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4"/>
  </p:notesMasterIdLst>
  <p:sldIdLst>
    <p:sldId id="256" r:id="rId5"/>
    <p:sldId id="538" r:id="rId6"/>
    <p:sldId id="516" r:id="rId7"/>
    <p:sldId id="565" r:id="rId8"/>
    <p:sldId id="524" r:id="rId9"/>
    <p:sldId id="539" r:id="rId10"/>
    <p:sldId id="435" r:id="rId11"/>
    <p:sldId id="525" r:id="rId12"/>
    <p:sldId id="526" r:id="rId13"/>
    <p:sldId id="527" r:id="rId14"/>
    <p:sldId id="528" r:id="rId15"/>
    <p:sldId id="529" r:id="rId16"/>
    <p:sldId id="555" r:id="rId17"/>
    <p:sldId id="530" r:id="rId18"/>
    <p:sldId id="566" r:id="rId19"/>
    <p:sldId id="556" r:id="rId20"/>
    <p:sldId id="563" r:id="rId21"/>
    <p:sldId id="564" r:id="rId22"/>
    <p:sldId id="560" r:id="rId23"/>
    <p:sldId id="561" r:id="rId24"/>
    <p:sldId id="557" r:id="rId25"/>
    <p:sldId id="558" r:id="rId26"/>
    <p:sldId id="559" r:id="rId27"/>
    <p:sldId id="540" r:id="rId28"/>
    <p:sldId id="545" r:id="rId29"/>
    <p:sldId id="541" r:id="rId30"/>
    <p:sldId id="543" r:id="rId31"/>
    <p:sldId id="544" r:id="rId32"/>
    <p:sldId id="546" r:id="rId33"/>
    <p:sldId id="552" r:id="rId34"/>
    <p:sldId id="553" r:id="rId35"/>
    <p:sldId id="554" r:id="rId36"/>
    <p:sldId id="551" r:id="rId37"/>
    <p:sldId id="531" r:id="rId38"/>
    <p:sldId id="535" r:id="rId39"/>
    <p:sldId id="536" r:id="rId40"/>
    <p:sldId id="537" r:id="rId41"/>
    <p:sldId id="495" r:id="rId42"/>
    <p:sldId id="454" r:id="rId4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37C1242-673F-41CE-A8E9-582CB5EE3650}">
          <p14:sldIdLst>
            <p14:sldId id="256"/>
            <p14:sldId id="538"/>
          </p14:sldIdLst>
        </p14:section>
        <p14:section name="Your service and Azure" id="{B60AAA93-104B-44B7-ADD2-01E8AE6BF623}">
          <p14:sldIdLst>
            <p14:sldId id="516"/>
            <p14:sldId id="565"/>
            <p14:sldId id="524"/>
          </p14:sldIdLst>
        </p14:section>
        <p14:section name="Virtual Machines" id="{054F4170-1957-4BF8-A0B4-F6C5E3D23B52}">
          <p14:sldIdLst>
            <p14:sldId id="539"/>
            <p14:sldId id="435"/>
            <p14:sldId id="525"/>
            <p14:sldId id="526"/>
            <p14:sldId id="527"/>
            <p14:sldId id="528"/>
            <p14:sldId id="529"/>
            <p14:sldId id="555"/>
            <p14:sldId id="530"/>
            <p14:sldId id="566"/>
            <p14:sldId id="556"/>
            <p14:sldId id="563"/>
            <p14:sldId id="564"/>
            <p14:sldId id="560"/>
            <p14:sldId id="561"/>
            <p14:sldId id="557"/>
            <p14:sldId id="558"/>
            <p14:sldId id="559"/>
            <p14:sldId id="540"/>
            <p14:sldId id="545"/>
            <p14:sldId id="541"/>
            <p14:sldId id="543"/>
            <p14:sldId id="544"/>
            <p14:sldId id="546"/>
            <p14:sldId id="552"/>
            <p14:sldId id="553"/>
            <p14:sldId id="554"/>
          </p14:sldIdLst>
        </p14:section>
        <p14:section name="Virtual Networks" id="{0DCC1F4F-3C43-448F-AEEB-EC60FF65E578}">
          <p14:sldIdLst>
            <p14:sldId id="551"/>
            <p14:sldId id="531"/>
            <p14:sldId id="535"/>
            <p14:sldId id="536"/>
            <p14:sldId id="537"/>
          </p14:sldIdLst>
        </p14:section>
        <p14:section name="Closing" id="{20E1A705-EE69-4D2A-9982-B6E322B5AA11}">
          <p14:sldIdLst>
            <p14:sldId id="495"/>
            <p14:sldId id="45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456"/>
    <a:srgbClr val="CCFF66"/>
    <a:srgbClr val="19396C"/>
    <a:srgbClr val="081C23"/>
    <a:srgbClr val="F15A29"/>
    <a:srgbClr val="92D050"/>
    <a:srgbClr val="AC75D5"/>
    <a:srgbClr val="7F498F"/>
    <a:srgbClr val="D5B8EA"/>
    <a:srgbClr val="007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51234" autoAdjust="0"/>
  </p:normalViewPr>
  <p:slideViewPr>
    <p:cSldViewPr snapToGrid="0">
      <p:cViewPr varScale="1">
        <p:scale>
          <a:sx n="46" d="100"/>
          <a:sy n="46" d="100"/>
        </p:scale>
        <p:origin x="1968" y="60"/>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10/6/2014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Presentation Objectives:</a:t>
            </a:r>
          </a:p>
          <a:p>
            <a:r>
              <a:rPr lang="en-US" dirty="0" smtClean="0"/>
              <a:t>This presentation provides a high-level overview of Azure </a:t>
            </a:r>
            <a:r>
              <a:rPr lang="en-US" dirty="0" err="1" smtClean="0"/>
              <a:t>IaaS</a:t>
            </a:r>
            <a:r>
              <a:rPr lang="en-US" dirty="0" smtClean="0"/>
              <a:t>. It covers essential concepts</a:t>
            </a:r>
            <a:r>
              <a:rPr lang="en-US" baseline="0" dirty="0" smtClean="0"/>
              <a:t> and tools for people who are new to Azure to get started. It covers both Virtual Machines and Virtual Networks. </a:t>
            </a:r>
          </a:p>
          <a:p>
            <a:endParaRPr lang="en-US" baseline="0" dirty="0" smtClean="0"/>
          </a:p>
          <a:p>
            <a:r>
              <a:rPr lang="en-US" b="1" baseline="0" dirty="0" smtClean="0"/>
              <a:t>Speaker Notes:</a:t>
            </a:r>
          </a:p>
          <a:p>
            <a:pPr marL="171450" indent="-171450">
              <a:buFont typeface="Arial" panose="020B0604020202020204" pitchFamily="34" charset="0"/>
              <a:buChar char="•"/>
            </a:pPr>
            <a:r>
              <a:rPr lang="en-US" baseline="0" dirty="0" smtClean="0"/>
              <a:t>It’s important for the speaker to reiterate the first segment, which should have been covered by the “Design Cloud Solutions” session earlier. </a:t>
            </a:r>
          </a:p>
          <a:p>
            <a:pPr marL="171450" indent="-171450">
              <a:buFont typeface="Arial" panose="020B0604020202020204" pitchFamily="34" charset="0"/>
              <a:buChar char="•"/>
            </a:pPr>
            <a:r>
              <a:rPr lang="en-US" baseline="0" dirty="0" smtClean="0"/>
              <a:t>Given there are lots of contents to be covered, the speaker should focus on only high-level concepts instead of drilling too much into details.</a:t>
            </a:r>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139812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Introduce different virtual machine sizes.</a:t>
            </a:r>
            <a:endParaRPr lang="en-US" baseline="0" dirty="0" smtClean="0"/>
          </a:p>
          <a:p>
            <a:endParaRPr lang="en-US" baseline="0" dirty="0" smtClean="0"/>
          </a:p>
          <a:p>
            <a:r>
              <a:rPr lang="en-US" b="1" baseline="0" dirty="0" smtClean="0"/>
              <a:t>Speaker Notes:</a:t>
            </a:r>
            <a:endParaRPr lang="en-US" b="1" dirty="0" smtClean="0"/>
          </a:p>
          <a:p>
            <a:pPr marL="228600" indent="-228600">
              <a:buFont typeface="Arial" panose="020B0604020202020204" pitchFamily="34" charset="0"/>
              <a:buChar char="•"/>
            </a:pPr>
            <a:r>
              <a:rPr lang="en-US" dirty="0" smtClean="0"/>
              <a:t>Different VM</a:t>
            </a:r>
            <a:r>
              <a:rPr lang="en-US" baseline="0" dirty="0" smtClean="0"/>
              <a:t> sizes allow different number of data disks (more on data disks later).</a:t>
            </a:r>
          </a:p>
          <a:p>
            <a:pPr marL="228600" indent="-228600">
              <a:buFont typeface="Arial" panose="020B0604020202020204" pitchFamily="34" charset="0"/>
              <a:buChar char="•"/>
            </a:pPr>
            <a:r>
              <a:rPr lang="en-US" baseline="0" dirty="0" smtClean="0"/>
              <a:t>A5-A7 are high-memory instances </a:t>
            </a:r>
          </a:p>
          <a:p>
            <a:pPr marL="228600" indent="-228600">
              <a:buFont typeface="Arial" panose="020B0604020202020204" pitchFamily="34" charset="0"/>
              <a:buChar char="•"/>
            </a:pPr>
            <a:r>
              <a:rPr lang="en-US" baseline="0" dirty="0" smtClean="0"/>
              <a:t>A8-A9 are for compute-intensive workloads</a:t>
            </a:r>
          </a:p>
          <a:p>
            <a:pPr marL="0" indent="0">
              <a:buFont typeface="Arial" panose="020B0604020202020204" pitchFamily="34" charset="0"/>
              <a:buNone/>
            </a:pPr>
            <a:r>
              <a:rPr lang="en-US" baseline="0" smtClean="0"/>
              <a:t>     http://azure.microsoft.com/en-us/pricing/details/virtual-machines/</a:t>
            </a:r>
          </a:p>
          <a:p>
            <a:pPr marL="228600" indent="-228600">
              <a:buFont typeface="Arial" panose="020B0604020202020204" pitchFamily="34" charset="0"/>
              <a:buChar char="•"/>
            </a:pPr>
            <a:endParaRPr lang="en-US" altLang="zh-CN" baseline="0" dirty="0" smtClean="0"/>
          </a:p>
          <a:p>
            <a:pPr marL="0" marR="0" indent="0" algn="l" defTabSz="914172"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10</a:t>
            </a:fld>
            <a:endParaRPr lang="en-US" dirty="0"/>
          </a:p>
        </p:txBody>
      </p:sp>
    </p:spTree>
    <p:extLst>
      <p:ext uri="{BB962C8B-B14F-4D97-AF65-F5344CB8AC3E}">
        <p14:creationId xmlns:p14="http://schemas.microsoft.com/office/powerpoint/2010/main" val="674937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a:t>
            </a:r>
            <a:r>
              <a:rPr lang="en-US" altLang="zh-CN" dirty="0" smtClean="0"/>
              <a:t>Provisioning VM</a:t>
            </a:r>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A Windows Server 2012 is already provisioned.</a:t>
            </a:r>
          </a:p>
          <a:p>
            <a:endParaRPr lang="en-US" altLang="zh-CN" dirty="0" smtClean="0"/>
          </a:p>
          <a:p>
            <a:r>
              <a:rPr lang="en-US" altLang="zh-CN" b="1" dirty="0" smtClean="0"/>
              <a:t>Steps:</a:t>
            </a:r>
          </a:p>
          <a:p>
            <a:pPr marL="228600" indent="-228600">
              <a:buFont typeface="+mj-lt"/>
              <a:buAutoNum type="arabicPeriod"/>
            </a:pPr>
            <a:r>
              <a:rPr lang="en-US" dirty="0" smtClean="0"/>
              <a:t>Open</a:t>
            </a:r>
            <a:r>
              <a:rPr lang="en-US" baseline="0" dirty="0" smtClean="0"/>
              <a:t> Ibiza portal and click the </a:t>
            </a:r>
            <a:r>
              <a:rPr lang="en-US" b="1" baseline="0" dirty="0" smtClean="0"/>
              <a:t>NEW</a:t>
            </a:r>
            <a:r>
              <a:rPr lang="en-US" baseline="0" dirty="0" smtClean="0"/>
              <a:t> button at the lower-left corner.</a:t>
            </a:r>
          </a:p>
          <a:p>
            <a:pPr marL="228600" indent="-228600">
              <a:buFont typeface="+mj-lt"/>
              <a:buAutoNum type="arabicPeriod"/>
            </a:pPr>
            <a:r>
              <a:rPr lang="en-US" baseline="0" dirty="0" smtClean="0"/>
              <a:t>Show the short list of resources. Explain that I can directly create popular resources here such as a Windows Server 2012.</a:t>
            </a:r>
          </a:p>
          <a:p>
            <a:pPr marL="228600" indent="-228600">
              <a:buFont typeface="+mj-lt"/>
              <a:buAutoNum type="arabicPeriod"/>
            </a:pPr>
            <a:r>
              <a:rPr lang="en-US" baseline="0" dirty="0" smtClean="0"/>
              <a:t>Click on the </a:t>
            </a:r>
            <a:r>
              <a:rPr lang="en-US" b="1" baseline="0" dirty="0" smtClean="0"/>
              <a:t>Everything</a:t>
            </a:r>
            <a:r>
              <a:rPr lang="en-US" baseline="0" dirty="0" smtClean="0"/>
              <a:t> link.</a:t>
            </a:r>
          </a:p>
          <a:p>
            <a:pPr marL="228600" indent="-228600">
              <a:buFont typeface="+mj-lt"/>
              <a:buAutoNum type="arabicPeriod"/>
            </a:pPr>
            <a:r>
              <a:rPr lang="en-US" baseline="0" dirty="0" smtClean="0"/>
              <a:t>In </a:t>
            </a:r>
            <a:r>
              <a:rPr lang="en-US" b="1" baseline="0" dirty="0" smtClean="0"/>
              <a:t>Gallery</a:t>
            </a:r>
            <a:r>
              <a:rPr lang="en-US" baseline="0" dirty="0" smtClean="0"/>
              <a:t> blade, open the </a:t>
            </a:r>
            <a:r>
              <a:rPr lang="en-US" b="1" baseline="0" dirty="0" smtClean="0"/>
              <a:t>Virtual machines </a:t>
            </a:r>
            <a:r>
              <a:rPr lang="en-US" baseline="0" dirty="0" smtClean="0"/>
              <a:t>category.</a:t>
            </a:r>
          </a:p>
          <a:p>
            <a:pPr marL="228600" indent="-228600">
              <a:buFont typeface="+mj-lt"/>
              <a:buAutoNum type="arabicPeriod"/>
            </a:pPr>
            <a:r>
              <a:rPr lang="en-US" baseline="0" dirty="0" smtClean="0"/>
              <a:t>Scroll down the view and show images of different types (refer back to slide 9).</a:t>
            </a:r>
          </a:p>
          <a:p>
            <a:pPr marL="228600" indent="-228600">
              <a:buFont typeface="+mj-lt"/>
              <a:buAutoNum type="arabicPeriod"/>
            </a:pPr>
            <a:r>
              <a:rPr lang="en-US" baseline="0" dirty="0" smtClean="0"/>
              <a:t>Click on </a:t>
            </a:r>
            <a:r>
              <a:rPr lang="en-US" b="1" baseline="0" dirty="0" smtClean="0"/>
              <a:t>Windows Server 2012 R2</a:t>
            </a:r>
            <a:r>
              <a:rPr lang="en-US" baseline="0" dirty="0" smtClean="0"/>
              <a:t>, and then click the </a:t>
            </a:r>
            <a:r>
              <a:rPr lang="en-US" b="1" baseline="0" dirty="0" smtClean="0"/>
              <a:t>Create</a:t>
            </a:r>
            <a:r>
              <a:rPr lang="en-US" baseline="0" dirty="0" smtClean="0"/>
              <a:t> button in the overview blade. For non-Microsoft focused audience, consider to pick a Linux image instead.</a:t>
            </a:r>
          </a:p>
          <a:p>
            <a:pPr marL="228600" indent="-228600">
              <a:buFont typeface="+mj-lt"/>
              <a:buAutoNum type="arabicPeriod"/>
            </a:pPr>
            <a:r>
              <a:rPr lang="en-US" baseline="0" dirty="0" smtClean="0"/>
              <a:t>Fill in the </a:t>
            </a:r>
            <a:r>
              <a:rPr lang="en-US" b="1" i="1" baseline="0" dirty="0" smtClean="0"/>
              <a:t>Create VM </a:t>
            </a:r>
            <a:r>
              <a:rPr lang="en-US" baseline="0" dirty="0" smtClean="0"/>
              <a:t>form and click on the </a:t>
            </a:r>
            <a:r>
              <a:rPr lang="en-US" b="1" baseline="0" dirty="0" smtClean="0"/>
              <a:t>Create</a:t>
            </a:r>
            <a:r>
              <a:rPr lang="en-US" baseline="0" dirty="0" smtClean="0"/>
              <a:t> button to provision the VM. Explain this will take a few minutes.</a:t>
            </a:r>
          </a:p>
          <a:p>
            <a:pPr marL="228600" indent="-228600">
              <a:buFont typeface="+mj-lt"/>
              <a:buAutoNum type="arabicPeriod" startAt="8"/>
            </a:pPr>
            <a:r>
              <a:rPr lang="en-US" dirty="0" smtClean="0"/>
              <a:t>Open the already provisioned VM.</a:t>
            </a:r>
          </a:p>
          <a:p>
            <a:pPr marL="228600" indent="-228600">
              <a:buFont typeface="+mj-lt"/>
              <a:buAutoNum type="arabicPeriod" startAt="8"/>
            </a:pPr>
            <a:r>
              <a:rPr lang="en-US" dirty="0" smtClean="0"/>
              <a:t>Scroll</a:t>
            </a:r>
            <a:r>
              <a:rPr lang="en-US" baseline="0" dirty="0" smtClean="0"/>
              <a:t> down the blade to show various of information available on the blade.</a:t>
            </a:r>
          </a:p>
          <a:p>
            <a:pPr marL="228600" indent="-228600">
              <a:buFont typeface="+mj-lt"/>
              <a:buAutoNum type="arabicPeriod" startAt="8"/>
            </a:pPr>
            <a:r>
              <a:rPr lang="en-US" baseline="0" dirty="0" smtClean="0"/>
              <a:t>Click on the </a:t>
            </a:r>
            <a:r>
              <a:rPr lang="en-US" b="1" baseline="0" dirty="0" smtClean="0"/>
              <a:t>Extensions</a:t>
            </a:r>
            <a:r>
              <a:rPr lang="en-US" baseline="0" dirty="0" smtClean="0"/>
              <a:t> tile.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baseline="0" dirty="0" smtClean="0"/>
              <a:t>On the </a:t>
            </a:r>
            <a:r>
              <a:rPr lang="en-US" b="1" i="1" baseline="0" dirty="0" smtClean="0"/>
              <a:t>Extensions</a:t>
            </a:r>
            <a:r>
              <a:rPr lang="en-US" baseline="0" dirty="0" smtClean="0"/>
              <a:t> blade, click on the </a:t>
            </a:r>
            <a:r>
              <a:rPr lang="en-US" b="1" baseline="0" dirty="0" smtClean="0"/>
              <a:t>ADD</a:t>
            </a:r>
            <a:r>
              <a:rPr lang="en-US" baseline="0" dirty="0" smtClean="0"/>
              <a:t> icon to bring up the extension list. Introduce that VM extensions are </a:t>
            </a:r>
            <a:r>
              <a:rPr lang="en-US" sz="1200" dirty="0" smtClean="0"/>
              <a:t>installable components to customize VM instances.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sz="1200" dirty="0" smtClean="0"/>
              <a:t>Switch to slides to continue with VM extension introduction. </a:t>
            </a:r>
          </a:p>
          <a:p>
            <a:pPr marL="228600" indent="-228600">
              <a:buFont typeface="+mj-lt"/>
              <a:buAutoNum type="arabicPeriod" startAt="8"/>
            </a:pPr>
            <a:endParaRPr lang="en-US" baseline="0" dirty="0" smtClean="0"/>
          </a:p>
          <a:p>
            <a:pPr marL="228600" indent="-228600">
              <a:buFont typeface="+mj-lt"/>
              <a:buAutoNum type="arabicPeriod" startAt="8"/>
            </a:pP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11</a:t>
            </a:fld>
            <a:endParaRPr lang="en-US"/>
          </a:p>
        </p:txBody>
      </p:sp>
    </p:spTree>
    <p:extLst>
      <p:ext uri="{BB962C8B-B14F-4D97-AF65-F5344CB8AC3E}">
        <p14:creationId xmlns:p14="http://schemas.microsoft.com/office/powerpoint/2010/main" val="30756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Introduce VM extensions.</a:t>
            </a:r>
            <a:endParaRPr lang="en-US" baseline="0" dirty="0" smtClean="0"/>
          </a:p>
          <a:p>
            <a:endParaRPr lang="en-US" baseline="0" dirty="0" smtClean="0"/>
          </a:p>
          <a:p>
            <a:r>
              <a:rPr lang="en-US" b="1" baseline="0" dirty="0" smtClean="0"/>
              <a:t>Speaker Notes:</a:t>
            </a:r>
            <a:endParaRPr lang="en-US" b="1" dirty="0" smtClean="0"/>
          </a:p>
          <a:p>
            <a:pPr marL="228600" indent="-228600">
              <a:buFont typeface="Arial" panose="020B0604020202020204" pitchFamily="34" charset="0"/>
              <a:buChar char="•"/>
            </a:pPr>
            <a:r>
              <a:rPr lang="en-US" dirty="0" smtClean="0"/>
              <a:t>No matter how big the image gallery is, your projects may have specific needs that can’t be satisfied</a:t>
            </a:r>
            <a:r>
              <a:rPr lang="en-US" baseline="0" dirty="0" smtClean="0"/>
              <a:t> by standard images.</a:t>
            </a:r>
          </a:p>
          <a:p>
            <a:pPr marL="228600" indent="-228600">
              <a:buFont typeface="Arial" panose="020B0604020202020204" pitchFamily="34" charset="0"/>
              <a:buChar char="•"/>
            </a:pPr>
            <a:r>
              <a:rPr lang="en-US" baseline="0" dirty="0" smtClean="0"/>
              <a:t>Some components such as anti-virus, configuration management agents are required on most machines for compliance and management purposes.</a:t>
            </a:r>
          </a:p>
          <a:p>
            <a:pPr marL="228600" indent="-228600">
              <a:buFont typeface="Arial" panose="020B0604020202020204" pitchFamily="34" charset="0"/>
              <a:buChar char="•"/>
            </a:pPr>
            <a:r>
              <a:rPr lang="en-US" baseline="0" dirty="0" smtClean="0"/>
              <a:t>This allows use to innovate faster to meet with your project needs. And you have flexibility to pick and combine extensions for your goals.</a:t>
            </a:r>
          </a:p>
          <a:p>
            <a:pPr marL="228600" indent="-228600">
              <a:buFont typeface="Arial" panose="020B0604020202020204" pitchFamily="34" charset="0"/>
              <a:buChar char="•"/>
            </a:pPr>
            <a:r>
              <a:rPr lang="en-US" baseline="0" dirty="0" smtClean="0"/>
              <a:t>Point out some of existing extensions:</a:t>
            </a:r>
          </a:p>
          <a:p>
            <a:pPr marL="685800" lvl="1" indent="-228600">
              <a:buFont typeface="Arial" panose="020B0604020202020204" pitchFamily="34" charset="0"/>
              <a:buChar char="•"/>
            </a:pPr>
            <a:r>
              <a:rPr lang="en-US" baseline="0" dirty="0" smtClean="0"/>
              <a:t>Custom Script Extension, which allows you to download and execute PowerShell scripts.</a:t>
            </a:r>
          </a:p>
          <a:p>
            <a:pPr marL="685800" lvl="1" indent="-228600">
              <a:buFont typeface="Arial" panose="020B0604020202020204" pitchFamily="34" charset="0"/>
              <a:buChar char="•"/>
            </a:pPr>
            <a:r>
              <a:rPr lang="en-US" baseline="0" dirty="0" smtClean="0"/>
              <a:t>Chef Extension and Puppet Extension for automated management at scale.</a:t>
            </a:r>
          </a:p>
          <a:p>
            <a:pPr marL="685800" lvl="1" indent="-228600">
              <a:buFont typeface="Arial" panose="020B0604020202020204" pitchFamily="34" charset="0"/>
              <a:buChar char="•"/>
            </a:pPr>
            <a:r>
              <a:rPr lang="en-US" baseline="0" dirty="0" smtClean="0"/>
              <a:t>Symantec Endpoint Protection etc. for protection.</a:t>
            </a:r>
          </a:p>
          <a:p>
            <a:pPr marL="685800" lvl="1" indent="-228600">
              <a:buFont typeface="Arial" panose="020B0604020202020204" pitchFamily="34" charset="0"/>
              <a:buChar char="•"/>
            </a:pPr>
            <a:r>
              <a:rPr lang="en-US" baseline="0" dirty="0" err="1" smtClean="0"/>
              <a:t>Docker</a:t>
            </a:r>
            <a:r>
              <a:rPr lang="en-US" baseline="0" dirty="0" smtClean="0"/>
              <a:t> (Linux only).</a:t>
            </a:r>
          </a:p>
          <a:p>
            <a:pPr marL="685800" lvl="1" indent="-228600">
              <a:buFont typeface="Arial" panose="020B0604020202020204" pitchFamily="34" charset="0"/>
              <a:buChar char="•"/>
            </a:pPr>
            <a:r>
              <a:rPr lang="en-US" baseline="0" dirty="0" smtClean="0"/>
              <a:t>Visual Studio Remote Debugger.</a:t>
            </a:r>
          </a:p>
          <a:p>
            <a:pPr marL="228600" indent="-22860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12</a:t>
            </a:fld>
            <a:endParaRPr lang="en-US"/>
          </a:p>
        </p:txBody>
      </p:sp>
    </p:spTree>
    <p:extLst>
      <p:ext uri="{BB962C8B-B14F-4D97-AF65-F5344CB8AC3E}">
        <p14:creationId xmlns:p14="http://schemas.microsoft.com/office/powerpoint/2010/main" val="626482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VM</a:t>
            </a:r>
            <a:r>
              <a:rPr lang="en-US" baseline="0" dirty="0" smtClean="0"/>
              <a:t> Extension</a:t>
            </a:r>
            <a:endParaRPr lang="en-US" altLang="zh-CN" dirty="0" smtClean="0"/>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Azure PowerShell v0.8 or higher has been installed and configured.</a:t>
            </a:r>
          </a:p>
          <a:p>
            <a:pPr marL="171450" indent="-171450">
              <a:buFont typeface="Arial" panose="020B0604020202020204" pitchFamily="34" charset="0"/>
              <a:buChar char="•"/>
            </a:pPr>
            <a:r>
              <a:rPr lang="en-US" altLang="zh-CN" baseline="0" dirty="0" smtClean="0"/>
              <a:t>Desired Azure subscription has already been selected. </a:t>
            </a:r>
          </a:p>
          <a:p>
            <a:pPr marL="171450" indent="-171450">
              <a:buFont typeface="Arial" panose="020B0604020202020204" pitchFamily="34" charset="0"/>
              <a:buChar char="•"/>
            </a:pPr>
            <a:r>
              <a:rPr lang="en-US" altLang="zh-CN" baseline="0" dirty="0" smtClean="0"/>
              <a:t>A storage account has been provisioned under the same Azure subscription.</a:t>
            </a:r>
          </a:p>
          <a:p>
            <a:pPr marL="171450" indent="-171450">
              <a:buFont typeface="Arial" panose="020B0604020202020204" pitchFamily="34" charset="0"/>
              <a:buChar char="•"/>
            </a:pPr>
            <a:r>
              <a:rPr lang="en-US" altLang="zh-CN" baseline="0" dirty="0" smtClean="0"/>
              <a:t>A </a:t>
            </a:r>
            <a:r>
              <a:rPr lang="en-US" altLang="zh-CN" b="1" baseline="0" dirty="0" smtClean="0"/>
              <a:t>scripts </a:t>
            </a:r>
            <a:r>
              <a:rPr lang="en-US" altLang="zh-CN" b="0" baseline="0" dirty="0" smtClean="0"/>
              <a:t>container has been created under the storage account with public read access.</a:t>
            </a:r>
          </a:p>
          <a:p>
            <a:pPr marL="171450" indent="-171450">
              <a:buFont typeface="Arial" panose="020B0604020202020204" pitchFamily="34" charset="0"/>
              <a:buChar char="•"/>
            </a:pPr>
            <a:r>
              <a:rPr lang="en-US" altLang="zh-CN" b="0" baseline="0" dirty="0" smtClean="0"/>
              <a:t>A </a:t>
            </a:r>
            <a:r>
              <a:rPr lang="en-US" altLang="zh-CN" b="1" baseline="0" dirty="0" smtClean="0"/>
              <a:t>helloworld.ps1</a:t>
            </a:r>
            <a:r>
              <a:rPr lang="en-US" altLang="zh-CN" b="0" baseline="0" dirty="0" smtClean="0"/>
              <a:t> PowerShell script has been uploaded to the container. The content of the script is a single line: </a:t>
            </a:r>
            <a:r>
              <a:rPr lang="en-US" altLang="zh-CN" b="1" baseline="0" dirty="0" smtClean="0"/>
              <a:t>write-output “Hello World!”</a:t>
            </a:r>
          </a:p>
          <a:p>
            <a:pPr marL="171450" indent="-171450">
              <a:buFont typeface="Arial" panose="020B0604020202020204" pitchFamily="34" charset="0"/>
              <a:buChar char="•"/>
            </a:pPr>
            <a:r>
              <a:rPr lang="en-US" altLang="zh-CN" baseline="0" dirty="0" smtClean="0"/>
              <a:t>PowerShell environment has been set with large font for easy reading.</a:t>
            </a:r>
          </a:p>
          <a:p>
            <a:pPr marL="171450" indent="-171450">
              <a:buFont typeface="Arial" panose="020B0604020202020204" pitchFamily="34" charset="0"/>
              <a:buChar char="•"/>
            </a:pPr>
            <a:r>
              <a:rPr lang="en-US" altLang="zh-CN" baseline="0" dirty="0" smtClean="0"/>
              <a:t>A Windows Server 2012 VM has been provisioned.</a:t>
            </a:r>
          </a:p>
          <a:p>
            <a:pPr marL="0" indent="0">
              <a:buFont typeface="Arial" panose="020B0604020202020204" pitchFamily="34" charset="0"/>
              <a:buNone/>
            </a:pPr>
            <a:endParaRPr lang="en-US" altLang="zh-CN" dirty="0" smtClean="0"/>
          </a:p>
          <a:p>
            <a:r>
              <a:rPr lang="en-US" altLang="zh-CN" b="1" dirty="0" smtClean="0"/>
              <a:t>Steps:</a:t>
            </a:r>
          </a:p>
          <a:p>
            <a:pPr marL="228600" indent="-228600">
              <a:buFont typeface="+mj-lt"/>
              <a:buAutoNum type="arabicPeriod"/>
            </a:pPr>
            <a:r>
              <a:rPr lang="en-US" altLang="zh-CN" b="0" dirty="0" smtClean="0"/>
              <a:t>In</a:t>
            </a:r>
            <a:r>
              <a:rPr lang="en-US" altLang="zh-CN" b="0" baseline="0" dirty="0" smtClean="0"/>
              <a:t> Azure PowerShell, issue command: </a:t>
            </a:r>
            <a:r>
              <a:rPr lang="en-US" altLang="zh-CN" b="1" baseline="0" dirty="0" smtClean="0">
                <a:latin typeface="Courier New" panose="02070309020205020404" pitchFamily="49" charset="0"/>
                <a:cs typeface="Courier New" panose="02070309020205020404" pitchFamily="49" charset="0"/>
              </a:rPr>
              <a:t>Get-</a:t>
            </a:r>
            <a:r>
              <a:rPr lang="en-US" altLang="zh-CN" b="1" baseline="0" dirty="0" err="1" smtClean="0">
                <a:latin typeface="Courier New" panose="02070309020205020404" pitchFamily="49" charset="0"/>
                <a:cs typeface="Courier New" panose="02070309020205020404" pitchFamily="49" charset="0"/>
              </a:rPr>
              <a:t>AzureVMAvailableExtension</a:t>
            </a:r>
            <a:r>
              <a:rPr lang="en-US" altLang="zh-CN" b="1" baseline="0" dirty="0" smtClean="0">
                <a:latin typeface="Courier New" panose="02070309020205020404" pitchFamily="49" charset="0"/>
                <a:cs typeface="Courier New" panose="02070309020205020404" pitchFamily="49" charset="0"/>
              </a:rPr>
              <a:t> | Format-Table -Property </a:t>
            </a:r>
            <a:r>
              <a:rPr lang="en-US" altLang="zh-CN" b="1" baseline="0" dirty="0" err="1" smtClean="0">
                <a:latin typeface="Courier New" panose="02070309020205020404" pitchFamily="49" charset="0"/>
                <a:cs typeface="Courier New" panose="02070309020205020404" pitchFamily="49" charset="0"/>
              </a:rPr>
              <a:t>ExtensionName</a:t>
            </a:r>
            <a:r>
              <a:rPr lang="en-US" altLang="zh-CN" b="1" baseline="0" dirty="0" smtClean="0">
                <a:latin typeface="Courier New" panose="02070309020205020404" pitchFamily="49" charset="0"/>
                <a:cs typeface="Courier New" panose="02070309020205020404" pitchFamily="49" charset="0"/>
              </a:rPr>
              <a:t>, Publisher</a:t>
            </a:r>
          </a:p>
          <a:p>
            <a:pPr marL="228600" indent="-228600">
              <a:buFont typeface="+mj-lt"/>
              <a:buAutoNum type="arabicPeriod"/>
            </a:pPr>
            <a:r>
              <a:rPr lang="en-US" altLang="zh-CN" b="0" baseline="0" dirty="0" smtClean="0"/>
              <a:t>The above </a:t>
            </a:r>
            <a:r>
              <a:rPr lang="en-US" altLang="zh-CN" b="0" baseline="0" dirty="0" err="1" smtClean="0"/>
              <a:t>cmdlet</a:t>
            </a:r>
            <a:r>
              <a:rPr lang="en-US" altLang="zh-CN" b="0" baseline="0" dirty="0" smtClean="0"/>
              <a:t> lists existing extensions. Next we’ll see how we can inject an extension to a running VM instance. In the last demo you’ve seen that you can achieve this using Azure Management Portal. Here we’ll do it using PowerShell. In this case, we’ll install Custom Script Extension to an existing Windows Server 2012 VM.</a:t>
            </a:r>
          </a:p>
          <a:p>
            <a:pPr marL="228600" indent="-228600">
              <a:buFont typeface="+mj-lt"/>
              <a:buAutoNum type="arabicPeriod"/>
            </a:pPr>
            <a:r>
              <a:rPr lang="en-US" altLang="zh-CN" b="0" baseline="0" dirty="0" smtClean="0"/>
              <a:t>Issue the following </a:t>
            </a:r>
            <a:r>
              <a:rPr lang="en-US" altLang="zh-CN" b="0" baseline="0" dirty="0" err="1" smtClean="0"/>
              <a:t>cmdlets</a:t>
            </a:r>
            <a:r>
              <a:rPr lang="en-US" altLang="zh-CN" b="0" baseline="0" dirty="0" smtClean="0"/>
              <a:t> to get a reference to the virtual machine instance:</a:t>
            </a:r>
          </a:p>
          <a:p>
            <a:pPr marL="0" indent="0">
              <a:buFont typeface="+mj-lt"/>
              <a:buNone/>
            </a:pPr>
            <a:r>
              <a:rPr lang="en-US" altLang="zh-CN" b="1" baseline="0" dirty="0" smtClean="0"/>
              <a:t>      $</a:t>
            </a:r>
            <a:r>
              <a:rPr lang="en-US" altLang="zh-CN" b="1" baseline="0" dirty="0" err="1" smtClean="0"/>
              <a:t>serviceName</a:t>
            </a:r>
            <a:r>
              <a:rPr lang="en-US" altLang="zh-CN" b="1" baseline="0" dirty="0" smtClean="0"/>
              <a:t> = “[cloud service that hosts the VM]”</a:t>
            </a:r>
          </a:p>
          <a:p>
            <a:pPr marL="0" indent="0">
              <a:buFont typeface="+mj-lt"/>
              <a:buNone/>
            </a:pPr>
            <a:r>
              <a:rPr lang="en-US" altLang="zh-CN" b="1" baseline="0" dirty="0" smtClean="0"/>
              <a:t>      $</a:t>
            </a:r>
            <a:r>
              <a:rPr lang="en-US" altLang="zh-CN" b="1" baseline="0" dirty="0" err="1" smtClean="0"/>
              <a:t>vmName</a:t>
            </a:r>
            <a:r>
              <a:rPr lang="en-US" altLang="zh-CN" b="1" baseline="0" dirty="0" smtClean="0"/>
              <a:t> = “[name of the VM]”</a:t>
            </a:r>
          </a:p>
          <a:p>
            <a:pPr marL="0" indent="0">
              <a:buFont typeface="+mj-lt"/>
              <a:buNone/>
            </a:pPr>
            <a:r>
              <a:rPr lang="en-US" altLang="zh-CN" b="1" baseline="0" dirty="0" smtClean="0"/>
              <a:t>      $</a:t>
            </a:r>
            <a:r>
              <a:rPr lang="en-US" altLang="zh-CN" b="1" baseline="0" dirty="0" err="1" smtClean="0"/>
              <a:t>vm</a:t>
            </a:r>
            <a:r>
              <a:rPr lang="en-US" altLang="zh-CN" b="1" baseline="0" dirty="0" smtClean="0"/>
              <a:t> = Get-</a:t>
            </a:r>
            <a:r>
              <a:rPr lang="en-US" altLang="zh-CN" b="1" baseline="0" dirty="0" err="1" smtClean="0"/>
              <a:t>AzureVM</a:t>
            </a:r>
            <a:r>
              <a:rPr lang="en-US" altLang="zh-CN" b="1" baseline="0" dirty="0" smtClean="0"/>
              <a:t> –</a:t>
            </a:r>
            <a:r>
              <a:rPr lang="en-US" altLang="zh-CN" b="1" baseline="0" dirty="0" err="1" smtClean="0"/>
              <a:t>ServiceName</a:t>
            </a:r>
            <a:r>
              <a:rPr lang="en-US" altLang="zh-CN" b="1" baseline="0" dirty="0" smtClean="0"/>
              <a:t> $</a:t>
            </a:r>
            <a:r>
              <a:rPr lang="en-US" altLang="zh-CN" b="1" baseline="0" dirty="0" err="1" smtClean="0"/>
              <a:t>serviceName</a:t>
            </a:r>
            <a:r>
              <a:rPr lang="en-US" altLang="zh-CN" b="1" baseline="0" dirty="0" smtClean="0"/>
              <a:t> –Name $</a:t>
            </a:r>
            <a:r>
              <a:rPr lang="en-US" altLang="zh-CN" b="1" baseline="0" dirty="0" err="1" smtClean="0"/>
              <a:t>vmName</a:t>
            </a:r>
            <a:endParaRPr lang="en-US" altLang="zh-CN" b="1" baseline="0" dirty="0" smtClean="0"/>
          </a:p>
          <a:p>
            <a:pPr marL="228600" indent="-228600">
              <a:buFont typeface="+mj-lt"/>
              <a:buAutoNum type="arabicPeriod" startAt="4"/>
            </a:pPr>
            <a:r>
              <a:rPr lang="en-US" altLang="zh-CN" b="0" baseline="0" dirty="0" smtClean="0"/>
              <a:t>Next, issue command </a:t>
            </a:r>
            <a:r>
              <a:rPr lang="en-US" altLang="zh-CN" b="1" baseline="0" dirty="0" smtClean="0"/>
              <a:t>Get-</a:t>
            </a:r>
            <a:r>
              <a:rPr lang="en-US" altLang="zh-CN" b="1" baseline="0" dirty="0" err="1" smtClean="0"/>
              <a:t>AzureVMExtension</a:t>
            </a:r>
            <a:r>
              <a:rPr lang="en-US" altLang="zh-CN" b="1" baseline="0" dirty="0" smtClean="0"/>
              <a:t> –VM $</a:t>
            </a:r>
            <a:r>
              <a:rPr lang="en-US" altLang="zh-CN" b="1" baseline="0" dirty="0" err="1" smtClean="0"/>
              <a:t>vm</a:t>
            </a:r>
            <a:r>
              <a:rPr lang="en-US" altLang="zh-CN" b="0" baseline="0" dirty="0" smtClean="0"/>
              <a:t>. This lists VM extensions that are currently installed on the VM.</a:t>
            </a:r>
          </a:p>
          <a:p>
            <a:pPr marL="228600" indent="-228600">
              <a:buFont typeface="+mj-lt"/>
              <a:buAutoNum type="arabicPeriod" startAt="4"/>
            </a:pPr>
            <a:r>
              <a:rPr lang="en-US" altLang="zh-CN" b="0" baseline="0" dirty="0" smtClean="0"/>
              <a:t>Use the following </a:t>
            </a:r>
            <a:r>
              <a:rPr lang="en-US" altLang="zh-CN" b="0" baseline="0" dirty="0" err="1" smtClean="0"/>
              <a:t>cmdlet</a:t>
            </a:r>
            <a:r>
              <a:rPr lang="en-US" altLang="zh-CN" b="0" baseline="0" dirty="0" smtClean="0"/>
              <a:t> to enable Custom Script Extension, and instruct it to download and execute the helloworld.ps1 (this takes about 20-30 seconds):</a:t>
            </a:r>
          </a:p>
          <a:p>
            <a:pPr marL="0" indent="0">
              <a:buFont typeface="+mj-lt"/>
              <a:buNone/>
            </a:pPr>
            <a:r>
              <a:rPr lang="en-US" altLang="zh-CN" b="1" baseline="0" dirty="0" smtClean="0"/>
              <a:t>Set-</a:t>
            </a:r>
            <a:r>
              <a:rPr lang="en-US" altLang="zh-CN" b="1" baseline="0" dirty="0" err="1" smtClean="0"/>
              <a:t>AzureVMCustomScriptExtension</a:t>
            </a:r>
            <a:r>
              <a:rPr lang="en-US" altLang="zh-CN" b="1" baseline="0" dirty="0" smtClean="0"/>
              <a:t> -</a:t>
            </a:r>
            <a:r>
              <a:rPr lang="en-US" altLang="zh-CN" b="1" baseline="0" dirty="0" err="1" smtClean="0"/>
              <a:t>ContainerName</a:t>
            </a:r>
            <a:r>
              <a:rPr lang="en-US" altLang="zh-CN" b="1" baseline="0" dirty="0" smtClean="0"/>
              <a:t> scripts -</a:t>
            </a:r>
            <a:r>
              <a:rPr lang="en-US" altLang="zh-CN" b="1" baseline="0" dirty="0" err="1" smtClean="0"/>
              <a:t>StorageAccountName</a:t>
            </a:r>
            <a:r>
              <a:rPr lang="en-US" altLang="zh-CN" b="1" baseline="0" dirty="0" smtClean="0"/>
              <a:t> '[your storage account name]' -VM $</a:t>
            </a:r>
            <a:r>
              <a:rPr lang="en-US" altLang="zh-CN" b="1" baseline="0" dirty="0" err="1" smtClean="0"/>
              <a:t>vm</a:t>
            </a:r>
            <a:r>
              <a:rPr lang="en-US" altLang="zh-CN" b="1" baseline="0" dirty="0" smtClean="0"/>
              <a:t> -</a:t>
            </a:r>
            <a:r>
              <a:rPr lang="en-US" altLang="zh-CN" b="1" baseline="0" dirty="0" err="1" smtClean="0"/>
              <a:t>FileName</a:t>
            </a:r>
            <a:r>
              <a:rPr lang="en-US" altLang="zh-CN" b="1" baseline="0" dirty="0" smtClean="0"/>
              <a:t> ‘helloworld.ps1' -Run ‘helloworld.ps1' | Update-</a:t>
            </a:r>
            <a:r>
              <a:rPr lang="en-US" altLang="zh-CN" b="1" baseline="0" dirty="0" err="1" smtClean="0"/>
              <a:t>AzureVM</a:t>
            </a:r>
            <a:r>
              <a:rPr lang="en-US" altLang="zh-CN" b="1" baseline="0" dirty="0" smtClean="0"/>
              <a:t> -Verbose</a:t>
            </a:r>
          </a:p>
          <a:p>
            <a:pPr marL="0" indent="0">
              <a:buFont typeface="+mj-lt"/>
              <a:buNone/>
            </a:pPr>
            <a:r>
              <a:rPr lang="en-US" altLang="zh-CN" b="0" baseline="0" dirty="0" smtClean="0"/>
              <a:t>6. Next, we’ll retrieve and display the script execution result:</a:t>
            </a:r>
          </a:p>
          <a:p>
            <a:pPr marL="0" indent="0">
              <a:buFont typeface="+mj-lt"/>
              <a:buNone/>
            </a:pPr>
            <a:r>
              <a:rPr lang="en-US" altLang="zh-CN" b="1" baseline="0" dirty="0" smtClean="0"/>
              <a:t>$status = Get-</a:t>
            </a:r>
            <a:r>
              <a:rPr lang="en-US" altLang="zh-CN" b="1" baseline="0" dirty="0" err="1" smtClean="0"/>
              <a:t>AzureVM</a:t>
            </a:r>
            <a:r>
              <a:rPr lang="en-US" altLang="zh-CN" b="1" baseline="0" dirty="0" smtClean="0"/>
              <a:t> -</a:t>
            </a:r>
            <a:r>
              <a:rPr lang="en-US" altLang="zh-CN" b="1" baseline="0" dirty="0" err="1" smtClean="0"/>
              <a:t>ServiceName</a:t>
            </a:r>
            <a:r>
              <a:rPr lang="en-US" altLang="zh-CN" b="1" baseline="0" dirty="0" smtClean="0"/>
              <a:t> $</a:t>
            </a:r>
            <a:r>
              <a:rPr lang="en-US" altLang="zh-CN" b="1" baseline="0" dirty="0" err="1" smtClean="0"/>
              <a:t>serviceName</a:t>
            </a:r>
            <a:r>
              <a:rPr lang="en-US" altLang="zh-CN" b="1" baseline="0" dirty="0" smtClean="0"/>
              <a:t> -Name $</a:t>
            </a:r>
            <a:r>
              <a:rPr lang="en-US" altLang="zh-CN" b="1" baseline="0" dirty="0" err="1" smtClean="0"/>
              <a:t>vmName</a:t>
            </a:r>
            <a:endParaRPr lang="en-US" altLang="zh-CN" b="1" baseline="0" dirty="0" smtClean="0"/>
          </a:p>
          <a:p>
            <a:pPr marL="0" indent="0">
              <a:buFont typeface="+mj-lt"/>
              <a:buNone/>
            </a:pPr>
            <a:r>
              <a:rPr lang="en-US" altLang="zh-CN" b="1" baseline="0" dirty="0" smtClean="0"/>
              <a:t>$result = $status.ResourceExtensionStatusList.ExtensionSettingStatus.SubStatusList | Select Name, @{"Label"="</a:t>
            </a:r>
            <a:r>
              <a:rPr lang="en-US" altLang="zh-CN" b="1" baseline="0" dirty="0" err="1" smtClean="0"/>
              <a:t>Message";Expression</a:t>
            </a:r>
            <a:r>
              <a:rPr lang="en-US" altLang="zh-CN" b="1" baseline="0" dirty="0" smtClean="0"/>
              <a:t> = {$_.</a:t>
            </a:r>
            <a:r>
              <a:rPr lang="en-US" altLang="zh-CN" b="1" baseline="0" dirty="0" err="1" smtClean="0"/>
              <a:t>FormattedMessage.Message</a:t>
            </a:r>
            <a:r>
              <a:rPr lang="en-US" altLang="zh-CN" b="1" baseline="0" dirty="0" smtClean="0"/>
              <a:t> }} </a:t>
            </a:r>
          </a:p>
          <a:p>
            <a:pPr marL="0" indent="0">
              <a:buFont typeface="+mj-lt"/>
              <a:buNone/>
            </a:pPr>
            <a:r>
              <a:rPr lang="en-US" altLang="zh-CN" b="1" baseline="0" dirty="0" smtClean="0"/>
              <a:t>$result |</a:t>
            </a:r>
            <a:r>
              <a:rPr lang="en-US" altLang="zh-CN" b="1" baseline="0" dirty="0" err="1" smtClean="0"/>
              <a:t>fl</a:t>
            </a:r>
            <a:endParaRPr lang="en-US" altLang="zh-CN" b="1" baseline="0" dirty="0" smtClean="0"/>
          </a:p>
          <a:p>
            <a:pPr marL="0" indent="0">
              <a:buFont typeface="+mj-lt"/>
              <a:buNone/>
            </a:pPr>
            <a:endParaRPr lang="en-US" altLang="zh-CN" b="0" baseline="0" dirty="0" smtClean="0"/>
          </a:p>
          <a:p>
            <a:pPr marL="0" indent="0">
              <a:buFont typeface="+mj-lt"/>
              <a:buNone/>
            </a:pPr>
            <a:r>
              <a:rPr lang="en-US" altLang="zh-CN" b="0" baseline="0" dirty="0" smtClean="0"/>
              <a:t>(see screenshots in hidden slides for references)</a:t>
            </a:r>
          </a:p>
          <a:p>
            <a:pPr marL="0" indent="0">
              <a:buFont typeface="+mj-lt"/>
              <a:buNone/>
            </a:pPr>
            <a:r>
              <a:rPr lang="en-US" altLang="zh-CN" b="0" baseline="0" dirty="0" smtClean="0"/>
              <a:t>(see this blog: http://azure.microsoft.com/blog/2014/07/15/automating-sql-server-vm-configuration-using-custom-script-extension/ for more details on Custom Script Extension)</a:t>
            </a:r>
          </a:p>
          <a:p>
            <a:pPr marL="0" indent="0">
              <a:buFont typeface="+mj-lt"/>
              <a:buNone/>
            </a:pPr>
            <a:endParaRPr lang="en-US" altLang="zh-CN" b="0" baseline="0" dirty="0" smtClean="0"/>
          </a:p>
          <a:p>
            <a:pPr marL="228600" indent="-228600">
              <a:buFont typeface="+mj-lt"/>
              <a:buAutoNum type="arabicPeriod" startAt="4"/>
            </a:pPr>
            <a:endParaRPr lang="en-US" altLang="zh-CN" b="0" baseline="0" dirty="0" smtClean="0"/>
          </a:p>
          <a:p>
            <a:pPr marL="228600" indent="-228600">
              <a:buFont typeface="+mj-lt"/>
              <a:buAutoNum type="arabicPeriod"/>
            </a:pPr>
            <a:endParaRPr lang="en-US" altLang="zh-CN" b="0" baseline="0" dirty="0" smtClean="0"/>
          </a:p>
          <a:p>
            <a:pPr marL="228600" indent="-228600">
              <a:buFont typeface="+mj-lt"/>
              <a:buAutoNum type="arabicPeriod"/>
            </a:pPr>
            <a:endParaRPr lang="en-US" altLang="zh-CN" b="0" baseline="0" dirty="0" smtClean="0"/>
          </a:p>
          <a:p>
            <a:pPr marL="228600" indent="-228600">
              <a:buFont typeface="+mj-lt"/>
              <a:buAutoNum type="arabicPeriod"/>
            </a:pPr>
            <a:endParaRPr lang="en-US" altLang="zh-CN" b="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2959064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14</a:t>
            </a:fld>
            <a:endParaRPr lang="en-US"/>
          </a:p>
        </p:txBody>
      </p:sp>
    </p:spTree>
    <p:extLst>
      <p:ext uri="{BB962C8B-B14F-4D97-AF65-F5344CB8AC3E}">
        <p14:creationId xmlns:p14="http://schemas.microsoft.com/office/powerpoint/2010/main" val="1766568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2861902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3584756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the differences between disks and images with VMs</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17</a:t>
            </a:fld>
            <a:endParaRPr lang="en-US" dirty="0"/>
          </a:p>
        </p:txBody>
      </p:sp>
    </p:spTree>
    <p:extLst>
      <p:ext uri="{BB962C8B-B14F-4D97-AF65-F5344CB8AC3E}">
        <p14:creationId xmlns:p14="http://schemas.microsoft.com/office/powerpoint/2010/main" val="4066954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 the</a:t>
            </a:r>
            <a:r>
              <a:rPr lang="en-US" baseline="0" dirty="0" smtClean="0"/>
              <a:t> benefits of image mobility </a:t>
            </a:r>
          </a:p>
          <a:p>
            <a:endParaRPr lang="en-US" baseline="0" dirty="0" smtClean="0"/>
          </a:p>
          <a:p>
            <a:r>
              <a:rPr lang="en-US" b="1" baseline="0" dirty="0" smtClean="0"/>
              <a:t>Notes:</a:t>
            </a:r>
            <a:endParaRPr lang="en-US" b="1" dirty="0" smtClean="0"/>
          </a:p>
          <a:p>
            <a:r>
              <a:rPr lang="en-US" dirty="0" smtClean="0"/>
              <a:t>One of the key benefits of IaaS is flexibility and control. The</a:t>
            </a:r>
            <a:r>
              <a:rPr lang="en-US" baseline="0" dirty="0" smtClean="0"/>
              <a:t> </a:t>
            </a:r>
            <a:r>
              <a:rPr lang="en-US" baseline="0" dirty="0" smtClean="0"/>
              <a:t>Microsoft Azure </a:t>
            </a:r>
            <a:r>
              <a:rPr lang="en-US" baseline="0" dirty="0" smtClean="0"/>
              <a:t>solution provides the capability of not only moving VHDs TO the cloud but also allows you to copy the VHD back down and run it locally or on another cloud provider. Great for testing out production issues or any other need where you require a copy of the production server.</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18</a:t>
            </a:fld>
            <a:endParaRPr lang="en-US" dirty="0"/>
          </a:p>
        </p:txBody>
      </p:sp>
    </p:spTree>
    <p:extLst>
      <p:ext uri="{BB962C8B-B14F-4D97-AF65-F5344CB8AC3E}">
        <p14:creationId xmlns:p14="http://schemas.microsoft.com/office/powerpoint/2010/main" val="3442720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458"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pPr defTabSz="924458">
              <a:defRPr/>
            </a:pPr>
            <a:r>
              <a:rPr lang="en-US" dirty="0" smtClean="0"/>
              <a:t>Explain how disks are durable</a:t>
            </a:r>
            <a:r>
              <a:rPr lang="en-US" baseline="0" dirty="0" smtClean="0"/>
              <a:t> and how </a:t>
            </a:r>
            <a:r>
              <a:rPr lang="en-US" baseline="0" dirty="0" smtClean="0"/>
              <a:t>Microsoft Azure </a:t>
            </a:r>
            <a:r>
              <a:rPr lang="en-US" baseline="0" dirty="0" smtClean="0"/>
              <a:t>storage works</a:t>
            </a:r>
          </a:p>
          <a:p>
            <a:pPr defTabSz="924458">
              <a:defRPr/>
            </a:pPr>
            <a:endParaRPr lang="en-US" baseline="0" dirty="0" smtClean="0"/>
          </a:p>
          <a:p>
            <a:pPr defTabSz="924458">
              <a:defRPr/>
            </a:pPr>
            <a:r>
              <a:rPr lang="en-US" b="1" baseline="0" dirty="0" smtClean="0"/>
              <a:t>Notes:</a:t>
            </a:r>
            <a:endParaRPr lang="en-US" b="1" dirty="0" smtClean="0"/>
          </a:p>
          <a:p>
            <a:pPr defTabSz="924458">
              <a:defRPr/>
            </a:pPr>
            <a:r>
              <a:rPr lang="en-US" dirty="0" smtClean="0"/>
              <a:t>The</a:t>
            </a:r>
            <a:r>
              <a:rPr lang="en-US" baseline="0" dirty="0" smtClean="0"/>
              <a:t> OS and Data Disks are stored in </a:t>
            </a:r>
            <a:r>
              <a:rPr lang="en-US" baseline="0" dirty="0" smtClean="0"/>
              <a:t>Microsoft Azure </a:t>
            </a:r>
            <a:r>
              <a:rPr lang="en-US" baseline="0" dirty="0" smtClean="0"/>
              <a:t>storage. So in addition to the data being persistent you also get the benefits of storage which means your VHD is replicated 3X’s locally and also 3X’s in a separate data center in the same region (geo-replication)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220303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940172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10/6/2014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40566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 Notes:</a:t>
            </a:r>
          </a:p>
          <a:p>
            <a:r>
              <a:rPr lang="en-US" dirty="0" smtClean="0"/>
              <a:t>Unhide to</a:t>
            </a:r>
            <a:r>
              <a:rPr lang="en-US" baseline="0" dirty="0" smtClean="0"/>
              <a:t> add more details if necessary</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10/6/2014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1554425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24</a:t>
            </a:fld>
            <a:endParaRPr lang="en-US"/>
          </a:p>
        </p:txBody>
      </p:sp>
    </p:spTree>
    <p:extLst>
      <p:ext uri="{BB962C8B-B14F-4D97-AF65-F5344CB8AC3E}">
        <p14:creationId xmlns:p14="http://schemas.microsoft.com/office/powerpoint/2010/main" val="144316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165401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defTabSz="721141">
              <a:lnSpc>
                <a:spcPct val="90000"/>
              </a:lnSpc>
              <a:spcAft>
                <a:spcPts val="263"/>
              </a:spcAft>
              <a:defRPr/>
            </a:pPr>
            <a:r>
              <a:rPr lang="en-NZ" b="1" dirty="0" smtClean="0"/>
              <a:t>Slide Objective:</a:t>
            </a:r>
          </a:p>
          <a:p>
            <a:pPr defTabSz="721141">
              <a:lnSpc>
                <a:spcPct val="90000"/>
              </a:lnSpc>
              <a:spcAft>
                <a:spcPts val="263"/>
              </a:spcAft>
              <a:defRPr/>
            </a:pPr>
            <a:r>
              <a:rPr lang="en-NZ" b="0" dirty="0" smtClean="0"/>
              <a:t>Provide a graphical view of fault and upgrade domains for existing web</a:t>
            </a:r>
            <a:r>
              <a:rPr lang="en-NZ" b="0" baseline="0" dirty="0" smtClean="0"/>
              <a:t> and worker roles. Use to contrast existing skills with availability sets.</a:t>
            </a:r>
            <a:endParaRPr lang="en-NZ" b="0" dirty="0" smtClean="0"/>
          </a:p>
          <a:p>
            <a:pPr defTabSz="721141">
              <a:lnSpc>
                <a:spcPct val="90000"/>
              </a:lnSpc>
              <a:spcAft>
                <a:spcPts val="263"/>
              </a:spcAft>
              <a:defRPr/>
            </a:pPr>
            <a:endParaRPr lang="en-NZ" b="0" dirty="0" smtClean="0"/>
          </a:p>
          <a:p>
            <a:pPr defTabSz="721141">
              <a:lnSpc>
                <a:spcPct val="90000"/>
              </a:lnSpc>
              <a:spcAft>
                <a:spcPts val="263"/>
              </a:spcAft>
              <a:defRPr/>
            </a:pPr>
            <a:r>
              <a:rPr lang="en-NZ" b="1" baseline="0" dirty="0" smtClean="0"/>
              <a:t>Notes:</a:t>
            </a:r>
          </a:p>
          <a:p>
            <a:pPr defTabSz="721141">
              <a:lnSpc>
                <a:spcPct val="90000"/>
              </a:lnSpc>
              <a:spcAft>
                <a:spcPts val="263"/>
              </a:spcAft>
              <a:defRPr/>
            </a:pPr>
            <a:r>
              <a:rPr lang="en-NZ" b="0" dirty="0" smtClean="0"/>
              <a:t>You can see that our service is well spread out across both fault and upgrade domains</a:t>
            </a:r>
          </a:p>
          <a:p>
            <a:pPr defTabSz="721141">
              <a:lnSpc>
                <a:spcPct val="90000"/>
              </a:lnSpc>
              <a:spcAft>
                <a:spcPts val="263"/>
              </a:spcAft>
              <a:defRPr/>
            </a:pPr>
            <a:r>
              <a:rPr lang="en-NZ" b="0" dirty="0" smtClean="0"/>
              <a:t>The loss of a fault domain will not cause a failure of our service</a:t>
            </a:r>
            <a:r>
              <a:rPr lang="en-NZ" b="0" baseline="0" dirty="0" smtClean="0"/>
              <a:t> nor will the restart or change of an upgrade domain cause a failure of our service</a:t>
            </a:r>
          </a:p>
          <a:p>
            <a:pPr defTabSz="721141">
              <a:lnSpc>
                <a:spcPct val="90000"/>
              </a:lnSpc>
              <a:spcAft>
                <a:spcPts val="263"/>
              </a:spcAft>
              <a:defRPr/>
            </a:pPr>
            <a:endParaRPr lang="en-NZ" b="1" baseline="0" dirty="0" smtClean="0"/>
          </a:p>
          <a:p>
            <a:pPr defTabSz="721141">
              <a:lnSpc>
                <a:spcPct val="90000"/>
              </a:lnSpc>
              <a:spcAft>
                <a:spcPts val="263"/>
              </a:spcAft>
              <a:defRPr/>
            </a:pPr>
            <a:endParaRPr lang="en-NZ" b="1" baseline="0" dirty="0" smtClean="0"/>
          </a:p>
          <a:p>
            <a:pPr defTabSz="721141">
              <a:lnSpc>
                <a:spcPct val="90000"/>
              </a:lnSpc>
              <a:spcAft>
                <a:spcPts val="263"/>
              </a:spcAft>
              <a:defRPr/>
            </a:pPr>
            <a:r>
              <a:rPr lang="en-NZ" b="1" baseline="0" dirty="0" smtClean="0"/>
              <a:t>Notes</a:t>
            </a:r>
          </a:p>
          <a:p>
            <a:pPr defTabSz="721141">
              <a:lnSpc>
                <a:spcPct val="90000"/>
              </a:lnSpc>
              <a:spcAft>
                <a:spcPts val="263"/>
              </a:spcAft>
              <a:defRPr/>
            </a:pPr>
            <a:r>
              <a:rPr lang="en-NZ" b="0" dirty="0" smtClean="0"/>
              <a:t>Useful pre-reading here.</a:t>
            </a:r>
          </a:p>
          <a:p>
            <a:pPr defTabSz="721141">
              <a:lnSpc>
                <a:spcPct val="90000"/>
              </a:lnSpc>
              <a:spcAft>
                <a:spcPts val="263"/>
              </a:spcAft>
              <a:defRPr/>
            </a:pPr>
            <a:r>
              <a:rPr lang="en-NZ" b="0" dirty="0" smtClean="0"/>
              <a:t>http://blog.toddysm.com/2010/04/upgrade-domains-and-fault-domains-in-windows-azure.html</a:t>
            </a:r>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9268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NZ" dirty="0" smtClean="0"/>
              <a:t>Explain availability</a:t>
            </a:r>
            <a:r>
              <a:rPr lang="en-NZ" baseline="0" dirty="0" smtClean="0"/>
              <a:t> sets</a:t>
            </a:r>
          </a:p>
          <a:p>
            <a:endParaRPr lang="en-NZ" baseline="0" dirty="0" smtClean="0"/>
          </a:p>
          <a:p>
            <a:r>
              <a:rPr lang="en-NZ" b="1" baseline="0" dirty="0" smtClean="0"/>
              <a:t>Notes:</a:t>
            </a:r>
            <a:endParaRPr lang="en-NZ" b="1" dirty="0" smtClean="0"/>
          </a:p>
          <a:p>
            <a:r>
              <a:rPr lang="en-NZ" dirty="0" smtClean="0"/>
              <a:t>Availability sets</a:t>
            </a:r>
            <a:r>
              <a:rPr lang="en-NZ" baseline="0" dirty="0" smtClean="0"/>
              <a:t> tell the Fabric Controller to place VMs in the same set on different racks for faults and in separate upgrade domains for updates. </a:t>
            </a:r>
          </a:p>
          <a:p>
            <a:r>
              <a:rPr lang="en-NZ" baseline="0" dirty="0" smtClean="0"/>
              <a:t>This essentially tells the FC not to take the guest OS down of all VMs in the same set for host updates. </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4169701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30</a:t>
            </a:fld>
            <a:endParaRPr lang="en-US"/>
          </a:p>
        </p:txBody>
      </p:sp>
    </p:spTree>
    <p:extLst>
      <p:ext uri="{BB962C8B-B14F-4D97-AF65-F5344CB8AC3E}">
        <p14:creationId xmlns:p14="http://schemas.microsoft.com/office/powerpoint/2010/main" val="41391629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a:t>
            </a:r>
            <a:r>
              <a:rPr lang="en-US" b="1" baseline="0" dirty="0" smtClean="0"/>
              <a:t> Note:</a:t>
            </a:r>
          </a:p>
          <a:p>
            <a:r>
              <a:rPr lang="en-US" b="0" dirty="0" smtClean="0"/>
              <a:t>Consider</a:t>
            </a:r>
            <a:r>
              <a:rPr lang="en-US" b="0" baseline="0" dirty="0" smtClean="0"/>
              <a:t> this demo if time permits:</a:t>
            </a:r>
            <a:endParaRPr lang="en-US" b="0" dirty="0" smtClean="0"/>
          </a:p>
          <a:p>
            <a:r>
              <a:rPr lang="en-US" dirty="0" smtClean="0"/>
              <a:t>https://microsoft-my.sharepoint.com/personal/mmcspirt_microsoft_com/Documents/Shared%20with%20Everyone/BCDR</a:t>
            </a:r>
          </a:p>
          <a:p>
            <a:r>
              <a:rPr lang="en-US" dirty="0" smtClean="0"/>
              <a:t>The</a:t>
            </a:r>
            <a:r>
              <a:rPr lang="en-US" baseline="0" dirty="0" smtClean="0"/>
              <a:t> specific demo is Azure Site Recovery – Between Sites.exe</a:t>
            </a:r>
          </a:p>
          <a:p>
            <a:endParaRPr lang="en-US" dirty="0"/>
          </a:p>
        </p:txBody>
      </p:sp>
      <p:sp>
        <p:nvSpPr>
          <p:cNvPr id="4" name="Slide Number Placeholder 3"/>
          <p:cNvSpPr>
            <a:spLocks noGrp="1"/>
          </p:cNvSpPr>
          <p:nvPr>
            <p:ph type="sldNum" sz="quarter" idx="10"/>
          </p:nvPr>
        </p:nvSpPr>
        <p:spPr/>
        <p:txBody>
          <a:bodyPr/>
          <a:lstStyle/>
          <a:p>
            <a:fld id="{0153BC3D-042C-4528-BB53-B4A539F77A11}" type="slidenum">
              <a:rPr lang="en-US" smtClean="0"/>
              <a:t>32</a:t>
            </a:fld>
            <a:endParaRPr lang="en-US"/>
          </a:p>
        </p:txBody>
      </p:sp>
    </p:spTree>
    <p:extLst>
      <p:ext uri="{BB962C8B-B14F-4D97-AF65-F5344CB8AC3E}">
        <p14:creationId xmlns:p14="http://schemas.microsoft.com/office/powerpoint/2010/main" val="894242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33</a:t>
            </a:fld>
            <a:endParaRPr lang="en-US"/>
          </a:p>
        </p:txBody>
      </p:sp>
    </p:spTree>
    <p:extLst>
      <p:ext uri="{BB962C8B-B14F-4D97-AF65-F5344CB8AC3E}">
        <p14:creationId xmlns:p14="http://schemas.microsoft.com/office/powerpoint/2010/main" val="9975729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34</a:t>
            </a:fld>
            <a:endParaRPr lang="en-US"/>
          </a:p>
        </p:txBody>
      </p:sp>
    </p:spTree>
    <p:extLst>
      <p:ext uri="{BB962C8B-B14F-4D97-AF65-F5344CB8AC3E}">
        <p14:creationId xmlns:p14="http://schemas.microsoft.com/office/powerpoint/2010/main" val="4168031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666566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Point-to-Site</a:t>
            </a:r>
            <a:r>
              <a:rPr lang="en-US" baseline="0" dirty="0" smtClean="0"/>
              <a:t> connection</a:t>
            </a:r>
            <a:endParaRPr lang="en-US" altLang="zh-CN" dirty="0" smtClean="0"/>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Follow step 1-15 below to prepare the environment.</a:t>
            </a:r>
          </a:p>
          <a:p>
            <a:pPr marL="0" indent="0">
              <a:buFont typeface="Arial" panose="020B0604020202020204" pitchFamily="34" charset="0"/>
              <a:buNone/>
            </a:pPr>
            <a:r>
              <a:rPr lang="en-US" altLang="zh-CN" baseline="0" dirty="0" smtClean="0"/>
              <a:t>(http://haishibai.blogspot.com/2013/05/walkthrough-file-sharing-between-your.html)</a:t>
            </a:r>
          </a:p>
          <a:p>
            <a:pPr marL="0" indent="0">
              <a:buFont typeface="Arial" panose="020B0604020202020204" pitchFamily="34" charset="0"/>
              <a:buNone/>
            </a:pPr>
            <a:endParaRPr lang="en-US" altLang="zh-CN" dirty="0" smtClean="0"/>
          </a:p>
          <a:p>
            <a:r>
              <a:rPr lang="en-US" altLang="zh-CN" b="1" dirty="0" smtClean="0"/>
              <a:t>Steps:</a:t>
            </a:r>
          </a:p>
          <a:p>
            <a:r>
              <a:rPr lang="en-US" altLang="zh-CN" b="0" dirty="0" smtClean="0"/>
              <a:t>R</a:t>
            </a:r>
            <a:r>
              <a:rPr lang="en-US" altLang="zh-CN" b="0" baseline="0" dirty="0" smtClean="0"/>
              <a:t>un through steps 17-21 in the following steps. If time permits, you can start with step 16.</a:t>
            </a:r>
          </a:p>
          <a:p>
            <a:endParaRPr lang="en-US" altLang="zh-CN" b="0" baseline="0" dirty="0" smtClean="0"/>
          </a:p>
          <a:p>
            <a:pPr marL="228600" indent="-228600">
              <a:buAutoNum type="arabicPeriod"/>
            </a:pPr>
            <a:r>
              <a:rPr lang="en-US" dirty="0" smtClean="0">
                <a:effectLst/>
              </a:rPr>
              <a:t>Log on to (current)</a:t>
            </a:r>
            <a:r>
              <a:rPr lang="en-US" baseline="0" dirty="0" smtClean="0">
                <a:effectLst/>
              </a:rPr>
              <a:t> </a:t>
            </a:r>
            <a:r>
              <a:rPr lang="en-US" dirty="0" smtClean="0">
                <a:effectLst/>
              </a:rPr>
              <a:t>Microsoft Azure </a:t>
            </a:r>
            <a:r>
              <a:rPr lang="en-US" dirty="0" smtClean="0">
                <a:effectLst/>
              </a:rPr>
              <a:t>Management Portal.</a:t>
            </a:r>
          </a:p>
          <a:p>
            <a:pPr marL="228600" indent="-228600">
              <a:buAutoNum type="arabicPeriod"/>
            </a:pPr>
            <a:r>
              <a:rPr lang="en-US" dirty="0" smtClean="0">
                <a:effectLst/>
              </a:rPr>
              <a:t>On command bar, click on </a:t>
            </a:r>
            <a:r>
              <a:rPr lang="en-US" b="1" dirty="0" smtClean="0">
                <a:effectLst/>
              </a:rPr>
              <a:t>NEW</a:t>
            </a:r>
            <a:r>
              <a:rPr lang="en-US" dirty="0" smtClean="0">
                <a:effectLst/>
              </a:rPr>
              <a:t> button, then select </a:t>
            </a:r>
            <a:r>
              <a:rPr lang="en-US" b="1" dirty="0" smtClean="0">
                <a:effectLst/>
              </a:rPr>
              <a:t>NETWORKS</a:t>
            </a:r>
            <a:r>
              <a:rPr lang="en-US" dirty="0" smtClean="0">
                <a:effectLst/>
              </a:rPr>
              <a:t>-&gt;</a:t>
            </a:r>
            <a:r>
              <a:rPr lang="en-US" b="1" dirty="0" smtClean="0">
                <a:effectLst/>
              </a:rPr>
              <a:t>VIRTUAL NETWORK</a:t>
            </a:r>
            <a:r>
              <a:rPr lang="en-US" dirty="0" smtClean="0">
                <a:effectLst/>
              </a:rPr>
              <a:t>-&gt;</a:t>
            </a:r>
            <a:r>
              <a:rPr lang="en-US" b="1" dirty="0" smtClean="0">
                <a:effectLst/>
              </a:rPr>
              <a:t>CUSTOM</a:t>
            </a:r>
            <a:r>
              <a:rPr lang="en-US" b="1" baseline="0" dirty="0" smtClean="0">
                <a:effectLst/>
              </a:rPr>
              <a:t> </a:t>
            </a:r>
            <a:r>
              <a:rPr lang="en-US" b="1" dirty="0" smtClean="0">
                <a:effectLst/>
              </a:rPr>
              <a:t>CREATE</a:t>
            </a:r>
            <a:r>
              <a:rPr lang="en-US" dirty="0" smtClean="0">
                <a:effectLst/>
              </a:rPr>
              <a:t> menu.</a:t>
            </a:r>
          </a:p>
          <a:p>
            <a:pPr marL="228600" indent="-228600">
              <a:buAutoNum type="arabicPeriod"/>
            </a:pPr>
            <a:r>
              <a:rPr lang="en-US" dirty="0" smtClean="0">
                <a:effectLst/>
              </a:rPr>
              <a:t>On </a:t>
            </a:r>
            <a:r>
              <a:rPr lang="en-US" b="1" i="1" dirty="0" smtClean="0">
                <a:effectLst/>
              </a:rPr>
              <a:t>Virtual Network Details</a:t>
            </a:r>
            <a:r>
              <a:rPr lang="en-US" dirty="0" smtClean="0">
                <a:effectLst/>
              </a:rPr>
              <a:t> page, enter network </a:t>
            </a:r>
            <a:r>
              <a:rPr lang="en-US" b="1" dirty="0" smtClean="0">
                <a:effectLst/>
              </a:rPr>
              <a:t>NAME</a:t>
            </a:r>
            <a:r>
              <a:rPr lang="en-US" dirty="0" smtClean="0">
                <a:effectLst/>
              </a:rPr>
              <a:t> as </a:t>
            </a:r>
            <a:r>
              <a:rPr lang="en-US" i="1" dirty="0" err="1" smtClean="0">
                <a:effectLst/>
              </a:rPr>
              <a:t>pointtosite</a:t>
            </a:r>
            <a:r>
              <a:rPr lang="en-US" dirty="0" smtClean="0">
                <a:effectLst/>
              </a:rPr>
              <a:t>, create or select a </a:t>
            </a:r>
            <a:r>
              <a:rPr lang="en-US" b="1" dirty="0" smtClean="0">
                <a:effectLst/>
              </a:rPr>
              <a:t>AFFINITY GROUP</a:t>
            </a:r>
            <a:r>
              <a:rPr lang="en-US" dirty="0" smtClean="0">
                <a:effectLst/>
              </a:rPr>
              <a:t>, then click next arrow.</a:t>
            </a:r>
          </a:p>
          <a:p>
            <a:pPr marL="228600" indent="-228600">
              <a:buAutoNum type="arabicPeriod"/>
            </a:pPr>
            <a:r>
              <a:rPr lang="en-US" dirty="0" smtClean="0">
                <a:effectLst/>
              </a:rPr>
              <a:t>On </a:t>
            </a:r>
            <a:r>
              <a:rPr lang="en-US" b="1" i="1" dirty="0" smtClean="0">
                <a:effectLst/>
              </a:rPr>
              <a:t>DNS Servers and VPN Connectivity</a:t>
            </a:r>
            <a:r>
              <a:rPr lang="en-US" dirty="0" smtClean="0">
                <a:effectLst/>
              </a:rPr>
              <a:t> page, check</a:t>
            </a:r>
            <a:r>
              <a:rPr lang="en-US" b="1" dirty="0" smtClean="0">
                <a:effectLst/>
              </a:rPr>
              <a:t> Configure Point-to-Site VPN</a:t>
            </a:r>
            <a:r>
              <a:rPr lang="en-US" dirty="0" smtClean="0">
                <a:effectLst/>
              </a:rPr>
              <a:t>, then click next arrow:</a:t>
            </a:r>
          </a:p>
          <a:p>
            <a:pPr marL="228600" indent="-228600">
              <a:buAutoNum type="arabicPeriod"/>
            </a:pPr>
            <a:r>
              <a:rPr lang="en-US" dirty="0" smtClean="0">
                <a:effectLst/>
              </a:rPr>
              <a:t>On </a:t>
            </a:r>
            <a:r>
              <a:rPr lang="en-US" b="1" i="1" dirty="0" smtClean="0">
                <a:effectLst/>
              </a:rPr>
              <a:t>Point-to-Site Connectivity</a:t>
            </a:r>
            <a:r>
              <a:rPr lang="en-US" dirty="0" smtClean="0">
                <a:effectLst/>
              </a:rPr>
              <a:t> page, click next arrow.</a:t>
            </a:r>
          </a:p>
          <a:p>
            <a:pPr marL="228600" indent="-228600">
              <a:buAutoNum type="arabicPeriod"/>
            </a:pPr>
            <a:r>
              <a:rPr lang="en-US" dirty="0" smtClean="0">
                <a:effectLst/>
              </a:rPr>
              <a:t>On </a:t>
            </a:r>
            <a:r>
              <a:rPr lang="en-US" b="1" i="1" dirty="0" smtClean="0">
                <a:effectLst/>
              </a:rPr>
              <a:t>Virtual Network Address Spaces</a:t>
            </a:r>
            <a:r>
              <a:rPr lang="en-US" dirty="0" smtClean="0">
                <a:effectLst/>
              </a:rPr>
              <a:t> page, click on </a:t>
            </a:r>
            <a:r>
              <a:rPr lang="en-US" b="1" dirty="0" smtClean="0">
                <a:effectLst/>
              </a:rPr>
              <a:t>add gateway subnet</a:t>
            </a:r>
            <a:r>
              <a:rPr lang="en-US" dirty="0" smtClean="0">
                <a:effectLst/>
              </a:rPr>
              <a:t> button, and then click on check icon to complete network creation.</a:t>
            </a:r>
          </a:p>
          <a:p>
            <a:pPr marL="228600" indent="-228600">
              <a:buAutoNum type="arabicPeriod"/>
            </a:pPr>
            <a:r>
              <a:rPr lang="en-US" dirty="0" smtClean="0">
                <a:effectLst/>
              </a:rPr>
              <a:t>After the virtual network has been created, open its </a:t>
            </a:r>
            <a:r>
              <a:rPr lang="en-US" b="1" dirty="0" smtClean="0">
                <a:effectLst/>
              </a:rPr>
              <a:t>DASHBOARD</a:t>
            </a:r>
            <a:r>
              <a:rPr lang="en-US" dirty="0" smtClean="0">
                <a:effectLst/>
              </a:rPr>
              <a:t> page, and the click </a:t>
            </a:r>
            <a:r>
              <a:rPr lang="en-US" b="1" dirty="0" smtClean="0">
                <a:effectLst/>
              </a:rPr>
              <a:t>CREATE GATEWAY</a:t>
            </a:r>
            <a:r>
              <a:rPr lang="en-US" dirty="0" smtClean="0">
                <a:effectLst/>
              </a:rPr>
              <a:t> icon to create the dynamic routing gateway.</a:t>
            </a:r>
          </a:p>
          <a:p>
            <a:pPr marL="228600" indent="-228600">
              <a:buAutoNum type="arabicPeriod"/>
            </a:pPr>
            <a:r>
              <a:rPr lang="en-US" dirty="0" smtClean="0">
                <a:effectLst/>
              </a:rPr>
              <a:t>Add a new Windows Server 2012 virtual machine to the virtual network. Note that when you specify user credential, make sure to </a:t>
            </a:r>
            <a:r>
              <a:rPr lang="en-US" u="sng" dirty="0" smtClean="0">
                <a:effectLst/>
              </a:rPr>
              <a:t>use the same user id and password of your local account</a:t>
            </a:r>
            <a:r>
              <a:rPr lang="en-US" dirty="0" smtClean="0">
                <a:effectLst/>
              </a:rPr>
              <a:t>. This is because the virtual machine on </a:t>
            </a:r>
            <a:r>
              <a:rPr lang="en-US" dirty="0" smtClean="0">
                <a:effectLst/>
              </a:rPr>
              <a:t>Microsoft Azure </a:t>
            </a:r>
            <a:r>
              <a:rPr lang="en-US" dirty="0" smtClean="0">
                <a:effectLst/>
              </a:rPr>
              <a:t>is not under your domain controller, and we are using the same user credential on both local and virtual machines to allow file sharing.</a:t>
            </a:r>
          </a:p>
          <a:p>
            <a:pPr marL="228600" indent="-228600">
              <a:buAutoNum type="arabicPeriod"/>
            </a:pPr>
            <a:r>
              <a:rPr lang="en-US" dirty="0" smtClean="0">
                <a:effectLst/>
              </a:rPr>
              <a:t>As the virtual machine is cooking, let’s create two self-signed certificates: one for root, and another for client identification. During the following steps we’ll need to upload the root certificate to </a:t>
            </a:r>
            <a:r>
              <a:rPr lang="en-US" dirty="0" smtClean="0">
                <a:effectLst/>
              </a:rPr>
              <a:t>Microsoft Azure </a:t>
            </a:r>
            <a:r>
              <a:rPr lang="en-US" dirty="0" smtClean="0">
                <a:effectLst/>
              </a:rPr>
              <a:t>so </a:t>
            </a:r>
            <a:r>
              <a:rPr lang="en-US" dirty="0" smtClean="0">
                <a:effectLst/>
              </a:rPr>
              <a:t>Microsoft Azure </a:t>
            </a:r>
            <a:r>
              <a:rPr lang="en-US" dirty="0" smtClean="0">
                <a:effectLst/>
              </a:rPr>
              <a:t>can validate the client machine using the certificate chain.</a:t>
            </a:r>
          </a:p>
          <a:p>
            <a:pPr marL="228600" indent="-228600">
              <a:buAutoNum type="arabicPeriod"/>
            </a:pPr>
            <a:r>
              <a:rPr lang="en-US" dirty="0" smtClean="0">
                <a:effectLst/>
              </a:rPr>
              <a:t>Launch </a:t>
            </a:r>
            <a:r>
              <a:rPr lang="en-US" b="1" dirty="0" smtClean="0">
                <a:effectLst/>
              </a:rPr>
              <a:t>Developer Command Prompt for VS2012</a:t>
            </a:r>
            <a:r>
              <a:rPr lang="en-US" dirty="0" smtClean="0">
                <a:effectLst/>
              </a:rPr>
              <a:t> as administrator. Change current folder to a folder where you want to keep the generated certificates. Here I’ll use folder </a:t>
            </a:r>
            <a:r>
              <a:rPr lang="en-US" b="1" i="1" dirty="0" smtClean="0">
                <a:effectLst/>
              </a:rPr>
              <a:t>c:\books</a:t>
            </a:r>
            <a:r>
              <a:rPr lang="en-US" dirty="0" smtClean="0">
                <a:effectLst/>
              </a:rPr>
              <a:t>.</a:t>
            </a:r>
          </a:p>
          <a:p>
            <a:pPr marL="228600" indent="-228600">
              <a:buAutoNum type="arabicPeriod"/>
            </a:pPr>
            <a:r>
              <a:rPr lang="en-US" dirty="0" smtClean="0">
                <a:effectLst/>
              </a:rPr>
              <a:t>Use command </a:t>
            </a:r>
            <a:r>
              <a:rPr lang="en-US" dirty="0" err="1" smtClean="0">
                <a:effectLst/>
              </a:rPr>
              <a:t>makecert</a:t>
            </a:r>
            <a:r>
              <a:rPr lang="en-US" dirty="0" smtClean="0">
                <a:effectLst/>
              </a:rPr>
              <a:t> -sky exchange -r -n "CN=</a:t>
            </a:r>
            <a:r>
              <a:rPr lang="en-US" dirty="0" err="1" smtClean="0">
                <a:effectLst/>
              </a:rPr>
              <a:t>MyFakeRoot</a:t>
            </a:r>
            <a:r>
              <a:rPr lang="en-US" dirty="0" smtClean="0">
                <a:effectLst/>
              </a:rPr>
              <a:t>" -</a:t>
            </a:r>
            <a:r>
              <a:rPr lang="en-US" dirty="0" err="1" smtClean="0">
                <a:effectLst/>
              </a:rPr>
              <a:t>pe</a:t>
            </a:r>
            <a:r>
              <a:rPr lang="en-US" dirty="0" smtClean="0">
                <a:effectLst/>
              </a:rPr>
              <a:t> -a sha1 -</a:t>
            </a:r>
            <a:r>
              <a:rPr lang="en-US" dirty="0" err="1" smtClean="0">
                <a:effectLst/>
              </a:rPr>
              <a:t>len</a:t>
            </a:r>
            <a:r>
              <a:rPr lang="en-US" dirty="0" smtClean="0">
                <a:effectLst/>
              </a:rPr>
              <a:t> 2048 -</a:t>
            </a:r>
            <a:r>
              <a:rPr lang="en-US" dirty="0" err="1" smtClean="0">
                <a:effectLst/>
              </a:rPr>
              <a:t>ss</a:t>
            </a:r>
            <a:r>
              <a:rPr lang="en-US" dirty="0" smtClean="0">
                <a:effectLst/>
              </a:rPr>
              <a:t> My to create root certificate.</a:t>
            </a:r>
          </a:p>
          <a:p>
            <a:pPr marL="228600" indent="-228600">
              <a:buAutoNum type="arabicPeriod"/>
            </a:pPr>
            <a:r>
              <a:rPr lang="en-US" dirty="0" smtClean="0">
                <a:effectLst/>
              </a:rPr>
              <a:t>Use command </a:t>
            </a:r>
            <a:r>
              <a:rPr lang="en-US" dirty="0" err="1" smtClean="0">
                <a:effectLst/>
              </a:rPr>
              <a:t>makecert</a:t>
            </a:r>
            <a:r>
              <a:rPr lang="en-US" dirty="0" smtClean="0">
                <a:effectLst/>
              </a:rPr>
              <a:t> -n "CN=</a:t>
            </a:r>
            <a:r>
              <a:rPr lang="en-US" dirty="0" err="1" smtClean="0">
                <a:effectLst/>
              </a:rPr>
              <a:t>MyLaptop</a:t>
            </a:r>
            <a:r>
              <a:rPr lang="en-US" dirty="0" smtClean="0">
                <a:effectLst/>
              </a:rPr>
              <a:t>" -</a:t>
            </a:r>
            <a:r>
              <a:rPr lang="en-US" dirty="0" err="1" smtClean="0">
                <a:effectLst/>
              </a:rPr>
              <a:t>pe</a:t>
            </a:r>
            <a:r>
              <a:rPr lang="en-US" dirty="0" smtClean="0">
                <a:effectLst/>
              </a:rPr>
              <a:t> -sky exchange -m 96 -</a:t>
            </a:r>
            <a:r>
              <a:rPr lang="en-US" dirty="0" err="1" smtClean="0">
                <a:effectLst/>
              </a:rPr>
              <a:t>ss</a:t>
            </a:r>
            <a:r>
              <a:rPr lang="en-US" dirty="0" smtClean="0">
                <a:effectLst/>
              </a:rPr>
              <a:t> My -in "</a:t>
            </a:r>
            <a:r>
              <a:rPr lang="en-US" dirty="0" err="1" smtClean="0">
                <a:effectLst/>
              </a:rPr>
              <a:t>MyFakeRoot</a:t>
            </a:r>
            <a:r>
              <a:rPr lang="en-US" dirty="0" smtClean="0">
                <a:effectLst/>
              </a:rPr>
              <a:t>" -is my -a sha1 to create client certificate.</a:t>
            </a:r>
          </a:p>
          <a:p>
            <a:pPr marL="228600" indent="-228600">
              <a:buAutoNum type="arabicPeriod"/>
            </a:pPr>
            <a:r>
              <a:rPr lang="en-US" dirty="0" smtClean="0">
                <a:effectLst/>
              </a:rPr>
              <a:t>Launch </a:t>
            </a:r>
            <a:r>
              <a:rPr lang="en-US" b="1" dirty="0" err="1" smtClean="0">
                <a:effectLst/>
              </a:rPr>
              <a:t>certmgr</a:t>
            </a:r>
            <a:r>
              <a:rPr lang="en-US" dirty="0" smtClean="0">
                <a:effectLst/>
              </a:rPr>
              <a:t>. Export the root certificate as a </a:t>
            </a:r>
            <a:r>
              <a:rPr lang="en-US" b="1" i="1" dirty="0" smtClean="0">
                <a:effectLst/>
              </a:rPr>
              <a:t>MyFakeRoot.cer</a:t>
            </a:r>
            <a:r>
              <a:rPr lang="en-US" dirty="0" smtClean="0">
                <a:effectLst/>
              </a:rPr>
              <a:t> file (</a:t>
            </a:r>
            <a:r>
              <a:rPr lang="en-US" u="sng" dirty="0" smtClean="0">
                <a:effectLst/>
              </a:rPr>
              <a:t>without</a:t>
            </a:r>
            <a:r>
              <a:rPr lang="en-US" dirty="0" smtClean="0">
                <a:effectLst/>
              </a:rPr>
              <a:t> private key).</a:t>
            </a:r>
          </a:p>
          <a:p>
            <a:pPr marL="228600" indent="-228600">
              <a:buAutoNum type="arabicPeriod"/>
            </a:pPr>
            <a:r>
              <a:rPr lang="en-US" dirty="0" smtClean="0">
                <a:effectLst/>
              </a:rPr>
              <a:t>[Optional] if you are configuring VPN for another client, you’d need to install the client certificate on target machine.</a:t>
            </a:r>
          </a:p>
          <a:p>
            <a:pPr marL="228600" indent="-228600">
              <a:buAutoNum type="arabicPeriod"/>
            </a:pPr>
            <a:r>
              <a:rPr lang="en-US" dirty="0" smtClean="0">
                <a:effectLst/>
              </a:rPr>
              <a:t>Go back to </a:t>
            </a:r>
            <a:r>
              <a:rPr lang="en-US" dirty="0" smtClean="0">
                <a:effectLst/>
              </a:rPr>
              <a:t>Microsoft Azure </a:t>
            </a:r>
            <a:r>
              <a:rPr lang="en-US" dirty="0" smtClean="0">
                <a:effectLst/>
              </a:rPr>
              <a:t>Management Portal. On </a:t>
            </a:r>
            <a:r>
              <a:rPr lang="en-US" b="1" dirty="0" smtClean="0">
                <a:effectLst/>
              </a:rPr>
              <a:t>DASHBOARD</a:t>
            </a:r>
            <a:r>
              <a:rPr lang="en-US" dirty="0" smtClean="0">
                <a:effectLst/>
              </a:rPr>
              <a:t> page of the virtual network, click on link </a:t>
            </a:r>
            <a:r>
              <a:rPr lang="en-US" b="1" dirty="0" smtClean="0">
                <a:effectLst/>
              </a:rPr>
              <a:t>Upload client certificate</a:t>
            </a:r>
            <a:r>
              <a:rPr lang="en-US" dirty="0" smtClean="0">
                <a:effectLst/>
              </a:rPr>
              <a:t> to upload the root certificate. Note at this point the gateway should have been created.</a:t>
            </a:r>
          </a:p>
          <a:p>
            <a:pPr marL="228600" indent="-228600">
              <a:buAutoNum type="arabicPeriod"/>
            </a:pPr>
            <a:r>
              <a:rPr lang="en-US" dirty="0" smtClean="0">
                <a:effectLst/>
              </a:rPr>
              <a:t>After certificate has been uploaded, you can download and install VPN client from the </a:t>
            </a:r>
            <a:r>
              <a:rPr lang="en-US" b="1" dirty="0" smtClean="0">
                <a:effectLst/>
              </a:rPr>
              <a:t>DASHBOARD</a:t>
            </a:r>
            <a:r>
              <a:rPr lang="en-US" dirty="0" smtClean="0">
                <a:effectLst/>
              </a:rPr>
              <a:t> page (</a:t>
            </a:r>
            <a:r>
              <a:rPr lang="en-US" b="1" i="1" dirty="0" smtClean="0">
                <a:effectLst/>
              </a:rPr>
              <a:t>AMD64 Client</a:t>
            </a:r>
            <a:r>
              <a:rPr lang="en-US" dirty="0" smtClean="0">
                <a:effectLst/>
              </a:rPr>
              <a:t> link for 64-bit machines, </a:t>
            </a:r>
            <a:r>
              <a:rPr lang="en-US" b="1" i="1" dirty="0" smtClean="0">
                <a:effectLst/>
              </a:rPr>
              <a:t>x86 Client</a:t>
            </a:r>
            <a:r>
              <a:rPr lang="en-US" dirty="0" smtClean="0">
                <a:effectLst/>
              </a:rPr>
              <a:t> link for 32-bit machines).</a:t>
            </a:r>
          </a:p>
          <a:p>
            <a:pPr marL="228600" indent="-228600">
              <a:buAutoNum type="arabicPeriod"/>
            </a:pPr>
            <a:r>
              <a:rPr lang="en-US" dirty="0" smtClean="0">
                <a:effectLst/>
              </a:rPr>
              <a:t>After VPN client has been installed, you can see the VPN connection on your Windows network connection list. Click on the network to connect. When prompted by the VPN client, click </a:t>
            </a:r>
            <a:r>
              <a:rPr lang="en-US" b="1" dirty="0" smtClean="0">
                <a:effectLst/>
              </a:rPr>
              <a:t>Connect</a:t>
            </a:r>
            <a:r>
              <a:rPr lang="en-US" dirty="0" smtClean="0">
                <a:effectLst/>
              </a:rPr>
              <a:t> button to continue.</a:t>
            </a:r>
          </a:p>
          <a:p>
            <a:pPr marL="228600" indent="-228600">
              <a:buAutoNum type="arabicPeriod"/>
            </a:pPr>
            <a:r>
              <a:rPr lang="en-US" dirty="0" smtClean="0">
                <a:effectLst/>
              </a:rPr>
              <a:t>[Optional] Now you can use </a:t>
            </a:r>
            <a:r>
              <a:rPr lang="en-US" b="1" i="1" dirty="0" err="1" smtClean="0">
                <a:effectLst/>
              </a:rPr>
              <a:t>ipconfig</a:t>
            </a:r>
            <a:r>
              <a:rPr lang="en-US" b="1" i="1" dirty="0" smtClean="0">
                <a:effectLst/>
              </a:rPr>
              <a:t>/all</a:t>
            </a:r>
            <a:r>
              <a:rPr lang="en-US" dirty="0" smtClean="0">
                <a:effectLst/>
              </a:rPr>
              <a:t> to verify if VPN connection has been successfully established  (look for PPP adapter).</a:t>
            </a:r>
          </a:p>
          <a:p>
            <a:pPr marL="228600" indent="-228600">
              <a:buAutoNum type="arabicPeriod"/>
            </a:pPr>
            <a:r>
              <a:rPr lang="en-US" dirty="0" smtClean="0">
                <a:effectLst/>
              </a:rPr>
              <a:t>Log on to the virtual machine, create a new </a:t>
            </a:r>
            <a:r>
              <a:rPr lang="en-US" b="1" i="1" dirty="0" smtClean="0">
                <a:effectLst/>
              </a:rPr>
              <a:t>Share</a:t>
            </a:r>
            <a:r>
              <a:rPr lang="en-US" dirty="0" smtClean="0">
                <a:effectLst/>
              </a:rPr>
              <a:t> folder under</a:t>
            </a:r>
            <a:r>
              <a:rPr lang="en-US" b="1" i="1" dirty="0" smtClean="0">
                <a:effectLst/>
              </a:rPr>
              <a:t> c:\</a:t>
            </a:r>
            <a:r>
              <a:rPr lang="en-US" dirty="0" smtClean="0">
                <a:effectLst/>
              </a:rPr>
              <a:t>. Share the folder with the user you specified when you created the virtual machine. </a:t>
            </a:r>
          </a:p>
          <a:p>
            <a:pPr marL="228600" indent="-228600">
              <a:buAutoNum type="arabicPeriod"/>
            </a:pPr>
            <a:r>
              <a:rPr lang="en-US" dirty="0" smtClean="0">
                <a:effectLst/>
              </a:rPr>
              <a:t>On Management Portal, record the virtual machines private IP on its </a:t>
            </a:r>
            <a:r>
              <a:rPr lang="en-US" b="1" dirty="0" smtClean="0">
                <a:effectLst/>
              </a:rPr>
              <a:t>DASHBOARD</a:t>
            </a:r>
            <a:r>
              <a:rPr lang="en-US" dirty="0" smtClean="0">
                <a:effectLst/>
              </a:rPr>
              <a:t> page. In my case the IP is 10.0.1.4.</a:t>
            </a:r>
          </a:p>
          <a:p>
            <a:pPr marL="228600" indent="-228600">
              <a:buAutoNum type="arabicPeriod"/>
            </a:pPr>
            <a:r>
              <a:rPr lang="en-US" dirty="0" smtClean="0">
                <a:effectLst/>
              </a:rPr>
              <a:t>Now you can use Explorer on your local machine and access the shared folder by \\10.0.1.4\Share.</a:t>
            </a:r>
          </a:p>
        </p:txBody>
      </p:sp>
      <p:sp>
        <p:nvSpPr>
          <p:cNvPr id="4" name="Slide Number Placeholder 3"/>
          <p:cNvSpPr>
            <a:spLocks noGrp="1"/>
          </p:cNvSpPr>
          <p:nvPr>
            <p:ph type="sldNum" sz="quarter" idx="10"/>
          </p:nvPr>
        </p:nvSpPr>
        <p:spPr/>
        <p:txBody>
          <a:bodyPr/>
          <a:lstStyle/>
          <a:p>
            <a:fld id="{2C52CFDC-D2D5-4B9F-BA75-89F771E01AEB}" type="slidenum">
              <a:rPr lang="en-US" smtClean="0"/>
              <a:t>37</a:t>
            </a:fld>
            <a:endParaRPr lang="en-US"/>
          </a:p>
        </p:txBody>
      </p:sp>
    </p:spTree>
    <p:extLst>
      <p:ext uri="{BB962C8B-B14F-4D97-AF65-F5344CB8AC3E}">
        <p14:creationId xmlns:p14="http://schemas.microsoft.com/office/powerpoint/2010/main" val="17321895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10/6/2014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application is made up by application code and infrastructure code.</a:t>
            </a:r>
          </a:p>
          <a:p>
            <a:endParaRPr lang="en-US" b="0" baseline="0" dirty="0" smtClean="0"/>
          </a:p>
          <a:p>
            <a:r>
              <a:rPr lang="en-US" b="1" baseline="0" dirty="0" smtClean="0"/>
              <a:t>Speaker Notes:</a:t>
            </a:r>
          </a:p>
          <a:p>
            <a:pPr marL="228600" indent="-228600">
              <a:buFont typeface="+mj-lt"/>
              <a:buAutoNum type="arabicPeriod"/>
            </a:pPr>
            <a:r>
              <a:rPr lang="en-US" dirty="0" smtClean="0"/>
              <a:t>Let’s start with something that you know inside-and-out: your application code. [click]</a:t>
            </a:r>
          </a:p>
          <a:p>
            <a:pPr marL="228600" indent="-228600">
              <a:buFont typeface="+mj-lt"/>
              <a:buAutoNum type="arabicPeriod"/>
            </a:pPr>
            <a:r>
              <a:rPr lang="en-US" dirty="0" smtClean="0"/>
              <a:t>Then,</a:t>
            </a:r>
            <a:r>
              <a:rPr lang="en-US" baseline="0" dirty="0" smtClean="0"/>
              <a:t> for whatever reason, you decide to deploy your application to Azure. [click]</a:t>
            </a:r>
          </a:p>
          <a:p>
            <a:pPr marL="228600" indent="-228600">
              <a:buFont typeface="+mj-lt"/>
              <a:buAutoNum type="arabicPeriod"/>
            </a:pPr>
            <a:r>
              <a:rPr lang="en-US" baseline="0" dirty="0" smtClean="0"/>
              <a:t>What you do is to allocate a bunch of related resources out of the humongous resource pool provided by Azure, deploy your application code to these resources, and you have a running service. [click]</a:t>
            </a:r>
          </a:p>
          <a:p>
            <a:pPr marL="228600" indent="-228600">
              <a:buFont typeface="+mj-lt"/>
              <a:buAutoNum type="arabicPeriod"/>
            </a:pPr>
            <a:r>
              <a:rPr lang="en-US" baseline="0" dirty="0" smtClean="0"/>
              <a:t>For </a:t>
            </a:r>
            <a:r>
              <a:rPr lang="en-US" baseline="0" dirty="0" err="1" smtClean="0"/>
              <a:t>DevOps</a:t>
            </a:r>
            <a:r>
              <a:rPr lang="en-US" baseline="0" dirty="0" smtClean="0"/>
              <a:t>’ perspective, you need a way to reliable capture and apply your requirements on resources, which can be referred as infrastructure code. </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178527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Reiterate the point that to make your service successful, you are partnering with Azure. You bring the code, and Azure brings resources.</a:t>
            </a:r>
          </a:p>
          <a:p>
            <a:r>
              <a:rPr lang="en-US" b="0" baseline="0" dirty="0" smtClean="0"/>
              <a:t>This slide also sets state for the talk by explaining how </a:t>
            </a:r>
            <a:r>
              <a:rPr lang="en-US" b="0" baseline="0" dirty="0" err="1" smtClean="0"/>
              <a:t>IaaS</a:t>
            </a:r>
            <a:r>
              <a:rPr lang="en-US" b="0" baseline="0" dirty="0" smtClean="0"/>
              <a:t> components fit into the overall picture.</a:t>
            </a:r>
          </a:p>
          <a:p>
            <a:endParaRPr lang="en-US" b="0" baseline="0" dirty="0" smtClean="0"/>
          </a:p>
          <a:p>
            <a:r>
              <a:rPr lang="en-US" b="1" baseline="0" dirty="0" smtClean="0"/>
              <a:t>Speaker Notes:</a:t>
            </a:r>
          </a:p>
          <a:p>
            <a:pPr marL="228600" indent="-228600">
              <a:buFont typeface="+mj-lt"/>
              <a:buAutoNum type="arabicPeriod"/>
            </a:pPr>
            <a:r>
              <a:rPr lang="en-US" dirty="0" smtClean="0"/>
              <a:t>[Continue</a:t>
            </a:r>
            <a:r>
              <a:rPr lang="en-US" baseline="0" dirty="0" smtClean="0"/>
              <a:t> with previous slide]</a:t>
            </a:r>
            <a:endParaRPr lang="en-US" dirty="0" smtClean="0"/>
          </a:p>
          <a:p>
            <a:pPr marL="228600" indent="-228600">
              <a:buFont typeface="+mj-lt"/>
              <a:buAutoNum type="arabicPeriod"/>
            </a:pPr>
            <a:r>
              <a:rPr lang="en-US" altLang="zh-CN" b="0" baseline="0" dirty="0" smtClean="0"/>
              <a:t>T</a:t>
            </a:r>
            <a:r>
              <a:rPr lang="en-US" b="0" baseline="0" dirty="0" smtClean="0"/>
              <a:t>o make your service successful, you are partnering with Azure. You bring the code, and Azure brings resources. [Click]</a:t>
            </a:r>
            <a:endParaRPr lang="en-US" dirty="0" smtClean="0"/>
          </a:p>
          <a:p>
            <a:pPr marL="228600" indent="-228600">
              <a:buFont typeface="+mj-lt"/>
              <a:buAutoNum type="arabicPeriod"/>
            </a:pPr>
            <a:r>
              <a:rPr lang="en-US" dirty="0" smtClean="0"/>
              <a:t>And you keep iterating and making improvements over time. [Click]</a:t>
            </a:r>
            <a:endParaRPr lang="en-US" baseline="0" dirty="0" smtClean="0"/>
          </a:p>
          <a:p>
            <a:pPr marL="228600" indent="-228600">
              <a:buFont typeface="+mj-lt"/>
              <a:buAutoNum type="arabicPeriod"/>
            </a:pPr>
            <a:r>
              <a:rPr lang="en-US" baseline="0" dirty="0" smtClean="0"/>
              <a:t>In terms of infrastructure code, you can use it to define desired states of required resources (</a:t>
            </a:r>
            <a:r>
              <a:rPr lang="en-US" b="1" baseline="0" dirty="0" smtClean="0"/>
              <a:t>Note: current Azure Resource </a:t>
            </a:r>
            <a:r>
              <a:rPr lang="en-US" altLang="zh-CN" b="1" baseline="0" dirty="0" smtClean="0"/>
              <a:t>Manager only support a small number of Resource Providers</a:t>
            </a:r>
            <a:r>
              <a:rPr lang="en-US" altLang="zh-CN" baseline="0" dirty="0" smtClean="0"/>
              <a:t>). [Click]</a:t>
            </a:r>
            <a:endParaRPr lang="en-US" baseline="0" dirty="0" smtClean="0"/>
          </a:p>
          <a:p>
            <a:pPr marL="228600" indent="-228600">
              <a:buFont typeface="+mj-lt"/>
              <a:buAutoNum type="arabicPeriod"/>
            </a:pPr>
            <a:r>
              <a:rPr lang="en-US" baseline="0" dirty="0" smtClean="0"/>
              <a:t>You can define hosting environments, such as websites, cloud services and VMs. [Click]</a:t>
            </a:r>
          </a:p>
          <a:p>
            <a:pPr marL="228600" indent="-228600">
              <a:buFont typeface="+mj-lt"/>
              <a:buAutoNum type="arabicPeriod"/>
            </a:pPr>
            <a:r>
              <a:rPr lang="en-US" baseline="0" dirty="0" smtClean="0"/>
              <a:t>Required services. [Click]</a:t>
            </a:r>
          </a:p>
          <a:p>
            <a:pPr marL="228600" indent="-228600">
              <a:buFont typeface="+mj-lt"/>
              <a:buAutoNum type="arabicPeriod"/>
            </a:pPr>
            <a:r>
              <a:rPr lang="en-US" baseline="0" dirty="0" smtClean="0"/>
              <a:t>In this session we’ll focus on infrastructural components including virtual machines and virtual networks.</a:t>
            </a:r>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998579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3881297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High-level selling points of virtual machines.</a:t>
            </a:r>
          </a:p>
          <a:p>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Speaker Notes:</a:t>
            </a:r>
          </a:p>
          <a:p>
            <a:pPr marL="171450" indent="-171450">
              <a:buFont typeface="Arial" panose="020B0604020202020204" pitchFamily="34" charset="0"/>
              <a:buChar char="•"/>
            </a:pPr>
            <a:r>
              <a:rPr lang="en-US" dirty="0" smtClean="0"/>
              <a:t>Both</a:t>
            </a:r>
            <a:r>
              <a:rPr lang="en-US" baseline="0" dirty="0" smtClean="0"/>
              <a:t> Linux and Windows are supported. It’s important to reiterate on this as many developers are still not aware of this.</a:t>
            </a:r>
          </a:p>
          <a:p>
            <a:pPr marL="171450" indent="-171450">
              <a:buFont typeface="Arial" panose="020B0604020202020204" pitchFamily="34" charset="0"/>
              <a:buChar char="•"/>
            </a:pPr>
            <a:r>
              <a:rPr lang="en-US" baseline="0" dirty="0" smtClean="0"/>
              <a:t>Mention scaling at enterprise level using DSC, Puppet or Chef.</a:t>
            </a:r>
          </a:p>
          <a:p>
            <a:pPr marL="171450" indent="-171450">
              <a:buFont typeface="Arial" panose="020B0604020202020204" pitchFamily="34" charset="0"/>
              <a:buChar char="•"/>
            </a:pPr>
            <a:r>
              <a:rPr lang="en-US" baseline="0" dirty="0" smtClean="0"/>
              <a:t>Emphasize on the openness – we are not forcing your to lock on Microsoft technologies. Instead, Azure is more open than ever. You can leverage your existing skills, tools and services, and Azure is providing more and more first-class supports for them.</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113917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workflow for provisioning VMs in the cloud </a:t>
            </a:r>
          </a:p>
          <a:p>
            <a:endParaRPr lang="en-US" baseline="0" dirty="0" smtClean="0"/>
          </a:p>
          <a:p>
            <a:r>
              <a:rPr lang="en-US" b="1" baseline="0" dirty="0" smtClean="0"/>
              <a:t>Speaker Notes:</a:t>
            </a:r>
            <a:endParaRPr lang="en-US" b="1" dirty="0" smtClean="0"/>
          </a:p>
          <a:p>
            <a:pPr marL="171450" indent="-171450">
              <a:buFont typeface="Arial" panose="020B0604020202020204" pitchFamily="34" charset="0"/>
              <a:buChar char="•"/>
            </a:pPr>
            <a:r>
              <a:rPr lang="en-US" baseline="0" dirty="0" smtClean="0"/>
              <a:t>You have three methods of starting this process: Build a VM from the portal, from the command line OR programmatically calling the REST API. </a:t>
            </a:r>
          </a:p>
          <a:p>
            <a:pPr marL="171450" indent="-171450">
              <a:buFont typeface="Arial" panose="020B0604020202020204" pitchFamily="34" charset="0"/>
              <a:buChar char="•"/>
            </a:pPr>
            <a:r>
              <a:rPr lang="en-US" baseline="0" dirty="0" smtClean="0"/>
              <a:t>Once your choice of provisioning is made you will need to select the image and instance size to start from. </a:t>
            </a:r>
          </a:p>
          <a:p>
            <a:pPr marL="171450" indent="-171450">
              <a:buFont typeface="Arial" panose="020B0604020202020204" pitchFamily="34" charset="0"/>
              <a:buChar char="•"/>
            </a:pPr>
            <a:r>
              <a:rPr lang="en-US" baseline="0" dirty="0" smtClean="0"/>
              <a:t>The newly created disk will be stored in blob storage and your machine will boot.</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8</a:t>
            </a:fld>
            <a:endParaRPr lang="en-US" dirty="0"/>
          </a:p>
        </p:txBody>
      </p:sp>
    </p:spTree>
    <p:extLst>
      <p:ext uri="{BB962C8B-B14F-4D97-AF65-F5344CB8AC3E}">
        <p14:creationId xmlns:p14="http://schemas.microsoft.com/office/powerpoint/2010/main" val="924620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a wide variety of images that you can choose from.</a:t>
            </a:r>
          </a:p>
          <a:p>
            <a:endParaRPr lang="en-US" baseline="0" dirty="0" smtClean="0"/>
          </a:p>
          <a:p>
            <a:r>
              <a:rPr lang="en-US" b="1" baseline="0" dirty="0" smtClean="0"/>
              <a:t>Speaker Notes:</a:t>
            </a:r>
            <a:endParaRPr lang="en-US" b="1" dirty="0" smtClean="0"/>
          </a:p>
          <a:p>
            <a:pPr marL="228600" indent="-228600">
              <a:buFont typeface="+mj-lt"/>
              <a:buAutoNum type="arabicPeriod"/>
            </a:pPr>
            <a:r>
              <a:rPr lang="en-US" dirty="0" smtClean="0"/>
              <a:t>First</a:t>
            </a:r>
            <a:r>
              <a:rPr lang="en-US" baseline="0" dirty="0" smtClean="0"/>
              <a:t> of all, you can choose from different Windows Servers and a variety of Linux implementations. [Click]</a:t>
            </a:r>
          </a:p>
          <a:p>
            <a:pPr marL="228600" indent="-228600">
              <a:buFont typeface="+mj-lt"/>
              <a:buAutoNum type="arabicPeriod"/>
            </a:pPr>
            <a:r>
              <a:rPr lang="en-US" dirty="0" smtClean="0"/>
              <a:t>As well as pre-built images for</a:t>
            </a:r>
            <a:r>
              <a:rPr lang="en-US" baseline="0" dirty="0" smtClean="0"/>
              <a:t> different flavors of SQL Database and Oracle databases. [Click]</a:t>
            </a:r>
          </a:p>
          <a:p>
            <a:pPr marL="228600" indent="-228600">
              <a:buFont typeface="+mj-lt"/>
              <a:buAutoNum type="arabicPeriod"/>
            </a:pPr>
            <a:r>
              <a:rPr lang="en-US" baseline="0" dirty="0" smtClean="0"/>
              <a:t>You can also choose from a number of first-party and certified third-party images for various application servers and infrastructural components. [Click]</a:t>
            </a:r>
          </a:p>
          <a:p>
            <a:pPr marL="228600" indent="-228600">
              <a:buFont typeface="+mj-lt"/>
              <a:buAutoNum type="arabicPeriod"/>
            </a:pPr>
            <a:r>
              <a:rPr lang="en-US" baseline="0" dirty="0" smtClean="0"/>
              <a:t>And last but not least, if you are a MSDN subscriber, you also have access to Visual </a:t>
            </a:r>
            <a:r>
              <a:rPr lang="en-US" altLang="zh-CN" baseline="0" dirty="0" smtClean="0"/>
              <a:t>Studio images and client Windows systems such as Windows 7 and Windows 8.1 for your </a:t>
            </a:r>
            <a:r>
              <a:rPr lang="en-US" altLang="zh-CN" baseline="0" dirty="0" err="1" smtClean="0"/>
              <a:t>DevTest</a:t>
            </a:r>
            <a:r>
              <a:rPr lang="en-US" altLang="zh-CN" baseline="0" dirty="0" smtClean="0"/>
              <a:t> purposes.</a:t>
            </a:r>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260352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5107872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4"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69" r:id="rId11"/>
    <p:sldLayoutId id="2147483693"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jp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4.emf"/></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notesSlide" Target="../notesSlides/notesSlide24.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Layout" Target="../slideLayouts/slideLayout1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28.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tags" Target="../tags/tag32.xml"/><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tags" Target="../tags/tag31.xml"/><Relationship Id="rId2" Type="http://schemas.openxmlformats.org/officeDocument/2006/relationships/tags" Target="../tags/tag21.xml"/><Relationship Id="rId16" Type="http://schemas.openxmlformats.org/officeDocument/2006/relationships/notesSlide" Target="../notesSlides/notesSlide25.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tags" Target="../tags/tag30.xml"/><Relationship Id="rId5" Type="http://schemas.openxmlformats.org/officeDocument/2006/relationships/tags" Target="../tags/tag24.xml"/><Relationship Id="rId15" Type="http://schemas.openxmlformats.org/officeDocument/2006/relationships/slideLayout" Target="../slideLayouts/slideLayout12.xml"/><Relationship Id="rId10" Type="http://schemas.openxmlformats.org/officeDocument/2006/relationships/tags" Target="../tags/tag29.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6.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1.xml"/><Relationship Id="rId1" Type="http://schemas.openxmlformats.org/officeDocument/2006/relationships/slideLayout" Target="../slideLayouts/slideLayout10.xml"/><Relationship Id="rId4" Type="http://schemas.openxmlformats.org/officeDocument/2006/relationships/image" Target="../media/image6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emf"/><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18" Type="http://schemas.openxmlformats.org/officeDocument/2006/relationships/image" Target="../media/image20.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4.emf"/><Relationship Id="rId17" Type="http://schemas.openxmlformats.org/officeDocument/2006/relationships/image" Target="../media/image19.emf"/><Relationship Id="rId2" Type="http://schemas.openxmlformats.org/officeDocument/2006/relationships/notesSlide" Target="../notesSlides/notesSlide5.xml"/><Relationship Id="rId16" Type="http://schemas.openxmlformats.org/officeDocument/2006/relationships/image" Target="../media/image18.emf"/><Relationship Id="rId1" Type="http://schemas.openxmlformats.org/officeDocument/2006/relationships/slideLayout" Target="../slideLayouts/slideLayout1.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5" Type="http://schemas.openxmlformats.org/officeDocument/2006/relationships/image" Target="../media/image1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 Id="rId14" Type="http://schemas.openxmlformats.org/officeDocument/2006/relationships/image" Target="../media/image16.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emf"/><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9.xml"/><Relationship Id="rId16"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altLang="zh-CN" sz="9600" dirty="0" smtClean="0">
                <a:solidFill>
                  <a:schemeClr val="bg1"/>
                </a:solidFill>
              </a:rPr>
              <a:t>Azure </a:t>
            </a:r>
            <a:r>
              <a:rPr lang="en-US" altLang="zh-CN" sz="9600" dirty="0" err="1" smtClean="0">
                <a:solidFill>
                  <a:schemeClr val="bg1"/>
                </a:solidFill>
              </a:rPr>
              <a:t>IaaS</a:t>
            </a:r>
            <a:endParaRPr lang="en-US" sz="9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a:bodyPr>
          <a:lstStyle/>
          <a:p>
            <a:pPr algn="l"/>
            <a:r>
              <a:rPr lang="en-US" sz="4400" smtClean="0">
                <a:solidFill>
                  <a:srgbClr val="00B0F0"/>
                </a:solidFill>
                <a:latin typeface="+mj-lt"/>
              </a:rPr>
              <a:t>Presenter Name</a:t>
            </a:r>
          </a:p>
          <a:p>
            <a:r>
              <a:rPr lang="en-US" sz="2800" smtClean="0">
                <a:solidFill>
                  <a:schemeClr val="bg1"/>
                </a:solidFill>
                <a:latin typeface="+mj-lt"/>
              </a:rPr>
              <a:t>Position or role</a:t>
            </a: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Sizes</a:t>
            </a:r>
          </a:p>
        </p:txBody>
      </p:sp>
      <p:graphicFrame>
        <p:nvGraphicFramePr>
          <p:cNvPr id="4" name="Table 3"/>
          <p:cNvGraphicFramePr>
            <a:graphicFrameLocks noGrp="1"/>
          </p:cNvGraphicFramePr>
          <p:nvPr>
            <p:extLst>
              <p:ext uri="{D42A27DB-BD31-4B8C-83A1-F6EECF244321}">
                <p14:modId xmlns:p14="http://schemas.microsoft.com/office/powerpoint/2010/main" val="4189700173"/>
              </p:ext>
            </p:extLst>
          </p:nvPr>
        </p:nvGraphicFramePr>
        <p:xfrm>
          <a:off x="1838119" y="1606368"/>
          <a:ext cx="8615461" cy="4466830"/>
        </p:xfrm>
        <a:graphic>
          <a:graphicData uri="http://schemas.openxmlformats.org/drawingml/2006/table">
            <a:tbl>
              <a:tblPr firstRow="1" bandRow="1">
                <a:tableStyleId>{B301B821-A1FF-4177-AEE7-76D212191A09}</a:tableStyleId>
              </a:tblPr>
              <a:tblGrid>
                <a:gridCol w="2061320"/>
                <a:gridCol w="2061320"/>
                <a:gridCol w="2184999"/>
                <a:gridCol w="2307822"/>
              </a:tblGrid>
              <a:tr h="382846">
                <a:tc>
                  <a:txBody>
                    <a:bodyPr/>
                    <a:lstStyle/>
                    <a:p>
                      <a:r>
                        <a:rPr lang="en-US" sz="1800" dirty="0" smtClean="0"/>
                        <a:t>VM</a:t>
                      </a:r>
                      <a:r>
                        <a:rPr lang="en-US" sz="1800" baseline="0" dirty="0" smtClean="0"/>
                        <a:t> </a:t>
                      </a:r>
                      <a:r>
                        <a:rPr lang="en-US" sz="1800" dirty="0" smtClean="0"/>
                        <a:t>Size</a:t>
                      </a:r>
                      <a:endParaRPr lang="en-US" sz="1800" b="1" dirty="0">
                        <a:solidFill>
                          <a:schemeClr val="bg1">
                            <a:alpha val="99000"/>
                          </a:schemeClr>
                        </a:solidFill>
                      </a:endParaRPr>
                    </a:p>
                  </a:txBody>
                  <a:tcPr marL="121888" marR="121888" marT="60944" marB="60944" anchor="ctr"/>
                </a:tc>
                <a:tc>
                  <a:txBody>
                    <a:bodyPr/>
                    <a:lstStyle/>
                    <a:p>
                      <a:r>
                        <a:rPr lang="en-US" sz="1800" dirty="0" smtClean="0"/>
                        <a:t>CPU Cores</a:t>
                      </a:r>
                      <a:endParaRPr lang="en-US" sz="1800" b="1" dirty="0">
                        <a:solidFill>
                          <a:schemeClr val="bg1">
                            <a:alpha val="99000"/>
                          </a:schemeClr>
                        </a:solidFill>
                      </a:endParaRPr>
                    </a:p>
                  </a:txBody>
                  <a:tcPr marL="121888" marR="121888" marT="60944" marB="60944" anchor="ctr"/>
                </a:tc>
                <a:tc>
                  <a:txBody>
                    <a:bodyPr/>
                    <a:lstStyle/>
                    <a:p>
                      <a:r>
                        <a:rPr lang="en-US" sz="1800" dirty="0" smtClean="0"/>
                        <a:t>Memory</a:t>
                      </a:r>
                      <a:endParaRPr lang="en-US" sz="1800" b="1" dirty="0">
                        <a:solidFill>
                          <a:schemeClr val="bg1">
                            <a:alpha val="99000"/>
                          </a:schemeClr>
                        </a:solidFill>
                      </a:endParaRPr>
                    </a:p>
                  </a:txBody>
                  <a:tcPr marL="121888" marR="121888" marT="60944" marB="60944" anchor="ct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800" dirty="0" smtClean="0"/>
                        <a:t>#</a:t>
                      </a:r>
                      <a:r>
                        <a:rPr lang="en-US" sz="1800" baseline="0" dirty="0" smtClean="0"/>
                        <a:t> (1TB) Data Disks</a:t>
                      </a:r>
                      <a:endParaRPr lang="en-US" sz="1800" b="1" dirty="0" smtClean="0">
                        <a:solidFill>
                          <a:schemeClr val="bg1">
                            <a:alpha val="99000"/>
                          </a:schemeClr>
                        </a:solidFill>
                      </a:endParaRPr>
                    </a:p>
                  </a:txBody>
                  <a:tcPr marL="121888" marR="121888" marT="60944" marB="60944" anchor="ctr"/>
                </a:tc>
              </a:tr>
              <a:tr h="279879">
                <a:tc>
                  <a:txBody>
                    <a:bodyPr/>
                    <a:lstStyle/>
                    <a:p>
                      <a:r>
                        <a:rPr lang="en-US" sz="1800" dirty="0" smtClean="0">
                          <a:solidFill>
                            <a:schemeClr val="tx1"/>
                          </a:solidFill>
                        </a:rPr>
                        <a:t>Extra Small (A0)</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Shared</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768 MB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Small (A1)</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1.75</a:t>
                      </a:r>
                      <a:r>
                        <a:rPr lang="en-US" sz="1800" baseline="0" dirty="0" smtClean="0">
                          <a:solidFill>
                            <a:schemeClr val="tx1"/>
                          </a:solidFill>
                        </a:rPr>
                        <a:t>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Medium (A2)</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3.5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4</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Large (A3)</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4</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7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Extra Large (A4)</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14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A5</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14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4</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A6</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4</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28</a:t>
                      </a:r>
                      <a:r>
                        <a:rPr lang="en-US" sz="1800" baseline="0" dirty="0" smtClean="0">
                          <a:solidFill>
                            <a:schemeClr val="tx1"/>
                          </a:solidFill>
                        </a:rPr>
                        <a:t>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A7</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56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r>
              <a:tr h="450479">
                <a:tc>
                  <a:txBody>
                    <a:bodyPr/>
                    <a:lstStyle/>
                    <a:p>
                      <a:r>
                        <a:rPr lang="en-US" sz="1800" dirty="0" smtClean="0">
                          <a:solidFill>
                            <a:schemeClr val="tx1"/>
                          </a:solidFill>
                        </a:rPr>
                        <a:t>A8</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56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r>
              <a:tr h="450479">
                <a:tc>
                  <a:txBody>
                    <a:bodyPr/>
                    <a:lstStyle/>
                    <a:p>
                      <a:r>
                        <a:rPr lang="en-US" sz="1800" dirty="0" smtClean="0">
                          <a:solidFill>
                            <a:schemeClr val="tx1"/>
                          </a:solidFill>
                        </a:rPr>
                        <a:t>A9</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112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r>
            </a:tbl>
          </a:graphicData>
        </a:graphic>
      </p:graphicFrame>
    </p:spTree>
    <p:extLst>
      <p:ext uri="{BB962C8B-B14F-4D97-AF65-F5344CB8AC3E}">
        <p14:creationId xmlns:p14="http://schemas.microsoft.com/office/powerpoint/2010/main" val="54659490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Provisioning VM</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Managing VMs using Azure portal</a:t>
            </a:r>
            <a:endParaRPr lang="en-US" sz="4400" dirty="0">
              <a:latin typeface="+mj-lt"/>
            </a:endParaRPr>
          </a:p>
        </p:txBody>
      </p:sp>
    </p:spTree>
    <p:extLst>
      <p:ext uri="{BB962C8B-B14F-4D97-AF65-F5344CB8AC3E}">
        <p14:creationId xmlns:p14="http://schemas.microsoft.com/office/powerpoint/2010/main" val="147752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3" name="Content Placeholder 2"/>
          <p:cNvSpPr>
            <a:spLocks noGrp="1"/>
          </p:cNvSpPr>
          <p:nvPr>
            <p:ph idx="1"/>
          </p:nvPr>
        </p:nvSpPr>
        <p:spPr/>
        <p:txBody>
          <a:bodyPr>
            <a:noAutofit/>
          </a:bodyPr>
          <a:lstStyle/>
          <a:p>
            <a:r>
              <a:rPr lang="en-US" sz="2800" dirty="0" smtClean="0"/>
              <a:t>Installable components to customize VM instances</a:t>
            </a:r>
          </a:p>
          <a:p>
            <a:r>
              <a:rPr lang="en-US" sz="2800" dirty="0" smtClean="0"/>
              <a:t>Enable various </a:t>
            </a:r>
            <a:r>
              <a:rPr lang="en-US" sz="2800" dirty="0" err="1" smtClean="0"/>
              <a:t>DevOps</a:t>
            </a:r>
            <a:r>
              <a:rPr lang="en-US" sz="2800" dirty="0" smtClean="0"/>
              <a:t> scenarios</a:t>
            </a:r>
          </a:p>
          <a:p>
            <a:r>
              <a:rPr lang="en-US" sz="2800" dirty="0" smtClean="0"/>
              <a:t>Can be added, updated, disabled or removed at any time</a:t>
            </a:r>
          </a:p>
          <a:p>
            <a:r>
              <a:rPr lang="en-US" sz="2800" dirty="0" smtClean="0"/>
              <a:t>Managed via portal, Power</a:t>
            </a:r>
            <a:r>
              <a:rPr lang="en-US" altLang="zh-CN" sz="2800" dirty="0" smtClean="0"/>
              <a:t>Shell and Management APIs</a:t>
            </a:r>
            <a:endParaRPr lang="en-US" sz="2800" dirty="0" smtClean="0"/>
          </a:p>
          <a:p>
            <a:endParaRPr lang="en-US" sz="2800" dirty="0" smtClean="0"/>
          </a:p>
          <a:p>
            <a:endParaRPr lang="en-US" sz="28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12</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6" name="Picture 5"/>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224238" y="3834446"/>
            <a:ext cx="1143519" cy="902236"/>
          </a:xfrm>
          <a:prstGeom prst="rect">
            <a:avLst/>
          </a:prstGeom>
        </p:spPr>
      </p:pic>
      <p:pic>
        <p:nvPicPr>
          <p:cNvPr id="7" name="Picture 6"/>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730785" y="4728735"/>
            <a:ext cx="2410559" cy="1125354"/>
          </a:xfrm>
          <a:prstGeom prst="rect">
            <a:avLst/>
          </a:prstGeom>
        </p:spPr>
      </p:pic>
      <p:pic>
        <p:nvPicPr>
          <p:cNvPr id="9" name="Picture 8"/>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466805" y="4702023"/>
            <a:ext cx="1418503" cy="1173811"/>
          </a:xfrm>
          <a:prstGeom prst="rect">
            <a:avLst/>
          </a:prstGeom>
        </p:spPr>
      </p:pic>
      <p:pic>
        <p:nvPicPr>
          <p:cNvPr id="11" name="Picture 10"/>
          <p:cNvPicPr>
            <a:picLocks noChangeAspect="1"/>
          </p:cNvPicPr>
          <p:nvPr/>
        </p:nvPicPr>
        <p:blipFill rotWithShape="1">
          <a:blip r:embed="rId6">
            <a:duotone>
              <a:schemeClr val="accent4">
                <a:shade val="45000"/>
                <a:satMod val="135000"/>
              </a:schemeClr>
              <a:prstClr val="white"/>
            </a:duotone>
            <a:extLst>
              <a:ext uri="{28A0092B-C50C-407E-A947-70E740481C1C}">
                <a14:useLocalDpi xmlns:a14="http://schemas.microsoft.com/office/drawing/2010/main" val="0"/>
              </a:ext>
            </a:extLst>
          </a:blip>
          <a:srcRect r="4849"/>
          <a:stretch/>
        </p:blipFill>
        <p:spPr>
          <a:xfrm>
            <a:off x="5933993" y="3751390"/>
            <a:ext cx="2640040" cy="1020533"/>
          </a:xfrm>
          <a:prstGeom prst="rect">
            <a:avLst/>
          </a:prstGeom>
        </p:spPr>
      </p:pic>
      <p:pic>
        <p:nvPicPr>
          <p:cNvPr id="12" name="Picture 11"/>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22717" y="4860800"/>
            <a:ext cx="1017771" cy="1017771"/>
          </a:xfrm>
          <a:prstGeom prst="rect">
            <a:avLst/>
          </a:prstGeom>
        </p:spPr>
      </p:pic>
      <p:pic>
        <p:nvPicPr>
          <p:cNvPr id="13" name="Picture 12"/>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75069" y="3898148"/>
            <a:ext cx="873775" cy="873775"/>
          </a:xfrm>
          <a:prstGeom prst="rect">
            <a:avLst/>
          </a:prstGeom>
        </p:spPr>
      </p:pic>
    </p:spTree>
    <p:extLst>
      <p:ext uri="{BB962C8B-B14F-4D97-AF65-F5344CB8AC3E}">
        <p14:creationId xmlns:p14="http://schemas.microsoft.com/office/powerpoint/2010/main" val="234049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 calcmode="lin" valueType="num">
                                      <p:cBhvr>
                                        <p:cTn id="9" dur="250" fill="hold"/>
                                        <p:tgtEl>
                                          <p:spTgt spid="6"/>
                                        </p:tgtEl>
                                        <p:attrNameLst>
                                          <p:attrName>style.rotation</p:attrName>
                                        </p:attrNameLst>
                                      </p:cBhvr>
                                      <p:tavLst>
                                        <p:tav tm="0">
                                          <p:val>
                                            <p:fltVal val="90"/>
                                          </p:val>
                                        </p:tav>
                                        <p:tav tm="100000">
                                          <p:val>
                                            <p:fltVal val="0"/>
                                          </p:val>
                                        </p:tav>
                                      </p:tavLst>
                                    </p:anim>
                                    <p:animEffect transition="in" filter="fade">
                                      <p:cBhvr>
                                        <p:cTn id="10" dur="250"/>
                                        <p:tgtEl>
                                          <p:spTgt spid="6"/>
                                        </p:tgtEl>
                                      </p:cBhvr>
                                    </p:animEffect>
                                  </p:childTnLst>
                                </p:cTn>
                              </p:par>
                              <p:par>
                                <p:cTn id="11" presetID="3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250" fill="hold"/>
                                        <p:tgtEl>
                                          <p:spTgt spid="7"/>
                                        </p:tgtEl>
                                        <p:attrNameLst>
                                          <p:attrName>ppt_w</p:attrName>
                                        </p:attrNameLst>
                                      </p:cBhvr>
                                      <p:tavLst>
                                        <p:tav tm="0">
                                          <p:val>
                                            <p:fltVal val="0"/>
                                          </p:val>
                                        </p:tav>
                                        <p:tav tm="100000">
                                          <p:val>
                                            <p:strVal val="#ppt_w"/>
                                          </p:val>
                                        </p:tav>
                                      </p:tavLst>
                                    </p:anim>
                                    <p:anim calcmode="lin" valueType="num">
                                      <p:cBhvr>
                                        <p:cTn id="14" dur="250" fill="hold"/>
                                        <p:tgtEl>
                                          <p:spTgt spid="7"/>
                                        </p:tgtEl>
                                        <p:attrNameLst>
                                          <p:attrName>ppt_h</p:attrName>
                                        </p:attrNameLst>
                                      </p:cBhvr>
                                      <p:tavLst>
                                        <p:tav tm="0">
                                          <p:val>
                                            <p:fltVal val="0"/>
                                          </p:val>
                                        </p:tav>
                                        <p:tav tm="100000">
                                          <p:val>
                                            <p:strVal val="#ppt_h"/>
                                          </p:val>
                                        </p:tav>
                                      </p:tavLst>
                                    </p:anim>
                                    <p:anim calcmode="lin" valueType="num">
                                      <p:cBhvr>
                                        <p:cTn id="15" dur="250" fill="hold"/>
                                        <p:tgtEl>
                                          <p:spTgt spid="7"/>
                                        </p:tgtEl>
                                        <p:attrNameLst>
                                          <p:attrName>style.rotation</p:attrName>
                                        </p:attrNameLst>
                                      </p:cBhvr>
                                      <p:tavLst>
                                        <p:tav tm="0">
                                          <p:val>
                                            <p:fltVal val="90"/>
                                          </p:val>
                                        </p:tav>
                                        <p:tav tm="100000">
                                          <p:val>
                                            <p:fltVal val="0"/>
                                          </p:val>
                                        </p:tav>
                                      </p:tavLst>
                                    </p:anim>
                                    <p:animEffect transition="in" filter="fade">
                                      <p:cBhvr>
                                        <p:cTn id="16" dur="250"/>
                                        <p:tgtEl>
                                          <p:spTgt spid="7"/>
                                        </p:tgtEl>
                                      </p:cBhvr>
                                    </p:animEffect>
                                  </p:childTnLst>
                                </p:cTn>
                              </p:par>
                              <p:par>
                                <p:cTn id="17" presetID="3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250" fill="hold"/>
                                        <p:tgtEl>
                                          <p:spTgt spid="9"/>
                                        </p:tgtEl>
                                        <p:attrNameLst>
                                          <p:attrName>ppt_w</p:attrName>
                                        </p:attrNameLst>
                                      </p:cBhvr>
                                      <p:tavLst>
                                        <p:tav tm="0">
                                          <p:val>
                                            <p:fltVal val="0"/>
                                          </p:val>
                                        </p:tav>
                                        <p:tav tm="100000">
                                          <p:val>
                                            <p:strVal val="#ppt_w"/>
                                          </p:val>
                                        </p:tav>
                                      </p:tavLst>
                                    </p:anim>
                                    <p:anim calcmode="lin" valueType="num">
                                      <p:cBhvr>
                                        <p:cTn id="20" dur="250" fill="hold"/>
                                        <p:tgtEl>
                                          <p:spTgt spid="9"/>
                                        </p:tgtEl>
                                        <p:attrNameLst>
                                          <p:attrName>ppt_h</p:attrName>
                                        </p:attrNameLst>
                                      </p:cBhvr>
                                      <p:tavLst>
                                        <p:tav tm="0">
                                          <p:val>
                                            <p:fltVal val="0"/>
                                          </p:val>
                                        </p:tav>
                                        <p:tav tm="100000">
                                          <p:val>
                                            <p:strVal val="#ppt_h"/>
                                          </p:val>
                                        </p:tav>
                                      </p:tavLst>
                                    </p:anim>
                                    <p:anim calcmode="lin" valueType="num">
                                      <p:cBhvr>
                                        <p:cTn id="21" dur="250" fill="hold"/>
                                        <p:tgtEl>
                                          <p:spTgt spid="9"/>
                                        </p:tgtEl>
                                        <p:attrNameLst>
                                          <p:attrName>style.rotation</p:attrName>
                                        </p:attrNameLst>
                                      </p:cBhvr>
                                      <p:tavLst>
                                        <p:tav tm="0">
                                          <p:val>
                                            <p:fltVal val="90"/>
                                          </p:val>
                                        </p:tav>
                                        <p:tav tm="100000">
                                          <p:val>
                                            <p:fltVal val="0"/>
                                          </p:val>
                                        </p:tav>
                                      </p:tavLst>
                                    </p:anim>
                                    <p:animEffect transition="in" filter="fade">
                                      <p:cBhvr>
                                        <p:cTn id="22" dur="250"/>
                                        <p:tgtEl>
                                          <p:spTgt spid="9"/>
                                        </p:tgtEl>
                                      </p:cBhvr>
                                    </p:animEffect>
                                  </p:childTnLst>
                                </p:cTn>
                              </p:par>
                              <p:par>
                                <p:cTn id="23" presetID="3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250" fill="hold"/>
                                        <p:tgtEl>
                                          <p:spTgt spid="11"/>
                                        </p:tgtEl>
                                        <p:attrNameLst>
                                          <p:attrName>ppt_w</p:attrName>
                                        </p:attrNameLst>
                                      </p:cBhvr>
                                      <p:tavLst>
                                        <p:tav tm="0">
                                          <p:val>
                                            <p:fltVal val="0"/>
                                          </p:val>
                                        </p:tav>
                                        <p:tav tm="100000">
                                          <p:val>
                                            <p:strVal val="#ppt_w"/>
                                          </p:val>
                                        </p:tav>
                                      </p:tavLst>
                                    </p:anim>
                                    <p:anim calcmode="lin" valueType="num">
                                      <p:cBhvr>
                                        <p:cTn id="26" dur="250" fill="hold"/>
                                        <p:tgtEl>
                                          <p:spTgt spid="11"/>
                                        </p:tgtEl>
                                        <p:attrNameLst>
                                          <p:attrName>ppt_h</p:attrName>
                                        </p:attrNameLst>
                                      </p:cBhvr>
                                      <p:tavLst>
                                        <p:tav tm="0">
                                          <p:val>
                                            <p:fltVal val="0"/>
                                          </p:val>
                                        </p:tav>
                                        <p:tav tm="100000">
                                          <p:val>
                                            <p:strVal val="#ppt_h"/>
                                          </p:val>
                                        </p:tav>
                                      </p:tavLst>
                                    </p:anim>
                                    <p:anim calcmode="lin" valueType="num">
                                      <p:cBhvr>
                                        <p:cTn id="27" dur="250" fill="hold"/>
                                        <p:tgtEl>
                                          <p:spTgt spid="11"/>
                                        </p:tgtEl>
                                        <p:attrNameLst>
                                          <p:attrName>style.rotation</p:attrName>
                                        </p:attrNameLst>
                                      </p:cBhvr>
                                      <p:tavLst>
                                        <p:tav tm="0">
                                          <p:val>
                                            <p:fltVal val="90"/>
                                          </p:val>
                                        </p:tav>
                                        <p:tav tm="100000">
                                          <p:val>
                                            <p:fltVal val="0"/>
                                          </p:val>
                                        </p:tav>
                                      </p:tavLst>
                                    </p:anim>
                                    <p:animEffect transition="in" filter="fade">
                                      <p:cBhvr>
                                        <p:cTn id="28" dur="250"/>
                                        <p:tgtEl>
                                          <p:spTgt spid="11"/>
                                        </p:tgtEl>
                                      </p:cBhvr>
                                    </p:animEffect>
                                  </p:childTnLst>
                                </p:cTn>
                              </p:par>
                              <p:par>
                                <p:cTn id="29" presetID="3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250" fill="hold"/>
                                        <p:tgtEl>
                                          <p:spTgt spid="12"/>
                                        </p:tgtEl>
                                        <p:attrNameLst>
                                          <p:attrName>ppt_w</p:attrName>
                                        </p:attrNameLst>
                                      </p:cBhvr>
                                      <p:tavLst>
                                        <p:tav tm="0">
                                          <p:val>
                                            <p:fltVal val="0"/>
                                          </p:val>
                                        </p:tav>
                                        <p:tav tm="100000">
                                          <p:val>
                                            <p:strVal val="#ppt_w"/>
                                          </p:val>
                                        </p:tav>
                                      </p:tavLst>
                                    </p:anim>
                                    <p:anim calcmode="lin" valueType="num">
                                      <p:cBhvr>
                                        <p:cTn id="32" dur="250" fill="hold"/>
                                        <p:tgtEl>
                                          <p:spTgt spid="12"/>
                                        </p:tgtEl>
                                        <p:attrNameLst>
                                          <p:attrName>ppt_h</p:attrName>
                                        </p:attrNameLst>
                                      </p:cBhvr>
                                      <p:tavLst>
                                        <p:tav tm="0">
                                          <p:val>
                                            <p:fltVal val="0"/>
                                          </p:val>
                                        </p:tav>
                                        <p:tav tm="100000">
                                          <p:val>
                                            <p:strVal val="#ppt_h"/>
                                          </p:val>
                                        </p:tav>
                                      </p:tavLst>
                                    </p:anim>
                                    <p:anim calcmode="lin" valueType="num">
                                      <p:cBhvr>
                                        <p:cTn id="33" dur="250" fill="hold"/>
                                        <p:tgtEl>
                                          <p:spTgt spid="12"/>
                                        </p:tgtEl>
                                        <p:attrNameLst>
                                          <p:attrName>style.rotation</p:attrName>
                                        </p:attrNameLst>
                                      </p:cBhvr>
                                      <p:tavLst>
                                        <p:tav tm="0">
                                          <p:val>
                                            <p:fltVal val="90"/>
                                          </p:val>
                                        </p:tav>
                                        <p:tav tm="100000">
                                          <p:val>
                                            <p:fltVal val="0"/>
                                          </p:val>
                                        </p:tav>
                                      </p:tavLst>
                                    </p:anim>
                                    <p:animEffect transition="in" filter="fade">
                                      <p:cBhvr>
                                        <p:cTn id="34" dur="250"/>
                                        <p:tgtEl>
                                          <p:spTgt spid="12"/>
                                        </p:tgtEl>
                                      </p:cBhvr>
                                    </p:animEffect>
                                  </p:childTnLst>
                                </p:cTn>
                              </p:par>
                              <p:par>
                                <p:cTn id="35" presetID="3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250" fill="hold"/>
                                        <p:tgtEl>
                                          <p:spTgt spid="13"/>
                                        </p:tgtEl>
                                        <p:attrNameLst>
                                          <p:attrName>ppt_w</p:attrName>
                                        </p:attrNameLst>
                                      </p:cBhvr>
                                      <p:tavLst>
                                        <p:tav tm="0">
                                          <p:val>
                                            <p:fltVal val="0"/>
                                          </p:val>
                                        </p:tav>
                                        <p:tav tm="100000">
                                          <p:val>
                                            <p:strVal val="#ppt_w"/>
                                          </p:val>
                                        </p:tav>
                                      </p:tavLst>
                                    </p:anim>
                                    <p:anim calcmode="lin" valueType="num">
                                      <p:cBhvr>
                                        <p:cTn id="38" dur="250" fill="hold"/>
                                        <p:tgtEl>
                                          <p:spTgt spid="13"/>
                                        </p:tgtEl>
                                        <p:attrNameLst>
                                          <p:attrName>ppt_h</p:attrName>
                                        </p:attrNameLst>
                                      </p:cBhvr>
                                      <p:tavLst>
                                        <p:tav tm="0">
                                          <p:val>
                                            <p:fltVal val="0"/>
                                          </p:val>
                                        </p:tav>
                                        <p:tav tm="100000">
                                          <p:val>
                                            <p:strVal val="#ppt_h"/>
                                          </p:val>
                                        </p:tav>
                                      </p:tavLst>
                                    </p:anim>
                                    <p:anim calcmode="lin" valueType="num">
                                      <p:cBhvr>
                                        <p:cTn id="39" dur="250" fill="hold"/>
                                        <p:tgtEl>
                                          <p:spTgt spid="13"/>
                                        </p:tgtEl>
                                        <p:attrNameLst>
                                          <p:attrName>style.rotation</p:attrName>
                                        </p:attrNameLst>
                                      </p:cBhvr>
                                      <p:tavLst>
                                        <p:tav tm="0">
                                          <p:val>
                                            <p:fltVal val="90"/>
                                          </p:val>
                                        </p:tav>
                                        <p:tav tm="100000">
                                          <p:val>
                                            <p:fltVal val="0"/>
                                          </p:val>
                                        </p:tav>
                                      </p:tavLst>
                                    </p:anim>
                                    <p:animEffect transition="in" filter="fade">
                                      <p:cBhvr>
                                        <p:cTn id="40"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t>
            </a:r>
            <a:r>
              <a:rPr lang="en-US" altLang="zh-CN" dirty="0" smtClean="0"/>
              <a:t>VM Extension</a:t>
            </a:r>
            <a:endParaRPr lang="en-US" dirty="0"/>
          </a:p>
        </p:txBody>
      </p:sp>
      <p:sp>
        <p:nvSpPr>
          <p:cNvPr id="3" name="Subtitle 2"/>
          <p:cNvSpPr>
            <a:spLocks noGrp="1"/>
          </p:cNvSpPr>
          <p:nvPr>
            <p:ph type="subTitle" idx="1"/>
          </p:nvPr>
        </p:nvSpPr>
        <p:spPr/>
        <p:txBody>
          <a:bodyPr>
            <a:normAutofit/>
          </a:bodyPr>
          <a:lstStyle/>
          <a:p>
            <a:r>
              <a:rPr lang="en-US" altLang="zh-CN" sz="4400" dirty="0" smtClean="0">
                <a:latin typeface="+mj-lt"/>
              </a:rPr>
              <a:t>Add extension to VM instance</a:t>
            </a:r>
            <a:endParaRPr lang="en-US" sz="4400" dirty="0">
              <a:latin typeface="+mj-lt"/>
            </a:endParaRPr>
          </a:p>
        </p:txBody>
      </p:sp>
    </p:spTree>
    <p:extLst>
      <p:ext uri="{BB962C8B-B14F-4D97-AF65-F5344CB8AC3E}">
        <p14:creationId xmlns:p14="http://schemas.microsoft.com/office/powerpoint/2010/main" val="333641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14</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12" name="Picture 11"/>
          <p:cNvPicPr>
            <a:picLocks noChangeAspect="1"/>
          </p:cNvPicPr>
          <p:nvPr/>
        </p:nvPicPr>
        <p:blipFill>
          <a:blip r:embed="rId3"/>
          <a:stretch>
            <a:fillRect/>
          </a:stretch>
        </p:blipFill>
        <p:spPr>
          <a:xfrm>
            <a:off x="1711654" y="1796655"/>
            <a:ext cx="8778109" cy="3962860"/>
          </a:xfrm>
          <a:prstGeom prst="rect">
            <a:avLst/>
          </a:prstGeom>
          <a:ln w="76200">
            <a:solidFill>
              <a:srgbClr val="012456"/>
            </a:solidFill>
          </a:ln>
        </p:spPr>
      </p:pic>
      <p:sp>
        <p:nvSpPr>
          <p:cNvPr id="6" name="TextBox 5"/>
          <p:cNvSpPr txBox="1"/>
          <p:nvPr/>
        </p:nvSpPr>
        <p:spPr>
          <a:xfrm>
            <a:off x="1711654" y="1312311"/>
            <a:ext cx="5412261" cy="369332"/>
          </a:xfrm>
          <a:prstGeom prst="rect">
            <a:avLst/>
          </a:prstGeom>
          <a:noFill/>
        </p:spPr>
        <p:txBody>
          <a:bodyPr wrap="square" rtlCol="0">
            <a:spAutoFit/>
          </a:bodyPr>
          <a:lstStyle/>
          <a:p>
            <a:r>
              <a:rPr lang="en-US" dirty="0" smtClean="0"/>
              <a:t>List available VM extensions</a:t>
            </a:r>
            <a:endParaRPr lang="en-US" dirty="0"/>
          </a:p>
        </p:txBody>
      </p:sp>
    </p:spTree>
    <p:extLst>
      <p:ext uri="{BB962C8B-B14F-4D97-AF65-F5344CB8AC3E}">
        <p14:creationId xmlns:p14="http://schemas.microsoft.com/office/powerpoint/2010/main" val="139369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15</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3" name="Picture 2"/>
          <p:cNvPicPr>
            <a:picLocks noChangeAspect="1"/>
          </p:cNvPicPr>
          <p:nvPr/>
        </p:nvPicPr>
        <p:blipFill>
          <a:blip r:embed="rId3"/>
          <a:stretch>
            <a:fillRect/>
          </a:stretch>
        </p:blipFill>
        <p:spPr>
          <a:xfrm>
            <a:off x="716690" y="4510231"/>
            <a:ext cx="10798817" cy="1186234"/>
          </a:xfrm>
          <a:prstGeom prst="rect">
            <a:avLst/>
          </a:prstGeom>
          <a:ln w="76200">
            <a:solidFill>
              <a:srgbClr val="012456"/>
            </a:solidFill>
          </a:ln>
        </p:spPr>
      </p:pic>
      <p:pic>
        <p:nvPicPr>
          <p:cNvPr id="5" name="Picture 4"/>
          <p:cNvPicPr>
            <a:picLocks noChangeAspect="1"/>
          </p:cNvPicPr>
          <p:nvPr/>
        </p:nvPicPr>
        <p:blipFill>
          <a:blip r:embed="rId4"/>
          <a:stretch>
            <a:fillRect/>
          </a:stretch>
        </p:blipFill>
        <p:spPr>
          <a:xfrm>
            <a:off x="716690" y="2214522"/>
            <a:ext cx="10798817" cy="1735957"/>
          </a:xfrm>
          <a:prstGeom prst="rect">
            <a:avLst/>
          </a:prstGeom>
          <a:ln w="76200">
            <a:solidFill>
              <a:srgbClr val="012456"/>
            </a:solidFill>
          </a:ln>
        </p:spPr>
      </p:pic>
      <p:sp>
        <p:nvSpPr>
          <p:cNvPr id="6" name="TextBox 5"/>
          <p:cNvSpPr txBox="1"/>
          <p:nvPr/>
        </p:nvSpPr>
        <p:spPr>
          <a:xfrm>
            <a:off x="716690" y="1705232"/>
            <a:ext cx="5412261" cy="369332"/>
          </a:xfrm>
          <a:prstGeom prst="rect">
            <a:avLst/>
          </a:prstGeom>
          <a:noFill/>
        </p:spPr>
        <p:txBody>
          <a:bodyPr wrap="square" rtlCol="0">
            <a:spAutoFit/>
          </a:bodyPr>
          <a:lstStyle/>
          <a:p>
            <a:r>
              <a:rPr lang="en-US" dirty="0" smtClean="0"/>
              <a:t>Before Custom Script Extension is installed</a:t>
            </a:r>
            <a:endParaRPr lang="en-US" dirty="0"/>
          </a:p>
        </p:txBody>
      </p:sp>
      <p:sp>
        <p:nvSpPr>
          <p:cNvPr id="9" name="TextBox 8"/>
          <p:cNvSpPr txBox="1"/>
          <p:nvPr/>
        </p:nvSpPr>
        <p:spPr>
          <a:xfrm>
            <a:off x="703837" y="4090437"/>
            <a:ext cx="5412261" cy="369332"/>
          </a:xfrm>
          <a:prstGeom prst="rect">
            <a:avLst/>
          </a:prstGeom>
          <a:noFill/>
        </p:spPr>
        <p:txBody>
          <a:bodyPr wrap="square" rtlCol="0">
            <a:spAutoFit/>
          </a:bodyPr>
          <a:lstStyle/>
          <a:p>
            <a:r>
              <a:rPr lang="en-US" dirty="0" smtClean="0"/>
              <a:t>Script execution result</a:t>
            </a:r>
            <a:endParaRPr lang="en-US" dirty="0"/>
          </a:p>
        </p:txBody>
      </p:sp>
    </p:spTree>
    <p:extLst>
      <p:ext uri="{BB962C8B-B14F-4D97-AF65-F5344CB8AC3E}">
        <p14:creationId xmlns:p14="http://schemas.microsoft.com/office/powerpoint/2010/main" val="49904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Data Persistence</a:t>
            </a:r>
            <a:endParaRPr lang="en-US" sz="6600" dirty="0">
              <a:solidFill>
                <a:schemeClr val="bg2"/>
              </a:solidFill>
            </a:endParaRPr>
          </a:p>
        </p:txBody>
      </p:sp>
      <p:sp>
        <p:nvSpPr>
          <p:cNvPr id="6" name="Subtitle 5"/>
          <p:cNvSpPr>
            <a:spLocks noGrp="1"/>
          </p:cNvSpPr>
          <p:nvPr>
            <p:ph type="subTitle" idx="1"/>
          </p:nvPr>
        </p:nvSpPr>
        <p:spPr>
          <a:xfrm>
            <a:off x="606173" y="3358970"/>
            <a:ext cx="11585827" cy="3213280"/>
          </a:xfrm>
        </p:spPr>
        <p:txBody>
          <a:bodyPr>
            <a:noAutofit/>
          </a:bodyPr>
          <a:lstStyle/>
          <a:p>
            <a:r>
              <a:rPr lang="en-US" sz="4000" dirty="0" smtClean="0">
                <a:solidFill>
                  <a:srgbClr val="92D050"/>
                </a:solidFill>
                <a:latin typeface="+mj-lt"/>
                <a:sym typeface="Wingdings" panose="05000000000000000000" pitchFamily="2" charset="2"/>
              </a:rPr>
              <a:t> </a:t>
            </a:r>
            <a:r>
              <a:rPr lang="en-US" dirty="0" smtClean="0">
                <a:solidFill>
                  <a:schemeClr val="bg2"/>
                </a:solidFill>
                <a:latin typeface="+mj-lt"/>
                <a:sym typeface="Wingdings" panose="05000000000000000000" pitchFamily="2" charset="2"/>
              </a:rPr>
              <a:t>D</a:t>
            </a:r>
            <a:r>
              <a:rPr lang="en-US" altLang="zh-CN" dirty="0" smtClean="0">
                <a:solidFill>
                  <a:schemeClr val="bg2"/>
                </a:solidFill>
                <a:latin typeface="+mj-lt"/>
                <a:sym typeface="Wingdings" panose="05000000000000000000" pitchFamily="2" charset="2"/>
              </a:rPr>
              <a:t>ata Disks</a:t>
            </a:r>
            <a:endParaRPr lang="en-US"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dirty="0" smtClean="0">
                <a:solidFill>
                  <a:schemeClr val="bg1"/>
                </a:solidFill>
                <a:latin typeface="+mj-lt"/>
                <a:sym typeface="Wingdings" panose="05000000000000000000" pitchFamily="2" charset="2"/>
              </a:rPr>
              <a:t>Azure </a:t>
            </a:r>
            <a:r>
              <a:rPr lang="en-US" altLang="zh-CN" dirty="0" smtClean="0">
                <a:solidFill>
                  <a:schemeClr val="bg1"/>
                </a:solidFill>
                <a:latin typeface="+mj-lt"/>
                <a:sym typeface="Wingdings" panose="05000000000000000000" pitchFamily="2" charset="2"/>
              </a:rPr>
              <a:t>Files</a:t>
            </a:r>
            <a:endParaRPr lang="en-US" dirty="0" smtClean="0">
              <a:solidFill>
                <a:schemeClr val="bg1"/>
              </a:solidFill>
              <a:latin typeface="+mj-lt"/>
              <a:sym typeface="Wingdings" panose="05000000000000000000" pitchFamily="2" charset="2"/>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20533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544617" y="1345216"/>
            <a:ext cx="7695487"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Disks and Images</a:t>
            </a:r>
          </a:p>
        </p:txBody>
      </p:sp>
      <p:grpSp>
        <p:nvGrpSpPr>
          <p:cNvPr id="6" name="Group 5"/>
          <p:cNvGrpSpPr/>
          <p:nvPr/>
        </p:nvGrpSpPr>
        <p:grpSpPr>
          <a:xfrm>
            <a:off x="1107675" y="1345216"/>
            <a:ext cx="2343960" cy="2408979"/>
            <a:chOff x="829782" y="750015"/>
            <a:chExt cx="1758428" cy="1807205"/>
          </a:xfrm>
        </p:grpSpPr>
        <p:sp>
          <p:nvSpPr>
            <p:cNvPr id="27" name="Rectangle 2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380841" indent="-380841">
                <a:lnSpc>
                  <a:spcPct val="90000"/>
                </a:lnSpc>
                <a:buSzPct val="90000"/>
                <a:buFont typeface="Arial" pitchFamily="34" charset="0"/>
                <a:buChar char="•"/>
                <a:defRPr/>
              </a:pPr>
              <a:endParaRPr lang="en-US" sz="13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2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0"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2"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8"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grpSp>
        <p:nvGrpSpPr>
          <p:cNvPr id="7" name="Group 6"/>
          <p:cNvGrpSpPr/>
          <p:nvPr/>
        </p:nvGrpSpPr>
        <p:grpSpPr>
          <a:xfrm>
            <a:off x="1107676" y="4148412"/>
            <a:ext cx="2352490" cy="2394751"/>
            <a:chOff x="3055099" y="760689"/>
            <a:chExt cx="1764827" cy="1796531"/>
          </a:xfrm>
        </p:grpSpPr>
        <p:sp>
          <p:nvSpPr>
            <p:cNvPr id="39" name="Rectangle 38"/>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466"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sp>
          <p:nvSpPr>
            <p:cNvPr id="21"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2"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3"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4"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sp>
        <p:nvSpPr>
          <p:cNvPr id="8" name="TextBox 7"/>
          <p:cNvSpPr txBox="1"/>
          <p:nvPr/>
        </p:nvSpPr>
        <p:spPr>
          <a:xfrm>
            <a:off x="3687503" y="1786614"/>
            <a:ext cx="7426920" cy="152618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Base OS image for new Virtual Machines</a:t>
            </a:r>
          </a:p>
          <a:p>
            <a:pPr>
              <a:lnSpc>
                <a:spcPct val="90000"/>
              </a:lnSpc>
              <a:spcBef>
                <a:spcPct val="20000"/>
              </a:spcBef>
              <a:buSzPct val="80000"/>
            </a:pPr>
            <a:r>
              <a:rPr lang="en-US" sz="3199" dirty="0">
                <a:solidFill>
                  <a:schemeClr val="tx2"/>
                </a:solidFill>
              </a:rPr>
              <a:t>Sys-Prepped/Generalized/Read Only </a:t>
            </a:r>
          </a:p>
          <a:p>
            <a:pPr>
              <a:lnSpc>
                <a:spcPct val="90000"/>
              </a:lnSpc>
              <a:spcBef>
                <a:spcPct val="20000"/>
              </a:spcBef>
              <a:buSzPct val="80000"/>
            </a:pPr>
            <a:r>
              <a:rPr lang="en-US" sz="3199" dirty="0">
                <a:solidFill>
                  <a:schemeClr val="tx2"/>
                </a:solidFill>
              </a:rPr>
              <a:t>Created by uploading or by capture</a:t>
            </a:r>
          </a:p>
        </p:txBody>
      </p:sp>
      <p:sp>
        <p:nvSpPr>
          <p:cNvPr id="37" name="Rectangle 36"/>
          <p:cNvSpPr/>
          <p:nvPr/>
        </p:nvSpPr>
        <p:spPr bwMode="auto">
          <a:xfrm>
            <a:off x="3561834" y="4148412"/>
            <a:ext cx="7678271"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6" name="TextBox 35"/>
          <p:cNvSpPr txBox="1"/>
          <p:nvPr/>
        </p:nvSpPr>
        <p:spPr>
          <a:xfrm>
            <a:off x="3813178" y="4582696"/>
            <a:ext cx="6786490" cy="196925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Writable Disks for Virtual Machines</a:t>
            </a:r>
          </a:p>
          <a:p>
            <a:pPr>
              <a:lnSpc>
                <a:spcPct val="90000"/>
              </a:lnSpc>
              <a:spcBef>
                <a:spcPct val="20000"/>
              </a:spcBef>
              <a:buSzPct val="80000"/>
            </a:pPr>
            <a:r>
              <a:rPr lang="en-US" sz="3199" dirty="0">
                <a:solidFill>
                  <a:schemeClr val="tx2"/>
                </a:solidFill>
              </a:rPr>
              <a:t>Created during VM creation or during upload of existing VHDs. </a:t>
            </a:r>
          </a:p>
          <a:p>
            <a:pPr>
              <a:lnSpc>
                <a:spcPct val="90000"/>
              </a:lnSpc>
              <a:spcBef>
                <a:spcPct val="20000"/>
              </a:spcBef>
              <a:buSzPct val="80000"/>
            </a:pPr>
            <a:r>
              <a:rPr lang="en-US" sz="3199" dirty="0">
                <a:solidFill>
                  <a:schemeClr val="tx2"/>
                </a:solidFill>
              </a:rPr>
              <a:t> </a:t>
            </a:r>
          </a:p>
        </p:txBody>
      </p:sp>
    </p:spTree>
    <p:extLst>
      <p:ext uri="{BB962C8B-B14F-4D97-AF65-F5344CB8AC3E}">
        <p14:creationId xmlns:p14="http://schemas.microsoft.com/office/powerpoint/2010/main" val="249120456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09458" y="1317541"/>
            <a:ext cx="5421625" cy="51675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6" name="Rectangle 5"/>
          <p:cNvSpPr/>
          <p:nvPr/>
        </p:nvSpPr>
        <p:spPr bwMode="auto">
          <a:xfrm>
            <a:off x="6260923" y="1317541"/>
            <a:ext cx="5421625" cy="51675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solidFill>
                <a:schemeClr val="bg1"/>
              </a:solidFill>
            </a:endParaRPr>
          </a:p>
        </p:txBody>
      </p:sp>
      <p:sp>
        <p:nvSpPr>
          <p:cNvPr id="2" name="Title 1"/>
          <p:cNvSpPr>
            <a:spLocks noGrp="1"/>
          </p:cNvSpPr>
          <p:nvPr>
            <p:ph type="title"/>
          </p:nvPr>
        </p:nvSpPr>
        <p:spPr/>
        <p:txBody>
          <a:bodyPr/>
          <a:lstStyle/>
          <a:p>
            <a:r>
              <a:rPr lang="en-US" dirty="0"/>
              <a:t>Image Mobility</a:t>
            </a:r>
          </a:p>
        </p:txBody>
      </p:sp>
      <p:sp>
        <p:nvSpPr>
          <p:cNvPr id="3" name="Rectangle 2"/>
          <p:cNvSpPr/>
          <p:nvPr/>
        </p:nvSpPr>
        <p:spPr bwMode="auto">
          <a:xfrm>
            <a:off x="510020"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lvl="0">
              <a:lnSpc>
                <a:spcPct val="90000"/>
              </a:lnSpc>
              <a:buSzPct val="90000"/>
              <a:defRPr/>
            </a:pPr>
            <a:r>
              <a:rPr lang="en-US" sz="2933" kern="0" dirty="0">
                <a:solidFill>
                  <a:schemeClr val="tx2">
                    <a:alpha val="99000"/>
                  </a:schemeClr>
                </a:solidFill>
                <a:latin typeface="Segoe UI Light" pitchFamily="34" charset="0"/>
                <a:ea typeface="Segoe UI" pitchFamily="34" charset="0"/>
                <a:cs typeface="Segoe UI" pitchFamily="34" charset="0"/>
              </a:rPr>
              <a:t>On-Premises</a:t>
            </a:r>
          </a:p>
        </p:txBody>
      </p:sp>
      <p:sp>
        <p:nvSpPr>
          <p:cNvPr id="4" name="Rectangle 3"/>
          <p:cNvSpPr/>
          <p:nvPr/>
        </p:nvSpPr>
        <p:spPr bwMode="auto">
          <a:xfrm>
            <a:off x="6252688"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a:lnSpc>
                <a:spcPct val="90000"/>
              </a:lnSpc>
              <a:buSzPct val="90000"/>
            </a:pPr>
            <a:r>
              <a:rPr lang="en-US" sz="2933" kern="0" dirty="0">
                <a:solidFill>
                  <a:schemeClr val="bg1">
                    <a:alpha val="99000"/>
                  </a:scheme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6400722" y="2898497"/>
            <a:ext cx="5078677" cy="280553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67" tIns="60933" rIns="121867" bIns="60933" numCol="1" anchor="t" anchorCtr="0" compatLnSpc="1">
            <a:prstTxWarp prst="textNoShape">
              <a:avLst/>
            </a:prstTxWarp>
          </a:bodyPr>
          <a:lstStyle/>
          <a:p>
            <a:endParaRPr lang="en-US" sz="3199" dirty="0"/>
          </a:p>
        </p:txBody>
      </p:sp>
      <p:sp>
        <p:nvSpPr>
          <p:cNvPr id="26" name="Right Arrow 25"/>
          <p:cNvSpPr/>
          <p:nvPr/>
        </p:nvSpPr>
        <p:spPr bwMode="auto">
          <a:xfrm>
            <a:off x="8010520" y="4078053"/>
            <a:ext cx="1234260" cy="572238"/>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7" name="U-Turn Arrow 6"/>
          <p:cNvSpPr/>
          <p:nvPr/>
        </p:nvSpPr>
        <p:spPr bwMode="auto">
          <a:xfrm>
            <a:off x="4775544" y="2931117"/>
            <a:ext cx="2640912" cy="694907"/>
          </a:xfrm>
          <a:prstGeom prst="uturnArrow">
            <a:avLst>
              <a:gd name="adj1" fmla="val 25000"/>
              <a:gd name="adj2" fmla="val 25000"/>
              <a:gd name="adj3" fmla="val 25000"/>
              <a:gd name="adj4" fmla="val 43750"/>
              <a:gd name="adj5" fmla="val 97879"/>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29" name="U-Turn Arrow 28"/>
          <p:cNvSpPr/>
          <p:nvPr/>
        </p:nvSpPr>
        <p:spPr bwMode="auto">
          <a:xfrm rot="10800000">
            <a:off x="4775544" y="4876024"/>
            <a:ext cx="2640912" cy="694907"/>
          </a:xfrm>
          <a:prstGeom prst="utur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nvGrpSpPr>
          <p:cNvPr id="30" name="Group 29"/>
          <p:cNvGrpSpPr/>
          <p:nvPr/>
        </p:nvGrpSpPr>
        <p:grpSpPr>
          <a:xfrm>
            <a:off x="4369251" y="3657287"/>
            <a:ext cx="1117310" cy="1340771"/>
            <a:chOff x="3200399" y="1566589"/>
            <a:chExt cx="838201" cy="1113144"/>
          </a:xfrm>
        </p:grpSpPr>
        <p:sp>
          <p:nvSpPr>
            <p:cNvPr id="31" name="Folded Corner 30"/>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2" name="TextBox 31"/>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MyApp.vhd</a:t>
              </a:r>
            </a:p>
          </p:txBody>
        </p:sp>
      </p:grpSp>
      <p:sp>
        <p:nvSpPr>
          <p:cNvPr id="33" name="Left-Right Arrow 32"/>
          <p:cNvSpPr/>
          <p:nvPr/>
        </p:nvSpPr>
        <p:spPr bwMode="auto">
          <a:xfrm>
            <a:off x="2947220" y="4065932"/>
            <a:ext cx="1234260" cy="572238"/>
          </a:xfrm>
          <a:prstGeom prst="lef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pic>
        <p:nvPicPr>
          <p:cNvPr id="10" name="Picture 9"/>
          <p:cNvPicPr>
            <a:picLocks noChangeAspect="1"/>
          </p:cNvPicPr>
          <p:nvPr/>
        </p:nvPicPr>
        <p:blipFill>
          <a:blip r:embed="rId3">
            <a:lum bright="-40000" contrast="-40000"/>
          </a:blip>
          <a:stretch>
            <a:fillRect/>
          </a:stretch>
        </p:blipFill>
        <p:spPr>
          <a:xfrm>
            <a:off x="6668736" y="3626023"/>
            <a:ext cx="1293750" cy="1575000"/>
          </a:xfrm>
          <a:prstGeom prst="rect">
            <a:avLst/>
          </a:prstGeom>
        </p:spPr>
      </p:pic>
      <p:pic>
        <p:nvPicPr>
          <p:cNvPr id="19" name="Picture 18"/>
          <p:cNvPicPr>
            <a:picLocks noChangeAspect="1"/>
          </p:cNvPicPr>
          <p:nvPr/>
        </p:nvPicPr>
        <p:blipFill>
          <a:blip r:embed="rId4">
            <a:lum bright="-40000" contrast="-40000"/>
          </a:blip>
          <a:stretch>
            <a:fillRect/>
          </a:stretch>
        </p:blipFill>
        <p:spPr>
          <a:xfrm>
            <a:off x="9340850" y="3907981"/>
            <a:ext cx="1123499" cy="1026646"/>
          </a:xfrm>
          <a:prstGeom prst="rect">
            <a:avLst/>
          </a:prstGeom>
        </p:spPr>
      </p:pic>
      <p:pic>
        <p:nvPicPr>
          <p:cNvPr id="9" name="Picture 8"/>
          <p:cNvPicPr>
            <a:picLocks noChangeAspect="1"/>
          </p:cNvPicPr>
          <p:nvPr/>
        </p:nvPicPr>
        <p:blipFill>
          <a:blip r:embed="rId4">
            <a:lum bright="-40000" contrast="-40000"/>
          </a:blip>
          <a:stretch>
            <a:fillRect/>
          </a:stretch>
        </p:blipFill>
        <p:spPr>
          <a:xfrm>
            <a:off x="1555301" y="3907981"/>
            <a:ext cx="1123499" cy="1026646"/>
          </a:xfrm>
          <a:prstGeom prst="rect">
            <a:avLst/>
          </a:prstGeom>
        </p:spPr>
      </p:pic>
    </p:spTree>
    <p:extLst>
      <p:ext uri="{BB962C8B-B14F-4D97-AF65-F5344CB8AC3E}">
        <p14:creationId xmlns:p14="http://schemas.microsoft.com/office/powerpoint/2010/main" val="1602841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disk layout</a:t>
            </a:r>
          </a:p>
        </p:txBody>
      </p:sp>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13337"/>
            <a:ext cx="9511410" cy="349476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a:stCxn id="7" idx="2"/>
          </p:cNvCxnSpPr>
          <p:nvPr/>
        </p:nvCxnSpPr>
        <p:spPr>
          <a:xfrm>
            <a:off x="3273767" y="2986305"/>
            <a:ext cx="452413" cy="1311375"/>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9" name="Rectangle 8"/>
          <p:cNvSpPr/>
          <p:nvPr/>
        </p:nvSpPr>
        <p:spPr bwMode="auto">
          <a:xfrm>
            <a:off x="4457399" y="1321482"/>
            <a:ext cx="3375427" cy="1649896"/>
          </a:xfrm>
          <a:prstGeom prst="rect">
            <a:avLst/>
          </a:prstGeom>
          <a:solidFill>
            <a:schemeClr val="tx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Temporary Storage Disk</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Local (Not 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SATA</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Drive D:</a:t>
            </a:r>
          </a:p>
        </p:txBody>
      </p:sp>
      <p:cxnSp>
        <p:nvCxnSpPr>
          <p:cNvPr id="10" name="Straight Arrow Connector 9"/>
          <p:cNvCxnSpPr>
            <a:stCxn id="9" idx="2"/>
          </p:cNvCxnSpPr>
          <p:nvPr/>
        </p:nvCxnSpPr>
        <p:spPr>
          <a:xfrm flipH="1">
            <a:off x="5280660" y="2971378"/>
            <a:ext cx="864453" cy="1326302"/>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11" name="Rectangle 10"/>
          <p:cNvSpPr/>
          <p:nvPr/>
        </p:nvSpPr>
        <p:spPr bwMode="auto">
          <a:xfrm>
            <a:off x="8060272" y="1336408"/>
            <a:ext cx="3809008" cy="1634970"/>
          </a:xfrm>
          <a:prstGeom prst="rect">
            <a:avLst/>
          </a:prstGeom>
          <a:solidFill>
            <a:schemeClr val="accent6">
              <a:lumMod val="75000"/>
            </a:scheme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Data Disk(s)</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SCSI</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Customer Defined Letter</a:t>
            </a:r>
          </a:p>
        </p:txBody>
      </p:sp>
      <p:cxnSp>
        <p:nvCxnSpPr>
          <p:cNvPr id="12" name="Straight Arrow Connector 11"/>
          <p:cNvCxnSpPr>
            <a:stCxn id="11" idx="2"/>
          </p:cNvCxnSpPr>
          <p:nvPr/>
        </p:nvCxnSpPr>
        <p:spPr>
          <a:xfrm flipH="1">
            <a:off x="7406640" y="2971378"/>
            <a:ext cx="2558136" cy="1497752"/>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bwMode="auto">
          <a:xfrm>
            <a:off x="2365310" y="1336408"/>
            <a:ext cx="1816914" cy="1649897"/>
          </a:xfrm>
          <a:prstGeom prst="rect">
            <a:avLst/>
          </a:prstGeom>
          <a:solidFill>
            <a:schemeClr val="accent2"/>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OS Disk</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SATA</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Drive C:</a:t>
            </a:r>
          </a:p>
        </p:txBody>
      </p:sp>
    </p:spTree>
    <p:custDataLst>
      <p:tags r:id="rId1"/>
    </p:custDataLst>
    <p:extLst>
      <p:ext uri="{BB962C8B-B14F-4D97-AF65-F5344CB8AC3E}">
        <p14:creationId xmlns:p14="http://schemas.microsoft.com/office/powerpoint/2010/main" val="388490326"/>
      </p:ext>
    </p:extLst>
  </p:cSld>
  <p:clrMapOvr>
    <a:masterClrMapping/>
  </p:clrMapOvr>
  <p:transition advTm="1667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 calcmode="lin" valueType="num">
                                      <p:cBhvr additive="base">
                                        <p:cTn id="7" dur="500" fill="hold"/>
                                        <p:tgtEl>
                                          <p:spTgt spid="35844"/>
                                        </p:tgtEl>
                                        <p:attrNameLst>
                                          <p:attrName>ppt_x</p:attrName>
                                        </p:attrNameLst>
                                      </p:cBhvr>
                                      <p:tavLst>
                                        <p:tav tm="0">
                                          <p:val>
                                            <p:strVal val="0-#ppt_w/2"/>
                                          </p:val>
                                        </p:tav>
                                        <p:tav tm="100000">
                                          <p:val>
                                            <p:strVal val="#ppt_x"/>
                                          </p:val>
                                        </p:tav>
                                      </p:tavLst>
                                    </p:anim>
                                    <p:anim calcmode="lin" valueType="num">
                                      <p:cBhvr additive="base">
                                        <p:cTn id="8" dur="500" fill="hold"/>
                                        <p:tgtEl>
                                          <p:spTgt spid="358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Your services and Azure</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Virtual machines</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Virtual networks</a:t>
            </a:r>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108330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7028713" y="3217739"/>
            <a:ext cx="4653834" cy="3240858"/>
          </a:xfrm>
          <a:prstGeom prst="rect">
            <a:avLst/>
          </a:prstGeom>
          <a:solidFill>
            <a:schemeClr val="accent3"/>
          </a:solidFill>
          <a:ln w="9525" cap="flat" cmpd="sng" algn="ctr">
            <a:noFill/>
            <a:prstDash val="solid"/>
            <a:headEnd type="none" w="med" len="med"/>
            <a:tailEnd type="none" w="med" len="med"/>
          </a:ln>
          <a:effectLst/>
        </p:spPr>
        <p:txBody>
          <a:bodyPr vert="horz" wrap="square" lIns="121851" tIns="121851" rIns="121851" bIns="121851" numCol="1" rtlCol="0" anchor="b" anchorCtr="0" compatLnSpc="1">
            <a:prstTxWarp prst="textNoShape">
              <a:avLst/>
            </a:prstTxWarp>
          </a:bodyPr>
          <a:lstStyle/>
          <a:p>
            <a:pPr>
              <a:lnSpc>
                <a:spcPct val="90000"/>
              </a:lnSpc>
              <a:buSzPct val="90000"/>
              <a:defRPr/>
            </a:pPr>
            <a:r>
              <a:rPr lang="en-US" sz="2933"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Azure </a:t>
            </a: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a:t>
            </a:r>
          </a:p>
        </p:txBody>
      </p:sp>
      <p:sp>
        <p:nvSpPr>
          <p:cNvPr id="6" name="Rectangle 5"/>
          <p:cNvSpPr/>
          <p:nvPr/>
        </p:nvSpPr>
        <p:spPr bwMode="auto">
          <a:xfrm>
            <a:off x="509458" y="1278340"/>
            <a:ext cx="3752921" cy="2442016"/>
          </a:xfrm>
          <a:prstGeom prst="rect">
            <a:avLst/>
          </a:prstGeom>
          <a:solidFill>
            <a:schemeClr val="accent2"/>
          </a:solidFill>
          <a:ln w="9525" cap="flat" cmpd="sng" algn="ctr">
            <a:noFill/>
            <a:prstDash val="solid"/>
            <a:headEnd type="none" w="med" len="med"/>
            <a:tailEnd type="none" w="med" len="med"/>
          </a:ln>
          <a:effectLst/>
        </p:spPr>
        <p:txBody>
          <a:bodyPr vert="horz" wrap="square" lIns="121851" tIns="121851" rIns="121851" bIns="121851" numCol="1" rtlCol="0" anchor="b" anchorCtr="0" compatLnSpc="1">
            <a:prstTxWarp prst="textNoShape">
              <a:avLst/>
            </a:prstTxWarp>
          </a:bodyPr>
          <a:lstStyle/>
          <a:p>
            <a:pPr>
              <a:lnSpc>
                <a:spcPct val="90000"/>
              </a:lnSpc>
              <a:buSzPct val="90000"/>
              <a:defRPr/>
            </a:pPr>
            <a:r>
              <a:rPr lang="en-US"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Azure </a:t>
            </a:r>
            <a: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 </a:t>
            </a:r>
            <a:r>
              <a:rPr lang="en-US" sz="3199"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10" name="Freeform 79"/>
          <p:cNvSpPr>
            <a:spLocks noEditPoints="1"/>
          </p:cNvSpPr>
          <p:nvPr/>
        </p:nvSpPr>
        <p:spPr bwMode="black">
          <a:xfrm>
            <a:off x="9015544"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2" name="Freeform 79"/>
          <p:cNvSpPr>
            <a:spLocks noEditPoints="1"/>
          </p:cNvSpPr>
          <p:nvPr/>
        </p:nvSpPr>
        <p:spPr bwMode="black">
          <a:xfrm>
            <a:off x="10061311"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3" name="Freeform 79"/>
          <p:cNvSpPr>
            <a:spLocks noEditPoints="1"/>
          </p:cNvSpPr>
          <p:nvPr/>
        </p:nvSpPr>
        <p:spPr bwMode="black">
          <a:xfrm>
            <a:off x="10061311"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6" name="Freeform 79"/>
          <p:cNvSpPr>
            <a:spLocks noEditPoints="1"/>
          </p:cNvSpPr>
          <p:nvPr/>
        </p:nvSpPr>
        <p:spPr bwMode="black">
          <a:xfrm>
            <a:off x="1622552"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7" name="Freeform 79"/>
          <p:cNvSpPr>
            <a:spLocks noEditPoints="1"/>
          </p:cNvSpPr>
          <p:nvPr/>
        </p:nvSpPr>
        <p:spPr bwMode="black">
          <a:xfrm>
            <a:off x="1622552"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9" name="Freeform 79"/>
          <p:cNvSpPr>
            <a:spLocks noEditPoints="1"/>
          </p:cNvSpPr>
          <p:nvPr/>
        </p:nvSpPr>
        <p:spPr bwMode="black">
          <a:xfrm>
            <a:off x="2198589"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cxnSp>
        <p:nvCxnSpPr>
          <p:cNvPr id="26" name="Straight Connector 25"/>
          <p:cNvCxnSpPr/>
          <p:nvPr/>
        </p:nvCxnSpPr>
        <p:spPr>
          <a:xfrm>
            <a:off x="8309863" y="4565998"/>
            <a:ext cx="1045766" cy="322347"/>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309861" y="4565990"/>
            <a:ext cx="0" cy="31463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145381" y="2467475"/>
            <a:ext cx="4824397" cy="199572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2573245" y="1747752"/>
            <a:ext cx="201384"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961954" y="2000987"/>
            <a:ext cx="0" cy="17755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3" idx="3"/>
          </p:cNvCxnSpPr>
          <p:nvPr/>
        </p:nvCxnSpPr>
        <p:spPr>
          <a:xfrm flipV="1">
            <a:off x="2326780" y="4531637"/>
            <a:ext cx="5643004" cy="609543"/>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Freeform 79"/>
          <p:cNvSpPr>
            <a:spLocks noEditPoints="1"/>
          </p:cNvSpPr>
          <p:nvPr/>
        </p:nvSpPr>
        <p:spPr bwMode="black">
          <a:xfrm>
            <a:off x="2774627"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8" name="Freeform 79"/>
          <p:cNvSpPr>
            <a:spLocks noEditPoints="1"/>
          </p:cNvSpPr>
          <p:nvPr/>
        </p:nvSpPr>
        <p:spPr bwMode="black">
          <a:xfrm>
            <a:off x="2198589"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20" name="Freeform 79"/>
          <p:cNvSpPr>
            <a:spLocks noEditPoints="1"/>
          </p:cNvSpPr>
          <p:nvPr/>
        </p:nvSpPr>
        <p:spPr bwMode="black">
          <a:xfrm>
            <a:off x="2774627"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8" name="Freeform 79"/>
          <p:cNvSpPr>
            <a:spLocks noEditPoints="1"/>
          </p:cNvSpPr>
          <p:nvPr/>
        </p:nvSpPr>
        <p:spPr bwMode="black">
          <a:xfrm>
            <a:off x="7969779"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9" name="Freeform 79"/>
          <p:cNvSpPr>
            <a:spLocks noEditPoints="1"/>
          </p:cNvSpPr>
          <p:nvPr/>
        </p:nvSpPr>
        <p:spPr bwMode="black">
          <a:xfrm>
            <a:off x="7969779"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1" name="Freeform 79"/>
          <p:cNvSpPr>
            <a:spLocks noEditPoints="1"/>
          </p:cNvSpPr>
          <p:nvPr/>
        </p:nvSpPr>
        <p:spPr bwMode="black">
          <a:xfrm>
            <a:off x="9015544"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33" name="Rectangle 32"/>
          <p:cNvSpPr/>
          <p:nvPr/>
        </p:nvSpPr>
        <p:spPr bwMode="auto">
          <a:xfrm>
            <a:off x="509457" y="3833928"/>
            <a:ext cx="1817323" cy="2614503"/>
          </a:xfrm>
          <a:prstGeom prst="rect">
            <a:avLst/>
          </a:prstGeom>
          <a:solidFill>
            <a:schemeClr val="accent2"/>
          </a:solidFill>
          <a:ln w="9525" cap="flat" cmpd="sng" algn="ctr">
            <a:noFill/>
            <a:prstDash val="solid"/>
            <a:headEnd type="none" w="med" len="med"/>
            <a:tailEnd type="none" w="med" len="med"/>
          </a:ln>
          <a:effectLst/>
        </p:spPr>
        <p:txBody>
          <a:bodyPr vert="horz" wrap="square" lIns="91428" tIns="91428" rIns="91428" bIns="91428" numCol="1" rtlCol="0" anchor="b" anchorCtr="0" compatLnSpc="1">
            <a:prstTxWarp prst="textNoShape">
              <a:avLst/>
            </a:prstTxWarp>
          </a:bodyPr>
          <a:lstStyle/>
          <a:p>
            <a:pPr>
              <a:lnSpc>
                <a:spcPct val="90000"/>
              </a:lnSpc>
              <a:buSzPct val="90000"/>
            </a:pPr>
            <a:r>
              <a:rPr lang="en-US" altLang="zh-CN"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a:t>
            </a:r>
          </a:p>
          <a:p>
            <a:pPr>
              <a:lnSpc>
                <a:spcPct val="90000"/>
              </a:lnSpc>
              <a:buSzPct val="90000"/>
            </a:pPr>
            <a:r>
              <a:rPr lang="en-US"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Machine</a:t>
            </a:r>
            <a:endPar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35" name="Freeform 128"/>
          <p:cNvSpPr>
            <a:spLocks noChangeAspect="1"/>
          </p:cNvSpPr>
          <p:nvPr/>
        </p:nvSpPr>
        <p:spPr bwMode="black">
          <a:xfrm>
            <a:off x="659389" y="4412557"/>
            <a:ext cx="1509166" cy="83368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solidFill>
                <a:srgbClr val="292929"/>
              </a:solidFill>
            </a:endParaRPr>
          </a:p>
        </p:txBody>
      </p:sp>
      <p:pic>
        <p:nvPicPr>
          <p:cNvPr id="3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1278575" y="4653174"/>
            <a:ext cx="270794" cy="447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8" name="Group 37"/>
          <p:cNvGrpSpPr/>
          <p:nvPr/>
        </p:nvGrpSpPr>
        <p:grpSpPr>
          <a:xfrm>
            <a:off x="2445056" y="3833928"/>
            <a:ext cx="1817323" cy="2614503"/>
            <a:chOff x="2443468" y="3658616"/>
            <a:chExt cx="1817322" cy="2615184"/>
          </a:xfrm>
        </p:grpSpPr>
        <p:sp>
          <p:nvSpPr>
            <p:cNvPr id="40" name="Rectangle 39"/>
            <p:cNvSpPr/>
            <p:nvPr/>
          </p:nvSpPr>
          <p:spPr bwMode="auto">
            <a:xfrm>
              <a:off x="2443468" y="3658616"/>
              <a:ext cx="1817322" cy="2615184"/>
            </a:xfrm>
            <a:prstGeom prst="rect">
              <a:avLst/>
            </a:prstGeom>
            <a:solidFill>
              <a:schemeClr val="accent2"/>
            </a:solidFill>
            <a:ln w="9525" cap="flat" cmpd="sng" algn="ctr">
              <a:noFill/>
              <a:prstDash val="solid"/>
              <a:headEnd type="none" w="med" len="med"/>
              <a:tailEnd type="none" w="med" len="med"/>
            </a:ln>
            <a:effectLst/>
          </p:spPr>
          <p:txBody>
            <a:bodyPr vert="horz" wrap="square" lIns="121888" tIns="121888" rIns="121888" bIns="121888" numCol="1" rtlCol="0" anchor="b" anchorCtr="0" compatLnSpc="1">
              <a:prstTxWarp prst="textNoShape">
                <a:avLst/>
              </a:prstTxWarp>
            </a:bodyPr>
            <a:lstStyle/>
            <a:p>
              <a:pPr>
                <a:lnSpc>
                  <a:spcPct val="90000"/>
                </a:lnSpc>
                <a:buSzPct val="90000"/>
              </a:pPr>
              <a: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41" name="Freeform 128"/>
            <p:cNvSpPr>
              <a:spLocks noChangeAspect="1"/>
            </p:cNvSpPr>
            <p:nvPr/>
          </p:nvSpPr>
          <p:spPr bwMode="black">
            <a:xfrm>
              <a:off x="2633167" y="4199680"/>
              <a:ext cx="1509165" cy="83390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solidFill>
                  <a:srgbClr val="292929"/>
                </a:solidFill>
              </a:endParaRPr>
            </a:p>
          </p:txBody>
        </p:sp>
        <p:pic>
          <p:nvPicPr>
            <p:cNvPr id="4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3252353" y="4440360"/>
              <a:ext cx="270794" cy="44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3" name="Multiply 42"/>
          <p:cNvSpPr/>
          <p:nvPr/>
        </p:nvSpPr>
        <p:spPr bwMode="auto">
          <a:xfrm>
            <a:off x="446573" y="3885691"/>
            <a:ext cx="1982392" cy="1982392"/>
          </a:xfrm>
          <a:prstGeom prst="mathMultiply">
            <a:avLst/>
          </a:prstGeom>
          <a:solidFill>
            <a:schemeClr val="bg1"/>
          </a:solidFill>
          <a:ln w="28575">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6" tIns="60923" rIns="121846" bIns="60923" numCol="1" rtlCol="0" anchor="ctr" anchorCtr="0" compatLnSpc="1">
            <a:prstTxWarp prst="textNoShape">
              <a:avLst/>
            </a:prstTxWarp>
          </a:bodyPr>
          <a:lstStyle/>
          <a:p>
            <a:pPr algn="ctr" defTabSz="1218139" fontAlgn="base">
              <a:spcBef>
                <a:spcPct val="0"/>
              </a:spcBef>
              <a:spcAft>
                <a:spcPct val="0"/>
              </a:spcAft>
            </a:pPr>
            <a:endParaRPr lang="en-US" sz="2933" dirty="0">
              <a:gradFill>
                <a:gsLst>
                  <a:gs pos="0">
                    <a:srgbClr val="FFFFFF"/>
                  </a:gs>
                  <a:gs pos="100000">
                    <a:srgbClr val="FFFFFF"/>
                  </a:gs>
                </a:gsLst>
                <a:lin ang="5400000" scaled="0"/>
              </a:gradFill>
            </a:endParaRPr>
          </a:p>
        </p:txBody>
      </p:sp>
      <p:cxnSp>
        <p:nvCxnSpPr>
          <p:cNvPr id="44" name="Straight Connector 43"/>
          <p:cNvCxnSpPr>
            <a:stCxn id="40" idx="3"/>
            <a:endCxn id="8" idx="10"/>
          </p:cNvCxnSpPr>
          <p:nvPr/>
        </p:nvCxnSpPr>
        <p:spPr>
          <a:xfrm flipV="1">
            <a:off x="4262379" y="4525055"/>
            <a:ext cx="3780681" cy="616125"/>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222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000"/>
                            </p:stCondLst>
                            <p:childTnLst>
                              <p:par>
                                <p:cTn id="31" presetID="19" presetClass="emph" presetSubtype="0" fill="remove" grpId="1" nodeType="afterEffect">
                                  <p:stCondLst>
                                    <p:cond delay="0"/>
                                  </p:stCondLst>
                                  <p:childTnLst>
                                    <p:animClr clrSpc="rgb" dir="cw">
                                      <p:cBhvr override="childStyle">
                                        <p:cTn id="32" dur="2000" fill="hold"/>
                                        <p:tgtEl>
                                          <p:spTgt spid="8"/>
                                        </p:tgtEl>
                                        <p:attrNameLst>
                                          <p:attrName>style.color</p:attrName>
                                        </p:attrNameLst>
                                      </p:cBhvr>
                                      <p:to>
                                        <a:schemeClr val="accent1"/>
                                      </p:to>
                                    </p:animClr>
                                    <p:animClr clrSpc="rgb" dir="cw">
                                      <p:cBhvr>
                                        <p:cTn id="33" dur="2000" fill="hold"/>
                                        <p:tgtEl>
                                          <p:spTgt spid="8"/>
                                        </p:tgtEl>
                                        <p:attrNameLst>
                                          <p:attrName>fillcolor</p:attrName>
                                        </p:attrNameLst>
                                      </p:cBhvr>
                                      <p:to>
                                        <a:schemeClr val="accent1"/>
                                      </p:to>
                                    </p:animClr>
                                    <p:set>
                                      <p:cBhvr>
                                        <p:cTn id="34" dur="2000" fill="hold"/>
                                        <p:tgtEl>
                                          <p:spTgt spid="8"/>
                                        </p:tgtEl>
                                        <p:attrNameLst>
                                          <p:attrName>fill.type</p:attrName>
                                        </p:attrNameLst>
                                      </p:cBhvr>
                                      <p:to>
                                        <p:strVal val="solid"/>
                                      </p:to>
                                    </p:set>
                                    <p:set>
                                      <p:cBhvr>
                                        <p:cTn id="35" dur="2000" fill="hold"/>
                                        <p:tgtEl>
                                          <p:spTgt spid="8"/>
                                        </p:tgtEl>
                                        <p:attrNameLst>
                                          <p:attrName>fill.on</p:attrName>
                                        </p:attrNameLst>
                                      </p:cBhvr>
                                      <p:to>
                                        <p:strVal val="true"/>
                                      </p:to>
                                    </p:set>
                                  </p:childTnLst>
                                </p:cTn>
                              </p:par>
                            </p:childTnLst>
                          </p:cTn>
                        </p:par>
                        <p:par>
                          <p:cTn id="36" fill="hold">
                            <p:stCondLst>
                              <p:cond delay="3000"/>
                            </p:stCondLst>
                            <p:childTnLst>
                              <p:par>
                                <p:cTn id="37" presetID="22" presetClass="entr" presetSubtype="1" fill="hold"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up)">
                                      <p:cBhvr>
                                        <p:cTn id="39" dur="500"/>
                                        <p:tgtEl>
                                          <p:spTgt spid="31"/>
                                        </p:tgtEl>
                                      </p:cBhvr>
                                    </p:animEffect>
                                  </p:childTnLst>
                                </p:cTn>
                              </p:par>
                              <p:par>
                                <p:cTn id="40" presetID="22" presetClass="entr" presetSubtype="1"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up)">
                                      <p:cBhvr>
                                        <p:cTn id="42" dur="500"/>
                                        <p:tgtEl>
                                          <p:spTgt spid="26"/>
                                        </p:tgtEl>
                                      </p:cBhvr>
                                    </p:animEffect>
                                  </p:childTnLst>
                                </p:cTn>
                              </p:par>
                            </p:childTnLst>
                          </p:cTn>
                        </p:par>
                        <p:par>
                          <p:cTn id="43" fill="hold">
                            <p:stCondLst>
                              <p:cond delay="3500"/>
                            </p:stCondLst>
                            <p:childTnLst>
                              <p:par>
                                <p:cTn id="44" presetID="19" presetClass="emph" presetSubtype="0" fill="remove" grpId="0" nodeType="afterEffect">
                                  <p:stCondLst>
                                    <p:cond delay="0"/>
                                  </p:stCondLst>
                                  <p:childTnLst>
                                    <p:animClr clrSpc="rgb" dir="cw">
                                      <p:cBhvr override="childStyle">
                                        <p:cTn id="45" dur="2000" fill="hold"/>
                                        <p:tgtEl>
                                          <p:spTgt spid="9"/>
                                        </p:tgtEl>
                                        <p:attrNameLst>
                                          <p:attrName>style.color</p:attrName>
                                        </p:attrNameLst>
                                      </p:cBhvr>
                                      <p:to>
                                        <a:schemeClr val="accent1"/>
                                      </p:to>
                                    </p:animClr>
                                    <p:animClr clrSpc="rgb" dir="cw">
                                      <p:cBhvr>
                                        <p:cTn id="46" dur="2000" fill="hold"/>
                                        <p:tgtEl>
                                          <p:spTgt spid="9"/>
                                        </p:tgtEl>
                                        <p:attrNameLst>
                                          <p:attrName>fillcolor</p:attrName>
                                        </p:attrNameLst>
                                      </p:cBhvr>
                                      <p:to>
                                        <a:schemeClr val="accent1"/>
                                      </p:to>
                                    </p:animClr>
                                    <p:set>
                                      <p:cBhvr>
                                        <p:cTn id="47" dur="2000" fill="hold"/>
                                        <p:tgtEl>
                                          <p:spTgt spid="9"/>
                                        </p:tgtEl>
                                        <p:attrNameLst>
                                          <p:attrName>fill.type</p:attrName>
                                        </p:attrNameLst>
                                      </p:cBhvr>
                                      <p:to>
                                        <p:strVal val="solid"/>
                                      </p:to>
                                    </p:set>
                                    <p:set>
                                      <p:cBhvr>
                                        <p:cTn id="48" dur="2000" fill="hold"/>
                                        <p:tgtEl>
                                          <p:spTgt spid="9"/>
                                        </p:tgtEl>
                                        <p:attrNameLst>
                                          <p:attrName>fill.on</p:attrName>
                                        </p:attrNameLst>
                                      </p:cBhvr>
                                      <p:to>
                                        <p:strVal val="true"/>
                                      </p:to>
                                    </p:set>
                                  </p:childTnLst>
                                </p:cTn>
                              </p:par>
                              <p:par>
                                <p:cTn id="49" presetID="19" presetClass="emph" presetSubtype="0" fill="remove" grpId="0" nodeType="withEffect">
                                  <p:stCondLst>
                                    <p:cond delay="0"/>
                                  </p:stCondLst>
                                  <p:childTnLst>
                                    <p:animClr clrSpc="rgb" dir="cw">
                                      <p:cBhvr override="childStyle">
                                        <p:cTn id="50" dur="2000" fill="hold"/>
                                        <p:tgtEl>
                                          <p:spTgt spid="11"/>
                                        </p:tgtEl>
                                        <p:attrNameLst>
                                          <p:attrName>style.color</p:attrName>
                                        </p:attrNameLst>
                                      </p:cBhvr>
                                      <p:to>
                                        <a:schemeClr val="accent1"/>
                                      </p:to>
                                    </p:animClr>
                                    <p:animClr clrSpc="rgb" dir="cw">
                                      <p:cBhvr>
                                        <p:cTn id="51" dur="2000" fill="hold"/>
                                        <p:tgtEl>
                                          <p:spTgt spid="11"/>
                                        </p:tgtEl>
                                        <p:attrNameLst>
                                          <p:attrName>fillcolor</p:attrName>
                                        </p:attrNameLst>
                                      </p:cBhvr>
                                      <p:to>
                                        <a:schemeClr val="accent1"/>
                                      </p:to>
                                    </p:animClr>
                                    <p:set>
                                      <p:cBhvr>
                                        <p:cTn id="52" dur="2000" fill="hold"/>
                                        <p:tgtEl>
                                          <p:spTgt spid="11"/>
                                        </p:tgtEl>
                                        <p:attrNameLst>
                                          <p:attrName>fill.type</p:attrName>
                                        </p:attrNameLst>
                                      </p:cBhvr>
                                      <p:to>
                                        <p:strVal val="solid"/>
                                      </p:to>
                                    </p:set>
                                    <p:set>
                                      <p:cBhvr>
                                        <p:cTn id="53" dur="2000" fill="hold"/>
                                        <p:tgtEl>
                                          <p:spTgt spid="11"/>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right)">
                                      <p:cBhvr>
                                        <p:cTn id="58" dur="1000"/>
                                        <p:tgtEl>
                                          <p:spTgt spid="3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grpId="1"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1"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par>
                                <p:cTn id="74" presetID="10" presetClass="entr" presetSubtype="0" fill="hold" grpId="1"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fade">
                                      <p:cBhvr>
                                        <p:cTn id="79" dur="500"/>
                                        <p:tgtEl>
                                          <p:spTgt spid="6"/>
                                        </p:tgtEl>
                                      </p:cBhvr>
                                    </p:animEffect>
                                  </p:childTnLst>
                                </p:cTn>
                              </p:par>
                            </p:childTnLst>
                          </p:cTn>
                        </p:par>
                        <p:par>
                          <p:cTn id="80" fill="hold">
                            <p:stCondLst>
                              <p:cond delay="1000"/>
                            </p:stCondLst>
                            <p:childTnLst>
                              <p:par>
                                <p:cTn id="81" presetID="22" presetClass="entr" presetSubtype="1" fill="hold" nodeType="after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wipe(up)">
                                      <p:cBhvr>
                                        <p:cTn id="83" dur="500"/>
                                        <p:tgtEl>
                                          <p:spTgt spid="39"/>
                                        </p:tgtEl>
                                      </p:cBhvr>
                                    </p:animEffect>
                                  </p:childTnLst>
                                </p:cTn>
                              </p:par>
                              <p:par>
                                <p:cTn id="84" presetID="22" presetClass="entr" presetSubtype="1" fill="hold"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wipe(up)">
                                      <p:cBhvr>
                                        <p:cTn id="86" dur="500"/>
                                        <p:tgtEl>
                                          <p:spTgt spid="36"/>
                                        </p:tgtEl>
                                      </p:cBhvr>
                                    </p:animEffect>
                                  </p:childTnLst>
                                </p:cTn>
                              </p:par>
                            </p:childTnLst>
                          </p:cTn>
                        </p:par>
                        <p:par>
                          <p:cTn id="87" fill="hold">
                            <p:stCondLst>
                              <p:cond delay="1500"/>
                            </p:stCondLst>
                            <p:childTnLst>
                              <p:par>
                                <p:cTn id="88" presetID="19" presetClass="emph" presetSubtype="0" fill="remove" grpId="0" nodeType="afterEffect">
                                  <p:stCondLst>
                                    <p:cond delay="0"/>
                                  </p:stCondLst>
                                  <p:childTnLst>
                                    <p:animClr clrSpc="rgb" dir="cw">
                                      <p:cBhvr override="childStyle">
                                        <p:cTn id="89" dur="2000" fill="hold"/>
                                        <p:tgtEl>
                                          <p:spTgt spid="20"/>
                                        </p:tgtEl>
                                        <p:attrNameLst>
                                          <p:attrName>style.color</p:attrName>
                                        </p:attrNameLst>
                                      </p:cBhvr>
                                      <p:to>
                                        <a:schemeClr val="accent1"/>
                                      </p:to>
                                    </p:animClr>
                                    <p:animClr clrSpc="rgb" dir="cw">
                                      <p:cBhvr>
                                        <p:cTn id="90" dur="2000" fill="hold"/>
                                        <p:tgtEl>
                                          <p:spTgt spid="20"/>
                                        </p:tgtEl>
                                        <p:attrNameLst>
                                          <p:attrName>fillcolor</p:attrName>
                                        </p:attrNameLst>
                                      </p:cBhvr>
                                      <p:to>
                                        <a:schemeClr val="accent1"/>
                                      </p:to>
                                    </p:animClr>
                                    <p:set>
                                      <p:cBhvr>
                                        <p:cTn id="91" dur="2000" fill="hold"/>
                                        <p:tgtEl>
                                          <p:spTgt spid="20"/>
                                        </p:tgtEl>
                                        <p:attrNameLst>
                                          <p:attrName>fill.type</p:attrName>
                                        </p:attrNameLst>
                                      </p:cBhvr>
                                      <p:to>
                                        <p:strVal val="solid"/>
                                      </p:to>
                                    </p:set>
                                    <p:set>
                                      <p:cBhvr>
                                        <p:cTn id="92" dur="2000" fill="hold"/>
                                        <p:tgtEl>
                                          <p:spTgt spid="20"/>
                                        </p:tgtEl>
                                        <p:attrNameLst>
                                          <p:attrName>fill.on</p:attrName>
                                        </p:attrNameLst>
                                      </p:cBhvr>
                                      <p:to>
                                        <p:strVal val="true"/>
                                      </p:to>
                                    </p:set>
                                  </p:childTnLst>
                                </p:cTn>
                              </p:par>
                              <p:par>
                                <p:cTn id="93" presetID="19" presetClass="emph" presetSubtype="0" fill="remove" grpId="0" nodeType="withEffect">
                                  <p:stCondLst>
                                    <p:cond delay="0"/>
                                  </p:stCondLst>
                                  <p:childTnLst>
                                    <p:animClr clrSpc="rgb" dir="cw">
                                      <p:cBhvr override="childStyle">
                                        <p:cTn id="94" dur="2000" fill="hold"/>
                                        <p:tgtEl>
                                          <p:spTgt spid="18"/>
                                        </p:tgtEl>
                                        <p:attrNameLst>
                                          <p:attrName>style.color</p:attrName>
                                        </p:attrNameLst>
                                      </p:cBhvr>
                                      <p:to>
                                        <a:schemeClr val="accent1"/>
                                      </p:to>
                                    </p:animClr>
                                    <p:animClr clrSpc="rgb" dir="cw">
                                      <p:cBhvr>
                                        <p:cTn id="95" dur="2000" fill="hold"/>
                                        <p:tgtEl>
                                          <p:spTgt spid="18"/>
                                        </p:tgtEl>
                                        <p:attrNameLst>
                                          <p:attrName>fillcolor</p:attrName>
                                        </p:attrNameLst>
                                      </p:cBhvr>
                                      <p:to>
                                        <a:schemeClr val="accent1"/>
                                      </p:to>
                                    </p:animClr>
                                    <p:set>
                                      <p:cBhvr>
                                        <p:cTn id="96" dur="2000" fill="hold"/>
                                        <p:tgtEl>
                                          <p:spTgt spid="18"/>
                                        </p:tgtEl>
                                        <p:attrNameLst>
                                          <p:attrName>fill.type</p:attrName>
                                        </p:attrNameLst>
                                      </p:cBhvr>
                                      <p:to>
                                        <p:strVal val="solid"/>
                                      </p:to>
                                    </p:set>
                                    <p:set>
                                      <p:cBhvr>
                                        <p:cTn id="97" dur="2000" fill="hold"/>
                                        <p:tgtEl>
                                          <p:spTgt spid="18"/>
                                        </p:tgtEl>
                                        <p:attrNameLst>
                                          <p:attrName>fill.on</p:attrName>
                                        </p:attrNameLst>
                                      </p:cBhvr>
                                      <p:to>
                                        <p:strVal val="true"/>
                                      </p:to>
                                    </p:set>
                                  </p:childTnLst>
                                </p:cTn>
                              </p:par>
                              <p:par>
                                <p:cTn id="98" presetID="19" presetClass="emph" presetSubtype="0" fill="remove" grpId="0" nodeType="withEffect">
                                  <p:stCondLst>
                                    <p:cond delay="0"/>
                                  </p:stCondLst>
                                  <p:childTnLst>
                                    <p:animClr clrSpc="rgb" dir="cw">
                                      <p:cBhvr override="childStyle">
                                        <p:cTn id="99" dur="2000" fill="hold"/>
                                        <p:tgtEl>
                                          <p:spTgt spid="21"/>
                                        </p:tgtEl>
                                        <p:attrNameLst>
                                          <p:attrName>style.color</p:attrName>
                                        </p:attrNameLst>
                                      </p:cBhvr>
                                      <p:to>
                                        <a:schemeClr val="accent1"/>
                                      </p:to>
                                    </p:animClr>
                                    <p:animClr clrSpc="rgb" dir="cw">
                                      <p:cBhvr>
                                        <p:cTn id="100" dur="2000" fill="hold"/>
                                        <p:tgtEl>
                                          <p:spTgt spid="21"/>
                                        </p:tgtEl>
                                        <p:attrNameLst>
                                          <p:attrName>fillcolor</p:attrName>
                                        </p:attrNameLst>
                                      </p:cBhvr>
                                      <p:to>
                                        <a:schemeClr val="accent1"/>
                                      </p:to>
                                    </p:animClr>
                                    <p:set>
                                      <p:cBhvr>
                                        <p:cTn id="101" dur="2000" fill="hold"/>
                                        <p:tgtEl>
                                          <p:spTgt spid="21"/>
                                        </p:tgtEl>
                                        <p:attrNameLst>
                                          <p:attrName>fill.type</p:attrName>
                                        </p:attrNameLst>
                                      </p:cBhvr>
                                      <p:to>
                                        <p:strVal val="solid"/>
                                      </p:to>
                                    </p:set>
                                    <p:set>
                                      <p:cBhvr>
                                        <p:cTn id="102" dur="2000" fill="hold"/>
                                        <p:tgtEl>
                                          <p:spTgt spid="21"/>
                                        </p:tgtEl>
                                        <p:attrNameLst>
                                          <p:attrName>fill.on</p:attrName>
                                        </p:attrNameLst>
                                      </p:cBhvr>
                                      <p:to>
                                        <p:strVal val="true"/>
                                      </p:to>
                                    </p:set>
                                  </p:childTnLst>
                                </p:cTn>
                              </p:par>
                            </p:childTnLst>
                          </p:cTn>
                        </p:par>
                      </p:childTnLst>
                    </p:cTn>
                  </p:par>
                  <p:par>
                    <p:cTn id="103" fill="hold">
                      <p:stCondLst>
                        <p:cond delay="indefinite"/>
                      </p:stCondLst>
                      <p:childTnLst>
                        <p:par>
                          <p:cTn id="104" fill="hold">
                            <p:stCondLst>
                              <p:cond delay="0"/>
                            </p:stCondLst>
                            <p:childTnLst>
                              <p:par>
                                <p:cTn id="105" presetID="19" presetClass="emph" presetSubtype="0" fill="hold" grpId="0" nodeType="clickEffect">
                                  <p:stCondLst>
                                    <p:cond delay="0"/>
                                  </p:stCondLst>
                                  <p:childTnLst>
                                    <p:animClr clrSpc="rgb" dir="cw">
                                      <p:cBhvr override="childStyle">
                                        <p:cTn id="106" dur="2000" fill="hold"/>
                                        <p:tgtEl>
                                          <p:spTgt spid="33"/>
                                        </p:tgtEl>
                                        <p:attrNameLst>
                                          <p:attrName>style.color</p:attrName>
                                        </p:attrNameLst>
                                      </p:cBhvr>
                                      <p:to>
                                        <a:srgbClr val="FF0000"/>
                                      </p:to>
                                    </p:animClr>
                                    <p:animClr clrSpc="rgb" dir="cw">
                                      <p:cBhvr>
                                        <p:cTn id="107" dur="2000" fill="hold"/>
                                        <p:tgtEl>
                                          <p:spTgt spid="33"/>
                                        </p:tgtEl>
                                        <p:attrNameLst>
                                          <p:attrName>fillcolor</p:attrName>
                                        </p:attrNameLst>
                                      </p:cBhvr>
                                      <p:to>
                                        <a:srgbClr val="FF0000"/>
                                      </p:to>
                                    </p:animClr>
                                    <p:set>
                                      <p:cBhvr>
                                        <p:cTn id="108" dur="2000" fill="hold"/>
                                        <p:tgtEl>
                                          <p:spTgt spid="33"/>
                                        </p:tgtEl>
                                        <p:attrNameLst>
                                          <p:attrName>fill.type</p:attrName>
                                        </p:attrNameLst>
                                      </p:cBhvr>
                                      <p:to>
                                        <p:strVal val="solid"/>
                                      </p:to>
                                    </p:set>
                                    <p:set>
                                      <p:cBhvr>
                                        <p:cTn id="109" dur="2000" fill="hold"/>
                                        <p:tgtEl>
                                          <p:spTgt spid="33"/>
                                        </p:tgtEl>
                                        <p:attrNameLst>
                                          <p:attrName>fill.on</p:attrName>
                                        </p:attrNameLst>
                                      </p:cBhvr>
                                      <p:to>
                                        <p:strVal val="true"/>
                                      </p:to>
                                    </p:set>
                                  </p:childTnLst>
                                </p:cTn>
                              </p:par>
                              <p:par>
                                <p:cTn id="110" presetID="10" presetClass="entr" presetSubtype="0" fill="hold" grpId="1" nodeType="withEffect">
                                  <p:stCondLst>
                                    <p:cond delay="0"/>
                                  </p:stCondLst>
                                  <p:childTnLst>
                                    <p:set>
                                      <p:cBhvr>
                                        <p:cTn id="111" dur="1" fill="hold">
                                          <p:stCondLst>
                                            <p:cond delay="0"/>
                                          </p:stCondLst>
                                        </p:cTn>
                                        <p:tgtEl>
                                          <p:spTgt spid="43"/>
                                        </p:tgtEl>
                                        <p:attrNameLst>
                                          <p:attrName>style.visibility</p:attrName>
                                        </p:attrNameLst>
                                      </p:cBhvr>
                                      <p:to>
                                        <p:strVal val="visible"/>
                                      </p:to>
                                    </p:set>
                                    <p:animEffect transition="in" filter="fade">
                                      <p:cBhvr>
                                        <p:cTn id="112" dur="500"/>
                                        <p:tgtEl>
                                          <p:spTgt spid="43"/>
                                        </p:tgtEl>
                                      </p:cBhvr>
                                    </p:animEffect>
                                  </p:childTnLst>
                                </p:cTn>
                              </p:par>
                            </p:childTnLst>
                          </p:cTn>
                        </p:par>
                        <p:par>
                          <p:cTn id="113" fill="hold">
                            <p:stCondLst>
                              <p:cond delay="2000"/>
                            </p:stCondLst>
                            <p:childTnLst>
                              <p:par>
                                <p:cTn id="114" presetID="10" presetClass="exit" presetSubtype="0" fill="hold" grpId="1" nodeType="afterEffect">
                                  <p:stCondLst>
                                    <p:cond delay="0"/>
                                  </p:stCondLst>
                                  <p:childTnLst>
                                    <p:animEffect transition="out" filter="fade">
                                      <p:cBhvr>
                                        <p:cTn id="115" dur="500"/>
                                        <p:tgtEl>
                                          <p:spTgt spid="33"/>
                                        </p:tgtEl>
                                      </p:cBhvr>
                                    </p:animEffect>
                                    <p:set>
                                      <p:cBhvr>
                                        <p:cTn id="116" dur="1" fill="hold">
                                          <p:stCondLst>
                                            <p:cond delay="499"/>
                                          </p:stCondLst>
                                        </p:cTn>
                                        <p:tgtEl>
                                          <p:spTgt spid="33"/>
                                        </p:tgtEl>
                                        <p:attrNameLst>
                                          <p:attrName>style.visibility</p:attrName>
                                        </p:attrNameLst>
                                      </p:cBhvr>
                                      <p:to>
                                        <p:strVal val="hidden"/>
                                      </p:to>
                                    </p:set>
                                  </p:childTnLst>
                                </p:cTn>
                              </p:par>
                              <p:par>
                                <p:cTn id="117" presetID="10" presetClass="exit" presetSubtype="0" fill="hold" grpId="0" nodeType="withEffect">
                                  <p:stCondLst>
                                    <p:cond delay="0"/>
                                  </p:stCondLst>
                                  <p:childTnLst>
                                    <p:animEffect transition="out" filter="fade">
                                      <p:cBhvr>
                                        <p:cTn id="118" dur="500"/>
                                        <p:tgtEl>
                                          <p:spTgt spid="43"/>
                                        </p:tgtEl>
                                      </p:cBhvr>
                                    </p:animEffect>
                                    <p:set>
                                      <p:cBhvr>
                                        <p:cTn id="119" dur="1" fill="hold">
                                          <p:stCondLst>
                                            <p:cond delay="499"/>
                                          </p:stCondLst>
                                        </p:cTn>
                                        <p:tgtEl>
                                          <p:spTgt spid="43"/>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49"/>
                                        </p:tgtEl>
                                      </p:cBhvr>
                                    </p:animEffect>
                                    <p:set>
                                      <p:cBhvr>
                                        <p:cTn id="122" dur="1" fill="hold">
                                          <p:stCondLst>
                                            <p:cond delay="499"/>
                                          </p:stCondLst>
                                        </p:cTn>
                                        <p:tgtEl>
                                          <p:spTgt spid="49"/>
                                        </p:tgtEl>
                                        <p:attrNameLst>
                                          <p:attrName>style.visibility</p:attrName>
                                        </p:attrNameLst>
                                      </p:cBhvr>
                                      <p:to>
                                        <p:strVal val="hidden"/>
                                      </p:to>
                                    </p:set>
                                  </p:childTnLst>
                                </p:cTn>
                              </p:par>
                              <p:par>
                                <p:cTn id="123" presetID="10" presetClass="exit" presetSubtype="0" fill="hold" grpId="0" nodeType="withEffect">
                                  <p:stCondLst>
                                    <p:cond delay="0"/>
                                  </p:stCondLst>
                                  <p:childTnLst>
                                    <p:animEffect transition="out" filter="fade">
                                      <p:cBhvr>
                                        <p:cTn id="124" dur="500"/>
                                        <p:tgtEl>
                                          <p:spTgt spid="35"/>
                                        </p:tgtEl>
                                      </p:cBhvr>
                                    </p:animEffect>
                                    <p:set>
                                      <p:cBhvr>
                                        <p:cTn id="125" dur="1" fill="hold">
                                          <p:stCondLst>
                                            <p:cond delay="499"/>
                                          </p:stCondLst>
                                        </p:cTn>
                                        <p:tgtEl>
                                          <p:spTgt spid="35"/>
                                        </p:tgtEl>
                                        <p:attrNameLst>
                                          <p:attrName>style.visibility</p:attrName>
                                        </p:attrNameLst>
                                      </p:cBhvr>
                                      <p:to>
                                        <p:strVal val="hidden"/>
                                      </p:to>
                                    </p:set>
                                  </p:childTnLst>
                                </p:cTn>
                              </p:par>
                              <p:par>
                                <p:cTn id="126" presetID="10" presetClass="exit" presetSubtype="0" fill="hold" nodeType="withEffect">
                                  <p:stCondLst>
                                    <p:cond delay="0"/>
                                  </p:stCondLst>
                                  <p:childTnLst>
                                    <p:animEffect transition="out" filter="fade">
                                      <p:cBhvr>
                                        <p:cTn id="127" dur="500"/>
                                        <p:tgtEl>
                                          <p:spTgt spid="37"/>
                                        </p:tgtEl>
                                      </p:cBhvr>
                                    </p:animEffect>
                                    <p:set>
                                      <p:cBhvr>
                                        <p:cTn id="128" dur="1" fill="hold">
                                          <p:stCondLst>
                                            <p:cond delay="499"/>
                                          </p:stCondLst>
                                        </p:cTn>
                                        <p:tgtEl>
                                          <p:spTgt spid="37"/>
                                        </p:tgtEl>
                                        <p:attrNameLst>
                                          <p:attrName>style.visibility</p:attrName>
                                        </p:attrNameLst>
                                      </p:cBhvr>
                                      <p:to>
                                        <p:strVal val="hidden"/>
                                      </p:to>
                                    </p:set>
                                  </p:childTnLst>
                                </p:cTn>
                              </p:par>
                            </p:childTnLst>
                          </p:cTn>
                        </p:par>
                        <p:par>
                          <p:cTn id="129" fill="hold">
                            <p:stCondLst>
                              <p:cond delay="2500"/>
                            </p:stCondLst>
                            <p:childTnLst>
                              <p:par>
                                <p:cTn id="130" presetID="10" presetClass="entr" presetSubtype="0" fill="hold" nodeType="after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fade">
                                      <p:cBhvr>
                                        <p:cTn id="132" dur="500"/>
                                        <p:tgtEl>
                                          <p:spTgt spid="38"/>
                                        </p:tgtEl>
                                      </p:cBhvr>
                                    </p:animEffect>
                                  </p:childTnLst>
                                </p:cTn>
                              </p:par>
                            </p:childTnLst>
                          </p:cTn>
                        </p:par>
                        <p:par>
                          <p:cTn id="133" fill="hold">
                            <p:stCondLst>
                              <p:cond delay="3000"/>
                            </p:stCondLst>
                            <p:childTnLst>
                              <p:par>
                                <p:cTn id="134" presetID="22" presetClass="entr" presetSubtype="8" fill="hold" nodeType="afterEffect">
                                  <p:stCondLst>
                                    <p:cond delay="0"/>
                                  </p:stCondLst>
                                  <p:childTnLst>
                                    <p:set>
                                      <p:cBhvr>
                                        <p:cTn id="135" dur="1" fill="hold">
                                          <p:stCondLst>
                                            <p:cond delay="0"/>
                                          </p:stCondLst>
                                        </p:cTn>
                                        <p:tgtEl>
                                          <p:spTgt spid="44"/>
                                        </p:tgtEl>
                                        <p:attrNameLst>
                                          <p:attrName>style.visibility</p:attrName>
                                        </p:attrNameLst>
                                      </p:cBhvr>
                                      <p:to>
                                        <p:strVal val="visible"/>
                                      </p:to>
                                    </p:set>
                                    <p:animEffect transition="in" filter="wipe(left)">
                                      <p:cBhvr>
                                        <p:cTn id="13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2" grpId="0" animBg="1"/>
      <p:bldP spid="13" grpId="0" animBg="1"/>
      <p:bldP spid="16" grpId="0" animBg="1"/>
      <p:bldP spid="17" grpId="0" animBg="1"/>
      <p:bldP spid="19" grpId="0" animBg="1"/>
      <p:bldP spid="21" grpId="0" animBg="1"/>
      <p:bldP spid="21" grpId="1" animBg="1"/>
      <p:bldP spid="18" grpId="0" animBg="1"/>
      <p:bldP spid="18" grpId="1" animBg="1"/>
      <p:bldP spid="20" grpId="0" animBg="1"/>
      <p:bldP spid="20" grpId="1" animBg="1"/>
      <p:bldP spid="8" grpId="0" animBg="1"/>
      <p:bldP spid="8" grpId="1" animBg="1"/>
      <p:bldP spid="9" grpId="0" animBg="1"/>
      <p:bldP spid="9" grpId="1" animBg="1"/>
      <p:bldP spid="11" grpId="0" animBg="1"/>
      <p:bldP spid="11" grpId="1" animBg="1"/>
      <p:bldP spid="33" grpId="0" animBg="1"/>
      <p:bldP spid="33" grpId="1" animBg="1"/>
      <p:bldP spid="35" grpId="0" animBg="1"/>
      <p:bldP spid="43" grpId="0" animBg="1"/>
      <p:bldP spid="43"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a:t>
            </a:r>
            <a:endParaRPr lang="en-US" sz="1765" dirty="0">
              <a:gradFill>
                <a:gsLst>
                  <a:gs pos="1250">
                    <a:schemeClr val="tx2"/>
                  </a:gs>
                  <a:gs pos="100000">
                    <a:schemeClr val="tx2"/>
                  </a:gs>
                </a:gsLst>
                <a:lin ang="5400000" scaled="0"/>
              </a:gradFill>
            </a:endParaRPr>
          </a:p>
        </p:txBody>
      </p:sp>
      <p:sp>
        <p:nvSpPr>
          <p:cNvPr id="4" name="Content Placeholder 2"/>
          <p:cNvSpPr txBox="1">
            <a:spLocks/>
          </p:cNvSpPr>
          <p:nvPr/>
        </p:nvSpPr>
        <p:spPr>
          <a:xfrm>
            <a:off x="270066" y="1189814"/>
            <a:ext cx="11651870" cy="72404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Shared Network File Storage for Azure</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Availability, durability, scalability are managed automatically</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Supports two interfaces: SMB and REST</a:t>
            </a:r>
          </a:p>
          <a:p>
            <a:pPr>
              <a:buClr>
                <a:srgbClr val="FFFFFF"/>
              </a:buClr>
              <a:buFont typeface="Arial" panose="020B0604020202020204" pitchFamily="34" charset="0"/>
              <a:buChar char="•"/>
            </a:pPr>
            <a:endParaRPr lang="en-US" sz="3920" dirty="0">
              <a:gradFill>
                <a:gsLst>
                  <a:gs pos="1250">
                    <a:srgbClr val="FFFFFF"/>
                  </a:gs>
                  <a:gs pos="100000">
                    <a:srgbClr val="FFFFFF"/>
                  </a:gs>
                </a:gsLst>
                <a:lin ang="5400000" scaled="0"/>
              </a:gradFill>
            </a:endParaRPr>
          </a:p>
        </p:txBody>
      </p:sp>
      <p:sp>
        <p:nvSpPr>
          <p:cNvPr id="5" name="Flowchart: Process 4"/>
          <p:cNvSpPr/>
          <p:nvPr/>
        </p:nvSpPr>
        <p:spPr bwMode="auto">
          <a:xfrm>
            <a:off x="2549607"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7" name="Flowchart: Process 6"/>
          <p:cNvSpPr/>
          <p:nvPr/>
        </p:nvSpPr>
        <p:spPr bwMode="auto">
          <a:xfrm>
            <a:off x="415698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8" name="Flowchart: Process 7"/>
          <p:cNvSpPr/>
          <p:nvPr/>
        </p:nvSpPr>
        <p:spPr bwMode="auto">
          <a:xfrm>
            <a:off x="572696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9" name="Flowchart: Process 8"/>
          <p:cNvSpPr/>
          <p:nvPr/>
        </p:nvSpPr>
        <p:spPr bwMode="auto">
          <a:xfrm>
            <a:off x="7299204"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10" name="Cloud 9"/>
          <p:cNvSpPr/>
          <p:nvPr/>
        </p:nvSpPr>
        <p:spPr bwMode="auto">
          <a:xfrm>
            <a:off x="3409354" y="4790187"/>
            <a:ext cx="4212554" cy="1575124"/>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 File Share</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t>
            </a: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a:t>
            </a:r>
          </a:p>
        </p:txBody>
      </p:sp>
      <p:cxnSp>
        <p:nvCxnSpPr>
          <p:cNvPr id="12" name="Straight Arrow Connector 11"/>
          <p:cNvCxnSpPr/>
          <p:nvPr/>
        </p:nvCxnSpPr>
        <p:spPr>
          <a:xfrm>
            <a:off x="3236936" y="4290607"/>
            <a:ext cx="746733" cy="640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4874010" y="4303849"/>
            <a:ext cx="0" cy="53777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456733" y="4303849"/>
            <a:ext cx="0" cy="4863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295458" y="4342044"/>
            <a:ext cx="684966" cy="4995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94946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812"/>
            <a:ext cx="11651870" cy="4224169"/>
          </a:xfrm>
          <a:prstGeom prst="rect">
            <a:avLst/>
          </a:prstGeom>
        </p:spPr>
        <p:txBody>
          <a:bodyPr>
            <a:normAutofit fontScale="92500" lnSpcReduction="20000"/>
          </a:bodyPr>
          <a:lstStyle/>
          <a:p>
            <a:pPr>
              <a:buFont typeface="Arial" panose="020B0604020202020204" pitchFamily="34" charset="0"/>
              <a:buChar char="•"/>
            </a:pPr>
            <a:r>
              <a:rPr lang="en-US" dirty="0" smtClean="0"/>
              <a:t>Share </a:t>
            </a:r>
            <a:r>
              <a:rPr lang="en-US" dirty="0"/>
              <a:t>data </a:t>
            </a:r>
            <a:r>
              <a:rPr lang="en-US" dirty="0" smtClean="0"/>
              <a:t>across VMs and applications</a:t>
            </a:r>
          </a:p>
          <a:p>
            <a:pPr lvl="1">
              <a:buFont typeface="Arial" panose="020B0604020202020204" pitchFamily="34" charset="0"/>
              <a:buChar char="•"/>
            </a:pPr>
            <a:r>
              <a:rPr lang="en-US" dirty="0" smtClean="0"/>
              <a:t>Multiple writers, multiple readers using standard file system semantics.</a:t>
            </a:r>
          </a:p>
          <a:p>
            <a:pPr>
              <a:buFont typeface="Arial" panose="020B0604020202020204" pitchFamily="34" charset="0"/>
              <a:buChar char="•"/>
            </a:pPr>
            <a:r>
              <a:rPr lang="en-US" dirty="0" smtClean="0"/>
              <a:t>Share settings throughout services</a:t>
            </a:r>
          </a:p>
          <a:p>
            <a:pPr lvl="1">
              <a:buFont typeface="Arial" panose="020B0604020202020204" pitchFamily="34" charset="0"/>
              <a:buChar char="•"/>
            </a:pPr>
            <a:r>
              <a:rPr lang="en-US" dirty="0" smtClean="0"/>
              <a:t>VMs can read settings and files from a common, shared location.  These can be updated externally via REST.</a:t>
            </a:r>
          </a:p>
          <a:p>
            <a:pPr>
              <a:buFont typeface="Arial" panose="020B0604020202020204" pitchFamily="34" charset="0"/>
              <a:buChar char="•"/>
            </a:pPr>
            <a:r>
              <a:rPr lang="en-US" dirty="0" smtClean="0"/>
              <a:t>Dev/Test/Debug</a:t>
            </a:r>
          </a:p>
          <a:p>
            <a:pPr lvl="1">
              <a:buFont typeface="Arial" panose="020B0604020202020204" pitchFamily="34" charset="0"/>
              <a:buChar char="•"/>
            </a:pPr>
            <a:r>
              <a:rPr lang="en-US" dirty="0" smtClean="0"/>
              <a:t>Very useful to have a shared location for installing applications, setting up VMs, running tools, and keeping notes while developing, testing, and debugging cloud services.</a:t>
            </a:r>
          </a:p>
        </p:txBody>
      </p:sp>
      <p:sp>
        <p:nvSpPr>
          <p:cNvPr id="3" name="Title 2"/>
          <p:cNvSpPr>
            <a:spLocks noGrp="1"/>
          </p:cNvSpPr>
          <p:nvPr>
            <p:ph type="title"/>
          </p:nvPr>
        </p:nvSpPr>
        <p:spPr/>
        <p:txBody>
          <a:bodyPr/>
          <a:lstStyle/>
          <a:p>
            <a:r>
              <a:rPr lang="en-US" dirty="0" smtClean="0"/>
              <a:t>Azure Files - Scenarios</a:t>
            </a:r>
            <a:endParaRPr lang="en-US" dirty="0"/>
          </a:p>
        </p:txBody>
      </p:sp>
    </p:spTree>
    <p:extLst>
      <p:ext uri="{BB962C8B-B14F-4D97-AF65-F5344CB8AC3E}">
        <p14:creationId xmlns:p14="http://schemas.microsoft.com/office/powerpoint/2010/main" val="1312159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 vs Disks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234513634"/>
              </p:ext>
            </p:extLst>
          </p:nvPr>
        </p:nvGraphicFramePr>
        <p:xfrm>
          <a:off x="461813" y="1401801"/>
          <a:ext cx="11384471" cy="4854794"/>
        </p:xfrm>
        <a:graphic>
          <a:graphicData uri="http://schemas.openxmlformats.org/drawingml/2006/table">
            <a:tbl>
              <a:tblPr firstRow="1" firstCol="1" bandRow="1">
                <a:tableStyleId>{5C22544A-7EE6-4342-B048-85BDC9FD1C3A}</a:tableStyleId>
              </a:tblPr>
              <a:tblGrid>
                <a:gridCol w="2258679"/>
                <a:gridCol w="5360850"/>
                <a:gridCol w="3764942"/>
              </a:tblGrid>
              <a:tr h="374914">
                <a:tc>
                  <a:txBody>
                    <a:bodyPr/>
                    <a:lstStyle/>
                    <a:p>
                      <a:pPr marL="0" marR="0">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1000"/>
                        </a:spcAft>
                      </a:pPr>
                      <a:r>
                        <a:rPr lang="en-US" sz="1400">
                          <a:effectLst/>
                        </a:rPr>
                        <a:t>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162" marR="64162" marT="32082" marB="32082" anchor="ctr"/>
                </a:tc>
              </a:tr>
              <a:tr h="377391">
                <a:tc>
                  <a:txBody>
                    <a:bodyPr/>
                    <a:lstStyle/>
                    <a:p>
                      <a:pPr marL="0" marR="0">
                        <a:lnSpc>
                          <a:spcPct val="115000"/>
                        </a:lnSpc>
                        <a:spcBef>
                          <a:spcPts val="0"/>
                        </a:spcBef>
                        <a:spcAft>
                          <a:spcPts val="1000"/>
                        </a:spcAft>
                      </a:pPr>
                      <a:r>
                        <a:rPr lang="en-US" sz="1400" b="1" dirty="0">
                          <a:solidFill>
                            <a:schemeClr val="bg1"/>
                          </a:solidFill>
                          <a:effectLst/>
                        </a:rPr>
                        <a:t>Relationship with Azure VMs</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Required for booting (OS Disk)</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a:lnSpc>
                          <a:spcPct val="107000"/>
                        </a:lnSpc>
                      </a:pPr>
                      <a:endParaRPr lang="en-US" sz="1400">
                        <a:solidFill>
                          <a:schemeClr val="tx2"/>
                        </a:solidFill>
                        <a:effectLst/>
                        <a:latin typeface="Calibri"/>
                      </a:endParaRPr>
                    </a:p>
                  </a:txBody>
                  <a:tcPr marL="64162" marR="64162" marT="32082" marB="32082" anchor="ctr"/>
                </a:tc>
              </a:tr>
              <a:tr h="366246">
                <a:tc>
                  <a:txBody>
                    <a:bodyPr/>
                    <a:lstStyle/>
                    <a:p>
                      <a:pPr marL="0" marR="0">
                        <a:lnSpc>
                          <a:spcPct val="115000"/>
                        </a:lnSpc>
                        <a:spcBef>
                          <a:spcPts val="0"/>
                        </a:spcBef>
                        <a:spcAft>
                          <a:spcPts val="1000"/>
                        </a:spcAft>
                      </a:pPr>
                      <a:r>
                        <a:rPr lang="en-US" sz="1400" b="1" dirty="0">
                          <a:solidFill>
                            <a:schemeClr val="bg1"/>
                          </a:solidFill>
                          <a:effectLst/>
                        </a:rPr>
                        <a:t>Scope</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solidFill>
                            <a:schemeClr val="tx2"/>
                          </a:solidFill>
                          <a:effectLst/>
                        </a:rPr>
                        <a:t>Exclusive/Isolated to a single VM</a:t>
                      </a:r>
                      <a:endParaRPr lang="en-US" sz="140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Shared access across multiple VMs</a:t>
                      </a:r>
                      <a:endParaRPr lang="en-US" sz="1400">
                        <a:solidFill>
                          <a:schemeClr val="tx2"/>
                        </a:solidFill>
                        <a:effectLst/>
                        <a:latin typeface="Calibri"/>
                        <a:ea typeface="Calibri"/>
                        <a:cs typeface="Times New Roman"/>
                      </a:endParaRPr>
                    </a:p>
                  </a:txBody>
                  <a:tcPr marL="64162" marR="64162" marT="32082" marB="32082" anchor="ctr"/>
                </a:tc>
              </a:tr>
              <a:tr h="366246">
                <a:tc>
                  <a:txBody>
                    <a:bodyPr/>
                    <a:lstStyle/>
                    <a:p>
                      <a:pPr marL="0" marR="0">
                        <a:lnSpc>
                          <a:spcPct val="115000"/>
                        </a:lnSpc>
                        <a:spcBef>
                          <a:spcPts val="0"/>
                        </a:spcBef>
                        <a:spcAft>
                          <a:spcPts val="1000"/>
                        </a:spcAft>
                      </a:pPr>
                      <a:r>
                        <a:rPr lang="en-US" sz="1400" b="1" dirty="0">
                          <a:solidFill>
                            <a:schemeClr val="bg1"/>
                          </a:solidFill>
                          <a:effectLst/>
                        </a:rPr>
                        <a:t>Snapshots and Copy</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Yes </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No</a:t>
                      </a:r>
                      <a:endParaRPr lang="en-US" sz="1400">
                        <a:solidFill>
                          <a:schemeClr val="tx2"/>
                        </a:solidFill>
                        <a:effectLst/>
                        <a:latin typeface="Calibri"/>
                        <a:ea typeface="Calibri"/>
                        <a:cs typeface="Times New Roman"/>
                      </a:endParaRPr>
                    </a:p>
                  </a:txBody>
                  <a:tcPr marL="64162" marR="64162" marT="32082" marB="32082" anchor="ctr"/>
                </a:tc>
              </a:tr>
              <a:tr h="426736">
                <a:tc>
                  <a:txBody>
                    <a:bodyPr/>
                    <a:lstStyle/>
                    <a:p>
                      <a:pPr marL="0" marR="0">
                        <a:lnSpc>
                          <a:spcPct val="115000"/>
                        </a:lnSpc>
                        <a:spcBef>
                          <a:spcPts val="0"/>
                        </a:spcBef>
                        <a:spcAft>
                          <a:spcPts val="1000"/>
                        </a:spcAft>
                      </a:pPr>
                      <a:r>
                        <a:rPr lang="en-US" sz="1400" b="1" dirty="0">
                          <a:solidFill>
                            <a:schemeClr val="bg1"/>
                          </a:solidFill>
                          <a:effectLst/>
                        </a:rPr>
                        <a:t>Configuration</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Configured via portal/Management APIs and available at boot time</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Connect after boot (via net use on windows)</a:t>
                      </a:r>
                      <a:endParaRPr lang="en-US" sz="1400">
                        <a:solidFill>
                          <a:schemeClr val="tx2"/>
                        </a:solidFill>
                        <a:effectLst/>
                        <a:latin typeface="Calibri"/>
                        <a:ea typeface="Calibri"/>
                        <a:cs typeface="Times New Roman"/>
                      </a:endParaRPr>
                    </a:p>
                  </a:txBody>
                  <a:tcPr marL="64162" marR="64162" marT="32082" marB="32082" anchor="ctr"/>
                </a:tc>
              </a:tr>
              <a:tr h="366246">
                <a:tc>
                  <a:txBody>
                    <a:bodyPr/>
                    <a:lstStyle/>
                    <a:p>
                      <a:pPr marL="0" marR="0">
                        <a:lnSpc>
                          <a:spcPct val="115000"/>
                        </a:lnSpc>
                        <a:spcBef>
                          <a:spcPts val="0"/>
                        </a:spcBef>
                        <a:spcAft>
                          <a:spcPts val="1000"/>
                        </a:spcAft>
                      </a:pPr>
                      <a:r>
                        <a:rPr lang="en-US" sz="1400" b="1" dirty="0">
                          <a:solidFill>
                            <a:schemeClr val="bg1"/>
                          </a:solidFill>
                          <a:effectLst/>
                        </a:rPr>
                        <a:t>Built-in authentication</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Built-in authentication</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Set up authentication on net use</a:t>
                      </a:r>
                      <a:endParaRPr lang="en-US" sz="1400">
                        <a:solidFill>
                          <a:schemeClr val="tx2"/>
                        </a:solidFill>
                        <a:effectLst/>
                        <a:latin typeface="Calibri"/>
                        <a:ea typeface="Calibri"/>
                        <a:cs typeface="Times New Roman"/>
                      </a:endParaRPr>
                    </a:p>
                  </a:txBody>
                  <a:tcPr marL="64162" marR="64162" marT="32082" marB="32082" anchor="ctr"/>
                </a:tc>
              </a:tr>
              <a:tr h="366246">
                <a:tc>
                  <a:txBody>
                    <a:bodyPr/>
                    <a:lstStyle/>
                    <a:p>
                      <a:pPr marL="0" marR="0">
                        <a:lnSpc>
                          <a:spcPct val="115000"/>
                        </a:lnSpc>
                        <a:spcBef>
                          <a:spcPts val="0"/>
                        </a:spcBef>
                        <a:spcAft>
                          <a:spcPts val="1000"/>
                        </a:spcAft>
                      </a:pPr>
                      <a:r>
                        <a:rPr lang="en-US" sz="1400" b="1" dirty="0">
                          <a:solidFill>
                            <a:schemeClr val="bg1"/>
                          </a:solidFill>
                          <a:effectLst/>
                        </a:rPr>
                        <a:t>Cleanup</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Resources can be cleaned up with VM if needed</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Manually via standard file APIs or REST APIs</a:t>
                      </a:r>
                      <a:endParaRPr lang="en-US" sz="1400">
                        <a:solidFill>
                          <a:schemeClr val="tx2"/>
                        </a:solidFill>
                        <a:effectLst/>
                        <a:latin typeface="Calibri"/>
                        <a:ea typeface="Calibri"/>
                        <a:cs typeface="Times New Roman"/>
                      </a:endParaRPr>
                    </a:p>
                  </a:txBody>
                  <a:tcPr marL="64162" marR="64162" marT="32082" marB="32082" anchor="ctr"/>
                </a:tc>
              </a:tr>
              <a:tr h="426736">
                <a:tc>
                  <a:txBody>
                    <a:bodyPr/>
                    <a:lstStyle/>
                    <a:p>
                      <a:pPr marL="0" marR="0">
                        <a:lnSpc>
                          <a:spcPct val="115000"/>
                        </a:lnSpc>
                        <a:spcBef>
                          <a:spcPts val="0"/>
                        </a:spcBef>
                        <a:spcAft>
                          <a:spcPts val="1000"/>
                        </a:spcAft>
                      </a:pPr>
                      <a:r>
                        <a:rPr lang="en-US" sz="1400" b="1" dirty="0">
                          <a:solidFill>
                            <a:schemeClr val="bg1"/>
                          </a:solidFill>
                          <a:effectLst/>
                        </a:rPr>
                        <a:t>Access via REST</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Can only access as fixed formatted VHD (single blob) via REST. Files stored in VHD cannot be accessed via REST.</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Individual files stored in share are accessible via REST</a:t>
                      </a:r>
                      <a:endParaRPr lang="en-US" sz="1400">
                        <a:solidFill>
                          <a:schemeClr val="tx2"/>
                        </a:solidFill>
                        <a:effectLst/>
                        <a:latin typeface="Calibri"/>
                        <a:ea typeface="Calibri"/>
                        <a:cs typeface="Times New Roman"/>
                      </a:endParaRPr>
                    </a:p>
                  </a:txBody>
                  <a:tcPr marL="64162" marR="64162" marT="32082" marB="32082" anchor="ctr"/>
                </a:tc>
              </a:tr>
              <a:tr h="612818">
                <a:tc>
                  <a:txBody>
                    <a:bodyPr/>
                    <a:lstStyle/>
                    <a:p>
                      <a:pPr marL="0" marR="0">
                        <a:lnSpc>
                          <a:spcPct val="115000"/>
                        </a:lnSpc>
                        <a:spcBef>
                          <a:spcPts val="0"/>
                        </a:spcBef>
                        <a:spcAft>
                          <a:spcPts val="1000"/>
                        </a:spcAft>
                      </a:pPr>
                      <a:r>
                        <a:rPr lang="en-US" sz="1400" b="1" dirty="0">
                          <a:solidFill>
                            <a:schemeClr val="bg1"/>
                          </a:solidFill>
                          <a:effectLst/>
                        </a:rPr>
                        <a:t>Max Size</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solidFill>
                            <a:schemeClr val="tx2"/>
                          </a:solidFill>
                          <a:effectLst/>
                        </a:rPr>
                        <a:t>1TB Disk</a:t>
                      </a:r>
                      <a:endParaRPr lang="en-US" sz="140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dirty="0">
                          <a:solidFill>
                            <a:schemeClr val="tx2"/>
                          </a:solidFill>
                          <a:effectLst/>
                        </a:rPr>
                        <a:t>5TB File Share</a:t>
                      </a:r>
                    </a:p>
                    <a:p>
                      <a:pPr marL="0" marR="0">
                        <a:lnSpc>
                          <a:spcPct val="115000"/>
                        </a:lnSpc>
                        <a:spcBef>
                          <a:spcPts val="0"/>
                        </a:spcBef>
                        <a:spcAft>
                          <a:spcPts val="1000"/>
                        </a:spcAft>
                      </a:pPr>
                      <a:r>
                        <a:rPr lang="en-US" sz="1400" dirty="0">
                          <a:solidFill>
                            <a:schemeClr val="tx2"/>
                          </a:solidFill>
                          <a:effectLst/>
                        </a:rPr>
                        <a:t>1TB file within share</a:t>
                      </a:r>
                      <a:endParaRPr lang="en-US" sz="1400" dirty="0">
                        <a:solidFill>
                          <a:schemeClr val="tx2"/>
                        </a:solidFill>
                        <a:effectLst/>
                        <a:latin typeface="Calibri"/>
                        <a:ea typeface="Calibri"/>
                        <a:cs typeface="Times New Roman"/>
                      </a:endParaRPr>
                    </a:p>
                  </a:txBody>
                  <a:tcPr marL="64162" marR="64162" marT="32082" marB="32082" anchor="ctr"/>
                </a:tc>
              </a:tr>
              <a:tr h="366246">
                <a:tc>
                  <a:txBody>
                    <a:bodyPr/>
                    <a:lstStyle/>
                    <a:p>
                      <a:pPr marL="0" marR="0">
                        <a:lnSpc>
                          <a:spcPct val="115000"/>
                        </a:lnSpc>
                        <a:spcBef>
                          <a:spcPts val="0"/>
                        </a:spcBef>
                        <a:spcAft>
                          <a:spcPts val="1000"/>
                        </a:spcAft>
                      </a:pPr>
                      <a:r>
                        <a:rPr lang="en-US" sz="1400" b="1" dirty="0">
                          <a:solidFill>
                            <a:schemeClr val="bg1"/>
                          </a:solidFill>
                          <a:effectLst/>
                        </a:rPr>
                        <a:t>Max 8KB </a:t>
                      </a:r>
                      <a:r>
                        <a:rPr lang="en-US" sz="1400" b="1" dirty="0" err="1">
                          <a:solidFill>
                            <a:schemeClr val="bg1"/>
                          </a:solidFill>
                          <a:effectLst/>
                        </a:rPr>
                        <a:t>IOps</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solidFill>
                            <a:schemeClr val="tx2"/>
                          </a:solidFill>
                          <a:effectLst/>
                        </a:rPr>
                        <a:t>500 IOps</a:t>
                      </a:r>
                      <a:endParaRPr lang="en-US" sz="140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dirty="0">
                          <a:solidFill>
                            <a:schemeClr val="tx2"/>
                          </a:solidFill>
                          <a:effectLst/>
                        </a:rPr>
                        <a:t>1000 </a:t>
                      </a:r>
                      <a:r>
                        <a:rPr lang="en-US" sz="1400" dirty="0" err="1">
                          <a:solidFill>
                            <a:schemeClr val="tx2"/>
                          </a:solidFill>
                          <a:effectLst/>
                        </a:rPr>
                        <a:t>IOps</a:t>
                      </a:r>
                      <a:endParaRPr lang="en-US" sz="1400" dirty="0">
                        <a:solidFill>
                          <a:schemeClr val="tx2"/>
                        </a:solidFill>
                        <a:effectLst/>
                        <a:latin typeface="Calibri"/>
                        <a:ea typeface="Calibri"/>
                        <a:cs typeface="Times New Roman"/>
                      </a:endParaRPr>
                    </a:p>
                  </a:txBody>
                  <a:tcPr marL="64162" marR="64162" marT="32082" marB="32082" anchor="ctr"/>
                </a:tc>
              </a:tr>
              <a:tr h="366246">
                <a:tc>
                  <a:txBody>
                    <a:bodyPr/>
                    <a:lstStyle/>
                    <a:p>
                      <a:pPr marL="0" marR="0">
                        <a:lnSpc>
                          <a:spcPct val="115000"/>
                        </a:lnSpc>
                        <a:spcBef>
                          <a:spcPts val="0"/>
                        </a:spcBef>
                        <a:spcAft>
                          <a:spcPts val="1000"/>
                        </a:spcAft>
                      </a:pPr>
                      <a:r>
                        <a:rPr lang="en-US" sz="1400" b="1" u="none" dirty="0">
                          <a:solidFill>
                            <a:schemeClr val="bg1"/>
                          </a:solidFill>
                          <a:effectLst/>
                        </a:rPr>
                        <a:t>Throughput</a:t>
                      </a:r>
                      <a:endParaRPr lang="en-US" sz="1400" b="1" u="none"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u="none">
                          <a:solidFill>
                            <a:schemeClr val="tx2"/>
                          </a:solidFill>
                          <a:effectLst/>
                        </a:rPr>
                        <a:t>Up to 60 MB/s per Disk</a:t>
                      </a:r>
                      <a:endParaRPr lang="en-US" sz="1400" u="none">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u="none" dirty="0">
                          <a:solidFill>
                            <a:schemeClr val="tx2"/>
                          </a:solidFill>
                          <a:effectLst/>
                        </a:rPr>
                        <a:t>Up to 60 MB/s per File Share</a:t>
                      </a:r>
                      <a:endParaRPr lang="en-US" sz="1400" u="none" dirty="0">
                        <a:solidFill>
                          <a:schemeClr val="tx2"/>
                        </a:solidFill>
                        <a:effectLst/>
                        <a:latin typeface="Calibri"/>
                        <a:ea typeface="Calibri"/>
                        <a:cs typeface="Times New Roman"/>
                      </a:endParaRPr>
                    </a:p>
                  </a:txBody>
                  <a:tcPr marL="64162" marR="64162" marT="32082" marB="32082" anchor="ctr"/>
                </a:tc>
              </a:tr>
            </a:tbl>
          </a:graphicData>
        </a:graphic>
      </p:graphicFrame>
      <p:sp>
        <p:nvSpPr>
          <p:cNvPr id="4" name="TextBox 3"/>
          <p:cNvSpPr txBox="1"/>
          <p:nvPr/>
        </p:nvSpPr>
        <p:spPr>
          <a:xfrm>
            <a:off x="716690" y="1705232"/>
            <a:ext cx="5412261" cy="369332"/>
          </a:xfrm>
          <a:prstGeom prst="rect">
            <a:avLst/>
          </a:prstGeom>
          <a:noFill/>
        </p:spPr>
        <p:txBody>
          <a:bodyPr wrap="square" rtlCol="0">
            <a:spAutoFit/>
          </a:bodyPr>
          <a:lstStyle/>
          <a:p>
            <a:r>
              <a:rPr lang="en-US" dirty="0" smtClean="0"/>
              <a:t>Before Custom Script Extension is installed</a:t>
            </a:r>
            <a:endParaRPr lang="en-US" dirty="0"/>
          </a:p>
        </p:txBody>
      </p:sp>
    </p:spTree>
    <p:extLst>
      <p:ext uri="{BB962C8B-B14F-4D97-AF65-F5344CB8AC3E}">
        <p14:creationId xmlns:p14="http://schemas.microsoft.com/office/powerpoint/2010/main" val="2304792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Virtual Machine Availability</a:t>
            </a:r>
            <a:endParaRPr lang="en-US" sz="6600" dirty="0">
              <a:solidFill>
                <a:schemeClr val="bg2"/>
              </a:solidFill>
            </a:endParaRPr>
          </a:p>
        </p:txBody>
      </p:sp>
      <p:sp>
        <p:nvSpPr>
          <p:cNvPr id="6" name="Subtitle 5"/>
          <p:cNvSpPr>
            <a:spLocks noGrp="1"/>
          </p:cNvSpPr>
          <p:nvPr>
            <p:ph type="subTitle" idx="1"/>
          </p:nvPr>
        </p:nvSpPr>
        <p:spPr>
          <a:xfrm>
            <a:off x="606173" y="3358970"/>
            <a:ext cx="11585827" cy="3213280"/>
          </a:xfrm>
        </p:spPr>
        <p:txBody>
          <a:bodyPr>
            <a:noAutofit/>
          </a:bodyPr>
          <a:lstStyle/>
          <a:p>
            <a:r>
              <a:rPr lang="en-US" sz="4000" dirty="0" smtClean="0">
                <a:solidFill>
                  <a:srgbClr val="92D050"/>
                </a:solidFill>
                <a:latin typeface="+mj-lt"/>
                <a:sym typeface="Wingdings" panose="05000000000000000000" pitchFamily="2" charset="2"/>
              </a:rPr>
              <a:t> </a:t>
            </a:r>
            <a:r>
              <a:rPr lang="en-US" dirty="0" smtClean="0">
                <a:solidFill>
                  <a:schemeClr val="bg2"/>
                </a:solidFill>
                <a:latin typeface="+mj-lt"/>
                <a:sym typeface="Wingdings" panose="05000000000000000000" pitchFamily="2" charset="2"/>
              </a:rPr>
              <a:t>Meaning of 9’s</a:t>
            </a:r>
            <a:endParaRPr lang="en-US"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dirty="0">
                <a:solidFill>
                  <a:schemeClr val="bg1"/>
                </a:solidFill>
                <a:latin typeface="+mj-lt"/>
                <a:sym typeface="Wingdings" panose="05000000000000000000" pitchFamily="2" charset="2"/>
              </a:rPr>
              <a:t>F</a:t>
            </a:r>
            <a:r>
              <a:rPr lang="en-US" dirty="0" smtClean="0">
                <a:solidFill>
                  <a:schemeClr val="bg1"/>
                </a:solidFill>
                <a:latin typeface="+mj-lt"/>
              </a:rPr>
              <a:t>ault domains, update domains and availability sets</a:t>
            </a:r>
          </a:p>
          <a:p>
            <a:r>
              <a:rPr lang="en-US" sz="4000" dirty="0" smtClean="0">
                <a:solidFill>
                  <a:srgbClr val="92D050"/>
                </a:solidFill>
                <a:latin typeface="+mj-lt"/>
                <a:sym typeface="Wingdings" panose="05000000000000000000" pitchFamily="2" charset="2"/>
              </a:rPr>
              <a:t> </a:t>
            </a:r>
            <a:r>
              <a:rPr lang="en-US" altLang="zh-CN" dirty="0" smtClean="0">
                <a:solidFill>
                  <a:schemeClr val="bg1"/>
                </a:solidFill>
                <a:latin typeface="+mj-lt"/>
                <a:sym typeface="Wingdings" panose="05000000000000000000" pitchFamily="2" charset="2"/>
              </a:rPr>
              <a:t>Load balancing</a:t>
            </a:r>
            <a:endParaRPr lang="en-US" dirty="0" smtClean="0">
              <a:solidFill>
                <a:schemeClr val="bg1"/>
              </a:solidFill>
              <a:latin typeface="+mj-lt"/>
              <a:sym typeface="Wingdings" panose="05000000000000000000" pitchFamily="2" charset="2"/>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2212979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of 9’s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973673536"/>
              </p:ext>
            </p:extLst>
          </p:nvPr>
        </p:nvGraphicFramePr>
        <p:xfrm>
          <a:off x="598120" y="1299955"/>
          <a:ext cx="11056423" cy="4066424"/>
        </p:xfrm>
        <a:graphic>
          <a:graphicData uri="http://schemas.openxmlformats.org/drawingml/2006/table">
            <a:tbl>
              <a:tblPr firstRow="1" bandRow="1">
                <a:tableStyleId>{5C22544A-7EE6-4342-B048-85BDC9FD1C3A}</a:tableStyleId>
              </a:tblPr>
              <a:tblGrid>
                <a:gridCol w="1343696"/>
                <a:gridCol w="1500027"/>
                <a:gridCol w="1510301"/>
                <a:gridCol w="1500027"/>
                <a:gridCol w="1397285"/>
                <a:gridCol w="2225598"/>
                <a:gridCol w="1579489"/>
              </a:tblGrid>
              <a:tr h="496275">
                <a:tc>
                  <a:txBody>
                    <a:bodyPr/>
                    <a:lstStyle/>
                    <a:p>
                      <a:r>
                        <a:rPr lang="en-US" sz="1200" dirty="0" smtClean="0">
                          <a:solidFill>
                            <a:schemeClr val="bg1"/>
                          </a:solidFill>
                        </a:rPr>
                        <a:t>Service Availability(%)</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System </a:t>
                      </a:r>
                      <a:r>
                        <a:rPr lang="en-US" altLang="zh-CN" sz="1200" dirty="0" smtClean="0">
                          <a:solidFill>
                            <a:schemeClr val="bg1"/>
                          </a:solidFill>
                        </a:rPr>
                        <a:t>Type</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altLang="zh-CN" sz="1200" dirty="0" smtClean="0">
                          <a:solidFill>
                            <a:schemeClr val="bg1"/>
                          </a:solidFill>
                        </a:rPr>
                        <a:t>Annualized</a:t>
                      </a:r>
                      <a:r>
                        <a:rPr lang="en-US" altLang="zh-CN" sz="1200" baseline="0" dirty="0" smtClean="0">
                          <a:solidFill>
                            <a:schemeClr val="bg1"/>
                          </a:solidFill>
                        </a:rPr>
                        <a:t> Down Minutes</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Quarterly Down Minutes</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Monthly</a:t>
                      </a:r>
                      <a:r>
                        <a:rPr lang="en-US" sz="1200" baseline="0" dirty="0" smtClean="0">
                          <a:solidFill>
                            <a:schemeClr val="bg1"/>
                          </a:solidFill>
                        </a:rPr>
                        <a:t> Down Minutes</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Practical Meaning</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FAA rating</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46082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90</a:t>
                      </a:r>
                    </a:p>
                    <a:p>
                      <a:pPr algn="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Unmanaged</a:t>
                      </a:r>
                    </a:p>
                    <a:p>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52,596.00</a:t>
                      </a:r>
                    </a:p>
                    <a:p>
                      <a:pPr algn="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13,149.00</a:t>
                      </a: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4,383.00</a:t>
                      </a: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5 weeks per year</a:t>
                      </a: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r>
              <a:tr h="46082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99</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Managed</a:t>
                      </a:r>
                    </a:p>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5,259.60</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1,314.90</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438.30</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4 days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ROUTINE</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r h="46082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99.9</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Well managed</a:t>
                      </a:r>
                    </a:p>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525.96</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131.49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43.83</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9 hours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ESSENTIAL</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r h="432050">
                <a:tc>
                  <a:txBody>
                    <a:bodyPr/>
                    <a:lstStyle/>
                    <a:p>
                      <a:pPr algn="r"/>
                      <a:r>
                        <a:rPr lang="en-US" sz="1400" dirty="0" smtClean="0">
                          <a:solidFill>
                            <a:srgbClr val="3C454F"/>
                          </a:solidFill>
                        </a:rPr>
                        <a:t>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Fault</a:t>
                      </a:r>
                      <a:r>
                        <a:rPr lang="en-US" sz="1400" baseline="0" dirty="0" smtClean="0">
                          <a:solidFill>
                            <a:srgbClr val="3C454F"/>
                          </a:solidFill>
                        </a:rPr>
                        <a:t> tolerant</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52.60</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13.15</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1 hour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r h="460827">
                <a:tc>
                  <a:txBody>
                    <a:bodyPr/>
                    <a:lstStyle/>
                    <a:p>
                      <a:pPr algn="r"/>
                      <a:r>
                        <a:rPr lang="en-US" sz="1400" dirty="0" smtClean="0">
                          <a:solidFill>
                            <a:srgbClr val="3C454F"/>
                          </a:solidFill>
                        </a:rPr>
                        <a:t>99.999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High availability</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5.26</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0.44</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5 minutes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CRITICAL</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r h="460827">
                <a:tc>
                  <a:txBody>
                    <a:bodyPr/>
                    <a:lstStyle/>
                    <a:p>
                      <a:pPr algn="r"/>
                      <a:r>
                        <a:rPr lang="en-US" sz="1400" dirty="0" smtClean="0">
                          <a:solidFill>
                            <a:srgbClr val="3C454F"/>
                          </a:solidFill>
                        </a:rPr>
                        <a:t>99.9999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Very high availability</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0.53</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0.13</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0.04</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30</a:t>
                      </a:r>
                      <a:r>
                        <a:rPr lang="en-US" sz="1400" baseline="0" dirty="0" smtClean="0">
                          <a:solidFill>
                            <a:srgbClr val="3C454F"/>
                          </a:solidFill>
                        </a:rPr>
                        <a:t> seconds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r h="460827">
                <a:tc>
                  <a:txBody>
                    <a:bodyPr/>
                    <a:lstStyle/>
                    <a:p>
                      <a:pPr algn="r"/>
                      <a:r>
                        <a:rPr lang="en-US" sz="1400" dirty="0" smtClean="0">
                          <a:solidFill>
                            <a:srgbClr val="3C454F"/>
                          </a:solidFill>
                        </a:rPr>
                        <a:t>99.99999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Ultra availability</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0.05</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0.01</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3 seconds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SAFETY CRITICAL</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7" name="TextBox 6"/>
          <p:cNvSpPr txBox="1"/>
          <p:nvPr/>
        </p:nvSpPr>
        <p:spPr>
          <a:xfrm>
            <a:off x="885534" y="5512713"/>
            <a:ext cx="10755086" cy="369332"/>
          </a:xfrm>
          <a:prstGeom prst="rect">
            <a:avLst/>
          </a:prstGeom>
          <a:noFill/>
        </p:spPr>
        <p:txBody>
          <a:bodyPr wrap="square" rtlCol="0">
            <a:spAutoFit/>
          </a:bodyPr>
          <a:lstStyle/>
          <a:p>
            <a:pPr algn="r"/>
            <a:r>
              <a:rPr lang="en-US" altLang="zh-CN" sz="900" i="1" dirty="0" smtClean="0"/>
              <a:t>From Generic Requirements for Operation Systems Platform Reliability, </a:t>
            </a:r>
            <a:r>
              <a:rPr lang="en-US" altLang="zh-CN" sz="900" i="1" dirty="0" err="1" smtClean="0"/>
              <a:t>Telcordia</a:t>
            </a:r>
            <a:r>
              <a:rPr lang="en-US" altLang="zh-CN" sz="900" i="1" dirty="0" smtClean="0"/>
              <a:t> Technologies System Documentation,GR-2841-CORE and </a:t>
            </a:r>
          </a:p>
          <a:p>
            <a:pPr algn="r"/>
            <a:r>
              <a:rPr lang="en-US" altLang="zh-CN" sz="900" i="1" dirty="0" smtClean="0"/>
              <a:t>Federation Aviation Administration Handbook: Reliability, Maintainability, and Availability (RMA) Handbook, FAA-HDBK-006A, Jan 7, 2008.</a:t>
            </a:r>
            <a:endParaRPr lang="en-US" sz="900" i="1" dirty="0"/>
          </a:p>
        </p:txBody>
      </p:sp>
    </p:spTree>
    <p:extLst>
      <p:ext uri="{BB962C8B-B14F-4D97-AF65-F5344CB8AC3E}">
        <p14:creationId xmlns:p14="http://schemas.microsoft.com/office/powerpoint/2010/main" val="212813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Level Agreements	</a:t>
            </a:r>
          </a:p>
        </p:txBody>
      </p:sp>
      <p:grpSp>
        <p:nvGrpSpPr>
          <p:cNvPr id="4" name="Group 3"/>
          <p:cNvGrpSpPr/>
          <p:nvPr/>
        </p:nvGrpSpPr>
        <p:grpSpPr bwMode="black">
          <a:xfrm>
            <a:off x="745166" y="1899135"/>
            <a:ext cx="3394886" cy="3393796"/>
            <a:chOff x="3422650" y="3467100"/>
            <a:chExt cx="533400" cy="549275"/>
          </a:xfrm>
          <a:solidFill>
            <a:schemeClr val="accent5"/>
          </a:solidFill>
        </p:grpSpPr>
        <p:sp>
          <p:nvSpPr>
            <p:cNvPr id="5" name="Freeform 82"/>
            <p:cNvSpPr>
              <a:spLocks noEditPoints="1"/>
            </p:cNvSpPr>
            <p:nvPr/>
          </p:nvSpPr>
          <p:spPr bwMode="black">
            <a:xfrm>
              <a:off x="3422650" y="3467100"/>
              <a:ext cx="533400" cy="533400"/>
            </a:xfrm>
            <a:custGeom>
              <a:avLst/>
              <a:gdLst>
                <a:gd name="T0" fmla="*/ 590 w 2193"/>
                <a:gd name="T1" fmla="*/ 531 h 2197"/>
                <a:gd name="T2" fmla="*/ 1140 w 2193"/>
                <a:gd name="T3" fmla="*/ 364 h 2197"/>
                <a:gd name="T4" fmla="*/ 1100 w 2193"/>
                <a:gd name="T5" fmla="*/ 435 h 2197"/>
                <a:gd name="T6" fmla="*/ 1066 w 2193"/>
                <a:gd name="T7" fmla="*/ 405 h 2197"/>
                <a:gd name="T8" fmla="*/ 1025 w 2193"/>
                <a:gd name="T9" fmla="*/ 503 h 2197"/>
                <a:gd name="T10" fmla="*/ 951 w 2193"/>
                <a:gd name="T11" fmla="*/ 405 h 2197"/>
                <a:gd name="T12" fmla="*/ 992 w 2193"/>
                <a:gd name="T13" fmla="*/ 503 h 2197"/>
                <a:gd name="T14" fmla="*/ 877 w 2193"/>
                <a:gd name="T15" fmla="*/ 364 h 2197"/>
                <a:gd name="T16" fmla="*/ 917 w 2193"/>
                <a:gd name="T17" fmla="*/ 544 h 2197"/>
                <a:gd name="T18" fmla="*/ 802 w 2193"/>
                <a:gd name="T19" fmla="*/ 435 h 2197"/>
                <a:gd name="T20" fmla="*/ 802 w 2193"/>
                <a:gd name="T21" fmla="*/ 544 h 2197"/>
                <a:gd name="T22" fmla="*/ 768 w 2193"/>
                <a:gd name="T23" fmla="*/ 435 h 2197"/>
                <a:gd name="T24" fmla="*/ 727 w 2193"/>
                <a:gd name="T25" fmla="*/ 503 h 2197"/>
                <a:gd name="T26" fmla="*/ 693 w 2193"/>
                <a:gd name="T27" fmla="*/ 476 h 2197"/>
                <a:gd name="T28" fmla="*/ 655 w 2193"/>
                <a:gd name="T29" fmla="*/ 282 h 2197"/>
                <a:gd name="T30" fmla="*/ 655 w 2193"/>
                <a:gd name="T31" fmla="*/ 282 h 2197"/>
                <a:gd name="T32" fmla="*/ 1140 w 2193"/>
                <a:gd name="T33" fmla="*/ 92 h 2197"/>
                <a:gd name="T34" fmla="*/ 1100 w 2193"/>
                <a:gd name="T35" fmla="*/ 191 h 2197"/>
                <a:gd name="T36" fmla="*/ 1025 w 2193"/>
                <a:gd name="T37" fmla="*/ 92 h 2197"/>
                <a:gd name="T38" fmla="*/ 1066 w 2193"/>
                <a:gd name="T39" fmla="*/ 191 h 2197"/>
                <a:gd name="T40" fmla="*/ 951 w 2193"/>
                <a:gd name="T41" fmla="*/ 52 h 2197"/>
                <a:gd name="T42" fmla="*/ 992 w 2193"/>
                <a:gd name="T43" fmla="*/ 231 h 2197"/>
                <a:gd name="T44" fmla="*/ 877 w 2193"/>
                <a:gd name="T45" fmla="*/ 123 h 2197"/>
                <a:gd name="T46" fmla="*/ 877 w 2193"/>
                <a:gd name="T47" fmla="*/ 231 h 2197"/>
                <a:gd name="T48" fmla="*/ 842 w 2193"/>
                <a:gd name="T49" fmla="*/ 123 h 2197"/>
                <a:gd name="T50" fmla="*/ 802 w 2193"/>
                <a:gd name="T51" fmla="*/ 191 h 2197"/>
                <a:gd name="T52" fmla="*/ 768 w 2193"/>
                <a:gd name="T53" fmla="*/ 163 h 2197"/>
                <a:gd name="T54" fmla="*/ 653 w 2193"/>
                <a:gd name="T55" fmla="*/ 52 h 2197"/>
                <a:gd name="T56" fmla="*/ 653 w 2193"/>
                <a:gd name="T57" fmla="*/ 163 h 2197"/>
                <a:gd name="T58" fmla="*/ 1315 w 2193"/>
                <a:gd name="T59" fmla="*/ 2023 h 2197"/>
                <a:gd name="T60" fmla="*/ 1444 w 2193"/>
                <a:gd name="T61" fmla="*/ 2179 h 2197"/>
                <a:gd name="T62" fmla="*/ 1597 w 2193"/>
                <a:gd name="T63" fmla="*/ 1488 h 2197"/>
                <a:gd name="T64" fmla="*/ 2182 w 2193"/>
                <a:gd name="T65" fmla="*/ 1590 h 2197"/>
                <a:gd name="T66" fmla="*/ 925 w 2193"/>
                <a:gd name="T67" fmla="*/ 1617 h 2197"/>
                <a:gd name="T68" fmla="*/ 1137 w 2193"/>
                <a:gd name="T69" fmla="*/ 1617 h 2197"/>
                <a:gd name="T70" fmla="*/ 2090 w 2193"/>
                <a:gd name="T71" fmla="*/ 1142 h 2197"/>
                <a:gd name="T72" fmla="*/ 1538 w 2193"/>
                <a:gd name="T73" fmla="*/ 908 h 2197"/>
                <a:gd name="T74" fmla="*/ 1043 w 2193"/>
                <a:gd name="T75" fmla="*/ 908 h 2197"/>
                <a:gd name="T76" fmla="*/ 103 w 2193"/>
                <a:gd name="T77" fmla="*/ 1377 h 2197"/>
                <a:gd name="T78" fmla="*/ 1675 w 2193"/>
                <a:gd name="T79" fmla="*/ 1407 h 2197"/>
                <a:gd name="T80" fmla="*/ 1268 w 2193"/>
                <a:gd name="T81" fmla="*/ 1660 h 2197"/>
                <a:gd name="T82" fmla="*/ 1268 w 2193"/>
                <a:gd name="T83" fmla="*/ 1660 h 2197"/>
                <a:gd name="T84" fmla="*/ 1140 w 2193"/>
                <a:gd name="T85" fmla="*/ 788 h 2197"/>
                <a:gd name="T86" fmla="*/ 1025 w 2193"/>
                <a:gd name="T87" fmla="*/ 677 h 2197"/>
                <a:gd name="T88" fmla="*/ 1025 w 2193"/>
                <a:gd name="T89" fmla="*/ 788 h 2197"/>
                <a:gd name="T90" fmla="*/ 653 w 2193"/>
                <a:gd name="T91" fmla="*/ 788 h 2197"/>
                <a:gd name="T92" fmla="*/ 693 w 2193"/>
                <a:gd name="T93" fmla="*/ 717 h 2197"/>
                <a:gd name="T94" fmla="*/ 727 w 2193"/>
                <a:gd name="T95" fmla="*/ 748 h 2197"/>
                <a:gd name="T96" fmla="*/ 842 w 2193"/>
                <a:gd name="T97" fmla="*/ 856 h 2197"/>
                <a:gd name="T98" fmla="*/ 842 w 2193"/>
                <a:gd name="T99" fmla="*/ 748 h 2197"/>
                <a:gd name="T100" fmla="*/ 877 w 2193"/>
                <a:gd name="T101" fmla="*/ 856 h 2197"/>
                <a:gd name="T102" fmla="*/ 917 w 2193"/>
                <a:gd name="T103" fmla="*/ 788 h 2197"/>
                <a:gd name="T104" fmla="*/ 951 w 2193"/>
                <a:gd name="T105" fmla="*/ 816 h 2197"/>
                <a:gd name="T106" fmla="*/ 992 w 2193"/>
                <a:gd name="T107" fmla="*/ 717 h 2197"/>
                <a:gd name="T108" fmla="*/ 1066 w 2193"/>
                <a:gd name="T109" fmla="*/ 856 h 2197"/>
                <a:gd name="T110" fmla="*/ 176 w 2193"/>
                <a:gd name="T111" fmla="*/ 1407 h 2197"/>
                <a:gd name="T112" fmla="*/ 0 w 2193"/>
                <a:gd name="T113" fmla="*/ 1622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3" h="2197">
                  <a:moveTo>
                    <a:pt x="655" y="595"/>
                  </a:moveTo>
                  <a:cubicBezTo>
                    <a:pt x="1538" y="595"/>
                    <a:pt x="1538" y="595"/>
                    <a:pt x="1538" y="595"/>
                  </a:cubicBezTo>
                  <a:cubicBezTo>
                    <a:pt x="1574" y="595"/>
                    <a:pt x="1603" y="566"/>
                    <a:pt x="1603" y="531"/>
                  </a:cubicBezTo>
                  <a:cubicBezTo>
                    <a:pt x="1603" y="377"/>
                    <a:pt x="1603" y="377"/>
                    <a:pt x="1603" y="377"/>
                  </a:cubicBezTo>
                  <a:cubicBezTo>
                    <a:pt x="1603" y="342"/>
                    <a:pt x="1574" y="313"/>
                    <a:pt x="1538" y="313"/>
                  </a:cubicBezTo>
                  <a:cubicBezTo>
                    <a:pt x="655" y="313"/>
                    <a:pt x="655" y="313"/>
                    <a:pt x="655" y="313"/>
                  </a:cubicBezTo>
                  <a:cubicBezTo>
                    <a:pt x="619" y="313"/>
                    <a:pt x="590" y="342"/>
                    <a:pt x="590" y="377"/>
                  </a:cubicBezTo>
                  <a:cubicBezTo>
                    <a:pt x="590" y="531"/>
                    <a:pt x="590" y="531"/>
                    <a:pt x="590" y="531"/>
                  </a:cubicBezTo>
                  <a:cubicBezTo>
                    <a:pt x="590" y="566"/>
                    <a:pt x="619" y="595"/>
                    <a:pt x="655" y="595"/>
                  </a:cubicBezTo>
                  <a:close/>
                  <a:moveTo>
                    <a:pt x="1464" y="403"/>
                  </a:moveTo>
                  <a:cubicBezTo>
                    <a:pt x="1492" y="403"/>
                    <a:pt x="1515" y="426"/>
                    <a:pt x="1515" y="454"/>
                  </a:cubicBezTo>
                  <a:cubicBezTo>
                    <a:pt x="1515" y="482"/>
                    <a:pt x="1492" y="505"/>
                    <a:pt x="1464" y="505"/>
                  </a:cubicBezTo>
                  <a:cubicBezTo>
                    <a:pt x="1436" y="505"/>
                    <a:pt x="1413" y="482"/>
                    <a:pt x="1413" y="454"/>
                  </a:cubicBezTo>
                  <a:cubicBezTo>
                    <a:pt x="1413" y="426"/>
                    <a:pt x="1436" y="403"/>
                    <a:pt x="1464" y="403"/>
                  </a:cubicBezTo>
                  <a:close/>
                  <a:moveTo>
                    <a:pt x="1100" y="364"/>
                  </a:moveTo>
                  <a:cubicBezTo>
                    <a:pt x="1140" y="364"/>
                    <a:pt x="1140" y="364"/>
                    <a:pt x="1140" y="364"/>
                  </a:cubicBezTo>
                  <a:cubicBezTo>
                    <a:pt x="1140" y="405"/>
                    <a:pt x="1140" y="405"/>
                    <a:pt x="1140" y="405"/>
                  </a:cubicBezTo>
                  <a:cubicBezTo>
                    <a:pt x="1100" y="405"/>
                    <a:pt x="1100" y="405"/>
                    <a:pt x="1100" y="405"/>
                  </a:cubicBezTo>
                  <a:lnTo>
                    <a:pt x="1100" y="364"/>
                  </a:lnTo>
                  <a:close/>
                  <a:moveTo>
                    <a:pt x="1100" y="435"/>
                  </a:moveTo>
                  <a:cubicBezTo>
                    <a:pt x="1140" y="435"/>
                    <a:pt x="1140" y="435"/>
                    <a:pt x="1140" y="435"/>
                  </a:cubicBezTo>
                  <a:cubicBezTo>
                    <a:pt x="1140" y="476"/>
                    <a:pt x="1140" y="476"/>
                    <a:pt x="1140" y="476"/>
                  </a:cubicBezTo>
                  <a:cubicBezTo>
                    <a:pt x="1100" y="476"/>
                    <a:pt x="1100" y="476"/>
                    <a:pt x="1100" y="476"/>
                  </a:cubicBezTo>
                  <a:lnTo>
                    <a:pt x="1100" y="435"/>
                  </a:lnTo>
                  <a:close/>
                  <a:moveTo>
                    <a:pt x="1100" y="503"/>
                  </a:moveTo>
                  <a:cubicBezTo>
                    <a:pt x="1140" y="503"/>
                    <a:pt x="1140" y="503"/>
                    <a:pt x="1140" y="503"/>
                  </a:cubicBezTo>
                  <a:cubicBezTo>
                    <a:pt x="1140" y="544"/>
                    <a:pt x="1140" y="544"/>
                    <a:pt x="1140" y="544"/>
                  </a:cubicBezTo>
                  <a:cubicBezTo>
                    <a:pt x="1100" y="544"/>
                    <a:pt x="1100" y="544"/>
                    <a:pt x="1100" y="544"/>
                  </a:cubicBezTo>
                  <a:lnTo>
                    <a:pt x="1100" y="503"/>
                  </a:lnTo>
                  <a:close/>
                  <a:moveTo>
                    <a:pt x="1025" y="364"/>
                  </a:moveTo>
                  <a:cubicBezTo>
                    <a:pt x="1066" y="364"/>
                    <a:pt x="1066" y="364"/>
                    <a:pt x="1066" y="364"/>
                  </a:cubicBezTo>
                  <a:cubicBezTo>
                    <a:pt x="1066" y="405"/>
                    <a:pt x="1066" y="405"/>
                    <a:pt x="1066" y="405"/>
                  </a:cubicBezTo>
                  <a:cubicBezTo>
                    <a:pt x="1025" y="405"/>
                    <a:pt x="1025" y="405"/>
                    <a:pt x="1025" y="405"/>
                  </a:cubicBezTo>
                  <a:lnTo>
                    <a:pt x="1025" y="364"/>
                  </a:lnTo>
                  <a:close/>
                  <a:moveTo>
                    <a:pt x="1025" y="435"/>
                  </a:moveTo>
                  <a:cubicBezTo>
                    <a:pt x="1066" y="435"/>
                    <a:pt x="1066" y="435"/>
                    <a:pt x="1066" y="435"/>
                  </a:cubicBezTo>
                  <a:cubicBezTo>
                    <a:pt x="1066" y="476"/>
                    <a:pt x="1066" y="476"/>
                    <a:pt x="1066" y="476"/>
                  </a:cubicBezTo>
                  <a:cubicBezTo>
                    <a:pt x="1025" y="476"/>
                    <a:pt x="1025" y="476"/>
                    <a:pt x="1025" y="476"/>
                  </a:cubicBezTo>
                  <a:lnTo>
                    <a:pt x="1025" y="435"/>
                  </a:lnTo>
                  <a:close/>
                  <a:moveTo>
                    <a:pt x="1025" y="503"/>
                  </a:moveTo>
                  <a:cubicBezTo>
                    <a:pt x="1066" y="503"/>
                    <a:pt x="1066" y="503"/>
                    <a:pt x="1066" y="503"/>
                  </a:cubicBezTo>
                  <a:cubicBezTo>
                    <a:pt x="1066" y="544"/>
                    <a:pt x="1066" y="544"/>
                    <a:pt x="1066" y="544"/>
                  </a:cubicBezTo>
                  <a:cubicBezTo>
                    <a:pt x="1025" y="544"/>
                    <a:pt x="1025" y="544"/>
                    <a:pt x="1025" y="544"/>
                  </a:cubicBezTo>
                  <a:lnTo>
                    <a:pt x="1025" y="503"/>
                  </a:lnTo>
                  <a:close/>
                  <a:moveTo>
                    <a:pt x="951" y="364"/>
                  </a:moveTo>
                  <a:cubicBezTo>
                    <a:pt x="992" y="364"/>
                    <a:pt x="992" y="364"/>
                    <a:pt x="992" y="364"/>
                  </a:cubicBezTo>
                  <a:cubicBezTo>
                    <a:pt x="992" y="405"/>
                    <a:pt x="992" y="405"/>
                    <a:pt x="992" y="405"/>
                  </a:cubicBezTo>
                  <a:cubicBezTo>
                    <a:pt x="951" y="405"/>
                    <a:pt x="951" y="405"/>
                    <a:pt x="951" y="405"/>
                  </a:cubicBezTo>
                  <a:lnTo>
                    <a:pt x="951" y="364"/>
                  </a:lnTo>
                  <a:close/>
                  <a:moveTo>
                    <a:pt x="951" y="435"/>
                  </a:moveTo>
                  <a:cubicBezTo>
                    <a:pt x="992" y="435"/>
                    <a:pt x="992" y="435"/>
                    <a:pt x="992" y="435"/>
                  </a:cubicBezTo>
                  <a:cubicBezTo>
                    <a:pt x="992" y="476"/>
                    <a:pt x="992" y="476"/>
                    <a:pt x="992" y="476"/>
                  </a:cubicBezTo>
                  <a:cubicBezTo>
                    <a:pt x="951" y="476"/>
                    <a:pt x="951" y="476"/>
                    <a:pt x="951" y="476"/>
                  </a:cubicBezTo>
                  <a:lnTo>
                    <a:pt x="951" y="435"/>
                  </a:lnTo>
                  <a:close/>
                  <a:moveTo>
                    <a:pt x="951" y="503"/>
                  </a:moveTo>
                  <a:cubicBezTo>
                    <a:pt x="992" y="503"/>
                    <a:pt x="992" y="503"/>
                    <a:pt x="992" y="503"/>
                  </a:cubicBezTo>
                  <a:cubicBezTo>
                    <a:pt x="992" y="544"/>
                    <a:pt x="992" y="544"/>
                    <a:pt x="992" y="544"/>
                  </a:cubicBezTo>
                  <a:cubicBezTo>
                    <a:pt x="951" y="544"/>
                    <a:pt x="951" y="544"/>
                    <a:pt x="951" y="544"/>
                  </a:cubicBezTo>
                  <a:lnTo>
                    <a:pt x="951" y="503"/>
                  </a:lnTo>
                  <a:close/>
                  <a:moveTo>
                    <a:pt x="877" y="364"/>
                  </a:moveTo>
                  <a:cubicBezTo>
                    <a:pt x="917" y="364"/>
                    <a:pt x="917" y="364"/>
                    <a:pt x="917" y="364"/>
                  </a:cubicBezTo>
                  <a:cubicBezTo>
                    <a:pt x="917" y="405"/>
                    <a:pt x="917" y="405"/>
                    <a:pt x="917" y="405"/>
                  </a:cubicBezTo>
                  <a:cubicBezTo>
                    <a:pt x="877" y="405"/>
                    <a:pt x="877" y="405"/>
                    <a:pt x="877" y="405"/>
                  </a:cubicBezTo>
                  <a:lnTo>
                    <a:pt x="877" y="364"/>
                  </a:lnTo>
                  <a:close/>
                  <a:moveTo>
                    <a:pt x="877" y="435"/>
                  </a:moveTo>
                  <a:cubicBezTo>
                    <a:pt x="917" y="435"/>
                    <a:pt x="917" y="435"/>
                    <a:pt x="917" y="435"/>
                  </a:cubicBezTo>
                  <a:cubicBezTo>
                    <a:pt x="917" y="476"/>
                    <a:pt x="917" y="476"/>
                    <a:pt x="917" y="476"/>
                  </a:cubicBezTo>
                  <a:cubicBezTo>
                    <a:pt x="877" y="476"/>
                    <a:pt x="877" y="476"/>
                    <a:pt x="877" y="476"/>
                  </a:cubicBezTo>
                  <a:lnTo>
                    <a:pt x="877" y="435"/>
                  </a:lnTo>
                  <a:close/>
                  <a:moveTo>
                    <a:pt x="877" y="503"/>
                  </a:moveTo>
                  <a:cubicBezTo>
                    <a:pt x="917" y="503"/>
                    <a:pt x="917" y="503"/>
                    <a:pt x="917" y="503"/>
                  </a:cubicBezTo>
                  <a:cubicBezTo>
                    <a:pt x="917" y="544"/>
                    <a:pt x="917" y="544"/>
                    <a:pt x="917" y="544"/>
                  </a:cubicBezTo>
                  <a:cubicBezTo>
                    <a:pt x="877" y="544"/>
                    <a:pt x="877" y="544"/>
                    <a:pt x="877" y="544"/>
                  </a:cubicBezTo>
                  <a:lnTo>
                    <a:pt x="877" y="503"/>
                  </a:lnTo>
                  <a:close/>
                  <a:moveTo>
                    <a:pt x="802" y="364"/>
                  </a:moveTo>
                  <a:cubicBezTo>
                    <a:pt x="842" y="364"/>
                    <a:pt x="842" y="364"/>
                    <a:pt x="842" y="364"/>
                  </a:cubicBezTo>
                  <a:cubicBezTo>
                    <a:pt x="842" y="405"/>
                    <a:pt x="842" y="405"/>
                    <a:pt x="842" y="405"/>
                  </a:cubicBezTo>
                  <a:cubicBezTo>
                    <a:pt x="802" y="405"/>
                    <a:pt x="802" y="405"/>
                    <a:pt x="802" y="405"/>
                  </a:cubicBezTo>
                  <a:lnTo>
                    <a:pt x="802" y="364"/>
                  </a:lnTo>
                  <a:close/>
                  <a:moveTo>
                    <a:pt x="802" y="435"/>
                  </a:moveTo>
                  <a:cubicBezTo>
                    <a:pt x="842" y="435"/>
                    <a:pt x="842" y="435"/>
                    <a:pt x="842" y="435"/>
                  </a:cubicBezTo>
                  <a:cubicBezTo>
                    <a:pt x="842" y="476"/>
                    <a:pt x="842" y="476"/>
                    <a:pt x="842" y="476"/>
                  </a:cubicBezTo>
                  <a:cubicBezTo>
                    <a:pt x="802" y="476"/>
                    <a:pt x="802" y="476"/>
                    <a:pt x="802" y="476"/>
                  </a:cubicBezTo>
                  <a:lnTo>
                    <a:pt x="802" y="435"/>
                  </a:lnTo>
                  <a:close/>
                  <a:moveTo>
                    <a:pt x="802" y="503"/>
                  </a:moveTo>
                  <a:cubicBezTo>
                    <a:pt x="842" y="503"/>
                    <a:pt x="842" y="503"/>
                    <a:pt x="842" y="503"/>
                  </a:cubicBezTo>
                  <a:cubicBezTo>
                    <a:pt x="842" y="544"/>
                    <a:pt x="842" y="544"/>
                    <a:pt x="842" y="544"/>
                  </a:cubicBezTo>
                  <a:cubicBezTo>
                    <a:pt x="802" y="544"/>
                    <a:pt x="802" y="544"/>
                    <a:pt x="802" y="544"/>
                  </a:cubicBezTo>
                  <a:lnTo>
                    <a:pt x="802" y="503"/>
                  </a:lnTo>
                  <a:close/>
                  <a:moveTo>
                    <a:pt x="727" y="364"/>
                  </a:moveTo>
                  <a:cubicBezTo>
                    <a:pt x="768" y="364"/>
                    <a:pt x="768" y="364"/>
                    <a:pt x="768" y="364"/>
                  </a:cubicBezTo>
                  <a:cubicBezTo>
                    <a:pt x="768" y="405"/>
                    <a:pt x="768" y="405"/>
                    <a:pt x="768" y="405"/>
                  </a:cubicBezTo>
                  <a:cubicBezTo>
                    <a:pt x="727" y="405"/>
                    <a:pt x="727" y="405"/>
                    <a:pt x="727" y="405"/>
                  </a:cubicBezTo>
                  <a:lnTo>
                    <a:pt x="727" y="364"/>
                  </a:lnTo>
                  <a:close/>
                  <a:moveTo>
                    <a:pt x="727" y="435"/>
                  </a:moveTo>
                  <a:cubicBezTo>
                    <a:pt x="768" y="435"/>
                    <a:pt x="768" y="435"/>
                    <a:pt x="768" y="435"/>
                  </a:cubicBezTo>
                  <a:cubicBezTo>
                    <a:pt x="768" y="476"/>
                    <a:pt x="768" y="476"/>
                    <a:pt x="768" y="476"/>
                  </a:cubicBezTo>
                  <a:cubicBezTo>
                    <a:pt x="727" y="476"/>
                    <a:pt x="727" y="476"/>
                    <a:pt x="727" y="476"/>
                  </a:cubicBezTo>
                  <a:lnTo>
                    <a:pt x="727" y="435"/>
                  </a:lnTo>
                  <a:close/>
                  <a:moveTo>
                    <a:pt x="727" y="503"/>
                  </a:moveTo>
                  <a:cubicBezTo>
                    <a:pt x="768" y="503"/>
                    <a:pt x="768" y="503"/>
                    <a:pt x="768" y="503"/>
                  </a:cubicBezTo>
                  <a:cubicBezTo>
                    <a:pt x="768" y="544"/>
                    <a:pt x="768" y="544"/>
                    <a:pt x="768" y="544"/>
                  </a:cubicBezTo>
                  <a:cubicBezTo>
                    <a:pt x="727" y="544"/>
                    <a:pt x="727" y="544"/>
                    <a:pt x="727" y="544"/>
                  </a:cubicBezTo>
                  <a:lnTo>
                    <a:pt x="727" y="503"/>
                  </a:lnTo>
                  <a:close/>
                  <a:moveTo>
                    <a:pt x="653" y="364"/>
                  </a:moveTo>
                  <a:cubicBezTo>
                    <a:pt x="693" y="364"/>
                    <a:pt x="693" y="364"/>
                    <a:pt x="693" y="364"/>
                  </a:cubicBezTo>
                  <a:cubicBezTo>
                    <a:pt x="693" y="405"/>
                    <a:pt x="693" y="405"/>
                    <a:pt x="693" y="405"/>
                  </a:cubicBezTo>
                  <a:cubicBezTo>
                    <a:pt x="653" y="405"/>
                    <a:pt x="653" y="405"/>
                    <a:pt x="653" y="405"/>
                  </a:cubicBezTo>
                  <a:lnTo>
                    <a:pt x="653" y="364"/>
                  </a:lnTo>
                  <a:close/>
                  <a:moveTo>
                    <a:pt x="653" y="435"/>
                  </a:moveTo>
                  <a:cubicBezTo>
                    <a:pt x="693" y="435"/>
                    <a:pt x="693" y="435"/>
                    <a:pt x="693" y="435"/>
                  </a:cubicBezTo>
                  <a:cubicBezTo>
                    <a:pt x="693" y="476"/>
                    <a:pt x="693" y="476"/>
                    <a:pt x="693" y="476"/>
                  </a:cubicBezTo>
                  <a:cubicBezTo>
                    <a:pt x="653" y="476"/>
                    <a:pt x="653" y="476"/>
                    <a:pt x="653" y="476"/>
                  </a:cubicBezTo>
                  <a:lnTo>
                    <a:pt x="653" y="435"/>
                  </a:lnTo>
                  <a:close/>
                  <a:moveTo>
                    <a:pt x="653" y="503"/>
                  </a:moveTo>
                  <a:cubicBezTo>
                    <a:pt x="693" y="503"/>
                    <a:pt x="693" y="503"/>
                    <a:pt x="693" y="503"/>
                  </a:cubicBezTo>
                  <a:cubicBezTo>
                    <a:pt x="693" y="544"/>
                    <a:pt x="693" y="544"/>
                    <a:pt x="693" y="544"/>
                  </a:cubicBezTo>
                  <a:cubicBezTo>
                    <a:pt x="653" y="544"/>
                    <a:pt x="653" y="544"/>
                    <a:pt x="653" y="544"/>
                  </a:cubicBezTo>
                  <a:lnTo>
                    <a:pt x="653" y="503"/>
                  </a:lnTo>
                  <a:close/>
                  <a:moveTo>
                    <a:pt x="655" y="282"/>
                  </a:moveTo>
                  <a:cubicBezTo>
                    <a:pt x="1538" y="282"/>
                    <a:pt x="1538" y="282"/>
                    <a:pt x="1538" y="282"/>
                  </a:cubicBezTo>
                  <a:cubicBezTo>
                    <a:pt x="1574" y="282"/>
                    <a:pt x="1603" y="254"/>
                    <a:pt x="1603" y="218"/>
                  </a:cubicBezTo>
                  <a:cubicBezTo>
                    <a:pt x="1603" y="65"/>
                    <a:pt x="1603" y="65"/>
                    <a:pt x="1603" y="65"/>
                  </a:cubicBezTo>
                  <a:cubicBezTo>
                    <a:pt x="1603" y="29"/>
                    <a:pt x="1574" y="0"/>
                    <a:pt x="1538" y="0"/>
                  </a:cubicBezTo>
                  <a:cubicBezTo>
                    <a:pt x="655" y="0"/>
                    <a:pt x="655" y="0"/>
                    <a:pt x="655" y="0"/>
                  </a:cubicBezTo>
                  <a:cubicBezTo>
                    <a:pt x="619" y="0"/>
                    <a:pt x="590" y="29"/>
                    <a:pt x="590" y="65"/>
                  </a:cubicBezTo>
                  <a:cubicBezTo>
                    <a:pt x="590" y="218"/>
                    <a:pt x="590" y="218"/>
                    <a:pt x="590" y="218"/>
                  </a:cubicBezTo>
                  <a:cubicBezTo>
                    <a:pt x="590" y="254"/>
                    <a:pt x="619" y="282"/>
                    <a:pt x="655" y="282"/>
                  </a:cubicBezTo>
                  <a:close/>
                  <a:moveTo>
                    <a:pt x="1464" y="90"/>
                  </a:moveTo>
                  <a:cubicBezTo>
                    <a:pt x="1492" y="90"/>
                    <a:pt x="1515" y="113"/>
                    <a:pt x="1515" y="141"/>
                  </a:cubicBezTo>
                  <a:cubicBezTo>
                    <a:pt x="1515" y="170"/>
                    <a:pt x="1492" y="192"/>
                    <a:pt x="1464" y="192"/>
                  </a:cubicBezTo>
                  <a:cubicBezTo>
                    <a:pt x="1436" y="192"/>
                    <a:pt x="1413" y="170"/>
                    <a:pt x="1413" y="141"/>
                  </a:cubicBezTo>
                  <a:cubicBezTo>
                    <a:pt x="1413" y="113"/>
                    <a:pt x="1436" y="90"/>
                    <a:pt x="1464" y="90"/>
                  </a:cubicBezTo>
                  <a:close/>
                  <a:moveTo>
                    <a:pt x="1100" y="52"/>
                  </a:moveTo>
                  <a:cubicBezTo>
                    <a:pt x="1140" y="52"/>
                    <a:pt x="1140" y="52"/>
                    <a:pt x="1140" y="52"/>
                  </a:cubicBezTo>
                  <a:cubicBezTo>
                    <a:pt x="1140" y="92"/>
                    <a:pt x="1140" y="92"/>
                    <a:pt x="1140" y="92"/>
                  </a:cubicBezTo>
                  <a:cubicBezTo>
                    <a:pt x="1100" y="92"/>
                    <a:pt x="1100" y="92"/>
                    <a:pt x="1100" y="92"/>
                  </a:cubicBezTo>
                  <a:lnTo>
                    <a:pt x="1100" y="52"/>
                  </a:lnTo>
                  <a:close/>
                  <a:moveTo>
                    <a:pt x="1100" y="123"/>
                  </a:moveTo>
                  <a:cubicBezTo>
                    <a:pt x="1140" y="123"/>
                    <a:pt x="1140" y="123"/>
                    <a:pt x="1140" y="123"/>
                  </a:cubicBezTo>
                  <a:cubicBezTo>
                    <a:pt x="1140" y="163"/>
                    <a:pt x="1140" y="163"/>
                    <a:pt x="1140" y="163"/>
                  </a:cubicBezTo>
                  <a:cubicBezTo>
                    <a:pt x="1100" y="163"/>
                    <a:pt x="1100" y="163"/>
                    <a:pt x="1100" y="163"/>
                  </a:cubicBezTo>
                  <a:lnTo>
                    <a:pt x="1100" y="123"/>
                  </a:lnTo>
                  <a:close/>
                  <a:moveTo>
                    <a:pt x="1100" y="191"/>
                  </a:moveTo>
                  <a:cubicBezTo>
                    <a:pt x="1140" y="191"/>
                    <a:pt x="1140" y="191"/>
                    <a:pt x="1140" y="191"/>
                  </a:cubicBezTo>
                  <a:cubicBezTo>
                    <a:pt x="1140" y="231"/>
                    <a:pt x="1140" y="231"/>
                    <a:pt x="1140" y="231"/>
                  </a:cubicBezTo>
                  <a:cubicBezTo>
                    <a:pt x="1100" y="231"/>
                    <a:pt x="1100" y="231"/>
                    <a:pt x="1100" y="231"/>
                  </a:cubicBezTo>
                  <a:lnTo>
                    <a:pt x="1100" y="191"/>
                  </a:lnTo>
                  <a:close/>
                  <a:moveTo>
                    <a:pt x="1025" y="52"/>
                  </a:moveTo>
                  <a:cubicBezTo>
                    <a:pt x="1066" y="52"/>
                    <a:pt x="1066" y="52"/>
                    <a:pt x="1066" y="52"/>
                  </a:cubicBezTo>
                  <a:cubicBezTo>
                    <a:pt x="1066" y="92"/>
                    <a:pt x="1066" y="92"/>
                    <a:pt x="1066" y="92"/>
                  </a:cubicBezTo>
                  <a:cubicBezTo>
                    <a:pt x="1025" y="92"/>
                    <a:pt x="1025" y="92"/>
                    <a:pt x="1025" y="92"/>
                  </a:cubicBezTo>
                  <a:lnTo>
                    <a:pt x="1025" y="52"/>
                  </a:lnTo>
                  <a:close/>
                  <a:moveTo>
                    <a:pt x="1025" y="123"/>
                  </a:moveTo>
                  <a:cubicBezTo>
                    <a:pt x="1066" y="123"/>
                    <a:pt x="1066" y="123"/>
                    <a:pt x="1066" y="123"/>
                  </a:cubicBezTo>
                  <a:cubicBezTo>
                    <a:pt x="1066" y="163"/>
                    <a:pt x="1066" y="163"/>
                    <a:pt x="1066" y="163"/>
                  </a:cubicBezTo>
                  <a:cubicBezTo>
                    <a:pt x="1025" y="163"/>
                    <a:pt x="1025" y="163"/>
                    <a:pt x="1025" y="163"/>
                  </a:cubicBezTo>
                  <a:lnTo>
                    <a:pt x="1025" y="123"/>
                  </a:lnTo>
                  <a:close/>
                  <a:moveTo>
                    <a:pt x="1025" y="191"/>
                  </a:moveTo>
                  <a:cubicBezTo>
                    <a:pt x="1066" y="191"/>
                    <a:pt x="1066" y="191"/>
                    <a:pt x="1066" y="191"/>
                  </a:cubicBezTo>
                  <a:cubicBezTo>
                    <a:pt x="1066" y="231"/>
                    <a:pt x="1066" y="231"/>
                    <a:pt x="1066" y="231"/>
                  </a:cubicBezTo>
                  <a:cubicBezTo>
                    <a:pt x="1025" y="231"/>
                    <a:pt x="1025" y="231"/>
                    <a:pt x="1025" y="231"/>
                  </a:cubicBezTo>
                  <a:lnTo>
                    <a:pt x="1025" y="191"/>
                  </a:lnTo>
                  <a:close/>
                  <a:moveTo>
                    <a:pt x="951" y="52"/>
                  </a:moveTo>
                  <a:cubicBezTo>
                    <a:pt x="992" y="52"/>
                    <a:pt x="992" y="52"/>
                    <a:pt x="992" y="52"/>
                  </a:cubicBezTo>
                  <a:cubicBezTo>
                    <a:pt x="992" y="92"/>
                    <a:pt x="992" y="92"/>
                    <a:pt x="992" y="92"/>
                  </a:cubicBezTo>
                  <a:cubicBezTo>
                    <a:pt x="951" y="92"/>
                    <a:pt x="951" y="92"/>
                    <a:pt x="951" y="92"/>
                  </a:cubicBezTo>
                  <a:lnTo>
                    <a:pt x="951" y="52"/>
                  </a:lnTo>
                  <a:close/>
                  <a:moveTo>
                    <a:pt x="951" y="123"/>
                  </a:moveTo>
                  <a:cubicBezTo>
                    <a:pt x="992" y="123"/>
                    <a:pt x="992" y="123"/>
                    <a:pt x="992" y="123"/>
                  </a:cubicBezTo>
                  <a:cubicBezTo>
                    <a:pt x="992" y="163"/>
                    <a:pt x="992" y="163"/>
                    <a:pt x="992" y="163"/>
                  </a:cubicBezTo>
                  <a:cubicBezTo>
                    <a:pt x="951" y="163"/>
                    <a:pt x="951" y="163"/>
                    <a:pt x="951" y="163"/>
                  </a:cubicBezTo>
                  <a:lnTo>
                    <a:pt x="951" y="123"/>
                  </a:lnTo>
                  <a:close/>
                  <a:moveTo>
                    <a:pt x="951" y="191"/>
                  </a:moveTo>
                  <a:cubicBezTo>
                    <a:pt x="992" y="191"/>
                    <a:pt x="992" y="191"/>
                    <a:pt x="992" y="191"/>
                  </a:cubicBezTo>
                  <a:cubicBezTo>
                    <a:pt x="992" y="231"/>
                    <a:pt x="992" y="231"/>
                    <a:pt x="992" y="231"/>
                  </a:cubicBezTo>
                  <a:cubicBezTo>
                    <a:pt x="951" y="231"/>
                    <a:pt x="951" y="231"/>
                    <a:pt x="951" y="231"/>
                  </a:cubicBezTo>
                  <a:lnTo>
                    <a:pt x="951" y="191"/>
                  </a:lnTo>
                  <a:close/>
                  <a:moveTo>
                    <a:pt x="877" y="52"/>
                  </a:moveTo>
                  <a:cubicBezTo>
                    <a:pt x="917" y="52"/>
                    <a:pt x="917" y="52"/>
                    <a:pt x="917" y="52"/>
                  </a:cubicBezTo>
                  <a:cubicBezTo>
                    <a:pt x="917" y="92"/>
                    <a:pt x="917" y="92"/>
                    <a:pt x="917" y="92"/>
                  </a:cubicBezTo>
                  <a:cubicBezTo>
                    <a:pt x="877" y="92"/>
                    <a:pt x="877" y="92"/>
                    <a:pt x="877" y="92"/>
                  </a:cubicBezTo>
                  <a:lnTo>
                    <a:pt x="877" y="52"/>
                  </a:lnTo>
                  <a:close/>
                  <a:moveTo>
                    <a:pt x="877" y="123"/>
                  </a:moveTo>
                  <a:cubicBezTo>
                    <a:pt x="917" y="123"/>
                    <a:pt x="917" y="123"/>
                    <a:pt x="917" y="123"/>
                  </a:cubicBezTo>
                  <a:cubicBezTo>
                    <a:pt x="917" y="163"/>
                    <a:pt x="917" y="163"/>
                    <a:pt x="917" y="163"/>
                  </a:cubicBezTo>
                  <a:cubicBezTo>
                    <a:pt x="877" y="163"/>
                    <a:pt x="877" y="163"/>
                    <a:pt x="877" y="163"/>
                  </a:cubicBezTo>
                  <a:lnTo>
                    <a:pt x="877" y="123"/>
                  </a:lnTo>
                  <a:close/>
                  <a:moveTo>
                    <a:pt x="877" y="191"/>
                  </a:moveTo>
                  <a:cubicBezTo>
                    <a:pt x="917" y="191"/>
                    <a:pt x="917" y="191"/>
                    <a:pt x="917" y="191"/>
                  </a:cubicBezTo>
                  <a:cubicBezTo>
                    <a:pt x="917" y="231"/>
                    <a:pt x="917" y="231"/>
                    <a:pt x="917" y="231"/>
                  </a:cubicBezTo>
                  <a:cubicBezTo>
                    <a:pt x="877" y="231"/>
                    <a:pt x="877" y="231"/>
                    <a:pt x="877" y="231"/>
                  </a:cubicBezTo>
                  <a:lnTo>
                    <a:pt x="877" y="191"/>
                  </a:lnTo>
                  <a:close/>
                  <a:moveTo>
                    <a:pt x="802" y="52"/>
                  </a:moveTo>
                  <a:cubicBezTo>
                    <a:pt x="842" y="52"/>
                    <a:pt x="842" y="52"/>
                    <a:pt x="842" y="52"/>
                  </a:cubicBezTo>
                  <a:cubicBezTo>
                    <a:pt x="842" y="92"/>
                    <a:pt x="842" y="92"/>
                    <a:pt x="842" y="92"/>
                  </a:cubicBezTo>
                  <a:cubicBezTo>
                    <a:pt x="802" y="92"/>
                    <a:pt x="802" y="92"/>
                    <a:pt x="802" y="92"/>
                  </a:cubicBezTo>
                  <a:lnTo>
                    <a:pt x="802" y="52"/>
                  </a:lnTo>
                  <a:close/>
                  <a:moveTo>
                    <a:pt x="802" y="123"/>
                  </a:moveTo>
                  <a:cubicBezTo>
                    <a:pt x="842" y="123"/>
                    <a:pt x="842" y="123"/>
                    <a:pt x="842" y="123"/>
                  </a:cubicBezTo>
                  <a:cubicBezTo>
                    <a:pt x="842" y="163"/>
                    <a:pt x="842" y="163"/>
                    <a:pt x="842" y="163"/>
                  </a:cubicBezTo>
                  <a:cubicBezTo>
                    <a:pt x="802" y="163"/>
                    <a:pt x="802" y="163"/>
                    <a:pt x="802" y="163"/>
                  </a:cubicBezTo>
                  <a:lnTo>
                    <a:pt x="802" y="123"/>
                  </a:lnTo>
                  <a:close/>
                  <a:moveTo>
                    <a:pt x="802" y="191"/>
                  </a:moveTo>
                  <a:cubicBezTo>
                    <a:pt x="842" y="191"/>
                    <a:pt x="842" y="191"/>
                    <a:pt x="842" y="191"/>
                  </a:cubicBezTo>
                  <a:cubicBezTo>
                    <a:pt x="842" y="231"/>
                    <a:pt x="842" y="231"/>
                    <a:pt x="842" y="231"/>
                  </a:cubicBezTo>
                  <a:cubicBezTo>
                    <a:pt x="802" y="231"/>
                    <a:pt x="802" y="231"/>
                    <a:pt x="802" y="231"/>
                  </a:cubicBezTo>
                  <a:lnTo>
                    <a:pt x="802" y="191"/>
                  </a:lnTo>
                  <a:close/>
                  <a:moveTo>
                    <a:pt x="727" y="52"/>
                  </a:moveTo>
                  <a:cubicBezTo>
                    <a:pt x="768" y="52"/>
                    <a:pt x="768" y="52"/>
                    <a:pt x="768" y="52"/>
                  </a:cubicBezTo>
                  <a:cubicBezTo>
                    <a:pt x="768" y="92"/>
                    <a:pt x="768" y="92"/>
                    <a:pt x="768" y="92"/>
                  </a:cubicBezTo>
                  <a:cubicBezTo>
                    <a:pt x="727" y="92"/>
                    <a:pt x="727" y="92"/>
                    <a:pt x="727" y="92"/>
                  </a:cubicBezTo>
                  <a:lnTo>
                    <a:pt x="727" y="52"/>
                  </a:lnTo>
                  <a:close/>
                  <a:moveTo>
                    <a:pt x="727" y="123"/>
                  </a:moveTo>
                  <a:cubicBezTo>
                    <a:pt x="768" y="123"/>
                    <a:pt x="768" y="123"/>
                    <a:pt x="768" y="123"/>
                  </a:cubicBezTo>
                  <a:cubicBezTo>
                    <a:pt x="768" y="163"/>
                    <a:pt x="768" y="163"/>
                    <a:pt x="768" y="163"/>
                  </a:cubicBezTo>
                  <a:cubicBezTo>
                    <a:pt x="727" y="163"/>
                    <a:pt x="727" y="163"/>
                    <a:pt x="727" y="163"/>
                  </a:cubicBezTo>
                  <a:lnTo>
                    <a:pt x="727" y="123"/>
                  </a:lnTo>
                  <a:close/>
                  <a:moveTo>
                    <a:pt x="727" y="191"/>
                  </a:moveTo>
                  <a:cubicBezTo>
                    <a:pt x="768" y="191"/>
                    <a:pt x="768" y="191"/>
                    <a:pt x="768" y="191"/>
                  </a:cubicBezTo>
                  <a:cubicBezTo>
                    <a:pt x="768" y="231"/>
                    <a:pt x="768" y="231"/>
                    <a:pt x="768" y="231"/>
                  </a:cubicBezTo>
                  <a:cubicBezTo>
                    <a:pt x="727" y="231"/>
                    <a:pt x="727" y="231"/>
                    <a:pt x="727" y="231"/>
                  </a:cubicBezTo>
                  <a:lnTo>
                    <a:pt x="727" y="191"/>
                  </a:lnTo>
                  <a:close/>
                  <a:moveTo>
                    <a:pt x="653" y="52"/>
                  </a:moveTo>
                  <a:cubicBezTo>
                    <a:pt x="693" y="52"/>
                    <a:pt x="693" y="52"/>
                    <a:pt x="693" y="52"/>
                  </a:cubicBezTo>
                  <a:cubicBezTo>
                    <a:pt x="693" y="92"/>
                    <a:pt x="693" y="92"/>
                    <a:pt x="693" y="92"/>
                  </a:cubicBezTo>
                  <a:cubicBezTo>
                    <a:pt x="653" y="92"/>
                    <a:pt x="653" y="92"/>
                    <a:pt x="653" y="92"/>
                  </a:cubicBezTo>
                  <a:lnTo>
                    <a:pt x="653" y="52"/>
                  </a:lnTo>
                  <a:close/>
                  <a:moveTo>
                    <a:pt x="653" y="123"/>
                  </a:moveTo>
                  <a:cubicBezTo>
                    <a:pt x="693" y="123"/>
                    <a:pt x="693" y="123"/>
                    <a:pt x="693" y="123"/>
                  </a:cubicBezTo>
                  <a:cubicBezTo>
                    <a:pt x="693" y="163"/>
                    <a:pt x="693" y="163"/>
                    <a:pt x="693" y="163"/>
                  </a:cubicBezTo>
                  <a:cubicBezTo>
                    <a:pt x="653" y="163"/>
                    <a:pt x="653" y="163"/>
                    <a:pt x="653" y="163"/>
                  </a:cubicBezTo>
                  <a:lnTo>
                    <a:pt x="653" y="123"/>
                  </a:lnTo>
                  <a:close/>
                  <a:moveTo>
                    <a:pt x="653" y="191"/>
                  </a:moveTo>
                  <a:cubicBezTo>
                    <a:pt x="693" y="191"/>
                    <a:pt x="693" y="191"/>
                    <a:pt x="693" y="191"/>
                  </a:cubicBezTo>
                  <a:cubicBezTo>
                    <a:pt x="693" y="231"/>
                    <a:pt x="693" y="231"/>
                    <a:pt x="693" y="231"/>
                  </a:cubicBezTo>
                  <a:cubicBezTo>
                    <a:pt x="653" y="231"/>
                    <a:pt x="653" y="231"/>
                    <a:pt x="653" y="231"/>
                  </a:cubicBezTo>
                  <a:lnTo>
                    <a:pt x="653" y="191"/>
                  </a:lnTo>
                  <a:close/>
                  <a:moveTo>
                    <a:pt x="1345" y="2036"/>
                  </a:moveTo>
                  <a:cubicBezTo>
                    <a:pt x="1339" y="2029"/>
                    <a:pt x="1325" y="2023"/>
                    <a:pt x="1315" y="2023"/>
                  </a:cubicBezTo>
                  <a:cubicBezTo>
                    <a:pt x="878" y="2023"/>
                    <a:pt x="878" y="2023"/>
                    <a:pt x="878" y="2023"/>
                  </a:cubicBezTo>
                  <a:cubicBezTo>
                    <a:pt x="868" y="2023"/>
                    <a:pt x="855" y="2029"/>
                    <a:pt x="848" y="2036"/>
                  </a:cubicBezTo>
                  <a:cubicBezTo>
                    <a:pt x="761" y="2138"/>
                    <a:pt x="761" y="2138"/>
                    <a:pt x="761" y="2138"/>
                  </a:cubicBezTo>
                  <a:cubicBezTo>
                    <a:pt x="755" y="2146"/>
                    <a:pt x="749" y="2160"/>
                    <a:pt x="749" y="2170"/>
                  </a:cubicBezTo>
                  <a:cubicBezTo>
                    <a:pt x="749" y="2179"/>
                    <a:pt x="749" y="2179"/>
                    <a:pt x="749" y="2179"/>
                  </a:cubicBezTo>
                  <a:cubicBezTo>
                    <a:pt x="749" y="2189"/>
                    <a:pt x="757" y="2197"/>
                    <a:pt x="767" y="2197"/>
                  </a:cubicBezTo>
                  <a:cubicBezTo>
                    <a:pt x="1426" y="2197"/>
                    <a:pt x="1426" y="2197"/>
                    <a:pt x="1426" y="2197"/>
                  </a:cubicBezTo>
                  <a:cubicBezTo>
                    <a:pt x="1436" y="2197"/>
                    <a:pt x="1444" y="2189"/>
                    <a:pt x="1444" y="2179"/>
                  </a:cubicBezTo>
                  <a:cubicBezTo>
                    <a:pt x="1444" y="2170"/>
                    <a:pt x="1444" y="2170"/>
                    <a:pt x="1444" y="2170"/>
                  </a:cubicBezTo>
                  <a:cubicBezTo>
                    <a:pt x="1444" y="2160"/>
                    <a:pt x="1439" y="2146"/>
                    <a:pt x="1432" y="2138"/>
                  </a:cubicBezTo>
                  <a:lnTo>
                    <a:pt x="1345" y="2036"/>
                  </a:lnTo>
                  <a:close/>
                  <a:moveTo>
                    <a:pt x="2182" y="1590"/>
                  </a:moveTo>
                  <a:cubicBezTo>
                    <a:pt x="2095" y="1488"/>
                    <a:pt x="2095" y="1488"/>
                    <a:pt x="2095" y="1488"/>
                  </a:cubicBezTo>
                  <a:cubicBezTo>
                    <a:pt x="2088" y="1480"/>
                    <a:pt x="2075" y="1474"/>
                    <a:pt x="2065" y="1474"/>
                  </a:cubicBezTo>
                  <a:cubicBezTo>
                    <a:pt x="1627" y="1474"/>
                    <a:pt x="1627" y="1474"/>
                    <a:pt x="1627" y="1474"/>
                  </a:cubicBezTo>
                  <a:cubicBezTo>
                    <a:pt x="1617" y="1474"/>
                    <a:pt x="1604" y="1480"/>
                    <a:pt x="1597" y="1488"/>
                  </a:cubicBezTo>
                  <a:cubicBezTo>
                    <a:pt x="1510" y="1590"/>
                    <a:pt x="1510" y="1590"/>
                    <a:pt x="1510" y="1590"/>
                  </a:cubicBezTo>
                  <a:cubicBezTo>
                    <a:pt x="1504" y="1598"/>
                    <a:pt x="1499" y="1612"/>
                    <a:pt x="1499" y="1622"/>
                  </a:cubicBezTo>
                  <a:cubicBezTo>
                    <a:pt x="1499" y="1630"/>
                    <a:pt x="1499" y="1630"/>
                    <a:pt x="1499" y="1630"/>
                  </a:cubicBezTo>
                  <a:cubicBezTo>
                    <a:pt x="1499" y="1640"/>
                    <a:pt x="1507" y="1649"/>
                    <a:pt x="1517" y="1649"/>
                  </a:cubicBezTo>
                  <a:cubicBezTo>
                    <a:pt x="2175" y="1649"/>
                    <a:pt x="2175" y="1649"/>
                    <a:pt x="2175" y="1649"/>
                  </a:cubicBezTo>
                  <a:cubicBezTo>
                    <a:pt x="2185" y="1649"/>
                    <a:pt x="2193" y="1640"/>
                    <a:pt x="2193" y="1630"/>
                  </a:cubicBezTo>
                  <a:cubicBezTo>
                    <a:pt x="2193" y="1622"/>
                    <a:pt x="2193" y="1622"/>
                    <a:pt x="2193" y="1622"/>
                  </a:cubicBezTo>
                  <a:cubicBezTo>
                    <a:pt x="2193" y="1612"/>
                    <a:pt x="2188" y="1598"/>
                    <a:pt x="2182" y="1590"/>
                  </a:cubicBezTo>
                  <a:close/>
                  <a:moveTo>
                    <a:pt x="176" y="1449"/>
                  </a:moveTo>
                  <a:cubicBezTo>
                    <a:pt x="519" y="1449"/>
                    <a:pt x="519" y="1449"/>
                    <a:pt x="519" y="1449"/>
                  </a:cubicBezTo>
                  <a:cubicBezTo>
                    <a:pt x="559" y="1449"/>
                    <a:pt x="591" y="1417"/>
                    <a:pt x="591" y="1377"/>
                  </a:cubicBezTo>
                  <a:cubicBezTo>
                    <a:pt x="591" y="1322"/>
                    <a:pt x="591" y="1322"/>
                    <a:pt x="591" y="1322"/>
                  </a:cubicBezTo>
                  <a:cubicBezTo>
                    <a:pt x="920" y="1322"/>
                    <a:pt x="920" y="1322"/>
                    <a:pt x="920" y="1322"/>
                  </a:cubicBezTo>
                  <a:cubicBezTo>
                    <a:pt x="936" y="1388"/>
                    <a:pt x="990" y="1440"/>
                    <a:pt x="1057" y="1455"/>
                  </a:cubicBezTo>
                  <a:cubicBezTo>
                    <a:pt x="1057" y="1617"/>
                    <a:pt x="1057" y="1617"/>
                    <a:pt x="1057" y="1617"/>
                  </a:cubicBezTo>
                  <a:cubicBezTo>
                    <a:pt x="925" y="1617"/>
                    <a:pt x="925" y="1617"/>
                    <a:pt x="925" y="1617"/>
                  </a:cubicBezTo>
                  <a:cubicBezTo>
                    <a:pt x="885" y="1617"/>
                    <a:pt x="853" y="1650"/>
                    <a:pt x="853" y="1690"/>
                  </a:cubicBezTo>
                  <a:cubicBezTo>
                    <a:pt x="853" y="1925"/>
                    <a:pt x="853" y="1925"/>
                    <a:pt x="853" y="1925"/>
                  </a:cubicBezTo>
                  <a:cubicBezTo>
                    <a:pt x="853" y="1965"/>
                    <a:pt x="885" y="1997"/>
                    <a:pt x="925" y="1997"/>
                  </a:cubicBezTo>
                  <a:cubicBezTo>
                    <a:pt x="1268" y="1997"/>
                    <a:pt x="1268" y="1997"/>
                    <a:pt x="1268" y="1997"/>
                  </a:cubicBezTo>
                  <a:cubicBezTo>
                    <a:pt x="1308" y="1997"/>
                    <a:pt x="1341" y="1965"/>
                    <a:pt x="1341" y="1925"/>
                  </a:cubicBezTo>
                  <a:cubicBezTo>
                    <a:pt x="1341" y="1690"/>
                    <a:pt x="1341" y="1690"/>
                    <a:pt x="1341" y="1690"/>
                  </a:cubicBezTo>
                  <a:cubicBezTo>
                    <a:pt x="1341" y="1650"/>
                    <a:pt x="1308" y="1617"/>
                    <a:pt x="1268" y="1617"/>
                  </a:cubicBezTo>
                  <a:cubicBezTo>
                    <a:pt x="1137" y="1617"/>
                    <a:pt x="1137" y="1617"/>
                    <a:pt x="1137" y="1617"/>
                  </a:cubicBezTo>
                  <a:cubicBezTo>
                    <a:pt x="1137" y="1455"/>
                    <a:pt x="1137" y="1455"/>
                    <a:pt x="1137" y="1455"/>
                  </a:cubicBezTo>
                  <a:cubicBezTo>
                    <a:pt x="1204" y="1440"/>
                    <a:pt x="1257" y="1388"/>
                    <a:pt x="1273" y="1322"/>
                  </a:cubicBezTo>
                  <a:cubicBezTo>
                    <a:pt x="1602" y="1322"/>
                    <a:pt x="1602" y="1322"/>
                    <a:pt x="1602" y="1322"/>
                  </a:cubicBezTo>
                  <a:cubicBezTo>
                    <a:pt x="1602" y="1377"/>
                    <a:pt x="1602" y="1377"/>
                    <a:pt x="1602" y="1377"/>
                  </a:cubicBezTo>
                  <a:cubicBezTo>
                    <a:pt x="1602" y="1417"/>
                    <a:pt x="1634" y="1449"/>
                    <a:pt x="1675" y="1449"/>
                  </a:cubicBezTo>
                  <a:cubicBezTo>
                    <a:pt x="2018" y="1449"/>
                    <a:pt x="2018" y="1449"/>
                    <a:pt x="2018" y="1449"/>
                  </a:cubicBezTo>
                  <a:cubicBezTo>
                    <a:pt x="2058" y="1449"/>
                    <a:pt x="2090" y="1417"/>
                    <a:pt x="2090" y="1377"/>
                  </a:cubicBezTo>
                  <a:cubicBezTo>
                    <a:pt x="2090" y="1142"/>
                    <a:pt x="2090" y="1142"/>
                    <a:pt x="2090" y="1142"/>
                  </a:cubicBezTo>
                  <a:cubicBezTo>
                    <a:pt x="2090" y="1102"/>
                    <a:pt x="2058" y="1069"/>
                    <a:pt x="2018" y="1069"/>
                  </a:cubicBezTo>
                  <a:cubicBezTo>
                    <a:pt x="1675" y="1069"/>
                    <a:pt x="1675" y="1069"/>
                    <a:pt x="1675" y="1069"/>
                  </a:cubicBezTo>
                  <a:cubicBezTo>
                    <a:pt x="1634" y="1069"/>
                    <a:pt x="1602" y="1102"/>
                    <a:pt x="1602" y="1142"/>
                  </a:cubicBezTo>
                  <a:cubicBezTo>
                    <a:pt x="1602" y="1242"/>
                    <a:pt x="1602" y="1242"/>
                    <a:pt x="1602" y="1242"/>
                  </a:cubicBezTo>
                  <a:cubicBezTo>
                    <a:pt x="1275" y="1242"/>
                    <a:pt x="1275" y="1242"/>
                    <a:pt x="1275" y="1242"/>
                  </a:cubicBezTo>
                  <a:cubicBezTo>
                    <a:pt x="1262" y="1176"/>
                    <a:pt x="1214" y="1122"/>
                    <a:pt x="1150" y="1103"/>
                  </a:cubicBezTo>
                  <a:cubicBezTo>
                    <a:pt x="1150" y="908"/>
                    <a:pt x="1150" y="908"/>
                    <a:pt x="1150" y="908"/>
                  </a:cubicBezTo>
                  <a:cubicBezTo>
                    <a:pt x="1538" y="908"/>
                    <a:pt x="1538" y="908"/>
                    <a:pt x="1538" y="908"/>
                  </a:cubicBezTo>
                  <a:cubicBezTo>
                    <a:pt x="1574" y="908"/>
                    <a:pt x="1603" y="879"/>
                    <a:pt x="1603" y="843"/>
                  </a:cubicBezTo>
                  <a:cubicBezTo>
                    <a:pt x="1603" y="690"/>
                    <a:pt x="1603" y="690"/>
                    <a:pt x="1603" y="690"/>
                  </a:cubicBezTo>
                  <a:cubicBezTo>
                    <a:pt x="1603" y="654"/>
                    <a:pt x="1574" y="625"/>
                    <a:pt x="1538" y="625"/>
                  </a:cubicBezTo>
                  <a:cubicBezTo>
                    <a:pt x="655" y="625"/>
                    <a:pt x="655" y="625"/>
                    <a:pt x="655" y="625"/>
                  </a:cubicBezTo>
                  <a:cubicBezTo>
                    <a:pt x="619" y="625"/>
                    <a:pt x="590" y="654"/>
                    <a:pt x="590" y="690"/>
                  </a:cubicBezTo>
                  <a:cubicBezTo>
                    <a:pt x="590" y="843"/>
                    <a:pt x="590" y="843"/>
                    <a:pt x="590" y="843"/>
                  </a:cubicBezTo>
                  <a:cubicBezTo>
                    <a:pt x="590" y="879"/>
                    <a:pt x="619" y="908"/>
                    <a:pt x="655" y="908"/>
                  </a:cubicBezTo>
                  <a:cubicBezTo>
                    <a:pt x="1043" y="908"/>
                    <a:pt x="1043" y="908"/>
                    <a:pt x="1043" y="908"/>
                  </a:cubicBezTo>
                  <a:cubicBezTo>
                    <a:pt x="1043" y="1103"/>
                    <a:pt x="1043" y="1103"/>
                    <a:pt x="1043" y="1103"/>
                  </a:cubicBezTo>
                  <a:cubicBezTo>
                    <a:pt x="980" y="1122"/>
                    <a:pt x="931" y="1176"/>
                    <a:pt x="918" y="1242"/>
                  </a:cubicBezTo>
                  <a:cubicBezTo>
                    <a:pt x="591" y="1242"/>
                    <a:pt x="591" y="1242"/>
                    <a:pt x="591" y="1242"/>
                  </a:cubicBezTo>
                  <a:cubicBezTo>
                    <a:pt x="591" y="1142"/>
                    <a:pt x="591" y="1142"/>
                    <a:pt x="591" y="1142"/>
                  </a:cubicBezTo>
                  <a:cubicBezTo>
                    <a:pt x="591" y="1102"/>
                    <a:pt x="559" y="1069"/>
                    <a:pt x="519" y="1069"/>
                  </a:cubicBezTo>
                  <a:cubicBezTo>
                    <a:pt x="176" y="1069"/>
                    <a:pt x="176" y="1069"/>
                    <a:pt x="176" y="1069"/>
                  </a:cubicBezTo>
                  <a:cubicBezTo>
                    <a:pt x="136" y="1069"/>
                    <a:pt x="103" y="1102"/>
                    <a:pt x="103" y="1142"/>
                  </a:cubicBezTo>
                  <a:cubicBezTo>
                    <a:pt x="103" y="1377"/>
                    <a:pt x="103" y="1377"/>
                    <a:pt x="103" y="1377"/>
                  </a:cubicBezTo>
                  <a:cubicBezTo>
                    <a:pt x="103" y="1417"/>
                    <a:pt x="136" y="1449"/>
                    <a:pt x="176" y="1449"/>
                  </a:cubicBezTo>
                  <a:close/>
                  <a:moveTo>
                    <a:pt x="1644" y="1142"/>
                  </a:moveTo>
                  <a:cubicBezTo>
                    <a:pt x="1644" y="1125"/>
                    <a:pt x="1658" y="1111"/>
                    <a:pt x="1675" y="1111"/>
                  </a:cubicBezTo>
                  <a:cubicBezTo>
                    <a:pt x="2018" y="1111"/>
                    <a:pt x="2018" y="1111"/>
                    <a:pt x="2018" y="1111"/>
                  </a:cubicBezTo>
                  <a:cubicBezTo>
                    <a:pt x="2034" y="1111"/>
                    <a:pt x="2048" y="1125"/>
                    <a:pt x="2048" y="1142"/>
                  </a:cubicBezTo>
                  <a:cubicBezTo>
                    <a:pt x="2048" y="1377"/>
                    <a:pt x="2048" y="1377"/>
                    <a:pt x="2048" y="1377"/>
                  </a:cubicBezTo>
                  <a:cubicBezTo>
                    <a:pt x="2048" y="1393"/>
                    <a:pt x="2034" y="1407"/>
                    <a:pt x="2018" y="1407"/>
                  </a:cubicBezTo>
                  <a:cubicBezTo>
                    <a:pt x="1675" y="1407"/>
                    <a:pt x="1675" y="1407"/>
                    <a:pt x="1675" y="1407"/>
                  </a:cubicBezTo>
                  <a:cubicBezTo>
                    <a:pt x="1658" y="1407"/>
                    <a:pt x="1644" y="1393"/>
                    <a:pt x="1644" y="1377"/>
                  </a:cubicBezTo>
                  <a:lnTo>
                    <a:pt x="1644" y="1142"/>
                  </a:lnTo>
                  <a:close/>
                  <a:moveTo>
                    <a:pt x="1464" y="715"/>
                  </a:moveTo>
                  <a:cubicBezTo>
                    <a:pt x="1492" y="715"/>
                    <a:pt x="1515" y="738"/>
                    <a:pt x="1515" y="766"/>
                  </a:cubicBezTo>
                  <a:cubicBezTo>
                    <a:pt x="1515" y="795"/>
                    <a:pt x="1492" y="818"/>
                    <a:pt x="1464" y="818"/>
                  </a:cubicBezTo>
                  <a:cubicBezTo>
                    <a:pt x="1436" y="818"/>
                    <a:pt x="1413" y="795"/>
                    <a:pt x="1413" y="766"/>
                  </a:cubicBezTo>
                  <a:cubicBezTo>
                    <a:pt x="1413" y="738"/>
                    <a:pt x="1436" y="715"/>
                    <a:pt x="1464" y="715"/>
                  </a:cubicBezTo>
                  <a:close/>
                  <a:moveTo>
                    <a:pt x="1268" y="1660"/>
                  </a:moveTo>
                  <a:cubicBezTo>
                    <a:pt x="1285" y="1660"/>
                    <a:pt x="1298" y="1673"/>
                    <a:pt x="1298" y="1690"/>
                  </a:cubicBezTo>
                  <a:cubicBezTo>
                    <a:pt x="1298" y="1925"/>
                    <a:pt x="1298" y="1925"/>
                    <a:pt x="1298" y="1925"/>
                  </a:cubicBezTo>
                  <a:cubicBezTo>
                    <a:pt x="1298" y="1942"/>
                    <a:pt x="1285" y="1955"/>
                    <a:pt x="1268" y="1955"/>
                  </a:cubicBezTo>
                  <a:cubicBezTo>
                    <a:pt x="925" y="1955"/>
                    <a:pt x="925" y="1955"/>
                    <a:pt x="925" y="1955"/>
                  </a:cubicBezTo>
                  <a:cubicBezTo>
                    <a:pt x="908" y="1955"/>
                    <a:pt x="895" y="1942"/>
                    <a:pt x="895" y="1925"/>
                  </a:cubicBezTo>
                  <a:cubicBezTo>
                    <a:pt x="895" y="1690"/>
                    <a:pt x="895" y="1690"/>
                    <a:pt x="895" y="1690"/>
                  </a:cubicBezTo>
                  <a:cubicBezTo>
                    <a:pt x="895" y="1673"/>
                    <a:pt x="908" y="1660"/>
                    <a:pt x="925" y="1660"/>
                  </a:cubicBezTo>
                  <a:lnTo>
                    <a:pt x="1268" y="1660"/>
                  </a:lnTo>
                  <a:close/>
                  <a:moveTo>
                    <a:pt x="1100" y="677"/>
                  </a:moveTo>
                  <a:cubicBezTo>
                    <a:pt x="1140" y="677"/>
                    <a:pt x="1140" y="677"/>
                    <a:pt x="1140" y="677"/>
                  </a:cubicBezTo>
                  <a:cubicBezTo>
                    <a:pt x="1140" y="717"/>
                    <a:pt x="1140" y="717"/>
                    <a:pt x="1140" y="717"/>
                  </a:cubicBezTo>
                  <a:cubicBezTo>
                    <a:pt x="1100" y="717"/>
                    <a:pt x="1100" y="717"/>
                    <a:pt x="1100" y="717"/>
                  </a:cubicBezTo>
                  <a:lnTo>
                    <a:pt x="1100" y="677"/>
                  </a:lnTo>
                  <a:close/>
                  <a:moveTo>
                    <a:pt x="1100" y="748"/>
                  </a:moveTo>
                  <a:cubicBezTo>
                    <a:pt x="1140" y="748"/>
                    <a:pt x="1140" y="748"/>
                    <a:pt x="1140" y="748"/>
                  </a:cubicBezTo>
                  <a:cubicBezTo>
                    <a:pt x="1140" y="788"/>
                    <a:pt x="1140" y="788"/>
                    <a:pt x="1140" y="788"/>
                  </a:cubicBezTo>
                  <a:cubicBezTo>
                    <a:pt x="1100" y="788"/>
                    <a:pt x="1100" y="788"/>
                    <a:pt x="1100" y="788"/>
                  </a:cubicBezTo>
                  <a:lnTo>
                    <a:pt x="1100" y="748"/>
                  </a:lnTo>
                  <a:close/>
                  <a:moveTo>
                    <a:pt x="1100" y="816"/>
                  </a:moveTo>
                  <a:cubicBezTo>
                    <a:pt x="1140" y="816"/>
                    <a:pt x="1140" y="816"/>
                    <a:pt x="1140" y="816"/>
                  </a:cubicBezTo>
                  <a:cubicBezTo>
                    <a:pt x="1140" y="856"/>
                    <a:pt x="1140" y="856"/>
                    <a:pt x="1140" y="856"/>
                  </a:cubicBezTo>
                  <a:cubicBezTo>
                    <a:pt x="1100" y="856"/>
                    <a:pt x="1100" y="856"/>
                    <a:pt x="1100" y="856"/>
                  </a:cubicBezTo>
                  <a:lnTo>
                    <a:pt x="1100" y="816"/>
                  </a:lnTo>
                  <a:close/>
                  <a:moveTo>
                    <a:pt x="1025" y="677"/>
                  </a:moveTo>
                  <a:cubicBezTo>
                    <a:pt x="1066" y="677"/>
                    <a:pt x="1066" y="677"/>
                    <a:pt x="1066" y="677"/>
                  </a:cubicBezTo>
                  <a:cubicBezTo>
                    <a:pt x="1066" y="717"/>
                    <a:pt x="1066" y="717"/>
                    <a:pt x="1066" y="717"/>
                  </a:cubicBezTo>
                  <a:cubicBezTo>
                    <a:pt x="1025" y="717"/>
                    <a:pt x="1025" y="717"/>
                    <a:pt x="1025" y="717"/>
                  </a:cubicBezTo>
                  <a:lnTo>
                    <a:pt x="1025" y="677"/>
                  </a:lnTo>
                  <a:close/>
                  <a:moveTo>
                    <a:pt x="1025" y="748"/>
                  </a:moveTo>
                  <a:cubicBezTo>
                    <a:pt x="1066" y="748"/>
                    <a:pt x="1066" y="748"/>
                    <a:pt x="1066" y="748"/>
                  </a:cubicBezTo>
                  <a:cubicBezTo>
                    <a:pt x="1066" y="788"/>
                    <a:pt x="1066" y="788"/>
                    <a:pt x="1066" y="788"/>
                  </a:cubicBezTo>
                  <a:cubicBezTo>
                    <a:pt x="1025" y="788"/>
                    <a:pt x="1025" y="788"/>
                    <a:pt x="1025" y="788"/>
                  </a:cubicBezTo>
                  <a:lnTo>
                    <a:pt x="1025" y="748"/>
                  </a:lnTo>
                  <a:close/>
                  <a:moveTo>
                    <a:pt x="693" y="856"/>
                  </a:moveTo>
                  <a:cubicBezTo>
                    <a:pt x="653" y="856"/>
                    <a:pt x="653" y="856"/>
                    <a:pt x="653" y="856"/>
                  </a:cubicBezTo>
                  <a:cubicBezTo>
                    <a:pt x="653" y="816"/>
                    <a:pt x="653" y="816"/>
                    <a:pt x="653" y="816"/>
                  </a:cubicBezTo>
                  <a:cubicBezTo>
                    <a:pt x="693" y="816"/>
                    <a:pt x="693" y="816"/>
                    <a:pt x="693" y="816"/>
                  </a:cubicBezTo>
                  <a:lnTo>
                    <a:pt x="693" y="856"/>
                  </a:lnTo>
                  <a:close/>
                  <a:moveTo>
                    <a:pt x="693" y="788"/>
                  </a:moveTo>
                  <a:cubicBezTo>
                    <a:pt x="653" y="788"/>
                    <a:pt x="653" y="788"/>
                    <a:pt x="653" y="788"/>
                  </a:cubicBezTo>
                  <a:cubicBezTo>
                    <a:pt x="653" y="748"/>
                    <a:pt x="653" y="748"/>
                    <a:pt x="653" y="748"/>
                  </a:cubicBezTo>
                  <a:cubicBezTo>
                    <a:pt x="693" y="748"/>
                    <a:pt x="693" y="748"/>
                    <a:pt x="693" y="748"/>
                  </a:cubicBezTo>
                  <a:lnTo>
                    <a:pt x="693" y="788"/>
                  </a:lnTo>
                  <a:close/>
                  <a:moveTo>
                    <a:pt x="693" y="717"/>
                  </a:moveTo>
                  <a:cubicBezTo>
                    <a:pt x="653" y="717"/>
                    <a:pt x="653" y="717"/>
                    <a:pt x="653" y="717"/>
                  </a:cubicBezTo>
                  <a:cubicBezTo>
                    <a:pt x="653" y="677"/>
                    <a:pt x="653" y="677"/>
                    <a:pt x="653" y="677"/>
                  </a:cubicBezTo>
                  <a:cubicBezTo>
                    <a:pt x="693" y="677"/>
                    <a:pt x="693" y="677"/>
                    <a:pt x="693" y="677"/>
                  </a:cubicBezTo>
                  <a:lnTo>
                    <a:pt x="693" y="717"/>
                  </a:lnTo>
                  <a:close/>
                  <a:moveTo>
                    <a:pt x="768" y="856"/>
                  </a:moveTo>
                  <a:cubicBezTo>
                    <a:pt x="727" y="856"/>
                    <a:pt x="727" y="856"/>
                    <a:pt x="727" y="856"/>
                  </a:cubicBezTo>
                  <a:cubicBezTo>
                    <a:pt x="727" y="816"/>
                    <a:pt x="727" y="816"/>
                    <a:pt x="727" y="816"/>
                  </a:cubicBezTo>
                  <a:cubicBezTo>
                    <a:pt x="768" y="816"/>
                    <a:pt x="768" y="816"/>
                    <a:pt x="768" y="816"/>
                  </a:cubicBezTo>
                  <a:lnTo>
                    <a:pt x="768" y="856"/>
                  </a:lnTo>
                  <a:close/>
                  <a:moveTo>
                    <a:pt x="768" y="788"/>
                  </a:moveTo>
                  <a:cubicBezTo>
                    <a:pt x="727" y="788"/>
                    <a:pt x="727" y="788"/>
                    <a:pt x="727" y="788"/>
                  </a:cubicBezTo>
                  <a:cubicBezTo>
                    <a:pt x="727" y="748"/>
                    <a:pt x="727" y="748"/>
                    <a:pt x="727" y="748"/>
                  </a:cubicBezTo>
                  <a:cubicBezTo>
                    <a:pt x="768" y="748"/>
                    <a:pt x="768" y="748"/>
                    <a:pt x="768" y="748"/>
                  </a:cubicBezTo>
                  <a:lnTo>
                    <a:pt x="768" y="788"/>
                  </a:lnTo>
                  <a:close/>
                  <a:moveTo>
                    <a:pt x="768" y="717"/>
                  </a:moveTo>
                  <a:cubicBezTo>
                    <a:pt x="727" y="717"/>
                    <a:pt x="727" y="717"/>
                    <a:pt x="727" y="717"/>
                  </a:cubicBezTo>
                  <a:cubicBezTo>
                    <a:pt x="727" y="677"/>
                    <a:pt x="727" y="677"/>
                    <a:pt x="727" y="677"/>
                  </a:cubicBezTo>
                  <a:cubicBezTo>
                    <a:pt x="768" y="677"/>
                    <a:pt x="768" y="677"/>
                    <a:pt x="768" y="677"/>
                  </a:cubicBezTo>
                  <a:lnTo>
                    <a:pt x="768" y="717"/>
                  </a:lnTo>
                  <a:close/>
                  <a:moveTo>
                    <a:pt x="842" y="856"/>
                  </a:moveTo>
                  <a:cubicBezTo>
                    <a:pt x="802" y="856"/>
                    <a:pt x="802" y="856"/>
                    <a:pt x="802" y="856"/>
                  </a:cubicBezTo>
                  <a:cubicBezTo>
                    <a:pt x="802" y="816"/>
                    <a:pt x="802" y="816"/>
                    <a:pt x="802" y="816"/>
                  </a:cubicBezTo>
                  <a:cubicBezTo>
                    <a:pt x="842" y="816"/>
                    <a:pt x="842" y="816"/>
                    <a:pt x="842" y="816"/>
                  </a:cubicBezTo>
                  <a:lnTo>
                    <a:pt x="842" y="856"/>
                  </a:lnTo>
                  <a:close/>
                  <a:moveTo>
                    <a:pt x="842" y="788"/>
                  </a:moveTo>
                  <a:cubicBezTo>
                    <a:pt x="802" y="788"/>
                    <a:pt x="802" y="788"/>
                    <a:pt x="802" y="788"/>
                  </a:cubicBezTo>
                  <a:cubicBezTo>
                    <a:pt x="802" y="748"/>
                    <a:pt x="802" y="748"/>
                    <a:pt x="802" y="748"/>
                  </a:cubicBezTo>
                  <a:cubicBezTo>
                    <a:pt x="842" y="748"/>
                    <a:pt x="842" y="748"/>
                    <a:pt x="842" y="748"/>
                  </a:cubicBezTo>
                  <a:lnTo>
                    <a:pt x="842" y="788"/>
                  </a:lnTo>
                  <a:close/>
                  <a:moveTo>
                    <a:pt x="842" y="717"/>
                  </a:moveTo>
                  <a:cubicBezTo>
                    <a:pt x="802" y="717"/>
                    <a:pt x="802" y="717"/>
                    <a:pt x="802" y="717"/>
                  </a:cubicBezTo>
                  <a:cubicBezTo>
                    <a:pt x="802" y="677"/>
                    <a:pt x="802" y="677"/>
                    <a:pt x="802" y="677"/>
                  </a:cubicBezTo>
                  <a:cubicBezTo>
                    <a:pt x="842" y="677"/>
                    <a:pt x="842" y="677"/>
                    <a:pt x="842" y="677"/>
                  </a:cubicBezTo>
                  <a:lnTo>
                    <a:pt x="842" y="717"/>
                  </a:lnTo>
                  <a:close/>
                  <a:moveTo>
                    <a:pt x="917" y="856"/>
                  </a:moveTo>
                  <a:cubicBezTo>
                    <a:pt x="877" y="856"/>
                    <a:pt x="877" y="856"/>
                    <a:pt x="877" y="856"/>
                  </a:cubicBezTo>
                  <a:cubicBezTo>
                    <a:pt x="877" y="816"/>
                    <a:pt x="877" y="816"/>
                    <a:pt x="877" y="816"/>
                  </a:cubicBezTo>
                  <a:cubicBezTo>
                    <a:pt x="917" y="816"/>
                    <a:pt x="917" y="816"/>
                    <a:pt x="917" y="816"/>
                  </a:cubicBezTo>
                  <a:lnTo>
                    <a:pt x="917" y="856"/>
                  </a:lnTo>
                  <a:close/>
                  <a:moveTo>
                    <a:pt x="917" y="788"/>
                  </a:moveTo>
                  <a:cubicBezTo>
                    <a:pt x="877" y="788"/>
                    <a:pt x="877" y="788"/>
                    <a:pt x="877" y="788"/>
                  </a:cubicBezTo>
                  <a:cubicBezTo>
                    <a:pt x="877" y="748"/>
                    <a:pt x="877" y="748"/>
                    <a:pt x="877" y="748"/>
                  </a:cubicBezTo>
                  <a:cubicBezTo>
                    <a:pt x="917" y="748"/>
                    <a:pt x="917" y="748"/>
                    <a:pt x="917" y="748"/>
                  </a:cubicBezTo>
                  <a:lnTo>
                    <a:pt x="917" y="788"/>
                  </a:lnTo>
                  <a:close/>
                  <a:moveTo>
                    <a:pt x="917" y="717"/>
                  </a:moveTo>
                  <a:cubicBezTo>
                    <a:pt x="877" y="717"/>
                    <a:pt x="877" y="717"/>
                    <a:pt x="877" y="717"/>
                  </a:cubicBezTo>
                  <a:cubicBezTo>
                    <a:pt x="877" y="677"/>
                    <a:pt x="877" y="677"/>
                    <a:pt x="877" y="677"/>
                  </a:cubicBezTo>
                  <a:cubicBezTo>
                    <a:pt x="917" y="677"/>
                    <a:pt x="917" y="677"/>
                    <a:pt x="917" y="677"/>
                  </a:cubicBezTo>
                  <a:lnTo>
                    <a:pt x="917" y="717"/>
                  </a:lnTo>
                  <a:close/>
                  <a:moveTo>
                    <a:pt x="992" y="856"/>
                  </a:moveTo>
                  <a:cubicBezTo>
                    <a:pt x="951" y="856"/>
                    <a:pt x="951" y="856"/>
                    <a:pt x="951" y="856"/>
                  </a:cubicBezTo>
                  <a:cubicBezTo>
                    <a:pt x="951" y="816"/>
                    <a:pt x="951" y="816"/>
                    <a:pt x="951" y="816"/>
                  </a:cubicBezTo>
                  <a:cubicBezTo>
                    <a:pt x="992" y="816"/>
                    <a:pt x="992" y="816"/>
                    <a:pt x="992" y="816"/>
                  </a:cubicBezTo>
                  <a:lnTo>
                    <a:pt x="992" y="856"/>
                  </a:lnTo>
                  <a:close/>
                  <a:moveTo>
                    <a:pt x="992" y="788"/>
                  </a:moveTo>
                  <a:cubicBezTo>
                    <a:pt x="951" y="788"/>
                    <a:pt x="951" y="788"/>
                    <a:pt x="951" y="788"/>
                  </a:cubicBezTo>
                  <a:cubicBezTo>
                    <a:pt x="951" y="748"/>
                    <a:pt x="951" y="748"/>
                    <a:pt x="951" y="748"/>
                  </a:cubicBezTo>
                  <a:cubicBezTo>
                    <a:pt x="992" y="748"/>
                    <a:pt x="992" y="748"/>
                    <a:pt x="992" y="748"/>
                  </a:cubicBezTo>
                  <a:lnTo>
                    <a:pt x="992" y="788"/>
                  </a:lnTo>
                  <a:close/>
                  <a:moveTo>
                    <a:pt x="992" y="717"/>
                  </a:moveTo>
                  <a:cubicBezTo>
                    <a:pt x="951" y="717"/>
                    <a:pt x="951" y="717"/>
                    <a:pt x="951" y="717"/>
                  </a:cubicBezTo>
                  <a:cubicBezTo>
                    <a:pt x="951" y="677"/>
                    <a:pt x="951" y="677"/>
                    <a:pt x="951" y="677"/>
                  </a:cubicBezTo>
                  <a:cubicBezTo>
                    <a:pt x="992" y="677"/>
                    <a:pt x="992" y="677"/>
                    <a:pt x="992" y="677"/>
                  </a:cubicBezTo>
                  <a:lnTo>
                    <a:pt x="992" y="717"/>
                  </a:lnTo>
                  <a:close/>
                  <a:moveTo>
                    <a:pt x="1025" y="856"/>
                  </a:moveTo>
                  <a:cubicBezTo>
                    <a:pt x="1025" y="816"/>
                    <a:pt x="1025" y="816"/>
                    <a:pt x="1025" y="816"/>
                  </a:cubicBezTo>
                  <a:cubicBezTo>
                    <a:pt x="1066" y="816"/>
                    <a:pt x="1066" y="816"/>
                    <a:pt x="1066" y="816"/>
                  </a:cubicBezTo>
                  <a:cubicBezTo>
                    <a:pt x="1066" y="856"/>
                    <a:pt x="1066" y="856"/>
                    <a:pt x="1066" y="856"/>
                  </a:cubicBezTo>
                  <a:lnTo>
                    <a:pt x="1025" y="856"/>
                  </a:lnTo>
                  <a:close/>
                  <a:moveTo>
                    <a:pt x="145" y="1142"/>
                  </a:moveTo>
                  <a:cubicBezTo>
                    <a:pt x="145" y="1125"/>
                    <a:pt x="159" y="1111"/>
                    <a:pt x="176" y="1111"/>
                  </a:cubicBezTo>
                  <a:cubicBezTo>
                    <a:pt x="519" y="1111"/>
                    <a:pt x="519" y="1111"/>
                    <a:pt x="519" y="1111"/>
                  </a:cubicBezTo>
                  <a:cubicBezTo>
                    <a:pt x="535" y="1111"/>
                    <a:pt x="549" y="1125"/>
                    <a:pt x="549" y="1142"/>
                  </a:cubicBezTo>
                  <a:cubicBezTo>
                    <a:pt x="549" y="1377"/>
                    <a:pt x="549" y="1377"/>
                    <a:pt x="549" y="1377"/>
                  </a:cubicBezTo>
                  <a:cubicBezTo>
                    <a:pt x="549" y="1393"/>
                    <a:pt x="535" y="1407"/>
                    <a:pt x="519" y="1407"/>
                  </a:cubicBezTo>
                  <a:cubicBezTo>
                    <a:pt x="176" y="1407"/>
                    <a:pt x="176" y="1407"/>
                    <a:pt x="176" y="1407"/>
                  </a:cubicBezTo>
                  <a:cubicBezTo>
                    <a:pt x="159" y="1407"/>
                    <a:pt x="145" y="1393"/>
                    <a:pt x="145" y="1377"/>
                  </a:cubicBezTo>
                  <a:lnTo>
                    <a:pt x="145" y="1142"/>
                  </a:lnTo>
                  <a:close/>
                  <a:moveTo>
                    <a:pt x="596" y="1488"/>
                  </a:moveTo>
                  <a:cubicBezTo>
                    <a:pt x="589" y="1480"/>
                    <a:pt x="576" y="1474"/>
                    <a:pt x="566" y="1474"/>
                  </a:cubicBezTo>
                  <a:cubicBezTo>
                    <a:pt x="128" y="1474"/>
                    <a:pt x="128" y="1474"/>
                    <a:pt x="128" y="1474"/>
                  </a:cubicBezTo>
                  <a:cubicBezTo>
                    <a:pt x="118" y="1474"/>
                    <a:pt x="105" y="1480"/>
                    <a:pt x="99" y="1488"/>
                  </a:cubicBezTo>
                  <a:cubicBezTo>
                    <a:pt x="12" y="1590"/>
                    <a:pt x="12" y="1590"/>
                    <a:pt x="12" y="1590"/>
                  </a:cubicBezTo>
                  <a:cubicBezTo>
                    <a:pt x="5" y="1598"/>
                    <a:pt x="0" y="1612"/>
                    <a:pt x="0" y="1622"/>
                  </a:cubicBezTo>
                  <a:cubicBezTo>
                    <a:pt x="0" y="1630"/>
                    <a:pt x="0" y="1630"/>
                    <a:pt x="0" y="1630"/>
                  </a:cubicBezTo>
                  <a:cubicBezTo>
                    <a:pt x="0" y="1640"/>
                    <a:pt x="8" y="1649"/>
                    <a:pt x="18" y="1649"/>
                  </a:cubicBezTo>
                  <a:cubicBezTo>
                    <a:pt x="676" y="1649"/>
                    <a:pt x="676" y="1649"/>
                    <a:pt x="676" y="1649"/>
                  </a:cubicBezTo>
                  <a:cubicBezTo>
                    <a:pt x="686" y="1649"/>
                    <a:pt x="694" y="1640"/>
                    <a:pt x="694" y="1630"/>
                  </a:cubicBezTo>
                  <a:cubicBezTo>
                    <a:pt x="694" y="1622"/>
                    <a:pt x="694" y="1622"/>
                    <a:pt x="694" y="1622"/>
                  </a:cubicBezTo>
                  <a:cubicBezTo>
                    <a:pt x="694" y="1612"/>
                    <a:pt x="689" y="1598"/>
                    <a:pt x="683" y="1590"/>
                  </a:cubicBezTo>
                  <a:lnTo>
                    <a:pt x="596" y="1488"/>
                  </a:lnTo>
                  <a:close/>
                </a:path>
              </a:pathLst>
            </a:custGeom>
            <a:grpFill/>
            <a:ln>
              <a:noFill/>
            </a:ln>
          </p:spPr>
          <p:txBody>
            <a:bodyPr vert="horz" wrap="square" lIns="121888" tIns="60944" rIns="121888" bIns="60944" numCol="1" anchor="t" anchorCtr="0" compatLnSpc="1">
              <a:prstTxWarp prst="textNoShape">
                <a:avLst/>
              </a:prstTxWarp>
            </a:bodyPr>
            <a:lstStyle/>
            <a:p>
              <a:pPr defTabSz="1218987"/>
              <a:endParaRPr lang="en-US" sz="1600">
                <a:solidFill>
                  <a:srgbClr val="505050"/>
                </a:solidFill>
              </a:endParaRPr>
            </a:p>
          </p:txBody>
        </p:sp>
        <p:sp>
          <p:nvSpPr>
            <p:cNvPr id="6" name="Freeform 86"/>
            <p:cNvSpPr>
              <a:spLocks noEditPoints="1"/>
            </p:cNvSpPr>
            <p:nvPr/>
          </p:nvSpPr>
          <p:spPr bwMode="black">
            <a:xfrm>
              <a:off x="3422650" y="3873500"/>
              <a:ext cx="168275" cy="142875"/>
            </a:xfrm>
            <a:custGeom>
              <a:avLst/>
              <a:gdLst>
                <a:gd name="T0" fmla="*/ 682 w 694"/>
                <a:gd name="T1" fmla="*/ 58 h 588"/>
                <a:gd name="T2" fmla="*/ 694 w 694"/>
                <a:gd name="T3" fmla="*/ 26 h 588"/>
                <a:gd name="T4" fmla="*/ 694 w 694"/>
                <a:gd name="T5" fmla="*/ 18 h 588"/>
                <a:gd name="T6" fmla="*/ 676 w 694"/>
                <a:gd name="T7" fmla="*/ 0 h 588"/>
                <a:gd name="T8" fmla="*/ 18 w 694"/>
                <a:gd name="T9" fmla="*/ 0 h 588"/>
                <a:gd name="T10" fmla="*/ 0 w 694"/>
                <a:gd name="T11" fmla="*/ 18 h 588"/>
                <a:gd name="T12" fmla="*/ 0 w 694"/>
                <a:gd name="T13" fmla="*/ 26 h 588"/>
                <a:gd name="T14" fmla="*/ 11 w 694"/>
                <a:gd name="T15" fmla="*/ 58 h 588"/>
                <a:gd name="T16" fmla="*/ 98 w 694"/>
                <a:gd name="T17" fmla="*/ 160 h 588"/>
                <a:gd name="T18" fmla="*/ 128 w 694"/>
                <a:gd name="T19" fmla="*/ 174 h 588"/>
                <a:gd name="T20" fmla="*/ 565 w 694"/>
                <a:gd name="T21" fmla="*/ 174 h 588"/>
                <a:gd name="T22" fmla="*/ 595 w 694"/>
                <a:gd name="T23" fmla="*/ 160 h 588"/>
                <a:gd name="T24" fmla="*/ 682 w 694"/>
                <a:gd name="T25" fmla="*/ 58 h 588"/>
                <a:gd name="T26" fmla="*/ 387 w 694"/>
                <a:gd name="T27" fmla="*/ 588 h 588"/>
                <a:gd name="T28" fmla="*/ 387 w 694"/>
                <a:gd name="T29" fmla="*/ 579 h 588"/>
                <a:gd name="T30" fmla="*/ 518 w 694"/>
                <a:gd name="T31" fmla="*/ 579 h 588"/>
                <a:gd name="T32" fmla="*/ 591 w 694"/>
                <a:gd name="T33" fmla="*/ 507 h 588"/>
                <a:gd name="T34" fmla="*/ 591 w 694"/>
                <a:gd name="T35" fmla="*/ 272 h 588"/>
                <a:gd name="T36" fmla="*/ 518 w 694"/>
                <a:gd name="T37" fmla="*/ 199 h 588"/>
                <a:gd name="T38" fmla="*/ 175 w 694"/>
                <a:gd name="T39" fmla="*/ 199 h 588"/>
                <a:gd name="T40" fmla="*/ 103 w 694"/>
                <a:gd name="T41" fmla="*/ 272 h 588"/>
                <a:gd name="T42" fmla="*/ 103 w 694"/>
                <a:gd name="T43" fmla="*/ 507 h 588"/>
                <a:gd name="T44" fmla="*/ 175 w 694"/>
                <a:gd name="T45" fmla="*/ 579 h 588"/>
                <a:gd name="T46" fmla="*/ 307 w 694"/>
                <a:gd name="T47" fmla="*/ 579 h 588"/>
                <a:gd name="T48" fmla="*/ 307 w 694"/>
                <a:gd name="T49" fmla="*/ 588 h 588"/>
                <a:gd name="T50" fmla="*/ 387 w 694"/>
                <a:gd name="T51" fmla="*/ 588 h 588"/>
                <a:gd name="T52" fmla="*/ 175 w 694"/>
                <a:gd name="T53" fmla="*/ 537 h 588"/>
                <a:gd name="T54" fmla="*/ 145 w 694"/>
                <a:gd name="T55" fmla="*/ 507 h 588"/>
                <a:gd name="T56" fmla="*/ 145 w 694"/>
                <a:gd name="T57" fmla="*/ 272 h 588"/>
                <a:gd name="T58" fmla="*/ 175 w 694"/>
                <a:gd name="T59" fmla="*/ 242 h 588"/>
                <a:gd name="T60" fmla="*/ 518 w 694"/>
                <a:gd name="T61" fmla="*/ 242 h 588"/>
                <a:gd name="T62" fmla="*/ 549 w 694"/>
                <a:gd name="T63" fmla="*/ 272 h 588"/>
                <a:gd name="T64" fmla="*/ 549 w 694"/>
                <a:gd name="T65" fmla="*/ 507 h 588"/>
                <a:gd name="T66" fmla="*/ 518 w 694"/>
                <a:gd name="T67" fmla="*/ 537 h 588"/>
                <a:gd name="T68" fmla="*/ 175 w 694"/>
                <a:gd name="T69" fmla="*/ 537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4" h="588">
                  <a:moveTo>
                    <a:pt x="682" y="58"/>
                  </a:moveTo>
                  <a:cubicBezTo>
                    <a:pt x="689" y="51"/>
                    <a:pt x="694" y="36"/>
                    <a:pt x="694" y="26"/>
                  </a:cubicBezTo>
                  <a:cubicBezTo>
                    <a:pt x="694" y="18"/>
                    <a:pt x="694" y="18"/>
                    <a:pt x="694" y="18"/>
                  </a:cubicBezTo>
                  <a:cubicBezTo>
                    <a:pt x="694" y="8"/>
                    <a:pt x="686" y="0"/>
                    <a:pt x="676" y="0"/>
                  </a:cubicBezTo>
                  <a:cubicBezTo>
                    <a:pt x="18" y="0"/>
                    <a:pt x="18" y="0"/>
                    <a:pt x="18" y="0"/>
                  </a:cubicBezTo>
                  <a:cubicBezTo>
                    <a:pt x="8" y="0"/>
                    <a:pt x="0" y="8"/>
                    <a:pt x="0" y="18"/>
                  </a:cubicBezTo>
                  <a:cubicBezTo>
                    <a:pt x="0" y="26"/>
                    <a:pt x="0" y="26"/>
                    <a:pt x="0" y="26"/>
                  </a:cubicBezTo>
                  <a:cubicBezTo>
                    <a:pt x="0" y="36"/>
                    <a:pt x="5" y="51"/>
                    <a:pt x="11" y="58"/>
                  </a:cubicBezTo>
                  <a:cubicBezTo>
                    <a:pt x="98" y="160"/>
                    <a:pt x="98" y="160"/>
                    <a:pt x="98" y="160"/>
                  </a:cubicBezTo>
                  <a:cubicBezTo>
                    <a:pt x="105" y="168"/>
                    <a:pt x="118" y="174"/>
                    <a:pt x="128" y="174"/>
                  </a:cubicBezTo>
                  <a:cubicBezTo>
                    <a:pt x="565" y="174"/>
                    <a:pt x="565" y="174"/>
                    <a:pt x="565" y="174"/>
                  </a:cubicBezTo>
                  <a:cubicBezTo>
                    <a:pt x="575" y="174"/>
                    <a:pt x="589" y="168"/>
                    <a:pt x="595" y="160"/>
                  </a:cubicBezTo>
                  <a:lnTo>
                    <a:pt x="682" y="58"/>
                  </a:lnTo>
                  <a:close/>
                  <a:moveTo>
                    <a:pt x="387" y="588"/>
                  </a:moveTo>
                  <a:cubicBezTo>
                    <a:pt x="387" y="582"/>
                    <a:pt x="387" y="579"/>
                    <a:pt x="387" y="579"/>
                  </a:cubicBezTo>
                  <a:cubicBezTo>
                    <a:pt x="518" y="579"/>
                    <a:pt x="518" y="579"/>
                    <a:pt x="518" y="579"/>
                  </a:cubicBezTo>
                  <a:cubicBezTo>
                    <a:pt x="558" y="579"/>
                    <a:pt x="591" y="547"/>
                    <a:pt x="591" y="507"/>
                  </a:cubicBezTo>
                  <a:cubicBezTo>
                    <a:pt x="591" y="272"/>
                    <a:pt x="591" y="272"/>
                    <a:pt x="591" y="272"/>
                  </a:cubicBezTo>
                  <a:cubicBezTo>
                    <a:pt x="591" y="232"/>
                    <a:pt x="558" y="199"/>
                    <a:pt x="518" y="199"/>
                  </a:cubicBezTo>
                  <a:cubicBezTo>
                    <a:pt x="175" y="199"/>
                    <a:pt x="175" y="199"/>
                    <a:pt x="175" y="199"/>
                  </a:cubicBezTo>
                  <a:cubicBezTo>
                    <a:pt x="135" y="199"/>
                    <a:pt x="103" y="232"/>
                    <a:pt x="103" y="272"/>
                  </a:cubicBezTo>
                  <a:cubicBezTo>
                    <a:pt x="103" y="507"/>
                    <a:pt x="103" y="507"/>
                    <a:pt x="103" y="507"/>
                  </a:cubicBezTo>
                  <a:cubicBezTo>
                    <a:pt x="103" y="547"/>
                    <a:pt x="135" y="579"/>
                    <a:pt x="175" y="579"/>
                  </a:cubicBezTo>
                  <a:cubicBezTo>
                    <a:pt x="307" y="579"/>
                    <a:pt x="307" y="579"/>
                    <a:pt x="307" y="579"/>
                  </a:cubicBezTo>
                  <a:cubicBezTo>
                    <a:pt x="307" y="579"/>
                    <a:pt x="307" y="582"/>
                    <a:pt x="307" y="588"/>
                  </a:cubicBezTo>
                  <a:lnTo>
                    <a:pt x="387" y="588"/>
                  </a:lnTo>
                  <a:close/>
                  <a:moveTo>
                    <a:pt x="175" y="537"/>
                  </a:moveTo>
                  <a:cubicBezTo>
                    <a:pt x="159" y="537"/>
                    <a:pt x="145" y="523"/>
                    <a:pt x="145" y="507"/>
                  </a:cubicBezTo>
                  <a:cubicBezTo>
                    <a:pt x="145" y="272"/>
                    <a:pt x="145" y="272"/>
                    <a:pt x="145" y="272"/>
                  </a:cubicBezTo>
                  <a:cubicBezTo>
                    <a:pt x="145" y="255"/>
                    <a:pt x="159" y="242"/>
                    <a:pt x="175" y="242"/>
                  </a:cubicBezTo>
                  <a:cubicBezTo>
                    <a:pt x="518" y="242"/>
                    <a:pt x="518" y="242"/>
                    <a:pt x="518" y="242"/>
                  </a:cubicBezTo>
                  <a:cubicBezTo>
                    <a:pt x="535" y="242"/>
                    <a:pt x="549" y="255"/>
                    <a:pt x="549" y="272"/>
                  </a:cubicBezTo>
                  <a:cubicBezTo>
                    <a:pt x="549" y="507"/>
                    <a:pt x="549" y="507"/>
                    <a:pt x="549" y="507"/>
                  </a:cubicBezTo>
                  <a:cubicBezTo>
                    <a:pt x="549" y="523"/>
                    <a:pt x="535" y="537"/>
                    <a:pt x="518" y="537"/>
                  </a:cubicBezTo>
                  <a:lnTo>
                    <a:pt x="175" y="537"/>
                  </a:lnTo>
                  <a:close/>
                </a:path>
              </a:pathLst>
            </a:custGeom>
            <a:grpFill/>
            <a:ln>
              <a:noFill/>
            </a:ln>
          </p:spPr>
          <p:txBody>
            <a:bodyPr vert="horz" wrap="square" lIns="121888" tIns="60944" rIns="121888" bIns="60944" numCol="1" anchor="t" anchorCtr="0" compatLnSpc="1">
              <a:prstTxWarp prst="textNoShape">
                <a:avLst/>
              </a:prstTxWarp>
            </a:bodyPr>
            <a:lstStyle/>
            <a:p>
              <a:pPr defTabSz="1218987"/>
              <a:endParaRPr lang="en-US" sz="1600">
                <a:solidFill>
                  <a:srgbClr val="505050"/>
                </a:solidFill>
              </a:endParaRPr>
            </a:p>
          </p:txBody>
        </p:sp>
      </p:grpSp>
      <p:sp>
        <p:nvSpPr>
          <p:cNvPr id="12" name="Content Placeholder 2"/>
          <p:cNvSpPr txBox="1">
            <a:spLocks/>
          </p:cNvSpPr>
          <p:nvPr/>
        </p:nvSpPr>
        <p:spPr>
          <a:xfrm>
            <a:off x="4522013" y="3002944"/>
            <a:ext cx="7379248" cy="1347869"/>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3"/>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3"/>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3"/>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3732" dirty="0">
                <a:solidFill>
                  <a:schemeClr val="bg1">
                    <a:alpha val="99000"/>
                  </a:schemeClr>
                </a:solidFill>
                <a:latin typeface="+mn-lt"/>
              </a:rPr>
              <a:t>What’s included</a:t>
            </a:r>
          </a:p>
          <a:p>
            <a:pPr lvl="1"/>
            <a:r>
              <a:rPr lang="en-US" sz="2000" dirty="0">
                <a:solidFill>
                  <a:schemeClr val="tx1">
                    <a:alpha val="99000"/>
                  </a:schemeClr>
                </a:solidFill>
              </a:rPr>
              <a:t>Compute Hardware failure (disk, </a:t>
            </a:r>
            <a:r>
              <a:rPr lang="en-US" sz="2000" dirty="0" smtClean="0">
                <a:solidFill>
                  <a:schemeClr val="tx1">
                    <a:alpha val="99000"/>
                  </a:schemeClr>
                </a:solidFill>
              </a:rPr>
              <a:t>CPU, </a:t>
            </a:r>
            <a:r>
              <a:rPr lang="en-US" sz="2000" dirty="0">
                <a:solidFill>
                  <a:schemeClr val="tx1">
                    <a:alpha val="99000"/>
                  </a:schemeClr>
                </a:solidFill>
              </a:rPr>
              <a:t>memory)</a:t>
            </a:r>
          </a:p>
          <a:p>
            <a:pPr lvl="1"/>
            <a:r>
              <a:rPr lang="en-US" sz="2000" dirty="0">
                <a:solidFill>
                  <a:schemeClr val="tx1">
                    <a:alpha val="99000"/>
                  </a:schemeClr>
                </a:solidFill>
              </a:rPr>
              <a:t>Datacenter failures - Network failure, power failure</a:t>
            </a:r>
          </a:p>
          <a:p>
            <a:pPr lvl="1"/>
            <a:r>
              <a:rPr lang="en-US" sz="2000" dirty="0">
                <a:solidFill>
                  <a:schemeClr val="tx1">
                    <a:alpha val="99000"/>
                  </a:schemeClr>
                </a:solidFill>
              </a:rPr>
              <a:t>Hardware upgrades, Software maintenance – Host OS Updates</a:t>
            </a:r>
          </a:p>
        </p:txBody>
      </p:sp>
      <p:sp>
        <p:nvSpPr>
          <p:cNvPr id="13" name="Content Placeholder 2"/>
          <p:cNvSpPr txBox="1">
            <a:spLocks/>
          </p:cNvSpPr>
          <p:nvPr/>
        </p:nvSpPr>
        <p:spPr>
          <a:xfrm>
            <a:off x="4522014" y="4461934"/>
            <a:ext cx="7379249" cy="830997"/>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3"/>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3"/>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3"/>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4000" dirty="0">
                <a:solidFill>
                  <a:schemeClr val="bg1">
                    <a:alpha val="99000"/>
                  </a:schemeClr>
                </a:solidFill>
                <a:latin typeface="+mn-lt"/>
              </a:rPr>
              <a:t>What is not included</a:t>
            </a:r>
          </a:p>
          <a:p>
            <a:pPr lvl="1"/>
            <a:r>
              <a:rPr lang="en-US" sz="2000" dirty="0">
                <a:solidFill>
                  <a:schemeClr val="tx1">
                    <a:alpha val="99000"/>
                  </a:schemeClr>
                </a:solidFill>
              </a:rPr>
              <a:t>VM Container crashes, Guest OS Updates</a:t>
            </a:r>
          </a:p>
        </p:txBody>
      </p:sp>
      <p:sp>
        <p:nvSpPr>
          <p:cNvPr id="14" name="Content Placeholder 2"/>
          <p:cNvSpPr txBox="1">
            <a:spLocks/>
          </p:cNvSpPr>
          <p:nvPr/>
        </p:nvSpPr>
        <p:spPr>
          <a:xfrm>
            <a:off x="4522013" y="2068385"/>
            <a:ext cx="7379248" cy="830997"/>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3"/>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3"/>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3"/>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4000" dirty="0">
                <a:solidFill>
                  <a:schemeClr val="bg1">
                    <a:alpha val="99000"/>
                  </a:schemeClr>
                </a:solidFill>
                <a:latin typeface="+mn-lt"/>
              </a:rPr>
              <a:t>99.95% for multiple role instances</a:t>
            </a:r>
          </a:p>
          <a:p>
            <a:pPr lvl="1"/>
            <a:r>
              <a:rPr lang="en-US" sz="2000" dirty="0">
                <a:solidFill>
                  <a:schemeClr val="tx1">
                    <a:alpha val="99000"/>
                  </a:schemeClr>
                </a:solidFill>
              </a:rPr>
              <a:t>4.38 hours of downtime per year</a:t>
            </a:r>
          </a:p>
        </p:txBody>
      </p:sp>
    </p:spTree>
    <p:extLst>
      <p:ext uri="{BB962C8B-B14F-4D97-AF65-F5344CB8AC3E}">
        <p14:creationId xmlns:p14="http://schemas.microsoft.com/office/powerpoint/2010/main" val="3075419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custDataLst>
              <p:tags r:id="rId1"/>
            </p:custDataLst>
          </p:nvPr>
        </p:nvSpPr>
        <p:spPr bwMode="auto">
          <a:xfrm>
            <a:off x="7237983" y="1492211"/>
            <a:ext cx="2664373" cy="4774503"/>
          </a:xfrm>
          <a:prstGeom prst="rect">
            <a:avLst/>
          </a:prstGeom>
          <a:no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1218490" fontAlgn="base">
              <a:spcBef>
                <a:spcPct val="0"/>
              </a:spcBef>
              <a:spcAft>
                <a:spcPct val="0"/>
              </a:spcAft>
            </a:pPr>
            <a:r>
              <a:rPr lang="en-US" sz="2133" dirty="0">
                <a:ln>
                  <a:solidFill>
                    <a:srgbClr val="FFFFFF">
                      <a:alpha val="0"/>
                    </a:srgbClr>
                  </a:solidFill>
                </a:ln>
                <a:solidFill>
                  <a:schemeClr val="bg1">
                    <a:alpha val="99000"/>
                  </a:schemeClr>
                </a:solidFill>
              </a:rPr>
              <a:t>Fault Domain</a:t>
            </a:r>
          </a:p>
        </p:txBody>
      </p:sp>
      <p:sp>
        <p:nvSpPr>
          <p:cNvPr id="12" name="Rectangle 11"/>
          <p:cNvSpPr/>
          <p:nvPr>
            <p:custDataLst>
              <p:tags r:id="rId2"/>
            </p:custDataLst>
          </p:nvPr>
        </p:nvSpPr>
        <p:spPr bwMode="auto">
          <a:xfrm>
            <a:off x="7396690" y="1918234"/>
            <a:ext cx="2377439" cy="416071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31" name="Title 30"/>
          <p:cNvSpPr>
            <a:spLocks noGrp="1"/>
          </p:cNvSpPr>
          <p:nvPr>
            <p:ph type="title"/>
          </p:nvPr>
        </p:nvSpPr>
        <p:spPr/>
        <p:txBody>
          <a:bodyPr/>
          <a:lstStyle/>
          <a:p>
            <a:r>
              <a:rPr lang="en-NZ" dirty="0"/>
              <a:t>Fault and Update Domains</a:t>
            </a:r>
          </a:p>
        </p:txBody>
      </p:sp>
      <p:sp>
        <p:nvSpPr>
          <p:cNvPr id="3" name="Rectangle 2"/>
          <p:cNvSpPr/>
          <p:nvPr>
            <p:custDataLst>
              <p:tags r:id="rId3"/>
            </p:custDataLst>
          </p:nvPr>
        </p:nvSpPr>
        <p:spPr bwMode="auto">
          <a:xfrm>
            <a:off x="2252325" y="1492211"/>
            <a:ext cx="2664373" cy="4774503"/>
          </a:xfrm>
          <a:prstGeom prst="rect">
            <a:avLst/>
          </a:prstGeom>
          <a:no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1218490" fontAlgn="base">
              <a:spcBef>
                <a:spcPct val="0"/>
              </a:spcBef>
              <a:spcAft>
                <a:spcPct val="0"/>
              </a:spcAft>
            </a:pPr>
            <a:r>
              <a:rPr lang="en-US" sz="2133" dirty="0">
                <a:ln>
                  <a:solidFill>
                    <a:srgbClr val="FFFFFF">
                      <a:alpha val="0"/>
                    </a:srgbClr>
                  </a:solidFill>
                </a:ln>
                <a:solidFill>
                  <a:schemeClr val="bg1">
                    <a:alpha val="99000"/>
                  </a:schemeClr>
                </a:solidFill>
              </a:rPr>
              <a:t>Fault Domain</a:t>
            </a:r>
          </a:p>
        </p:txBody>
      </p:sp>
      <p:sp>
        <p:nvSpPr>
          <p:cNvPr id="4" name="Rectangle 3"/>
          <p:cNvSpPr/>
          <p:nvPr>
            <p:custDataLst>
              <p:tags r:id="rId4"/>
            </p:custDataLst>
          </p:nvPr>
        </p:nvSpPr>
        <p:spPr bwMode="auto">
          <a:xfrm>
            <a:off x="2411032" y="1918234"/>
            <a:ext cx="2377439" cy="416071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5" name="Rectangle 4"/>
          <p:cNvSpPr/>
          <p:nvPr>
            <p:custDataLst>
              <p:tags r:id="rId5"/>
            </p:custDataLst>
          </p:nvPr>
        </p:nvSpPr>
        <p:spPr bwMode="auto">
          <a:xfrm>
            <a:off x="2578672" y="2399489"/>
            <a:ext cx="6997336" cy="16469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US" sz="2133" dirty="0">
                <a:ln>
                  <a:solidFill>
                    <a:srgbClr val="FFFFFF">
                      <a:alpha val="0"/>
                    </a:srgbClr>
                  </a:solidFill>
                </a:ln>
                <a:solidFill>
                  <a:schemeClr val="bg1">
                    <a:alpha val="99000"/>
                  </a:schemeClr>
                </a:solidFill>
              </a:rPr>
              <a:t>Web Role</a:t>
            </a:r>
          </a:p>
        </p:txBody>
      </p:sp>
      <p:sp>
        <p:nvSpPr>
          <p:cNvPr id="6" name="Rectangle 5"/>
          <p:cNvSpPr/>
          <p:nvPr>
            <p:custDataLst>
              <p:tags r:id="rId6"/>
            </p:custDataLst>
          </p:nvPr>
        </p:nvSpPr>
        <p:spPr bwMode="auto">
          <a:xfrm>
            <a:off x="2852990" y="2850206"/>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7" name="Rectangle 6"/>
          <p:cNvSpPr/>
          <p:nvPr>
            <p:custDataLst>
              <p:tags r:id="rId7"/>
            </p:custDataLst>
          </p:nvPr>
        </p:nvSpPr>
        <p:spPr bwMode="auto">
          <a:xfrm>
            <a:off x="2852990" y="3473720"/>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8" name="Rectangle 7"/>
          <p:cNvSpPr/>
          <p:nvPr>
            <p:custDataLst>
              <p:tags r:id="rId8"/>
            </p:custDataLst>
          </p:nvPr>
        </p:nvSpPr>
        <p:spPr bwMode="auto">
          <a:xfrm>
            <a:off x="2592067" y="4255996"/>
            <a:ext cx="6997336"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US" sz="2133" dirty="0">
                <a:ln>
                  <a:solidFill>
                    <a:srgbClr val="FFFFFF">
                      <a:alpha val="0"/>
                    </a:srgbClr>
                  </a:solidFill>
                </a:ln>
                <a:solidFill>
                  <a:schemeClr val="bg1"/>
                </a:solidFill>
              </a:rPr>
              <a:t>Worker Role</a:t>
            </a:r>
          </a:p>
        </p:txBody>
      </p:sp>
      <p:sp>
        <p:nvSpPr>
          <p:cNvPr id="9" name="Rectangle 8"/>
          <p:cNvSpPr/>
          <p:nvPr>
            <p:custDataLst>
              <p:tags r:id="rId9"/>
            </p:custDataLst>
          </p:nvPr>
        </p:nvSpPr>
        <p:spPr bwMode="auto">
          <a:xfrm>
            <a:off x="2852990" y="4706713"/>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0" name="Rectangle 9"/>
          <p:cNvSpPr/>
          <p:nvPr>
            <p:custDataLst>
              <p:tags r:id="rId10"/>
            </p:custDataLst>
          </p:nvPr>
        </p:nvSpPr>
        <p:spPr bwMode="auto">
          <a:xfrm>
            <a:off x="2852990" y="5330228"/>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4" name="Rectangle 13"/>
          <p:cNvSpPr/>
          <p:nvPr>
            <p:custDataLst>
              <p:tags r:id="rId11"/>
            </p:custDataLst>
          </p:nvPr>
        </p:nvSpPr>
        <p:spPr bwMode="auto">
          <a:xfrm>
            <a:off x="7838648" y="2839495"/>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5" name="Rectangle 14"/>
          <p:cNvSpPr/>
          <p:nvPr>
            <p:custDataLst>
              <p:tags r:id="rId12"/>
            </p:custDataLst>
          </p:nvPr>
        </p:nvSpPr>
        <p:spPr bwMode="auto">
          <a:xfrm>
            <a:off x="7838648" y="3473720"/>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7" name="Rectangle 16"/>
          <p:cNvSpPr/>
          <p:nvPr>
            <p:custDataLst>
              <p:tags r:id="rId13"/>
            </p:custDataLst>
          </p:nvPr>
        </p:nvSpPr>
        <p:spPr bwMode="auto">
          <a:xfrm>
            <a:off x="7838648" y="4706713"/>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8" name="Rectangle 17"/>
          <p:cNvSpPr/>
          <p:nvPr>
            <p:custDataLst>
              <p:tags r:id="rId14"/>
            </p:custDataLst>
          </p:nvPr>
        </p:nvSpPr>
        <p:spPr bwMode="auto">
          <a:xfrm>
            <a:off x="7838648" y="5330228"/>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9" name="Rectangle 18"/>
          <p:cNvSpPr/>
          <p:nvPr>
            <p:custDataLst>
              <p:tags r:id="rId15"/>
            </p:custDataLst>
          </p:nvPr>
        </p:nvSpPr>
        <p:spPr bwMode="auto">
          <a:xfrm>
            <a:off x="2683133" y="2739538"/>
            <a:ext cx="1759431" cy="1248453"/>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1" name="Rectangle 20"/>
          <p:cNvSpPr/>
          <p:nvPr>
            <p:custDataLst>
              <p:tags r:id="rId16"/>
            </p:custDataLst>
          </p:nvPr>
        </p:nvSpPr>
        <p:spPr bwMode="auto">
          <a:xfrm>
            <a:off x="2683133" y="4622048"/>
            <a:ext cx="1759431" cy="1227904"/>
          </a:xfrm>
          <a:prstGeom prst="rect">
            <a:avLst/>
          </a:prstGeom>
          <a:noFill/>
          <a:ln w="2222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4" name="Rectangle 23"/>
          <p:cNvSpPr/>
          <p:nvPr>
            <p:custDataLst>
              <p:tags r:id="rId17"/>
            </p:custDataLst>
          </p:nvPr>
        </p:nvSpPr>
        <p:spPr bwMode="auto">
          <a:xfrm>
            <a:off x="7690456" y="4622048"/>
            <a:ext cx="1759431" cy="1227904"/>
          </a:xfrm>
          <a:prstGeom prst="rect">
            <a:avLst/>
          </a:prstGeom>
          <a:noFill/>
          <a:ln w="2222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5" name="Rectangle 24"/>
          <p:cNvSpPr/>
          <p:nvPr>
            <p:custDataLst>
              <p:tags r:id="rId18"/>
            </p:custDataLst>
          </p:nvPr>
        </p:nvSpPr>
        <p:spPr bwMode="auto">
          <a:xfrm>
            <a:off x="7681623" y="2739538"/>
            <a:ext cx="1759431" cy="1248453"/>
          </a:xfrm>
          <a:prstGeom prst="rect">
            <a:avLst/>
          </a:prstGeom>
          <a:noFill/>
          <a:ln w="2222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 name="TextBox 1"/>
          <p:cNvSpPr txBox="1"/>
          <p:nvPr/>
        </p:nvSpPr>
        <p:spPr>
          <a:xfrm>
            <a:off x="3202758" y="2422944"/>
            <a:ext cx="514243" cy="246221"/>
          </a:xfrm>
          <a:prstGeom prst="rect">
            <a:avLst/>
          </a:prstGeom>
          <a:noFill/>
        </p:spPr>
        <p:txBody>
          <a:bodyPr wrap="none" lIns="0" tIns="0" rIns="0" bIns="0" rtlCol="0">
            <a:spAutoFit/>
          </a:bodyPr>
          <a:lstStyle/>
          <a:p>
            <a:pPr defTabSz="1218490"/>
            <a:r>
              <a:rPr lang="en-US" sz="1600" spc="-93" dirty="0">
                <a:gradFill>
                  <a:gsLst>
                    <a:gs pos="2917">
                      <a:srgbClr val="292929"/>
                    </a:gs>
                    <a:gs pos="30000">
                      <a:srgbClr val="292929"/>
                    </a:gs>
                  </a:gsLst>
                  <a:lin ang="5400000" scaled="0"/>
                </a:gradFill>
              </a:rPr>
              <a:t>UD #1</a:t>
            </a:r>
          </a:p>
        </p:txBody>
      </p:sp>
      <p:sp>
        <p:nvSpPr>
          <p:cNvPr id="26" name="TextBox 25"/>
          <p:cNvSpPr txBox="1"/>
          <p:nvPr/>
        </p:nvSpPr>
        <p:spPr>
          <a:xfrm>
            <a:off x="3202758" y="4308993"/>
            <a:ext cx="514243" cy="246221"/>
          </a:xfrm>
          <a:prstGeom prst="rect">
            <a:avLst/>
          </a:prstGeom>
          <a:noFill/>
        </p:spPr>
        <p:txBody>
          <a:bodyPr wrap="none" lIns="0" tIns="0" rIns="0" bIns="0" rtlCol="0">
            <a:spAutoFit/>
          </a:bodyPr>
          <a:lstStyle/>
          <a:p>
            <a:pPr defTabSz="1218490"/>
            <a:r>
              <a:rPr lang="en-US" sz="1600" spc="-93" dirty="0">
                <a:gradFill>
                  <a:gsLst>
                    <a:gs pos="2917">
                      <a:srgbClr val="292929"/>
                    </a:gs>
                    <a:gs pos="30000">
                      <a:srgbClr val="292929"/>
                    </a:gs>
                  </a:gsLst>
                  <a:lin ang="5400000" scaled="0"/>
                </a:gradFill>
              </a:rPr>
              <a:t>UD #1</a:t>
            </a:r>
          </a:p>
        </p:txBody>
      </p:sp>
      <p:sp>
        <p:nvSpPr>
          <p:cNvPr id="27" name="TextBox 26"/>
          <p:cNvSpPr txBox="1"/>
          <p:nvPr/>
        </p:nvSpPr>
        <p:spPr>
          <a:xfrm>
            <a:off x="8304921" y="2441403"/>
            <a:ext cx="514243" cy="246221"/>
          </a:xfrm>
          <a:prstGeom prst="rect">
            <a:avLst/>
          </a:prstGeom>
          <a:noFill/>
        </p:spPr>
        <p:txBody>
          <a:bodyPr wrap="none" lIns="0" tIns="0" rIns="0" bIns="0" rtlCol="0">
            <a:spAutoFit/>
          </a:bodyPr>
          <a:lstStyle/>
          <a:p>
            <a:pPr defTabSz="1218490"/>
            <a:r>
              <a:rPr lang="en-US" sz="1600" spc="-93" dirty="0">
                <a:gradFill>
                  <a:gsLst>
                    <a:gs pos="2917">
                      <a:srgbClr val="292929"/>
                    </a:gs>
                    <a:gs pos="30000">
                      <a:srgbClr val="292929"/>
                    </a:gs>
                  </a:gsLst>
                  <a:lin ang="5400000" scaled="0"/>
                </a:gradFill>
              </a:rPr>
              <a:t>UD #2</a:t>
            </a:r>
          </a:p>
        </p:txBody>
      </p:sp>
      <p:sp>
        <p:nvSpPr>
          <p:cNvPr id="28" name="TextBox 27"/>
          <p:cNvSpPr txBox="1"/>
          <p:nvPr/>
        </p:nvSpPr>
        <p:spPr>
          <a:xfrm>
            <a:off x="8304921" y="4308993"/>
            <a:ext cx="514243" cy="246221"/>
          </a:xfrm>
          <a:prstGeom prst="rect">
            <a:avLst/>
          </a:prstGeom>
          <a:noFill/>
        </p:spPr>
        <p:txBody>
          <a:bodyPr wrap="none" lIns="0" tIns="0" rIns="0" bIns="0" rtlCol="0">
            <a:spAutoFit/>
          </a:bodyPr>
          <a:lstStyle/>
          <a:p>
            <a:pPr defTabSz="1218490"/>
            <a:r>
              <a:rPr lang="en-US" sz="1600" spc="-93" dirty="0">
                <a:gradFill>
                  <a:gsLst>
                    <a:gs pos="2917">
                      <a:srgbClr val="292929"/>
                    </a:gs>
                    <a:gs pos="30000">
                      <a:srgbClr val="292929"/>
                    </a:gs>
                  </a:gsLst>
                  <a:lin ang="5400000" scaled="0"/>
                </a:gradFill>
              </a:rPr>
              <a:t>UD #2</a:t>
            </a:r>
          </a:p>
        </p:txBody>
      </p:sp>
    </p:spTree>
    <p:extLst>
      <p:ext uri="{BB962C8B-B14F-4D97-AF65-F5344CB8AC3E}">
        <p14:creationId xmlns:p14="http://schemas.microsoft.com/office/powerpoint/2010/main" val="347210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3" grpId="0" animBg="1"/>
      <p:bldP spid="4" grpId="0" animBg="1"/>
      <p:bldP spid="19" grpId="0" animBg="1"/>
      <p:bldP spid="21" grpId="0" animBg="1"/>
      <p:bldP spid="24" grpId="0" animBg="1"/>
      <p:bldP spid="25" grpId="0" animBg="1"/>
      <p:bldP spid="2" grpId="0"/>
      <p:bldP spid="26" grpId="0"/>
      <p:bldP spid="27" grpId="0"/>
      <p:bldP spid="2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normAutofit fontScale="90000"/>
          </a:bodyPr>
          <a:lstStyle/>
          <a:p>
            <a:r>
              <a:rPr lang="en-NZ" dirty="0"/>
              <a:t>Virtual Machine Availability Sets</a:t>
            </a:r>
            <a:r>
              <a:rPr lang="en-NZ" dirty="0" smtClean="0"/>
              <a:t/>
            </a:r>
            <a:br>
              <a:rPr lang="en-NZ" dirty="0" smtClean="0"/>
            </a:br>
            <a:endParaRPr lang="en-NZ" sz="3999" dirty="0">
              <a:solidFill>
                <a:schemeClr val="bg1">
                  <a:alpha val="99000"/>
                </a:schemeClr>
              </a:solidFill>
            </a:endParaRPr>
          </a:p>
        </p:txBody>
      </p:sp>
      <p:sp>
        <p:nvSpPr>
          <p:cNvPr id="3" name="Rectangle 2"/>
          <p:cNvSpPr/>
          <p:nvPr>
            <p:custDataLst>
              <p:tags r:id="rId1"/>
            </p:custDataLst>
          </p:nvPr>
        </p:nvSpPr>
        <p:spPr bwMode="auto">
          <a:xfrm>
            <a:off x="2075381" y="1659348"/>
            <a:ext cx="2841318" cy="4977758"/>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fontAlgn="base">
              <a:spcBef>
                <a:spcPct val="0"/>
              </a:spcBef>
              <a:spcAft>
                <a:spcPct val="0"/>
              </a:spcAft>
            </a:pPr>
            <a:r>
              <a:rPr lang="en-US" sz="3199" dirty="0">
                <a:ln>
                  <a:solidFill>
                    <a:schemeClr val="bg1">
                      <a:alpha val="0"/>
                    </a:schemeClr>
                  </a:solidFill>
                </a:ln>
                <a:solidFill>
                  <a:srgbClr val="595959"/>
                </a:solidFill>
                <a:latin typeface="Segoe UI Light" pitchFamily="34" charset="0"/>
              </a:rPr>
              <a:t>Fault Domain</a:t>
            </a:r>
          </a:p>
        </p:txBody>
      </p:sp>
      <p:sp>
        <p:nvSpPr>
          <p:cNvPr id="4" name="Rectangle 3"/>
          <p:cNvSpPr/>
          <p:nvPr>
            <p:custDataLst>
              <p:tags r:id="rId2"/>
            </p:custDataLst>
          </p:nvPr>
        </p:nvSpPr>
        <p:spPr bwMode="auto">
          <a:xfrm>
            <a:off x="2267608" y="2132470"/>
            <a:ext cx="2520864" cy="435052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4" tIns="45701" rIns="91364" bIns="45683" numCol="1" spcCol="0" rtlCol="0" anchor="t" anchorCtr="0" compatLnSpc="1">
            <a:prstTxWarp prst="textNoShape">
              <a:avLst/>
            </a:prstTxWarp>
          </a:bodyPr>
          <a:lstStyle/>
          <a:p>
            <a:pPr algn="ctr" defTabSz="913414" fontAlgn="base">
              <a:spcBef>
                <a:spcPts val="1200"/>
              </a:spcBef>
              <a:spcAft>
                <a:spcPct val="0"/>
              </a:spcAft>
            </a:pPr>
            <a:r>
              <a:rPr lang="en-US" sz="3199" dirty="0">
                <a:ln>
                  <a:solidFill>
                    <a:schemeClr val="bg1">
                      <a:alpha val="0"/>
                    </a:schemeClr>
                  </a:solidFill>
                </a:ln>
                <a:solidFill>
                  <a:srgbClr val="595959"/>
                </a:solidFill>
              </a:rPr>
              <a:t>Rack</a:t>
            </a:r>
            <a:endParaRPr lang="en-US" sz="1466" dirty="0">
              <a:ln>
                <a:solidFill>
                  <a:schemeClr val="bg1">
                    <a:alpha val="0"/>
                  </a:schemeClr>
                </a:solidFill>
              </a:ln>
              <a:solidFill>
                <a:srgbClr val="595959"/>
              </a:solidFill>
            </a:endParaRPr>
          </a:p>
        </p:txBody>
      </p:sp>
      <p:sp>
        <p:nvSpPr>
          <p:cNvPr id="11" name="Rectangle 10"/>
          <p:cNvSpPr/>
          <p:nvPr>
            <p:custDataLst>
              <p:tags r:id="rId3"/>
            </p:custDataLst>
          </p:nvPr>
        </p:nvSpPr>
        <p:spPr bwMode="auto">
          <a:xfrm>
            <a:off x="7237982" y="1659348"/>
            <a:ext cx="2843784" cy="4977758"/>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fontAlgn="base">
              <a:spcBef>
                <a:spcPct val="0"/>
              </a:spcBef>
              <a:spcAft>
                <a:spcPct val="0"/>
              </a:spcAft>
            </a:pPr>
            <a:r>
              <a:rPr lang="en-US" sz="3199" dirty="0">
                <a:ln>
                  <a:solidFill>
                    <a:schemeClr val="bg1">
                      <a:alpha val="0"/>
                    </a:schemeClr>
                  </a:solidFill>
                </a:ln>
                <a:solidFill>
                  <a:srgbClr val="595959"/>
                </a:solidFill>
                <a:latin typeface="Segoe UI Light" pitchFamily="34" charset="0"/>
              </a:rPr>
              <a:t>Fault Domain</a:t>
            </a:r>
          </a:p>
        </p:txBody>
      </p:sp>
      <p:sp>
        <p:nvSpPr>
          <p:cNvPr id="12" name="Rectangle 11"/>
          <p:cNvSpPr/>
          <p:nvPr>
            <p:custDataLst>
              <p:tags r:id="rId4"/>
            </p:custDataLst>
          </p:nvPr>
        </p:nvSpPr>
        <p:spPr bwMode="auto">
          <a:xfrm>
            <a:off x="7396689" y="2132470"/>
            <a:ext cx="2523744" cy="435052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4" tIns="45701" rIns="91364" bIns="45683" numCol="1" spcCol="0" rtlCol="0" anchor="t" anchorCtr="0" compatLnSpc="1">
            <a:prstTxWarp prst="textNoShape">
              <a:avLst/>
            </a:prstTxWarp>
          </a:bodyPr>
          <a:lstStyle/>
          <a:p>
            <a:pPr algn="ctr" defTabSz="913414" fontAlgn="base">
              <a:spcBef>
                <a:spcPts val="1200"/>
              </a:spcBef>
              <a:spcAft>
                <a:spcPct val="0"/>
              </a:spcAft>
            </a:pPr>
            <a:r>
              <a:rPr lang="en-US" sz="3199" dirty="0">
                <a:ln>
                  <a:solidFill>
                    <a:schemeClr val="bg1">
                      <a:alpha val="0"/>
                    </a:schemeClr>
                  </a:solidFill>
                </a:ln>
                <a:solidFill>
                  <a:srgbClr val="595959"/>
                </a:solidFill>
              </a:rPr>
              <a:t>Rack</a:t>
            </a:r>
            <a:endParaRPr lang="en-US" sz="1466" dirty="0">
              <a:ln>
                <a:solidFill>
                  <a:schemeClr val="bg1">
                    <a:alpha val="0"/>
                  </a:schemeClr>
                </a:solidFill>
              </a:ln>
              <a:solidFill>
                <a:srgbClr val="595959"/>
              </a:solidFill>
            </a:endParaRPr>
          </a:p>
        </p:txBody>
      </p:sp>
      <p:sp>
        <p:nvSpPr>
          <p:cNvPr id="19" name="Rectangle 18"/>
          <p:cNvSpPr/>
          <p:nvPr>
            <p:custDataLst>
              <p:tags r:id="rId5"/>
            </p:custDataLst>
          </p:nvPr>
        </p:nvSpPr>
        <p:spPr bwMode="auto">
          <a:xfrm>
            <a:off x="2333911" y="2613728"/>
            <a:ext cx="7502142" cy="1810512"/>
          </a:xfrm>
          <a:prstGeom prst="rect">
            <a:avLst/>
          </a:prstGeom>
          <a:solidFill>
            <a:schemeClr val="accent2">
              <a:lumMod val="60000"/>
              <a:lumOff val="40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ctr" anchorCtr="0" compatLnSpc="1">
            <a:prstTxWarp prst="textNoShape">
              <a:avLst/>
            </a:prstTxWarp>
          </a:bodyPr>
          <a:lstStyle/>
          <a:p>
            <a:pPr algn="ctr" defTabSz="913726" fontAlgn="base">
              <a:spcBef>
                <a:spcPct val="0"/>
              </a:spcBef>
              <a:spcAft>
                <a:spcPct val="0"/>
              </a:spcAft>
            </a:pPr>
            <a:r>
              <a:rPr lang="en-US" sz="2000" dirty="0">
                <a:ln>
                  <a:solidFill>
                    <a:schemeClr val="bg1">
                      <a:alpha val="0"/>
                    </a:schemeClr>
                  </a:solidFill>
                </a:ln>
                <a:solidFill>
                  <a:schemeClr val="bg1"/>
                </a:solidFill>
              </a:rPr>
              <a:t>Availability Set</a:t>
            </a:r>
          </a:p>
        </p:txBody>
      </p:sp>
      <p:sp>
        <p:nvSpPr>
          <p:cNvPr id="21" name="Rectangle 20"/>
          <p:cNvSpPr/>
          <p:nvPr>
            <p:custDataLst>
              <p:tags r:id="rId6"/>
            </p:custDataLst>
          </p:nvPr>
        </p:nvSpPr>
        <p:spPr bwMode="auto">
          <a:xfrm>
            <a:off x="2333911" y="4500899"/>
            <a:ext cx="7502142" cy="1811645"/>
          </a:xfrm>
          <a:prstGeom prst="rect">
            <a:avLst/>
          </a:prstGeom>
          <a:solidFill>
            <a:schemeClr val="accent4">
              <a:lumMod val="75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ctr" anchorCtr="0" compatLnSpc="1">
            <a:prstTxWarp prst="textNoShape">
              <a:avLst/>
            </a:prstTxWarp>
          </a:bodyPr>
          <a:lstStyle/>
          <a:p>
            <a:pPr algn="ctr" defTabSz="913726" fontAlgn="base">
              <a:spcBef>
                <a:spcPct val="0"/>
              </a:spcBef>
              <a:spcAft>
                <a:spcPct val="0"/>
              </a:spcAft>
            </a:pPr>
            <a:r>
              <a:rPr lang="en-US" sz="2000" dirty="0">
                <a:ln>
                  <a:solidFill>
                    <a:schemeClr val="bg1">
                      <a:alpha val="0"/>
                    </a:schemeClr>
                  </a:solidFill>
                </a:ln>
                <a:solidFill>
                  <a:schemeClr val="bg1"/>
                </a:solidFill>
              </a:rPr>
              <a:t>Availability Set</a:t>
            </a:r>
          </a:p>
        </p:txBody>
      </p:sp>
      <p:sp>
        <p:nvSpPr>
          <p:cNvPr id="5" name="Rectangle 4"/>
          <p:cNvSpPr/>
          <p:nvPr>
            <p:custDataLst>
              <p:tags r:id="rId7"/>
            </p:custDataLst>
          </p:nvPr>
        </p:nvSpPr>
        <p:spPr bwMode="auto">
          <a:xfrm>
            <a:off x="2578672" y="2695916"/>
            <a:ext cx="2011680" cy="16469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8" name="Rectangle 7"/>
          <p:cNvSpPr/>
          <p:nvPr>
            <p:custDataLst>
              <p:tags r:id="rId8"/>
            </p:custDataLst>
          </p:nvPr>
        </p:nvSpPr>
        <p:spPr bwMode="auto">
          <a:xfrm>
            <a:off x="2578672" y="4583246"/>
            <a:ext cx="2011680"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13" name="Rectangle 12"/>
          <p:cNvSpPr/>
          <p:nvPr>
            <p:custDataLst>
              <p:tags r:id="rId9"/>
            </p:custDataLst>
          </p:nvPr>
        </p:nvSpPr>
        <p:spPr bwMode="auto">
          <a:xfrm>
            <a:off x="7564328" y="2695916"/>
            <a:ext cx="2011680" cy="16469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16" name="Rectangle 15"/>
          <p:cNvSpPr/>
          <p:nvPr>
            <p:custDataLst>
              <p:tags r:id="rId10"/>
            </p:custDataLst>
          </p:nvPr>
        </p:nvSpPr>
        <p:spPr bwMode="auto">
          <a:xfrm>
            <a:off x="7564328" y="4583246"/>
            <a:ext cx="2011680"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6" name="Rectangle 5"/>
          <p:cNvSpPr/>
          <p:nvPr>
            <p:custDataLst>
              <p:tags r:id="rId11"/>
            </p:custDataLst>
          </p:nvPr>
        </p:nvSpPr>
        <p:spPr bwMode="auto">
          <a:xfrm>
            <a:off x="2852990" y="3146641"/>
            <a:ext cx="1463040" cy="100570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IIS1</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9" name="Rectangle 8"/>
          <p:cNvSpPr/>
          <p:nvPr>
            <p:custDataLst>
              <p:tags r:id="rId12"/>
            </p:custDataLst>
          </p:nvPr>
        </p:nvSpPr>
        <p:spPr bwMode="auto">
          <a:xfrm>
            <a:off x="2852990" y="5033969"/>
            <a:ext cx="1463040" cy="10584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SQL1</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14" name="Rectangle 13"/>
          <p:cNvSpPr/>
          <p:nvPr>
            <p:custDataLst>
              <p:tags r:id="rId13"/>
            </p:custDataLst>
          </p:nvPr>
        </p:nvSpPr>
        <p:spPr bwMode="auto">
          <a:xfrm>
            <a:off x="7838648" y="3135921"/>
            <a:ext cx="1463040" cy="1016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IIS2</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17" name="Rectangle 16"/>
          <p:cNvSpPr/>
          <p:nvPr>
            <p:custDataLst>
              <p:tags r:id="rId14"/>
            </p:custDataLst>
          </p:nvPr>
        </p:nvSpPr>
        <p:spPr bwMode="auto">
          <a:xfrm>
            <a:off x="7838648" y="5033969"/>
            <a:ext cx="1463040" cy="10584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SQL2</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20" name="Rectangle 19"/>
          <p:cNvSpPr/>
          <p:nvPr/>
        </p:nvSpPr>
        <p:spPr>
          <a:xfrm>
            <a:off x="8128130" y="3787237"/>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chemeClr val="bg1">
                      <a:alpha val="0"/>
                    </a:schemeClr>
                  </a:solidFill>
                </a:ln>
                <a:solidFill>
                  <a:srgbClr val="595959"/>
                </a:solidFill>
              </a:rPr>
              <a:t>UD #2</a:t>
            </a:r>
          </a:p>
        </p:txBody>
      </p:sp>
      <p:sp>
        <p:nvSpPr>
          <p:cNvPr id="22" name="Rectangle 21"/>
          <p:cNvSpPr/>
          <p:nvPr/>
        </p:nvSpPr>
        <p:spPr>
          <a:xfrm>
            <a:off x="8112887" y="5628524"/>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chemeClr val="bg1">
                      <a:alpha val="0"/>
                    </a:schemeClr>
                  </a:solidFill>
                </a:ln>
                <a:solidFill>
                  <a:srgbClr val="595959"/>
                </a:solidFill>
              </a:rPr>
              <a:t>UD #2</a:t>
            </a:r>
          </a:p>
        </p:txBody>
      </p:sp>
      <p:sp>
        <p:nvSpPr>
          <p:cNvPr id="2" name="TextBox 1"/>
          <p:cNvSpPr txBox="1"/>
          <p:nvPr/>
        </p:nvSpPr>
        <p:spPr>
          <a:xfrm>
            <a:off x="3202034" y="3863380"/>
            <a:ext cx="668453" cy="258404"/>
          </a:xfrm>
          <a:prstGeom prst="rect">
            <a:avLst/>
          </a:prstGeom>
          <a:noFill/>
        </p:spPr>
        <p:txBody>
          <a:bodyPr wrap="none" lIns="0" tIns="0" rIns="0" bIns="0" rtlCol="0">
            <a:spAutoFit/>
          </a:bodyPr>
          <a:lstStyle/>
          <a:p>
            <a:pPr>
              <a:lnSpc>
                <a:spcPct val="90000"/>
              </a:lnSpc>
              <a:spcBef>
                <a:spcPct val="20000"/>
              </a:spcBef>
              <a:buSzPct val="80000"/>
            </a:pPr>
            <a:r>
              <a:rPr lang="en-US" sz="1866" dirty="0">
                <a:ln>
                  <a:solidFill>
                    <a:schemeClr val="bg1">
                      <a:alpha val="0"/>
                    </a:schemeClr>
                  </a:solidFill>
                </a:ln>
                <a:solidFill>
                  <a:srgbClr val="595959"/>
                </a:solidFill>
              </a:rPr>
              <a:t>UD #1</a:t>
            </a:r>
            <a:endParaRPr lang="en-US" sz="1866" dirty="0">
              <a:gradFill>
                <a:gsLst>
                  <a:gs pos="0">
                    <a:srgbClr val="292929">
                      <a:lumMod val="90000"/>
                      <a:lumOff val="10000"/>
                    </a:srgbClr>
                  </a:gs>
                  <a:gs pos="86000">
                    <a:srgbClr val="292929">
                      <a:lumMod val="90000"/>
                      <a:lumOff val="10000"/>
                    </a:srgbClr>
                  </a:gs>
                </a:gsLst>
                <a:lin ang="5400000" scaled="0"/>
              </a:gradFill>
            </a:endParaRPr>
          </a:p>
        </p:txBody>
      </p:sp>
      <p:sp>
        <p:nvSpPr>
          <p:cNvPr id="18" name="Rectangle 17"/>
          <p:cNvSpPr/>
          <p:nvPr/>
        </p:nvSpPr>
        <p:spPr>
          <a:xfrm>
            <a:off x="3142471" y="5607630"/>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chemeClr val="bg1">
                      <a:alpha val="0"/>
                    </a:schemeClr>
                  </a:solidFill>
                </a:ln>
                <a:solidFill>
                  <a:srgbClr val="595959"/>
                </a:solidFill>
              </a:rPr>
              <a:t>UD #1</a:t>
            </a:r>
          </a:p>
        </p:txBody>
      </p:sp>
      <p:sp>
        <p:nvSpPr>
          <p:cNvPr id="23" name="Freeform 62"/>
          <p:cNvSpPr>
            <a:spLocks noEditPoints="1"/>
          </p:cNvSpPr>
          <p:nvPr/>
        </p:nvSpPr>
        <p:spPr bwMode="black">
          <a:xfrm>
            <a:off x="2951345" y="3308489"/>
            <a:ext cx="395326" cy="39512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1"/>
          </a:solidFill>
          <a:ln>
            <a:noFill/>
          </a:ln>
        </p:spPr>
        <p:txBody>
          <a:bodyPr vert="horz" wrap="square" lIns="82295" tIns="41148" rIns="82295" bIns="41148" numCol="1" anchor="t" anchorCtr="0" compatLnSpc="1">
            <a:prstTxWarp prst="textNoShape">
              <a:avLst/>
            </a:prstTxWarp>
          </a:bodyPr>
          <a:lstStyle/>
          <a:p>
            <a:endParaRPr lang="en-US" sz="1600" dirty="0"/>
          </a:p>
        </p:txBody>
      </p:sp>
      <p:sp>
        <p:nvSpPr>
          <p:cNvPr id="24" name="Freeform 62"/>
          <p:cNvSpPr>
            <a:spLocks noEditPoints="1"/>
          </p:cNvSpPr>
          <p:nvPr/>
        </p:nvSpPr>
        <p:spPr bwMode="black">
          <a:xfrm>
            <a:off x="7924016" y="3321831"/>
            <a:ext cx="395326" cy="39512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1"/>
          </a:solidFill>
          <a:ln>
            <a:noFill/>
          </a:ln>
        </p:spPr>
        <p:txBody>
          <a:bodyPr vert="horz" wrap="square" lIns="82295" tIns="41148" rIns="82295" bIns="41148" numCol="1" anchor="t" anchorCtr="0" compatLnSpc="1">
            <a:prstTxWarp prst="textNoShape">
              <a:avLst/>
            </a:prstTxWarp>
          </a:bodyPr>
          <a:lstStyle/>
          <a:p>
            <a:endParaRPr lang="en-US" sz="1600" dirty="0"/>
          </a:p>
        </p:txBody>
      </p:sp>
      <p:sp>
        <p:nvSpPr>
          <p:cNvPr id="25" name="Freeform 34"/>
          <p:cNvSpPr>
            <a:spLocks noEditPoints="1"/>
          </p:cNvSpPr>
          <p:nvPr/>
        </p:nvSpPr>
        <p:spPr bwMode="auto">
          <a:xfrm>
            <a:off x="2962635" y="5222894"/>
            <a:ext cx="372746" cy="365679"/>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2" tIns="41145" rIns="82292" bIns="41145" numCol="1" rtlCol="0" anchor="ctr" anchorCtr="0" compatLnSpc="1">
            <a:prstTxWarp prst="textNoShape">
              <a:avLst/>
            </a:prstTxWarp>
          </a:bodyPr>
          <a:lstStyle/>
          <a:p>
            <a:pPr defTabSz="740439"/>
            <a:endParaRPr lang="en-US" sz="3199" spc="-123" dirty="0">
              <a:solidFill>
                <a:schemeClr val="tx1">
                  <a:lumMod val="50000"/>
                </a:schemeClr>
              </a:solidFill>
              <a:latin typeface="Segoe Light" pitchFamily="34" charset="0"/>
            </a:endParaRPr>
          </a:p>
        </p:txBody>
      </p:sp>
      <p:sp>
        <p:nvSpPr>
          <p:cNvPr id="26" name="Freeform 34"/>
          <p:cNvSpPr>
            <a:spLocks noEditPoints="1"/>
          </p:cNvSpPr>
          <p:nvPr/>
        </p:nvSpPr>
        <p:spPr bwMode="auto">
          <a:xfrm>
            <a:off x="7946598" y="5222894"/>
            <a:ext cx="372746" cy="365679"/>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2" tIns="41145" rIns="82292" bIns="41145" numCol="1" rtlCol="0" anchor="ctr" anchorCtr="0" compatLnSpc="1">
            <a:prstTxWarp prst="textNoShape">
              <a:avLst/>
            </a:prstTxWarp>
          </a:bodyPr>
          <a:lstStyle/>
          <a:p>
            <a:pPr defTabSz="740439"/>
            <a:endParaRPr lang="en-US" sz="3199" spc="-123" dirty="0">
              <a:solidFill>
                <a:schemeClr val="tx1">
                  <a:lumMod val="50000"/>
                </a:schemeClr>
              </a:solidFill>
              <a:latin typeface="Segoe Light" pitchFamily="34" charset="0"/>
            </a:endParaRPr>
          </a:p>
        </p:txBody>
      </p:sp>
      <p:sp>
        <p:nvSpPr>
          <p:cNvPr id="27" name="Text Placeholder 5"/>
          <p:cNvSpPr txBox="1">
            <a:spLocks/>
          </p:cNvSpPr>
          <p:nvPr/>
        </p:nvSpPr>
        <p:spPr>
          <a:xfrm>
            <a:off x="560388" y="1178710"/>
            <a:ext cx="11080750" cy="437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cap="all" dirty="0"/>
              <a:t>Update Domains are honored by host OS updates</a:t>
            </a:r>
          </a:p>
        </p:txBody>
      </p:sp>
    </p:spTree>
    <p:extLst>
      <p:ext uri="{BB962C8B-B14F-4D97-AF65-F5344CB8AC3E}">
        <p14:creationId xmlns:p14="http://schemas.microsoft.com/office/powerpoint/2010/main" val="310005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P spid="19" grpId="0" animBg="1"/>
      <p:bldP spid="21" grpId="0" animBg="1"/>
      <p:bldP spid="20" grpId="0"/>
      <p:bldP spid="22" grpId="0"/>
      <p:bldP spid="2" grpId="0"/>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balancing</a:t>
            </a:r>
            <a:endParaRPr lang="en-US" dirty="0"/>
          </a:p>
        </p:txBody>
      </p:sp>
      <p:sp>
        <p:nvSpPr>
          <p:cNvPr id="3" name="Content Placeholder 2"/>
          <p:cNvSpPr>
            <a:spLocks noGrp="1"/>
          </p:cNvSpPr>
          <p:nvPr>
            <p:ph idx="1"/>
          </p:nvPr>
        </p:nvSpPr>
        <p:spPr/>
        <p:txBody>
          <a:bodyPr>
            <a:noAutofit/>
          </a:bodyPr>
          <a:lstStyle/>
          <a:p>
            <a:r>
              <a:rPr lang="en-US" sz="2800" dirty="0" smtClean="0"/>
              <a:t>Load balancing</a:t>
            </a:r>
          </a:p>
          <a:p>
            <a:pPr marL="457200" lvl="1" indent="0">
              <a:buNone/>
            </a:pPr>
            <a:r>
              <a:rPr lang="en-US" sz="2000" dirty="0" smtClean="0"/>
              <a:t>Multiple VMs share the workload via public facing endpoints</a:t>
            </a:r>
          </a:p>
          <a:p>
            <a:r>
              <a:rPr lang="en-US" sz="2800" dirty="0" smtClean="0"/>
              <a:t>Internal Load </a:t>
            </a:r>
            <a:r>
              <a:rPr lang="en-US" altLang="zh-CN" sz="2800" dirty="0" smtClean="0"/>
              <a:t>balancing</a:t>
            </a:r>
            <a:endParaRPr lang="en-US" sz="2800" dirty="0" smtClean="0"/>
          </a:p>
          <a:p>
            <a:pPr marL="457200" lvl="1" indent="0">
              <a:buNone/>
            </a:pPr>
            <a:r>
              <a:rPr lang="en-US" altLang="zh-CN" sz="2000" dirty="0" smtClean="0"/>
              <a:t>Load balancing between VMs that don’t have public facing endpoints</a:t>
            </a:r>
            <a:endParaRPr lang="en-US" sz="2000"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pPr/>
              <a:t>29</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122" name="Rounded Rectangle 121"/>
          <p:cNvSpPr/>
          <p:nvPr/>
        </p:nvSpPr>
        <p:spPr bwMode="auto">
          <a:xfrm>
            <a:off x="6466549" y="3789514"/>
            <a:ext cx="5510869" cy="5586659"/>
          </a:xfrm>
          <a:prstGeom prst="roundRect">
            <a:avLst>
              <a:gd name="adj" fmla="val 50000"/>
            </a:avLst>
          </a:prstGeom>
          <a:pattFill prst="ltUpDiag">
            <a:fgClr>
              <a:schemeClr val="accent1">
                <a:lumMod val="40000"/>
                <a:lumOff val="60000"/>
              </a:schemeClr>
            </a:fgClr>
            <a:bgClr>
              <a:schemeClr val="bg1"/>
            </a:bgClr>
          </a:pattFill>
          <a:ln>
            <a:solidFill>
              <a:schemeClr val="accent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25" name="Group 124"/>
          <p:cNvGrpSpPr/>
          <p:nvPr/>
        </p:nvGrpSpPr>
        <p:grpSpPr>
          <a:xfrm>
            <a:off x="7224294" y="6069045"/>
            <a:ext cx="165504" cy="320785"/>
            <a:chOff x="8003343" y="6072433"/>
            <a:chExt cx="145517" cy="282045"/>
          </a:xfrm>
        </p:grpSpPr>
        <p:sp>
          <p:nvSpPr>
            <p:cNvPr id="126"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27"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28"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cxnSp>
        <p:nvCxnSpPr>
          <p:cNvPr id="137" name="Straight Connector 136"/>
          <p:cNvCxnSpPr/>
          <p:nvPr/>
        </p:nvCxnSpPr>
        <p:spPr>
          <a:xfrm flipV="1">
            <a:off x="7891769" y="5059762"/>
            <a:ext cx="443" cy="557561"/>
          </a:xfrm>
          <a:prstGeom prst="line">
            <a:avLst/>
          </a:prstGeom>
          <a:ln w="381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40" idx="3"/>
            <a:endCxn id="189" idx="0"/>
          </p:cNvCxnSpPr>
          <p:nvPr/>
        </p:nvCxnSpPr>
        <p:spPr>
          <a:xfrm flipH="1">
            <a:off x="7127043" y="5004457"/>
            <a:ext cx="413515" cy="464556"/>
          </a:xfrm>
          <a:prstGeom prst="line">
            <a:avLst/>
          </a:prstGeom>
          <a:ln w="381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9" name="Group 138"/>
          <p:cNvGrpSpPr/>
          <p:nvPr/>
        </p:nvGrpSpPr>
        <p:grpSpPr>
          <a:xfrm>
            <a:off x="7420125" y="4401384"/>
            <a:ext cx="740467" cy="706544"/>
            <a:chOff x="7849003" y="4162671"/>
            <a:chExt cx="831580" cy="793483"/>
          </a:xfrm>
        </p:grpSpPr>
        <p:sp>
          <p:nvSpPr>
            <p:cNvPr id="140" name="Oval 139"/>
            <p:cNvSpPr/>
            <p:nvPr/>
          </p:nvSpPr>
          <p:spPr bwMode="auto">
            <a:xfrm>
              <a:off x="7868052" y="4162671"/>
              <a:ext cx="793483" cy="793483"/>
            </a:xfrm>
            <a:prstGeom prst="ellipse">
              <a:avLst/>
            </a:prstGeom>
            <a:solidFill>
              <a:srgbClr val="79A5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1" name="Rectangle 140"/>
            <p:cNvSpPr/>
            <p:nvPr/>
          </p:nvSpPr>
          <p:spPr>
            <a:xfrm>
              <a:off x="7849003" y="4224607"/>
              <a:ext cx="831580" cy="66961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b="1" dirty="0" smtClean="0">
                  <a:solidFill>
                    <a:prstClr val="white"/>
                  </a:solidFill>
                </a:rPr>
                <a:t>External Load Balancer</a:t>
              </a:r>
              <a:endParaRPr lang="en-US" sz="1050" b="1" dirty="0">
                <a:solidFill>
                  <a:prstClr val="white"/>
                </a:solidFill>
              </a:endParaRPr>
            </a:p>
          </p:txBody>
        </p:sp>
      </p:grpSp>
      <p:cxnSp>
        <p:nvCxnSpPr>
          <p:cNvPr id="142" name="Straight Connector 141"/>
          <p:cNvCxnSpPr>
            <a:stCxn id="151" idx="2"/>
            <a:endCxn id="179" idx="3"/>
          </p:cNvCxnSpPr>
          <p:nvPr/>
        </p:nvCxnSpPr>
        <p:spPr>
          <a:xfrm flipH="1">
            <a:off x="8198110" y="6114332"/>
            <a:ext cx="498351" cy="1364"/>
          </a:xfrm>
          <a:prstGeom prst="line">
            <a:avLst/>
          </a:prstGeom>
          <a:ln w="381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9466468" y="4287197"/>
            <a:ext cx="1375889" cy="307777"/>
          </a:xfrm>
          <a:prstGeom prst="rect">
            <a:avLst/>
          </a:prstGeom>
        </p:spPr>
        <p:txBody>
          <a:bodyPr wrap="none">
            <a:spAutoFit/>
          </a:bodyPr>
          <a:lstStyle/>
          <a:p>
            <a:r>
              <a:rPr lang="en-US" sz="1400" dirty="0">
                <a:solidFill>
                  <a:schemeClr val="tx2"/>
                </a:solidFill>
              </a:rPr>
              <a:t>Customer </a:t>
            </a:r>
            <a:r>
              <a:rPr lang="en-US" altLang="zh-CN" sz="1400" dirty="0" err="1">
                <a:solidFill>
                  <a:schemeClr val="tx2"/>
                </a:solidFill>
              </a:rPr>
              <a:t>v</a:t>
            </a:r>
            <a:r>
              <a:rPr lang="en-US" sz="1400" dirty="0" err="1" smtClean="0">
                <a:solidFill>
                  <a:schemeClr val="tx2"/>
                </a:solidFill>
              </a:rPr>
              <a:t>Net</a:t>
            </a:r>
            <a:endParaRPr lang="en-US" sz="1400" dirty="0">
              <a:solidFill>
                <a:schemeClr val="tx2"/>
              </a:solidFill>
            </a:endParaRPr>
          </a:p>
        </p:txBody>
      </p:sp>
      <p:sp>
        <p:nvSpPr>
          <p:cNvPr id="148" name="Freeform 55"/>
          <p:cNvSpPr>
            <a:spLocks/>
          </p:cNvSpPr>
          <p:nvPr/>
        </p:nvSpPr>
        <p:spPr bwMode="auto">
          <a:xfrm>
            <a:off x="6548194" y="6478723"/>
            <a:ext cx="647523" cy="139619"/>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49" name="Oval 148"/>
          <p:cNvSpPr/>
          <p:nvPr/>
        </p:nvSpPr>
        <p:spPr bwMode="auto">
          <a:xfrm>
            <a:off x="9913135" y="6288360"/>
            <a:ext cx="1555259" cy="179033"/>
          </a:xfrm>
          <a:prstGeom prst="ellipse">
            <a:avLst/>
          </a:prstGeom>
          <a:noFill/>
          <a:ln w="19050">
            <a:solidFill>
              <a:schemeClr val="tx1">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50" name="Group 149"/>
          <p:cNvGrpSpPr/>
          <p:nvPr/>
        </p:nvGrpSpPr>
        <p:grpSpPr>
          <a:xfrm>
            <a:off x="8673399" y="5662446"/>
            <a:ext cx="947164" cy="903772"/>
            <a:chOff x="7830149" y="4162671"/>
            <a:chExt cx="831580" cy="793483"/>
          </a:xfrm>
        </p:grpSpPr>
        <p:sp>
          <p:nvSpPr>
            <p:cNvPr id="151" name="Oval 150"/>
            <p:cNvSpPr/>
            <p:nvPr/>
          </p:nvSpPr>
          <p:spPr bwMode="auto">
            <a:xfrm>
              <a:off x="7850397" y="4162671"/>
              <a:ext cx="793483" cy="793483"/>
            </a:xfrm>
            <a:prstGeom prst="ellipse">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2" name="Rectangle 151"/>
            <p:cNvSpPr/>
            <p:nvPr/>
          </p:nvSpPr>
          <p:spPr>
            <a:xfrm>
              <a:off x="7830149" y="4224845"/>
              <a:ext cx="831580" cy="66961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dirty="0" smtClean="0">
                  <a:solidFill>
                    <a:prstClr val="white"/>
                  </a:solidFill>
                </a:rPr>
                <a:t>Internal</a:t>
              </a:r>
              <a:r>
                <a:rPr lang="es-ES" sz="1200" b="1" dirty="0" smtClean="0">
                  <a:solidFill>
                    <a:prstClr val="white"/>
                  </a:solidFill>
                </a:rPr>
                <a:t> Load </a:t>
              </a:r>
              <a:r>
                <a:rPr lang="en-US" sz="1200" b="1" dirty="0" smtClean="0">
                  <a:solidFill>
                    <a:prstClr val="white"/>
                  </a:solidFill>
                </a:rPr>
                <a:t>Balancer</a:t>
              </a:r>
              <a:endParaRPr lang="en-US" sz="1200" b="1" dirty="0">
                <a:solidFill>
                  <a:prstClr val="white"/>
                </a:solidFill>
              </a:endParaRPr>
            </a:p>
          </p:txBody>
        </p:sp>
      </p:grpSp>
      <p:grpSp>
        <p:nvGrpSpPr>
          <p:cNvPr id="154" name="Group 153"/>
          <p:cNvGrpSpPr/>
          <p:nvPr/>
        </p:nvGrpSpPr>
        <p:grpSpPr>
          <a:xfrm>
            <a:off x="10584975" y="5490122"/>
            <a:ext cx="654047" cy="885155"/>
            <a:chOff x="10520791" y="5710226"/>
            <a:chExt cx="813223" cy="1100576"/>
          </a:xfrm>
        </p:grpSpPr>
        <p:sp>
          <p:nvSpPr>
            <p:cNvPr id="155" name="Rectangle 5"/>
            <p:cNvSpPr>
              <a:spLocks noChangeArrowheads="1"/>
            </p:cNvSpPr>
            <p:nvPr/>
          </p:nvSpPr>
          <p:spPr bwMode="auto">
            <a:xfrm>
              <a:off x="10520791" y="5710226"/>
              <a:ext cx="813223" cy="1100576"/>
            </a:xfrm>
            <a:prstGeom prst="rect">
              <a:avLst/>
            </a:prstGeom>
            <a:solidFill>
              <a:srgbClr val="00B0F0"/>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6"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7"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8"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9"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0"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1"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2"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3"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grpSp>
        <p:nvGrpSpPr>
          <p:cNvPr id="164" name="Group 163"/>
          <p:cNvGrpSpPr/>
          <p:nvPr/>
        </p:nvGrpSpPr>
        <p:grpSpPr>
          <a:xfrm>
            <a:off x="10103622" y="5453638"/>
            <a:ext cx="690428" cy="934390"/>
            <a:chOff x="10520791" y="5710226"/>
            <a:chExt cx="813223" cy="1100576"/>
          </a:xfrm>
        </p:grpSpPr>
        <p:sp>
          <p:nvSpPr>
            <p:cNvPr id="165" name="Rectangle 5"/>
            <p:cNvSpPr>
              <a:spLocks noChangeArrowheads="1"/>
            </p:cNvSpPr>
            <p:nvPr/>
          </p:nvSpPr>
          <p:spPr bwMode="auto">
            <a:xfrm>
              <a:off x="10520791" y="5710226"/>
              <a:ext cx="813223" cy="1100576"/>
            </a:xfrm>
            <a:prstGeom prst="rect">
              <a:avLst/>
            </a:prstGeom>
            <a:solidFill>
              <a:srgbClr val="008EC0"/>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6"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7"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8"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9"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0"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1"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2"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3"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sp>
        <p:nvSpPr>
          <p:cNvPr id="174" name="TextBox 173"/>
          <p:cNvSpPr txBox="1"/>
          <p:nvPr/>
        </p:nvSpPr>
        <p:spPr>
          <a:xfrm>
            <a:off x="10007346" y="6136779"/>
            <a:ext cx="904652" cy="276999"/>
          </a:xfrm>
          <a:prstGeom prst="rect">
            <a:avLst/>
          </a:prstGeom>
          <a:noFill/>
        </p:spPr>
        <p:txBody>
          <a:bodyPr wrap="square" rtlCol="0">
            <a:spAutoFit/>
          </a:bodyPr>
          <a:lstStyle/>
          <a:p>
            <a:pPr algn="ctr"/>
            <a:r>
              <a:rPr lang="en-US" sz="1200" dirty="0" smtClean="0">
                <a:solidFill>
                  <a:prstClr val="white"/>
                </a:solidFill>
              </a:rPr>
              <a:t>Back end</a:t>
            </a:r>
            <a:endParaRPr lang="en-US" sz="1200" dirty="0">
              <a:solidFill>
                <a:prstClr val="white"/>
              </a:solidFill>
            </a:endParaRPr>
          </a:p>
        </p:txBody>
      </p:sp>
      <p:sp>
        <p:nvSpPr>
          <p:cNvPr id="175" name="Oval 174"/>
          <p:cNvSpPr/>
          <p:nvPr/>
        </p:nvSpPr>
        <p:spPr bwMode="auto">
          <a:xfrm>
            <a:off x="6585172" y="6494684"/>
            <a:ext cx="1749191" cy="176321"/>
          </a:xfrm>
          <a:prstGeom prst="ellipse">
            <a:avLst/>
          </a:prstGeom>
          <a:noFill/>
          <a:ln w="19050">
            <a:solidFill>
              <a:srgbClr val="FF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6" name="Group 175"/>
          <p:cNvGrpSpPr/>
          <p:nvPr/>
        </p:nvGrpSpPr>
        <p:grpSpPr>
          <a:xfrm>
            <a:off x="7475580" y="5615586"/>
            <a:ext cx="862043" cy="1004850"/>
            <a:chOff x="6060998" y="5195244"/>
            <a:chExt cx="1141909" cy="1331079"/>
          </a:xfrm>
        </p:grpSpPr>
        <p:sp>
          <p:nvSpPr>
            <p:cNvPr id="177" name="Freeform 55"/>
            <p:cNvSpPr>
              <a:spLocks/>
            </p:cNvSpPr>
            <p:nvPr/>
          </p:nvSpPr>
          <p:spPr bwMode="auto">
            <a:xfrm>
              <a:off x="6494236" y="6373520"/>
              <a:ext cx="708671" cy="152803"/>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nvGrpSpPr>
            <p:cNvPr id="178" name="Group 177"/>
            <p:cNvGrpSpPr/>
            <p:nvPr/>
          </p:nvGrpSpPr>
          <p:grpSpPr>
            <a:xfrm>
              <a:off x="6060998" y="5195244"/>
              <a:ext cx="957102" cy="1324945"/>
              <a:chOff x="13103226" y="2775830"/>
              <a:chExt cx="1039812" cy="1407232"/>
            </a:xfrm>
          </p:grpSpPr>
          <p:sp>
            <p:nvSpPr>
              <p:cNvPr id="179" name="Rectangle 5"/>
              <p:cNvSpPr>
                <a:spLocks noChangeArrowheads="1"/>
              </p:cNvSpPr>
              <p:nvPr/>
            </p:nvSpPr>
            <p:spPr bwMode="auto">
              <a:xfrm>
                <a:off x="13103226" y="2775830"/>
                <a:ext cx="1039812" cy="1407232"/>
              </a:xfrm>
              <a:prstGeom prst="rect">
                <a:avLst/>
              </a:prstGeom>
              <a:solidFill>
                <a:srgbClr val="873AC0"/>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0"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1"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2"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3"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4" name="Oval 14"/>
              <p:cNvSpPr>
                <a:spLocks noChangeArrowheads="1"/>
              </p:cNvSpPr>
              <p:nvPr/>
            </p:nvSpPr>
            <p:spPr bwMode="auto">
              <a:xfrm>
                <a:off x="13875539" y="2970470"/>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5" name="Oval 15"/>
              <p:cNvSpPr>
                <a:spLocks noChangeArrowheads="1"/>
              </p:cNvSpPr>
              <p:nvPr/>
            </p:nvSpPr>
            <p:spPr bwMode="auto">
              <a:xfrm>
                <a:off x="13875539" y="3224438"/>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6" name="Oval 16"/>
              <p:cNvSpPr>
                <a:spLocks noChangeArrowheads="1"/>
              </p:cNvSpPr>
              <p:nvPr/>
            </p:nvSpPr>
            <p:spPr bwMode="auto">
              <a:xfrm>
                <a:off x="13875539" y="3478406"/>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7" name="Oval 17"/>
              <p:cNvSpPr>
                <a:spLocks noChangeArrowheads="1"/>
              </p:cNvSpPr>
              <p:nvPr/>
            </p:nvSpPr>
            <p:spPr bwMode="auto">
              <a:xfrm>
                <a:off x="13875539" y="3732374"/>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nvGrpSpPr>
          <p:cNvPr id="188" name="Group 187"/>
          <p:cNvGrpSpPr/>
          <p:nvPr/>
        </p:nvGrpSpPr>
        <p:grpSpPr>
          <a:xfrm>
            <a:off x="6704557" y="5469013"/>
            <a:ext cx="844971" cy="1143537"/>
            <a:chOff x="10520791" y="5710226"/>
            <a:chExt cx="813223" cy="1100576"/>
          </a:xfrm>
        </p:grpSpPr>
        <p:sp>
          <p:nvSpPr>
            <p:cNvPr id="189" name="Rectangle 5"/>
            <p:cNvSpPr>
              <a:spLocks noChangeArrowheads="1"/>
            </p:cNvSpPr>
            <p:nvPr/>
          </p:nvSpPr>
          <p:spPr bwMode="auto">
            <a:xfrm>
              <a:off x="10520791" y="5710226"/>
              <a:ext cx="813223" cy="1100576"/>
            </a:xfrm>
            <a:prstGeom prst="rect">
              <a:avLst/>
            </a:prstGeom>
            <a:solidFill>
              <a:srgbClr val="7030A0"/>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0"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1"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2"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3"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4"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5"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6"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7"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sp>
        <p:nvSpPr>
          <p:cNvPr id="198" name="TextBox 197"/>
          <p:cNvSpPr txBox="1"/>
          <p:nvPr/>
        </p:nvSpPr>
        <p:spPr>
          <a:xfrm>
            <a:off x="6630890" y="6323912"/>
            <a:ext cx="974904" cy="276999"/>
          </a:xfrm>
          <a:prstGeom prst="rect">
            <a:avLst/>
          </a:prstGeom>
          <a:noFill/>
        </p:spPr>
        <p:txBody>
          <a:bodyPr wrap="square" rtlCol="0">
            <a:spAutoFit/>
          </a:bodyPr>
          <a:lstStyle/>
          <a:p>
            <a:pPr algn="ctr"/>
            <a:r>
              <a:rPr lang="en-US" sz="1200" dirty="0" smtClean="0">
                <a:solidFill>
                  <a:prstClr val="white"/>
                </a:solidFill>
              </a:rPr>
              <a:t>Front end</a:t>
            </a:r>
            <a:endParaRPr lang="en-US" sz="1200" dirty="0">
              <a:solidFill>
                <a:prstClr val="white"/>
              </a:solidFill>
            </a:endParaRPr>
          </a:p>
        </p:txBody>
      </p:sp>
      <p:cxnSp>
        <p:nvCxnSpPr>
          <p:cNvPr id="200" name="Straight Connector 199"/>
          <p:cNvCxnSpPr>
            <a:stCxn id="201" idx="7"/>
            <a:endCxn id="140" idx="2"/>
          </p:cNvCxnSpPr>
          <p:nvPr/>
        </p:nvCxnSpPr>
        <p:spPr>
          <a:xfrm>
            <a:off x="6000846" y="4208347"/>
            <a:ext cx="1436241" cy="546309"/>
          </a:xfrm>
          <a:prstGeom prst="line">
            <a:avLst/>
          </a:prstGeom>
          <a:ln w="381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1" name="Freeform 95"/>
          <p:cNvSpPr>
            <a:spLocks/>
          </p:cNvSpPr>
          <p:nvPr/>
        </p:nvSpPr>
        <p:spPr bwMode="auto">
          <a:xfrm flipH="1">
            <a:off x="4287058" y="3461000"/>
            <a:ext cx="1713788" cy="1112972"/>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B0F0"/>
          </a:solidFill>
          <a:ln w="28575">
            <a:noFill/>
            <a:round/>
            <a:headEnd/>
            <a:tailEnd/>
          </a:ln>
          <a:extLst/>
        </p:spPr>
        <p:txBody>
          <a:bodyPr vert="horz" wrap="square" lIns="91440" tIns="45720" rIns="91440" bIns="45720" numCol="1" anchor="t" anchorCtr="0" compatLnSpc="1">
            <a:prstTxWarp prst="textNoShape">
              <a:avLst/>
            </a:prstTxWarp>
          </a:bodyPr>
          <a:lstStyle/>
          <a:p>
            <a:endParaRPr lang="en-US" kern="0">
              <a:solidFill>
                <a:srgbClr val="505050"/>
              </a:solidFill>
            </a:endParaRPr>
          </a:p>
        </p:txBody>
      </p:sp>
      <p:sp>
        <p:nvSpPr>
          <p:cNvPr id="202" name="Rectangle 54"/>
          <p:cNvSpPr/>
          <p:nvPr/>
        </p:nvSpPr>
        <p:spPr bwMode="auto">
          <a:xfrm>
            <a:off x="4372234" y="3939726"/>
            <a:ext cx="1415431" cy="66271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kern="0" dirty="0" smtClean="0">
                <a:solidFill>
                  <a:prstClr val="white"/>
                </a:solidFill>
                <a:ea typeface="Segoe UI" pitchFamily="34" charset="0"/>
                <a:cs typeface="Segoe UI" pitchFamily="34" charset="0"/>
              </a:rPr>
              <a:t>Internet</a:t>
            </a:r>
            <a:endParaRPr lang="en-US" sz="1400" b="1" kern="0" dirty="0">
              <a:solidFill>
                <a:prstClr val="white"/>
              </a:solidFill>
              <a:ea typeface="Segoe UI" pitchFamily="34" charset="0"/>
              <a:cs typeface="Segoe UI" pitchFamily="34" charset="0"/>
            </a:endParaRPr>
          </a:p>
        </p:txBody>
      </p:sp>
      <p:sp>
        <p:nvSpPr>
          <p:cNvPr id="205" name="Oval 204"/>
          <p:cNvSpPr/>
          <p:nvPr/>
        </p:nvSpPr>
        <p:spPr bwMode="auto">
          <a:xfrm>
            <a:off x="6117239" y="3472938"/>
            <a:ext cx="6209488" cy="6205317"/>
          </a:xfrm>
          <a:prstGeom prst="ellipse">
            <a:avLst/>
          </a:prstGeom>
          <a:noFill/>
          <a:ln w="28575">
            <a:solidFill>
              <a:srgbClr val="00B0F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2" name="Freeform 95"/>
          <p:cNvSpPr>
            <a:spLocks/>
          </p:cNvSpPr>
          <p:nvPr/>
        </p:nvSpPr>
        <p:spPr bwMode="auto">
          <a:xfrm flipH="1">
            <a:off x="10234173" y="3026631"/>
            <a:ext cx="1576655" cy="1003540"/>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w="28575">
            <a:noFill/>
            <a:round/>
            <a:headEnd/>
            <a:tailEnd/>
          </a:ln>
          <a:extLst/>
        </p:spPr>
        <p:txBody>
          <a:bodyPr vert="horz" wrap="square" lIns="91440" tIns="45720" rIns="91440" bIns="45720" numCol="1" anchor="t" anchorCtr="0" compatLnSpc="1">
            <a:prstTxWarp prst="textNoShape">
              <a:avLst/>
            </a:prstTxWarp>
          </a:bodyPr>
          <a:lstStyle/>
          <a:p>
            <a:endParaRPr lang="en-US" kern="0" dirty="0">
              <a:solidFill>
                <a:srgbClr val="505050"/>
              </a:solidFill>
            </a:endParaRPr>
          </a:p>
        </p:txBody>
      </p:sp>
      <p:cxnSp>
        <p:nvCxnSpPr>
          <p:cNvPr id="293" name="Straight Connector 292"/>
          <p:cNvCxnSpPr/>
          <p:nvPr/>
        </p:nvCxnSpPr>
        <p:spPr>
          <a:xfrm flipH="1">
            <a:off x="9600438" y="6104996"/>
            <a:ext cx="498351" cy="1364"/>
          </a:xfrm>
          <a:prstGeom prst="line">
            <a:avLst/>
          </a:prstGeom>
          <a:ln w="381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4" name="TextBox 293"/>
          <p:cNvSpPr txBox="1"/>
          <p:nvPr/>
        </p:nvSpPr>
        <p:spPr>
          <a:xfrm>
            <a:off x="10412209" y="3572520"/>
            <a:ext cx="1366866" cy="276999"/>
          </a:xfrm>
          <a:prstGeom prst="rect">
            <a:avLst/>
          </a:prstGeom>
          <a:noFill/>
        </p:spPr>
        <p:txBody>
          <a:bodyPr wrap="square" rtlCol="0">
            <a:spAutoFit/>
          </a:bodyPr>
          <a:lstStyle/>
          <a:p>
            <a:r>
              <a:rPr lang="en-US" sz="1200" dirty="0" smtClean="0">
                <a:solidFill>
                  <a:prstClr val="white"/>
                </a:solidFill>
              </a:rPr>
              <a:t>Microsoft Azure</a:t>
            </a:r>
            <a:endParaRPr lang="en-US" sz="1200" dirty="0">
              <a:solidFill>
                <a:prstClr val="white"/>
              </a:solidFill>
            </a:endParaRPr>
          </a:p>
        </p:txBody>
      </p:sp>
      <p:sp>
        <p:nvSpPr>
          <p:cNvPr id="296" name="TextBox 295"/>
          <p:cNvSpPr txBox="1"/>
          <p:nvPr/>
        </p:nvSpPr>
        <p:spPr>
          <a:xfrm>
            <a:off x="6210251" y="4272418"/>
            <a:ext cx="926426" cy="276999"/>
          </a:xfrm>
          <a:prstGeom prst="rect">
            <a:avLst/>
          </a:prstGeom>
          <a:solidFill>
            <a:schemeClr val="accent6"/>
          </a:solidFill>
        </p:spPr>
        <p:txBody>
          <a:bodyPr wrap="square" rtlCol="0">
            <a:spAutoFit/>
          </a:bodyPr>
          <a:lstStyle/>
          <a:p>
            <a:r>
              <a:rPr lang="en-US" sz="1200" b="1" dirty="0" smtClean="0">
                <a:solidFill>
                  <a:schemeClr val="bg1"/>
                </a:solidFill>
              </a:rPr>
              <a:t>Public VIP</a:t>
            </a:r>
            <a:endParaRPr lang="en-US" sz="1200" b="1" dirty="0">
              <a:solidFill>
                <a:schemeClr val="bg1"/>
              </a:solidFill>
            </a:endParaRPr>
          </a:p>
        </p:txBody>
      </p:sp>
    </p:spTree>
    <p:extLst>
      <p:ext uri="{BB962C8B-B14F-4D97-AF65-F5344CB8AC3E}">
        <p14:creationId xmlns:p14="http://schemas.microsoft.com/office/powerpoint/2010/main" val="253289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1029" y="1725036"/>
            <a:ext cx="10251689" cy="2387600"/>
          </a:xfrm>
        </p:spPr>
        <p:txBody>
          <a:bodyPr>
            <a:normAutofit/>
          </a:bodyPr>
          <a:lstStyle/>
          <a:p>
            <a:pPr algn="ctr"/>
            <a:r>
              <a:rPr lang="en-US" altLang="zh-CN" sz="8800" dirty="0" smtClean="0"/>
              <a:t>Your service</a:t>
            </a:r>
            <a:endParaRPr lang="en-US" sz="8800" dirty="0">
              <a:solidFill>
                <a:schemeClr val="bg1"/>
              </a:solidFill>
            </a:endParaRPr>
          </a:p>
        </p:txBody>
      </p:sp>
    </p:spTree>
    <p:extLst>
      <p:ext uri="{BB962C8B-B14F-4D97-AF65-F5344CB8AC3E}">
        <p14:creationId xmlns:p14="http://schemas.microsoft.com/office/powerpoint/2010/main" val="94363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Manager</a:t>
            </a:r>
            <a:endParaRPr lang="en-US" dirty="0"/>
          </a:p>
        </p:txBody>
      </p:sp>
      <p:sp>
        <p:nvSpPr>
          <p:cNvPr id="3" name="Content Placeholder 2"/>
          <p:cNvSpPr>
            <a:spLocks noGrp="1"/>
          </p:cNvSpPr>
          <p:nvPr>
            <p:ph idx="1"/>
          </p:nvPr>
        </p:nvSpPr>
        <p:spPr/>
        <p:txBody>
          <a:bodyPr>
            <a:noAutofit/>
          </a:bodyPr>
          <a:lstStyle/>
          <a:p>
            <a:r>
              <a:rPr lang="en-US" sz="2800" dirty="0" smtClean="0"/>
              <a:t>Load balancing</a:t>
            </a:r>
          </a:p>
          <a:p>
            <a:r>
              <a:rPr lang="en-US" sz="2800" dirty="0" smtClean="0"/>
              <a:t>Failover</a:t>
            </a:r>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76" name="Freeform 35"/>
          <p:cNvSpPr>
            <a:spLocks/>
          </p:cNvSpPr>
          <p:nvPr/>
        </p:nvSpPr>
        <p:spPr bwMode="auto">
          <a:xfrm>
            <a:off x="9413016" y="2915881"/>
            <a:ext cx="736322" cy="2576933"/>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7195"/>
              <a:gd name="connsiteY0" fmla="*/ 9981 h 10000"/>
              <a:gd name="connsiteX1" fmla="*/ 1840 w 17195"/>
              <a:gd name="connsiteY1" fmla="*/ 0 h 10000"/>
              <a:gd name="connsiteX2" fmla="*/ 17195 w 17195"/>
              <a:gd name="connsiteY2" fmla="*/ 4195 h 10000"/>
              <a:gd name="connsiteX3" fmla="*/ 5876 w 17195"/>
              <a:gd name="connsiteY3" fmla="*/ 10000 h 10000"/>
              <a:gd name="connsiteX4" fmla="*/ 0 w 17195"/>
              <a:gd name="connsiteY4" fmla="*/ 9981 h 10000"/>
              <a:gd name="connsiteX0" fmla="*/ 0 w 17195"/>
              <a:gd name="connsiteY0" fmla="*/ 6867 h 6886"/>
              <a:gd name="connsiteX1" fmla="*/ 5083 w 17195"/>
              <a:gd name="connsiteY1" fmla="*/ 0 h 6886"/>
              <a:gd name="connsiteX2" fmla="*/ 17195 w 17195"/>
              <a:gd name="connsiteY2" fmla="*/ 1081 h 6886"/>
              <a:gd name="connsiteX3" fmla="*/ 5876 w 17195"/>
              <a:gd name="connsiteY3" fmla="*/ 6886 h 6886"/>
              <a:gd name="connsiteX4" fmla="*/ 0 w 17195"/>
              <a:gd name="connsiteY4" fmla="*/ 6867 h 6886"/>
              <a:gd name="connsiteX0" fmla="*/ 0 w 10000"/>
              <a:gd name="connsiteY0" fmla="*/ 13768 h 13796"/>
              <a:gd name="connsiteX1" fmla="*/ 2190 w 10000"/>
              <a:gd name="connsiteY1" fmla="*/ 0 h 13796"/>
              <a:gd name="connsiteX2" fmla="*/ 10000 w 10000"/>
              <a:gd name="connsiteY2" fmla="*/ 5366 h 13796"/>
              <a:gd name="connsiteX3" fmla="*/ 3417 w 10000"/>
              <a:gd name="connsiteY3" fmla="*/ 13796 h 13796"/>
              <a:gd name="connsiteX4" fmla="*/ 0 w 10000"/>
              <a:gd name="connsiteY4" fmla="*/ 13768 h 13796"/>
              <a:gd name="connsiteX0" fmla="*/ 0 w 7230"/>
              <a:gd name="connsiteY0" fmla="*/ 14136 h 14164"/>
              <a:gd name="connsiteX1" fmla="*/ 2190 w 7230"/>
              <a:gd name="connsiteY1" fmla="*/ 368 h 14164"/>
              <a:gd name="connsiteX2" fmla="*/ 7230 w 7230"/>
              <a:gd name="connsiteY2" fmla="*/ 0 h 14164"/>
              <a:gd name="connsiteX3" fmla="*/ 3417 w 7230"/>
              <a:gd name="connsiteY3" fmla="*/ 14164 h 14164"/>
              <a:gd name="connsiteX4" fmla="*/ 0 w 7230"/>
              <a:gd name="connsiteY4" fmla="*/ 14136 h 14164"/>
              <a:gd name="connsiteX0" fmla="*/ 68 w 6971"/>
              <a:gd name="connsiteY0" fmla="*/ 10322 h 10322"/>
              <a:gd name="connsiteX1" fmla="*/ 0 w 6971"/>
              <a:gd name="connsiteY1" fmla="*/ 260 h 10322"/>
              <a:gd name="connsiteX2" fmla="*/ 6971 w 6971"/>
              <a:gd name="connsiteY2" fmla="*/ 0 h 10322"/>
              <a:gd name="connsiteX3" fmla="*/ 1697 w 6971"/>
              <a:gd name="connsiteY3" fmla="*/ 10000 h 10322"/>
              <a:gd name="connsiteX4" fmla="*/ 68 w 6971"/>
              <a:gd name="connsiteY4" fmla="*/ 10322 h 10322"/>
              <a:gd name="connsiteX0" fmla="*/ 1 w 9903"/>
              <a:gd name="connsiteY0" fmla="*/ 10000 h 10000"/>
              <a:gd name="connsiteX1" fmla="*/ 1540 w 9903"/>
              <a:gd name="connsiteY1" fmla="*/ 86 h 10000"/>
              <a:gd name="connsiteX2" fmla="*/ 9903 w 9903"/>
              <a:gd name="connsiteY2" fmla="*/ 0 h 10000"/>
              <a:gd name="connsiteX3" fmla="*/ 2337 w 9903"/>
              <a:gd name="connsiteY3" fmla="*/ 9688 h 10000"/>
              <a:gd name="connsiteX4" fmla="*/ 1 w 9903"/>
              <a:gd name="connsiteY4" fmla="*/ 10000 h 10000"/>
              <a:gd name="connsiteX0" fmla="*/ 1 w 8229"/>
              <a:gd name="connsiteY0" fmla="*/ 10166 h 10166"/>
              <a:gd name="connsiteX1" fmla="*/ 1555 w 8229"/>
              <a:gd name="connsiteY1" fmla="*/ 252 h 10166"/>
              <a:gd name="connsiteX2" fmla="*/ 8229 w 8229"/>
              <a:gd name="connsiteY2" fmla="*/ 0 h 10166"/>
              <a:gd name="connsiteX3" fmla="*/ 2360 w 8229"/>
              <a:gd name="connsiteY3" fmla="*/ 9854 h 10166"/>
              <a:gd name="connsiteX4" fmla="*/ 1 w 8229"/>
              <a:gd name="connsiteY4" fmla="*/ 10166 h 10166"/>
              <a:gd name="connsiteX0" fmla="*/ 4855 w 14854"/>
              <a:gd name="connsiteY0" fmla="*/ 10000 h 10000"/>
              <a:gd name="connsiteX1" fmla="*/ 0 w 14854"/>
              <a:gd name="connsiteY1" fmla="*/ 85 h 10000"/>
              <a:gd name="connsiteX2" fmla="*/ 14854 w 14854"/>
              <a:gd name="connsiteY2" fmla="*/ 0 h 10000"/>
              <a:gd name="connsiteX3" fmla="*/ 7722 w 14854"/>
              <a:gd name="connsiteY3" fmla="*/ 9693 h 10000"/>
              <a:gd name="connsiteX4" fmla="*/ 4855 w 14854"/>
              <a:gd name="connsiteY4" fmla="*/ 10000 h 10000"/>
              <a:gd name="connsiteX0" fmla="*/ 4855 w 8971"/>
              <a:gd name="connsiteY0" fmla="*/ 10000 h 10000"/>
              <a:gd name="connsiteX1" fmla="*/ 0 w 8971"/>
              <a:gd name="connsiteY1" fmla="*/ 85 h 10000"/>
              <a:gd name="connsiteX2" fmla="*/ 8971 w 8971"/>
              <a:gd name="connsiteY2" fmla="*/ 0 h 10000"/>
              <a:gd name="connsiteX3" fmla="*/ 7722 w 8971"/>
              <a:gd name="connsiteY3" fmla="*/ 9693 h 10000"/>
              <a:gd name="connsiteX4" fmla="*/ 4855 w 8971"/>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000">
                <a:moveTo>
                  <a:pt x="5572" y="10000"/>
                </a:moveTo>
                <a:cubicBezTo>
                  <a:pt x="3333" y="6238"/>
                  <a:pt x="1964" y="3281"/>
                  <a:pt x="0" y="31"/>
                </a:cubicBezTo>
                <a:lnTo>
                  <a:pt x="10160" y="0"/>
                </a:lnTo>
                <a:lnTo>
                  <a:pt x="8768" y="9693"/>
                </a:lnTo>
                <a:lnTo>
                  <a:pt x="5572" y="10000"/>
                </a:lnTo>
                <a:close/>
              </a:path>
            </a:pathLst>
          </a:custGeom>
          <a:solidFill>
            <a:schemeClr val="accent6">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7" name="Freeform 35"/>
          <p:cNvSpPr>
            <a:spLocks/>
          </p:cNvSpPr>
          <p:nvPr/>
        </p:nvSpPr>
        <p:spPr bwMode="auto">
          <a:xfrm flipH="1">
            <a:off x="7191797" y="3292418"/>
            <a:ext cx="2469882" cy="2165061"/>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0000"/>
              <a:gd name="connsiteY0" fmla="*/ 12261 h 12280"/>
              <a:gd name="connsiteX1" fmla="*/ 9541 w 10000"/>
              <a:gd name="connsiteY1" fmla="*/ 0 h 12280"/>
              <a:gd name="connsiteX2" fmla="*/ 10000 w 10000"/>
              <a:gd name="connsiteY2" fmla="*/ 5808 h 12280"/>
              <a:gd name="connsiteX3" fmla="*/ 5876 w 10000"/>
              <a:gd name="connsiteY3" fmla="*/ 12280 h 12280"/>
              <a:gd name="connsiteX4" fmla="*/ 0 w 10000"/>
              <a:gd name="connsiteY4" fmla="*/ 12261 h 12280"/>
              <a:gd name="connsiteX0" fmla="*/ 0 w 21248"/>
              <a:gd name="connsiteY0" fmla="*/ 12261 h 12280"/>
              <a:gd name="connsiteX1" fmla="*/ 9541 w 21248"/>
              <a:gd name="connsiteY1" fmla="*/ 0 h 12280"/>
              <a:gd name="connsiteX2" fmla="*/ 21248 w 21248"/>
              <a:gd name="connsiteY2" fmla="*/ 1026 h 12280"/>
              <a:gd name="connsiteX3" fmla="*/ 5876 w 21248"/>
              <a:gd name="connsiteY3" fmla="*/ 12280 h 12280"/>
              <a:gd name="connsiteX4" fmla="*/ 0 w 21248"/>
              <a:gd name="connsiteY4" fmla="*/ 12261 h 12280"/>
              <a:gd name="connsiteX0" fmla="*/ 15783 w 37031"/>
              <a:gd name="connsiteY0" fmla="*/ 11235 h 11254"/>
              <a:gd name="connsiteX1" fmla="*/ 0 w 37031"/>
              <a:gd name="connsiteY1" fmla="*/ 976 h 11254"/>
              <a:gd name="connsiteX2" fmla="*/ 37031 w 37031"/>
              <a:gd name="connsiteY2" fmla="*/ 0 h 11254"/>
              <a:gd name="connsiteX3" fmla="*/ 21659 w 37031"/>
              <a:gd name="connsiteY3" fmla="*/ 11254 h 11254"/>
              <a:gd name="connsiteX4" fmla="*/ 15783 w 37031"/>
              <a:gd name="connsiteY4" fmla="*/ 11235 h 11254"/>
              <a:gd name="connsiteX0" fmla="*/ 15783 w 21659"/>
              <a:gd name="connsiteY0" fmla="*/ 10345 h 10364"/>
              <a:gd name="connsiteX1" fmla="*/ 0 w 21659"/>
              <a:gd name="connsiteY1" fmla="*/ 86 h 10364"/>
              <a:gd name="connsiteX2" fmla="*/ 8688 w 21659"/>
              <a:gd name="connsiteY2" fmla="*/ 0 h 10364"/>
              <a:gd name="connsiteX3" fmla="*/ 21659 w 21659"/>
              <a:gd name="connsiteY3" fmla="*/ 10364 h 10364"/>
              <a:gd name="connsiteX4" fmla="*/ 15783 w 21659"/>
              <a:gd name="connsiteY4" fmla="*/ 10345 h 10364"/>
              <a:gd name="connsiteX0" fmla="*/ 15783 w 18153"/>
              <a:gd name="connsiteY0" fmla="*/ 10345 h 10345"/>
              <a:gd name="connsiteX1" fmla="*/ 0 w 18153"/>
              <a:gd name="connsiteY1" fmla="*/ 86 h 10345"/>
              <a:gd name="connsiteX2" fmla="*/ 8688 w 18153"/>
              <a:gd name="connsiteY2" fmla="*/ 0 h 10345"/>
              <a:gd name="connsiteX3" fmla="*/ 18153 w 18153"/>
              <a:gd name="connsiteY3" fmla="*/ 9641 h 10345"/>
              <a:gd name="connsiteX4" fmla="*/ 15783 w 18153"/>
              <a:gd name="connsiteY4" fmla="*/ 10345 h 10345"/>
              <a:gd name="connsiteX0" fmla="*/ 15491 w 18153"/>
              <a:gd name="connsiteY0" fmla="*/ 9622 h 9641"/>
              <a:gd name="connsiteX1" fmla="*/ 0 w 18153"/>
              <a:gd name="connsiteY1" fmla="*/ 86 h 9641"/>
              <a:gd name="connsiteX2" fmla="*/ 8688 w 18153"/>
              <a:gd name="connsiteY2" fmla="*/ 0 h 9641"/>
              <a:gd name="connsiteX3" fmla="*/ 18153 w 18153"/>
              <a:gd name="connsiteY3" fmla="*/ 9641 h 9641"/>
              <a:gd name="connsiteX4" fmla="*/ 15491 w 18153"/>
              <a:gd name="connsiteY4" fmla="*/ 9622 h 9641"/>
              <a:gd name="connsiteX0" fmla="*/ 8534 w 10000"/>
              <a:gd name="connsiteY0" fmla="*/ 9891 h 9911"/>
              <a:gd name="connsiteX1" fmla="*/ 0 w 10000"/>
              <a:gd name="connsiteY1" fmla="*/ 0 h 9911"/>
              <a:gd name="connsiteX2" fmla="*/ 3123 w 10000"/>
              <a:gd name="connsiteY2" fmla="*/ 488 h 9911"/>
              <a:gd name="connsiteX3" fmla="*/ 10000 w 10000"/>
              <a:gd name="connsiteY3" fmla="*/ 9911 h 9911"/>
              <a:gd name="connsiteX4" fmla="*/ 8534 w 10000"/>
              <a:gd name="connsiteY4" fmla="*/ 9891 h 9911"/>
              <a:gd name="connsiteX0" fmla="*/ 8534 w 10000"/>
              <a:gd name="connsiteY0" fmla="*/ 9488 h 9508"/>
              <a:gd name="connsiteX1" fmla="*/ 0 w 10000"/>
              <a:gd name="connsiteY1" fmla="*/ 90 h 9508"/>
              <a:gd name="connsiteX2" fmla="*/ 3123 w 10000"/>
              <a:gd name="connsiteY2" fmla="*/ 0 h 9508"/>
              <a:gd name="connsiteX3" fmla="*/ 10000 w 10000"/>
              <a:gd name="connsiteY3" fmla="*/ 9508 h 9508"/>
              <a:gd name="connsiteX4" fmla="*/ 8534 w 10000"/>
              <a:gd name="connsiteY4" fmla="*/ 9488 h 9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508">
                <a:moveTo>
                  <a:pt x="8534" y="9488"/>
                </a:moveTo>
                <a:lnTo>
                  <a:pt x="0" y="90"/>
                </a:lnTo>
                <a:lnTo>
                  <a:pt x="3123" y="0"/>
                </a:lnTo>
                <a:lnTo>
                  <a:pt x="10000" y="9508"/>
                </a:lnTo>
                <a:lnTo>
                  <a:pt x="8534" y="9488"/>
                </a:lnTo>
                <a:close/>
              </a:path>
            </a:pathLst>
          </a:custGeom>
          <a:solidFill>
            <a:schemeClr val="accent3">
              <a:lumMod val="75000"/>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8" name="Freeform 35"/>
          <p:cNvSpPr>
            <a:spLocks/>
          </p:cNvSpPr>
          <p:nvPr/>
        </p:nvSpPr>
        <p:spPr bwMode="auto">
          <a:xfrm>
            <a:off x="6439100" y="2845423"/>
            <a:ext cx="736322" cy="2576933"/>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7195"/>
              <a:gd name="connsiteY0" fmla="*/ 9981 h 10000"/>
              <a:gd name="connsiteX1" fmla="*/ 1840 w 17195"/>
              <a:gd name="connsiteY1" fmla="*/ 0 h 10000"/>
              <a:gd name="connsiteX2" fmla="*/ 17195 w 17195"/>
              <a:gd name="connsiteY2" fmla="*/ 4195 h 10000"/>
              <a:gd name="connsiteX3" fmla="*/ 5876 w 17195"/>
              <a:gd name="connsiteY3" fmla="*/ 10000 h 10000"/>
              <a:gd name="connsiteX4" fmla="*/ 0 w 17195"/>
              <a:gd name="connsiteY4" fmla="*/ 9981 h 10000"/>
              <a:gd name="connsiteX0" fmla="*/ 0 w 17195"/>
              <a:gd name="connsiteY0" fmla="*/ 6867 h 6886"/>
              <a:gd name="connsiteX1" fmla="*/ 5083 w 17195"/>
              <a:gd name="connsiteY1" fmla="*/ 0 h 6886"/>
              <a:gd name="connsiteX2" fmla="*/ 17195 w 17195"/>
              <a:gd name="connsiteY2" fmla="*/ 1081 h 6886"/>
              <a:gd name="connsiteX3" fmla="*/ 5876 w 17195"/>
              <a:gd name="connsiteY3" fmla="*/ 6886 h 6886"/>
              <a:gd name="connsiteX4" fmla="*/ 0 w 17195"/>
              <a:gd name="connsiteY4" fmla="*/ 6867 h 6886"/>
              <a:gd name="connsiteX0" fmla="*/ 0 w 10000"/>
              <a:gd name="connsiteY0" fmla="*/ 13768 h 13796"/>
              <a:gd name="connsiteX1" fmla="*/ 2190 w 10000"/>
              <a:gd name="connsiteY1" fmla="*/ 0 h 13796"/>
              <a:gd name="connsiteX2" fmla="*/ 10000 w 10000"/>
              <a:gd name="connsiteY2" fmla="*/ 5366 h 13796"/>
              <a:gd name="connsiteX3" fmla="*/ 3417 w 10000"/>
              <a:gd name="connsiteY3" fmla="*/ 13796 h 13796"/>
              <a:gd name="connsiteX4" fmla="*/ 0 w 10000"/>
              <a:gd name="connsiteY4" fmla="*/ 13768 h 13796"/>
              <a:gd name="connsiteX0" fmla="*/ 0 w 7230"/>
              <a:gd name="connsiteY0" fmla="*/ 14136 h 14164"/>
              <a:gd name="connsiteX1" fmla="*/ 2190 w 7230"/>
              <a:gd name="connsiteY1" fmla="*/ 368 h 14164"/>
              <a:gd name="connsiteX2" fmla="*/ 7230 w 7230"/>
              <a:gd name="connsiteY2" fmla="*/ 0 h 14164"/>
              <a:gd name="connsiteX3" fmla="*/ 3417 w 7230"/>
              <a:gd name="connsiteY3" fmla="*/ 14164 h 14164"/>
              <a:gd name="connsiteX4" fmla="*/ 0 w 7230"/>
              <a:gd name="connsiteY4" fmla="*/ 14136 h 14164"/>
              <a:gd name="connsiteX0" fmla="*/ 68 w 6971"/>
              <a:gd name="connsiteY0" fmla="*/ 10322 h 10322"/>
              <a:gd name="connsiteX1" fmla="*/ 0 w 6971"/>
              <a:gd name="connsiteY1" fmla="*/ 260 h 10322"/>
              <a:gd name="connsiteX2" fmla="*/ 6971 w 6971"/>
              <a:gd name="connsiteY2" fmla="*/ 0 h 10322"/>
              <a:gd name="connsiteX3" fmla="*/ 1697 w 6971"/>
              <a:gd name="connsiteY3" fmla="*/ 10000 h 10322"/>
              <a:gd name="connsiteX4" fmla="*/ 68 w 6971"/>
              <a:gd name="connsiteY4" fmla="*/ 10322 h 10322"/>
              <a:gd name="connsiteX0" fmla="*/ 1 w 9903"/>
              <a:gd name="connsiteY0" fmla="*/ 10000 h 10000"/>
              <a:gd name="connsiteX1" fmla="*/ 1540 w 9903"/>
              <a:gd name="connsiteY1" fmla="*/ 86 h 10000"/>
              <a:gd name="connsiteX2" fmla="*/ 9903 w 9903"/>
              <a:gd name="connsiteY2" fmla="*/ 0 h 10000"/>
              <a:gd name="connsiteX3" fmla="*/ 2337 w 9903"/>
              <a:gd name="connsiteY3" fmla="*/ 9688 h 10000"/>
              <a:gd name="connsiteX4" fmla="*/ 1 w 9903"/>
              <a:gd name="connsiteY4" fmla="*/ 10000 h 10000"/>
              <a:gd name="connsiteX0" fmla="*/ 1 w 8229"/>
              <a:gd name="connsiteY0" fmla="*/ 10166 h 10166"/>
              <a:gd name="connsiteX1" fmla="*/ 1555 w 8229"/>
              <a:gd name="connsiteY1" fmla="*/ 252 h 10166"/>
              <a:gd name="connsiteX2" fmla="*/ 8229 w 8229"/>
              <a:gd name="connsiteY2" fmla="*/ 0 h 10166"/>
              <a:gd name="connsiteX3" fmla="*/ 2360 w 8229"/>
              <a:gd name="connsiteY3" fmla="*/ 9854 h 10166"/>
              <a:gd name="connsiteX4" fmla="*/ 1 w 8229"/>
              <a:gd name="connsiteY4" fmla="*/ 10166 h 10166"/>
              <a:gd name="connsiteX0" fmla="*/ 4855 w 14854"/>
              <a:gd name="connsiteY0" fmla="*/ 10000 h 10000"/>
              <a:gd name="connsiteX1" fmla="*/ 0 w 14854"/>
              <a:gd name="connsiteY1" fmla="*/ 85 h 10000"/>
              <a:gd name="connsiteX2" fmla="*/ 14854 w 14854"/>
              <a:gd name="connsiteY2" fmla="*/ 0 h 10000"/>
              <a:gd name="connsiteX3" fmla="*/ 7722 w 14854"/>
              <a:gd name="connsiteY3" fmla="*/ 9693 h 10000"/>
              <a:gd name="connsiteX4" fmla="*/ 4855 w 14854"/>
              <a:gd name="connsiteY4" fmla="*/ 10000 h 10000"/>
              <a:gd name="connsiteX0" fmla="*/ 4855 w 8971"/>
              <a:gd name="connsiteY0" fmla="*/ 10000 h 10000"/>
              <a:gd name="connsiteX1" fmla="*/ 0 w 8971"/>
              <a:gd name="connsiteY1" fmla="*/ 85 h 10000"/>
              <a:gd name="connsiteX2" fmla="*/ 8971 w 8971"/>
              <a:gd name="connsiteY2" fmla="*/ 0 h 10000"/>
              <a:gd name="connsiteX3" fmla="*/ 7722 w 8971"/>
              <a:gd name="connsiteY3" fmla="*/ 9693 h 10000"/>
              <a:gd name="connsiteX4" fmla="*/ 4855 w 8971"/>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000">
                <a:moveTo>
                  <a:pt x="5572" y="10000"/>
                </a:moveTo>
                <a:cubicBezTo>
                  <a:pt x="3333" y="6238"/>
                  <a:pt x="1964" y="3281"/>
                  <a:pt x="0" y="31"/>
                </a:cubicBezTo>
                <a:lnTo>
                  <a:pt x="10160" y="0"/>
                </a:lnTo>
                <a:lnTo>
                  <a:pt x="8768" y="9693"/>
                </a:lnTo>
                <a:lnTo>
                  <a:pt x="5572" y="10000"/>
                </a:lnTo>
                <a:close/>
              </a:path>
            </a:pathLst>
          </a:custGeom>
          <a:solidFill>
            <a:schemeClr val="accent2">
              <a:lumMod val="50000"/>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9" name="Block Arc 78"/>
          <p:cNvSpPr/>
          <p:nvPr/>
        </p:nvSpPr>
        <p:spPr bwMode="auto">
          <a:xfrm>
            <a:off x="7544469" y="1920640"/>
            <a:ext cx="2001581" cy="1427290"/>
          </a:xfrm>
          <a:prstGeom prst="blockArc">
            <a:avLst>
              <a:gd name="adj1" fmla="val 10800000"/>
              <a:gd name="adj2" fmla="val 322098"/>
              <a:gd name="adj3" fmla="val 20227"/>
            </a:avLst>
          </a:prstGeom>
          <a:solidFill>
            <a:srgbClr val="00B050">
              <a:alpha val="3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0" name="Freeform 35"/>
          <p:cNvSpPr>
            <a:spLocks/>
          </p:cNvSpPr>
          <p:nvPr/>
        </p:nvSpPr>
        <p:spPr bwMode="auto">
          <a:xfrm>
            <a:off x="6868166" y="2808118"/>
            <a:ext cx="2390288" cy="2588995"/>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0000"/>
              <a:gd name="connsiteY0" fmla="*/ 12261 h 12280"/>
              <a:gd name="connsiteX1" fmla="*/ 9541 w 10000"/>
              <a:gd name="connsiteY1" fmla="*/ 0 h 12280"/>
              <a:gd name="connsiteX2" fmla="*/ 10000 w 10000"/>
              <a:gd name="connsiteY2" fmla="*/ 5808 h 12280"/>
              <a:gd name="connsiteX3" fmla="*/ 5876 w 10000"/>
              <a:gd name="connsiteY3" fmla="*/ 12280 h 12280"/>
              <a:gd name="connsiteX4" fmla="*/ 0 w 10000"/>
              <a:gd name="connsiteY4" fmla="*/ 12261 h 12280"/>
              <a:gd name="connsiteX0" fmla="*/ 0 w 21248"/>
              <a:gd name="connsiteY0" fmla="*/ 12261 h 12280"/>
              <a:gd name="connsiteX1" fmla="*/ 9541 w 21248"/>
              <a:gd name="connsiteY1" fmla="*/ 0 h 12280"/>
              <a:gd name="connsiteX2" fmla="*/ 21248 w 21248"/>
              <a:gd name="connsiteY2" fmla="*/ 1026 h 12280"/>
              <a:gd name="connsiteX3" fmla="*/ 5876 w 21248"/>
              <a:gd name="connsiteY3" fmla="*/ 12280 h 12280"/>
              <a:gd name="connsiteX4" fmla="*/ 0 w 21248"/>
              <a:gd name="connsiteY4" fmla="*/ 12261 h 12280"/>
              <a:gd name="connsiteX0" fmla="*/ 15783 w 37031"/>
              <a:gd name="connsiteY0" fmla="*/ 11235 h 11254"/>
              <a:gd name="connsiteX1" fmla="*/ 0 w 37031"/>
              <a:gd name="connsiteY1" fmla="*/ 976 h 11254"/>
              <a:gd name="connsiteX2" fmla="*/ 37031 w 37031"/>
              <a:gd name="connsiteY2" fmla="*/ 0 h 11254"/>
              <a:gd name="connsiteX3" fmla="*/ 21659 w 37031"/>
              <a:gd name="connsiteY3" fmla="*/ 11254 h 11254"/>
              <a:gd name="connsiteX4" fmla="*/ 15783 w 37031"/>
              <a:gd name="connsiteY4" fmla="*/ 11235 h 11254"/>
              <a:gd name="connsiteX0" fmla="*/ 15783 w 21659"/>
              <a:gd name="connsiteY0" fmla="*/ 10345 h 10364"/>
              <a:gd name="connsiteX1" fmla="*/ 0 w 21659"/>
              <a:gd name="connsiteY1" fmla="*/ 86 h 10364"/>
              <a:gd name="connsiteX2" fmla="*/ 8688 w 21659"/>
              <a:gd name="connsiteY2" fmla="*/ 0 h 10364"/>
              <a:gd name="connsiteX3" fmla="*/ 21659 w 21659"/>
              <a:gd name="connsiteY3" fmla="*/ 10364 h 10364"/>
              <a:gd name="connsiteX4" fmla="*/ 15783 w 21659"/>
              <a:gd name="connsiteY4" fmla="*/ 10345 h 10364"/>
              <a:gd name="connsiteX0" fmla="*/ 15783 w 21659"/>
              <a:gd name="connsiteY0" fmla="*/ 10845 h 10864"/>
              <a:gd name="connsiteX1" fmla="*/ 0 w 21659"/>
              <a:gd name="connsiteY1" fmla="*/ 586 h 10864"/>
              <a:gd name="connsiteX2" fmla="*/ 5084 w 21659"/>
              <a:gd name="connsiteY2" fmla="*/ 0 h 10864"/>
              <a:gd name="connsiteX3" fmla="*/ 21659 w 21659"/>
              <a:gd name="connsiteY3" fmla="*/ 10864 h 10864"/>
              <a:gd name="connsiteX4" fmla="*/ 15783 w 21659"/>
              <a:gd name="connsiteY4" fmla="*/ 10845 h 10864"/>
              <a:gd name="connsiteX0" fmla="*/ 15783 w 17568"/>
              <a:gd name="connsiteY0" fmla="*/ 10845 h 10864"/>
              <a:gd name="connsiteX1" fmla="*/ 0 w 17568"/>
              <a:gd name="connsiteY1" fmla="*/ 586 h 10864"/>
              <a:gd name="connsiteX2" fmla="*/ 5084 w 17568"/>
              <a:gd name="connsiteY2" fmla="*/ 0 h 10864"/>
              <a:gd name="connsiteX3" fmla="*/ 17568 w 17568"/>
              <a:gd name="connsiteY3" fmla="*/ 10864 h 10864"/>
              <a:gd name="connsiteX4" fmla="*/ 15783 w 17568"/>
              <a:gd name="connsiteY4" fmla="*/ 10845 h 10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68" h="10864">
                <a:moveTo>
                  <a:pt x="15783" y="10845"/>
                </a:moveTo>
                <a:lnTo>
                  <a:pt x="0" y="586"/>
                </a:lnTo>
                <a:lnTo>
                  <a:pt x="5084" y="0"/>
                </a:lnTo>
                <a:lnTo>
                  <a:pt x="17568" y="10864"/>
                </a:lnTo>
                <a:lnTo>
                  <a:pt x="15783" y="10845"/>
                </a:lnTo>
                <a:close/>
              </a:path>
            </a:pathLst>
          </a:custGeom>
          <a:solidFill>
            <a:schemeClr val="accent6">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81" name="Group 80"/>
          <p:cNvGrpSpPr/>
          <p:nvPr/>
        </p:nvGrpSpPr>
        <p:grpSpPr>
          <a:xfrm>
            <a:off x="6128941" y="2188957"/>
            <a:ext cx="2099080" cy="4346518"/>
            <a:chOff x="9906672" y="2139392"/>
            <a:chExt cx="2278409" cy="4717851"/>
          </a:xfrm>
        </p:grpSpPr>
        <p:sp>
          <p:nvSpPr>
            <p:cNvPr id="82" name="Rectangle 41"/>
            <p:cNvSpPr>
              <a:spLocks noChangeArrowheads="1"/>
            </p:cNvSpPr>
            <p:nvPr/>
          </p:nvSpPr>
          <p:spPr bwMode="auto">
            <a:xfrm>
              <a:off x="11761929" y="6351708"/>
              <a:ext cx="423152" cy="5055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83" name="Group 82"/>
            <p:cNvGrpSpPr/>
            <p:nvPr/>
          </p:nvGrpSpPr>
          <p:grpSpPr>
            <a:xfrm>
              <a:off x="9906672" y="2139392"/>
              <a:ext cx="1545336" cy="733405"/>
              <a:chOff x="8995904" y="1369064"/>
              <a:chExt cx="2167054" cy="1028469"/>
            </a:xfrm>
          </p:grpSpPr>
          <p:sp>
            <p:nvSpPr>
              <p:cNvPr id="107" name="Freeform 5"/>
              <p:cNvSpPr>
                <a:spLocks/>
              </p:cNvSpPr>
              <p:nvPr/>
            </p:nvSpPr>
            <p:spPr bwMode="auto">
              <a:xfrm>
                <a:off x="9923120" y="1583889"/>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8" name="Freeform 5"/>
              <p:cNvSpPr>
                <a:spLocks/>
              </p:cNvSpPr>
              <p:nvPr/>
            </p:nvSpPr>
            <p:spPr bwMode="auto">
              <a:xfrm>
                <a:off x="8995904" y="1369064"/>
                <a:ext cx="895827" cy="587887"/>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84" name="Group 83"/>
            <p:cNvGrpSpPr/>
            <p:nvPr/>
          </p:nvGrpSpPr>
          <p:grpSpPr>
            <a:xfrm>
              <a:off x="10172919" y="5010918"/>
              <a:ext cx="1703491" cy="1836482"/>
              <a:chOff x="9515995" y="5047173"/>
              <a:chExt cx="1703491" cy="1836482"/>
            </a:xfrm>
          </p:grpSpPr>
          <p:sp>
            <p:nvSpPr>
              <p:cNvPr id="85" name="Rectangle 41"/>
              <p:cNvSpPr>
                <a:spLocks noChangeArrowheads="1"/>
              </p:cNvSpPr>
              <p:nvPr/>
            </p:nvSpPr>
            <p:spPr bwMode="auto">
              <a:xfrm>
                <a:off x="9515995" y="5990198"/>
                <a:ext cx="423152" cy="89345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6" name="Rectangle 44"/>
              <p:cNvSpPr>
                <a:spLocks noChangeArrowheads="1"/>
              </p:cNvSpPr>
              <p:nvPr/>
            </p:nvSpPr>
            <p:spPr bwMode="auto">
              <a:xfrm>
                <a:off x="9662284" y="5719381"/>
                <a:ext cx="1484661" cy="116427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7" name="Rectangle 45"/>
              <p:cNvSpPr>
                <a:spLocks noChangeArrowheads="1"/>
              </p:cNvSpPr>
              <p:nvPr/>
            </p:nvSpPr>
            <p:spPr bwMode="auto">
              <a:xfrm>
                <a:off x="9809783" y="6652734"/>
                <a:ext cx="1198126" cy="192232"/>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8" name="Rectangle 46"/>
              <p:cNvSpPr>
                <a:spLocks noChangeArrowheads="1"/>
              </p:cNvSpPr>
              <p:nvPr/>
            </p:nvSpPr>
            <p:spPr bwMode="auto">
              <a:xfrm>
                <a:off x="9809783" y="5982944"/>
                <a:ext cx="1198126" cy="19344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9" name="Rectangle 47"/>
              <p:cNvSpPr>
                <a:spLocks noChangeArrowheads="1"/>
              </p:cNvSpPr>
              <p:nvPr/>
            </p:nvSpPr>
            <p:spPr bwMode="auto">
              <a:xfrm>
                <a:off x="9809783" y="6319048"/>
                <a:ext cx="1198126" cy="19344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90" name="Group 89"/>
              <p:cNvGrpSpPr/>
              <p:nvPr/>
            </p:nvGrpSpPr>
            <p:grpSpPr>
              <a:xfrm>
                <a:off x="9881115" y="5047173"/>
                <a:ext cx="1188453" cy="643192"/>
                <a:chOff x="9881115" y="5047173"/>
                <a:chExt cx="1188453" cy="643192"/>
              </a:xfrm>
            </p:grpSpPr>
            <p:sp>
              <p:nvSpPr>
                <p:cNvPr id="92" name="Freeform 38"/>
                <p:cNvSpPr>
                  <a:spLocks/>
                </p:cNvSpPr>
                <p:nvPr/>
              </p:nvSpPr>
              <p:spPr bwMode="auto">
                <a:xfrm>
                  <a:off x="10284923" y="5170492"/>
                  <a:ext cx="302252" cy="519873"/>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3" name="Freeform 39"/>
                <p:cNvSpPr>
                  <a:spLocks/>
                </p:cNvSpPr>
                <p:nvPr/>
              </p:nvSpPr>
              <p:spPr bwMode="auto">
                <a:xfrm>
                  <a:off x="10313939" y="5203135"/>
                  <a:ext cx="244219" cy="405018"/>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4" name="Rectangle 48"/>
                <p:cNvSpPr>
                  <a:spLocks noChangeArrowheads="1"/>
                </p:cNvSpPr>
                <p:nvPr/>
              </p:nvSpPr>
              <p:spPr bwMode="auto">
                <a:xfrm>
                  <a:off x="10648834" y="5047173"/>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5" name="Freeform 49"/>
                <p:cNvSpPr>
                  <a:spLocks/>
                </p:cNvSpPr>
                <p:nvPr/>
              </p:nvSpPr>
              <p:spPr bwMode="auto">
                <a:xfrm>
                  <a:off x="10691150" y="5116087"/>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6" name="Freeform 50"/>
                <p:cNvSpPr>
                  <a:spLocks/>
                </p:cNvSpPr>
                <p:nvPr/>
              </p:nvSpPr>
              <p:spPr bwMode="auto">
                <a:xfrm>
                  <a:off x="10691150" y="5220061"/>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7" name="Freeform 51"/>
                <p:cNvSpPr>
                  <a:spLocks/>
                </p:cNvSpPr>
                <p:nvPr/>
              </p:nvSpPr>
              <p:spPr bwMode="auto">
                <a:xfrm>
                  <a:off x="10691150" y="5324036"/>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8" name="Freeform 52"/>
                <p:cNvSpPr>
                  <a:spLocks/>
                </p:cNvSpPr>
                <p:nvPr/>
              </p:nvSpPr>
              <p:spPr bwMode="auto">
                <a:xfrm>
                  <a:off x="10691150" y="542559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9" name="Freeform 53"/>
                <p:cNvSpPr>
                  <a:spLocks/>
                </p:cNvSpPr>
                <p:nvPr/>
              </p:nvSpPr>
              <p:spPr bwMode="auto">
                <a:xfrm>
                  <a:off x="10691150" y="55295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0" name="Oval 54"/>
                <p:cNvSpPr>
                  <a:spLocks noChangeArrowheads="1"/>
                </p:cNvSpPr>
                <p:nvPr/>
              </p:nvSpPr>
              <p:spPr bwMode="auto">
                <a:xfrm>
                  <a:off x="10961967" y="512817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1" name="Oval 55"/>
                <p:cNvSpPr>
                  <a:spLocks noChangeArrowheads="1"/>
                </p:cNvSpPr>
                <p:nvPr/>
              </p:nvSpPr>
              <p:spPr bwMode="auto">
                <a:xfrm>
                  <a:off x="10961967" y="5233360"/>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2" name="Oval 56"/>
                <p:cNvSpPr>
                  <a:spLocks noChangeArrowheads="1"/>
                </p:cNvSpPr>
                <p:nvPr/>
              </p:nvSpPr>
              <p:spPr bwMode="auto">
                <a:xfrm>
                  <a:off x="10961967" y="5333708"/>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3" name="Oval 57"/>
                <p:cNvSpPr>
                  <a:spLocks noChangeArrowheads="1"/>
                </p:cNvSpPr>
                <p:nvPr/>
              </p:nvSpPr>
              <p:spPr bwMode="auto">
                <a:xfrm>
                  <a:off x="10961967" y="5438891"/>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4" name="Oval 58"/>
                <p:cNvSpPr>
                  <a:spLocks noChangeArrowheads="1"/>
                </p:cNvSpPr>
                <p:nvPr/>
              </p:nvSpPr>
              <p:spPr bwMode="auto">
                <a:xfrm>
                  <a:off x="10961967" y="55428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5" name="Freeform 63"/>
                <p:cNvSpPr>
                  <a:spLocks/>
                </p:cNvSpPr>
                <p:nvPr/>
              </p:nvSpPr>
              <p:spPr bwMode="auto">
                <a:xfrm>
                  <a:off x="9967502" y="5373605"/>
                  <a:ext cx="419525" cy="263564"/>
                </a:xfrm>
                <a:custGeom>
                  <a:avLst/>
                  <a:gdLst>
                    <a:gd name="T0" fmla="*/ 0 w 347"/>
                    <a:gd name="T1" fmla="*/ 0 h 218"/>
                    <a:gd name="T2" fmla="*/ 347 w 347"/>
                    <a:gd name="T3" fmla="*/ 0 h 218"/>
                    <a:gd name="T4" fmla="*/ 347 w 347"/>
                    <a:gd name="T5" fmla="*/ 218 h 218"/>
                    <a:gd name="T6" fmla="*/ 0 w 347"/>
                    <a:gd name="T7" fmla="*/ 218 h 218"/>
                    <a:gd name="T8" fmla="*/ 0 w 347"/>
                    <a:gd name="T9" fmla="*/ 0 h 218"/>
                    <a:gd name="T10" fmla="*/ 0 w 347"/>
                    <a:gd name="T11" fmla="*/ 0 h 218"/>
                  </a:gdLst>
                  <a:ahLst/>
                  <a:cxnLst>
                    <a:cxn ang="0">
                      <a:pos x="T0" y="T1"/>
                    </a:cxn>
                    <a:cxn ang="0">
                      <a:pos x="T2" y="T3"/>
                    </a:cxn>
                    <a:cxn ang="0">
                      <a:pos x="T4" y="T5"/>
                    </a:cxn>
                    <a:cxn ang="0">
                      <a:pos x="T6" y="T7"/>
                    </a:cxn>
                    <a:cxn ang="0">
                      <a:pos x="T8" y="T9"/>
                    </a:cxn>
                    <a:cxn ang="0">
                      <a:pos x="T10" y="T11"/>
                    </a:cxn>
                  </a:cxnLst>
                  <a:rect l="0" t="0" r="r" b="b"/>
                  <a:pathLst>
                    <a:path w="347" h="218">
                      <a:moveTo>
                        <a:pt x="0" y="0"/>
                      </a:moveTo>
                      <a:lnTo>
                        <a:pt x="347" y="0"/>
                      </a:lnTo>
                      <a:lnTo>
                        <a:pt x="347" y="218"/>
                      </a:lnTo>
                      <a:lnTo>
                        <a:pt x="0" y="218"/>
                      </a:lnTo>
                      <a:lnTo>
                        <a:pt x="0" y="0"/>
                      </a:lnTo>
                      <a:lnTo>
                        <a:pt x="0"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6" name="Freeform 64"/>
                <p:cNvSpPr>
                  <a:spLocks noEditPoints="1"/>
                </p:cNvSpPr>
                <p:nvPr/>
              </p:nvSpPr>
              <p:spPr bwMode="auto">
                <a:xfrm>
                  <a:off x="9881115" y="5360306"/>
                  <a:ext cx="615384" cy="330059"/>
                </a:xfrm>
                <a:custGeom>
                  <a:avLst/>
                  <a:gdLst>
                    <a:gd name="T0" fmla="*/ 160 w 189"/>
                    <a:gd name="T1" fmla="*/ 90 h 101"/>
                    <a:gd name="T2" fmla="*/ 165 w 189"/>
                    <a:gd name="T3" fmla="*/ 85 h 101"/>
                    <a:gd name="T4" fmla="*/ 165 w 189"/>
                    <a:gd name="T5" fmla="*/ 4 h 101"/>
                    <a:gd name="T6" fmla="*/ 160 w 189"/>
                    <a:gd name="T7" fmla="*/ 0 h 101"/>
                    <a:gd name="T8" fmla="*/ 29 w 189"/>
                    <a:gd name="T9" fmla="*/ 0 h 101"/>
                    <a:gd name="T10" fmla="*/ 24 w 189"/>
                    <a:gd name="T11" fmla="*/ 4 h 101"/>
                    <a:gd name="T12" fmla="*/ 24 w 189"/>
                    <a:gd name="T13" fmla="*/ 85 h 101"/>
                    <a:gd name="T14" fmla="*/ 29 w 189"/>
                    <a:gd name="T15" fmla="*/ 90 h 101"/>
                    <a:gd name="T16" fmla="*/ 0 w 189"/>
                    <a:gd name="T17" fmla="*/ 90 h 101"/>
                    <a:gd name="T18" fmla="*/ 0 w 189"/>
                    <a:gd name="T19" fmla="*/ 93 h 101"/>
                    <a:gd name="T20" fmla="*/ 0 w 189"/>
                    <a:gd name="T21" fmla="*/ 97 h 101"/>
                    <a:gd name="T22" fmla="*/ 0 w 189"/>
                    <a:gd name="T23" fmla="*/ 97 h 101"/>
                    <a:gd name="T24" fmla="*/ 0 w 189"/>
                    <a:gd name="T25" fmla="*/ 97 h 101"/>
                    <a:gd name="T26" fmla="*/ 0 w 189"/>
                    <a:gd name="T27" fmla="*/ 98 h 101"/>
                    <a:gd name="T28" fmla="*/ 0 w 189"/>
                    <a:gd name="T29" fmla="*/ 98 h 101"/>
                    <a:gd name="T30" fmla="*/ 4 w 189"/>
                    <a:gd name="T31" fmla="*/ 101 h 101"/>
                    <a:gd name="T32" fmla="*/ 185 w 189"/>
                    <a:gd name="T33" fmla="*/ 101 h 101"/>
                    <a:gd name="T34" fmla="*/ 189 w 189"/>
                    <a:gd name="T35" fmla="*/ 98 h 101"/>
                    <a:gd name="T36" fmla="*/ 189 w 189"/>
                    <a:gd name="T37" fmla="*/ 98 h 101"/>
                    <a:gd name="T38" fmla="*/ 189 w 189"/>
                    <a:gd name="T39" fmla="*/ 93 h 101"/>
                    <a:gd name="T40" fmla="*/ 189 w 189"/>
                    <a:gd name="T41" fmla="*/ 90 h 101"/>
                    <a:gd name="T42" fmla="*/ 160 w 189"/>
                    <a:gd name="T43" fmla="*/ 90 h 101"/>
                    <a:gd name="T44" fmla="*/ 30 w 189"/>
                    <a:gd name="T45" fmla="*/ 5 h 101"/>
                    <a:gd name="T46" fmla="*/ 159 w 189"/>
                    <a:gd name="T47" fmla="*/ 5 h 101"/>
                    <a:gd name="T48" fmla="*/ 159 w 189"/>
                    <a:gd name="T49" fmla="*/ 84 h 101"/>
                    <a:gd name="T50" fmla="*/ 30 w 189"/>
                    <a:gd name="T51" fmla="*/ 84 h 101"/>
                    <a:gd name="T52" fmla="*/ 30 w 189"/>
                    <a:gd name="T53" fmla="*/ 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 h="101">
                      <a:moveTo>
                        <a:pt x="160" y="90"/>
                      </a:moveTo>
                      <a:cubicBezTo>
                        <a:pt x="163" y="90"/>
                        <a:pt x="165" y="88"/>
                        <a:pt x="165" y="85"/>
                      </a:cubicBezTo>
                      <a:cubicBezTo>
                        <a:pt x="165" y="4"/>
                        <a:pt x="165" y="4"/>
                        <a:pt x="165" y="4"/>
                      </a:cubicBezTo>
                      <a:cubicBezTo>
                        <a:pt x="165" y="1"/>
                        <a:pt x="163" y="0"/>
                        <a:pt x="160" y="0"/>
                      </a:cubicBezTo>
                      <a:cubicBezTo>
                        <a:pt x="29" y="0"/>
                        <a:pt x="29" y="0"/>
                        <a:pt x="29" y="0"/>
                      </a:cubicBezTo>
                      <a:cubicBezTo>
                        <a:pt x="26" y="0"/>
                        <a:pt x="24" y="1"/>
                        <a:pt x="24" y="4"/>
                      </a:cubicBezTo>
                      <a:cubicBezTo>
                        <a:pt x="24" y="85"/>
                        <a:pt x="24" y="85"/>
                        <a:pt x="24" y="85"/>
                      </a:cubicBezTo>
                      <a:cubicBezTo>
                        <a:pt x="24" y="88"/>
                        <a:pt x="26" y="90"/>
                        <a:pt x="29" y="90"/>
                      </a:cubicBezTo>
                      <a:cubicBezTo>
                        <a:pt x="0" y="90"/>
                        <a:pt x="0" y="90"/>
                        <a:pt x="0" y="90"/>
                      </a:cubicBezTo>
                      <a:cubicBezTo>
                        <a:pt x="0" y="93"/>
                        <a:pt x="0" y="93"/>
                        <a:pt x="0" y="93"/>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100"/>
                        <a:pt x="2" y="101"/>
                        <a:pt x="4" y="101"/>
                      </a:cubicBezTo>
                      <a:cubicBezTo>
                        <a:pt x="185" y="101"/>
                        <a:pt x="185" y="101"/>
                        <a:pt x="185" y="101"/>
                      </a:cubicBezTo>
                      <a:cubicBezTo>
                        <a:pt x="187" y="101"/>
                        <a:pt x="188" y="100"/>
                        <a:pt x="189" y="98"/>
                      </a:cubicBezTo>
                      <a:cubicBezTo>
                        <a:pt x="189" y="98"/>
                        <a:pt x="189" y="98"/>
                        <a:pt x="189" y="98"/>
                      </a:cubicBezTo>
                      <a:cubicBezTo>
                        <a:pt x="189" y="93"/>
                        <a:pt x="189" y="93"/>
                        <a:pt x="189" y="93"/>
                      </a:cubicBezTo>
                      <a:cubicBezTo>
                        <a:pt x="189" y="90"/>
                        <a:pt x="189" y="90"/>
                        <a:pt x="189" y="90"/>
                      </a:cubicBezTo>
                      <a:lnTo>
                        <a:pt x="160" y="90"/>
                      </a:lnTo>
                      <a:close/>
                      <a:moveTo>
                        <a:pt x="30" y="5"/>
                      </a:moveTo>
                      <a:cubicBezTo>
                        <a:pt x="159" y="5"/>
                        <a:pt x="159" y="5"/>
                        <a:pt x="159" y="5"/>
                      </a:cubicBezTo>
                      <a:cubicBezTo>
                        <a:pt x="159" y="84"/>
                        <a:pt x="159" y="84"/>
                        <a:pt x="159" y="84"/>
                      </a:cubicBezTo>
                      <a:cubicBezTo>
                        <a:pt x="30" y="84"/>
                        <a:pt x="30" y="84"/>
                        <a:pt x="30" y="84"/>
                      </a:cubicBezTo>
                      <a:cubicBezTo>
                        <a:pt x="30" y="5"/>
                        <a:pt x="30" y="5"/>
                        <a:pt x="30" y="5"/>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
            <p:nvSpPr>
              <p:cNvPr id="91" name="Rectangle 65"/>
              <p:cNvSpPr>
                <a:spLocks noChangeArrowheads="1"/>
              </p:cNvSpPr>
              <p:nvPr/>
            </p:nvSpPr>
            <p:spPr bwMode="auto">
              <a:xfrm>
                <a:off x="9587326" y="5690365"/>
                <a:ext cx="1632160" cy="5440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nvGrpSpPr>
          <p:cNvPr id="109" name="Group 108"/>
          <p:cNvGrpSpPr/>
          <p:nvPr/>
        </p:nvGrpSpPr>
        <p:grpSpPr>
          <a:xfrm>
            <a:off x="8677877" y="2170671"/>
            <a:ext cx="1853789" cy="4364804"/>
            <a:chOff x="10172919" y="2119544"/>
            <a:chExt cx="2012162" cy="4737699"/>
          </a:xfrm>
        </p:grpSpPr>
        <p:sp>
          <p:nvSpPr>
            <p:cNvPr id="110" name="Rectangle 41"/>
            <p:cNvSpPr>
              <a:spLocks noChangeArrowheads="1"/>
            </p:cNvSpPr>
            <p:nvPr/>
          </p:nvSpPr>
          <p:spPr bwMode="auto">
            <a:xfrm>
              <a:off x="11761929" y="6351708"/>
              <a:ext cx="423152" cy="5055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111" name="Group 110"/>
            <p:cNvGrpSpPr/>
            <p:nvPr/>
          </p:nvGrpSpPr>
          <p:grpSpPr>
            <a:xfrm>
              <a:off x="10567876" y="2119544"/>
              <a:ext cx="1492311" cy="753253"/>
              <a:chOff x="9923120" y="1341231"/>
              <a:chExt cx="2092695" cy="1056302"/>
            </a:xfrm>
          </p:grpSpPr>
          <p:sp>
            <p:nvSpPr>
              <p:cNvPr id="147" name="Freeform 5"/>
              <p:cNvSpPr>
                <a:spLocks/>
              </p:cNvSpPr>
              <p:nvPr/>
            </p:nvSpPr>
            <p:spPr bwMode="auto">
              <a:xfrm>
                <a:off x="10775977" y="1341231"/>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3" name="Freeform 5"/>
              <p:cNvSpPr>
                <a:spLocks/>
              </p:cNvSpPr>
              <p:nvPr/>
            </p:nvSpPr>
            <p:spPr bwMode="auto">
              <a:xfrm>
                <a:off x="9923120" y="1583889"/>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112" name="Group 111"/>
            <p:cNvGrpSpPr/>
            <p:nvPr/>
          </p:nvGrpSpPr>
          <p:grpSpPr>
            <a:xfrm>
              <a:off x="10172919" y="5010918"/>
              <a:ext cx="1703491" cy="1836482"/>
              <a:chOff x="9515995" y="5047173"/>
              <a:chExt cx="1703491" cy="1836482"/>
            </a:xfrm>
          </p:grpSpPr>
          <p:sp>
            <p:nvSpPr>
              <p:cNvPr id="113" name="Rectangle 41"/>
              <p:cNvSpPr>
                <a:spLocks noChangeArrowheads="1"/>
              </p:cNvSpPr>
              <p:nvPr/>
            </p:nvSpPr>
            <p:spPr bwMode="auto">
              <a:xfrm>
                <a:off x="9515995" y="5990198"/>
                <a:ext cx="423152" cy="89345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4" name="Rectangle 44"/>
              <p:cNvSpPr>
                <a:spLocks noChangeArrowheads="1"/>
              </p:cNvSpPr>
              <p:nvPr/>
            </p:nvSpPr>
            <p:spPr bwMode="auto">
              <a:xfrm>
                <a:off x="9662284" y="5719381"/>
                <a:ext cx="1484661" cy="1164274"/>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5" name="Rectangle 45"/>
              <p:cNvSpPr>
                <a:spLocks noChangeArrowheads="1"/>
              </p:cNvSpPr>
              <p:nvPr/>
            </p:nvSpPr>
            <p:spPr bwMode="auto">
              <a:xfrm>
                <a:off x="9809783" y="6652734"/>
                <a:ext cx="1198126" cy="19223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6" name="Rectangle 46"/>
              <p:cNvSpPr>
                <a:spLocks noChangeArrowheads="1"/>
              </p:cNvSpPr>
              <p:nvPr/>
            </p:nvSpPr>
            <p:spPr bwMode="auto">
              <a:xfrm>
                <a:off x="9809783" y="5982944"/>
                <a:ext cx="1198126" cy="193441"/>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7" name="Rectangle 47"/>
              <p:cNvSpPr>
                <a:spLocks noChangeArrowheads="1"/>
              </p:cNvSpPr>
              <p:nvPr/>
            </p:nvSpPr>
            <p:spPr bwMode="auto">
              <a:xfrm>
                <a:off x="9809783" y="6319048"/>
                <a:ext cx="1198126" cy="193441"/>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118" name="Group 117"/>
              <p:cNvGrpSpPr/>
              <p:nvPr/>
            </p:nvGrpSpPr>
            <p:grpSpPr>
              <a:xfrm>
                <a:off x="9881115" y="5047173"/>
                <a:ext cx="1188453" cy="643192"/>
                <a:chOff x="9881115" y="5047173"/>
                <a:chExt cx="1188453" cy="643192"/>
              </a:xfrm>
            </p:grpSpPr>
            <p:sp>
              <p:nvSpPr>
                <p:cNvPr id="120" name="Freeform 38"/>
                <p:cNvSpPr>
                  <a:spLocks/>
                </p:cNvSpPr>
                <p:nvPr/>
              </p:nvSpPr>
              <p:spPr bwMode="auto">
                <a:xfrm>
                  <a:off x="10284923" y="5170492"/>
                  <a:ext cx="302252" cy="519873"/>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1" name="Freeform 39"/>
                <p:cNvSpPr>
                  <a:spLocks/>
                </p:cNvSpPr>
                <p:nvPr/>
              </p:nvSpPr>
              <p:spPr bwMode="auto">
                <a:xfrm>
                  <a:off x="10313939" y="5203135"/>
                  <a:ext cx="244219" cy="405018"/>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3" name="Rectangle 48"/>
                <p:cNvSpPr>
                  <a:spLocks noChangeArrowheads="1"/>
                </p:cNvSpPr>
                <p:nvPr/>
              </p:nvSpPr>
              <p:spPr bwMode="auto">
                <a:xfrm>
                  <a:off x="10648834" y="5047173"/>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4" name="Freeform 49"/>
                <p:cNvSpPr>
                  <a:spLocks/>
                </p:cNvSpPr>
                <p:nvPr/>
              </p:nvSpPr>
              <p:spPr bwMode="auto">
                <a:xfrm>
                  <a:off x="10691150" y="5116087"/>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9" name="Freeform 50"/>
                <p:cNvSpPr>
                  <a:spLocks/>
                </p:cNvSpPr>
                <p:nvPr/>
              </p:nvSpPr>
              <p:spPr bwMode="auto">
                <a:xfrm>
                  <a:off x="10691150" y="5220061"/>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0" name="Freeform 51"/>
                <p:cNvSpPr>
                  <a:spLocks/>
                </p:cNvSpPr>
                <p:nvPr/>
              </p:nvSpPr>
              <p:spPr bwMode="auto">
                <a:xfrm>
                  <a:off x="10691150" y="5324036"/>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1" name="Freeform 52"/>
                <p:cNvSpPr>
                  <a:spLocks/>
                </p:cNvSpPr>
                <p:nvPr/>
              </p:nvSpPr>
              <p:spPr bwMode="auto">
                <a:xfrm>
                  <a:off x="10691150" y="542559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2" name="Freeform 53"/>
                <p:cNvSpPr>
                  <a:spLocks/>
                </p:cNvSpPr>
                <p:nvPr/>
              </p:nvSpPr>
              <p:spPr bwMode="auto">
                <a:xfrm>
                  <a:off x="10691150" y="55295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3" name="Oval 54"/>
                <p:cNvSpPr>
                  <a:spLocks noChangeArrowheads="1"/>
                </p:cNvSpPr>
                <p:nvPr/>
              </p:nvSpPr>
              <p:spPr bwMode="auto">
                <a:xfrm>
                  <a:off x="10961967" y="512817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4" name="Oval 55"/>
                <p:cNvSpPr>
                  <a:spLocks noChangeArrowheads="1"/>
                </p:cNvSpPr>
                <p:nvPr/>
              </p:nvSpPr>
              <p:spPr bwMode="auto">
                <a:xfrm>
                  <a:off x="10961967" y="5233360"/>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5" name="Oval 56"/>
                <p:cNvSpPr>
                  <a:spLocks noChangeArrowheads="1"/>
                </p:cNvSpPr>
                <p:nvPr/>
              </p:nvSpPr>
              <p:spPr bwMode="auto">
                <a:xfrm>
                  <a:off x="10961967" y="5333708"/>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6" name="Oval 57"/>
                <p:cNvSpPr>
                  <a:spLocks noChangeArrowheads="1"/>
                </p:cNvSpPr>
                <p:nvPr/>
              </p:nvSpPr>
              <p:spPr bwMode="auto">
                <a:xfrm>
                  <a:off x="10961967" y="5438891"/>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3" name="Oval 58"/>
                <p:cNvSpPr>
                  <a:spLocks noChangeArrowheads="1"/>
                </p:cNvSpPr>
                <p:nvPr/>
              </p:nvSpPr>
              <p:spPr bwMode="auto">
                <a:xfrm>
                  <a:off x="10961967" y="55428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4" name="Freeform 63"/>
                <p:cNvSpPr>
                  <a:spLocks/>
                </p:cNvSpPr>
                <p:nvPr/>
              </p:nvSpPr>
              <p:spPr bwMode="auto">
                <a:xfrm>
                  <a:off x="9979044" y="5373605"/>
                  <a:ext cx="419525" cy="263564"/>
                </a:xfrm>
                <a:custGeom>
                  <a:avLst/>
                  <a:gdLst>
                    <a:gd name="T0" fmla="*/ 0 w 347"/>
                    <a:gd name="T1" fmla="*/ 0 h 218"/>
                    <a:gd name="T2" fmla="*/ 347 w 347"/>
                    <a:gd name="T3" fmla="*/ 0 h 218"/>
                    <a:gd name="T4" fmla="*/ 347 w 347"/>
                    <a:gd name="T5" fmla="*/ 218 h 218"/>
                    <a:gd name="T6" fmla="*/ 0 w 347"/>
                    <a:gd name="T7" fmla="*/ 218 h 218"/>
                    <a:gd name="T8" fmla="*/ 0 w 347"/>
                    <a:gd name="T9" fmla="*/ 0 h 218"/>
                    <a:gd name="T10" fmla="*/ 0 w 347"/>
                    <a:gd name="T11" fmla="*/ 0 h 218"/>
                  </a:gdLst>
                  <a:ahLst/>
                  <a:cxnLst>
                    <a:cxn ang="0">
                      <a:pos x="T0" y="T1"/>
                    </a:cxn>
                    <a:cxn ang="0">
                      <a:pos x="T2" y="T3"/>
                    </a:cxn>
                    <a:cxn ang="0">
                      <a:pos x="T4" y="T5"/>
                    </a:cxn>
                    <a:cxn ang="0">
                      <a:pos x="T6" y="T7"/>
                    </a:cxn>
                    <a:cxn ang="0">
                      <a:pos x="T8" y="T9"/>
                    </a:cxn>
                    <a:cxn ang="0">
                      <a:pos x="T10" y="T11"/>
                    </a:cxn>
                  </a:cxnLst>
                  <a:rect l="0" t="0" r="r" b="b"/>
                  <a:pathLst>
                    <a:path w="347" h="218">
                      <a:moveTo>
                        <a:pt x="0" y="0"/>
                      </a:moveTo>
                      <a:lnTo>
                        <a:pt x="347" y="0"/>
                      </a:lnTo>
                      <a:lnTo>
                        <a:pt x="347" y="218"/>
                      </a:lnTo>
                      <a:lnTo>
                        <a:pt x="0" y="218"/>
                      </a:lnTo>
                      <a:lnTo>
                        <a:pt x="0" y="0"/>
                      </a:lnTo>
                      <a:lnTo>
                        <a:pt x="0"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5" name="Freeform 64"/>
                <p:cNvSpPr>
                  <a:spLocks noEditPoints="1"/>
                </p:cNvSpPr>
                <p:nvPr/>
              </p:nvSpPr>
              <p:spPr bwMode="auto">
                <a:xfrm>
                  <a:off x="9881115" y="5360306"/>
                  <a:ext cx="615384" cy="330059"/>
                </a:xfrm>
                <a:custGeom>
                  <a:avLst/>
                  <a:gdLst>
                    <a:gd name="T0" fmla="*/ 160 w 189"/>
                    <a:gd name="T1" fmla="*/ 90 h 101"/>
                    <a:gd name="T2" fmla="*/ 165 w 189"/>
                    <a:gd name="T3" fmla="*/ 85 h 101"/>
                    <a:gd name="T4" fmla="*/ 165 w 189"/>
                    <a:gd name="T5" fmla="*/ 4 h 101"/>
                    <a:gd name="T6" fmla="*/ 160 w 189"/>
                    <a:gd name="T7" fmla="*/ 0 h 101"/>
                    <a:gd name="T8" fmla="*/ 29 w 189"/>
                    <a:gd name="T9" fmla="*/ 0 h 101"/>
                    <a:gd name="T10" fmla="*/ 24 w 189"/>
                    <a:gd name="T11" fmla="*/ 4 h 101"/>
                    <a:gd name="T12" fmla="*/ 24 w 189"/>
                    <a:gd name="T13" fmla="*/ 85 h 101"/>
                    <a:gd name="T14" fmla="*/ 29 w 189"/>
                    <a:gd name="T15" fmla="*/ 90 h 101"/>
                    <a:gd name="T16" fmla="*/ 0 w 189"/>
                    <a:gd name="T17" fmla="*/ 90 h 101"/>
                    <a:gd name="T18" fmla="*/ 0 w 189"/>
                    <a:gd name="T19" fmla="*/ 93 h 101"/>
                    <a:gd name="T20" fmla="*/ 0 w 189"/>
                    <a:gd name="T21" fmla="*/ 97 h 101"/>
                    <a:gd name="T22" fmla="*/ 0 w 189"/>
                    <a:gd name="T23" fmla="*/ 97 h 101"/>
                    <a:gd name="T24" fmla="*/ 0 w 189"/>
                    <a:gd name="T25" fmla="*/ 97 h 101"/>
                    <a:gd name="T26" fmla="*/ 0 w 189"/>
                    <a:gd name="T27" fmla="*/ 98 h 101"/>
                    <a:gd name="T28" fmla="*/ 0 w 189"/>
                    <a:gd name="T29" fmla="*/ 98 h 101"/>
                    <a:gd name="T30" fmla="*/ 4 w 189"/>
                    <a:gd name="T31" fmla="*/ 101 h 101"/>
                    <a:gd name="T32" fmla="*/ 185 w 189"/>
                    <a:gd name="T33" fmla="*/ 101 h 101"/>
                    <a:gd name="T34" fmla="*/ 189 w 189"/>
                    <a:gd name="T35" fmla="*/ 98 h 101"/>
                    <a:gd name="T36" fmla="*/ 189 w 189"/>
                    <a:gd name="T37" fmla="*/ 98 h 101"/>
                    <a:gd name="T38" fmla="*/ 189 w 189"/>
                    <a:gd name="T39" fmla="*/ 93 h 101"/>
                    <a:gd name="T40" fmla="*/ 189 w 189"/>
                    <a:gd name="T41" fmla="*/ 90 h 101"/>
                    <a:gd name="T42" fmla="*/ 160 w 189"/>
                    <a:gd name="T43" fmla="*/ 90 h 101"/>
                    <a:gd name="T44" fmla="*/ 30 w 189"/>
                    <a:gd name="T45" fmla="*/ 5 h 101"/>
                    <a:gd name="T46" fmla="*/ 159 w 189"/>
                    <a:gd name="T47" fmla="*/ 5 h 101"/>
                    <a:gd name="T48" fmla="*/ 159 w 189"/>
                    <a:gd name="T49" fmla="*/ 84 h 101"/>
                    <a:gd name="T50" fmla="*/ 30 w 189"/>
                    <a:gd name="T51" fmla="*/ 84 h 101"/>
                    <a:gd name="T52" fmla="*/ 30 w 189"/>
                    <a:gd name="T53" fmla="*/ 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 h="101">
                      <a:moveTo>
                        <a:pt x="160" y="90"/>
                      </a:moveTo>
                      <a:cubicBezTo>
                        <a:pt x="163" y="90"/>
                        <a:pt x="165" y="88"/>
                        <a:pt x="165" y="85"/>
                      </a:cubicBezTo>
                      <a:cubicBezTo>
                        <a:pt x="165" y="4"/>
                        <a:pt x="165" y="4"/>
                        <a:pt x="165" y="4"/>
                      </a:cubicBezTo>
                      <a:cubicBezTo>
                        <a:pt x="165" y="1"/>
                        <a:pt x="163" y="0"/>
                        <a:pt x="160" y="0"/>
                      </a:cubicBezTo>
                      <a:cubicBezTo>
                        <a:pt x="29" y="0"/>
                        <a:pt x="29" y="0"/>
                        <a:pt x="29" y="0"/>
                      </a:cubicBezTo>
                      <a:cubicBezTo>
                        <a:pt x="26" y="0"/>
                        <a:pt x="24" y="1"/>
                        <a:pt x="24" y="4"/>
                      </a:cubicBezTo>
                      <a:cubicBezTo>
                        <a:pt x="24" y="85"/>
                        <a:pt x="24" y="85"/>
                        <a:pt x="24" y="85"/>
                      </a:cubicBezTo>
                      <a:cubicBezTo>
                        <a:pt x="24" y="88"/>
                        <a:pt x="26" y="90"/>
                        <a:pt x="29" y="90"/>
                      </a:cubicBezTo>
                      <a:cubicBezTo>
                        <a:pt x="0" y="90"/>
                        <a:pt x="0" y="90"/>
                        <a:pt x="0" y="90"/>
                      </a:cubicBezTo>
                      <a:cubicBezTo>
                        <a:pt x="0" y="93"/>
                        <a:pt x="0" y="93"/>
                        <a:pt x="0" y="93"/>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100"/>
                        <a:pt x="2" y="101"/>
                        <a:pt x="4" y="101"/>
                      </a:cubicBezTo>
                      <a:cubicBezTo>
                        <a:pt x="185" y="101"/>
                        <a:pt x="185" y="101"/>
                        <a:pt x="185" y="101"/>
                      </a:cubicBezTo>
                      <a:cubicBezTo>
                        <a:pt x="187" y="101"/>
                        <a:pt x="188" y="100"/>
                        <a:pt x="189" y="98"/>
                      </a:cubicBezTo>
                      <a:cubicBezTo>
                        <a:pt x="189" y="98"/>
                        <a:pt x="189" y="98"/>
                        <a:pt x="189" y="98"/>
                      </a:cubicBezTo>
                      <a:cubicBezTo>
                        <a:pt x="189" y="93"/>
                        <a:pt x="189" y="93"/>
                        <a:pt x="189" y="93"/>
                      </a:cubicBezTo>
                      <a:cubicBezTo>
                        <a:pt x="189" y="90"/>
                        <a:pt x="189" y="90"/>
                        <a:pt x="189" y="90"/>
                      </a:cubicBezTo>
                      <a:lnTo>
                        <a:pt x="160" y="90"/>
                      </a:lnTo>
                      <a:close/>
                      <a:moveTo>
                        <a:pt x="30" y="5"/>
                      </a:moveTo>
                      <a:cubicBezTo>
                        <a:pt x="159" y="5"/>
                        <a:pt x="159" y="5"/>
                        <a:pt x="159" y="5"/>
                      </a:cubicBezTo>
                      <a:cubicBezTo>
                        <a:pt x="159" y="84"/>
                        <a:pt x="159" y="84"/>
                        <a:pt x="159" y="84"/>
                      </a:cubicBezTo>
                      <a:cubicBezTo>
                        <a:pt x="30" y="84"/>
                        <a:pt x="30" y="84"/>
                        <a:pt x="30" y="84"/>
                      </a:cubicBezTo>
                      <a:cubicBezTo>
                        <a:pt x="30" y="5"/>
                        <a:pt x="30" y="5"/>
                        <a:pt x="30" y="5"/>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
            <p:nvSpPr>
              <p:cNvPr id="119" name="Rectangle 65"/>
              <p:cNvSpPr>
                <a:spLocks noChangeArrowheads="1"/>
              </p:cNvSpPr>
              <p:nvPr/>
            </p:nvSpPr>
            <p:spPr bwMode="auto">
              <a:xfrm>
                <a:off x="9587326" y="5690365"/>
                <a:ext cx="1632160" cy="5440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nvGrpSpPr>
          <p:cNvPr id="199" name="Group 198"/>
          <p:cNvGrpSpPr/>
          <p:nvPr/>
        </p:nvGrpSpPr>
        <p:grpSpPr>
          <a:xfrm>
            <a:off x="8780304" y="2023103"/>
            <a:ext cx="2066841" cy="1342250"/>
            <a:chOff x="9527229" y="2432570"/>
            <a:chExt cx="1367093" cy="887819"/>
          </a:xfrm>
        </p:grpSpPr>
        <p:sp>
          <p:nvSpPr>
            <p:cNvPr id="203" name="Freeform 95"/>
            <p:cNvSpPr>
              <a:spLocks/>
            </p:cNvSpPr>
            <p:nvPr/>
          </p:nvSpPr>
          <p:spPr bwMode="auto">
            <a:xfrm flipH="1">
              <a:off x="9527229" y="2432570"/>
              <a:ext cx="1367093" cy="887819"/>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kern="0">
                <a:solidFill>
                  <a:srgbClr val="505050"/>
                </a:solidFill>
              </a:endParaRPr>
            </a:p>
          </p:txBody>
        </p:sp>
        <p:sp>
          <p:nvSpPr>
            <p:cNvPr id="204" name="Rectangle 54"/>
            <p:cNvSpPr/>
            <p:nvPr/>
          </p:nvSpPr>
          <p:spPr bwMode="auto">
            <a:xfrm>
              <a:off x="9913577" y="2763196"/>
              <a:ext cx="690196" cy="40972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lvl="0" algn="ctr" defTabSz="932472" fontAlgn="base">
                <a:lnSpc>
                  <a:spcPct val="90000"/>
                </a:lnSpc>
                <a:spcBef>
                  <a:spcPct val="0"/>
                </a:spcBef>
                <a:spcAft>
                  <a:spcPct val="0"/>
                </a:spcAft>
              </a:pPr>
              <a:r>
                <a:rPr lang="en-US" sz="1400" b="1" kern="0" dirty="0" smtClean="0">
                  <a:solidFill>
                    <a:schemeClr val="bg1"/>
                  </a:solidFill>
                  <a:ea typeface="Segoe UI" pitchFamily="34" charset="0"/>
                  <a:cs typeface="Segoe UI" pitchFamily="34" charset="0"/>
                </a:rPr>
                <a:t>North Europe</a:t>
              </a:r>
              <a:endParaRPr lang="en-US" sz="1400" b="1" kern="0" dirty="0">
                <a:solidFill>
                  <a:schemeClr val="bg1"/>
                </a:solidFill>
                <a:ea typeface="Segoe UI" pitchFamily="34" charset="0"/>
                <a:cs typeface="Segoe UI" pitchFamily="34" charset="0"/>
              </a:endParaRPr>
            </a:p>
          </p:txBody>
        </p:sp>
        <p:sp>
          <p:nvSpPr>
            <p:cNvPr id="206" name="Freeform 92"/>
            <p:cNvSpPr>
              <a:spLocks noEditPoints="1"/>
            </p:cNvSpPr>
            <p:nvPr/>
          </p:nvSpPr>
          <p:spPr bwMode="black">
            <a:xfrm>
              <a:off x="9809599" y="2876480"/>
              <a:ext cx="140896" cy="183156"/>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3260" tIns="46630" rIns="93260" bIns="46630" numCol="1" anchor="t" anchorCtr="0" compatLnSpc="1">
              <a:prstTxWarp prst="textNoShape">
                <a:avLst/>
              </a:prstTxWarp>
            </a:bodyPr>
            <a:lstStyle/>
            <a:p>
              <a:endParaRPr lang="en-US" sz="2400"/>
            </a:p>
          </p:txBody>
        </p:sp>
      </p:grpSp>
      <p:grpSp>
        <p:nvGrpSpPr>
          <p:cNvPr id="207" name="Group 206"/>
          <p:cNvGrpSpPr/>
          <p:nvPr/>
        </p:nvGrpSpPr>
        <p:grpSpPr>
          <a:xfrm>
            <a:off x="5956566" y="1707873"/>
            <a:ext cx="2123442" cy="1379008"/>
            <a:chOff x="7848780" y="2543659"/>
            <a:chExt cx="1367093" cy="887819"/>
          </a:xfrm>
        </p:grpSpPr>
        <p:sp>
          <p:nvSpPr>
            <p:cNvPr id="208" name="Freeform 95"/>
            <p:cNvSpPr>
              <a:spLocks/>
            </p:cNvSpPr>
            <p:nvPr/>
          </p:nvSpPr>
          <p:spPr bwMode="auto">
            <a:xfrm flipH="1">
              <a:off x="7848780" y="2543659"/>
              <a:ext cx="1367093" cy="887819"/>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sz="2800" kern="0">
                <a:solidFill>
                  <a:srgbClr val="505050"/>
                </a:solidFill>
              </a:endParaRPr>
            </a:p>
          </p:txBody>
        </p:sp>
        <p:sp>
          <p:nvSpPr>
            <p:cNvPr id="209" name="Rectangle 54"/>
            <p:cNvSpPr/>
            <p:nvPr/>
          </p:nvSpPr>
          <p:spPr bwMode="auto">
            <a:xfrm>
              <a:off x="8223112" y="2840132"/>
              <a:ext cx="690196" cy="40972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lvl="0" algn="ctr" defTabSz="932472" fontAlgn="base">
                <a:lnSpc>
                  <a:spcPct val="90000"/>
                </a:lnSpc>
                <a:spcBef>
                  <a:spcPct val="0"/>
                </a:spcBef>
                <a:spcAft>
                  <a:spcPct val="0"/>
                </a:spcAft>
              </a:pPr>
              <a:r>
                <a:rPr lang="en-US" sz="1400" b="1" kern="0" dirty="0" smtClean="0">
                  <a:solidFill>
                    <a:schemeClr val="bg1"/>
                  </a:solidFill>
                  <a:ea typeface="Segoe UI" pitchFamily="34" charset="0"/>
                  <a:cs typeface="Segoe UI" pitchFamily="34" charset="0"/>
                </a:rPr>
                <a:t>US West</a:t>
              </a:r>
              <a:endParaRPr lang="en-US" sz="1400" b="1" kern="0" dirty="0">
                <a:solidFill>
                  <a:schemeClr val="bg1"/>
                </a:solidFill>
                <a:ea typeface="Segoe UI" pitchFamily="34" charset="0"/>
                <a:cs typeface="Segoe UI" pitchFamily="34" charset="0"/>
              </a:endParaRPr>
            </a:p>
          </p:txBody>
        </p:sp>
        <p:sp>
          <p:nvSpPr>
            <p:cNvPr id="210" name="Freeform 92"/>
            <p:cNvSpPr>
              <a:spLocks noEditPoints="1"/>
            </p:cNvSpPr>
            <p:nvPr/>
          </p:nvSpPr>
          <p:spPr bwMode="black">
            <a:xfrm>
              <a:off x="8147171" y="2938582"/>
              <a:ext cx="140896" cy="183156"/>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3260" tIns="46630" rIns="93260" bIns="46630" numCol="1" anchor="t" anchorCtr="0" compatLnSpc="1">
              <a:prstTxWarp prst="textNoShape">
                <a:avLst/>
              </a:prstTxWarp>
            </a:bodyPr>
            <a:lstStyle/>
            <a:p>
              <a:endParaRPr lang="en-US" sz="2400"/>
            </a:p>
          </p:txBody>
        </p:sp>
      </p:grpSp>
      <p:sp>
        <p:nvSpPr>
          <p:cNvPr id="211" name="TextBox 210"/>
          <p:cNvSpPr txBox="1"/>
          <p:nvPr/>
        </p:nvSpPr>
        <p:spPr>
          <a:xfrm>
            <a:off x="6483136" y="6556833"/>
            <a:ext cx="1348831" cy="307777"/>
          </a:xfrm>
          <a:prstGeom prst="rect">
            <a:avLst/>
          </a:prstGeom>
          <a:noFill/>
        </p:spPr>
        <p:txBody>
          <a:bodyPr wrap="none" rtlCol="0">
            <a:spAutoFit/>
          </a:bodyPr>
          <a:lstStyle/>
          <a:p>
            <a:r>
              <a:rPr lang="en-US" sz="1400" dirty="0" smtClean="0">
                <a:solidFill>
                  <a:schemeClr val="bg1"/>
                </a:solidFill>
              </a:rPr>
              <a:t>North America</a:t>
            </a:r>
            <a:endParaRPr lang="en-US" sz="1400" dirty="0">
              <a:solidFill>
                <a:schemeClr val="bg1"/>
              </a:solidFill>
            </a:endParaRPr>
          </a:p>
        </p:txBody>
      </p:sp>
      <p:sp>
        <p:nvSpPr>
          <p:cNvPr id="212" name="TextBox 211"/>
          <p:cNvSpPr txBox="1"/>
          <p:nvPr/>
        </p:nvSpPr>
        <p:spPr>
          <a:xfrm>
            <a:off x="9153841" y="6542424"/>
            <a:ext cx="743345" cy="307777"/>
          </a:xfrm>
          <a:prstGeom prst="rect">
            <a:avLst/>
          </a:prstGeom>
          <a:noFill/>
        </p:spPr>
        <p:txBody>
          <a:bodyPr wrap="none" rtlCol="0">
            <a:spAutoFit/>
          </a:bodyPr>
          <a:lstStyle/>
          <a:p>
            <a:r>
              <a:rPr lang="en-US" sz="1400" dirty="0" smtClean="0">
                <a:solidFill>
                  <a:schemeClr val="bg1"/>
                </a:solidFill>
              </a:rPr>
              <a:t>Europe</a:t>
            </a:r>
            <a:endParaRPr lang="en-US" sz="1400" dirty="0">
              <a:solidFill>
                <a:schemeClr val="bg1"/>
              </a:solidFill>
            </a:endParaRPr>
          </a:p>
        </p:txBody>
      </p:sp>
    </p:spTree>
    <p:extLst>
      <p:ext uri="{BB962C8B-B14F-4D97-AF65-F5344CB8AC3E}">
        <p14:creationId xmlns:p14="http://schemas.microsoft.com/office/powerpoint/2010/main" val="119865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anim calcmode="lin" valueType="num">
                                      <p:cBhvr>
                                        <p:cTn id="8" dur="500" fill="hold"/>
                                        <p:tgtEl>
                                          <p:spTgt spid="81"/>
                                        </p:tgtEl>
                                        <p:attrNameLst>
                                          <p:attrName>ppt_x</p:attrName>
                                        </p:attrNameLst>
                                      </p:cBhvr>
                                      <p:tavLst>
                                        <p:tav tm="0">
                                          <p:val>
                                            <p:strVal val="#ppt_x"/>
                                          </p:val>
                                        </p:tav>
                                        <p:tav tm="100000">
                                          <p:val>
                                            <p:strVal val="#ppt_x"/>
                                          </p:val>
                                        </p:tav>
                                      </p:tavLst>
                                    </p:anim>
                                    <p:anim calcmode="lin" valueType="num">
                                      <p:cBhvr>
                                        <p:cTn id="9" dur="500" fill="hold"/>
                                        <p:tgtEl>
                                          <p:spTgt spid="8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fade">
                                      <p:cBhvr>
                                        <p:cTn id="12" dur="500"/>
                                        <p:tgtEl>
                                          <p:spTgt spid="109"/>
                                        </p:tgtEl>
                                      </p:cBhvr>
                                    </p:animEffect>
                                    <p:anim calcmode="lin" valueType="num">
                                      <p:cBhvr>
                                        <p:cTn id="13" dur="500" fill="hold"/>
                                        <p:tgtEl>
                                          <p:spTgt spid="109"/>
                                        </p:tgtEl>
                                        <p:attrNameLst>
                                          <p:attrName>ppt_x</p:attrName>
                                        </p:attrNameLst>
                                      </p:cBhvr>
                                      <p:tavLst>
                                        <p:tav tm="0">
                                          <p:val>
                                            <p:strVal val="#ppt_x"/>
                                          </p:val>
                                        </p:tav>
                                        <p:tav tm="100000">
                                          <p:val>
                                            <p:strVal val="#ppt_x"/>
                                          </p:val>
                                        </p:tav>
                                      </p:tavLst>
                                    </p:anim>
                                    <p:anim calcmode="lin" valueType="num">
                                      <p:cBhvr>
                                        <p:cTn id="14" dur="500" fill="hold"/>
                                        <p:tgtEl>
                                          <p:spTgt spid="109"/>
                                        </p:tgtEl>
                                        <p:attrNameLst>
                                          <p:attrName>ppt_y</p:attrName>
                                        </p:attrNameLst>
                                      </p:cBhvr>
                                      <p:tavLst>
                                        <p:tav tm="0">
                                          <p:val>
                                            <p:strVal val="#ppt_y+.1"/>
                                          </p:val>
                                        </p:tav>
                                        <p:tav tm="100000">
                                          <p:val>
                                            <p:strVal val="#ppt_y"/>
                                          </p:val>
                                        </p:tav>
                                      </p:tavLst>
                                    </p:anim>
                                  </p:childTnLst>
                                </p:cTn>
                              </p:par>
                              <p:par>
                                <p:cTn id="15" presetID="22" presetClass="entr" presetSubtype="4" fill="hold" grpId="0" nodeType="withEffect">
                                  <p:stCondLst>
                                    <p:cond delay="250"/>
                                  </p:stCondLst>
                                  <p:childTnLst>
                                    <p:set>
                                      <p:cBhvr>
                                        <p:cTn id="16" dur="1" fill="hold">
                                          <p:stCondLst>
                                            <p:cond delay="0"/>
                                          </p:stCondLst>
                                        </p:cTn>
                                        <p:tgtEl>
                                          <p:spTgt spid="77"/>
                                        </p:tgtEl>
                                        <p:attrNameLst>
                                          <p:attrName>style.visibility</p:attrName>
                                        </p:attrNameLst>
                                      </p:cBhvr>
                                      <p:to>
                                        <p:strVal val="visible"/>
                                      </p:to>
                                    </p:set>
                                    <p:animEffect transition="in" filter="wipe(down)">
                                      <p:cBhvr>
                                        <p:cTn id="17" dur="500"/>
                                        <p:tgtEl>
                                          <p:spTgt spid="77"/>
                                        </p:tgtEl>
                                      </p:cBhvr>
                                    </p:animEffect>
                                  </p:childTnLst>
                                </p:cTn>
                              </p:par>
                              <p:par>
                                <p:cTn id="18" presetID="22" presetClass="entr" presetSubtype="4" fill="hold" grpId="0" nodeType="withEffect">
                                  <p:stCondLst>
                                    <p:cond delay="250"/>
                                  </p:stCondLst>
                                  <p:childTnLst>
                                    <p:set>
                                      <p:cBhvr>
                                        <p:cTn id="19" dur="1" fill="hold">
                                          <p:stCondLst>
                                            <p:cond delay="0"/>
                                          </p:stCondLst>
                                        </p:cTn>
                                        <p:tgtEl>
                                          <p:spTgt spid="80"/>
                                        </p:tgtEl>
                                        <p:attrNameLst>
                                          <p:attrName>style.visibility</p:attrName>
                                        </p:attrNameLst>
                                      </p:cBhvr>
                                      <p:to>
                                        <p:strVal val="visible"/>
                                      </p:to>
                                    </p:set>
                                    <p:animEffect transition="in" filter="wipe(down)">
                                      <p:cBhvr>
                                        <p:cTn id="20" dur="500"/>
                                        <p:tgtEl>
                                          <p:spTgt spid="80"/>
                                        </p:tgtEl>
                                      </p:cBhvr>
                                    </p:animEffect>
                                  </p:childTnLst>
                                </p:cTn>
                              </p:par>
                              <p:par>
                                <p:cTn id="21" presetID="22" presetClass="entr" presetSubtype="4" fill="hold" grpId="0" nodeType="withEffect">
                                  <p:stCondLst>
                                    <p:cond delay="250"/>
                                  </p:stCondLst>
                                  <p:childTnLst>
                                    <p:set>
                                      <p:cBhvr>
                                        <p:cTn id="22" dur="1" fill="hold">
                                          <p:stCondLst>
                                            <p:cond delay="0"/>
                                          </p:stCondLst>
                                        </p:cTn>
                                        <p:tgtEl>
                                          <p:spTgt spid="78"/>
                                        </p:tgtEl>
                                        <p:attrNameLst>
                                          <p:attrName>style.visibility</p:attrName>
                                        </p:attrNameLst>
                                      </p:cBhvr>
                                      <p:to>
                                        <p:strVal val="visible"/>
                                      </p:to>
                                    </p:set>
                                    <p:animEffect transition="in" filter="wipe(down)">
                                      <p:cBhvr>
                                        <p:cTn id="23" dur="500"/>
                                        <p:tgtEl>
                                          <p:spTgt spid="78"/>
                                        </p:tgtEl>
                                      </p:cBhvr>
                                    </p:animEffect>
                                  </p:childTnLst>
                                </p:cTn>
                              </p:par>
                              <p:par>
                                <p:cTn id="24" presetID="22" presetClass="entr" presetSubtype="4" fill="hold" grpId="0" nodeType="withEffect">
                                  <p:stCondLst>
                                    <p:cond delay="250"/>
                                  </p:stCondLst>
                                  <p:childTnLst>
                                    <p:set>
                                      <p:cBhvr>
                                        <p:cTn id="25" dur="1" fill="hold">
                                          <p:stCondLst>
                                            <p:cond delay="0"/>
                                          </p:stCondLst>
                                        </p:cTn>
                                        <p:tgtEl>
                                          <p:spTgt spid="79"/>
                                        </p:tgtEl>
                                        <p:attrNameLst>
                                          <p:attrName>style.visibility</p:attrName>
                                        </p:attrNameLst>
                                      </p:cBhvr>
                                      <p:to>
                                        <p:strVal val="visible"/>
                                      </p:to>
                                    </p:set>
                                    <p:animEffect transition="in" filter="wipe(down)">
                                      <p:cBhvr>
                                        <p:cTn id="26" dur="500"/>
                                        <p:tgtEl>
                                          <p:spTgt spid="79"/>
                                        </p:tgtEl>
                                      </p:cBhvr>
                                    </p:animEffect>
                                  </p:childTnLst>
                                </p:cTn>
                              </p:par>
                              <p:par>
                                <p:cTn id="27" presetID="22" presetClass="entr" presetSubtype="4" fill="hold" grpId="0" nodeType="withEffect">
                                  <p:stCondLst>
                                    <p:cond delay="250"/>
                                  </p:stCondLst>
                                  <p:childTnLst>
                                    <p:set>
                                      <p:cBhvr>
                                        <p:cTn id="28" dur="1" fill="hold">
                                          <p:stCondLst>
                                            <p:cond delay="0"/>
                                          </p:stCondLst>
                                        </p:cTn>
                                        <p:tgtEl>
                                          <p:spTgt spid="76"/>
                                        </p:tgtEl>
                                        <p:attrNameLst>
                                          <p:attrName>style.visibility</p:attrName>
                                        </p:attrNameLst>
                                      </p:cBhvr>
                                      <p:to>
                                        <p:strVal val="visible"/>
                                      </p:to>
                                    </p:set>
                                    <p:animEffect transition="in" filter="wipe(down)">
                                      <p:cBhvr>
                                        <p:cTn id="2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79" grpId="0" animBg="1"/>
      <p:bldP spid="8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Transform the datacenter</a:t>
            </a:r>
            <a:br>
              <a:rPr lang="en-US" dirty="0"/>
            </a:br>
            <a:r>
              <a:rPr lang="en-US" sz="3137" dirty="0">
                <a:latin typeface="+mn-lt"/>
              </a:rPr>
              <a:t>Orchestrated disaster recovery to a second site</a:t>
            </a:r>
          </a:p>
        </p:txBody>
      </p:sp>
      <p:grpSp>
        <p:nvGrpSpPr>
          <p:cNvPr id="6" name="Group 5"/>
          <p:cNvGrpSpPr/>
          <p:nvPr/>
        </p:nvGrpSpPr>
        <p:grpSpPr>
          <a:xfrm>
            <a:off x="3356375" y="1542617"/>
            <a:ext cx="5279495" cy="3977771"/>
            <a:chOff x="3347477" y="1573053"/>
            <a:chExt cx="5385360" cy="4057534"/>
          </a:xfrm>
        </p:grpSpPr>
        <p:sp>
          <p:nvSpPr>
            <p:cNvPr id="7" name="Freeform 6"/>
            <p:cNvSpPr>
              <a:spLocks/>
            </p:cNvSpPr>
            <p:nvPr/>
          </p:nvSpPr>
          <p:spPr bwMode="auto">
            <a:xfrm>
              <a:off x="7603933" y="4567448"/>
              <a:ext cx="1128904" cy="955138"/>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rgbClr val="000000">
                <a:lumMod val="20000"/>
                <a:lumOff val="80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 name="Rectangle 5"/>
            <p:cNvSpPr>
              <a:spLocks noChangeArrowheads="1"/>
            </p:cNvSpPr>
            <p:nvPr/>
          </p:nvSpPr>
          <p:spPr bwMode="auto">
            <a:xfrm>
              <a:off x="6819049" y="4444655"/>
              <a:ext cx="831835" cy="1080257"/>
            </a:xfrm>
            <a:prstGeom prst="rect">
              <a:avLst/>
            </a:prstGeom>
            <a:solidFill>
              <a:srgbClr val="FFFFFF">
                <a:lumMod val="6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9" name="Rectangle 5"/>
            <p:cNvSpPr>
              <a:spLocks noChangeArrowheads="1"/>
            </p:cNvSpPr>
            <p:nvPr/>
          </p:nvSpPr>
          <p:spPr bwMode="auto">
            <a:xfrm>
              <a:off x="3800679" y="4748921"/>
              <a:ext cx="670494" cy="795475"/>
            </a:xfrm>
            <a:prstGeom prst="rect">
              <a:avLst/>
            </a:prstGeom>
            <a:solidFill>
              <a:srgbClr val="D2D2D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cxnSp>
          <p:nvCxnSpPr>
            <p:cNvPr id="10" name="Straight Arrow Connector 9"/>
            <p:cNvCxnSpPr/>
            <p:nvPr/>
          </p:nvCxnSpPr>
          <p:spPr>
            <a:xfrm>
              <a:off x="4815620" y="3095278"/>
              <a:ext cx="0" cy="641471"/>
            </a:xfrm>
            <a:prstGeom prst="straightConnector1">
              <a:avLst/>
            </a:prstGeom>
            <a:noFill/>
            <a:ln w="57150" cap="flat" cmpd="sng" algn="ctr">
              <a:solidFill>
                <a:srgbClr val="68217A"/>
              </a:solidFill>
              <a:prstDash val="sysDot"/>
              <a:headEnd type="none"/>
              <a:tailEnd type="triangle"/>
            </a:ln>
            <a:effectLst/>
          </p:spPr>
        </p:cxnSp>
        <p:cxnSp>
          <p:nvCxnSpPr>
            <p:cNvPr id="11" name="Straight Arrow Connector 10"/>
            <p:cNvCxnSpPr/>
            <p:nvPr/>
          </p:nvCxnSpPr>
          <p:spPr>
            <a:xfrm>
              <a:off x="7064118" y="2930416"/>
              <a:ext cx="0" cy="837784"/>
            </a:xfrm>
            <a:prstGeom prst="straightConnector1">
              <a:avLst/>
            </a:prstGeom>
            <a:noFill/>
            <a:ln w="57150" cap="flat" cmpd="sng" algn="ctr">
              <a:solidFill>
                <a:srgbClr val="68217A"/>
              </a:solidFill>
              <a:prstDash val="sysDot"/>
              <a:headEnd type="none"/>
              <a:tailEnd type="triangle"/>
            </a:ln>
            <a:effectLst/>
          </p:spPr>
        </p:cxnSp>
        <p:grpSp>
          <p:nvGrpSpPr>
            <p:cNvPr id="12" name="Group 11"/>
            <p:cNvGrpSpPr/>
            <p:nvPr/>
          </p:nvGrpSpPr>
          <p:grpSpPr>
            <a:xfrm>
              <a:off x="4198083" y="1573053"/>
              <a:ext cx="3956256" cy="1550577"/>
              <a:chOff x="616226" y="1630760"/>
              <a:chExt cx="4596553" cy="1801531"/>
            </a:xfrm>
          </p:grpSpPr>
          <p:sp>
            <p:nvSpPr>
              <p:cNvPr id="59"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lumMod val="85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60"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68217A"/>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61"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62" name="TextBox 61"/>
              <p:cNvSpPr txBox="1"/>
              <p:nvPr/>
            </p:nvSpPr>
            <p:spPr>
              <a:xfrm>
                <a:off x="1348933" y="2418609"/>
                <a:ext cx="2691307" cy="778404"/>
              </a:xfrm>
              <a:prstGeom prst="rect">
                <a:avLst/>
              </a:prstGeom>
              <a:noFill/>
              <a:ln>
                <a:noFill/>
              </a:ln>
            </p:spPr>
            <p:txBody>
              <a:bodyPr wrap="none" lIns="179234" tIns="143387" rIns="179234" bIns="143387" rtlCol="0">
                <a:spAutoFit/>
              </a:bodyPr>
              <a:lstStyle/>
              <a:p>
                <a:pPr algn="ctr" defTabSz="913362">
                  <a:lnSpc>
                    <a:spcPct val="90000"/>
                  </a:lnSpc>
                  <a:spcAft>
                    <a:spcPts val="588"/>
                  </a:spcAft>
                  <a:defRPr/>
                </a:pPr>
                <a:r>
                  <a:rPr lang="en-US" sz="1400" kern="0" dirty="0">
                    <a:solidFill>
                      <a:srgbClr val="FFFFFF"/>
                    </a:solidFill>
                  </a:rPr>
                  <a:t>Microsoft Azure </a:t>
                </a:r>
                <a:br>
                  <a:rPr lang="en-US" sz="1400" kern="0" dirty="0">
                    <a:solidFill>
                      <a:srgbClr val="FFFFFF"/>
                    </a:solidFill>
                  </a:rPr>
                </a:br>
                <a:r>
                  <a:rPr lang="en-US" sz="1200" kern="0" dirty="0">
                    <a:solidFill>
                      <a:srgbClr val="FFFFFF"/>
                    </a:solidFill>
                  </a:rPr>
                  <a:t>Hyper-V Recovery Manager</a:t>
                </a:r>
                <a:endParaRPr lang="en-US" sz="1400" kern="0" dirty="0">
                  <a:solidFill>
                    <a:srgbClr val="FFFFFF"/>
                  </a:solidFill>
                </a:endParaRPr>
              </a:p>
            </p:txBody>
          </p:sp>
        </p:grpSp>
        <p:sp>
          <p:nvSpPr>
            <p:cNvPr id="13" name="Left-Right Arrow 12"/>
            <p:cNvSpPr/>
            <p:nvPr/>
          </p:nvSpPr>
          <p:spPr bwMode="auto">
            <a:xfrm>
              <a:off x="5221295" y="4717614"/>
              <a:ext cx="1407263" cy="181417"/>
            </a:xfrm>
            <a:prstGeom prst="leftRightArrow">
              <a:avLst>
                <a:gd name="adj1" fmla="val 54971"/>
                <a:gd name="adj2" fmla="val 50215"/>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0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4888336" y="3235920"/>
              <a:ext cx="2156693" cy="148340"/>
            </a:xfrm>
            <a:prstGeom prst="rect">
              <a:avLst/>
            </a:prstGeom>
            <a:noFill/>
          </p:spPr>
          <p:txBody>
            <a:bodyPr wrap="square" lIns="179099" tIns="0" rIns="179099" bIns="0" rtlCol="0">
              <a:spAutoFit/>
            </a:bodyPr>
            <a:lstStyle>
              <a:defPPr>
                <a:defRPr lang="en-US"/>
              </a:defPPr>
              <a:lvl1pPr defTabSz="913538">
                <a:lnSpc>
                  <a:spcPct val="90000"/>
                </a:lnSpc>
                <a:spcAft>
                  <a:spcPts val="588"/>
                </a:spcAft>
                <a:defRPr sz="1100">
                  <a:solidFill>
                    <a:srgbClr val="505050"/>
                  </a:solidFill>
                </a:defRPr>
              </a:lvl1pPr>
            </a:lstStyle>
            <a:p>
              <a:pPr algn="ctr" defTabSz="895541">
                <a:spcAft>
                  <a:spcPts val="576"/>
                </a:spcAft>
                <a:defRPr/>
              </a:pPr>
              <a:r>
                <a:rPr lang="en-US" sz="1050" kern="0" dirty="0">
                  <a:solidFill>
                    <a:srgbClr val="00B0F0"/>
                  </a:solidFill>
                </a:rPr>
                <a:t>Communication Channel</a:t>
              </a:r>
            </a:p>
          </p:txBody>
        </p:sp>
        <p:sp>
          <p:nvSpPr>
            <p:cNvPr id="15" name="Rectangle 14"/>
            <p:cNvSpPr/>
            <p:nvPr/>
          </p:nvSpPr>
          <p:spPr>
            <a:xfrm>
              <a:off x="5121475" y="4358910"/>
              <a:ext cx="1597285" cy="296681"/>
            </a:xfrm>
            <a:prstGeom prst="rect">
              <a:avLst/>
            </a:prstGeom>
            <a:noFill/>
          </p:spPr>
          <p:txBody>
            <a:bodyPr wrap="square" lIns="179099" tIns="0" rIns="179099" bIns="0" rtlCol="0">
              <a:spAutoFit/>
            </a:bodyPr>
            <a:lstStyle/>
            <a:p>
              <a:pPr algn="ctr" defTabSz="913362">
                <a:lnSpc>
                  <a:spcPct val="90000"/>
                </a:lnSpc>
                <a:spcAft>
                  <a:spcPts val="588"/>
                </a:spcAft>
                <a:defRPr/>
              </a:pPr>
              <a:r>
                <a:rPr lang="en-US" sz="1050" kern="0" dirty="0">
                  <a:solidFill>
                    <a:srgbClr val="00B0F0"/>
                  </a:solidFill>
                </a:rPr>
                <a:t>Replication channel: </a:t>
              </a:r>
              <a:br>
                <a:rPr lang="en-US" sz="1050" kern="0" dirty="0">
                  <a:solidFill>
                    <a:srgbClr val="00B0F0"/>
                  </a:solidFill>
                </a:rPr>
              </a:br>
              <a:r>
                <a:rPr lang="en-US" sz="1050" kern="0" dirty="0">
                  <a:solidFill>
                    <a:srgbClr val="00B0F0"/>
                  </a:solidFill>
                </a:rPr>
                <a:t>Hyper-V Replica</a:t>
              </a:r>
            </a:p>
          </p:txBody>
        </p:sp>
        <p:grpSp>
          <p:nvGrpSpPr>
            <p:cNvPr id="16" name="Group 15"/>
            <p:cNvGrpSpPr/>
            <p:nvPr/>
          </p:nvGrpSpPr>
          <p:grpSpPr>
            <a:xfrm>
              <a:off x="4381455" y="3770095"/>
              <a:ext cx="1525356" cy="1852253"/>
              <a:chOff x="1047576" y="3696507"/>
              <a:chExt cx="1495583" cy="1816099"/>
            </a:xfrm>
          </p:grpSpPr>
          <p:sp>
            <p:nvSpPr>
              <p:cNvPr id="45" name="TextBox 44"/>
              <p:cNvSpPr txBox="1"/>
              <p:nvPr/>
            </p:nvSpPr>
            <p:spPr>
              <a:xfrm>
                <a:off x="1918270" y="4920521"/>
                <a:ext cx="624889" cy="592085"/>
              </a:xfrm>
              <a:prstGeom prst="rect">
                <a:avLst/>
              </a:prstGeom>
              <a:noFill/>
            </p:spPr>
            <p:txBody>
              <a:bodyPr wrap="square" lIns="0" tIns="146284" rIns="0" bIns="146284" rtlCol="0">
                <a:spAutoFit/>
              </a:bodyPr>
              <a:lstStyle/>
              <a:p>
                <a:pPr defTabSz="914225">
                  <a:lnSpc>
                    <a:spcPct val="90000"/>
                  </a:lnSpc>
                  <a:spcAft>
                    <a:spcPts val="600"/>
                  </a:spcAft>
                  <a:defRPr/>
                </a:pPr>
                <a:r>
                  <a:rPr lang="en-US" sz="1050" kern="0" dirty="0">
                    <a:solidFill>
                      <a:srgbClr val="00B0F0"/>
                    </a:solidFill>
                  </a:rPr>
                  <a:t>Primary Site</a:t>
                </a:r>
              </a:p>
            </p:txBody>
          </p:sp>
          <p:grpSp>
            <p:nvGrpSpPr>
              <p:cNvPr id="46" name="Group 45"/>
              <p:cNvGrpSpPr/>
              <p:nvPr/>
            </p:nvGrpSpPr>
            <p:grpSpPr>
              <a:xfrm>
                <a:off x="1055947" y="4121329"/>
                <a:ext cx="815599" cy="1297016"/>
                <a:chOff x="13103226" y="2775830"/>
                <a:chExt cx="1039812" cy="1616572"/>
              </a:xfrm>
            </p:grpSpPr>
            <p:sp>
              <p:nvSpPr>
                <p:cNvPr id="50"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1"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2"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3"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4"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5"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6"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7"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8"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47" name="TextBox 46"/>
              <p:cNvSpPr txBox="1"/>
              <p:nvPr/>
            </p:nvSpPr>
            <p:spPr>
              <a:xfrm>
                <a:off x="1121483" y="5046509"/>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sp>
            <p:nvSpPr>
              <p:cNvPr id="48" name="Rectangle 47"/>
              <p:cNvSpPr/>
              <p:nvPr/>
            </p:nvSpPr>
            <p:spPr bwMode="auto">
              <a:xfrm>
                <a:off x="1055947" y="3696507"/>
                <a:ext cx="815076" cy="43038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9" name="Picture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576" y="3735305"/>
                <a:ext cx="845974" cy="336815"/>
              </a:xfrm>
              <a:prstGeom prst="rect">
                <a:avLst/>
              </a:prstGeom>
            </p:spPr>
          </p:pic>
        </p:grpSp>
        <p:grpSp>
          <p:nvGrpSpPr>
            <p:cNvPr id="17" name="Group 16"/>
            <p:cNvGrpSpPr/>
            <p:nvPr/>
          </p:nvGrpSpPr>
          <p:grpSpPr>
            <a:xfrm>
              <a:off x="6011943" y="3767218"/>
              <a:ext cx="1483583" cy="1863369"/>
              <a:chOff x="2646239" y="3693687"/>
              <a:chExt cx="1454625" cy="1826998"/>
            </a:xfrm>
          </p:grpSpPr>
          <p:sp>
            <p:nvSpPr>
              <p:cNvPr id="30" name="TextBox 29"/>
              <p:cNvSpPr txBox="1"/>
              <p:nvPr/>
            </p:nvSpPr>
            <p:spPr>
              <a:xfrm>
                <a:off x="2646239" y="4920521"/>
                <a:ext cx="559422" cy="600164"/>
              </a:xfrm>
              <a:prstGeom prst="rect">
                <a:avLst/>
              </a:prstGeom>
              <a:noFill/>
            </p:spPr>
            <p:txBody>
              <a:bodyPr wrap="square" lIns="0" tIns="146284" rIns="0" bIns="146284" rtlCol="0">
                <a:spAutoFit/>
              </a:bodyPr>
              <a:lstStyle>
                <a:defPPr>
                  <a:defRPr lang="en-US"/>
                </a:defPPr>
                <a:lvl1pPr algn="ctr">
                  <a:lnSpc>
                    <a:spcPct val="90000"/>
                  </a:lnSpc>
                  <a:spcAft>
                    <a:spcPts val="600"/>
                  </a:spcAft>
                  <a:defRPr sz="1400" kern="0">
                    <a:gradFill>
                      <a:gsLst>
                        <a:gs pos="2917">
                          <a:srgbClr val="000000"/>
                        </a:gs>
                        <a:gs pos="30000">
                          <a:srgbClr val="000000"/>
                        </a:gs>
                      </a:gsLst>
                      <a:lin ang="5400000" scaled="0"/>
                    </a:gradFill>
                  </a:defRPr>
                </a:lvl1pPr>
              </a:lstStyle>
              <a:p>
                <a:pPr algn="r" defTabSz="914225">
                  <a:spcAft>
                    <a:spcPts val="588"/>
                  </a:spcAft>
                  <a:defRPr/>
                </a:pPr>
                <a:r>
                  <a:rPr lang="en-US" sz="1050" dirty="0">
                    <a:solidFill>
                      <a:srgbClr val="00B0F0"/>
                    </a:solidFill>
                  </a:rPr>
                  <a:t>Recovery Site</a:t>
                </a:r>
              </a:p>
            </p:txBody>
          </p:sp>
          <p:grpSp>
            <p:nvGrpSpPr>
              <p:cNvPr id="31" name="Group 30"/>
              <p:cNvGrpSpPr/>
              <p:nvPr/>
            </p:nvGrpSpPr>
            <p:grpSpPr>
              <a:xfrm>
                <a:off x="3251903" y="4125870"/>
                <a:ext cx="815599" cy="1291203"/>
                <a:chOff x="13103226" y="2775830"/>
                <a:chExt cx="1039812" cy="1616572"/>
              </a:xfrm>
            </p:grpSpPr>
            <p:sp>
              <p:nvSpPr>
                <p:cNvPr id="36"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7"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8"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9"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0"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1"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2"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3"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4"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32" name="TextBox 31"/>
              <p:cNvSpPr txBox="1"/>
              <p:nvPr/>
            </p:nvSpPr>
            <p:spPr>
              <a:xfrm>
                <a:off x="3317439" y="5046202"/>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grpSp>
            <p:nvGrpSpPr>
              <p:cNvPr id="33" name="Group 32"/>
              <p:cNvGrpSpPr/>
              <p:nvPr/>
            </p:nvGrpSpPr>
            <p:grpSpPr>
              <a:xfrm>
                <a:off x="3250818" y="3693687"/>
                <a:ext cx="850046" cy="430383"/>
                <a:chOff x="3510283" y="4155823"/>
                <a:chExt cx="984977" cy="498699"/>
              </a:xfrm>
            </p:grpSpPr>
            <p:sp>
              <p:nvSpPr>
                <p:cNvPr id="34" name="Rectangle 33"/>
                <p:cNvSpPr/>
                <p:nvPr/>
              </p:nvSpPr>
              <p:spPr bwMode="auto">
                <a:xfrm>
                  <a:off x="3510283" y="4155823"/>
                  <a:ext cx="946319" cy="498699"/>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5001" y="4230904"/>
                  <a:ext cx="980259" cy="390279"/>
                </a:xfrm>
                <a:prstGeom prst="rect">
                  <a:avLst/>
                </a:prstGeom>
              </p:spPr>
            </p:pic>
          </p:grpSp>
        </p:grpSp>
        <p:grpSp>
          <p:nvGrpSpPr>
            <p:cNvPr id="18" name="Group 17"/>
            <p:cNvGrpSpPr/>
            <p:nvPr/>
          </p:nvGrpSpPr>
          <p:grpSpPr>
            <a:xfrm>
              <a:off x="3561254" y="5140022"/>
              <a:ext cx="196756" cy="377743"/>
              <a:chOff x="7791149" y="4987730"/>
              <a:chExt cx="192916" cy="370370"/>
            </a:xfrm>
          </p:grpSpPr>
          <p:sp>
            <p:nvSpPr>
              <p:cNvPr id="27"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8"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9"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19" name="Group 18"/>
            <p:cNvGrpSpPr/>
            <p:nvPr/>
          </p:nvGrpSpPr>
          <p:grpSpPr>
            <a:xfrm>
              <a:off x="3347477" y="5141660"/>
              <a:ext cx="196756" cy="377743"/>
              <a:chOff x="7791149" y="4987730"/>
              <a:chExt cx="192916" cy="370370"/>
            </a:xfrm>
          </p:grpSpPr>
          <p:sp>
            <p:nvSpPr>
              <p:cNvPr id="24"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5"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6"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20" name="Group 19"/>
            <p:cNvGrpSpPr/>
            <p:nvPr/>
          </p:nvGrpSpPr>
          <p:grpSpPr>
            <a:xfrm>
              <a:off x="7944506" y="5131945"/>
              <a:ext cx="196756" cy="377743"/>
              <a:chOff x="7791149" y="4987730"/>
              <a:chExt cx="192916" cy="370370"/>
            </a:xfrm>
          </p:grpSpPr>
          <p:sp>
            <p:nvSpPr>
              <p:cNvPr id="21"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2"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3"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sp>
        <p:nvSpPr>
          <p:cNvPr id="63" name="Rectangle 62"/>
          <p:cNvSpPr/>
          <p:nvPr/>
        </p:nvSpPr>
        <p:spPr bwMode="auto">
          <a:xfrm>
            <a:off x="-18383" y="5413462"/>
            <a:ext cx="12209518" cy="1136687"/>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776514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4.82512E-7 4.26691E-7 L -0.2553 4.26691E-7 " pathEditMode="relative" rAng="0" ptsTypes="AA">
                                      <p:cBhvr>
                                        <p:cTn id="6" dur="1000" fill="hold"/>
                                        <p:tgtEl>
                                          <p:spTgt spid="6"/>
                                        </p:tgtEl>
                                        <p:attrNameLst>
                                          <p:attrName>ppt_x</p:attrName>
                                          <p:attrName>ppt_y</p:attrName>
                                        </p:attrNameLst>
                                      </p:cBhvr>
                                      <p:rCtr x="-127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Transform the datacenter</a:t>
            </a:r>
            <a:br>
              <a:rPr lang="en-US" dirty="0"/>
            </a:br>
            <a:r>
              <a:rPr lang="en-US" sz="3137" dirty="0">
                <a:latin typeface="+mn-lt"/>
              </a:rPr>
              <a:t>Orchestrated disaster recovery to a second site or to Azure</a:t>
            </a:r>
          </a:p>
        </p:txBody>
      </p:sp>
      <p:sp>
        <p:nvSpPr>
          <p:cNvPr id="6" name="Freeform 5"/>
          <p:cNvSpPr>
            <a:spLocks/>
          </p:cNvSpPr>
          <p:nvPr/>
        </p:nvSpPr>
        <p:spPr bwMode="auto">
          <a:xfrm>
            <a:off x="7685266" y="4477661"/>
            <a:ext cx="1106712" cy="936362"/>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rgbClr val="000000">
              <a:lumMod val="20000"/>
              <a:lumOff val="80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7" name="Freeform 6"/>
          <p:cNvSpPr>
            <a:spLocks/>
          </p:cNvSpPr>
          <p:nvPr/>
        </p:nvSpPr>
        <p:spPr bwMode="auto">
          <a:xfrm>
            <a:off x="4425210" y="4478148"/>
            <a:ext cx="1106712" cy="936362"/>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rgbClr val="000000">
              <a:lumMod val="20000"/>
              <a:lumOff val="80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 name="Rectangle 5"/>
          <p:cNvSpPr>
            <a:spLocks noChangeArrowheads="1"/>
          </p:cNvSpPr>
          <p:nvPr/>
        </p:nvSpPr>
        <p:spPr bwMode="auto">
          <a:xfrm>
            <a:off x="9460698" y="4658961"/>
            <a:ext cx="657313" cy="779838"/>
          </a:xfrm>
          <a:prstGeom prst="rect">
            <a:avLst/>
          </a:prstGeom>
          <a:solidFill>
            <a:srgbClr val="D2D2D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9" name="Rectangle 5"/>
          <p:cNvSpPr>
            <a:spLocks noChangeArrowheads="1"/>
          </p:cNvSpPr>
          <p:nvPr/>
        </p:nvSpPr>
        <p:spPr bwMode="auto">
          <a:xfrm>
            <a:off x="8987187" y="4357770"/>
            <a:ext cx="815483" cy="1059021"/>
          </a:xfrm>
          <a:prstGeom prst="rect">
            <a:avLst/>
          </a:prstGeom>
          <a:solidFill>
            <a:srgbClr val="FFFFFF">
              <a:lumMod val="6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10" name="Rectangle 5"/>
          <p:cNvSpPr>
            <a:spLocks noChangeArrowheads="1"/>
          </p:cNvSpPr>
          <p:nvPr/>
        </p:nvSpPr>
        <p:spPr bwMode="auto">
          <a:xfrm>
            <a:off x="3655755" y="4357770"/>
            <a:ext cx="815483" cy="1059021"/>
          </a:xfrm>
          <a:prstGeom prst="rect">
            <a:avLst/>
          </a:prstGeom>
          <a:solidFill>
            <a:srgbClr val="FFFFFF">
              <a:lumMod val="6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11" name="Rectangle 5"/>
          <p:cNvSpPr>
            <a:spLocks noChangeArrowheads="1"/>
          </p:cNvSpPr>
          <p:nvPr/>
        </p:nvSpPr>
        <p:spPr bwMode="auto">
          <a:xfrm>
            <a:off x="696720" y="4656054"/>
            <a:ext cx="657313" cy="779838"/>
          </a:xfrm>
          <a:prstGeom prst="rect">
            <a:avLst/>
          </a:prstGeom>
          <a:solidFill>
            <a:srgbClr val="D2D2D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12" name="Rectangle 11"/>
          <p:cNvSpPr/>
          <p:nvPr/>
        </p:nvSpPr>
        <p:spPr bwMode="auto">
          <a:xfrm>
            <a:off x="-18383" y="5413462"/>
            <a:ext cx="12209518" cy="1136687"/>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Left-Right Arrow 12"/>
          <p:cNvSpPr/>
          <p:nvPr/>
        </p:nvSpPr>
        <p:spPr bwMode="auto">
          <a:xfrm rot="16200000">
            <a:off x="8697349" y="3240233"/>
            <a:ext cx="579675" cy="314674"/>
          </a:xfrm>
          <a:prstGeom prst="leftRightArrow">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79099" tIns="143281" rIns="179099" bIns="143281" numCol="1" spcCol="0" rtlCol="0" fromWordArt="0" anchor="t" anchorCtr="0" forceAA="0" compatLnSpc="1">
            <a:prstTxWarp prst="textNoShape">
              <a:avLst/>
            </a:prstTxWarp>
            <a:noAutofit/>
          </a:bodyPr>
          <a:lstStyle/>
          <a:p>
            <a:pPr algn="ctr" defTabSz="913065"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7605632" y="3245242"/>
            <a:ext cx="1496998" cy="304699"/>
          </a:xfrm>
          <a:prstGeom prst="rect">
            <a:avLst/>
          </a:prstGeom>
          <a:noFill/>
        </p:spPr>
        <p:txBody>
          <a:bodyPr wrap="square" lIns="179099" tIns="0" rIns="179099" bIns="0" rtlCol="0">
            <a:spAutoFit/>
          </a:bodyPr>
          <a:lstStyle/>
          <a:p>
            <a:pPr defTabSz="913362">
              <a:lnSpc>
                <a:spcPct val="90000"/>
              </a:lnSpc>
              <a:spcAft>
                <a:spcPts val="588"/>
              </a:spcAft>
              <a:defRPr/>
            </a:pPr>
            <a:r>
              <a:rPr lang="en-US" sz="1100" kern="0" dirty="0">
                <a:solidFill>
                  <a:srgbClr val="00B0F0"/>
                </a:solidFill>
              </a:rPr>
              <a:t>Communication and Replication</a:t>
            </a:r>
          </a:p>
        </p:txBody>
      </p:sp>
      <p:cxnSp>
        <p:nvCxnSpPr>
          <p:cNvPr id="15" name="Straight Arrow Connector 14"/>
          <p:cNvCxnSpPr/>
          <p:nvPr/>
        </p:nvCxnSpPr>
        <p:spPr>
          <a:xfrm>
            <a:off x="1691709" y="3034919"/>
            <a:ext cx="0" cy="628861"/>
          </a:xfrm>
          <a:prstGeom prst="straightConnector1">
            <a:avLst/>
          </a:prstGeom>
          <a:noFill/>
          <a:ln w="57150" cap="flat" cmpd="sng" algn="ctr">
            <a:solidFill>
              <a:srgbClr val="68217A"/>
            </a:solidFill>
            <a:prstDash val="sysDot"/>
            <a:headEnd type="none"/>
            <a:tailEnd type="triangle"/>
          </a:ln>
          <a:effectLst/>
        </p:spPr>
      </p:cxnSp>
      <p:cxnSp>
        <p:nvCxnSpPr>
          <p:cNvPr id="16" name="Straight Arrow Connector 15"/>
          <p:cNvCxnSpPr/>
          <p:nvPr/>
        </p:nvCxnSpPr>
        <p:spPr>
          <a:xfrm>
            <a:off x="3896006" y="2873297"/>
            <a:ext cx="0" cy="821315"/>
          </a:xfrm>
          <a:prstGeom prst="straightConnector1">
            <a:avLst/>
          </a:prstGeom>
          <a:noFill/>
          <a:ln w="57150" cap="flat" cmpd="sng" algn="ctr">
            <a:solidFill>
              <a:srgbClr val="68217A"/>
            </a:solidFill>
            <a:prstDash val="sysDot"/>
            <a:headEnd type="none"/>
            <a:tailEnd type="triangle"/>
          </a:ln>
          <a:effectLst/>
        </p:spPr>
      </p:cxnSp>
      <p:grpSp>
        <p:nvGrpSpPr>
          <p:cNvPr id="17" name="Group 16"/>
          <p:cNvGrpSpPr/>
          <p:nvPr/>
        </p:nvGrpSpPr>
        <p:grpSpPr>
          <a:xfrm>
            <a:off x="1086312" y="1542617"/>
            <a:ext cx="3878484" cy="1520096"/>
            <a:chOff x="616226" y="1630760"/>
            <a:chExt cx="4596553" cy="1801531"/>
          </a:xfrm>
        </p:grpSpPr>
        <p:sp>
          <p:nvSpPr>
            <p:cNvPr id="18"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lumMod val="85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19"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68217A"/>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20"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1" name="TextBox 20"/>
            <p:cNvSpPr txBox="1"/>
            <p:nvPr/>
          </p:nvSpPr>
          <p:spPr>
            <a:xfrm>
              <a:off x="1612197" y="2418609"/>
              <a:ext cx="2164778" cy="858115"/>
            </a:xfrm>
            <a:prstGeom prst="rect">
              <a:avLst/>
            </a:prstGeom>
            <a:noFill/>
            <a:ln>
              <a:noFill/>
            </a:ln>
          </p:spPr>
          <p:txBody>
            <a:bodyPr wrap="none" lIns="179234" tIns="143387" rIns="179234" bIns="143387" rtlCol="0">
              <a:spAutoFit/>
            </a:bodyPr>
            <a:lstStyle/>
            <a:p>
              <a:pPr algn="ctr" defTabSz="913362">
                <a:lnSpc>
                  <a:spcPct val="90000"/>
                </a:lnSpc>
                <a:spcAft>
                  <a:spcPts val="588"/>
                </a:spcAft>
                <a:defRPr/>
              </a:pPr>
              <a:r>
                <a:rPr lang="en-US" sz="1568" kern="0" dirty="0">
                  <a:solidFill>
                    <a:srgbClr val="FFFFFF"/>
                  </a:solidFill>
                </a:rPr>
                <a:t>Microsoft Azure </a:t>
              </a:r>
              <a:br>
                <a:rPr lang="en-US" sz="1568" kern="0" dirty="0">
                  <a:solidFill>
                    <a:srgbClr val="FFFFFF"/>
                  </a:solidFill>
                </a:rPr>
              </a:br>
              <a:r>
                <a:rPr lang="en-US" sz="1568" kern="0" dirty="0">
                  <a:solidFill>
                    <a:srgbClr val="FFFFFF"/>
                  </a:solidFill>
                </a:rPr>
                <a:t>Site Recovery</a:t>
              </a:r>
            </a:p>
          </p:txBody>
        </p:sp>
      </p:grpSp>
      <p:sp>
        <p:nvSpPr>
          <p:cNvPr id="22" name="Left-Right Arrow 21"/>
          <p:cNvSpPr/>
          <p:nvPr/>
        </p:nvSpPr>
        <p:spPr bwMode="auto">
          <a:xfrm>
            <a:off x="2089410" y="4625363"/>
            <a:ext cx="1379599" cy="177851"/>
          </a:xfrm>
          <a:prstGeom prst="leftRightArrow">
            <a:avLst>
              <a:gd name="adj1" fmla="val 54971"/>
              <a:gd name="adj2" fmla="val 50215"/>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000" kern="0" dirty="0">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p:cNvSpPr txBox="1"/>
          <p:nvPr/>
        </p:nvSpPr>
        <p:spPr>
          <a:xfrm>
            <a:off x="1762996" y="3172796"/>
            <a:ext cx="2114297" cy="145424"/>
          </a:xfrm>
          <a:prstGeom prst="rect">
            <a:avLst/>
          </a:prstGeom>
          <a:noFill/>
        </p:spPr>
        <p:txBody>
          <a:bodyPr wrap="square" lIns="179099" tIns="0" rIns="179099" bIns="0" rtlCol="0">
            <a:spAutoFit/>
          </a:bodyPr>
          <a:lstStyle>
            <a:defPPr>
              <a:defRPr lang="en-US"/>
            </a:defPPr>
            <a:lvl1pPr defTabSz="913538">
              <a:lnSpc>
                <a:spcPct val="90000"/>
              </a:lnSpc>
              <a:spcAft>
                <a:spcPts val="588"/>
              </a:spcAft>
              <a:defRPr sz="1100">
                <a:solidFill>
                  <a:srgbClr val="505050"/>
                </a:solidFill>
              </a:defRPr>
            </a:lvl1pPr>
          </a:lstStyle>
          <a:p>
            <a:pPr algn="ctr" defTabSz="895541">
              <a:spcAft>
                <a:spcPts val="576"/>
              </a:spcAft>
              <a:defRPr/>
            </a:pPr>
            <a:r>
              <a:rPr lang="en-US" sz="1050" kern="0" dirty="0">
                <a:solidFill>
                  <a:srgbClr val="00B0F0"/>
                </a:solidFill>
              </a:rPr>
              <a:t>Communication Channel</a:t>
            </a:r>
          </a:p>
        </p:txBody>
      </p:sp>
      <p:sp>
        <p:nvSpPr>
          <p:cNvPr id="24" name="Rectangle 23"/>
          <p:cNvSpPr/>
          <p:nvPr/>
        </p:nvSpPr>
        <p:spPr>
          <a:xfrm>
            <a:off x="1991552" y="4273710"/>
            <a:ext cx="1565886" cy="290849"/>
          </a:xfrm>
          <a:prstGeom prst="rect">
            <a:avLst/>
          </a:prstGeom>
          <a:noFill/>
        </p:spPr>
        <p:txBody>
          <a:bodyPr wrap="square" lIns="179099" tIns="0" rIns="179099" bIns="0" rtlCol="0">
            <a:spAutoFit/>
          </a:bodyPr>
          <a:lstStyle/>
          <a:p>
            <a:pPr algn="ctr" defTabSz="913362">
              <a:lnSpc>
                <a:spcPct val="90000"/>
              </a:lnSpc>
              <a:spcAft>
                <a:spcPts val="588"/>
              </a:spcAft>
              <a:defRPr/>
            </a:pPr>
            <a:r>
              <a:rPr lang="en-US" sz="1050" kern="0" dirty="0">
                <a:solidFill>
                  <a:srgbClr val="00B0F0"/>
                </a:solidFill>
              </a:rPr>
              <a:t>Replication channel: </a:t>
            </a:r>
            <a:br>
              <a:rPr lang="en-US" sz="1050" kern="0" dirty="0">
                <a:solidFill>
                  <a:srgbClr val="00B0F0"/>
                </a:solidFill>
              </a:rPr>
            </a:br>
            <a:r>
              <a:rPr lang="en-US" sz="1050" kern="0" dirty="0">
                <a:solidFill>
                  <a:srgbClr val="00B0F0"/>
                </a:solidFill>
              </a:rPr>
              <a:t>Hyper-V Replica</a:t>
            </a:r>
          </a:p>
        </p:txBody>
      </p:sp>
      <p:grpSp>
        <p:nvGrpSpPr>
          <p:cNvPr id="25" name="Group 24"/>
          <p:cNvGrpSpPr/>
          <p:nvPr/>
        </p:nvGrpSpPr>
        <p:grpSpPr>
          <a:xfrm>
            <a:off x="1266079" y="3696470"/>
            <a:ext cx="1495371" cy="1815842"/>
            <a:chOff x="1047576" y="3696507"/>
            <a:chExt cx="1495583" cy="1816099"/>
          </a:xfrm>
        </p:grpSpPr>
        <p:sp>
          <p:nvSpPr>
            <p:cNvPr id="26" name="TextBox 25"/>
            <p:cNvSpPr txBox="1"/>
            <p:nvPr/>
          </p:nvSpPr>
          <p:spPr>
            <a:xfrm>
              <a:off x="1918270" y="4920521"/>
              <a:ext cx="624889" cy="592085"/>
            </a:xfrm>
            <a:prstGeom prst="rect">
              <a:avLst/>
            </a:prstGeom>
            <a:noFill/>
          </p:spPr>
          <p:txBody>
            <a:bodyPr wrap="square" lIns="0" tIns="146284" rIns="0" bIns="146284" rtlCol="0">
              <a:spAutoFit/>
            </a:bodyPr>
            <a:lstStyle/>
            <a:p>
              <a:pPr defTabSz="914225">
                <a:lnSpc>
                  <a:spcPct val="90000"/>
                </a:lnSpc>
                <a:spcAft>
                  <a:spcPts val="600"/>
                </a:spcAft>
                <a:defRPr/>
              </a:pPr>
              <a:r>
                <a:rPr lang="en-US" sz="1050" kern="0" dirty="0">
                  <a:solidFill>
                    <a:srgbClr val="00B0F0"/>
                  </a:solidFill>
                </a:rPr>
                <a:t>Primary Site</a:t>
              </a:r>
            </a:p>
          </p:txBody>
        </p:sp>
        <p:grpSp>
          <p:nvGrpSpPr>
            <p:cNvPr id="27" name="Group 26"/>
            <p:cNvGrpSpPr/>
            <p:nvPr/>
          </p:nvGrpSpPr>
          <p:grpSpPr>
            <a:xfrm>
              <a:off x="1055947" y="4121329"/>
              <a:ext cx="815599" cy="1297016"/>
              <a:chOff x="13103226" y="2775830"/>
              <a:chExt cx="1039812" cy="1616572"/>
            </a:xfrm>
          </p:grpSpPr>
          <p:sp>
            <p:nvSpPr>
              <p:cNvPr id="31"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2"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3"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4"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5"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6"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7"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8"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9"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28" name="TextBox 27"/>
            <p:cNvSpPr txBox="1"/>
            <p:nvPr/>
          </p:nvSpPr>
          <p:spPr>
            <a:xfrm>
              <a:off x="1121483" y="5046509"/>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sp>
          <p:nvSpPr>
            <p:cNvPr id="29" name="Rectangle 28"/>
            <p:cNvSpPr/>
            <p:nvPr/>
          </p:nvSpPr>
          <p:spPr bwMode="auto">
            <a:xfrm>
              <a:off x="1055947" y="3696507"/>
              <a:ext cx="815076" cy="43038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576" y="3735305"/>
              <a:ext cx="845974" cy="336815"/>
            </a:xfrm>
            <a:prstGeom prst="rect">
              <a:avLst/>
            </a:prstGeom>
          </p:spPr>
        </p:pic>
      </p:grpSp>
      <p:grpSp>
        <p:nvGrpSpPr>
          <p:cNvPr id="40" name="Group 39"/>
          <p:cNvGrpSpPr/>
          <p:nvPr/>
        </p:nvGrpSpPr>
        <p:grpSpPr>
          <a:xfrm>
            <a:off x="2864515" y="3693650"/>
            <a:ext cx="1454419" cy="1826739"/>
            <a:chOff x="2646239" y="3693687"/>
            <a:chExt cx="1454625" cy="1826998"/>
          </a:xfrm>
        </p:grpSpPr>
        <p:sp>
          <p:nvSpPr>
            <p:cNvPr id="41" name="TextBox 40"/>
            <p:cNvSpPr txBox="1"/>
            <p:nvPr/>
          </p:nvSpPr>
          <p:spPr>
            <a:xfrm>
              <a:off x="2646239" y="4920521"/>
              <a:ext cx="559422" cy="600164"/>
            </a:xfrm>
            <a:prstGeom prst="rect">
              <a:avLst/>
            </a:prstGeom>
            <a:noFill/>
          </p:spPr>
          <p:txBody>
            <a:bodyPr wrap="square" lIns="0" tIns="146284" rIns="0" bIns="146284" rtlCol="0">
              <a:spAutoFit/>
            </a:bodyPr>
            <a:lstStyle>
              <a:defPPr>
                <a:defRPr lang="en-US"/>
              </a:defPPr>
              <a:lvl1pPr algn="ctr">
                <a:lnSpc>
                  <a:spcPct val="90000"/>
                </a:lnSpc>
                <a:spcAft>
                  <a:spcPts val="600"/>
                </a:spcAft>
                <a:defRPr sz="1400" kern="0">
                  <a:gradFill>
                    <a:gsLst>
                      <a:gs pos="2917">
                        <a:srgbClr val="000000"/>
                      </a:gs>
                      <a:gs pos="30000">
                        <a:srgbClr val="000000"/>
                      </a:gs>
                    </a:gsLst>
                    <a:lin ang="5400000" scaled="0"/>
                  </a:gradFill>
                </a:defRPr>
              </a:lvl1pPr>
            </a:lstStyle>
            <a:p>
              <a:pPr algn="r" defTabSz="914225">
                <a:spcAft>
                  <a:spcPts val="588"/>
                </a:spcAft>
                <a:defRPr/>
              </a:pPr>
              <a:r>
                <a:rPr lang="en-US" sz="1050" dirty="0">
                  <a:solidFill>
                    <a:srgbClr val="00B0F0"/>
                  </a:solidFill>
                </a:rPr>
                <a:t>Recovery Site</a:t>
              </a:r>
            </a:p>
          </p:txBody>
        </p:sp>
        <p:grpSp>
          <p:nvGrpSpPr>
            <p:cNvPr id="42" name="Group 41"/>
            <p:cNvGrpSpPr/>
            <p:nvPr/>
          </p:nvGrpSpPr>
          <p:grpSpPr>
            <a:xfrm>
              <a:off x="3251903" y="4125870"/>
              <a:ext cx="815599" cy="1291203"/>
              <a:chOff x="13103226" y="2775830"/>
              <a:chExt cx="1039812" cy="1616572"/>
            </a:xfrm>
          </p:grpSpPr>
          <p:sp>
            <p:nvSpPr>
              <p:cNvPr id="47"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8"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9"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0"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1"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2"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3"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4"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5"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43" name="TextBox 42"/>
            <p:cNvSpPr txBox="1"/>
            <p:nvPr/>
          </p:nvSpPr>
          <p:spPr>
            <a:xfrm>
              <a:off x="3317439" y="5046202"/>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grpSp>
          <p:nvGrpSpPr>
            <p:cNvPr id="44" name="Group 43"/>
            <p:cNvGrpSpPr/>
            <p:nvPr/>
          </p:nvGrpSpPr>
          <p:grpSpPr>
            <a:xfrm>
              <a:off x="3250818" y="3693687"/>
              <a:ext cx="850046" cy="430383"/>
              <a:chOff x="3510283" y="4155823"/>
              <a:chExt cx="984977" cy="498699"/>
            </a:xfrm>
          </p:grpSpPr>
          <p:sp>
            <p:nvSpPr>
              <p:cNvPr id="45" name="Rectangle 44"/>
              <p:cNvSpPr/>
              <p:nvPr/>
            </p:nvSpPr>
            <p:spPr bwMode="auto">
              <a:xfrm>
                <a:off x="3510283" y="4155823"/>
                <a:ext cx="946319" cy="498699"/>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15001" y="4230904"/>
                <a:ext cx="980259" cy="390279"/>
              </a:xfrm>
              <a:prstGeom prst="rect">
                <a:avLst/>
              </a:prstGeom>
            </p:spPr>
          </p:pic>
        </p:grpSp>
      </p:grpSp>
      <p:grpSp>
        <p:nvGrpSpPr>
          <p:cNvPr id="56" name="Group 55"/>
          <p:cNvGrpSpPr/>
          <p:nvPr/>
        </p:nvGrpSpPr>
        <p:grpSpPr>
          <a:xfrm>
            <a:off x="7246420" y="1552396"/>
            <a:ext cx="3878484" cy="1520096"/>
            <a:chOff x="616226" y="1630760"/>
            <a:chExt cx="4596553" cy="1801531"/>
          </a:xfrm>
        </p:grpSpPr>
        <p:sp>
          <p:nvSpPr>
            <p:cNvPr id="57"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lumMod val="85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58"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68217A"/>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59"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60" name="TextBox 59"/>
            <p:cNvSpPr txBox="1"/>
            <p:nvPr/>
          </p:nvSpPr>
          <p:spPr>
            <a:xfrm>
              <a:off x="1623484" y="2418609"/>
              <a:ext cx="2164778" cy="858115"/>
            </a:xfrm>
            <a:prstGeom prst="rect">
              <a:avLst/>
            </a:prstGeom>
            <a:noFill/>
            <a:ln>
              <a:noFill/>
            </a:ln>
          </p:spPr>
          <p:txBody>
            <a:bodyPr wrap="none" lIns="179234" tIns="143387" rIns="179234" bIns="143387" rtlCol="0">
              <a:spAutoFit/>
            </a:bodyPr>
            <a:lstStyle/>
            <a:p>
              <a:pPr algn="ctr" defTabSz="913362">
                <a:lnSpc>
                  <a:spcPct val="90000"/>
                </a:lnSpc>
                <a:spcAft>
                  <a:spcPts val="588"/>
                </a:spcAft>
                <a:defRPr/>
              </a:pPr>
              <a:r>
                <a:rPr lang="en-US" sz="1568" kern="0" dirty="0">
                  <a:solidFill>
                    <a:srgbClr val="FFFFFF"/>
                  </a:solidFill>
                </a:rPr>
                <a:t>Microsoft Azure </a:t>
              </a:r>
              <a:br>
                <a:rPr lang="en-US" sz="1568" kern="0" dirty="0">
                  <a:solidFill>
                    <a:srgbClr val="FFFFFF"/>
                  </a:solidFill>
                </a:rPr>
              </a:br>
              <a:r>
                <a:rPr lang="en-US" sz="1568" kern="0" dirty="0">
                  <a:solidFill>
                    <a:srgbClr val="FFFFFF"/>
                  </a:solidFill>
                </a:rPr>
                <a:t>Site Recovery</a:t>
              </a:r>
            </a:p>
          </p:txBody>
        </p:sp>
      </p:grpSp>
      <p:grpSp>
        <p:nvGrpSpPr>
          <p:cNvPr id="61" name="Group 60"/>
          <p:cNvGrpSpPr/>
          <p:nvPr/>
        </p:nvGrpSpPr>
        <p:grpSpPr>
          <a:xfrm>
            <a:off x="7937656" y="3694387"/>
            <a:ext cx="1479796" cy="1838648"/>
            <a:chOff x="413544" y="3682859"/>
            <a:chExt cx="1480006" cy="1838909"/>
          </a:xfrm>
        </p:grpSpPr>
        <p:sp>
          <p:nvSpPr>
            <p:cNvPr id="62" name="TextBox 61"/>
            <p:cNvSpPr txBox="1"/>
            <p:nvPr/>
          </p:nvSpPr>
          <p:spPr>
            <a:xfrm>
              <a:off x="413544" y="4929683"/>
              <a:ext cx="579926" cy="592085"/>
            </a:xfrm>
            <a:prstGeom prst="rect">
              <a:avLst/>
            </a:prstGeom>
            <a:noFill/>
          </p:spPr>
          <p:txBody>
            <a:bodyPr wrap="square" lIns="0" tIns="146284" rIns="0" bIns="146284" rtlCol="0">
              <a:spAutoFit/>
            </a:bodyPr>
            <a:lstStyle/>
            <a:p>
              <a:pPr algn="r" defTabSz="914225">
                <a:lnSpc>
                  <a:spcPct val="90000"/>
                </a:lnSpc>
                <a:spcAft>
                  <a:spcPts val="600"/>
                </a:spcAft>
                <a:defRPr/>
              </a:pPr>
              <a:r>
                <a:rPr lang="en-US" sz="1050" kern="0" dirty="0">
                  <a:solidFill>
                    <a:srgbClr val="505050"/>
                  </a:solidFill>
                </a:rPr>
                <a:t>Primary Site</a:t>
              </a:r>
            </a:p>
          </p:txBody>
        </p:sp>
        <p:grpSp>
          <p:nvGrpSpPr>
            <p:cNvPr id="63" name="Group 62"/>
            <p:cNvGrpSpPr/>
            <p:nvPr/>
          </p:nvGrpSpPr>
          <p:grpSpPr>
            <a:xfrm>
              <a:off x="1055947" y="4111804"/>
              <a:ext cx="815599" cy="1297016"/>
              <a:chOff x="13103226" y="2763958"/>
              <a:chExt cx="1039812" cy="1616572"/>
            </a:xfrm>
          </p:grpSpPr>
          <p:sp>
            <p:nvSpPr>
              <p:cNvPr id="67" name="Rectangle 5"/>
              <p:cNvSpPr>
                <a:spLocks noChangeArrowheads="1"/>
              </p:cNvSpPr>
              <p:nvPr/>
            </p:nvSpPr>
            <p:spPr bwMode="auto">
              <a:xfrm>
                <a:off x="13103226" y="2763958"/>
                <a:ext cx="1039812" cy="1616572"/>
              </a:xfrm>
              <a:prstGeom prst="rect">
                <a:avLst/>
              </a:prstGeom>
              <a:solidFill>
                <a:srgbClr val="0072C6"/>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68"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69"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0"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1"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2"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3"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4"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5"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64" name="TextBox 63"/>
            <p:cNvSpPr txBox="1"/>
            <p:nvPr/>
          </p:nvSpPr>
          <p:spPr>
            <a:xfrm>
              <a:off x="1121483" y="5046509"/>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sp>
          <p:nvSpPr>
            <p:cNvPr id="65" name="Rectangle 64"/>
            <p:cNvSpPr/>
            <p:nvPr/>
          </p:nvSpPr>
          <p:spPr bwMode="auto">
            <a:xfrm>
              <a:off x="1055947" y="3682859"/>
              <a:ext cx="815076" cy="43038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6" name="Pictur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576" y="3735305"/>
              <a:ext cx="845974" cy="336815"/>
            </a:xfrm>
            <a:prstGeom prst="rect">
              <a:avLst/>
            </a:prstGeom>
          </p:spPr>
        </p:pic>
      </p:grpSp>
      <p:grpSp>
        <p:nvGrpSpPr>
          <p:cNvPr id="76" name="Group 75"/>
          <p:cNvGrpSpPr/>
          <p:nvPr/>
        </p:nvGrpSpPr>
        <p:grpSpPr>
          <a:xfrm>
            <a:off x="10188860" y="5048991"/>
            <a:ext cx="192888" cy="370317"/>
            <a:chOff x="7791149" y="4987730"/>
            <a:chExt cx="192916" cy="370370"/>
          </a:xfrm>
        </p:grpSpPr>
        <p:sp>
          <p:nvSpPr>
            <p:cNvPr id="77"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78"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79"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80" name="Group 79"/>
          <p:cNvGrpSpPr/>
          <p:nvPr/>
        </p:nvGrpSpPr>
        <p:grpSpPr>
          <a:xfrm>
            <a:off x="462002" y="5039467"/>
            <a:ext cx="192888" cy="370317"/>
            <a:chOff x="7791149" y="4987730"/>
            <a:chExt cx="192916" cy="370370"/>
          </a:xfrm>
        </p:grpSpPr>
        <p:sp>
          <p:nvSpPr>
            <p:cNvPr id="81"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2"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3"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84" name="Group 83"/>
          <p:cNvGrpSpPr/>
          <p:nvPr/>
        </p:nvGrpSpPr>
        <p:grpSpPr>
          <a:xfrm>
            <a:off x="252427" y="5041073"/>
            <a:ext cx="192888" cy="370317"/>
            <a:chOff x="7791149" y="4987730"/>
            <a:chExt cx="192916" cy="370370"/>
          </a:xfrm>
        </p:grpSpPr>
        <p:sp>
          <p:nvSpPr>
            <p:cNvPr id="85"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6"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7"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88" name="Group 87"/>
          <p:cNvGrpSpPr/>
          <p:nvPr/>
        </p:nvGrpSpPr>
        <p:grpSpPr>
          <a:xfrm>
            <a:off x="4759088" y="5031549"/>
            <a:ext cx="192888" cy="370317"/>
            <a:chOff x="7791149" y="4987730"/>
            <a:chExt cx="192916" cy="370370"/>
          </a:xfrm>
        </p:grpSpPr>
        <p:sp>
          <p:nvSpPr>
            <p:cNvPr id="89"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0"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1"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92" name="Group 91"/>
          <p:cNvGrpSpPr/>
          <p:nvPr/>
        </p:nvGrpSpPr>
        <p:grpSpPr>
          <a:xfrm>
            <a:off x="7587914" y="5039467"/>
            <a:ext cx="192888" cy="370317"/>
            <a:chOff x="7791149" y="4987730"/>
            <a:chExt cx="192916" cy="370370"/>
          </a:xfrm>
        </p:grpSpPr>
        <p:sp>
          <p:nvSpPr>
            <p:cNvPr id="93"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4"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5"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sp>
        <p:nvSpPr>
          <p:cNvPr id="96" name="Rectangle 95"/>
          <p:cNvSpPr/>
          <p:nvPr/>
        </p:nvSpPr>
        <p:spPr bwMode="auto">
          <a:xfrm>
            <a:off x="3156582" y="5415049"/>
            <a:ext cx="5534848" cy="1136687"/>
          </a:xfrm>
          <a:prstGeom prst="rect">
            <a:avLst/>
          </a:prstGeom>
          <a:solidFill>
            <a:schemeClr val="accent5"/>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Rectangle 96"/>
          <p:cNvSpPr/>
          <p:nvPr/>
        </p:nvSpPr>
        <p:spPr>
          <a:xfrm>
            <a:off x="3179025" y="5351384"/>
            <a:ext cx="4103036" cy="1590949"/>
          </a:xfrm>
          <a:prstGeom prst="rect">
            <a:avLst/>
          </a:prstGeom>
          <a:noFill/>
          <a:ln w="10795" cap="flat" cmpd="sng" algn="ctr">
            <a:noFill/>
            <a:prstDash val="solid"/>
            <a:headEnd type="none" w="med" len="med"/>
            <a:tailEnd type="none" w="med" len="med"/>
          </a:ln>
          <a:effectLst/>
        </p:spPr>
        <p:txBody>
          <a:bodyPr vert="horz" wrap="square" lIns="182625" tIns="146098" rIns="0" bIns="182625" numCol="1" rtlCol="0" anchor="t" anchorCtr="0" compatLnSpc="1">
            <a:prstTxWarp prst="textNoShape">
              <a:avLst/>
            </a:prstTxWarp>
          </a:bodyPr>
          <a:lstStyle/>
          <a:p>
            <a:pPr defTabSz="931051" fontAlgn="base">
              <a:lnSpc>
                <a:spcPct val="90000"/>
              </a:lnSpc>
              <a:spcAft>
                <a:spcPts val="600"/>
              </a:spcAft>
              <a:defRPr/>
            </a:pPr>
            <a:r>
              <a:rPr lang="en-US" kern="0" dirty="0">
                <a:solidFill>
                  <a:srgbClr val="FFFFFF"/>
                </a:solidFill>
                <a:latin typeface="Segoe UI Light"/>
              </a:rPr>
              <a:t>Key features include:</a:t>
            </a:r>
          </a:p>
          <a:p>
            <a:pPr defTabSz="931051" fontAlgn="base">
              <a:lnSpc>
                <a:spcPct val="90000"/>
              </a:lnSpc>
              <a:spcAft>
                <a:spcPts val="600"/>
              </a:spcAft>
              <a:defRPr/>
            </a:pPr>
            <a:r>
              <a:rPr lang="en-US" sz="1100" kern="0" dirty="0">
                <a:solidFill>
                  <a:srgbClr val="FFFFFF"/>
                </a:solidFill>
                <a:cs typeface="Segoe UI" panose="020B0502040204020203" pitchFamily="34" charset="0"/>
              </a:rPr>
              <a:t>Automated VM protection and replication</a:t>
            </a:r>
          </a:p>
          <a:p>
            <a:pPr defTabSz="931051" fontAlgn="base">
              <a:lnSpc>
                <a:spcPct val="90000"/>
              </a:lnSpc>
              <a:spcAft>
                <a:spcPts val="600"/>
              </a:spcAft>
              <a:defRPr/>
            </a:pPr>
            <a:r>
              <a:rPr lang="en-US" sz="1100" kern="0" dirty="0">
                <a:solidFill>
                  <a:srgbClr val="FFFFFF"/>
                </a:solidFill>
                <a:cs typeface="Segoe UI" panose="020B0502040204020203" pitchFamily="34" charset="0"/>
              </a:rPr>
              <a:t>Remote health monitoring</a:t>
            </a:r>
          </a:p>
          <a:p>
            <a:pPr defTabSz="931051" fontAlgn="base">
              <a:lnSpc>
                <a:spcPct val="90000"/>
              </a:lnSpc>
              <a:spcAft>
                <a:spcPts val="600"/>
              </a:spcAft>
              <a:defRPr/>
            </a:pPr>
            <a:r>
              <a:rPr lang="en-US" sz="1100" kern="0" dirty="0">
                <a:solidFill>
                  <a:srgbClr val="FFFFFF"/>
                </a:solidFill>
                <a:cs typeface="Segoe UI" panose="020B0502040204020203" pitchFamily="34" charset="0"/>
              </a:rPr>
              <a:t>Customizable recovery plans</a:t>
            </a:r>
          </a:p>
        </p:txBody>
      </p:sp>
      <p:sp>
        <p:nvSpPr>
          <p:cNvPr id="98" name="Rectangle 97"/>
          <p:cNvSpPr/>
          <p:nvPr/>
        </p:nvSpPr>
        <p:spPr>
          <a:xfrm>
            <a:off x="6124532" y="5772296"/>
            <a:ext cx="2471199" cy="480063"/>
          </a:xfrm>
          <a:prstGeom prst="rect">
            <a:avLst/>
          </a:prstGeom>
        </p:spPr>
        <p:txBody>
          <a:bodyPr wrap="square">
            <a:spAutoFit/>
          </a:bodyPr>
          <a:lstStyle/>
          <a:p>
            <a:pPr defTabSz="931051" fontAlgn="base">
              <a:lnSpc>
                <a:spcPct val="90000"/>
              </a:lnSpc>
              <a:spcAft>
                <a:spcPts val="600"/>
              </a:spcAft>
            </a:pPr>
            <a:r>
              <a:rPr lang="en-US" sz="1100" dirty="0">
                <a:solidFill>
                  <a:srgbClr val="FFFFFF"/>
                </a:solidFill>
                <a:cs typeface="Segoe UI" panose="020B0502040204020203" pitchFamily="34" charset="0"/>
              </a:rPr>
              <a:t>No-impact recovery plan testing</a:t>
            </a:r>
          </a:p>
          <a:p>
            <a:pPr defTabSz="931051" fontAlgn="base">
              <a:lnSpc>
                <a:spcPct val="90000"/>
              </a:lnSpc>
              <a:spcAft>
                <a:spcPts val="600"/>
              </a:spcAft>
            </a:pPr>
            <a:r>
              <a:rPr lang="en-US" sz="1100" dirty="0">
                <a:solidFill>
                  <a:srgbClr val="FFFFFF"/>
                </a:solidFill>
                <a:cs typeface="Segoe UI" panose="020B0502040204020203" pitchFamily="34" charset="0"/>
              </a:rPr>
              <a:t>Orchestrated recovery when needed</a:t>
            </a:r>
          </a:p>
        </p:txBody>
      </p:sp>
    </p:spTree>
    <p:extLst>
      <p:ext uri="{BB962C8B-B14F-4D97-AF65-F5344CB8AC3E}">
        <p14:creationId xmlns:p14="http://schemas.microsoft.com/office/powerpoint/2010/main" val="390709628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smtClean="0">
                <a:solidFill>
                  <a:schemeClr val="bg1"/>
                </a:solidFill>
              </a:rPr>
              <a:t>Virtual </a:t>
            </a:r>
            <a:r>
              <a:rPr lang="en-US" altLang="zh-CN" sz="13800" dirty="0" smtClean="0">
                <a:solidFill>
                  <a:schemeClr val="bg1"/>
                </a:solidFill>
              </a:rPr>
              <a:t>Networks</a:t>
            </a:r>
            <a:endParaRPr lang="en-US" sz="13800" dirty="0">
              <a:solidFill>
                <a:schemeClr val="bg1"/>
              </a:solidFill>
            </a:endParaRPr>
          </a:p>
        </p:txBody>
      </p:sp>
    </p:spTree>
    <p:extLst>
      <p:ext uri="{BB962C8B-B14F-4D97-AF65-F5344CB8AC3E}">
        <p14:creationId xmlns:p14="http://schemas.microsoft.com/office/powerpoint/2010/main" val="74891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sz="6600" dirty="0" smtClean="0">
                <a:solidFill>
                  <a:schemeClr val="bg2"/>
                </a:solidFill>
              </a:rPr>
              <a:t>Azure </a:t>
            </a:r>
            <a:r>
              <a:rPr lang="en-US" altLang="zh-CN" sz="6600" dirty="0" smtClean="0">
                <a:solidFill>
                  <a:schemeClr val="bg2"/>
                </a:solidFill>
              </a:rPr>
              <a:t>Virtual Networks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A protected private virtual network in cloud</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Extend enterprise networks into Azure</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Cross-premises connectivity</a:t>
            </a:r>
          </a:p>
        </p:txBody>
      </p:sp>
    </p:spTree>
    <p:extLst>
      <p:ext uri="{BB962C8B-B14F-4D97-AF65-F5344CB8AC3E}">
        <p14:creationId xmlns:p14="http://schemas.microsoft.com/office/powerpoint/2010/main" val="324040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Scenarios</a:t>
            </a:r>
            <a:endParaRPr lang="en-US" dirty="0"/>
          </a:p>
        </p:txBody>
      </p:sp>
      <p:sp>
        <p:nvSpPr>
          <p:cNvPr id="3" name="Content Placeholder 2"/>
          <p:cNvSpPr>
            <a:spLocks noGrp="1"/>
          </p:cNvSpPr>
          <p:nvPr>
            <p:ph idx="1"/>
          </p:nvPr>
        </p:nvSpPr>
        <p:spPr/>
        <p:txBody>
          <a:bodyPr>
            <a:noAutofit/>
          </a:bodyPr>
          <a:lstStyle/>
          <a:p>
            <a:r>
              <a:rPr lang="en-US" sz="2800" dirty="0" smtClean="0"/>
              <a:t>Hybrid Public/Private Cloud</a:t>
            </a:r>
          </a:p>
          <a:p>
            <a:pPr marL="457200" lvl="1" indent="0">
              <a:buNone/>
            </a:pPr>
            <a:r>
              <a:rPr lang="en-US" sz="2000" dirty="0" smtClean="0"/>
              <a:t>Enterprise app </a:t>
            </a:r>
            <a:r>
              <a:rPr lang="en-US" sz="2000" smtClean="0"/>
              <a:t>in Microsoft Azure</a:t>
            </a:r>
            <a:r>
              <a:rPr lang="en-US" altLang="zh-CN" sz="2000" smtClean="0"/>
              <a:t> </a:t>
            </a:r>
            <a:r>
              <a:rPr lang="en-US" altLang="zh-CN" sz="2000" dirty="0" smtClean="0"/>
              <a:t>requiring connectivity to </a:t>
            </a:r>
            <a:r>
              <a:rPr lang="en-US" altLang="zh-CN" sz="2000" dirty="0" err="1" smtClean="0"/>
              <a:t>on-premise</a:t>
            </a:r>
            <a:r>
              <a:rPr lang="en-US" altLang="zh-CN" sz="2000" dirty="0" smtClean="0"/>
              <a:t> resources</a:t>
            </a:r>
            <a:endParaRPr lang="en-US" sz="2000" dirty="0" smtClean="0"/>
          </a:p>
          <a:p>
            <a:r>
              <a:rPr lang="en-US" sz="2800" dirty="0" smtClean="0"/>
              <a:t>Enterprise Identity and Access Control</a:t>
            </a:r>
          </a:p>
          <a:p>
            <a:pPr marL="457200" lvl="1" indent="0">
              <a:buNone/>
            </a:pPr>
            <a:r>
              <a:rPr lang="en-US" sz="2000" dirty="0" smtClean="0"/>
              <a:t>Manage identity and access control with </a:t>
            </a:r>
            <a:r>
              <a:rPr lang="en-US" sz="2000" dirty="0" err="1" smtClean="0"/>
              <a:t>on-premise</a:t>
            </a:r>
            <a:r>
              <a:rPr lang="en-US" sz="2000" dirty="0" smtClean="0"/>
              <a:t> resources (on-premises Active Directory)</a:t>
            </a:r>
          </a:p>
          <a:p>
            <a:r>
              <a:rPr lang="en-US" sz="2800" dirty="0" smtClean="0"/>
              <a:t>Monitoring and Management</a:t>
            </a:r>
          </a:p>
          <a:p>
            <a:pPr marL="457200" lvl="1" indent="0">
              <a:buNone/>
            </a:pPr>
            <a:r>
              <a:rPr lang="en-US" sz="2000" dirty="0" smtClean="0"/>
              <a:t>Remote monitoring and trouble-shooting of resources running in Azure</a:t>
            </a:r>
          </a:p>
          <a:p>
            <a:r>
              <a:rPr lang="en-US" sz="2800" dirty="0" smtClean="0"/>
              <a:t>Advanced Connectivity Requirements</a:t>
            </a:r>
          </a:p>
          <a:p>
            <a:pPr marL="457200" lvl="1" indent="0">
              <a:buNone/>
            </a:pPr>
            <a:r>
              <a:rPr lang="en-US" sz="2000" dirty="0" smtClean="0"/>
              <a:t>Cloud deployments requiring IP addresses and direct connectivity across services</a:t>
            </a:r>
          </a:p>
        </p:txBody>
      </p:sp>
      <p:sp>
        <p:nvSpPr>
          <p:cNvPr id="4" name="Slide Number Placeholder 3"/>
          <p:cNvSpPr>
            <a:spLocks noGrp="1"/>
          </p:cNvSpPr>
          <p:nvPr>
            <p:ph type="sldNum" sz="quarter" idx="12"/>
          </p:nvPr>
        </p:nvSpPr>
        <p:spPr/>
        <p:txBody>
          <a:bodyPr/>
          <a:lstStyle/>
          <a:p>
            <a:fld id="{0A164282-434E-41D4-9582-783D542A7B68}" type="slidenum">
              <a:rPr lang="en-US" smtClean="0"/>
              <a:pPr/>
              <a:t>35</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44089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Cross-premises Connectivity</a:t>
            </a:r>
            <a:endParaRPr lang="en-US" dirty="0"/>
          </a:p>
        </p:txBody>
      </p:sp>
      <p:sp>
        <p:nvSpPr>
          <p:cNvPr id="3" name="Content Placeholder 2"/>
          <p:cNvSpPr>
            <a:spLocks noGrp="1"/>
          </p:cNvSpPr>
          <p:nvPr>
            <p:ph idx="1"/>
          </p:nvPr>
        </p:nvSpPr>
        <p:spPr/>
        <p:txBody>
          <a:bodyPr>
            <a:noAutofit/>
          </a:bodyPr>
          <a:lstStyle/>
          <a:p>
            <a:r>
              <a:rPr lang="en-US" sz="2800" dirty="0" smtClean="0"/>
              <a:t>Site-to</a:t>
            </a:r>
            <a:r>
              <a:rPr lang="en-US" altLang="zh-CN" sz="2800" dirty="0" smtClean="0"/>
              <a:t>-site</a:t>
            </a:r>
          </a:p>
          <a:p>
            <a:pPr marL="457200" lvl="1" indent="0">
              <a:buNone/>
            </a:pPr>
            <a:r>
              <a:rPr lang="en-US" altLang="zh-CN" sz="2000" dirty="0"/>
              <a:t>Create a secure connection between your on-premises site and your virtual network</a:t>
            </a:r>
          </a:p>
          <a:p>
            <a:r>
              <a:rPr lang="en-US" altLang="zh-CN" sz="2800" dirty="0" smtClean="0"/>
              <a:t>Point-to-site</a:t>
            </a:r>
          </a:p>
          <a:p>
            <a:pPr marL="457200" lvl="1" indent="0">
              <a:buNone/>
            </a:pPr>
            <a:r>
              <a:rPr lang="en-US" altLang="zh-CN" sz="2000" dirty="0"/>
              <a:t>Create a secure connection via VPN to your virtual network</a:t>
            </a:r>
            <a:endParaRPr lang="en-US" altLang="zh-CN" sz="2000" dirty="0" smtClean="0"/>
          </a:p>
          <a:p>
            <a:r>
              <a:rPr lang="en-US" altLang="zh-CN" sz="2800" dirty="0" err="1" smtClean="0"/>
              <a:t>ExpressRoute</a:t>
            </a:r>
            <a:r>
              <a:rPr lang="en-US" altLang="zh-CN" sz="2800" baseline="30000" dirty="0" err="1" smtClean="0"/>
              <a:t>TM</a:t>
            </a:r>
            <a:endParaRPr lang="en-US" altLang="zh-CN" sz="2800" baseline="30000" dirty="0" smtClean="0"/>
          </a:p>
          <a:p>
            <a:pPr marL="457200" lvl="1" indent="0">
              <a:buNone/>
            </a:pPr>
            <a:r>
              <a:rPr lang="en-US" altLang="zh-CN" sz="2800" baseline="30000" dirty="0"/>
              <a:t>Create a private connection between Azure data centers and infrastructures on your premises or in a co-location environment.</a:t>
            </a:r>
          </a:p>
          <a:p>
            <a:pPr lvl="2"/>
            <a:r>
              <a:rPr lang="en-US" altLang="zh-CN" sz="2000" baseline="30000" dirty="0"/>
              <a:t>Connect at an </a:t>
            </a:r>
            <a:r>
              <a:rPr lang="en-US" altLang="zh-CN" sz="2000" baseline="30000" dirty="0" err="1"/>
              <a:t>ExpressRoute</a:t>
            </a:r>
            <a:r>
              <a:rPr lang="en-US" altLang="zh-CN" sz="2000" baseline="30000" dirty="0"/>
              <a:t> location (Exchange Provider facility)</a:t>
            </a:r>
          </a:p>
          <a:p>
            <a:pPr lvl="2"/>
            <a:r>
              <a:rPr lang="en-US" altLang="zh-CN" sz="2000" baseline="30000" dirty="0"/>
              <a:t>Direct connect via a Network Service Provider</a:t>
            </a:r>
          </a:p>
          <a:p>
            <a:pPr lvl="1"/>
            <a:endParaRPr lang="en-US" altLang="zh-CN" sz="2400" baseline="30000"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pPr/>
              <a:t>36</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grpSp>
        <p:nvGrpSpPr>
          <p:cNvPr id="6" name="Group 5"/>
          <p:cNvGrpSpPr/>
          <p:nvPr/>
        </p:nvGrpSpPr>
        <p:grpSpPr>
          <a:xfrm>
            <a:off x="6100709" y="4680829"/>
            <a:ext cx="5080678" cy="1571921"/>
            <a:chOff x="6810148" y="4977493"/>
            <a:chExt cx="4214130" cy="1295615"/>
          </a:xfrm>
        </p:grpSpPr>
        <p:pic>
          <p:nvPicPr>
            <p:cNvPr id="7" name="Picture 6"/>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810148" y="4977493"/>
              <a:ext cx="495300" cy="495300"/>
            </a:xfrm>
            <a:prstGeom prst="rect">
              <a:avLst/>
            </a:prstGeom>
          </p:spPr>
        </p:pic>
        <p:pic>
          <p:nvPicPr>
            <p:cNvPr id="9" name="Picture 8"/>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554458" y="5025118"/>
              <a:ext cx="933450" cy="447675"/>
            </a:xfrm>
            <a:prstGeom prst="rect">
              <a:avLst/>
            </a:prstGeom>
          </p:spPr>
        </p:pic>
        <p:pic>
          <p:nvPicPr>
            <p:cNvPr id="10" name="Picture 9"/>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36918" y="5065993"/>
              <a:ext cx="885825" cy="428625"/>
            </a:xfrm>
            <a:prstGeom prst="rect">
              <a:avLst/>
            </a:prstGeom>
          </p:spPr>
        </p:pic>
        <p:pic>
          <p:nvPicPr>
            <p:cNvPr id="11" name="Picture 10"/>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871753" y="5096555"/>
              <a:ext cx="1152525" cy="304800"/>
            </a:xfrm>
            <a:prstGeom prst="rect">
              <a:avLst/>
            </a:prstGeom>
          </p:spPr>
        </p:pic>
        <p:pic>
          <p:nvPicPr>
            <p:cNvPr id="12" name="Picture 11"/>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308168" y="5796858"/>
              <a:ext cx="1428750" cy="476250"/>
            </a:xfrm>
            <a:prstGeom prst="rect">
              <a:avLst/>
            </a:prstGeom>
          </p:spPr>
        </p:pic>
        <p:pic>
          <p:nvPicPr>
            <p:cNvPr id="13" name="Picture 12"/>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109753" y="5796858"/>
              <a:ext cx="762000" cy="419100"/>
            </a:xfrm>
            <a:prstGeom prst="rect">
              <a:avLst/>
            </a:prstGeom>
          </p:spPr>
        </p:pic>
      </p:grpSp>
    </p:spTree>
    <p:extLst>
      <p:ext uri="{BB962C8B-B14F-4D97-AF65-F5344CB8AC3E}">
        <p14:creationId xmlns:p14="http://schemas.microsoft.com/office/powerpoint/2010/main" val="73941404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5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6"/>
                                        </p:tgtEl>
                                        <p:attrNameLst>
                                          <p:attrName>ppt_x</p:attrName>
                                          <p:attrName>ppt_y</p:attrName>
                                        </p:attrNameLst>
                                      </p:cBhvr>
                                    </p:animMotion>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Virtual Network</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Point-to-Site connection</a:t>
            </a:r>
            <a:endParaRPr lang="en-US" sz="4400" dirty="0">
              <a:latin typeface="+mj-lt"/>
            </a:endParaRPr>
          </a:p>
        </p:txBody>
      </p:sp>
    </p:spTree>
    <p:extLst>
      <p:ext uri="{BB962C8B-B14F-4D97-AF65-F5344CB8AC3E}">
        <p14:creationId xmlns:p14="http://schemas.microsoft.com/office/powerpoint/2010/main" val="1190835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3547772" y="1453775"/>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267560" y="266945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6149557" y="3145329"/>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451165" y="4894204"/>
            <a:ext cx="1075785" cy="426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5"/>
          <p:cNvSpPr>
            <a:spLocks noGrp="1"/>
          </p:cNvSpPr>
          <p:nvPr>
            <p:ph type="subTitle" idx="1"/>
          </p:nvPr>
        </p:nvSpPr>
        <p:spPr>
          <a:xfrm>
            <a:off x="578776" y="572338"/>
            <a:ext cx="11034445" cy="601554"/>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a:solidFill>
                  <a:schemeClr val="bg2"/>
                </a:solidFill>
                <a:latin typeface="+mj-lt"/>
                <a:sym typeface="Wingdings" panose="05000000000000000000" pitchFamily="2" charset="2"/>
              </a:rPr>
              <a:t>Y</a:t>
            </a:r>
            <a:r>
              <a:rPr lang="en-US" sz="4000" dirty="0" smtClean="0">
                <a:solidFill>
                  <a:schemeClr val="bg2"/>
                </a:solidFill>
                <a:latin typeface="+mj-lt"/>
              </a:rPr>
              <a:t>our </a:t>
            </a:r>
            <a:r>
              <a:rPr lang="en-US" sz="4000" dirty="0" smtClean="0">
                <a:solidFill>
                  <a:schemeClr val="bg2"/>
                </a:solidFill>
              </a:rPr>
              <a:t>application code</a:t>
            </a:r>
          </a:p>
          <a:p>
            <a:endParaRPr lang="en-US" sz="4000" dirty="0" smtClean="0">
              <a:solidFill>
                <a:schemeClr val="bg1"/>
              </a:solidFill>
              <a:latin typeface="+mj-lt"/>
            </a:endParaRPr>
          </a:p>
        </p:txBody>
      </p:sp>
      <p:sp>
        <p:nvSpPr>
          <p:cNvPr id="11" name="Subtitle 5"/>
          <p:cNvSpPr txBox="1">
            <a:spLocks/>
          </p:cNvSpPr>
          <p:nvPr/>
        </p:nvSpPr>
        <p:spPr>
          <a:xfrm>
            <a:off x="578775" y="1137521"/>
            <a:ext cx="11034445"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Required resources</a:t>
            </a:r>
            <a:endParaRPr lang="en-US" sz="4000" dirty="0" smtClean="0">
              <a:solidFill>
                <a:schemeClr val="bg1"/>
              </a:solidFill>
              <a:latin typeface="+mj-lt"/>
            </a:endParaRPr>
          </a:p>
        </p:txBody>
      </p:sp>
      <p:sp>
        <p:nvSpPr>
          <p:cNvPr id="12" name="Subtitle 5"/>
          <p:cNvSpPr txBox="1">
            <a:spLocks/>
          </p:cNvSpPr>
          <p:nvPr/>
        </p:nvSpPr>
        <p:spPr>
          <a:xfrm>
            <a:off x="578774" y="1137521"/>
            <a:ext cx="11034445"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sym typeface="Wingdings" panose="05000000000000000000" pitchFamily="2" charset="2"/>
              </a:rPr>
              <a:t>Y</a:t>
            </a:r>
            <a:r>
              <a:rPr lang="en-US" sz="4000" dirty="0" smtClean="0">
                <a:solidFill>
                  <a:schemeClr val="bg2"/>
                </a:solidFill>
                <a:latin typeface="+mj-lt"/>
              </a:rPr>
              <a:t>our </a:t>
            </a:r>
            <a:r>
              <a:rPr lang="en-US" altLang="zh-CN" sz="4000" dirty="0" smtClean="0">
                <a:solidFill>
                  <a:schemeClr val="bg2"/>
                </a:solidFill>
              </a:rPr>
              <a:t>infrastructure </a:t>
            </a:r>
            <a:r>
              <a:rPr lang="en-US" sz="4000" dirty="0" smtClean="0">
                <a:solidFill>
                  <a:schemeClr val="bg2"/>
                </a:solidFill>
              </a:rPr>
              <a:t>code</a:t>
            </a:r>
          </a:p>
          <a:p>
            <a:endParaRPr lang="en-US" sz="4000" dirty="0" smtClean="0">
              <a:solidFill>
                <a:schemeClr val="bg1"/>
              </a:solidFill>
              <a:latin typeface="+mj-lt"/>
            </a:endParaRPr>
          </a:p>
        </p:txBody>
      </p:sp>
    </p:spTree>
    <p:extLst>
      <p:ext uri="{BB962C8B-B14F-4D97-AF65-F5344CB8AC3E}">
        <p14:creationId xmlns:p14="http://schemas.microsoft.com/office/powerpoint/2010/main" val="119012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fade">
                                      <p:cBhvr>
                                        <p:cTn id="25" dur="500"/>
                                        <p:tgtEl>
                                          <p:spTgt spid="11">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3" presetClass="path" presetSubtype="0" accel="50000" decel="50000" fill="hold" nodeType="clickEffect">
                                  <p:stCondLst>
                                    <p:cond delay="0"/>
                                  </p:stCondLst>
                                  <p:childTnLst>
                                    <p:animMotion origin="layout" path="M -6.25E-7 -1.85185E-6 L 0.33529 -1.85185E-6 " pathEditMode="relative" rAng="0" ptsTypes="AA">
                                      <p:cBhvr>
                                        <p:cTn id="29" dur="500" fill="hold"/>
                                        <p:tgtEl>
                                          <p:spTgt spid="4"/>
                                        </p:tgtEl>
                                        <p:attrNameLst>
                                          <p:attrName>ppt_x</p:attrName>
                                          <p:attrName>ppt_y</p:attrName>
                                        </p:attrNameLst>
                                      </p:cBhvr>
                                      <p:rCtr x="16758" y="0"/>
                                    </p:animMotion>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ppt_y"/>
                                          </p:val>
                                        </p:tav>
                                        <p:tav tm="100000">
                                          <p:val>
                                            <p:strVal val="#ppt_y"/>
                                          </p:val>
                                        </p:tav>
                                      </p:tavLst>
                                    </p:anim>
                                  </p:childTnLst>
                                </p:cTn>
                              </p:par>
                              <p:par>
                                <p:cTn id="40" presetID="2" presetClass="exit" presetSubtype="2" fill="hold" grpId="1" nodeType="withEffect">
                                  <p:stCondLst>
                                    <p:cond delay="0"/>
                                  </p:stCondLst>
                                  <p:childTnLst>
                                    <p:anim calcmode="lin" valueType="num">
                                      <p:cBhvr additive="base">
                                        <p:cTn id="41" dur="500"/>
                                        <p:tgtEl>
                                          <p:spTgt spid="11">
                                            <p:txEl>
                                              <p:pRg st="0" end="0"/>
                                            </p:txEl>
                                          </p:spTgt>
                                        </p:tgtEl>
                                        <p:attrNameLst>
                                          <p:attrName>ppt_x</p:attrName>
                                        </p:attrNameLst>
                                      </p:cBhvr>
                                      <p:tavLst>
                                        <p:tav tm="0">
                                          <p:val>
                                            <p:strVal val="ppt_x"/>
                                          </p:val>
                                        </p:tav>
                                        <p:tav tm="100000">
                                          <p:val>
                                            <p:strVal val="1+ppt_w/2"/>
                                          </p:val>
                                        </p:tav>
                                      </p:tavLst>
                                    </p:anim>
                                    <p:anim calcmode="lin" valueType="num">
                                      <p:cBhvr additive="base">
                                        <p:cTn id="42" dur="500"/>
                                        <p:tgtEl>
                                          <p:spTgt spid="11">
                                            <p:txEl>
                                              <p:pRg st="0" end="0"/>
                                            </p:txEl>
                                          </p:spTgt>
                                        </p:tgtEl>
                                        <p:attrNameLst>
                                          <p:attrName>ppt_y</p:attrName>
                                        </p:attrNameLst>
                                      </p:cBhvr>
                                      <p:tavLst>
                                        <p:tav tm="0">
                                          <p:val>
                                            <p:strVal val="ppt_y"/>
                                          </p:val>
                                        </p:tav>
                                        <p:tav tm="100000">
                                          <p:val>
                                            <p:strVal val="ppt_y"/>
                                          </p:val>
                                        </p:tav>
                                      </p:tavLst>
                                    </p:anim>
                                    <p:set>
                                      <p:cBhvr>
                                        <p:cTn id="43" dur="1" fill="hold">
                                          <p:stCondLst>
                                            <p:cond delay="499"/>
                                          </p:stCondLst>
                                        </p:cTn>
                                        <p:tgtEl>
                                          <p:spTgt spid="11">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build="p"/>
      <p:bldP spid="11" grpId="0" build="p"/>
      <p:bldP spid="11" grpId="1" build="allAtOnce"/>
      <p:bldP spid="1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1941394" y="1424368"/>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sp>
        <p:nvSpPr>
          <p:cNvPr id="2" name="Bent Arrow 1"/>
          <p:cNvSpPr/>
          <p:nvPr/>
        </p:nvSpPr>
        <p:spPr>
          <a:xfrm flipV="1">
            <a:off x="2192041" y="2607526"/>
            <a:ext cx="3220246" cy="14423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800917" y="74351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395035" y="2911086"/>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782044" y="4713460"/>
            <a:ext cx="921040" cy="36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392344" y="77110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3435178" y="2911086"/>
            <a:ext cx="1327069" cy="119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p:nvPr/>
        </p:nvGrpSpPr>
        <p:grpSpPr>
          <a:xfrm>
            <a:off x="1871312" y="2068784"/>
            <a:ext cx="971982" cy="458242"/>
            <a:chOff x="969412" y="3819542"/>
            <a:chExt cx="3182854" cy="1657173"/>
          </a:xfrm>
        </p:grpSpPr>
        <p:pic>
          <p:nvPicPr>
            <p:cNvPr id="10"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969412" y="381954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560839" y="384713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 name="Picture 11"/>
          <p:cNvPicPr>
            <a:picLocks noChangeAspect="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4785500" y="597557"/>
            <a:ext cx="56197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1"/>
          <p:cNvPicPr>
            <a:picLocks noChangeAspect="1"/>
          </p:cNvPicPr>
          <p:nvPr/>
        </p:nvPicPr>
        <p:blipFill>
          <a:blip r:embed="rId8">
            <a:biLevel thresh="50000"/>
            <a:extLst>
              <a:ext uri="{28A0092B-C50C-407E-A947-70E740481C1C}">
                <a14:useLocalDpi xmlns:a14="http://schemas.microsoft.com/office/drawing/2010/main" val="0"/>
              </a:ext>
            </a:extLst>
          </a:blip>
          <a:srcRect/>
          <a:stretch>
            <a:fillRect/>
          </a:stretch>
        </p:blipFill>
        <p:spPr bwMode="auto">
          <a:xfrm>
            <a:off x="5507579" y="649752"/>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3"/>
          <p:cNvPicPr>
            <a:picLocks noChangeAspect="1"/>
          </p:cNvPicPr>
          <p:nvPr/>
        </p:nvPicPr>
        <p:blipFill>
          <a:blip r:embed="rId9">
            <a:biLevel thresh="50000"/>
            <a:extLst>
              <a:ext uri="{28A0092B-C50C-407E-A947-70E740481C1C}">
                <a14:useLocalDpi xmlns:a14="http://schemas.microsoft.com/office/drawing/2010/main" val="0"/>
              </a:ext>
            </a:extLst>
          </a:blip>
          <a:srcRect/>
          <a:stretch>
            <a:fillRect/>
          </a:stretch>
        </p:blipFill>
        <p:spPr bwMode="auto">
          <a:xfrm>
            <a:off x="6223916" y="650475"/>
            <a:ext cx="57626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7"/>
          <p:cNvPicPr>
            <a:picLocks noChangeAspect="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7033589" y="654291"/>
            <a:ext cx="600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p:cNvPicPr>
            <a:picLocks noChangeAspect="1"/>
          </p:cNvPicPr>
          <p:nvPr/>
        </p:nvPicPr>
        <p:blipFill>
          <a:blip r:embed="rId11">
            <a:biLevel thresh="50000"/>
            <a:extLst>
              <a:ext uri="{28A0092B-C50C-407E-A947-70E740481C1C}">
                <a14:useLocalDpi xmlns:a14="http://schemas.microsoft.com/office/drawing/2010/main" val="0"/>
              </a:ext>
            </a:extLst>
          </a:blip>
          <a:srcRect/>
          <a:stretch>
            <a:fillRect/>
          </a:stretch>
        </p:blipFill>
        <p:spPr bwMode="auto">
          <a:xfrm>
            <a:off x="6274229" y="1328197"/>
            <a:ext cx="54927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4816456" y="1366372"/>
            <a:ext cx="50006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8"/>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5555187" y="1343680"/>
            <a:ext cx="4857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4"/>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7073276" y="1308402"/>
            <a:ext cx="4873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6"/>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5501653" y="2069639"/>
            <a:ext cx="53498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1"/>
          <p:cNvPicPr>
            <a:picLocks noChangeAspect="1"/>
          </p:cNvPicPr>
          <p:nvPr/>
        </p:nvPicPr>
        <p:blipFill>
          <a:blip r:embed="rId16">
            <a:biLevel thresh="50000"/>
            <a:extLst>
              <a:ext uri="{28A0092B-C50C-407E-A947-70E740481C1C}">
                <a14:useLocalDpi xmlns:a14="http://schemas.microsoft.com/office/drawing/2010/main" val="0"/>
              </a:ext>
            </a:extLst>
          </a:blip>
          <a:srcRect/>
          <a:stretch>
            <a:fillRect/>
          </a:stretch>
        </p:blipFill>
        <p:spPr bwMode="auto">
          <a:xfrm>
            <a:off x="6240279" y="2145839"/>
            <a:ext cx="6080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0"/>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4757146" y="2159566"/>
            <a:ext cx="608627" cy="406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1"/>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7000251" y="2116787"/>
            <a:ext cx="6334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Double Brace 58"/>
          <p:cNvSpPr/>
          <p:nvPr/>
        </p:nvSpPr>
        <p:spPr>
          <a:xfrm>
            <a:off x="4306467" y="488355"/>
            <a:ext cx="3834897" cy="2235131"/>
          </a:xfrm>
          <a:prstGeom prst="bracePair">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7" name="Group 26"/>
          <p:cNvGrpSpPr/>
          <p:nvPr/>
        </p:nvGrpSpPr>
        <p:grpSpPr>
          <a:xfrm>
            <a:off x="345678" y="5434312"/>
            <a:ext cx="10893482" cy="1226234"/>
            <a:chOff x="345678" y="5434312"/>
            <a:chExt cx="10893482" cy="1226234"/>
          </a:xfrm>
        </p:grpSpPr>
        <p:sp>
          <p:nvSpPr>
            <p:cNvPr id="28" name="TextBox 27"/>
            <p:cNvSpPr txBox="1"/>
            <p:nvPr/>
          </p:nvSpPr>
          <p:spPr>
            <a:xfrm>
              <a:off x="345678" y="5952660"/>
              <a:ext cx="10419018" cy="707886"/>
            </a:xfrm>
            <a:prstGeom prst="rect">
              <a:avLst/>
            </a:prstGeom>
            <a:noFill/>
          </p:spPr>
          <p:txBody>
            <a:bodyPr wrap="square" rtlCol="0">
              <a:spAutoFit/>
            </a:bodyPr>
            <a:lstStyle/>
            <a:p>
              <a:r>
                <a:rPr lang="en-US" sz="4000" b="1" dirty="0" smtClean="0">
                  <a:solidFill>
                    <a:schemeClr val="bg1"/>
                  </a:solidFill>
                  <a:latin typeface="+mj-lt"/>
                </a:rPr>
                <a:t>Azure: </a:t>
              </a:r>
              <a:r>
                <a:rPr lang="en-US" sz="4000" dirty="0" smtClean="0">
                  <a:solidFill>
                    <a:schemeClr val="bg1"/>
                  </a:solidFill>
                  <a:latin typeface="+mj-lt"/>
                </a:rPr>
                <a:t>Resources (</a:t>
              </a:r>
              <a:r>
                <a:rPr lang="en-US" sz="4000" dirty="0" err="1" smtClean="0">
                  <a:solidFill>
                    <a:schemeClr val="bg1"/>
                  </a:solidFill>
                  <a:latin typeface="+mj-lt"/>
                </a:rPr>
                <a:t>IaaS</a:t>
              </a:r>
              <a:r>
                <a:rPr lang="en-US" sz="4000" dirty="0" smtClean="0">
                  <a:solidFill>
                    <a:schemeClr val="bg1"/>
                  </a:solidFill>
                  <a:latin typeface="+mj-lt"/>
                </a:rPr>
                <a:t>, </a:t>
              </a:r>
              <a:r>
                <a:rPr lang="en-US" sz="4000" dirty="0" err="1" smtClean="0">
                  <a:solidFill>
                    <a:schemeClr val="bg1"/>
                  </a:solidFill>
                  <a:latin typeface="+mj-lt"/>
                </a:rPr>
                <a:t>PaaS</a:t>
              </a:r>
              <a:r>
                <a:rPr lang="en-US" sz="4000" dirty="0" smtClean="0">
                  <a:solidFill>
                    <a:schemeClr val="bg1"/>
                  </a:solidFill>
                  <a:latin typeface="+mj-lt"/>
                </a:rPr>
                <a:t>, SaaS)</a:t>
              </a:r>
              <a:endParaRPr lang="en-US" sz="4000" dirty="0">
                <a:solidFill>
                  <a:schemeClr val="bg1"/>
                </a:solidFill>
                <a:latin typeface="+mj-lt"/>
              </a:endParaRPr>
            </a:p>
          </p:txBody>
        </p:sp>
        <p:sp>
          <p:nvSpPr>
            <p:cNvPr id="29" name="TextBox 28"/>
            <p:cNvSpPr txBox="1"/>
            <p:nvPr/>
          </p:nvSpPr>
          <p:spPr>
            <a:xfrm>
              <a:off x="820142" y="5434312"/>
              <a:ext cx="10419018" cy="707886"/>
            </a:xfrm>
            <a:prstGeom prst="rect">
              <a:avLst/>
            </a:prstGeom>
            <a:noFill/>
          </p:spPr>
          <p:txBody>
            <a:bodyPr wrap="square" rtlCol="0">
              <a:spAutoFit/>
            </a:bodyPr>
            <a:lstStyle/>
            <a:p>
              <a:r>
                <a:rPr lang="en-US" sz="4000" b="1" dirty="0" smtClean="0">
                  <a:solidFill>
                    <a:schemeClr val="bg1"/>
                  </a:solidFill>
                  <a:latin typeface="+mj-lt"/>
                </a:rPr>
                <a:t>You: </a:t>
              </a:r>
              <a:r>
                <a:rPr lang="en-US" sz="4000" dirty="0" smtClean="0">
                  <a:solidFill>
                    <a:schemeClr val="bg1"/>
                  </a:solidFill>
                  <a:latin typeface="+mj-lt"/>
                </a:rPr>
                <a:t>Code (application, infrastructure)</a:t>
              </a:r>
              <a:endParaRPr lang="en-US" sz="4000" dirty="0">
                <a:solidFill>
                  <a:schemeClr val="bg1"/>
                </a:solidFill>
                <a:latin typeface="+mj-lt"/>
              </a:endParaRPr>
            </a:p>
          </p:txBody>
        </p:sp>
      </p:grpSp>
    </p:spTree>
    <p:extLst>
      <p:ext uri="{BB962C8B-B14F-4D97-AF65-F5344CB8AC3E}">
        <p14:creationId xmlns:p14="http://schemas.microsoft.com/office/powerpoint/2010/main" val="297283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par>
                                <p:cTn id="23" presetID="10"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par>
                          <p:cTn id="26" fill="hold">
                            <p:stCondLst>
                              <p:cond delay="500"/>
                            </p:stCondLst>
                            <p:childTnLst>
                              <p:par>
                                <p:cTn id="27" presetID="36" presetClass="path" presetSubtype="0" accel="50000" decel="50000" fill="hold" nodeType="afterEffect">
                                  <p:stCondLst>
                                    <p:cond delay="0"/>
                                  </p:stCondLst>
                                  <p:childTnLst>
                                    <p:animMotion origin="layout" path="M 6.25E-7 -3.7037E-6 L 6.25E-7 0.10301 C 6.25E-7 0.14908 0.09258 0.20602 0.16784 0.20602 L 0.33568 0.20602 " pathEditMode="relative" rAng="0" ptsTypes="AAAA">
                                      <p:cBhvr>
                                        <p:cTn id="28" dur="2000" fill="hold"/>
                                        <p:tgtEl>
                                          <p:spTgt spid="3"/>
                                        </p:tgtEl>
                                        <p:attrNameLst>
                                          <p:attrName>ppt_x</p:attrName>
                                          <p:attrName>ppt_y</p:attrName>
                                        </p:attrNameLst>
                                      </p:cBhvr>
                                      <p:rCtr x="16784" y="10301"/>
                                    </p:animMotion>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3000"/>
                            </p:stCondLst>
                            <p:childTnLst>
                              <p:par>
                                <p:cTn id="34" presetID="10" presetClass="exit" presetSubtype="0" fill="hold" nodeType="afterEffect">
                                  <p:stCondLst>
                                    <p:cond delay="0"/>
                                  </p:stCondLst>
                                  <p:childTnLst>
                                    <p:animEffect transition="out" filter="fade">
                                      <p:cBhvr>
                                        <p:cTn id="35" dur="500"/>
                                        <p:tgtEl>
                                          <p:spTgt spid="3"/>
                                        </p:tgtEl>
                                      </p:cBhvr>
                                    </p:animEffect>
                                    <p:set>
                                      <p:cBhvr>
                                        <p:cTn id="36" dur="1" fill="hold">
                                          <p:stCondLst>
                                            <p:cond delay="499"/>
                                          </p:stCondLst>
                                        </p:cTn>
                                        <p:tgtEl>
                                          <p:spTgt spid="3"/>
                                        </p:tgtEl>
                                        <p:attrNameLst>
                                          <p:attrName>style.visibility</p:attrName>
                                        </p:attrNameLst>
                                      </p:cBhvr>
                                      <p:to>
                                        <p:strVal val="hidden"/>
                                      </p:to>
                                    </p:set>
                                  </p:childTnLst>
                                </p:cTn>
                              </p:par>
                            </p:childTnLst>
                          </p:cTn>
                        </p:par>
                        <p:par>
                          <p:cTn id="37" fill="hold">
                            <p:stCondLst>
                              <p:cond delay="3500"/>
                            </p:stCondLst>
                            <p:childTnLst>
                              <p:par>
                                <p:cTn id="38" presetID="22" presetClass="entr" presetSubtype="1"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up)">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mph" presetSubtype="0" fill="hold" nodeType="clickEffect">
                                  <p:stCondLst>
                                    <p:cond delay="0"/>
                                  </p:stCondLst>
                                  <p:childTnLst>
                                    <p:animScale>
                                      <p:cBhvr>
                                        <p:cTn id="44" dur="500" fill="hold"/>
                                        <p:tgtEl>
                                          <p:spTgt spid="6"/>
                                        </p:tgtEl>
                                      </p:cBhvr>
                                      <p:by x="150000" y="150000"/>
                                    </p:animScale>
                                  </p:childTnLst>
                                </p:cTn>
                              </p:par>
                              <p:par>
                                <p:cTn id="45" presetID="6" presetClass="emph" presetSubtype="0" fill="hold" nodeType="withEffect">
                                  <p:stCondLst>
                                    <p:cond delay="0"/>
                                  </p:stCondLst>
                                  <p:childTnLst>
                                    <p:animScale>
                                      <p:cBhvr>
                                        <p:cTn id="46" dur="500" fill="hold"/>
                                        <p:tgtEl>
                                          <p:spTgt spid="4"/>
                                        </p:tgtEl>
                                      </p:cBhvr>
                                      <p:by x="50000" y="50000"/>
                                    </p:animScale>
                                  </p:childTnLst>
                                </p:cTn>
                              </p:par>
                              <p:par>
                                <p:cTn id="47" presetID="9" presetClass="emph" presetSubtype="0" nodeType="withEffect">
                                  <p:stCondLst>
                                    <p:cond delay="0"/>
                                  </p:stCondLst>
                                  <p:childTnLst>
                                    <p:set>
                                      <p:cBhvr rctx="PPT">
                                        <p:cTn id="48" dur="indefinite"/>
                                        <p:tgtEl>
                                          <p:spTgt spid="9"/>
                                        </p:tgtEl>
                                        <p:attrNameLst>
                                          <p:attrName>style.opacity</p:attrName>
                                        </p:attrNameLst>
                                      </p:cBhvr>
                                      <p:to>
                                        <p:strVal val="0.5"/>
                                      </p:to>
                                    </p:set>
                                    <p:animEffect filter="image" prLst="opacity: 0.5">
                                      <p:cBhvr rctx="IE">
                                        <p:cTn id="49" dur="indefinite"/>
                                        <p:tgtEl>
                                          <p:spTgt spid="9"/>
                                        </p:tgtEl>
                                      </p:cBhvr>
                                    </p:animEffect>
                                  </p:childTnLst>
                                </p:cTn>
                              </p:par>
                              <p:par>
                                <p:cTn id="50" presetID="9" presetClass="emph" presetSubtype="0" grpId="1" nodeType="withEffect">
                                  <p:stCondLst>
                                    <p:cond delay="0"/>
                                  </p:stCondLst>
                                  <p:childTnLst>
                                    <p:set>
                                      <p:cBhvr rctx="PPT">
                                        <p:cTn id="51" dur="indefinite"/>
                                        <p:tgtEl>
                                          <p:spTgt spid="2"/>
                                        </p:tgtEl>
                                        <p:attrNameLst>
                                          <p:attrName>style.opacity</p:attrName>
                                        </p:attrNameLst>
                                      </p:cBhvr>
                                      <p:to>
                                        <p:strVal val="0.5"/>
                                      </p:to>
                                    </p:set>
                                    <p:animEffect filter="image" prLst="opacity: 0.5">
                                      <p:cBhvr rctx="IE">
                                        <p:cTn id="52" dur="indefinite"/>
                                        <p:tgtEl>
                                          <p:spTgt spid="2"/>
                                        </p:tgtEl>
                                      </p:cBhvr>
                                    </p:animEffect>
                                  </p:childTnLst>
                                </p:cTn>
                              </p:par>
                              <p:par>
                                <p:cTn id="53" presetID="9" presetClass="emph" presetSubtype="0" nodeType="withEffect">
                                  <p:stCondLst>
                                    <p:cond delay="0"/>
                                  </p:stCondLst>
                                  <p:childTnLst>
                                    <p:set>
                                      <p:cBhvr rctx="PPT">
                                        <p:cTn id="54" dur="indefinite"/>
                                        <p:tgtEl>
                                          <p:spTgt spid="7"/>
                                        </p:tgtEl>
                                        <p:attrNameLst>
                                          <p:attrName>style.opacity</p:attrName>
                                        </p:attrNameLst>
                                      </p:cBhvr>
                                      <p:to>
                                        <p:strVal val="0.5"/>
                                      </p:to>
                                    </p:set>
                                    <p:animEffect filter="image" prLst="opacity: 0.5">
                                      <p:cBhvr rctx="IE">
                                        <p:cTn id="55" dur="indefinite"/>
                                        <p:tgtEl>
                                          <p:spTgt spid="7"/>
                                        </p:tgtEl>
                                      </p:cBhvr>
                                    </p:animEffect>
                                  </p:childTnLst>
                                </p:cTn>
                              </p:par>
                              <p:par>
                                <p:cTn id="56" presetID="9" presetClass="emph" presetSubtype="0" nodeType="withEffect">
                                  <p:stCondLst>
                                    <p:cond delay="0"/>
                                  </p:stCondLst>
                                  <p:childTnLst>
                                    <p:set>
                                      <p:cBhvr rctx="PPT">
                                        <p:cTn id="57" dur="indefinite"/>
                                        <p:tgtEl>
                                          <p:spTgt spid="8"/>
                                        </p:tgtEl>
                                        <p:attrNameLst>
                                          <p:attrName>style.opacity</p:attrName>
                                        </p:attrNameLst>
                                      </p:cBhvr>
                                      <p:to>
                                        <p:strVal val="0.5"/>
                                      </p:to>
                                    </p:set>
                                    <p:animEffect filter="image" prLst="opacity: 0.5">
                                      <p:cBhvr rctx="IE">
                                        <p:cTn id="58" dur="indefinite"/>
                                        <p:tgtEl>
                                          <p:spTgt spid="8"/>
                                        </p:tgtEl>
                                      </p:cBhvr>
                                    </p:animEffec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left)">
                                      <p:cBhvr>
                                        <p:cTn id="67" dur="500"/>
                                        <p:tgtEl>
                                          <p:spTgt spid="12"/>
                                        </p:tgtEl>
                                      </p:cBhvr>
                                    </p:animEffec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left)">
                                      <p:cBhvr>
                                        <p:cTn id="71" dur="500"/>
                                        <p:tgtEl>
                                          <p:spTgt spid="14"/>
                                        </p:tgtEl>
                                      </p:cBhvr>
                                    </p:animEffect>
                                  </p:childTnLst>
                                </p:cTn>
                              </p:par>
                            </p:childTnLst>
                          </p:cTn>
                        </p:par>
                        <p:par>
                          <p:cTn id="72" fill="hold">
                            <p:stCondLst>
                              <p:cond delay="1000"/>
                            </p:stCondLst>
                            <p:childTnLst>
                              <p:par>
                                <p:cTn id="73" presetID="22" presetClass="entr" presetSubtype="8" fill="hold" nodeType="after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wipe(left)">
                                      <p:cBhvr>
                                        <p:cTn id="75" dur="500"/>
                                        <p:tgtEl>
                                          <p:spTgt spid="15"/>
                                        </p:tgtEl>
                                      </p:cBhvr>
                                    </p:animEffect>
                                  </p:childTnLst>
                                </p:cTn>
                              </p:par>
                            </p:childTnLst>
                          </p:cTn>
                        </p:par>
                        <p:par>
                          <p:cTn id="76" fill="hold">
                            <p:stCondLst>
                              <p:cond delay="1500"/>
                            </p:stCondLst>
                            <p:childTnLst>
                              <p:par>
                                <p:cTn id="77" presetID="22" presetClass="entr" presetSubtype="8" fill="hold" nodeType="after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left)">
                                      <p:cBhvr>
                                        <p:cTn id="79" dur="500"/>
                                        <p:tgtEl>
                                          <p:spTgt spid="1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wipe(left)">
                                      <p:cBhvr>
                                        <p:cTn id="84" dur="500"/>
                                        <p:tgtEl>
                                          <p:spTgt spid="19"/>
                                        </p:tgtEl>
                                      </p:cBhvr>
                                    </p:animEffect>
                                  </p:childTnLst>
                                </p:cTn>
                              </p:par>
                            </p:childTnLst>
                          </p:cTn>
                        </p:par>
                        <p:par>
                          <p:cTn id="85" fill="hold">
                            <p:stCondLst>
                              <p:cond delay="500"/>
                            </p:stCondLst>
                            <p:childTnLst>
                              <p:par>
                                <p:cTn id="86" presetID="22" presetClass="entr" presetSubtype="8" fill="hold" nodeType="after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wipe(left)">
                                      <p:cBhvr>
                                        <p:cTn id="88" dur="500"/>
                                        <p:tgtEl>
                                          <p:spTgt spid="20"/>
                                        </p:tgtEl>
                                      </p:cBhvr>
                                    </p:animEffect>
                                  </p:childTnLst>
                                </p:cTn>
                              </p:par>
                            </p:childTnLst>
                          </p:cTn>
                        </p:par>
                        <p:par>
                          <p:cTn id="89" fill="hold">
                            <p:stCondLst>
                              <p:cond delay="1000"/>
                            </p:stCondLst>
                            <p:childTnLst>
                              <p:par>
                                <p:cTn id="90" presetID="22" presetClass="entr" presetSubtype="8" fill="hold" nodeType="after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wipe(left)">
                                      <p:cBhvr>
                                        <p:cTn id="92" dur="500"/>
                                        <p:tgtEl>
                                          <p:spTgt spid="18"/>
                                        </p:tgtEl>
                                      </p:cBhvr>
                                    </p:animEffect>
                                  </p:childTnLst>
                                </p:cTn>
                              </p:par>
                            </p:childTnLst>
                          </p:cTn>
                        </p:par>
                        <p:par>
                          <p:cTn id="93" fill="hold">
                            <p:stCondLst>
                              <p:cond delay="1500"/>
                            </p:stCondLst>
                            <p:childTnLst>
                              <p:par>
                                <p:cTn id="94" presetID="22" presetClass="entr" presetSubtype="8" fill="hold" nodeType="after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wipe(left)">
                                      <p:cBhvr>
                                        <p:cTn id="96" dur="500"/>
                                        <p:tgtEl>
                                          <p:spTgt spid="2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wipe(left)">
                                      <p:cBhvr>
                                        <p:cTn id="101" dur="500"/>
                                        <p:tgtEl>
                                          <p:spTgt spid="25"/>
                                        </p:tgtEl>
                                      </p:cBhvr>
                                    </p:animEffect>
                                  </p:childTnLst>
                                </p:cTn>
                              </p:par>
                            </p:childTnLst>
                          </p:cTn>
                        </p:par>
                        <p:par>
                          <p:cTn id="102" fill="hold">
                            <p:stCondLst>
                              <p:cond delay="1000"/>
                            </p:stCondLst>
                            <p:childTnLst>
                              <p:par>
                                <p:cTn id="103" presetID="22" presetClass="entr" presetSubtype="8" fill="hold" nodeType="afterEffect">
                                  <p:stCondLst>
                                    <p:cond delay="0"/>
                                  </p:stCondLst>
                                  <p:childTnLst>
                                    <p:set>
                                      <p:cBhvr>
                                        <p:cTn id="104" dur="1" fill="hold">
                                          <p:stCondLst>
                                            <p:cond delay="0"/>
                                          </p:stCondLst>
                                        </p:cTn>
                                        <p:tgtEl>
                                          <p:spTgt spid="22"/>
                                        </p:tgtEl>
                                        <p:attrNameLst>
                                          <p:attrName>style.visibility</p:attrName>
                                        </p:attrNameLst>
                                      </p:cBhvr>
                                      <p:to>
                                        <p:strVal val="visible"/>
                                      </p:to>
                                    </p:set>
                                    <p:animEffect transition="in" filter="wipe(left)">
                                      <p:cBhvr>
                                        <p:cTn id="105" dur="500"/>
                                        <p:tgtEl>
                                          <p:spTgt spid="22"/>
                                        </p:tgtEl>
                                      </p:cBhvr>
                                    </p:animEffect>
                                  </p:childTnLst>
                                </p:cTn>
                              </p:par>
                            </p:childTnLst>
                          </p:cTn>
                        </p:par>
                        <p:par>
                          <p:cTn id="106" fill="hold">
                            <p:stCondLst>
                              <p:cond delay="1500"/>
                            </p:stCondLst>
                            <p:childTnLst>
                              <p:par>
                                <p:cTn id="107" presetID="22" presetClass="entr" presetSubtype="8" fill="hold" nodeType="afterEffect">
                                  <p:stCondLst>
                                    <p:cond delay="0"/>
                                  </p:stCondLst>
                                  <p:childTnLst>
                                    <p:set>
                                      <p:cBhvr>
                                        <p:cTn id="108" dur="1" fill="hold">
                                          <p:stCondLst>
                                            <p:cond delay="0"/>
                                          </p:stCondLst>
                                        </p:cTn>
                                        <p:tgtEl>
                                          <p:spTgt spid="23"/>
                                        </p:tgtEl>
                                        <p:attrNameLst>
                                          <p:attrName>style.visibility</p:attrName>
                                        </p:attrNameLst>
                                      </p:cBhvr>
                                      <p:to>
                                        <p:strVal val="visible"/>
                                      </p:to>
                                    </p:set>
                                    <p:animEffect transition="in" filter="wipe(left)">
                                      <p:cBhvr>
                                        <p:cTn id="109" dur="500"/>
                                        <p:tgtEl>
                                          <p:spTgt spid="23"/>
                                        </p:tgtEl>
                                      </p:cBhvr>
                                    </p:animEffect>
                                  </p:childTnLst>
                                </p:cTn>
                              </p:par>
                            </p:childTnLst>
                          </p:cTn>
                        </p:par>
                        <p:par>
                          <p:cTn id="110" fill="hold">
                            <p:stCondLst>
                              <p:cond delay="2000"/>
                            </p:stCondLst>
                            <p:childTnLst>
                              <p:par>
                                <p:cTn id="111" presetID="22" presetClass="entr" presetSubtype="8" fill="hold" nodeType="afterEffect">
                                  <p:stCondLst>
                                    <p:cond delay="0"/>
                                  </p:stCondLst>
                                  <p:childTnLst>
                                    <p:set>
                                      <p:cBhvr>
                                        <p:cTn id="112" dur="1" fill="hold">
                                          <p:stCondLst>
                                            <p:cond delay="0"/>
                                          </p:stCondLst>
                                        </p:cTn>
                                        <p:tgtEl>
                                          <p:spTgt spid="26"/>
                                        </p:tgtEl>
                                        <p:attrNameLst>
                                          <p:attrName>style.visibility</p:attrName>
                                        </p:attrNameLst>
                                      </p:cBhvr>
                                      <p:to>
                                        <p:strVal val="visible"/>
                                      </p:to>
                                    </p:set>
                                    <p:animEffect transition="in" filter="wipe(left)">
                                      <p:cBhvr>
                                        <p:cTn id="113" dur="500"/>
                                        <p:tgtEl>
                                          <p:spTgt spid="26"/>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mph" presetSubtype="0" nodeType="clickEffect">
                                  <p:stCondLst>
                                    <p:cond delay="0"/>
                                  </p:stCondLst>
                                  <p:childTnLst>
                                    <p:set>
                                      <p:cBhvr rctx="PPT">
                                        <p:cTn id="117" dur="indefinite"/>
                                        <p:tgtEl>
                                          <p:spTgt spid="12"/>
                                        </p:tgtEl>
                                        <p:attrNameLst>
                                          <p:attrName>style.opacity</p:attrName>
                                        </p:attrNameLst>
                                      </p:cBhvr>
                                      <p:to>
                                        <p:strVal val="0.5"/>
                                      </p:to>
                                    </p:set>
                                    <p:animEffect filter="image" prLst="opacity: 0.5">
                                      <p:cBhvr rctx="IE">
                                        <p:cTn id="118" dur="indefinite"/>
                                        <p:tgtEl>
                                          <p:spTgt spid="12"/>
                                        </p:tgtEl>
                                      </p:cBhvr>
                                    </p:animEffect>
                                  </p:childTnLst>
                                </p:cTn>
                              </p:par>
                              <p:par>
                                <p:cTn id="119" presetID="9" presetClass="emph" presetSubtype="0" nodeType="withEffect">
                                  <p:stCondLst>
                                    <p:cond delay="0"/>
                                  </p:stCondLst>
                                  <p:childTnLst>
                                    <p:set>
                                      <p:cBhvr rctx="PPT">
                                        <p:cTn id="120" dur="indefinite"/>
                                        <p:tgtEl>
                                          <p:spTgt spid="14"/>
                                        </p:tgtEl>
                                        <p:attrNameLst>
                                          <p:attrName>style.opacity</p:attrName>
                                        </p:attrNameLst>
                                      </p:cBhvr>
                                      <p:to>
                                        <p:strVal val="0.5"/>
                                      </p:to>
                                    </p:set>
                                    <p:animEffect filter="image" prLst="opacity: 0.5">
                                      <p:cBhvr rctx="IE">
                                        <p:cTn id="121" dur="indefinite"/>
                                        <p:tgtEl>
                                          <p:spTgt spid="14"/>
                                        </p:tgtEl>
                                      </p:cBhvr>
                                    </p:animEffect>
                                  </p:childTnLst>
                                </p:cTn>
                              </p:par>
                              <p:par>
                                <p:cTn id="122" presetID="9" presetClass="emph" presetSubtype="0" nodeType="withEffect">
                                  <p:stCondLst>
                                    <p:cond delay="0"/>
                                  </p:stCondLst>
                                  <p:childTnLst>
                                    <p:set>
                                      <p:cBhvr rctx="PPT">
                                        <p:cTn id="123" dur="indefinite"/>
                                        <p:tgtEl>
                                          <p:spTgt spid="15"/>
                                        </p:tgtEl>
                                        <p:attrNameLst>
                                          <p:attrName>style.opacity</p:attrName>
                                        </p:attrNameLst>
                                      </p:cBhvr>
                                      <p:to>
                                        <p:strVal val="0.5"/>
                                      </p:to>
                                    </p:set>
                                    <p:animEffect filter="image" prLst="opacity: 0.5">
                                      <p:cBhvr rctx="IE">
                                        <p:cTn id="124" dur="indefinite"/>
                                        <p:tgtEl>
                                          <p:spTgt spid="15"/>
                                        </p:tgtEl>
                                      </p:cBhvr>
                                    </p:animEffect>
                                  </p:childTnLst>
                                </p:cTn>
                              </p:par>
                              <p:par>
                                <p:cTn id="125" presetID="9" presetClass="emph" presetSubtype="0" nodeType="withEffect">
                                  <p:stCondLst>
                                    <p:cond delay="0"/>
                                  </p:stCondLst>
                                  <p:childTnLst>
                                    <p:set>
                                      <p:cBhvr rctx="PPT">
                                        <p:cTn id="126" dur="indefinite"/>
                                        <p:tgtEl>
                                          <p:spTgt spid="18"/>
                                        </p:tgtEl>
                                        <p:attrNameLst>
                                          <p:attrName>style.opacity</p:attrName>
                                        </p:attrNameLst>
                                      </p:cBhvr>
                                      <p:to>
                                        <p:strVal val="0.5"/>
                                      </p:to>
                                    </p:set>
                                    <p:animEffect filter="image" prLst="opacity: 0.5">
                                      <p:cBhvr rctx="IE">
                                        <p:cTn id="127" dur="indefinite"/>
                                        <p:tgtEl>
                                          <p:spTgt spid="18"/>
                                        </p:tgtEl>
                                      </p:cBhvr>
                                    </p:animEffect>
                                  </p:childTnLst>
                                </p:cTn>
                              </p:par>
                              <p:par>
                                <p:cTn id="128" presetID="9" presetClass="emph" presetSubtype="0" nodeType="withEffect">
                                  <p:stCondLst>
                                    <p:cond delay="0"/>
                                  </p:stCondLst>
                                  <p:childTnLst>
                                    <p:set>
                                      <p:cBhvr rctx="PPT">
                                        <p:cTn id="129" dur="indefinite"/>
                                        <p:tgtEl>
                                          <p:spTgt spid="19"/>
                                        </p:tgtEl>
                                        <p:attrNameLst>
                                          <p:attrName>style.opacity</p:attrName>
                                        </p:attrNameLst>
                                      </p:cBhvr>
                                      <p:to>
                                        <p:strVal val="0.5"/>
                                      </p:to>
                                    </p:set>
                                    <p:animEffect filter="image" prLst="opacity: 0.5">
                                      <p:cBhvr rctx="IE">
                                        <p:cTn id="130" dur="indefinite"/>
                                        <p:tgtEl>
                                          <p:spTgt spid="19"/>
                                        </p:tgtEl>
                                      </p:cBhvr>
                                    </p:animEffect>
                                  </p:childTnLst>
                                </p:cTn>
                              </p:par>
                              <p:par>
                                <p:cTn id="131" presetID="9" presetClass="emph" presetSubtype="0" nodeType="withEffect">
                                  <p:stCondLst>
                                    <p:cond delay="0"/>
                                  </p:stCondLst>
                                  <p:childTnLst>
                                    <p:set>
                                      <p:cBhvr rctx="PPT">
                                        <p:cTn id="132" dur="indefinite"/>
                                        <p:tgtEl>
                                          <p:spTgt spid="20"/>
                                        </p:tgtEl>
                                        <p:attrNameLst>
                                          <p:attrName>style.opacity</p:attrName>
                                        </p:attrNameLst>
                                      </p:cBhvr>
                                      <p:to>
                                        <p:strVal val="0.5"/>
                                      </p:to>
                                    </p:set>
                                    <p:animEffect filter="image" prLst="opacity: 0.5">
                                      <p:cBhvr rctx="IE">
                                        <p:cTn id="133" dur="indefinite"/>
                                        <p:tgtEl>
                                          <p:spTgt spid="20"/>
                                        </p:tgtEl>
                                      </p:cBhvr>
                                    </p:animEffect>
                                  </p:childTnLst>
                                </p:cTn>
                              </p:par>
                              <p:par>
                                <p:cTn id="134" presetID="9" presetClass="emph" presetSubtype="0" nodeType="withEffect">
                                  <p:stCondLst>
                                    <p:cond delay="0"/>
                                  </p:stCondLst>
                                  <p:childTnLst>
                                    <p:set>
                                      <p:cBhvr rctx="PPT">
                                        <p:cTn id="135" dur="indefinite"/>
                                        <p:tgtEl>
                                          <p:spTgt spid="21"/>
                                        </p:tgtEl>
                                        <p:attrNameLst>
                                          <p:attrName>style.opacity</p:attrName>
                                        </p:attrNameLst>
                                      </p:cBhvr>
                                      <p:to>
                                        <p:strVal val="0.5"/>
                                      </p:to>
                                    </p:set>
                                    <p:animEffect filter="image" prLst="opacity: 0.5">
                                      <p:cBhvr rctx="IE">
                                        <p:cTn id="136" dur="indefinite"/>
                                        <p:tgtEl>
                                          <p:spTgt spid="21"/>
                                        </p:tgtEl>
                                      </p:cBhvr>
                                    </p:animEffect>
                                  </p:childTnLst>
                                </p:cTn>
                              </p:par>
                              <p:par>
                                <p:cTn id="137" presetID="9" presetClass="emph" presetSubtype="0" nodeType="withEffect">
                                  <p:stCondLst>
                                    <p:cond delay="0"/>
                                  </p:stCondLst>
                                  <p:childTnLst>
                                    <p:set>
                                      <p:cBhvr rctx="PPT">
                                        <p:cTn id="138" dur="indefinite"/>
                                        <p:tgtEl>
                                          <p:spTgt spid="26"/>
                                        </p:tgtEl>
                                        <p:attrNameLst>
                                          <p:attrName>style.opacity</p:attrName>
                                        </p:attrNameLst>
                                      </p:cBhvr>
                                      <p:to>
                                        <p:strVal val="0.5"/>
                                      </p:to>
                                    </p:set>
                                    <p:animEffect filter="image" prLst="opacity: 0.5">
                                      <p:cBhvr rctx="IE">
                                        <p:cTn id="139" dur="indefinite"/>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smtClean="0">
                <a:solidFill>
                  <a:schemeClr val="bg1"/>
                </a:solidFill>
              </a:rPr>
              <a:t>Virtual Machines</a:t>
            </a:r>
            <a:endParaRPr lang="en-US" sz="13800" dirty="0">
              <a:solidFill>
                <a:schemeClr val="bg1"/>
              </a:solidFill>
            </a:endParaRPr>
          </a:p>
        </p:txBody>
      </p:sp>
    </p:spTree>
    <p:extLst>
      <p:ext uri="{BB962C8B-B14F-4D97-AF65-F5344CB8AC3E}">
        <p14:creationId xmlns:p14="http://schemas.microsoft.com/office/powerpoint/2010/main" val="391464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sz="6600" dirty="0" smtClean="0">
                <a:solidFill>
                  <a:schemeClr val="bg2"/>
                </a:solidFill>
              </a:rPr>
              <a:t>Azure </a:t>
            </a:r>
            <a:r>
              <a:rPr lang="en-US" altLang="zh-CN" sz="6600" dirty="0" smtClean="0">
                <a:solidFill>
                  <a:schemeClr val="bg2"/>
                </a:solidFill>
              </a:rPr>
              <a:t>Virtual Machines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rPr>
              <a:t>Launch </a:t>
            </a:r>
            <a:r>
              <a:rPr lang="en-US" sz="4000" dirty="0">
                <a:solidFill>
                  <a:schemeClr val="bg2"/>
                </a:solidFill>
                <a:latin typeface="+mj-lt"/>
              </a:rPr>
              <a:t>Windows Server and Linux in minutes</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rPr>
              <a:t>Scale </a:t>
            </a:r>
            <a:r>
              <a:rPr lang="en-US" sz="4000" dirty="0">
                <a:solidFill>
                  <a:schemeClr val="bg1"/>
                </a:solidFill>
                <a:latin typeface="+mj-lt"/>
              </a:rPr>
              <a:t>from 1 to 1000s of VM Instances</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Save </a:t>
            </a:r>
            <a:r>
              <a:rPr lang="en-US" sz="4000" dirty="0">
                <a:solidFill>
                  <a:schemeClr val="bg1"/>
                </a:solidFill>
                <a:latin typeface="+mj-lt"/>
                <a:sym typeface="Wingdings" panose="05000000000000000000" pitchFamily="2" charset="2"/>
              </a:rPr>
              <a:t>money with per-minute </a:t>
            </a:r>
            <a:r>
              <a:rPr lang="en-US" sz="4000" dirty="0" smtClean="0">
                <a:solidFill>
                  <a:schemeClr val="bg1"/>
                </a:solidFill>
                <a:latin typeface="+mj-lt"/>
                <a:sym typeface="Wingdings" panose="05000000000000000000" pitchFamily="2" charset="2"/>
              </a:rPr>
              <a:t>billing</a:t>
            </a:r>
          </a:p>
          <a:p>
            <a:r>
              <a:rPr lang="en-US" sz="4000" dirty="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Open and extensible</a:t>
            </a:r>
            <a:endParaRPr lang="en-US" sz="4000" dirty="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3536593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8099658" y="1302458"/>
            <a:ext cx="3582888" cy="5167553"/>
            <a:chOff x="6075135" y="828676"/>
            <a:chExt cx="2687866" cy="3876674"/>
          </a:xfrm>
        </p:grpSpPr>
        <p:sp>
          <p:nvSpPr>
            <p:cNvPr id="5" name="Rectangle 4"/>
            <p:cNvSpPr/>
            <p:nvPr/>
          </p:nvSpPr>
          <p:spPr bwMode="auto">
            <a:xfrm>
              <a:off x="6075135" y="828676"/>
              <a:ext cx="2687866" cy="752474"/>
            </a:xfrm>
            <a:prstGeom prst="rect">
              <a:avLst/>
            </a:prstGeom>
            <a:solidFill>
              <a:schemeClr val="tx2"/>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New Disk Persisted in Storage</a:t>
              </a:r>
            </a:p>
          </p:txBody>
        </p:sp>
        <p:sp>
          <p:nvSpPr>
            <p:cNvPr id="9" name="Rectangle 8"/>
            <p:cNvSpPr/>
            <p:nvPr/>
          </p:nvSpPr>
          <p:spPr bwMode="auto">
            <a:xfrm>
              <a:off x="6079210" y="1581150"/>
              <a:ext cx="2683791" cy="31242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46" name="Freeform 128"/>
            <p:cNvSpPr>
              <a:spLocks noChangeAspect="1"/>
            </p:cNvSpPr>
            <p:nvPr/>
          </p:nvSpPr>
          <p:spPr bwMode="black">
            <a:xfrm>
              <a:off x="6172200" y="2469747"/>
              <a:ext cx="2438400" cy="134700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51" name="TextBox 50"/>
            <p:cNvSpPr txBox="1"/>
            <p:nvPr/>
          </p:nvSpPr>
          <p:spPr>
            <a:xfrm>
              <a:off x="6232386" y="3836252"/>
              <a:ext cx="234177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2133" dirty="0">
                  <a:solidFill>
                    <a:schemeClr val="accent6">
                      <a:alpha val="99000"/>
                    </a:schemeClr>
                  </a:solidFill>
                  <a:latin typeface="+mn-lt"/>
                </a:rPr>
                <a:t>Cloud</a:t>
              </a:r>
            </a:p>
          </p:txBody>
        </p:sp>
      </p:grpSp>
      <p:sp>
        <p:nvSpPr>
          <p:cNvPr id="2" name="Title 1"/>
          <p:cNvSpPr>
            <a:spLocks noGrp="1"/>
          </p:cNvSpPr>
          <p:nvPr>
            <p:ph type="title"/>
          </p:nvPr>
        </p:nvSpPr>
        <p:spPr/>
        <p:txBody>
          <a:bodyPr/>
          <a:lstStyle/>
          <a:p>
            <a:r>
              <a:rPr lang="en-US" dirty="0" smtClean="0"/>
              <a:t>Provisioning VM</a:t>
            </a:r>
            <a:endParaRPr lang="en-US" dirty="0"/>
          </a:p>
        </p:txBody>
      </p:sp>
      <p:sp>
        <p:nvSpPr>
          <p:cNvPr id="4" name="Rectangle 3"/>
          <p:cNvSpPr/>
          <p:nvPr/>
        </p:nvSpPr>
        <p:spPr bwMode="auto">
          <a:xfrm>
            <a:off x="4310362" y="1302459"/>
            <a:ext cx="3582888" cy="1003037"/>
          </a:xfrm>
          <a:prstGeom prst="rect">
            <a:avLst/>
          </a:prstGeom>
          <a:solidFill>
            <a:schemeClr val="accent1"/>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Select Image </a:t>
            </a:r>
            <a:b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and VM Size</a:t>
            </a:r>
          </a:p>
        </p:txBody>
      </p:sp>
      <p:sp>
        <p:nvSpPr>
          <p:cNvPr id="8" name="Rectangle 7"/>
          <p:cNvSpPr/>
          <p:nvPr/>
        </p:nvSpPr>
        <p:spPr bwMode="auto">
          <a:xfrm>
            <a:off x="4309990" y="2305496"/>
            <a:ext cx="3577456" cy="4164515"/>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4" name="Group 43"/>
          <p:cNvGrpSpPr/>
          <p:nvPr/>
        </p:nvGrpSpPr>
        <p:grpSpPr>
          <a:xfrm>
            <a:off x="509457" y="1302458"/>
            <a:ext cx="3582888" cy="5167553"/>
            <a:chOff x="381001" y="828676"/>
            <a:chExt cx="2687866" cy="3876674"/>
          </a:xfrm>
        </p:grpSpPr>
        <p:sp>
          <p:nvSpPr>
            <p:cNvPr id="3" name="Rectangle 2"/>
            <p:cNvSpPr/>
            <p:nvPr/>
          </p:nvSpPr>
          <p:spPr bwMode="auto">
            <a:xfrm>
              <a:off x="381001" y="828676"/>
              <a:ext cx="2687866" cy="752474"/>
            </a:xfrm>
            <a:prstGeom prst="rect">
              <a:avLst/>
            </a:prstGeom>
            <a:solidFill>
              <a:schemeClr val="accent3"/>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Getting Started</a:t>
              </a:r>
            </a:p>
          </p:txBody>
        </p:sp>
        <p:sp>
          <p:nvSpPr>
            <p:cNvPr id="7" name="Rectangle 6"/>
            <p:cNvSpPr/>
            <p:nvPr/>
          </p:nvSpPr>
          <p:spPr bwMode="auto">
            <a:xfrm>
              <a:off x="385076" y="1581150"/>
              <a:ext cx="2683791" cy="3124200"/>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3" name="Group 42"/>
            <p:cNvGrpSpPr/>
            <p:nvPr/>
          </p:nvGrpSpPr>
          <p:grpSpPr>
            <a:xfrm>
              <a:off x="469671" y="1675058"/>
              <a:ext cx="2514600" cy="818903"/>
              <a:chOff x="469671" y="1675058"/>
              <a:chExt cx="2514600" cy="818903"/>
            </a:xfrm>
          </p:grpSpPr>
          <p:grpSp>
            <p:nvGrpSpPr>
              <p:cNvPr id="32" name="Group 31"/>
              <p:cNvGrpSpPr/>
              <p:nvPr/>
            </p:nvGrpSpPr>
            <p:grpSpPr>
              <a:xfrm>
                <a:off x="1420483" y="1675058"/>
                <a:ext cx="612976" cy="515692"/>
                <a:chOff x="1447800" y="1796832"/>
                <a:chExt cx="990599" cy="833383"/>
              </a:xfrm>
            </p:grpSpPr>
            <p:pic>
              <p:nvPicPr>
                <p:cNvPr id="6147" name="Picture 3"/>
                <p:cNvPicPr>
                  <a:picLocks noChangeAspect="1" noChangeArrowheads="1"/>
                </p:cNvPicPr>
                <p:nvPr/>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r="28326"/>
                <a:stretch/>
              </p:blipFill>
              <p:spPr bwMode="auto">
                <a:xfrm>
                  <a:off x="1447800" y="1796832"/>
                  <a:ext cx="990599" cy="83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Freeform 10"/>
                <p:cNvSpPr>
                  <a:spLocks noEditPoints="1"/>
                </p:cNvSpPr>
                <p:nvPr/>
              </p:nvSpPr>
              <p:spPr bwMode="black">
                <a:xfrm>
                  <a:off x="1639899" y="1962150"/>
                  <a:ext cx="606400" cy="36299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grpSp>
          <p:sp>
            <p:nvSpPr>
              <p:cNvPr id="38" name="TextBox 37"/>
              <p:cNvSpPr txBox="1"/>
              <p:nvPr/>
            </p:nvSpPr>
            <p:spPr>
              <a:xfrm>
                <a:off x="469671" y="2200793"/>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Management Portal</a:t>
                </a:r>
              </a:p>
            </p:txBody>
          </p:sp>
        </p:grpSp>
        <p:grpSp>
          <p:nvGrpSpPr>
            <p:cNvPr id="37" name="Group 36"/>
            <p:cNvGrpSpPr/>
            <p:nvPr/>
          </p:nvGrpSpPr>
          <p:grpSpPr>
            <a:xfrm>
              <a:off x="486561" y="2802831"/>
              <a:ext cx="2514600" cy="822285"/>
              <a:chOff x="486561" y="2842012"/>
              <a:chExt cx="2514600" cy="822285"/>
            </a:xfrm>
          </p:grpSpPr>
          <p:sp>
            <p:nvSpPr>
              <p:cNvPr id="35" name="Rectangle 34"/>
              <p:cNvSpPr/>
              <p:nvPr/>
            </p:nvSpPr>
            <p:spPr bwMode="auto">
              <a:xfrm>
                <a:off x="1503570" y="2842012"/>
                <a:ext cx="446804" cy="446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1218291" fontAlgn="base">
                  <a:spcBef>
                    <a:spcPct val="0"/>
                  </a:spcBef>
                  <a:spcAft>
                    <a:spcPct val="0"/>
                  </a:spcAft>
                </a:pPr>
                <a:r>
                  <a:rPr lang="en-US" sz="3732" dirty="0">
                    <a:solidFill>
                      <a:schemeClr val="accent4">
                        <a:lumMod val="20000"/>
                        <a:lumOff val="80000"/>
                      </a:schemeClr>
                    </a:solidFill>
                  </a:rPr>
                  <a:t>&gt;_</a:t>
                </a:r>
              </a:p>
            </p:txBody>
          </p:sp>
          <p:sp>
            <p:nvSpPr>
              <p:cNvPr id="40" name="TextBox 39"/>
              <p:cNvSpPr txBox="1"/>
              <p:nvPr/>
            </p:nvSpPr>
            <p:spPr>
              <a:xfrm>
                <a:off x="486561" y="3371129"/>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Scripting </a:t>
                </a:r>
              </a:p>
              <a:p>
                <a:pPr algn="ctr"/>
                <a:r>
                  <a:rPr lang="en-US" sz="1600" dirty="0">
                    <a:solidFill>
                      <a:schemeClr val="tx2">
                        <a:alpha val="99000"/>
                      </a:schemeClr>
                    </a:solidFill>
                    <a:latin typeface="+mn-lt"/>
                  </a:rPr>
                  <a:t>(Windows, Linux and Mac) </a:t>
                </a:r>
              </a:p>
            </p:txBody>
          </p:sp>
        </p:grpSp>
        <p:grpSp>
          <p:nvGrpSpPr>
            <p:cNvPr id="39" name="Group 38"/>
            <p:cNvGrpSpPr/>
            <p:nvPr/>
          </p:nvGrpSpPr>
          <p:grpSpPr>
            <a:xfrm>
              <a:off x="490300" y="3933987"/>
              <a:ext cx="2514600" cy="723863"/>
              <a:chOff x="490300" y="3933987"/>
              <a:chExt cx="2514600" cy="723863"/>
            </a:xfrm>
          </p:grpSpPr>
          <p:sp>
            <p:nvSpPr>
              <p:cNvPr id="41" name="Freeform 87"/>
              <p:cNvSpPr>
                <a:spLocks noEditPoints="1"/>
              </p:cNvSpPr>
              <p:nvPr/>
            </p:nvSpPr>
            <p:spPr bwMode="black">
              <a:xfrm>
                <a:off x="1507374" y="3933987"/>
                <a:ext cx="480452" cy="39086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42" name="TextBox 41"/>
              <p:cNvSpPr txBox="1"/>
              <p:nvPr/>
            </p:nvSpPr>
            <p:spPr>
              <a:xfrm>
                <a:off x="490300" y="4364682"/>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REST API</a:t>
                </a:r>
              </a:p>
            </p:txBody>
          </p:sp>
        </p:grpSp>
      </p:grpSp>
      <p:grpSp>
        <p:nvGrpSpPr>
          <p:cNvPr id="52" name="Group 51"/>
          <p:cNvGrpSpPr/>
          <p:nvPr/>
        </p:nvGrpSpPr>
        <p:grpSpPr>
          <a:xfrm>
            <a:off x="8229051" y="3016514"/>
            <a:ext cx="3373275" cy="1876617"/>
            <a:chOff x="6172200" y="2114550"/>
            <a:chExt cx="2530615" cy="1407829"/>
          </a:xfrm>
        </p:grpSpPr>
        <p:sp>
          <p:nvSpPr>
            <p:cNvPr id="47" name="TextBox 46"/>
            <p:cNvSpPr txBox="1"/>
            <p:nvPr/>
          </p:nvSpPr>
          <p:spPr>
            <a:xfrm>
              <a:off x="6172200" y="2114550"/>
              <a:ext cx="2530615"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Boot VM from New Disk</a:t>
              </a:r>
            </a:p>
          </p:txBody>
        </p:sp>
        <p:sp>
          <p:nvSpPr>
            <p:cNvPr id="50" name="Right Arrow 49"/>
            <p:cNvSpPr/>
            <p:nvPr/>
          </p:nvSpPr>
          <p:spPr bwMode="auto">
            <a:xfrm>
              <a:off x="7259543" y="3093089"/>
              <a:ext cx="445847"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sp>
        <p:nvSpPr>
          <p:cNvPr id="30" name="TextBox 29"/>
          <p:cNvSpPr txBox="1"/>
          <p:nvPr/>
        </p:nvSpPr>
        <p:spPr>
          <a:xfrm>
            <a:off x="5107660" y="2626684"/>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Windows Server</a:t>
            </a:r>
          </a:p>
        </p:txBody>
      </p:sp>
      <p:pic>
        <p:nvPicPr>
          <p:cNvPr id="6148" name="Picture 4" descr="https://windows.azure-test.net/Content/VirtualMachines/Images/Linux_1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202" y="3249422"/>
            <a:ext cx="729158" cy="729159"/>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5136341" y="3522259"/>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Linux</a:t>
            </a:r>
          </a:p>
        </p:txBody>
      </p:sp>
      <p:sp>
        <p:nvSpPr>
          <p:cNvPr id="33" name="TextBox 32"/>
          <p:cNvSpPr txBox="1"/>
          <p:nvPr/>
        </p:nvSpPr>
        <p:spPr>
          <a:xfrm>
            <a:off x="5137381" y="4149740"/>
            <a:ext cx="2720242" cy="2174313"/>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Extra Small</a:t>
            </a:r>
          </a:p>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Small</a:t>
            </a:r>
          </a:p>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Medium</a:t>
            </a:r>
          </a:p>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Large </a:t>
            </a:r>
          </a:p>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X-Large</a:t>
            </a:r>
          </a:p>
        </p:txBody>
      </p:sp>
      <p:sp>
        <p:nvSpPr>
          <p:cNvPr id="57" name="Freeform 6"/>
          <p:cNvSpPr>
            <a:spLocks noEditPoints="1"/>
          </p:cNvSpPr>
          <p:nvPr/>
        </p:nvSpPr>
        <p:spPr bwMode="auto">
          <a:xfrm>
            <a:off x="4681926" y="4198331"/>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58" name="Freeform 6"/>
          <p:cNvSpPr>
            <a:spLocks noEditPoints="1"/>
          </p:cNvSpPr>
          <p:nvPr/>
        </p:nvSpPr>
        <p:spPr bwMode="auto">
          <a:xfrm>
            <a:off x="4677050" y="4676726"/>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59" name="Freeform 6"/>
          <p:cNvSpPr>
            <a:spLocks noEditPoints="1"/>
          </p:cNvSpPr>
          <p:nvPr/>
        </p:nvSpPr>
        <p:spPr bwMode="auto">
          <a:xfrm>
            <a:off x="4681926" y="5128723"/>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60" name="Freeform 6"/>
          <p:cNvSpPr>
            <a:spLocks noEditPoints="1"/>
          </p:cNvSpPr>
          <p:nvPr/>
        </p:nvSpPr>
        <p:spPr bwMode="auto">
          <a:xfrm>
            <a:off x="4681926" y="5593223"/>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61" name="Freeform 6"/>
          <p:cNvSpPr>
            <a:spLocks noEditPoints="1"/>
          </p:cNvSpPr>
          <p:nvPr/>
        </p:nvSpPr>
        <p:spPr bwMode="auto">
          <a:xfrm>
            <a:off x="4681926" y="6015905"/>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pic>
        <p:nvPicPr>
          <p:cNvPr id="10" name="Picture 9"/>
          <p:cNvPicPr>
            <a:picLocks noChangeAspect="1"/>
          </p:cNvPicPr>
          <p:nvPr/>
        </p:nvPicPr>
        <p:blipFill>
          <a:blip r:embed="rId5">
            <a:lum bright="-40000" contrast="-40000"/>
          </a:blip>
          <a:stretch>
            <a:fillRect/>
          </a:stretch>
        </p:blipFill>
        <p:spPr>
          <a:xfrm>
            <a:off x="8694615" y="4135417"/>
            <a:ext cx="828179" cy="1008218"/>
          </a:xfrm>
          <a:prstGeom prst="rect">
            <a:avLst/>
          </a:prstGeom>
        </p:spPr>
      </p:pic>
      <p:pic>
        <p:nvPicPr>
          <p:cNvPr id="11" name="Picture 10"/>
          <p:cNvPicPr>
            <a:picLocks noChangeAspect="1"/>
          </p:cNvPicPr>
          <p:nvPr/>
        </p:nvPicPr>
        <p:blipFill>
          <a:blip r:embed="rId6">
            <a:lum bright="-40000" contrast="-40000"/>
          </a:blip>
          <a:stretch>
            <a:fillRect/>
          </a:stretch>
        </p:blipFill>
        <p:spPr>
          <a:xfrm>
            <a:off x="10428442" y="4257180"/>
            <a:ext cx="918253" cy="839093"/>
          </a:xfrm>
          <a:prstGeom prst="rect">
            <a:avLst/>
          </a:prstGeom>
        </p:spPr>
      </p:pic>
      <p:pic>
        <p:nvPicPr>
          <p:cNvPr id="14" name="Picture 13"/>
          <p:cNvPicPr>
            <a:picLocks noChangeAspect="1"/>
          </p:cNvPicPr>
          <p:nvPr/>
        </p:nvPicPr>
        <p:blipFill rotWithShape="1">
          <a:blip r:embed="rId7">
            <a:duotone>
              <a:prstClr val="black"/>
              <a:schemeClr val="accent1">
                <a:lumMod val="75000"/>
                <a:tint val="45000"/>
                <a:satMod val="400000"/>
              </a:schemeClr>
            </a:duotone>
            <a:lum bright="-40000" contrast="-20000"/>
          </a:blip>
          <a:srcRect r="82617"/>
          <a:stretch/>
        </p:blipFill>
        <p:spPr>
          <a:xfrm>
            <a:off x="4365203" y="2458690"/>
            <a:ext cx="785908" cy="672780"/>
          </a:xfrm>
          <a:prstGeom prst="rect">
            <a:avLst/>
          </a:prstGeom>
        </p:spPr>
      </p:pic>
    </p:spTree>
    <p:extLst>
      <p:ext uri="{BB962C8B-B14F-4D97-AF65-F5344CB8AC3E}">
        <p14:creationId xmlns:p14="http://schemas.microsoft.com/office/powerpoint/2010/main" val="10770622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6148"/>
                                        </p:tgtEl>
                                        <p:attrNameLst>
                                          <p:attrName>style.visibility</p:attrName>
                                        </p:attrNameLst>
                                      </p:cBhvr>
                                      <p:to>
                                        <p:strVal val="visible"/>
                                      </p:to>
                                    </p:set>
                                    <p:animEffect transition="in" filter="fade">
                                      <p:cBhvr>
                                        <p:cTn id="21" dur="500"/>
                                        <p:tgtEl>
                                          <p:spTgt spid="61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500"/>
                                        <p:tgtEl>
                                          <p:spTgt spid="5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500"/>
                                        <p:tgtEl>
                                          <p:spTgt spid="6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fade">
                                      <p:cBhvr>
                                        <p:cTn id="42" dur="500"/>
                                        <p:tgtEl>
                                          <p:spTgt spid="61"/>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fade">
                                      <p:cBhvr>
                                        <p:cTn id="50" dur="500"/>
                                        <p:tgtEl>
                                          <p:spTgt spid="53"/>
                                        </p:tgtEl>
                                      </p:cBhvr>
                                    </p:animEffect>
                                  </p:childTnLst>
                                </p:cTn>
                              </p:par>
                              <p:par>
                                <p:cTn id="51" presetID="10" presetClass="entr" presetSubtype="0" fill="hold"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500"/>
                                        <p:tgtEl>
                                          <p:spTgt spid="52"/>
                                        </p:tgtEl>
                                      </p:cBhvr>
                                    </p:animEffect>
                                  </p:childTnLst>
                                </p:cTn>
                              </p:par>
                              <p:par>
                                <p:cTn id="54" presetID="10" presetClass="entr" presetSubtype="0" fill="hold"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0" grpId="0"/>
      <p:bldP spid="54" grpId="0"/>
      <p:bldP spid="33" grpId="0"/>
      <p:bldP spid="57" grpId="0" animBg="1"/>
      <p:bldP spid="58" grpId="0" animBg="1"/>
      <p:bldP spid="59" grpId="0" animBg="1"/>
      <p:bldP spid="60" grpId="0" animBg="1"/>
      <p:bldP spid="6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Gallery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9</a:t>
            </a:fld>
            <a:endParaRPr lang="en-US"/>
          </a:p>
        </p:txBody>
      </p:sp>
      <p:sp>
        <p:nvSpPr>
          <p:cNvPr id="5" name="Text Placeholder 5"/>
          <p:cNvSpPr txBox="1">
            <a:spLocks/>
          </p:cNvSpPr>
          <p:nvPr/>
        </p:nvSpPr>
        <p:spPr>
          <a:xfrm>
            <a:off x="560388" y="1178710"/>
            <a:ext cx="11080750" cy="437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cap="all" dirty="0" smtClean="0"/>
              <a:t>A collection of prebuilt images for various workloads</a:t>
            </a:r>
            <a:endParaRPr lang="en-US" sz="2400" b="1" cap="all" dirty="0"/>
          </a:p>
        </p:txBody>
      </p:sp>
      <p:sp>
        <p:nvSpPr>
          <p:cNvPr id="7" name="TextBox 6"/>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grpSp>
        <p:nvGrpSpPr>
          <p:cNvPr id="44" name="Group 43"/>
          <p:cNvGrpSpPr/>
          <p:nvPr/>
        </p:nvGrpSpPr>
        <p:grpSpPr>
          <a:xfrm>
            <a:off x="1689897" y="1786284"/>
            <a:ext cx="1600956" cy="1318108"/>
            <a:chOff x="1689897" y="1786284"/>
            <a:chExt cx="1600956" cy="1318108"/>
          </a:xfrm>
        </p:grpSpPr>
        <p:pic>
          <p:nvPicPr>
            <p:cNvPr id="8" name="Picture 7"/>
            <p:cNvPicPr>
              <a:picLocks noChangeAspect="1"/>
            </p:cNvPicPr>
            <p:nvPr/>
          </p:nvPicPr>
          <p:blipFill>
            <a:blip r:embed="rId3"/>
            <a:stretch>
              <a:fillRect/>
            </a:stretch>
          </p:blipFill>
          <p:spPr>
            <a:xfrm>
              <a:off x="1831321" y="1786284"/>
              <a:ext cx="1318108" cy="1318108"/>
            </a:xfrm>
            <a:prstGeom prst="rect">
              <a:avLst/>
            </a:prstGeom>
          </p:spPr>
        </p:pic>
        <p:sp>
          <p:nvSpPr>
            <p:cNvPr id="14" name="Rectangle 13"/>
            <p:cNvSpPr/>
            <p:nvPr/>
          </p:nvSpPr>
          <p:spPr>
            <a:xfrm>
              <a:off x="1689897" y="2852091"/>
              <a:ext cx="1600956" cy="230832"/>
            </a:xfrm>
            <a:prstGeom prst="rect">
              <a:avLst/>
            </a:prstGeom>
          </p:spPr>
          <p:txBody>
            <a:bodyPr wrap="square">
              <a:spAutoFit/>
            </a:bodyPr>
            <a:lstStyle/>
            <a:p>
              <a:pPr algn="ctr"/>
              <a:r>
                <a:rPr lang="pt-BR" sz="900" dirty="0">
                  <a:solidFill>
                    <a:schemeClr val="bg1"/>
                  </a:solidFill>
                  <a:latin typeface="+mj-lt"/>
                </a:rPr>
                <a:t>Windows </a:t>
              </a:r>
              <a:r>
                <a:rPr lang="pt-BR" sz="900" dirty="0" smtClean="0">
                  <a:solidFill>
                    <a:schemeClr val="bg1"/>
                  </a:solidFill>
                  <a:latin typeface="+mj-lt"/>
                </a:rPr>
                <a:t>Server 2012 R2</a:t>
              </a:r>
              <a:endParaRPr lang="en-US" sz="900" dirty="0">
                <a:solidFill>
                  <a:schemeClr val="bg1"/>
                </a:solidFill>
                <a:latin typeface="+mj-lt"/>
              </a:endParaRPr>
            </a:p>
          </p:txBody>
        </p:sp>
      </p:grpSp>
      <p:grpSp>
        <p:nvGrpSpPr>
          <p:cNvPr id="45" name="Group 44"/>
          <p:cNvGrpSpPr/>
          <p:nvPr/>
        </p:nvGrpSpPr>
        <p:grpSpPr>
          <a:xfrm>
            <a:off x="3220141" y="1786284"/>
            <a:ext cx="1459532" cy="1318108"/>
            <a:chOff x="3220141" y="1786284"/>
            <a:chExt cx="1459532" cy="1318108"/>
          </a:xfrm>
        </p:grpSpPr>
        <p:pic>
          <p:nvPicPr>
            <p:cNvPr id="15" name="Picture 14"/>
            <p:cNvPicPr>
              <a:picLocks noChangeAspect="1"/>
            </p:cNvPicPr>
            <p:nvPr/>
          </p:nvPicPr>
          <p:blipFill>
            <a:blip r:embed="rId4"/>
            <a:stretch>
              <a:fillRect/>
            </a:stretch>
          </p:blipFill>
          <p:spPr>
            <a:xfrm>
              <a:off x="3282866" y="1786284"/>
              <a:ext cx="1318108" cy="1318108"/>
            </a:xfrm>
            <a:prstGeom prst="rect">
              <a:avLst/>
            </a:prstGeom>
          </p:spPr>
        </p:pic>
        <p:sp>
          <p:nvSpPr>
            <p:cNvPr id="16" name="Rectangle 15"/>
            <p:cNvSpPr/>
            <p:nvPr/>
          </p:nvSpPr>
          <p:spPr>
            <a:xfrm>
              <a:off x="3220141" y="2840892"/>
              <a:ext cx="1459532" cy="230832"/>
            </a:xfrm>
            <a:prstGeom prst="rect">
              <a:avLst/>
            </a:prstGeom>
          </p:spPr>
          <p:txBody>
            <a:bodyPr wrap="square">
              <a:spAutoFit/>
            </a:bodyPr>
            <a:lstStyle/>
            <a:p>
              <a:pPr algn="ctr"/>
              <a:r>
                <a:rPr lang="en-US" sz="900" dirty="0">
                  <a:solidFill>
                    <a:schemeClr val="bg1"/>
                  </a:solidFill>
                  <a:latin typeface="+mj-lt"/>
                </a:rPr>
                <a:t>Ubuntu Server 14.04 LTS</a:t>
              </a:r>
            </a:p>
          </p:txBody>
        </p:sp>
      </p:grpSp>
      <p:grpSp>
        <p:nvGrpSpPr>
          <p:cNvPr id="46" name="Group 45"/>
          <p:cNvGrpSpPr/>
          <p:nvPr/>
        </p:nvGrpSpPr>
        <p:grpSpPr>
          <a:xfrm>
            <a:off x="4708625" y="1786284"/>
            <a:ext cx="1459532" cy="1318109"/>
            <a:chOff x="4708625" y="1786284"/>
            <a:chExt cx="1459532" cy="1318109"/>
          </a:xfrm>
        </p:grpSpPr>
        <p:pic>
          <p:nvPicPr>
            <p:cNvPr id="17" name="Picture 16"/>
            <p:cNvPicPr>
              <a:picLocks noChangeAspect="1"/>
            </p:cNvPicPr>
            <p:nvPr/>
          </p:nvPicPr>
          <p:blipFill>
            <a:blip r:embed="rId5"/>
            <a:stretch>
              <a:fillRect/>
            </a:stretch>
          </p:blipFill>
          <p:spPr>
            <a:xfrm>
              <a:off x="4734411" y="1786284"/>
              <a:ext cx="1318109" cy="1318109"/>
            </a:xfrm>
            <a:prstGeom prst="rect">
              <a:avLst/>
            </a:prstGeom>
          </p:spPr>
        </p:pic>
        <p:sp>
          <p:nvSpPr>
            <p:cNvPr id="18" name="Rectangle 17"/>
            <p:cNvSpPr/>
            <p:nvPr/>
          </p:nvSpPr>
          <p:spPr>
            <a:xfrm>
              <a:off x="4708625" y="2852657"/>
              <a:ext cx="1459532" cy="230832"/>
            </a:xfrm>
            <a:prstGeom prst="rect">
              <a:avLst/>
            </a:prstGeom>
          </p:spPr>
          <p:txBody>
            <a:bodyPr wrap="square">
              <a:spAutoFit/>
            </a:bodyPr>
            <a:lstStyle/>
            <a:p>
              <a:pPr algn="ctr"/>
              <a:r>
                <a:rPr lang="en-US" sz="900" dirty="0" err="1" smtClean="0">
                  <a:solidFill>
                    <a:schemeClr val="bg1"/>
                  </a:solidFill>
                  <a:latin typeface="+mj-lt"/>
                </a:rPr>
                <a:t>CentOS</a:t>
              </a:r>
              <a:r>
                <a:rPr lang="en-US" sz="900" dirty="0" smtClean="0">
                  <a:solidFill>
                    <a:schemeClr val="bg1"/>
                  </a:solidFill>
                  <a:latin typeface="+mj-lt"/>
                </a:rPr>
                <a:t> 6.5</a:t>
              </a:r>
              <a:endParaRPr lang="en-US" sz="900" dirty="0">
                <a:solidFill>
                  <a:schemeClr val="bg1"/>
                </a:solidFill>
                <a:latin typeface="+mj-lt"/>
              </a:endParaRPr>
            </a:p>
          </p:txBody>
        </p:sp>
      </p:grpSp>
      <p:grpSp>
        <p:nvGrpSpPr>
          <p:cNvPr id="47" name="Group 46"/>
          <p:cNvGrpSpPr/>
          <p:nvPr/>
        </p:nvGrpSpPr>
        <p:grpSpPr>
          <a:xfrm>
            <a:off x="6110254" y="1786284"/>
            <a:ext cx="1559195" cy="1325430"/>
            <a:chOff x="6110254" y="1786284"/>
            <a:chExt cx="1559195" cy="1325430"/>
          </a:xfrm>
        </p:grpSpPr>
        <p:pic>
          <p:nvPicPr>
            <p:cNvPr id="19" name="Picture 18"/>
            <p:cNvPicPr>
              <a:picLocks noChangeAspect="1"/>
            </p:cNvPicPr>
            <p:nvPr/>
          </p:nvPicPr>
          <p:blipFill>
            <a:blip r:embed="rId6"/>
            <a:stretch>
              <a:fillRect/>
            </a:stretch>
          </p:blipFill>
          <p:spPr>
            <a:xfrm>
              <a:off x="6185957" y="1786284"/>
              <a:ext cx="1318109" cy="1318109"/>
            </a:xfrm>
            <a:prstGeom prst="rect">
              <a:avLst/>
            </a:prstGeom>
          </p:spPr>
        </p:pic>
        <p:sp>
          <p:nvSpPr>
            <p:cNvPr id="20" name="Rectangle 19"/>
            <p:cNvSpPr/>
            <p:nvPr/>
          </p:nvSpPr>
          <p:spPr>
            <a:xfrm>
              <a:off x="6110254" y="2742382"/>
              <a:ext cx="1559195" cy="369332"/>
            </a:xfrm>
            <a:prstGeom prst="rect">
              <a:avLst/>
            </a:prstGeom>
          </p:spPr>
          <p:txBody>
            <a:bodyPr wrap="square">
              <a:spAutoFit/>
            </a:bodyPr>
            <a:lstStyle/>
            <a:p>
              <a:pPr algn="ctr"/>
              <a:r>
                <a:rPr lang="en-US" sz="900" dirty="0" smtClean="0">
                  <a:solidFill>
                    <a:schemeClr val="bg1"/>
                  </a:solidFill>
                  <a:latin typeface="+mj-lt"/>
                </a:rPr>
                <a:t>SUSE Linux </a:t>
              </a:r>
            </a:p>
            <a:p>
              <a:pPr algn="ctr"/>
              <a:r>
                <a:rPr lang="en-US" altLang="zh-CN" sz="900" dirty="0" smtClean="0">
                  <a:solidFill>
                    <a:schemeClr val="bg1"/>
                  </a:solidFill>
                  <a:latin typeface="+mj-lt"/>
                </a:rPr>
                <a:t>Enterprise Server</a:t>
              </a:r>
              <a:endParaRPr lang="en-US" sz="900" dirty="0">
                <a:solidFill>
                  <a:schemeClr val="bg1"/>
                </a:solidFill>
                <a:latin typeface="+mj-lt"/>
              </a:endParaRPr>
            </a:p>
          </p:txBody>
        </p:sp>
      </p:grpSp>
      <p:grpSp>
        <p:nvGrpSpPr>
          <p:cNvPr id="48" name="Group 47"/>
          <p:cNvGrpSpPr/>
          <p:nvPr/>
        </p:nvGrpSpPr>
        <p:grpSpPr>
          <a:xfrm>
            <a:off x="8958953" y="1807643"/>
            <a:ext cx="1559195" cy="1318109"/>
            <a:chOff x="7518855" y="1786284"/>
            <a:chExt cx="1559195" cy="1318109"/>
          </a:xfrm>
        </p:grpSpPr>
        <p:pic>
          <p:nvPicPr>
            <p:cNvPr id="21" name="Picture 20"/>
            <p:cNvPicPr>
              <a:picLocks noChangeAspect="1"/>
            </p:cNvPicPr>
            <p:nvPr/>
          </p:nvPicPr>
          <p:blipFill>
            <a:blip r:embed="rId7"/>
            <a:stretch>
              <a:fillRect/>
            </a:stretch>
          </p:blipFill>
          <p:spPr>
            <a:xfrm>
              <a:off x="7637503" y="1786284"/>
              <a:ext cx="1318109" cy="1318109"/>
            </a:xfrm>
            <a:prstGeom prst="rect">
              <a:avLst/>
            </a:prstGeom>
          </p:spPr>
        </p:pic>
        <p:sp>
          <p:nvSpPr>
            <p:cNvPr id="22" name="Rectangle 21"/>
            <p:cNvSpPr/>
            <p:nvPr/>
          </p:nvSpPr>
          <p:spPr>
            <a:xfrm>
              <a:off x="7518855" y="2843662"/>
              <a:ext cx="1559195" cy="230832"/>
            </a:xfrm>
            <a:prstGeom prst="rect">
              <a:avLst/>
            </a:prstGeom>
          </p:spPr>
          <p:txBody>
            <a:bodyPr wrap="square">
              <a:spAutoFit/>
            </a:bodyPr>
            <a:lstStyle/>
            <a:p>
              <a:pPr algn="ctr"/>
              <a:r>
                <a:rPr lang="en-US" sz="900" dirty="0" smtClean="0">
                  <a:solidFill>
                    <a:schemeClr val="bg1"/>
                  </a:solidFill>
                  <a:latin typeface="+mj-lt"/>
                </a:rPr>
                <a:t>Oracle Linux 6.4.0.0.0</a:t>
              </a:r>
              <a:endParaRPr lang="en-US" sz="900" dirty="0">
                <a:solidFill>
                  <a:schemeClr val="bg1"/>
                </a:solidFill>
                <a:latin typeface="+mj-lt"/>
              </a:endParaRPr>
            </a:p>
          </p:txBody>
        </p:sp>
      </p:grpSp>
      <p:grpSp>
        <p:nvGrpSpPr>
          <p:cNvPr id="60" name="Group 59"/>
          <p:cNvGrpSpPr/>
          <p:nvPr/>
        </p:nvGrpSpPr>
        <p:grpSpPr>
          <a:xfrm>
            <a:off x="8958953" y="4660076"/>
            <a:ext cx="1559195" cy="1321875"/>
            <a:chOff x="8958953" y="4660076"/>
            <a:chExt cx="1559195" cy="1321875"/>
          </a:xfrm>
        </p:grpSpPr>
        <p:pic>
          <p:nvPicPr>
            <p:cNvPr id="23" name="Picture 22"/>
            <p:cNvPicPr>
              <a:picLocks noChangeAspect="1"/>
            </p:cNvPicPr>
            <p:nvPr/>
          </p:nvPicPr>
          <p:blipFill>
            <a:blip r:embed="rId3">
              <a:duotone>
                <a:schemeClr val="accent6">
                  <a:shade val="45000"/>
                  <a:satMod val="135000"/>
                </a:schemeClr>
                <a:prstClr val="white"/>
              </a:duotone>
            </a:blip>
            <a:stretch>
              <a:fillRect/>
            </a:stretch>
          </p:blipFill>
          <p:spPr>
            <a:xfrm>
              <a:off x="9078050" y="4660076"/>
              <a:ext cx="1318108" cy="1318108"/>
            </a:xfrm>
            <a:prstGeom prst="rect">
              <a:avLst/>
            </a:prstGeom>
          </p:spPr>
        </p:pic>
        <p:sp>
          <p:nvSpPr>
            <p:cNvPr id="24" name="Rectangle 23"/>
            <p:cNvSpPr/>
            <p:nvPr/>
          </p:nvSpPr>
          <p:spPr>
            <a:xfrm>
              <a:off x="8958953" y="5751119"/>
              <a:ext cx="1559195" cy="230832"/>
            </a:xfrm>
            <a:prstGeom prst="rect">
              <a:avLst/>
            </a:prstGeom>
          </p:spPr>
          <p:txBody>
            <a:bodyPr wrap="square">
              <a:spAutoFit/>
            </a:bodyPr>
            <a:lstStyle/>
            <a:p>
              <a:pPr algn="ctr"/>
              <a:r>
                <a:rPr lang="en-US" altLang="zh-CN" sz="900" dirty="0" smtClean="0">
                  <a:solidFill>
                    <a:schemeClr val="bg1"/>
                  </a:solidFill>
                  <a:latin typeface="+mj-lt"/>
                </a:rPr>
                <a:t>Windows 8.1 Enterprise</a:t>
              </a:r>
              <a:endParaRPr lang="en-US" sz="900" dirty="0">
                <a:solidFill>
                  <a:schemeClr val="bg1"/>
                </a:solidFill>
                <a:latin typeface="+mj-lt"/>
              </a:endParaRPr>
            </a:p>
          </p:txBody>
        </p:sp>
      </p:grpSp>
      <p:grpSp>
        <p:nvGrpSpPr>
          <p:cNvPr id="49" name="Group 48"/>
          <p:cNvGrpSpPr/>
          <p:nvPr/>
        </p:nvGrpSpPr>
        <p:grpSpPr>
          <a:xfrm>
            <a:off x="1674726" y="3224402"/>
            <a:ext cx="1600956" cy="1318109"/>
            <a:chOff x="1674726" y="3224402"/>
            <a:chExt cx="1600956" cy="1318109"/>
          </a:xfrm>
        </p:grpSpPr>
        <p:pic>
          <p:nvPicPr>
            <p:cNvPr id="9" name="Picture 8"/>
            <p:cNvPicPr>
              <a:picLocks noChangeAspect="1"/>
            </p:cNvPicPr>
            <p:nvPr/>
          </p:nvPicPr>
          <p:blipFill>
            <a:blip r:embed="rId8"/>
            <a:stretch>
              <a:fillRect/>
            </a:stretch>
          </p:blipFill>
          <p:spPr>
            <a:xfrm>
              <a:off x="1831321" y="3224402"/>
              <a:ext cx="1318109" cy="1318109"/>
            </a:xfrm>
            <a:prstGeom prst="rect">
              <a:avLst/>
            </a:prstGeom>
          </p:spPr>
        </p:pic>
        <p:sp>
          <p:nvSpPr>
            <p:cNvPr id="25" name="Rectangle 24"/>
            <p:cNvSpPr/>
            <p:nvPr/>
          </p:nvSpPr>
          <p:spPr>
            <a:xfrm>
              <a:off x="1674726" y="4308137"/>
              <a:ext cx="1600956" cy="230832"/>
            </a:xfrm>
            <a:prstGeom prst="rect">
              <a:avLst/>
            </a:prstGeom>
          </p:spPr>
          <p:txBody>
            <a:bodyPr wrap="square">
              <a:spAutoFit/>
            </a:bodyPr>
            <a:lstStyle/>
            <a:p>
              <a:pPr algn="ctr"/>
              <a:r>
                <a:rPr lang="pt-BR" sz="900" dirty="0" smtClean="0">
                  <a:solidFill>
                    <a:schemeClr val="bg1"/>
                  </a:solidFill>
                  <a:latin typeface="+mj-lt"/>
                </a:rPr>
                <a:t>SQL </a:t>
              </a:r>
              <a:r>
                <a:rPr lang="en-US" altLang="zh-CN" sz="900" dirty="0" smtClean="0">
                  <a:solidFill>
                    <a:schemeClr val="bg1"/>
                  </a:solidFill>
                  <a:latin typeface="+mj-lt"/>
                </a:rPr>
                <a:t>Server 2014 Standard</a:t>
              </a:r>
              <a:endParaRPr lang="en-US" sz="900" dirty="0">
                <a:solidFill>
                  <a:schemeClr val="bg1"/>
                </a:solidFill>
                <a:latin typeface="+mj-lt"/>
              </a:endParaRPr>
            </a:p>
          </p:txBody>
        </p:sp>
      </p:grpSp>
      <p:grpSp>
        <p:nvGrpSpPr>
          <p:cNvPr id="50" name="Group 49"/>
          <p:cNvGrpSpPr/>
          <p:nvPr/>
        </p:nvGrpSpPr>
        <p:grpSpPr>
          <a:xfrm>
            <a:off x="3149429" y="3224402"/>
            <a:ext cx="1600956" cy="1320942"/>
            <a:chOff x="3149429" y="3224402"/>
            <a:chExt cx="1600956" cy="1320942"/>
          </a:xfrm>
        </p:grpSpPr>
        <p:pic>
          <p:nvPicPr>
            <p:cNvPr id="13" name="Picture 12"/>
            <p:cNvPicPr>
              <a:picLocks noChangeAspect="1"/>
            </p:cNvPicPr>
            <p:nvPr/>
          </p:nvPicPr>
          <p:blipFill>
            <a:blip r:embed="rId9"/>
            <a:stretch>
              <a:fillRect/>
            </a:stretch>
          </p:blipFill>
          <p:spPr>
            <a:xfrm>
              <a:off x="3282866" y="3224402"/>
              <a:ext cx="1320942" cy="1320942"/>
            </a:xfrm>
            <a:prstGeom prst="rect">
              <a:avLst/>
            </a:prstGeom>
          </p:spPr>
        </p:pic>
        <p:sp>
          <p:nvSpPr>
            <p:cNvPr id="26" name="Rectangle 25"/>
            <p:cNvSpPr/>
            <p:nvPr/>
          </p:nvSpPr>
          <p:spPr>
            <a:xfrm>
              <a:off x="3149429" y="4298873"/>
              <a:ext cx="1600956" cy="230832"/>
            </a:xfrm>
            <a:prstGeom prst="rect">
              <a:avLst/>
            </a:prstGeom>
          </p:spPr>
          <p:txBody>
            <a:bodyPr wrap="square">
              <a:spAutoFit/>
            </a:bodyPr>
            <a:lstStyle/>
            <a:p>
              <a:pPr algn="ctr"/>
              <a:r>
                <a:rPr lang="en-US" altLang="zh-CN" sz="900" dirty="0" smtClean="0">
                  <a:solidFill>
                    <a:schemeClr val="bg1"/>
                  </a:solidFill>
                  <a:latin typeface="+mj-lt"/>
                </a:rPr>
                <a:t>Oracle Database 11g R2</a:t>
              </a:r>
              <a:endParaRPr lang="en-US" sz="900" dirty="0">
                <a:solidFill>
                  <a:schemeClr val="bg1"/>
                </a:solidFill>
                <a:latin typeface="+mj-lt"/>
              </a:endParaRPr>
            </a:p>
          </p:txBody>
        </p:sp>
      </p:grpSp>
      <p:grpSp>
        <p:nvGrpSpPr>
          <p:cNvPr id="51" name="Group 50"/>
          <p:cNvGrpSpPr/>
          <p:nvPr/>
        </p:nvGrpSpPr>
        <p:grpSpPr>
          <a:xfrm>
            <a:off x="4584482" y="3224402"/>
            <a:ext cx="1600956" cy="1321217"/>
            <a:chOff x="4584482" y="3224402"/>
            <a:chExt cx="1600956" cy="1321217"/>
          </a:xfrm>
        </p:grpSpPr>
        <p:pic>
          <p:nvPicPr>
            <p:cNvPr id="12" name="Picture 11"/>
            <p:cNvPicPr>
              <a:picLocks noChangeAspect="1"/>
            </p:cNvPicPr>
            <p:nvPr/>
          </p:nvPicPr>
          <p:blipFill>
            <a:blip r:embed="rId10"/>
            <a:stretch>
              <a:fillRect/>
            </a:stretch>
          </p:blipFill>
          <p:spPr>
            <a:xfrm>
              <a:off x="4734411" y="3224402"/>
              <a:ext cx="1318109" cy="1318109"/>
            </a:xfrm>
            <a:prstGeom prst="rect">
              <a:avLst/>
            </a:prstGeom>
          </p:spPr>
        </p:pic>
        <p:sp>
          <p:nvSpPr>
            <p:cNvPr id="27" name="Rectangle 26"/>
            <p:cNvSpPr/>
            <p:nvPr/>
          </p:nvSpPr>
          <p:spPr>
            <a:xfrm>
              <a:off x="4584482" y="4314787"/>
              <a:ext cx="1600956" cy="230832"/>
            </a:xfrm>
            <a:prstGeom prst="rect">
              <a:avLst/>
            </a:prstGeom>
          </p:spPr>
          <p:txBody>
            <a:bodyPr wrap="square">
              <a:spAutoFit/>
            </a:bodyPr>
            <a:lstStyle/>
            <a:p>
              <a:pPr algn="ctr"/>
              <a:r>
                <a:rPr lang="en-US" altLang="zh-CN" sz="900" dirty="0" smtClean="0">
                  <a:solidFill>
                    <a:schemeClr val="bg1"/>
                  </a:solidFill>
                  <a:latin typeface="+mj-lt"/>
                </a:rPr>
                <a:t>BizTalk Server 2013</a:t>
              </a:r>
              <a:endParaRPr lang="en-US" sz="900" dirty="0">
                <a:solidFill>
                  <a:schemeClr val="bg1"/>
                </a:solidFill>
                <a:latin typeface="+mj-lt"/>
              </a:endParaRPr>
            </a:p>
          </p:txBody>
        </p:sp>
      </p:grpSp>
      <p:grpSp>
        <p:nvGrpSpPr>
          <p:cNvPr id="52" name="Group 51"/>
          <p:cNvGrpSpPr/>
          <p:nvPr/>
        </p:nvGrpSpPr>
        <p:grpSpPr>
          <a:xfrm>
            <a:off x="6061936" y="3226447"/>
            <a:ext cx="1600956" cy="1318897"/>
            <a:chOff x="6061936" y="3226447"/>
            <a:chExt cx="1600956" cy="1318897"/>
          </a:xfrm>
        </p:grpSpPr>
        <p:pic>
          <p:nvPicPr>
            <p:cNvPr id="10" name="Picture 9"/>
            <p:cNvPicPr>
              <a:picLocks noChangeAspect="1"/>
            </p:cNvPicPr>
            <p:nvPr/>
          </p:nvPicPr>
          <p:blipFill>
            <a:blip r:embed="rId11"/>
            <a:stretch>
              <a:fillRect/>
            </a:stretch>
          </p:blipFill>
          <p:spPr>
            <a:xfrm>
              <a:off x="6183123" y="3226447"/>
              <a:ext cx="1318897" cy="1318897"/>
            </a:xfrm>
            <a:prstGeom prst="rect">
              <a:avLst/>
            </a:prstGeom>
          </p:spPr>
        </p:pic>
        <p:sp>
          <p:nvSpPr>
            <p:cNvPr id="28" name="Rectangle 27"/>
            <p:cNvSpPr/>
            <p:nvPr/>
          </p:nvSpPr>
          <p:spPr>
            <a:xfrm>
              <a:off x="6061936" y="4308137"/>
              <a:ext cx="1600956" cy="230832"/>
            </a:xfrm>
            <a:prstGeom prst="rect">
              <a:avLst/>
            </a:prstGeom>
          </p:spPr>
          <p:txBody>
            <a:bodyPr wrap="square">
              <a:spAutoFit/>
            </a:bodyPr>
            <a:lstStyle/>
            <a:p>
              <a:pPr algn="ctr"/>
              <a:r>
                <a:rPr lang="en-US" altLang="zh-CN" sz="900" dirty="0" smtClean="0">
                  <a:solidFill>
                    <a:schemeClr val="bg1"/>
                  </a:solidFill>
                  <a:latin typeface="+mj-lt"/>
                </a:rPr>
                <a:t>SharePoint Server Farm</a:t>
              </a:r>
              <a:endParaRPr lang="en-US" sz="900" dirty="0">
                <a:solidFill>
                  <a:schemeClr val="bg1"/>
                </a:solidFill>
                <a:latin typeface="+mj-lt"/>
              </a:endParaRPr>
            </a:p>
          </p:txBody>
        </p:sp>
      </p:grpSp>
      <p:grpSp>
        <p:nvGrpSpPr>
          <p:cNvPr id="53" name="Group 52"/>
          <p:cNvGrpSpPr/>
          <p:nvPr/>
        </p:nvGrpSpPr>
        <p:grpSpPr>
          <a:xfrm>
            <a:off x="7509168" y="3226447"/>
            <a:ext cx="1600956" cy="1320101"/>
            <a:chOff x="7509168" y="3226447"/>
            <a:chExt cx="1600956" cy="1320101"/>
          </a:xfrm>
        </p:grpSpPr>
        <p:pic>
          <p:nvPicPr>
            <p:cNvPr id="29" name="Picture 28"/>
            <p:cNvPicPr>
              <a:picLocks noChangeAspect="1"/>
            </p:cNvPicPr>
            <p:nvPr/>
          </p:nvPicPr>
          <p:blipFill>
            <a:blip r:embed="rId12"/>
            <a:stretch>
              <a:fillRect/>
            </a:stretch>
          </p:blipFill>
          <p:spPr>
            <a:xfrm>
              <a:off x="7637503" y="3226447"/>
              <a:ext cx="1318897" cy="1318897"/>
            </a:xfrm>
            <a:prstGeom prst="rect">
              <a:avLst/>
            </a:prstGeom>
          </p:spPr>
        </p:pic>
        <p:sp>
          <p:nvSpPr>
            <p:cNvPr id="30" name="Rectangle 29"/>
            <p:cNvSpPr/>
            <p:nvPr/>
          </p:nvSpPr>
          <p:spPr>
            <a:xfrm>
              <a:off x="7509168" y="4177216"/>
              <a:ext cx="1600956" cy="369332"/>
            </a:xfrm>
            <a:prstGeom prst="rect">
              <a:avLst/>
            </a:prstGeom>
          </p:spPr>
          <p:txBody>
            <a:bodyPr wrap="square">
              <a:spAutoFit/>
            </a:bodyPr>
            <a:lstStyle/>
            <a:p>
              <a:pPr algn="ctr"/>
              <a:r>
                <a:rPr lang="en-US" altLang="zh-CN" sz="900" dirty="0" smtClean="0">
                  <a:solidFill>
                    <a:schemeClr val="bg1"/>
                  </a:solidFill>
                  <a:latin typeface="+mj-lt"/>
                </a:rPr>
                <a:t>Microsoft Dynamics </a:t>
              </a:r>
            </a:p>
            <a:p>
              <a:pPr algn="ctr"/>
              <a:r>
                <a:rPr lang="en-US" altLang="zh-CN" sz="900" dirty="0" smtClean="0">
                  <a:solidFill>
                    <a:schemeClr val="bg1"/>
                  </a:solidFill>
                  <a:latin typeface="+mj-lt"/>
                </a:rPr>
                <a:t>GP 2013</a:t>
              </a:r>
              <a:endParaRPr lang="en-US" sz="900" dirty="0">
                <a:solidFill>
                  <a:schemeClr val="bg1"/>
                </a:solidFill>
                <a:latin typeface="+mj-lt"/>
              </a:endParaRPr>
            </a:p>
          </p:txBody>
        </p:sp>
      </p:grpSp>
      <p:grpSp>
        <p:nvGrpSpPr>
          <p:cNvPr id="54" name="Group 53"/>
          <p:cNvGrpSpPr/>
          <p:nvPr/>
        </p:nvGrpSpPr>
        <p:grpSpPr>
          <a:xfrm>
            <a:off x="9078050" y="3228608"/>
            <a:ext cx="1316736" cy="1316736"/>
            <a:chOff x="9078050" y="3228608"/>
            <a:chExt cx="1316736" cy="1316736"/>
          </a:xfrm>
        </p:grpSpPr>
        <p:pic>
          <p:nvPicPr>
            <p:cNvPr id="31" name="Picture 30"/>
            <p:cNvPicPr>
              <a:picLocks noChangeAspect="1"/>
            </p:cNvPicPr>
            <p:nvPr/>
          </p:nvPicPr>
          <p:blipFill>
            <a:blip r:embed="rId13"/>
            <a:stretch>
              <a:fillRect/>
            </a:stretch>
          </p:blipFill>
          <p:spPr>
            <a:xfrm>
              <a:off x="9078050" y="3228608"/>
              <a:ext cx="1316736" cy="1316736"/>
            </a:xfrm>
            <a:prstGeom prst="rect">
              <a:avLst/>
            </a:prstGeom>
          </p:spPr>
        </p:pic>
        <p:sp>
          <p:nvSpPr>
            <p:cNvPr id="32" name="Rectangle 31"/>
            <p:cNvSpPr/>
            <p:nvPr/>
          </p:nvSpPr>
          <p:spPr>
            <a:xfrm>
              <a:off x="9110123" y="4255933"/>
              <a:ext cx="1231732" cy="230832"/>
            </a:xfrm>
            <a:prstGeom prst="rect">
              <a:avLst/>
            </a:prstGeom>
          </p:spPr>
          <p:txBody>
            <a:bodyPr wrap="square">
              <a:spAutoFit/>
            </a:bodyPr>
            <a:lstStyle/>
            <a:p>
              <a:pPr algn="ctr"/>
              <a:r>
                <a:rPr lang="en-US" altLang="zh-CN" sz="900" dirty="0" smtClean="0">
                  <a:solidFill>
                    <a:schemeClr val="bg1"/>
                  </a:solidFill>
                  <a:latin typeface="+mj-lt"/>
                </a:rPr>
                <a:t>Zulu 8</a:t>
              </a:r>
              <a:endParaRPr lang="en-US" sz="900" dirty="0">
                <a:solidFill>
                  <a:schemeClr val="bg1"/>
                </a:solidFill>
                <a:latin typeface="+mj-lt"/>
              </a:endParaRPr>
            </a:p>
          </p:txBody>
        </p:sp>
      </p:grpSp>
      <p:grpSp>
        <p:nvGrpSpPr>
          <p:cNvPr id="55" name="Group 54"/>
          <p:cNvGrpSpPr/>
          <p:nvPr/>
        </p:nvGrpSpPr>
        <p:grpSpPr>
          <a:xfrm>
            <a:off x="1689897" y="4662521"/>
            <a:ext cx="1600956" cy="1334769"/>
            <a:chOff x="1689897" y="4662521"/>
            <a:chExt cx="1600956" cy="1334769"/>
          </a:xfrm>
        </p:grpSpPr>
        <p:pic>
          <p:nvPicPr>
            <p:cNvPr id="34" name="Picture 33"/>
            <p:cNvPicPr>
              <a:picLocks noChangeAspect="1"/>
            </p:cNvPicPr>
            <p:nvPr/>
          </p:nvPicPr>
          <p:blipFill>
            <a:blip r:embed="rId14"/>
            <a:stretch>
              <a:fillRect/>
            </a:stretch>
          </p:blipFill>
          <p:spPr>
            <a:xfrm>
              <a:off x="1831321" y="4662521"/>
              <a:ext cx="1316736" cy="1316736"/>
            </a:xfrm>
            <a:prstGeom prst="rect">
              <a:avLst/>
            </a:prstGeom>
          </p:spPr>
        </p:pic>
        <p:sp>
          <p:nvSpPr>
            <p:cNvPr id="35" name="Rectangle 34"/>
            <p:cNvSpPr/>
            <p:nvPr/>
          </p:nvSpPr>
          <p:spPr>
            <a:xfrm>
              <a:off x="1689897" y="5627958"/>
              <a:ext cx="1600956" cy="369332"/>
            </a:xfrm>
            <a:prstGeom prst="rect">
              <a:avLst/>
            </a:prstGeom>
          </p:spPr>
          <p:txBody>
            <a:bodyPr wrap="square">
              <a:spAutoFit/>
            </a:bodyPr>
            <a:lstStyle/>
            <a:p>
              <a:pPr algn="ctr"/>
              <a:r>
                <a:rPr lang="en-US" sz="900" dirty="0" smtClean="0">
                  <a:solidFill>
                    <a:schemeClr val="bg1"/>
                  </a:solidFill>
                  <a:latin typeface="+mj-lt"/>
                </a:rPr>
                <a:t>SAP HA</a:t>
              </a:r>
              <a:r>
                <a:rPr lang="en-US" altLang="zh-CN" sz="900" dirty="0" smtClean="0">
                  <a:solidFill>
                    <a:schemeClr val="bg1"/>
                  </a:solidFill>
                  <a:latin typeface="+mj-lt"/>
                </a:rPr>
                <a:t>NA </a:t>
              </a:r>
            </a:p>
            <a:p>
              <a:pPr algn="ctr"/>
              <a:r>
                <a:rPr lang="en-US" altLang="zh-CN" sz="900" dirty="0" smtClean="0">
                  <a:solidFill>
                    <a:schemeClr val="bg1"/>
                  </a:solidFill>
                  <a:latin typeface="+mj-lt"/>
                </a:rPr>
                <a:t>Developer Edition</a:t>
              </a:r>
              <a:endParaRPr lang="en-US" sz="900" dirty="0">
                <a:solidFill>
                  <a:schemeClr val="bg1"/>
                </a:solidFill>
                <a:latin typeface="+mj-lt"/>
              </a:endParaRPr>
            </a:p>
          </p:txBody>
        </p:sp>
      </p:grpSp>
      <p:grpSp>
        <p:nvGrpSpPr>
          <p:cNvPr id="56" name="Group 55"/>
          <p:cNvGrpSpPr/>
          <p:nvPr/>
        </p:nvGrpSpPr>
        <p:grpSpPr>
          <a:xfrm>
            <a:off x="3167323" y="4662519"/>
            <a:ext cx="1600956" cy="1316736"/>
            <a:chOff x="3167323" y="4662519"/>
            <a:chExt cx="1600956" cy="1316736"/>
          </a:xfrm>
        </p:grpSpPr>
        <p:pic>
          <p:nvPicPr>
            <p:cNvPr id="36" name="Picture 35"/>
            <p:cNvPicPr>
              <a:picLocks noChangeAspect="1"/>
            </p:cNvPicPr>
            <p:nvPr/>
          </p:nvPicPr>
          <p:blipFill>
            <a:blip r:embed="rId15"/>
            <a:stretch>
              <a:fillRect/>
            </a:stretch>
          </p:blipFill>
          <p:spPr>
            <a:xfrm>
              <a:off x="3281577" y="4662519"/>
              <a:ext cx="1316736" cy="1316736"/>
            </a:xfrm>
            <a:prstGeom prst="rect">
              <a:avLst/>
            </a:prstGeom>
          </p:spPr>
        </p:pic>
        <p:sp>
          <p:nvSpPr>
            <p:cNvPr id="37" name="Rectangle 36"/>
            <p:cNvSpPr/>
            <p:nvPr/>
          </p:nvSpPr>
          <p:spPr>
            <a:xfrm>
              <a:off x="3167323" y="5724185"/>
              <a:ext cx="1600956" cy="230832"/>
            </a:xfrm>
            <a:prstGeom prst="rect">
              <a:avLst/>
            </a:prstGeom>
          </p:spPr>
          <p:txBody>
            <a:bodyPr wrap="square">
              <a:spAutoFit/>
            </a:bodyPr>
            <a:lstStyle/>
            <a:p>
              <a:pPr algn="ctr"/>
              <a:r>
                <a:rPr lang="en-US" altLang="zh-CN" sz="900" dirty="0" smtClean="0">
                  <a:solidFill>
                    <a:schemeClr val="bg1"/>
                  </a:solidFill>
                  <a:latin typeface="+mj-lt"/>
                </a:rPr>
                <a:t>Puppet Enterprise 3.2.3</a:t>
              </a:r>
              <a:endParaRPr lang="en-US" sz="900" dirty="0">
                <a:solidFill>
                  <a:schemeClr val="bg1"/>
                </a:solidFill>
                <a:latin typeface="+mj-lt"/>
              </a:endParaRPr>
            </a:p>
          </p:txBody>
        </p:sp>
      </p:grpSp>
      <p:grpSp>
        <p:nvGrpSpPr>
          <p:cNvPr id="57" name="Group 56"/>
          <p:cNvGrpSpPr/>
          <p:nvPr/>
        </p:nvGrpSpPr>
        <p:grpSpPr>
          <a:xfrm>
            <a:off x="4598313" y="4662519"/>
            <a:ext cx="1600956" cy="1316736"/>
            <a:chOff x="4598313" y="4662519"/>
            <a:chExt cx="1600956" cy="1316736"/>
          </a:xfrm>
        </p:grpSpPr>
        <p:pic>
          <p:nvPicPr>
            <p:cNvPr id="38" name="Picture 37"/>
            <p:cNvPicPr>
              <a:picLocks noChangeAspect="1"/>
            </p:cNvPicPr>
            <p:nvPr/>
          </p:nvPicPr>
          <p:blipFill>
            <a:blip r:embed="rId16"/>
            <a:stretch>
              <a:fillRect/>
            </a:stretch>
          </p:blipFill>
          <p:spPr>
            <a:xfrm>
              <a:off x="4731832" y="4662519"/>
              <a:ext cx="1316736" cy="1316736"/>
            </a:xfrm>
            <a:prstGeom prst="rect">
              <a:avLst/>
            </a:prstGeom>
          </p:spPr>
        </p:pic>
        <p:sp>
          <p:nvSpPr>
            <p:cNvPr id="39" name="Rectangle 38"/>
            <p:cNvSpPr/>
            <p:nvPr/>
          </p:nvSpPr>
          <p:spPr>
            <a:xfrm>
              <a:off x="4598313" y="5748423"/>
              <a:ext cx="1600956" cy="230832"/>
            </a:xfrm>
            <a:prstGeom prst="rect">
              <a:avLst/>
            </a:prstGeom>
          </p:spPr>
          <p:txBody>
            <a:bodyPr wrap="square">
              <a:spAutoFit/>
            </a:bodyPr>
            <a:lstStyle/>
            <a:p>
              <a:pPr algn="ctr"/>
              <a:r>
                <a:rPr lang="en-US" altLang="zh-CN" sz="900" dirty="0" smtClean="0">
                  <a:solidFill>
                    <a:schemeClr val="bg1"/>
                  </a:solidFill>
                  <a:latin typeface="+mj-lt"/>
                </a:rPr>
                <a:t>Barracuda Web Application</a:t>
              </a:r>
              <a:endParaRPr lang="en-US" sz="900" dirty="0">
                <a:solidFill>
                  <a:schemeClr val="bg1"/>
                </a:solidFill>
                <a:latin typeface="+mj-lt"/>
              </a:endParaRPr>
            </a:p>
          </p:txBody>
        </p:sp>
      </p:grpSp>
      <p:grpSp>
        <p:nvGrpSpPr>
          <p:cNvPr id="58" name="Group 57"/>
          <p:cNvGrpSpPr/>
          <p:nvPr/>
        </p:nvGrpSpPr>
        <p:grpSpPr>
          <a:xfrm>
            <a:off x="6041013" y="4660076"/>
            <a:ext cx="1600956" cy="1350790"/>
            <a:chOff x="6041013" y="4660076"/>
            <a:chExt cx="1600956" cy="1350790"/>
          </a:xfrm>
        </p:grpSpPr>
        <p:pic>
          <p:nvPicPr>
            <p:cNvPr id="40" name="Picture 39"/>
            <p:cNvPicPr>
              <a:picLocks noChangeAspect="1"/>
            </p:cNvPicPr>
            <p:nvPr/>
          </p:nvPicPr>
          <p:blipFill>
            <a:blip r:embed="rId17"/>
            <a:stretch>
              <a:fillRect/>
            </a:stretch>
          </p:blipFill>
          <p:spPr>
            <a:xfrm>
              <a:off x="6183123" y="4660076"/>
              <a:ext cx="1316736" cy="1316736"/>
            </a:xfrm>
            <a:prstGeom prst="rect">
              <a:avLst/>
            </a:prstGeom>
          </p:spPr>
        </p:pic>
        <p:sp>
          <p:nvSpPr>
            <p:cNvPr id="41" name="Rectangle 40"/>
            <p:cNvSpPr/>
            <p:nvPr/>
          </p:nvSpPr>
          <p:spPr>
            <a:xfrm>
              <a:off x="6041013" y="5641534"/>
              <a:ext cx="1600956" cy="369332"/>
            </a:xfrm>
            <a:prstGeom prst="rect">
              <a:avLst/>
            </a:prstGeom>
          </p:spPr>
          <p:txBody>
            <a:bodyPr wrap="square">
              <a:spAutoFit/>
            </a:bodyPr>
            <a:lstStyle/>
            <a:p>
              <a:pPr algn="ctr"/>
              <a:r>
                <a:rPr lang="en-US" altLang="zh-CN" sz="900" dirty="0" smtClean="0">
                  <a:solidFill>
                    <a:schemeClr val="bg1"/>
                  </a:solidFill>
                  <a:latin typeface="+mj-lt"/>
                </a:rPr>
                <a:t>Oracle WebLogic</a:t>
              </a:r>
            </a:p>
            <a:p>
              <a:pPr algn="ctr"/>
              <a:r>
                <a:rPr lang="en-US" altLang="zh-CN" sz="900" dirty="0" smtClean="0">
                  <a:solidFill>
                    <a:schemeClr val="bg1"/>
                  </a:solidFill>
                  <a:latin typeface="+mj-lt"/>
                </a:rPr>
                <a:t>Server 12.1.2</a:t>
              </a:r>
              <a:endParaRPr lang="en-US" sz="900" dirty="0">
                <a:solidFill>
                  <a:schemeClr val="bg1"/>
                </a:solidFill>
                <a:latin typeface="+mj-lt"/>
              </a:endParaRPr>
            </a:p>
          </p:txBody>
        </p:sp>
      </p:grpSp>
      <p:grpSp>
        <p:nvGrpSpPr>
          <p:cNvPr id="59" name="Group 58"/>
          <p:cNvGrpSpPr/>
          <p:nvPr/>
        </p:nvGrpSpPr>
        <p:grpSpPr>
          <a:xfrm>
            <a:off x="7495480" y="4660076"/>
            <a:ext cx="1600956" cy="1316736"/>
            <a:chOff x="7495480" y="4660076"/>
            <a:chExt cx="1600956" cy="1316736"/>
          </a:xfrm>
        </p:grpSpPr>
        <p:pic>
          <p:nvPicPr>
            <p:cNvPr id="42" name="Picture 41"/>
            <p:cNvPicPr>
              <a:picLocks noChangeAspect="1"/>
            </p:cNvPicPr>
            <p:nvPr/>
          </p:nvPicPr>
          <p:blipFill>
            <a:blip r:embed="rId18"/>
            <a:stretch>
              <a:fillRect/>
            </a:stretch>
          </p:blipFill>
          <p:spPr>
            <a:xfrm>
              <a:off x="7637503" y="4660076"/>
              <a:ext cx="1316736" cy="1316736"/>
            </a:xfrm>
            <a:prstGeom prst="rect">
              <a:avLst/>
            </a:prstGeom>
          </p:spPr>
        </p:pic>
        <p:sp>
          <p:nvSpPr>
            <p:cNvPr id="43" name="Rectangle 42"/>
            <p:cNvSpPr/>
            <p:nvPr/>
          </p:nvSpPr>
          <p:spPr>
            <a:xfrm>
              <a:off x="7495480" y="5681645"/>
              <a:ext cx="1600956" cy="230832"/>
            </a:xfrm>
            <a:prstGeom prst="rect">
              <a:avLst/>
            </a:prstGeom>
          </p:spPr>
          <p:txBody>
            <a:bodyPr wrap="square">
              <a:spAutoFit/>
            </a:bodyPr>
            <a:lstStyle/>
            <a:p>
              <a:pPr algn="ctr"/>
              <a:r>
                <a:rPr lang="en-US" altLang="zh-CN" sz="900" dirty="0" smtClean="0">
                  <a:solidFill>
                    <a:schemeClr val="bg1"/>
                  </a:solidFill>
                  <a:latin typeface="+mj-lt"/>
                </a:rPr>
                <a:t>Visual Studio Ultimate 2013</a:t>
              </a:r>
              <a:endParaRPr lang="en-US" sz="900" dirty="0">
                <a:solidFill>
                  <a:schemeClr val="bg1"/>
                </a:solidFill>
                <a:latin typeface="+mj-lt"/>
              </a:endParaRPr>
            </a:p>
          </p:txBody>
        </p:sp>
      </p:grpSp>
      <p:grpSp>
        <p:nvGrpSpPr>
          <p:cNvPr id="63" name="Group 62"/>
          <p:cNvGrpSpPr/>
          <p:nvPr/>
        </p:nvGrpSpPr>
        <p:grpSpPr>
          <a:xfrm>
            <a:off x="7520557" y="1794291"/>
            <a:ext cx="1559195" cy="1316736"/>
            <a:chOff x="7520557" y="1794291"/>
            <a:chExt cx="1559195" cy="1316736"/>
          </a:xfrm>
        </p:grpSpPr>
        <p:pic>
          <p:nvPicPr>
            <p:cNvPr id="61" name="Picture 60"/>
            <p:cNvPicPr>
              <a:picLocks noChangeAspect="1"/>
            </p:cNvPicPr>
            <p:nvPr/>
          </p:nvPicPr>
          <p:blipFill>
            <a:blip r:embed="rId19"/>
            <a:stretch>
              <a:fillRect/>
            </a:stretch>
          </p:blipFill>
          <p:spPr>
            <a:xfrm>
              <a:off x="7637503" y="1794291"/>
              <a:ext cx="1316736" cy="1316736"/>
            </a:xfrm>
            <a:prstGeom prst="rect">
              <a:avLst/>
            </a:prstGeom>
          </p:spPr>
        </p:pic>
        <p:sp>
          <p:nvSpPr>
            <p:cNvPr id="62" name="Rectangle 61"/>
            <p:cNvSpPr/>
            <p:nvPr/>
          </p:nvSpPr>
          <p:spPr>
            <a:xfrm>
              <a:off x="7520557" y="2851398"/>
              <a:ext cx="1559195" cy="230832"/>
            </a:xfrm>
            <a:prstGeom prst="rect">
              <a:avLst/>
            </a:prstGeom>
          </p:spPr>
          <p:txBody>
            <a:bodyPr wrap="square">
              <a:spAutoFit/>
            </a:bodyPr>
            <a:lstStyle/>
            <a:p>
              <a:pPr algn="ctr"/>
              <a:r>
                <a:rPr lang="en-US" altLang="zh-CN" sz="900" dirty="0" err="1" smtClean="0">
                  <a:solidFill>
                    <a:schemeClr val="bg1"/>
                  </a:solidFill>
                  <a:latin typeface="+mj-lt"/>
                </a:rPr>
                <a:t>openSUSE</a:t>
              </a:r>
              <a:r>
                <a:rPr lang="en-US" altLang="zh-CN" sz="900" dirty="0" smtClean="0">
                  <a:solidFill>
                    <a:schemeClr val="bg1"/>
                  </a:solidFill>
                  <a:latin typeface="+mj-lt"/>
                </a:rPr>
                <a:t> 13.1</a:t>
              </a:r>
              <a:endParaRPr lang="en-US" sz="900" dirty="0">
                <a:solidFill>
                  <a:schemeClr val="bg1"/>
                </a:solidFill>
                <a:latin typeface="+mj-lt"/>
              </a:endParaRPr>
            </a:p>
          </p:txBody>
        </p:sp>
      </p:grpSp>
    </p:spTree>
    <p:extLst>
      <p:ext uri="{BB962C8B-B14F-4D97-AF65-F5344CB8AC3E}">
        <p14:creationId xmlns:p14="http://schemas.microsoft.com/office/powerpoint/2010/main" val="113189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200" decel="100000"/>
                                        <p:tgtEl>
                                          <p:spTgt spid="44"/>
                                        </p:tgtEl>
                                      </p:cBhvr>
                                    </p:animEffect>
                                    <p:anim calcmode="lin" valueType="num">
                                      <p:cBhvr>
                                        <p:cTn id="8" dur="200" decel="100000" fill="hold"/>
                                        <p:tgtEl>
                                          <p:spTgt spid="44"/>
                                        </p:tgtEl>
                                        <p:attrNameLst>
                                          <p:attrName>style.rotation</p:attrName>
                                        </p:attrNameLst>
                                      </p:cBhvr>
                                      <p:tavLst>
                                        <p:tav tm="0">
                                          <p:val>
                                            <p:fltVal val="-90"/>
                                          </p:val>
                                        </p:tav>
                                        <p:tav tm="100000">
                                          <p:val>
                                            <p:fltVal val="0"/>
                                          </p:val>
                                        </p:tav>
                                      </p:tavLst>
                                    </p:anim>
                                    <p:anim calcmode="lin" valueType="num">
                                      <p:cBhvr>
                                        <p:cTn id="9" dur="200" decel="100000" fill="hold"/>
                                        <p:tgtEl>
                                          <p:spTgt spid="44"/>
                                        </p:tgtEl>
                                        <p:attrNameLst>
                                          <p:attrName>ppt_x</p:attrName>
                                        </p:attrNameLst>
                                      </p:cBhvr>
                                      <p:tavLst>
                                        <p:tav tm="0">
                                          <p:val>
                                            <p:strVal val="#ppt_x+0.4"/>
                                          </p:val>
                                        </p:tav>
                                        <p:tav tm="100000">
                                          <p:val>
                                            <p:strVal val="#ppt_x-0.05"/>
                                          </p:val>
                                        </p:tav>
                                      </p:tavLst>
                                    </p:anim>
                                    <p:anim calcmode="lin" valueType="num">
                                      <p:cBhvr>
                                        <p:cTn id="10" dur="200" decel="100000" fill="hold"/>
                                        <p:tgtEl>
                                          <p:spTgt spid="44"/>
                                        </p:tgtEl>
                                        <p:attrNameLst>
                                          <p:attrName>ppt_y</p:attrName>
                                        </p:attrNameLst>
                                      </p:cBhvr>
                                      <p:tavLst>
                                        <p:tav tm="0">
                                          <p:val>
                                            <p:strVal val="#ppt_y-0.4"/>
                                          </p:val>
                                        </p:tav>
                                        <p:tav tm="100000">
                                          <p:val>
                                            <p:strVal val="#ppt_y+0.1"/>
                                          </p:val>
                                        </p:tav>
                                      </p:tavLst>
                                    </p:anim>
                                    <p:anim calcmode="lin" valueType="num">
                                      <p:cBhvr>
                                        <p:cTn id="11" dur="50" accel="100000" fill="hold">
                                          <p:stCondLst>
                                            <p:cond delay="200"/>
                                          </p:stCondLst>
                                        </p:cTn>
                                        <p:tgtEl>
                                          <p:spTgt spid="44"/>
                                        </p:tgtEl>
                                        <p:attrNameLst>
                                          <p:attrName>ppt_x</p:attrName>
                                        </p:attrNameLst>
                                      </p:cBhvr>
                                      <p:tavLst>
                                        <p:tav tm="0">
                                          <p:val>
                                            <p:strVal val="#ppt_x-0.05"/>
                                          </p:val>
                                        </p:tav>
                                        <p:tav tm="100000">
                                          <p:val>
                                            <p:strVal val="#ppt_x"/>
                                          </p:val>
                                        </p:tav>
                                      </p:tavLst>
                                    </p:anim>
                                    <p:anim calcmode="lin" valueType="num">
                                      <p:cBhvr>
                                        <p:cTn id="12" dur="50" accel="100000" fill="hold">
                                          <p:stCondLst>
                                            <p:cond delay="200"/>
                                          </p:stCondLst>
                                        </p:cTn>
                                        <p:tgtEl>
                                          <p:spTgt spid="44"/>
                                        </p:tgtEl>
                                        <p:attrNameLst>
                                          <p:attrName>ppt_y</p:attrName>
                                        </p:attrNameLst>
                                      </p:cBhvr>
                                      <p:tavLst>
                                        <p:tav tm="0">
                                          <p:val>
                                            <p:strVal val="#ppt_y+0.1"/>
                                          </p:val>
                                        </p:tav>
                                        <p:tav tm="100000">
                                          <p:val>
                                            <p:strVal val="#ppt_y"/>
                                          </p:val>
                                        </p:tav>
                                      </p:tavLst>
                                    </p:anim>
                                  </p:childTnLst>
                                </p:cTn>
                              </p:par>
                            </p:childTnLst>
                          </p:cTn>
                        </p:par>
                        <p:par>
                          <p:cTn id="13" fill="hold">
                            <p:stCondLst>
                              <p:cond delay="250"/>
                            </p:stCondLst>
                            <p:childTnLst>
                              <p:par>
                                <p:cTn id="14" presetID="30" presetClass="entr" presetSubtype="0"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200" decel="100000"/>
                                        <p:tgtEl>
                                          <p:spTgt spid="45"/>
                                        </p:tgtEl>
                                      </p:cBhvr>
                                    </p:animEffect>
                                    <p:anim calcmode="lin" valueType="num">
                                      <p:cBhvr>
                                        <p:cTn id="17" dur="200" decel="100000" fill="hold"/>
                                        <p:tgtEl>
                                          <p:spTgt spid="45"/>
                                        </p:tgtEl>
                                        <p:attrNameLst>
                                          <p:attrName>style.rotation</p:attrName>
                                        </p:attrNameLst>
                                      </p:cBhvr>
                                      <p:tavLst>
                                        <p:tav tm="0">
                                          <p:val>
                                            <p:fltVal val="-90"/>
                                          </p:val>
                                        </p:tav>
                                        <p:tav tm="100000">
                                          <p:val>
                                            <p:fltVal val="0"/>
                                          </p:val>
                                        </p:tav>
                                      </p:tavLst>
                                    </p:anim>
                                    <p:anim calcmode="lin" valueType="num">
                                      <p:cBhvr>
                                        <p:cTn id="18" dur="200" decel="100000" fill="hold"/>
                                        <p:tgtEl>
                                          <p:spTgt spid="45"/>
                                        </p:tgtEl>
                                        <p:attrNameLst>
                                          <p:attrName>ppt_x</p:attrName>
                                        </p:attrNameLst>
                                      </p:cBhvr>
                                      <p:tavLst>
                                        <p:tav tm="0">
                                          <p:val>
                                            <p:strVal val="#ppt_x+0.4"/>
                                          </p:val>
                                        </p:tav>
                                        <p:tav tm="100000">
                                          <p:val>
                                            <p:strVal val="#ppt_x-0.05"/>
                                          </p:val>
                                        </p:tav>
                                      </p:tavLst>
                                    </p:anim>
                                    <p:anim calcmode="lin" valueType="num">
                                      <p:cBhvr>
                                        <p:cTn id="19" dur="200" decel="100000" fill="hold"/>
                                        <p:tgtEl>
                                          <p:spTgt spid="45"/>
                                        </p:tgtEl>
                                        <p:attrNameLst>
                                          <p:attrName>ppt_y</p:attrName>
                                        </p:attrNameLst>
                                      </p:cBhvr>
                                      <p:tavLst>
                                        <p:tav tm="0">
                                          <p:val>
                                            <p:strVal val="#ppt_y-0.4"/>
                                          </p:val>
                                        </p:tav>
                                        <p:tav tm="100000">
                                          <p:val>
                                            <p:strVal val="#ppt_y+0.1"/>
                                          </p:val>
                                        </p:tav>
                                      </p:tavLst>
                                    </p:anim>
                                    <p:anim calcmode="lin" valueType="num">
                                      <p:cBhvr>
                                        <p:cTn id="20" dur="50" accel="100000" fill="hold">
                                          <p:stCondLst>
                                            <p:cond delay="200"/>
                                          </p:stCondLst>
                                        </p:cTn>
                                        <p:tgtEl>
                                          <p:spTgt spid="45"/>
                                        </p:tgtEl>
                                        <p:attrNameLst>
                                          <p:attrName>ppt_x</p:attrName>
                                        </p:attrNameLst>
                                      </p:cBhvr>
                                      <p:tavLst>
                                        <p:tav tm="0">
                                          <p:val>
                                            <p:strVal val="#ppt_x-0.05"/>
                                          </p:val>
                                        </p:tav>
                                        <p:tav tm="100000">
                                          <p:val>
                                            <p:strVal val="#ppt_x"/>
                                          </p:val>
                                        </p:tav>
                                      </p:tavLst>
                                    </p:anim>
                                    <p:anim calcmode="lin" valueType="num">
                                      <p:cBhvr>
                                        <p:cTn id="21" dur="50" accel="100000" fill="hold">
                                          <p:stCondLst>
                                            <p:cond delay="200"/>
                                          </p:stCondLst>
                                        </p:cTn>
                                        <p:tgtEl>
                                          <p:spTgt spid="45"/>
                                        </p:tgtEl>
                                        <p:attrNameLst>
                                          <p:attrName>ppt_y</p:attrName>
                                        </p:attrNameLst>
                                      </p:cBhvr>
                                      <p:tavLst>
                                        <p:tav tm="0">
                                          <p:val>
                                            <p:strVal val="#ppt_y+0.1"/>
                                          </p:val>
                                        </p:tav>
                                        <p:tav tm="100000">
                                          <p:val>
                                            <p:strVal val="#ppt_y"/>
                                          </p:val>
                                        </p:tav>
                                      </p:tavLst>
                                    </p:anim>
                                  </p:childTnLst>
                                </p:cTn>
                              </p:par>
                            </p:childTnLst>
                          </p:cTn>
                        </p:par>
                        <p:par>
                          <p:cTn id="22" fill="hold">
                            <p:stCondLst>
                              <p:cond delay="500"/>
                            </p:stCondLst>
                            <p:childTnLst>
                              <p:par>
                                <p:cTn id="23" presetID="30" presetClass="entr" presetSubtype="0"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200" decel="100000"/>
                                        <p:tgtEl>
                                          <p:spTgt spid="46"/>
                                        </p:tgtEl>
                                      </p:cBhvr>
                                    </p:animEffect>
                                    <p:anim calcmode="lin" valueType="num">
                                      <p:cBhvr>
                                        <p:cTn id="26" dur="200" decel="100000" fill="hold"/>
                                        <p:tgtEl>
                                          <p:spTgt spid="46"/>
                                        </p:tgtEl>
                                        <p:attrNameLst>
                                          <p:attrName>style.rotation</p:attrName>
                                        </p:attrNameLst>
                                      </p:cBhvr>
                                      <p:tavLst>
                                        <p:tav tm="0">
                                          <p:val>
                                            <p:fltVal val="-90"/>
                                          </p:val>
                                        </p:tav>
                                        <p:tav tm="100000">
                                          <p:val>
                                            <p:fltVal val="0"/>
                                          </p:val>
                                        </p:tav>
                                      </p:tavLst>
                                    </p:anim>
                                    <p:anim calcmode="lin" valueType="num">
                                      <p:cBhvr>
                                        <p:cTn id="27" dur="200" decel="100000" fill="hold"/>
                                        <p:tgtEl>
                                          <p:spTgt spid="46"/>
                                        </p:tgtEl>
                                        <p:attrNameLst>
                                          <p:attrName>ppt_x</p:attrName>
                                        </p:attrNameLst>
                                      </p:cBhvr>
                                      <p:tavLst>
                                        <p:tav tm="0">
                                          <p:val>
                                            <p:strVal val="#ppt_x+0.4"/>
                                          </p:val>
                                        </p:tav>
                                        <p:tav tm="100000">
                                          <p:val>
                                            <p:strVal val="#ppt_x-0.05"/>
                                          </p:val>
                                        </p:tav>
                                      </p:tavLst>
                                    </p:anim>
                                    <p:anim calcmode="lin" valueType="num">
                                      <p:cBhvr>
                                        <p:cTn id="28" dur="200" decel="100000" fill="hold"/>
                                        <p:tgtEl>
                                          <p:spTgt spid="46"/>
                                        </p:tgtEl>
                                        <p:attrNameLst>
                                          <p:attrName>ppt_y</p:attrName>
                                        </p:attrNameLst>
                                      </p:cBhvr>
                                      <p:tavLst>
                                        <p:tav tm="0">
                                          <p:val>
                                            <p:strVal val="#ppt_y-0.4"/>
                                          </p:val>
                                        </p:tav>
                                        <p:tav tm="100000">
                                          <p:val>
                                            <p:strVal val="#ppt_y+0.1"/>
                                          </p:val>
                                        </p:tav>
                                      </p:tavLst>
                                    </p:anim>
                                    <p:anim calcmode="lin" valueType="num">
                                      <p:cBhvr>
                                        <p:cTn id="29" dur="50" accel="100000" fill="hold">
                                          <p:stCondLst>
                                            <p:cond delay="200"/>
                                          </p:stCondLst>
                                        </p:cTn>
                                        <p:tgtEl>
                                          <p:spTgt spid="46"/>
                                        </p:tgtEl>
                                        <p:attrNameLst>
                                          <p:attrName>ppt_x</p:attrName>
                                        </p:attrNameLst>
                                      </p:cBhvr>
                                      <p:tavLst>
                                        <p:tav tm="0">
                                          <p:val>
                                            <p:strVal val="#ppt_x-0.05"/>
                                          </p:val>
                                        </p:tav>
                                        <p:tav tm="100000">
                                          <p:val>
                                            <p:strVal val="#ppt_x"/>
                                          </p:val>
                                        </p:tav>
                                      </p:tavLst>
                                    </p:anim>
                                    <p:anim calcmode="lin" valueType="num">
                                      <p:cBhvr>
                                        <p:cTn id="30" dur="50" accel="100000" fill="hold">
                                          <p:stCondLst>
                                            <p:cond delay="200"/>
                                          </p:stCondLst>
                                        </p:cTn>
                                        <p:tgtEl>
                                          <p:spTgt spid="46"/>
                                        </p:tgtEl>
                                        <p:attrNameLst>
                                          <p:attrName>ppt_y</p:attrName>
                                        </p:attrNameLst>
                                      </p:cBhvr>
                                      <p:tavLst>
                                        <p:tav tm="0">
                                          <p:val>
                                            <p:strVal val="#ppt_y+0.1"/>
                                          </p:val>
                                        </p:tav>
                                        <p:tav tm="100000">
                                          <p:val>
                                            <p:strVal val="#ppt_y"/>
                                          </p:val>
                                        </p:tav>
                                      </p:tavLst>
                                    </p:anim>
                                  </p:childTnLst>
                                </p:cTn>
                              </p:par>
                            </p:childTnLst>
                          </p:cTn>
                        </p:par>
                        <p:par>
                          <p:cTn id="31" fill="hold">
                            <p:stCondLst>
                              <p:cond delay="750"/>
                            </p:stCondLst>
                            <p:childTnLst>
                              <p:par>
                                <p:cTn id="32" presetID="30" presetClass="entr" presetSubtype="0" fill="hold"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200" decel="100000"/>
                                        <p:tgtEl>
                                          <p:spTgt spid="47"/>
                                        </p:tgtEl>
                                      </p:cBhvr>
                                    </p:animEffect>
                                    <p:anim calcmode="lin" valueType="num">
                                      <p:cBhvr>
                                        <p:cTn id="35" dur="200" decel="100000" fill="hold"/>
                                        <p:tgtEl>
                                          <p:spTgt spid="47"/>
                                        </p:tgtEl>
                                        <p:attrNameLst>
                                          <p:attrName>style.rotation</p:attrName>
                                        </p:attrNameLst>
                                      </p:cBhvr>
                                      <p:tavLst>
                                        <p:tav tm="0">
                                          <p:val>
                                            <p:fltVal val="-90"/>
                                          </p:val>
                                        </p:tav>
                                        <p:tav tm="100000">
                                          <p:val>
                                            <p:fltVal val="0"/>
                                          </p:val>
                                        </p:tav>
                                      </p:tavLst>
                                    </p:anim>
                                    <p:anim calcmode="lin" valueType="num">
                                      <p:cBhvr>
                                        <p:cTn id="36" dur="200" decel="100000" fill="hold"/>
                                        <p:tgtEl>
                                          <p:spTgt spid="47"/>
                                        </p:tgtEl>
                                        <p:attrNameLst>
                                          <p:attrName>ppt_x</p:attrName>
                                        </p:attrNameLst>
                                      </p:cBhvr>
                                      <p:tavLst>
                                        <p:tav tm="0">
                                          <p:val>
                                            <p:strVal val="#ppt_x+0.4"/>
                                          </p:val>
                                        </p:tav>
                                        <p:tav tm="100000">
                                          <p:val>
                                            <p:strVal val="#ppt_x-0.05"/>
                                          </p:val>
                                        </p:tav>
                                      </p:tavLst>
                                    </p:anim>
                                    <p:anim calcmode="lin" valueType="num">
                                      <p:cBhvr>
                                        <p:cTn id="37" dur="200" decel="100000" fill="hold"/>
                                        <p:tgtEl>
                                          <p:spTgt spid="47"/>
                                        </p:tgtEl>
                                        <p:attrNameLst>
                                          <p:attrName>ppt_y</p:attrName>
                                        </p:attrNameLst>
                                      </p:cBhvr>
                                      <p:tavLst>
                                        <p:tav tm="0">
                                          <p:val>
                                            <p:strVal val="#ppt_y-0.4"/>
                                          </p:val>
                                        </p:tav>
                                        <p:tav tm="100000">
                                          <p:val>
                                            <p:strVal val="#ppt_y+0.1"/>
                                          </p:val>
                                        </p:tav>
                                      </p:tavLst>
                                    </p:anim>
                                    <p:anim calcmode="lin" valueType="num">
                                      <p:cBhvr>
                                        <p:cTn id="38" dur="50" accel="100000" fill="hold">
                                          <p:stCondLst>
                                            <p:cond delay="200"/>
                                          </p:stCondLst>
                                        </p:cTn>
                                        <p:tgtEl>
                                          <p:spTgt spid="47"/>
                                        </p:tgtEl>
                                        <p:attrNameLst>
                                          <p:attrName>ppt_x</p:attrName>
                                        </p:attrNameLst>
                                      </p:cBhvr>
                                      <p:tavLst>
                                        <p:tav tm="0">
                                          <p:val>
                                            <p:strVal val="#ppt_x-0.05"/>
                                          </p:val>
                                        </p:tav>
                                        <p:tav tm="100000">
                                          <p:val>
                                            <p:strVal val="#ppt_x"/>
                                          </p:val>
                                        </p:tav>
                                      </p:tavLst>
                                    </p:anim>
                                    <p:anim calcmode="lin" valueType="num">
                                      <p:cBhvr>
                                        <p:cTn id="39" dur="50" accel="100000" fill="hold">
                                          <p:stCondLst>
                                            <p:cond delay="200"/>
                                          </p:stCondLst>
                                        </p:cTn>
                                        <p:tgtEl>
                                          <p:spTgt spid="47"/>
                                        </p:tgtEl>
                                        <p:attrNameLst>
                                          <p:attrName>ppt_y</p:attrName>
                                        </p:attrNameLst>
                                      </p:cBhvr>
                                      <p:tavLst>
                                        <p:tav tm="0">
                                          <p:val>
                                            <p:strVal val="#ppt_y+0.1"/>
                                          </p:val>
                                        </p:tav>
                                        <p:tav tm="100000">
                                          <p:val>
                                            <p:strVal val="#ppt_y"/>
                                          </p:val>
                                        </p:tav>
                                      </p:tavLst>
                                    </p:anim>
                                  </p:childTnLst>
                                </p:cTn>
                              </p:par>
                            </p:childTnLst>
                          </p:cTn>
                        </p:par>
                        <p:par>
                          <p:cTn id="40" fill="hold">
                            <p:stCondLst>
                              <p:cond delay="1000"/>
                            </p:stCondLst>
                            <p:childTnLst>
                              <p:par>
                                <p:cTn id="41" presetID="30" presetClass="entr" presetSubtype="0" fill="hold" nodeType="after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200" decel="100000"/>
                                        <p:tgtEl>
                                          <p:spTgt spid="63"/>
                                        </p:tgtEl>
                                      </p:cBhvr>
                                    </p:animEffect>
                                    <p:anim calcmode="lin" valueType="num">
                                      <p:cBhvr>
                                        <p:cTn id="44" dur="200" decel="100000" fill="hold"/>
                                        <p:tgtEl>
                                          <p:spTgt spid="63"/>
                                        </p:tgtEl>
                                        <p:attrNameLst>
                                          <p:attrName>style.rotation</p:attrName>
                                        </p:attrNameLst>
                                      </p:cBhvr>
                                      <p:tavLst>
                                        <p:tav tm="0">
                                          <p:val>
                                            <p:fltVal val="-90"/>
                                          </p:val>
                                        </p:tav>
                                        <p:tav tm="100000">
                                          <p:val>
                                            <p:fltVal val="0"/>
                                          </p:val>
                                        </p:tav>
                                      </p:tavLst>
                                    </p:anim>
                                    <p:anim calcmode="lin" valueType="num">
                                      <p:cBhvr>
                                        <p:cTn id="45" dur="200" decel="100000" fill="hold"/>
                                        <p:tgtEl>
                                          <p:spTgt spid="63"/>
                                        </p:tgtEl>
                                        <p:attrNameLst>
                                          <p:attrName>ppt_x</p:attrName>
                                        </p:attrNameLst>
                                      </p:cBhvr>
                                      <p:tavLst>
                                        <p:tav tm="0">
                                          <p:val>
                                            <p:strVal val="#ppt_x+0.4"/>
                                          </p:val>
                                        </p:tav>
                                        <p:tav tm="100000">
                                          <p:val>
                                            <p:strVal val="#ppt_x-0.05"/>
                                          </p:val>
                                        </p:tav>
                                      </p:tavLst>
                                    </p:anim>
                                    <p:anim calcmode="lin" valueType="num">
                                      <p:cBhvr>
                                        <p:cTn id="46" dur="200" decel="100000" fill="hold"/>
                                        <p:tgtEl>
                                          <p:spTgt spid="63"/>
                                        </p:tgtEl>
                                        <p:attrNameLst>
                                          <p:attrName>ppt_y</p:attrName>
                                        </p:attrNameLst>
                                      </p:cBhvr>
                                      <p:tavLst>
                                        <p:tav tm="0">
                                          <p:val>
                                            <p:strVal val="#ppt_y-0.4"/>
                                          </p:val>
                                        </p:tav>
                                        <p:tav tm="100000">
                                          <p:val>
                                            <p:strVal val="#ppt_y+0.1"/>
                                          </p:val>
                                        </p:tav>
                                      </p:tavLst>
                                    </p:anim>
                                    <p:anim calcmode="lin" valueType="num">
                                      <p:cBhvr>
                                        <p:cTn id="47" dur="50" accel="100000" fill="hold">
                                          <p:stCondLst>
                                            <p:cond delay="200"/>
                                          </p:stCondLst>
                                        </p:cTn>
                                        <p:tgtEl>
                                          <p:spTgt spid="63"/>
                                        </p:tgtEl>
                                        <p:attrNameLst>
                                          <p:attrName>ppt_x</p:attrName>
                                        </p:attrNameLst>
                                      </p:cBhvr>
                                      <p:tavLst>
                                        <p:tav tm="0">
                                          <p:val>
                                            <p:strVal val="#ppt_x-0.05"/>
                                          </p:val>
                                        </p:tav>
                                        <p:tav tm="100000">
                                          <p:val>
                                            <p:strVal val="#ppt_x"/>
                                          </p:val>
                                        </p:tav>
                                      </p:tavLst>
                                    </p:anim>
                                    <p:anim calcmode="lin" valueType="num">
                                      <p:cBhvr>
                                        <p:cTn id="48" dur="50" accel="100000" fill="hold">
                                          <p:stCondLst>
                                            <p:cond delay="200"/>
                                          </p:stCondLst>
                                        </p:cTn>
                                        <p:tgtEl>
                                          <p:spTgt spid="63"/>
                                        </p:tgtEl>
                                        <p:attrNameLst>
                                          <p:attrName>ppt_y</p:attrName>
                                        </p:attrNameLst>
                                      </p:cBhvr>
                                      <p:tavLst>
                                        <p:tav tm="0">
                                          <p:val>
                                            <p:strVal val="#ppt_y+0.1"/>
                                          </p:val>
                                        </p:tav>
                                        <p:tav tm="100000">
                                          <p:val>
                                            <p:strVal val="#ppt_y"/>
                                          </p:val>
                                        </p:tav>
                                      </p:tavLst>
                                    </p:anim>
                                  </p:childTnLst>
                                </p:cTn>
                              </p:par>
                            </p:childTnLst>
                          </p:cTn>
                        </p:par>
                        <p:par>
                          <p:cTn id="49" fill="hold">
                            <p:stCondLst>
                              <p:cond delay="1250"/>
                            </p:stCondLst>
                            <p:childTnLst>
                              <p:par>
                                <p:cTn id="50" presetID="30" presetClass="entr" presetSubtype="0" fill="hold"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200" decel="100000"/>
                                        <p:tgtEl>
                                          <p:spTgt spid="48"/>
                                        </p:tgtEl>
                                      </p:cBhvr>
                                    </p:animEffect>
                                    <p:anim calcmode="lin" valueType="num">
                                      <p:cBhvr>
                                        <p:cTn id="53" dur="200" decel="100000" fill="hold"/>
                                        <p:tgtEl>
                                          <p:spTgt spid="48"/>
                                        </p:tgtEl>
                                        <p:attrNameLst>
                                          <p:attrName>style.rotation</p:attrName>
                                        </p:attrNameLst>
                                      </p:cBhvr>
                                      <p:tavLst>
                                        <p:tav tm="0">
                                          <p:val>
                                            <p:fltVal val="-90"/>
                                          </p:val>
                                        </p:tav>
                                        <p:tav tm="100000">
                                          <p:val>
                                            <p:fltVal val="0"/>
                                          </p:val>
                                        </p:tav>
                                      </p:tavLst>
                                    </p:anim>
                                    <p:anim calcmode="lin" valueType="num">
                                      <p:cBhvr>
                                        <p:cTn id="54" dur="200" decel="100000" fill="hold"/>
                                        <p:tgtEl>
                                          <p:spTgt spid="48"/>
                                        </p:tgtEl>
                                        <p:attrNameLst>
                                          <p:attrName>ppt_x</p:attrName>
                                        </p:attrNameLst>
                                      </p:cBhvr>
                                      <p:tavLst>
                                        <p:tav tm="0">
                                          <p:val>
                                            <p:strVal val="#ppt_x+0.4"/>
                                          </p:val>
                                        </p:tav>
                                        <p:tav tm="100000">
                                          <p:val>
                                            <p:strVal val="#ppt_x-0.05"/>
                                          </p:val>
                                        </p:tav>
                                      </p:tavLst>
                                    </p:anim>
                                    <p:anim calcmode="lin" valueType="num">
                                      <p:cBhvr>
                                        <p:cTn id="55" dur="200" decel="100000" fill="hold"/>
                                        <p:tgtEl>
                                          <p:spTgt spid="48"/>
                                        </p:tgtEl>
                                        <p:attrNameLst>
                                          <p:attrName>ppt_y</p:attrName>
                                        </p:attrNameLst>
                                      </p:cBhvr>
                                      <p:tavLst>
                                        <p:tav tm="0">
                                          <p:val>
                                            <p:strVal val="#ppt_y-0.4"/>
                                          </p:val>
                                        </p:tav>
                                        <p:tav tm="100000">
                                          <p:val>
                                            <p:strVal val="#ppt_y+0.1"/>
                                          </p:val>
                                        </p:tav>
                                      </p:tavLst>
                                    </p:anim>
                                    <p:anim calcmode="lin" valueType="num">
                                      <p:cBhvr>
                                        <p:cTn id="56" dur="50" accel="100000" fill="hold">
                                          <p:stCondLst>
                                            <p:cond delay="200"/>
                                          </p:stCondLst>
                                        </p:cTn>
                                        <p:tgtEl>
                                          <p:spTgt spid="48"/>
                                        </p:tgtEl>
                                        <p:attrNameLst>
                                          <p:attrName>ppt_x</p:attrName>
                                        </p:attrNameLst>
                                      </p:cBhvr>
                                      <p:tavLst>
                                        <p:tav tm="0">
                                          <p:val>
                                            <p:strVal val="#ppt_x-0.05"/>
                                          </p:val>
                                        </p:tav>
                                        <p:tav tm="100000">
                                          <p:val>
                                            <p:strVal val="#ppt_x"/>
                                          </p:val>
                                        </p:tav>
                                      </p:tavLst>
                                    </p:anim>
                                    <p:anim calcmode="lin" valueType="num">
                                      <p:cBhvr>
                                        <p:cTn id="57" dur="50" accel="100000" fill="hold">
                                          <p:stCondLst>
                                            <p:cond delay="200"/>
                                          </p:stCondLst>
                                        </p:cTn>
                                        <p:tgtEl>
                                          <p:spTgt spid="48"/>
                                        </p:tgtEl>
                                        <p:attrNameLst>
                                          <p:attrName>ppt_y</p:attrName>
                                        </p:attrNameLst>
                                      </p:cBhvr>
                                      <p:tavLst>
                                        <p:tav tm="0">
                                          <p:val>
                                            <p:strVal val="#ppt_y+0.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30" presetClass="entr" presetSubtype="0" fill="hold"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200" decel="100000"/>
                                        <p:tgtEl>
                                          <p:spTgt spid="49"/>
                                        </p:tgtEl>
                                      </p:cBhvr>
                                    </p:animEffect>
                                    <p:anim calcmode="lin" valueType="num">
                                      <p:cBhvr>
                                        <p:cTn id="63" dur="200" decel="100000" fill="hold"/>
                                        <p:tgtEl>
                                          <p:spTgt spid="49"/>
                                        </p:tgtEl>
                                        <p:attrNameLst>
                                          <p:attrName>style.rotation</p:attrName>
                                        </p:attrNameLst>
                                      </p:cBhvr>
                                      <p:tavLst>
                                        <p:tav tm="0">
                                          <p:val>
                                            <p:fltVal val="-90"/>
                                          </p:val>
                                        </p:tav>
                                        <p:tav tm="100000">
                                          <p:val>
                                            <p:fltVal val="0"/>
                                          </p:val>
                                        </p:tav>
                                      </p:tavLst>
                                    </p:anim>
                                    <p:anim calcmode="lin" valueType="num">
                                      <p:cBhvr>
                                        <p:cTn id="64" dur="200" decel="100000" fill="hold"/>
                                        <p:tgtEl>
                                          <p:spTgt spid="49"/>
                                        </p:tgtEl>
                                        <p:attrNameLst>
                                          <p:attrName>ppt_x</p:attrName>
                                        </p:attrNameLst>
                                      </p:cBhvr>
                                      <p:tavLst>
                                        <p:tav tm="0">
                                          <p:val>
                                            <p:strVal val="#ppt_x+0.4"/>
                                          </p:val>
                                        </p:tav>
                                        <p:tav tm="100000">
                                          <p:val>
                                            <p:strVal val="#ppt_x-0.05"/>
                                          </p:val>
                                        </p:tav>
                                      </p:tavLst>
                                    </p:anim>
                                    <p:anim calcmode="lin" valueType="num">
                                      <p:cBhvr>
                                        <p:cTn id="65" dur="200" decel="100000" fill="hold"/>
                                        <p:tgtEl>
                                          <p:spTgt spid="49"/>
                                        </p:tgtEl>
                                        <p:attrNameLst>
                                          <p:attrName>ppt_y</p:attrName>
                                        </p:attrNameLst>
                                      </p:cBhvr>
                                      <p:tavLst>
                                        <p:tav tm="0">
                                          <p:val>
                                            <p:strVal val="#ppt_y-0.4"/>
                                          </p:val>
                                        </p:tav>
                                        <p:tav tm="100000">
                                          <p:val>
                                            <p:strVal val="#ppt_y+0.1"/>
                                          </p:val>
                                        </p:tav>
                                      </p:tavLst>
                                    </p:anim>
                                    <p:anim calcmode="lin" valueType="num">
                                      <p:cBhvr>
                                        <p:cTn id="66" dur="50" accel="100000" fill="hold">
                                          <p:stCondLst>
                                            <p:cond delay="200"/>
                                          </p:stCondLst>
                                        </p:cTn>
                                        <p:tgtEl>
                                          <p:spTgt spid="49"/>
                                        </p:tgtEl>
                                        <p:attrNameLst>
                                          <p:attrName>ppt_x</p:attrName>
                                        </p:attrNameLst>
                                      </p:cBhvr>
                                      <p:tavLst>
                                        <p:tav tm="0">
                                          <p:val>
                                            <p:strVal val="#ppt_x-0.05"/>
                                          </p:val>
                                        </p:tav>
                                        <p:tav tm="100000">
                                          <p:val>
                                            <p:strVal val="#ppt_x"/>
                                          </p:val>
                                        </p:tav>
                                      </p:tavLst>
                                    </p:anim>
                                    <p:anim calcmode="lin" valueType="num">
                                      <p:cBhvr>
                                        <p:cTn id="67" dur="50" accel="100000" fill="hold">
                                          <p:stCondLst>
                                            <p:cond delay="200"/>
                                          </p:stCondLst>
                                        </p:cTn>
                                        <p:tgtEl>
                                          <p:spTgt spid="49"/>
                                        </p:tgtEl>
                                        <p:attrNameLst>
                                          <p:attrName>ppt_y</p:attrName>
                                        </p:attrNameLst>
                                      </p:cBhvr>
                                      <p:tavLst>
                                        <p:tav tm="0">
                                          <p:val>
                                            <p:strVal val="#ppt_y+0.1"/>
                                          </p:val>
                                        </p:tav>
                                        <p:tav tm="100000">
                                          <p:val>
                                            <p:strVal val="#ppt_y"/>
                                          </p:val>
                                        </p:tav>
                                      </p:tavLst>
                                    </p:anim>
                                  </p:childTnLst>
                                </p:cTn>
                              </p:par>
                            </p:childTnLst>
                          </p:cTn>
                        </p:par>
                        <p:par>
                          <p:cTn id="68" fill="hold">
                            <p:stCondLst>
                              <p:cond delay="250"/>
                            </p:stCondLst>
                            <p:childTnLst>
                              <p:par>
                                <p:cTn id="69" presetID="30" presetClass="entr" presetSubtype="0" fill="hold" nodeType="after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200" decel="100000"/>
                                        <p:tgtEl>
                                          <p:spTgt spid="50"/>
                                        </p:tgtEl>
                                      </p:cBhvr>
                                    </p:animEffect>
                                    <p:anim calcmode="lin" valueType="num">
                                      <p:cBhvr>
                                        <p:cTn id="72" dur="200" decel="100000" fill="hold"/>
                                        <p:tgtEl>
                                          <p:spTgt spid="50"/>
                                        </p:tgtEl>
                                        <p:attrNameLst>
                                          <p:attrName>style.rotation</p:attrName>
                                        </p:attrNameLst>
                                      </p:cBhvr>
                                      <p:tavLst>
                                        <p:tav tm="0">
                                          <p:val>
                                            <p:fltVal val="-90"/>
                                          </p:val>
                                        </p:tav>
                                        <p:tav tm="100000">
                                          <p:val>
                                            <p:fltVal val="0"/>
                                          </p:val>
                                        </p:tav>
                                      </p:tavLst>
                                    </p:anim>
                                    <p:anim calcmode="lin" valueType="num">
                                      <p:cBhvr>
                                        <p:cTn id="73" dur="200" decel="100000" fill="hold"/>
                                        <p:tgtEl>
                                          <p:spTgt spid="50"/>
                                        </p:tgtEl>
                                        <p:attrNameLst>
                                          <p:attrName>ppt_x</p:attrName>
                                        </p:attrNameLst>
                                      </p:cBhvr>
                                      <p:tavLst>
                                        <p:tav tm="0">
                                          <p:val>
                                            <p:strVal val="#ppt_x+0.4"/>
                                          </p:val>
                                        </p:tav>
                                        <p:tav tm="100000">
                                          <p:val>
                                            <p:strVal val="#ppt_x-0.05"/>
                                          </p:val>
                                        </p:tav>
                                      </p:tavLst>
                                    </p:anim>
                                    <p:anim calcmode="lin" valueType="num">
                                      <p:cBhvr>
                                        <p:cTn id="74" dur="200" decel="100000" fill="hold"/>
                                        <p:tgtEl>
                                          <p:spTgt spid="50"/>
                                        </p:tgtEl>
                                        <p:attrNameLst>
                                          <p:attrName>ppt_y</p:attrName>
                                        </p:attrNameLst>
                                      </p:cBhvr>
                                      <p:tavLst>
                                        <p:tav tm="0">
                                          <p:val>
                                            <p:strVal val="#ppt_y-0.4"/>
                                          </p:val>
                                        </p:tav>
                                        <p:tav tm="100000">
                                          <p:val>
                                            <p:strVal val="#ppt_y+0.1"/>
                                          </p:val>
                                        </p:tav>
                                      </p:tavLst>
                                    </p:anim>
                                    <p:anim calcmode="lin" valueType="num">
                                      <p:cBhvr>
                                        <p:cTn id="75" dur="50" accel="100000" fill="hold">
                                          <p:stCondLst>
                                            <p:cond delay="200"/>
                                          </p:stCondLst>
                                        </p:cTn>
                                        <p:tgtEl>
                                          <p:spTgt spid="50"/>
                                        </p:tgtEl>
                                        <p:attrNameLst>
                                          <p:attrName>ppt_x</p:attrName>
                                        </p:attrNameLst>
                                      </p:cBhvr>
                                      <p:tavLst>
                                        <p:tav tm="0">
                                          <p:val>
                                            <p:strVal val="#ppt_x-0.05"/>
                                          </p:val>
                                        </p:tav>
                                        <p:tav tm="100000">
                                          <p:val>
                                            <p:strVal val="#ppt_x"/>
                                          </p:val>
                                        </p:tav>
                                      </p:tavLst>
                                    </p:anim>
                                    <p:anim calcmode="lin" valueType="num">
                                      <p:cBhvr>
                                        <p:cTn id="76" dur="50" accel="100000" fill="hold">
                                          <p:stCondLst>
                                            <p:cond delay="200"/>
                                          </p:stCondLst>
                                        </p:cTn>
                                        <p:tgtEl>
                                          <p:spTgt spid="50"/>
                                        </p:tgtEl>
                                        <p:attrNameLst>
                                          <p:attrName>ppt_y</p:attrName>
                                        </p:attrNameLst>
                                      </p:cBhvr>
                                      <p:tavLst>
                                        <p:tav tm="0">
                                          <p:val>
                                            <p:strVal val="#ppt_y+0.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30" presetClass="entr" presetSubtype="0" fill="hold" nodeType="click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fade">
                                      <p:cBhvr>
                                        <p:cTn id="81" dur="200" decel="100000"/>
                                        <p:tgtEl>
                                          <p:spTgt spid="51"/>
                                        </p:tgtEl>
                                      </p:cBhvr>
                                    </p:animEffect>
                                    <p:anim calcmode="lin" valueType="num">
                                      <p:cBhvr>
                                        <p:cTn id="82" dur="200" decel="100000" fill="hold"/>
                                        <p:tgtEl>
                                          <p:spTgt spid="51"/>
                                        </p:tgtEl>
                                        <p:attrNameLst>
                                          <p:attrName>style.rotation</p:attrName>
                                        </p:attrNameLst>
                                      </p:cBhvr>
                                      <p:tavLst>
                                        <p:tav tm="0">
                                          <p:val>
                                            <p:fltVal val="-90"/>
                                          </p:val>
                                        </p:tav>
                                        <p:tav tm="100000">
                                          <p:val>
                                            <p:fltVal val="0"/>
                                          </p:val>
                                        </p:tav>
                                      </p:tavLst>
                                    </p:anim>
                                    <p:anim calcmode="lin" valueType="num">
                                      <p:cBhvr>
                                        <p:cTn id="83" dur="200" decel="100000" fill="hold"/>
                                        <p:tgtEl>
                                          <p:spTgt spid="51"/>
                                        </p:tgtEl>
                                        <p:attrNameLst>
                                          <p:attrName>ppt_x</p:attrName>
                                        </p:attrNameLst>
                                      </p:cBhvr>
                                      <p:tavLst>
                                        <p:tav tm="0">
                                          <p:val>
                                            <p:strVal val="#ppt_x+0.4"/>
                                          </p:val>
                                        </p:tav>
                                        <p:tav tm="100000">
                                          <p:val>
                                            <p:strVal val="#ppt_x-0.05"/>
                                          </p:val>
                                        </p:tav>
                                      </p:tavLst>
                                    </p:anim>
                                    <p:anim calcmode="lin" valueType="num">
                                      <p:cBhvr>
                                        <p:cTn id="84" dur="200" decel="100000" fill="hold"/>
                                        <p:tgtEl>
                                          <p:spTgt spid="51"/>
                                        </p:tgtEl>
                                        <p:attrNameLst>
                                          <p:attrName>ppt_y</p:attrName>
                                        </p:attrNameLst>
                                      </p:cBhvr>
                                      <p:tavLst>
                                        <p:tav tm="0">
                                          <p:val>
                                            <p:strVal val="#ppt_y-0.4"/>
                                          </p:val>
                                        </p:tav>
                                        <p:tav tm="100000">
                                          <p:val>
                                            <p:strVal val="#ppt_y+0.1"/>
                                          </p:val>
                                        </p:tav>
                                      </p:tavLst>
                                    </p:anim>
                                    <p:anim calcmode="lin" valueType="num">
                                      <p:cBhvr>
                                        <p:cTn id="85" dur="50" accel="100000" fill="hold">
                                          <p:stCondLst>
                                            <p:cond delay="200"/>
                                          </p:stCondLst>
                                        </p:cTn>
                                        <p:tgtEl>
                                          <p:spTgt spid="51"/>
                                        </p:tgtEl>
                                        <p:attrNameLst>
                                          <p:attrName>ppt_x</p:attrName>
                                        </p:attrNameLst>
                                      </p:cBhvr>
                                      <p:tavLst>
                                        <p:tav tm="0">
                                          <p:val>
                                            <p:strVal val="#ppt_x-0.05"/>
                                          </p:val>
                                        </p:tav>
                                        <p:tav tm="100000">
                                          <p:val>
                                            <p:strVal val="#ppt_x"/>
                                          </p:val>
                                        </p:tav>
                                      </p:tavLst>
                                    </p:anim>
                                    <p:anim calcmode="lin" valueType="num">
                                      <p:cBhvr>
                                        <p:cTn id="86" dur="50" accel="100000" fill="hold">
                                          <p:stCondLst>
                                            <p:cond delay="200"/>
                                          </p:stCondLst>
                                        </p:cTn>
                                        <p:tgtEl>
                                          <p:spTgt spid="51"/>
                                        </p:tgtEl>
                                        <p:attrNameLst>
                                          <p:attrName>ppt_y</p:attrName>
                                        </p:attrNameLst>
                                      </p:cBhvr>
                                      <p:tavLst>
                                        <p:tav tm="0">
                                          <p:val>
                                            <p:strVal val="#ppt_y+0.1"/>
                                          </p:val>
                                        </p:tav>
                                        <p:tav tm="100000">
                                          <p:val>
                                            <p:strVal val="#ppt_y"/>
                                          </p:val>
                                        </p:tav>
                                      </p:tavLst>
                                    </p:anim>
                                  </p:childTnLst>
                                </p:cTn>
                              </p:par>
                            </p:childTnLst>
                          </p:cTn>
                        </p:par>
                        <p:par>
                          <p:cTn id="87" fill="hold">
                            <p:stCondLst>
                              <p:cond delay="250"/>
                            </p:stCondLst>
                            <p:childTnLst>
                              <p:par>
                                <p:cTn id="88" presetID="30" presetClass="entr" presetSubtype="0" fill="hold" nodeType="after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fade">
                                      <p:cBhvr>
                                        <p:cTn id="90" dur="200" decel="100000"/>
                                        <p:tgtEl>
                                          <p:spTgt spid="52"/>
                                        </p:tgtEl>
                                      </p:cBhvr>
                                    </p:animEffect>
                                    <p:anim calcmode="lin" valueType="num">
                                      <p:cBhvr>
                                        <p:cTn id="91" dur="200" decel="100000" fill="hold"/>
                                        <p:tgtEl>
                                          <p:spTgt spid="52"/>
                                        </p:tgtEl>
                                        <p:attrNameLst>
                                          <p:attrName>style.rotation</p:attrName>
                                        </p:attrNameLst>
                                      </p:cBhvr>
                                      <p:tavLst>
                                        <p:tav tm="0">
                                          <p:val>
                                            <p:fltVal val="-90"/>
                                          </p:val>
                                        </p:tav>
                                        <p:tav tm="100000">
                                          <p:val>
                                            <p:fltVal val="0"/>
                                          </p:val>
                                        </p:tav>
                                      </p:tavLst>
                                    </p:anim>
                                    <p:anim calcmode="lin" valueType="num">
                                      <p:cBhvr>
                                        <p:cTn id="92" dur="200" decel="100000" fill="hold"/>
                                        <p:tgtEl>
                                          <p:spTgt spid="52"/>
                                        </p:tgtEl>
                                        <p:attrNameLst>
                                          <p:attrName>ppt_x</p:attrName>
                                        </p:attrNameLst>
                                      </p:cBhvr>
                                      <p:tavLst>
                                        <p:tav tm="0">
                                          <p:val>
                                            <p:strVal val="#ppt_x+0.4"/>
                                          </p:val>
                                        </p:tav>
                                        <p:tav tm="100000">
                                          <p:val>
                                            <p:strVal val="#ppt_x-0.05"/>
                                          </p:val>
                                        </p:tav>
                                      </p:tavLst>
                                    </p:anim>
                                    <p:anim calcmode="lin" valueType="num">
                                      <p:cBhvr>
                                        <p:cTn id="93" dur="200" decel="100000" fill="hold"/>
                                        <p:tgtEl>
                                          <p:spTgt spid="52"/>
                                        </p:tgtEl>
                                        <p:attrNameLst>
                                          <p:attrName>ppt_y</p:attrName>
                                        </p:attrNameLst>
                                      </p:cBhvr>
                                      <p:tavLst>
                                        <p:tav tm="0">
                                          <p:val>
                                            <p:strVal val="#ppt_y-0.4"/>
                                          </p:val>
                                        </p:tav>
                                        <p:tav tm="100000">
                                          <p:val>
                                            <p:strVal val="#ppt_y+0.1"/>
                                          </p:val>
                                        </p:tav>
                                      </p:tavLst>
                                    </p:anim>
                                    <p:anim calcmode="lin" valueType="num">
                                      <p:cBhvr>
                                        <p:cTn id="94" dur="50" accel="100000" fill="hold">
                                          <p:stCondLst>
                                            <p:cond delay="200"/>
                                          </p:stCondLst>
                                        </p:cTn>
                                        <p:tgtEl>
                                          <p:spTgt spid="52"/>
                                        </p:tgtEl>
                                        <p:attrNameLst>
                                          <p:attrName>ppt_x</p:attrName>
                                        </p:attrNameLst>
                                      </p:cBhvr>
                                      <p:tavLst>
                                        <p:tav tm="0">
                                          <p:val>
                                            <p:strVal val="#ppt_x-0.05"/>
                                          </p:val>
                                        </p:tav>
                                        <p:tav tm="100000">
                                          <p:val>
                                            <p:strVal val="#ppt_x"/>
                                          </p:val>
                                        </p:tav>
                                      </p:tavLst>
                                    </p:anim>
                                    <p:anim calcmode="lin" valueType="num">
                                      <p:cBhvr>
                                        <p:cTn id="95" dur="50" accel="100000" fill="hold">
                                          <p:stCondLst>
                                            <p:cond delay="200"/>
                                          </p:stCondLst>
                                        </p:cTn>
                                        <p:tgtEl>
                                          <p:spTgt spid="52"/>
                                        </p:tgtEl>
                                        <p:attrNameLst>
                                          <p:attrName>ppt_y</p:attrName>
                                        </p:attrNameLst>
                                      </p:cBhvr>
                                      <p:tavLst>
                                        <p:tav tm="0">
                                          <p:val>
                                            <p:strVal val="#ppt_y+0.1"/>
                                          </p:val>
                                        </p:tav>
                                        <p:tav tm="100000">
                                          <p:val>
                                            <p:strVal val="#ppt_y"/>
                                          </p:val>
                                        </p:tav>
                                      </p:tavLst>
                                    </p:anim>
                                  </p:childTnLst>
                                </p:cTn>
                              </p:par>
                            </p:childTnLst>
                          </p:cTn>
                        </p:par>
                        <p:par>
                          <p:cTn id="96" fill="hold">
                            <p:stCondLst>
                              <p:cond delay="500"/>
                            </p:stCondLst>
                            <p:childTnLst>
                              <p:par>
                                <p:cTn id="97" presetID="30" presetClass="entr" presetSubtype="0" fill="hold" nodeType="after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fade">
                                      <p:cBhvr>
                                        <p:cTn id="99" dur="200" decel="100000"/>
                                        <p:tgtEl>
                                          <p:spTgt spid="53"/>
                                        </p:tgtEl>
                                      </p:cBhvr>
                                    </p:animEffect>
                                    <p:anim calcmode="lin" valueType="num">
                                      <p:cBhvr>
                                        <p:cTn id="100" dur="200" decel="100000" fill="hold"/>
                                        <p:tgtEl>
                                          <p:spTgt spid="53"/>
                                        </p:tgtEl>
                                        <p:attrNameLst>
                                          <p:attrName>style.rotation</p:attrName>
                                        </p:attrNameLst>
                                      </p:cBhvr>
                                      <p:tavLst>
                                        <p:tav tm="0">
                                          <p:val>
                                            <p:fltVal val="-90"/>
                                          </p:val>
                                        </p:tav>
                                        <p:tav tm="100000">
                                          <p:val>
                                            <p:fltVal val="0"/>
                                          </p:val>
                                        </p:tav>
                                      </p:tavLst>
                                    </p:anim>
                                    <p:anim calcmode="lin" valueType="num">
                                      <p:cBhvr>
                                        <p:cTn id="101" dur="200" decel="100000" fill="hold"/>
                                        <p:tgtEl>
                                          <p:spTgt spid="53"/>
                                        </p:tgtEl>
                                        <p:attrNameLst>
                                          <p:attrName>ppt_x</p:attrName>
                                        </p:attrNameLst>
                                      </p:cBhvr>
                                      <p:tavLst>
                                        <p:tav tm="0">
                                          <p:val>
                                            <p:strVal val="#ppt_x+0.4"/>
                                          </p:val>
                                        </p:tav>
                                        <p:tav tm="100000">
                                          <p:val>
                                            <p:strVal val="#ppt_x-0.05"/>
                                          </p:val>
                                        </p:tav>
                                      </p:tavLst>
                                    </p:anim>
                                    <p:anim calcmode="lin" valueType="num">
                                      <p:cBhvr>
                                        <p:cTn id="102" dur="200" decel="100000" fill="hold"/>
                                        <p:tgtEl>
                                          <p:spTgt spid="53"/>
                                        </p:tgtEl>
                                        <p:attrNameLst>
                                          <p:attrName>ppt_y</p:attrName>
                                        </p:attrNameLst>
                                      </p:cBhvr>
                                      <p:tavLst>
                                        <p:tav tm="0">
                                          <p:val>
                                            <p:strVal val="#ppt_y-0.4"/>
                                          </p:val>
                                        </p:tav>
                                        <p:tav tm="100000">
                                          <p:val>
                                            <p:strVal val="#ppt_y+0.1"/>
                                          </p:val>
                                        </p:tav>
                                      </p:tavLst>
                                    </p:anim>
                                    <p:anim calcmode="lin" valueType="num">
                                      <p:cBhvr>
                                        <p:cTn id="103" dur="50" accel="100000" fill="hold">
                                          <p:stCondLst>
                                            <p:cond delay="200"/>
                                          </p:stCondLst>
                                        </p:cTn>
                                        <p:tgtEl>
                                          <p:spTgt spid="53"/>
                                        </p:tgtEl>
                                        <p:attrNameLst>
                                          <p:attrName>ppt_x</p:attrName>
                                        </p:attrNameLst>
                                      </p:cBhvr>
                                      <p:tavLst>
                                        <p:tav tm="0">
                                          <p:val>
                                            <p:strVal val="#ppt_x-0.05"/>
                                          </p:val>
                                        </p:tav>
                                        <p:tav tm="100000">
                                          <p:val>
                                            <p:strVal val="#ppt_x"/>
                                          </p:val>
                                        </p:tav>
                                      </p:tavLst>
                                    </p:anim>
                                    <p:anim calcmode="lin" valueType="num">
                                      <p:cBhvr>
                                        <p:cTn id="104" dur="50" accel="100000" fill="hold">
                                          <p:stCondLst>
                                            <p:cond delay="200"/>
                                          </p:stCondLst>
                                        </p:cTn>
                                        <p:tgtEl>
                                          <p:spTgt spid="53"/>
                                        </p:tgtEl>
                                        <p:attrNameLst>
                                          <p:attrName>ppt_y</p:attrName>
                                        </p:attrNameLst>
                                      </p:cBhvr>
                                      <p:tavLst>
                                        <p:tav tm="0">
                                          <p:val>
                                            <p:strVal val="#ppt_y+0.1"/>
                                          </p:val>
                                        </p:tav>
                                        <p:tav tm="100000">
                                          <p:val>
                                            <p:strVal val="#ppt_y"/>
                                          </p:val>
                                        </p:tav>
                                      </p:tavLst>
                                    </p:anim>
                                  </p:childTnLst>
                                </p:cTn>
                              </p:par>
                            </p:childTnLst>
                          </p:cTn>
                        </p:par>
                        <p:par>
                          <p:cTn id="105" fill="hold">
                            <p:stCondLst>
                              <p:cond delay="750"/>
                            </p:stCondLst>
                            <p:childTnLst>
                              <p:par>
                                <p:cTn id="106" presetID="30" presetClass="entr" presetSubtype="0"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fade">
                                      <p:cBhvr>
                                        <p:cTn id="108" dur="200" decel="100000"/>
                                        <p:tgtEl>
                                          <p:spTgt spid="54"/>
                                        </p:tgtEl>
                                      </p:cBhvr>
                                    </p:animEffect>
                                    <p:anim calcmode="lin" valueType="num">
                                      <p:cBhvr>
                                        <p:cTn id="109" dur="200" decel="100000" fill="hold"/>
                                        <p:tgtEl>
                                          <p:spTgt spid="54"/>
                                        </p:tgtEl>
                                        <p:attrNameLst>
                                          <p:attrName>style.rotation</p:attrName>
                                        </p:attrNameLst>
                                      </p:cBhvr>
                                      <p:tavLst>
                                        <p:tav tm="0">
                                          <p:val>
                                            <p:fltVal val="-90"/>
                                          </p:val>
                                        </p:tav>
                                        <p:tav tm="100000">
                                          <p:val>
                                            <p:fltVal val="0"/>
                                          </p:val>
                                        </p:tav>
                                      </p:tavLst>
                                    </p:anim>
                                    <p:anim calcmode="lin" valueType="num">
                                      <p:cBhvr>
                                        <p:cTn id="110" dur="200" decel="100000" fill="hold"/>
                                        <p:tgtEl>
                                          <p:spTgt spid="54"/>
                                        </p:tgtEl>
                                        <p:attrNameLst>
                                          <p:attrName>ppt_x</p:attrName>
                                        </p:attrNameLst>
                                      </p:cBhvr>
                                      <p:tavLst>
                                        <p:tav tm="0">
                                          <p:val>
                                            <p:strVal val="#ppt_x+0.4"/>
                                          </p:val>
                                        </p:tav>
                                        <p:tav tm="100000">
                                          <p:val>
                                            <p:strVal val="#ppt_x-0.05"/>
                                          </p:val>
                                        </p:tav>
                                      </p:tavLst>
                                    </p:anim>
                                    <p:anim calcmode="lin" valueType="num">
                                      <p:cBhvr>
                                        <p:cTn id="111" dur="200" decel="100000" fill="hold"/>
                                        <p:tgtEl>
                                          <p:spTgt spid="54"/>
                                        </p:tgtEl>
                                        <p:attrNameLst>
                                          <p:attrName>ppt_y</p:attrName>
                                        </p:attrNameLst>
                                      </p:cBhvr>
                                      <p:tavLst>
                                        <p:tav tm="0">
                                          <p:val>
                                            <p:strVal val="#ppt_y-0.4"/>
                                          </p:val>
                                        </p:tav>
                                        <p:tav tm="100000">
                                          <p:val>
                                            <p:strVal val="#ppt_y+0.1"/>
                                          </p:val>
                                        </p:tav>
                                      </p:tavLst>
                                    </p:anim>
                                    <p:anim calcmode="lin" valueType="num">
                                      <p:cBhvr>
                                        <p:cTn id="112" dur="50" accel="100000" fill="hold">
                                          <p:stCondLst>
                                            <p:cond delay="200"/>
                                          </p:stCondLst>
                                        </p:cTn>
                                        <p:tgtEl>
                                          <p:spTgt spid="54"/>
                                        </p:tgtEl>
                                        <p:attrNameLst>
                                          <p:attrName>ppt_x</p:attrName>
                                        </p:attrNameLst>
                                      </p:cBhvr>
                                      <p:tavLst>
                                        <p:tav tm="0">
                                          <p:val>
                                            <p:strVal val="#ppt_x-0.05"/>
                                          </p:val>
                                        </p:tav>
                                        <p:tav tm="100000">
                                          <p:val>
                                            <p:strVal val="#ppt_x"/>
                                          </p:val>
                                        </p:tav>
                                      </p:tavLst>
                                    </p:anim>
                                    <p:anim calcmode="lin" valueType="num">
                                      <p:cBhvr>
                                        <p:cTn id="113" dur="50" accel="100000" fill="hold">
                                          <p:stCondLst>
                                            <p:cond delay="200"/>
                                          </p:stCondLst>
                                        </p:cTn>
                                        <p:tgtEl>
                                          <p:spTgt spid="54"/>
                                        </p:tgtEl>
                                        <p:attrNameLst>
                                          <p:attrName>ppt_y</p:attrName>
                                        </p:attrNameLst>
                                      </p:cBhvr>
                                      <p:tavLst>
                                        <p:tav tm="0">
                                          <p:val>
                                            <p:strVal val="#ppt_y+0.1"/>
                                          </p:val>
                                        </p:tav>
                                        <p:tav tm="100000">
                                          <p:val>
                                            <p:strVal val="#ppt_y"/>
                                          </p:val>
                                        </p:tav>
                                      </p:tavLst>
                                    </p:anim>
                                  </p:childTnLst>
                                </p:cTn>
                              </p:par>
                            </p:childTnLst>
                          </p:cTn>
                        </p:par>
                        <p:par>
                          <p:cTn id="114" fill="hold">
                            <p:stCondLst>
                              <p:cond delay="1000"/>
                            </p:stCondLst>
                            <p:childTnLst>
                              <p:par>
                                <p:cTn id="115" presetID="30" presetClass="entr" presetSubtype="0" fill="hold" nodeType="afterEffect">
                                  <p:stCondLst>
                                    <p:cond delay="0"/>
                                  </p:stCondLst>
                                  <p:childTnLst>
                                    <p:set>
                                      <p:cBhvr>
                                        <p:cTn id="116" dur="1" fill="hold">
                                          <p:stCondLst>
                                            <p:cond delay="0"/>
                                          </p:stCondLst>
                                        </p:cTn>
                                        <p:tgtEl>
                                          <p:spTgt spid="55"/>
                                        </p:tgtEl>
                                        <p:attrNameLst>
                                          <p:attrName>style.visibility</p:attrName>
                                        </p:attrNameLst>
                                      </p:cBhvr>
                                      <p:to>
                                        <p:strVal val="visible"/>
                                      </p:to>
                                    </p:set>
                                    <p:animEffect transition="in" filter="fade">
                                      <p:cBhvr>
                                        <p:cTn id="117" dur="200" decel="100000"/>
                                        <p:tgtEl>
                                          <p:spTgt spid="55"/>
                                        </p:tgtEl>
                                      </p:cBhvr>
                                    </p:animEffect>
                                    <p:anim calcmode="lin" valueType="num">
                                      <p:cBhvr>
                                        <p:cTn id="118" dur="200" decel="100000" fill="hold"/>
                                        <p:tgtEl>
                                          <p:spTgt spid="55"/>
                                        </p:tgtEl>
                                        <p:attrNameLst>
                                          <p:attrName>style.rotation</p:attrName>
                                        </p:attrNameLst>
                                      </p:cBhvr>
                                      <p:tavLst>
                                        <p:tav tm="0">
                                          <p:val>
                                            <p:fltVal val="-90"/>
                                          </p:val>
                                        </p:tav>
                                        <p:tav tm="100000">
                                          <p:val>
                                            <p:fltVal val="0"/>
                                          </p:val>
                                        </p:tav>
                                      </p:tavLst>
                                    </p:anim>
                                    <p:anim calcmode="lin" valueType="num">
                                      <p:cBhvr>
                                        <p:cTn id="119" dur="200" decel="100000" fill="hold"/>
                                        <p:tgtEl>
                                          <p:spTgt spid="55"/>
                                        </p:tgtEl>
                                        <p:attrNameLst>
                                          <p:attrName>ppt_x</p:attrName>
                                        </p:attrNameLst>
                                      </p:cBhvr>
                                      <p:tavLst>
                                        <p:tav tm="0">
                                          <p:val>
                                            <p:strVal val="#ppt_x+0.4"/>
                                          </p:val>
                                        </p:tav>
                                        <p:tav tm="100000">
                                          <p:val>
                                            <p:strVal val="#ppt_x-0.05"/>
                                          </p:val>
                                        </p:tav>
                                      </p:tavLst>
                                    </p:anim>
                                    <p:anim calcmode="lin" valueType="num">
                                      <p:cBhvr>
                                        <p:cTn id="120" dur="200" decel="100000" fill="hold"/>
                                        <p:tgtEl>
                                          <p:spTgt spid="55"/>
                                        </p:tgtEl>
                                        <p:attrNameLst>
                                          <p:attrName>ppt_y</p:attrName>
                                        </p:attrNameLst>
                                      </p:cBhvr>
                                      <p:tavLst>
                                        <p:tav tm="0">
                                          <p:val>
                                            <p:strVal val="#ppt_y-0.4"/>
                                          </p:val>
                                        </p:tav>
                                        <p:tav tm="100000">
                                          <p:val>
                                            <p:strVal val="#ppt_y+0.1"/>
                                          </p:val>
                                        </p:tav>
                                      </p:tavLst>
                                    </p:anim>
                                    <p:anim calcmode="lin" valueType="num">
                                      <p:cBhvr>
                                        <p:cTn id="121" dur="50" accel="100000" fill="hold">
                                          <p:stCondLst>
                                            <p:cond delay="200"/>
                                          </p:stCondLst>
                                        </p:cTn>
                                        <p:tgtEl>
                                          <p:spTgt spid="55"/>
                                        </p:tgtEl>
                                        <p:attrNameLst>
                                          <p:attrName>ppt_x</p:attrName>
                                        </p:attrNameLst>
                                      </p:cBhvr>
                                      <p:tavLst>
                                        <p:tav tm="0">
                                          <p:val>
                                            <p:strVal val="#ppt_x-0.05"/>
                                          </p:val>
                                        </p:tav>
                                        <p:tav tm="100000">
                                          <p:val>
                                            <p:strVal val="#ppt_x"/>
                                          </p:val>
                                        </p:tav>
                                      </p:tavLst>
                                    </p:anim>
                                    <p:anim calcmode="lin" valueType="num">
                                      <p:cBhvr>
                                        <p:cTn id="122" dur="50" accel="100000" fill="hold">
                                          <p:stCondLst>
                                            <p:cond delay="200"/>
                                          </p:stCondLst>
                                        </p:cTn>
                                        <p:tgtEl>
                                          <p:spTgt spid="55"/>
                                        </p:tgtEl>
                                        <p:attrNameLst>
                                          <p:attrName>ppt_y</p:attrName>
                                        </p:attrNameLst>
                                      </p:cBhvr>
                                      <p:tavLst>
                                        <p:tav tm="0">
                                          <p:val>
                                            <p:strVal val="#ppt_y+0.1"/>
                                          </p:val>
                                        </p:tav>
                                        <p:tav tm="100000">
                                          <p:val>
                                            <p:strVal val="#ppt_y"/>
                                          </p:val>
                                        </p:tav>
                                      </p:tavLst>
                                    </p:anim>
                                  </p:childTnLst>
                                </p:cTn>
                              </p:par>
                            </p:childTnLst>
                          </p:cTn>
                        </p:par>
                        <p:par>
                          <p:cTn id="123" fill="hold">
                            <p:stCondLst>
                              <p:cond delay="1250"/>
                            </p:stCondLst>
                            <p:childTnLst>
                              <p:par>
                                <p:cTn id="124" presetID="30" presetClass="entr" presetSubtype="0" fill="hold" nodeType="afterEffect">
                                  <p:stCondLst>
                                    <p:cond delay="0"/>
                                  </p:stCondLst>
                                  <p:childTnLst>
                                    <p:set>
                                      <p:cBhvr>
                                        <p:cTn id="125" dur="1" fill="hold">
                                          <p:stCondLst>
                                            <p:cond delay="0"/>
                                          </p:stCondLst>
                                        </p:cTn>
                                        <p:tgtEl>
                                          <p:spTgt spid="56"/>
                                        </p:tgtEl>
                                        <p:attrNameLst>
                                          <p:attrName>style.visibility</p:attrName>
                                        </p:attrNameLst>
                                      </p:cBhvr>
                                      <p:to>
                                        <p:strVal val="visible"/>
                                      </p:to>
                                    </p:set>
                                    <p:animEffect transition="in" filter="fade">
                                      <p:cBhvr>
                                        <p:cTn id="126" dur="200" decel="100000"/>
                                        <p:tgtEl>
                                          <p:spTgt spid="56"/>
                                        </p:tgtEl>
                                      </p:cBhvr>
                                    </p:animEffect>
                                    <p:anim calcmode="lin" valueType="num">
                                      <p:cBhvr>
                                        <p:cTn id="127" dur="200" decel="100000" fill="hold"/>
                                        <p:tgtEl>
                                          <p:spTgt spid="56"/>
                                        </p:tgtEl>
                                        <p:attrNameLst>
                                          <p:attrName>style.rotation</p:attrName>
                                        </p:attrNameLst>
                                      </p:cBhvr>
                                      <p:tavLst>
                                        <p:tav tm="0">
                                          <p:val>
                                            <p:fltVal val="-90"/>
                                          </p:val>
                                        </p:tav>
                                        <p:tav tm="100000">
                                          <p:val>
                                            <p:fltVal val="0"/>
                                          </p:val>
                                        </p:tav>
                                      </p:tavLst>
                                    </p:anim>
                                    <p:anim calcmode="lin" valueType="num">
                                      <p:cBhvr>
                                        <p:cTn id="128" dur="200" decel="100000" fill="hold"/>
                                        <p:tgtEl>
                                          <p:spTgt spid="56"/>
                                        </p:tgtEl>
                                        <p:attrNameLst>
                                          <p:attrName>ppt_x</p:attrName>
                                        </p:attrNameLst>
                                      </p:cBhvr>
                                      <p:tavLst>
                                        <p:tav tm="0">
                                          <p:val>
                                            <p:strVal val="#ppt_x+0.4"/>
                                          </p:val>
                                        </p:tav>
                                        <p:tav tm="100000">
                                          <p:val>
                                            <p:strVal val="#ppt_x-0.05"/>
                                          </p:val>
                                        </p:tav>
                                      </p:tavLst>
                                    </p:anim>
                                    <p:anim calcmode="lin" valueType="num">
                                      <p:cBhvr>
                                        <p:cTn id="129" dur="200" decel="100000" fill="hold"/>
                                        <p:tgtEl>
                                          <p:spTgt spid="56"/>
                                        </p:tgtEl>
                                        <p:attrNameLst>
                                          <p:attrName>ppt_y</p:attrName>
                                        </p:attrNameLst>
                                      </p:cBhvr>
                                      <p:tavLst>
                                        <p:tav tm="0">
                                          <p:val>
                                            <p:strVal val="#ppt_y-0.4"/>
                                          </p:val>
                                        </p:tav>
                                        <p:tav tm="100000">
                                          <p:val>
                                            <p:strVal val="#ppt_y+0.1"/>
                                          </p:val>
                                        </p:tav>
                                      </p:tavLst>
                                    </p:anim>
                                    <p:anim calcmode="lin" valueType="num">
                                      <p:cBhvr>
                                        <p:cTn id="130" dur="50" accel="100000" fill="hold">
                                          <p:stCondLst>
                                            <p:cond delay="200"/>
                                          </p:stCondLst>
                                        </p:cTn>
                                        <p:tgtEl>
                                          <p:spTgt spid="56"/>
                                        </p:tgtEl>
                                        <p:attrNameLst>
                                          <p:attrName>ppt_x</p:attrName>
                                        </p:attrNameLst>
                                      </p:cBhvr>
                                      <p:tavLst>
                                        <p:tav tm="0">
                                          <p:val>
                                            <p:strVal val="#ppt_x-0.05"/>
                                          </p:val>
                                        </p:tav>
                                        <p:tav tm="100000">
                                          <p:val>
                                            <p:strVal val="#ppt_x"/>
                                          </p:val>
                                        </p:tav>
                                      </p:tavLst>
                                    </p:anim>
                                    <p:anim calcmode="lin" valueType="num">
                                      <p:cBhvr>
                                        <p:cTn id="131" dur="50" accel="100000" fill="hold">
                                          <p:stCondLst>
                                            <p:cond delay="200"/>
                                          </p:stCondLst>
                                        </p:cTn>
                                        <p:tgtEl>
                                          <p:spTgt spid="56"/>
                                        </p:tgtEl>
                                        <p:attrNameLst>
                                          <p:attrName>ppt_y</p:attrName>
                                        </p:attrNameLst>
                                      </p:cBhvr>
                                      <p:tavLst>
                                        <p:tav tm="0">
                                          <p:val>
                                            <p:strVal val="#ppt_y+0.1"/>
                                          </p:val>
                                        </p:tav>
                                        <p:tav tm="100000">
                                          <p:val>
                                            <p:strVal val="#ppt_y"/>
                                          </p:val>
                                        </p:tav>
                                      </p:tavLst>
                                    </p:anim>
                                  </p:childTnLst>
                                </p:cTn>
                              </p:par>
                            </p:childTnLst>
                          </p:cTn>
                        </p:par>
                        <p:par>
                          <p:cTn id="132" fill="hold">
                            <p:stCondLst>
                              <p:cond delay="1500"/>
                            </p:stCondLst>
                            <p:childTnLst>
                              <p:par>
                                <p:cTn id="133" presetID="30" presetClass="entr" presetSubtype="0" fill="hold" nodeType="after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fade">
                                      <p:cBhvr>
                                        <p:cTn id="135" dur="200" decel="100000"/>
                                        <p:tgtEl>
                                          <p:spTgt spid="57"/>
                                        </p:tgtEl>
                                      </p:cBhvr>
                                    </p:animEffect>
                                    <p:anim calcmode="lin" valueType="num">
                                      <p:cBhvr>
                                        <p:cTn id="136" dur="200" decel="100000" fill="hold"/>
                                        <p:tgtEl>
                                          <p:spTgt spid="57"/>
                                        </p:tgtEl>
                                        <p:attrNameLst>
                                          <p:attrName>style.rotation</p:attrName>
                                        </p:attrNameLst>
                                      </p:cBhvr>
                                      <p:tavLst>
                                        <p:tav tm="0">
                                          <p:val>
                                            <p:fltVal val="-90"/>
                                          </p:val>
                                        </p:tav>
                                        <p:tav tm="100000">
                                          <p:val>
                                            <p:fltVal val="0"/>
                                          </p:val>
                                        </p:tav>
                                      </p:tavLst>
                                    </p:anim>
                                    <p:anim calcmode="lin" valueType="num">
                                      <p:cBhvr>
                                        <p:cTn id="137" dur="200" decel="100000" fill="hold"/>
                                        <p:tgtEl>
                                          <p:spTgt spid="57"/>
                                        </p:tgtEl>
                                        <p:attrNameLst>
                                          <p:attrName>ppt_x</p:attrName>
                                        </p:attrNameLst>
                                      </p:cBhvr>
                                      <p:tavLst>
                                        <p:tav tm="0">
                                          <p:val>
                                            <p:strVal val="#ppt_x+0.4"/>
                                          </p:val>
                                        </p:tav>
                                        <p:tav tm="100000">
                                          <p:val>
                                            <p:strVal val="#ppt_x-0.05"/>
                                          </p:val>
                                        </p:tav>
                                      </p:tavLst>
                                    </p:anim>
                                    <p:anim calcmode="lin" valueType="num">
                                      <p:cBhvr>
                                        <p:cTn id="138" dur="200" decel="100000" fill="hold"/>
                                        <p:tgtEl>
                                          <p:spTgt spid="57"/>
                                        </p:tgtEl>
                                        <p:attrNameLst>
                                          <p:attrName>ppt_y</p:attrName>
                                        </p:attrNameLst>
                                      </p:cBhvr>
                                      <p:tavLst>
                                        <p:tav tm="0">
                                          <p:val>
                                            <p:strVal val="#ppt_y-0.4"/>
                                          </p:val>
                                        </p:tav>
                                        <p:tav tm="100000">
                                          <p:val>
                                            <p:strVal val="#ppt_y+0.1"/>
                                          </p:val>
                                        </p:tav>
                                      </p:tavLst>
                                    </p:anim>
                                    <p:anim calcmode="lin" valueType="num">
                                      <p:cBhvr>
                                        <p:cTn id="139" dur="50" accel="100000" fill="hold">
                                          <p:stCondLst>
                                            <p:cond delay="200"/>
                                          </p:stCondLst>
                                        </p:cTn>
                                        <p:tgtEl>
                                          <p:spTgt spid="57"/>
                                        </p:tgtEl>
                                        <p:attrNameLst>
                                          <p:attrName>ppt_x</p:attrName>
                                        </p:attrNameLst>
                                      </p:cBhvr>
                                      <p:tavLst>
                                        <p:tav tm="0">
                                          <p:val>
                                            <p:strVal val="#ppt_x-0.05"/>
                                          </p:val>
                                        </p:tav>
                                        <p:tav tm="100000">
                                          <p:val>
                                            <p:strVal val="#ppt_x"/>
                                          </p:val>
                                        </p:tav>
                                      </p:tavLst>
                                    </p:anim>
                                    <p:anim calcmode="lin" valueType="num">
                                      <p:cBhvr>
                                        <p:cTn id="140" dur="50" accel="100000" fill="hold">
                                          <p:stCondLst>
                                            <p:cond delay="200"/>
                                          </p:stCondLst>
                                        </p:cTn>
                                        <p:tgtEl>
                                          <p:spTgt spid="57"/>
                                        </p:tgtEl>
                                        <p:attrNameLst>
                                          <p:attrName>ppt_y</p:attrName>
                                        </p:attrNameLst>
                                      </p:cBhvr>
                                      <p:tavLst>
                                        <p:tav tm="0">
                                          <p:val>
                                            <p:strVal val="#ppt_y+0.1"/>
                                          </p:val>
                                        </p:tav>
                                        <p:tav tm="100000">
                                          <p:val>
                                            <p:strVal val="#ppt_y"/>
                                          </p:val>
                                        </p:tav>
                                      </p:tavLst>
                                    </p:anim>
                                  </p:childTnLst>
                                </p:cTn>
                              </p:par>
                            </p:childTnLst>
                          </p:cTn>
                        </p:par>
                        <p:par>
                          <p:cTn id="141" fill="hold">
                            <p:stCondLst>
                              <p:cond delay="1750"/>
                            </p:stCondLst>
                            <p:childTnLst>
                              <p:par>
                                <p:cTn id="142" presetID="30" presetClass="entr" presetSubtype="0" fill="hold" nodeType="afterEffect">
                                  <p:stCondLst>
                                    <p:cond delay="0"/>
                                  </p:stCondLst>
                                  <p:childTnLst>
                                    <p:set>
                                      <p:cBhvr>
                                        <p:cTn id="143" dur="1" fill="hold">
                                          <p:stCondLst>
                                            <p:cond delay="0"/>
                                          </p:stCondLst>
                                        </p:cTn>
                                        <p:tgtEl>
                                          <p:spTgt spid="58"/>
                                        </p:tgtEl>
                                        <p:attrNameLst>
                                          <p:attrName>style.visibility</p:attrName>
                                        </p:attrNameLst>
                                      </p:cBhvr>
                                      <p:to>
                                        <p:strVal val="visible"/>
                                      </p:to>
                                    </p:set>
                                    <p:animEffect transition="in" filter="fade">
                                      <p:cBhvr>
                                        <p:cTn id="144" dur="200" decel="100000"/>
                                        <p:tgtEl>
                                          <p:spTgt spid="58"/>
                                        </p:tgtEl>
                                      </p:cBhvr>
                                    </p:animEffect>
                                    <p:anim calcmode="lin" valueType="num">
                                      <p:cBhvr>
                                        <p:cTn id="145" dur="200" decel="100000" fill="hold"/>
                                        <p:tgtEl>
                                          <p:spTgt spid="58"/>
                                        </p:tgtEl>
                                        <p:attrNameLst>
                                          <p:attrName>style.rotation</p:attrName>
                                        </p:attrNameLst>
                                      </p:cBhvr>
                                      <p:tavLst>
                                        <p:tav tm="0">
                                          <p:val>
                                            <p:fltVal val="-90"/>
                                          </p:val>
                                        </p:tav>
                                        <p:tav tm="100000">
                                          <p:val>
                                            <p:fltVal val="0"/>
                                          </p:val>
                                        </p:tav>
                                      </p:tavLst>
                                    </p:anim>
                                    <p:anim calcmode="lin" valueType="num">
                                      <p:cBhvr>
                                        <p:cTn id="146" dur="200" decel="100000" fill="hold"/>
                                        <p:tgtEl>
                                          <p:spTgt spid="58"/>
                                        </p:tgtEl>
                                        <p:attrNameLst>
                                          <p:attrName>ppt_x</p:attrName>
                                        </p:attrNameLst>
                                      </p:cBhvr>
                                      <p:tavLst>
                                        <p:tav tm="0">
                                          <p:val>
                                            <p:strVal val="#ppt_x+0.4"/>
                                          </p:val>
                                        </p:tav>
                                        <p:tav tm="100000">
                                          <p:val>
                                            <p:strVal val="#ppt_x-0.05"/>
                                          </p:val>
                                        </p:tav>
                                      </p:tavLst>
                                    </p:anim>
                                    <p:anim calcmode="lin" valueType="num">
                                      <p:cBhvr>
                                        <p:cTn id="147" dur="200" decel="100000" fill="hold"/>
                                        <p:tgtEl>
                                          <p:spTgt spid="58"/>
                                        </p:tgtEl>
                                        <p:attrNameLst>
                                          <p:attrName>ppt_y</p:attrName>
                                        </p:attrNameLst>
                                      </p:cBhvr>
                                      <p:tavLst>
                                        <p:tav tm="0">
                                          <p:val>
                                            <p:strVal val="#ppt_y-0.4"/>
                                          </p:val>
                                        </p:tav>
                                        <p:tav tm="100000">
                                          <p:val>
                                            <p:strVal val="#ppt_y+0.1"/>
                                          </p:val>
                                        </p:tav>
                                      </p:tavLst>
                                    </p:anim>
                                    <p:anim calcmode="lin" valueType="num">
                                      <p:cBhvr>
                                        <p:cTn id="148" dur="50" accel="100000" fill="hold">
                                          <p:stCondLst>
                                            <p:cond delay="200"/>
                                          </p:stCondLst>
                                        </p:cTn>
                                        <p:tgtEl>
                                          <p:spTgt spid="58"/>
                                        </p:tgtEl>
                                        <p:attrNameLst>
                                          <p:attrName>ppt_x</p:attrName>
                                        </p:attrNameLst>
                                      </p:cBhvr>
                                      <p:tavLst>
                                        <p:tav tm="0">
                                          <p:val>
                                            <p:strVal val="#ppt_x-0.05"/>
                                          </p:val>
                                        </p:tav>
                                        <p:tav tm="100000">
                                          <p:val>
                                            <p:strVal val="#ppt_x"/>
                                          </p:val>
                                        </p:tav>
                                      </p:tavLst>
                                    </p:anim>
                                    <p:anim calcmode="lin" valueType="num">
                                      <p:cBhvr>
                                        <p:cTn id="149" dur="50" accel="100000" fill="hold">
                                          <p:stCondLst>
                                            <p:cond delay="200"/>
                                          </p:stCondLst>
                                        </p:cTn>
                                        <p:tgtEl>
                                          <p:spTgt spid="58"/>
                                        </p:tgtEl>
                                        <p:attrNameLst>
                                          <p:attrName>ppt_y</p:attrName>
                                        </p:attrNameLst>
                                      </p:cBhvr>
                                      <p:tavLst>
                                        <p:tav tm="0">
                                          <p:val>
                                            <p:strVal val="#ppt_y+0.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30" presetClass="entr" presetSubtype="0" fill="hold" nodeType="clickEffect">
                                  <p:stCondLst>
                                    <p:cond delay="0"/>
                                  </p:stCondLst>
                                  <p:childTnLst>
                                    <p:set>
                                      <p:cBhvr>
                                        <p:cTn id="153" dur="1" fill="hold">
                                          <p:stCondLst>
                                            <p:cond delay="0"/>
                                          </p:stCondLst>
                                        </p:cTn>
                                        <p:tgtEl>
                                          <p:spTgt spid="59"/>
                                        </p:tgtEl>
                                        <p:attrNameLst>
                                          <p:attrName>style.visibility</p:attrName>
                                        </p:attrNameLst>
                                      </p:cBhvr>
                                      <p:to>
                                        <p:strVal val="visible"/>
                                      </p:to>
                                    </p:set>
                                    <p:animEffect transition="in" filter="fade">
                                      <p:cBhvr>
                                        <p:cTn id="154" dur="200" decel="100000"/>
                                        <p:tgtEl>
                                          <p:spTgt spid="59"/>
                                        </p:tgtEl>
                                      </p:cBhvr>
                                    </p:animEffect>
                                    <p:anim calcmode="lin" valueType="num">
                                      <p:cBhvr>
                                        <p:cTn id="155" dur="200" decel="100000" fill="hold"/>
                                        <p:tgtEl>
                                          <p:spTgt spid="59"/>
                                        </p:tgtEl>
                                        <p:attrNameLst>
                                          <p:attrName>style.rotation</p:attrName>
                                        </p:attrNameLst>
                                      </p:cBhvr>
                                      <p:tavLst>
                                        <p:tav tm="0">
                                          <p:val>
                                            <p:fltVal val="-90"/>
                                          </p:val>
                                        </p:tav>
                                        <p:tav tm="100000">
                                          <p:val>
                                            <p:fltVal val="0"/>
                                          </p:val>
                                        </p:tav>
                                      </p:tavLst>
                                    </p:anim>
                                    <p:anim calcmode="lin" valueType="num">
                                      <p:cBhvr>
                                        <p:cTn id="156" dur="200" decel="100000" fill="hold"/>
                                        <p:tgtEl>
                                          <p:spTgt spid="59"/>
                                        </p:tgtEl>
                                        <p:attrNameLst>
                                          <p:attrName>ppt_x</p:attrName>
                                        </p:attrNameLst>
                                      </p:cBhvr>
                                      <p:tavLst>
                                        <p:tav tm="0">
                                          <p:val>
                                            <p:strVal val="#ppt_x+0.4"/>
                                          </p:val>
                                        </p:tav>
                                        <p:tav tm="100000">
                                          <p:val>
                                            <p:strVal val="#ppt_x-0.05"/>
                                          </p:val>
                                        </p:tav>
                                      </p:tavLst>
                                    </p:anim>
                                    <p:anim calcmode="lin" valueType="num">
                                      <p:cBhvr>
                                        <p:cTn id="157" dur="200" decel="100000" fill="hold"/>
                                        <p:tgtEl>
                                          <p:spTgt spid="59"/>
                                        </p:tgtEl>
                                        <p:attrNameLst>
                                          <p:attrName>ppt_y</p:attrName>
                                        </p:attrNameLst>
                                      </p:cBhvr>
                                      <p:tavLst>
                                        <p:tav tm="0">
                                          <p:val>
                                            <p:strVal val="#ppt_y-0.4"/>
                                          </p:val>
                                        </p:tav>
                                        <p:tav tm="100000">
                                          <p:val>
                                            <p:strVal val="#ppt_y+0.1"/>
                                          </p:val>
                                        </p:tav>
                                      </p:tavLst>
                                    </p:anim>
                                    <p:anim calcmode="lin" valueType="num">
                                      <p:cBhvr>
                                        <p:cTn id="158" dur="50" accel="100000" fill="hold">
                                          <p:stCondLst>
                                            <p:cond delay="200"/>
                                          </p:stCondLst>
                                        </p:cTn>
                                        <p:tgtEl>
                                          <p:spTgt spid="59"/>
                                        </p:tgtEl>
                                        <p:attrNameLst>
                                          <p:attrName>ppt_x</p:attrName>
                                        </p:attrNameLst>
                                      </p:cBhvr>
                                      <p:tavLst>
                                        <p:tav tm="0">
                                          <p:val>
                                            <p:strVal val="#ppt_x-0.05"/>
                                          </p:val>
                                        </p:tav>
                                        <p:tav tm="100000">
                                          <p:val>
                                            <p:strVal val="#ppt_x"/>
                                          </p:val>
                                        </p:tav>
                                      </p:tavLst>
                                    </p:anim>
                                    <p:anim calcmode="lin" valueType="num">
                                      <p:cBhvr>
                                        <p:cTn id="159" dur="50" accel="100000" fill="hold">
                                          <p:stCondLst>
                                            <p:cond delay="200"/>
                                          </p:stCondLst>
                                        </p:cTn>
                                        <p:tgtEl>
                                          <p:spTgt spid="59"/>
                                        </p:tgtEl>
                                        <p:attrNameLst>
                                          <p:attrName>ppt_y</p:attrName>
                                        </p:attrNameLst>
                                      </p:cBhvr>
                                      <p:tavLst>
                                        <p:tav tm="0">
                                          <p:val>
                                            <p:strVal val="#ppt_y+0.1"/>
                                          </p:val>
                                        </p:tav>
                                        <p:tav tm="100000">
                                          <p:val>
                                            <p:strVal val="#ppt_y"/>
                                          </p:val>
                                        </p:tav>
                                      </p:tavLst>
                                    </p:anim>
                                  </p:childTnLst>
                                </p:cTn>
                              </p:par>
                            </p:childTnLst>
                          </p:cTn>
                        </p:par>
                        <p:par>
                          <p:cTn id="160" fill="hold">
                            <p:stCondLst>
                              <p:cond delay="250"/>
                            </p:stCondLst>
                            <p:childTnLst>
                              <p:par>
                                <p:cTn id="161" presetID="30" presetClass="entr" presetSubtype="0" fill="hold" nodeType="afterEffect">
                                  <p:stCondLst>
                                    <p:cond delay="0"/>
                                  </p:stCondLst>
                                  <p:childTnLst>
                                    <p:set>
                                      <p:cBhvr>
                                        <p:cTn id="162" dur="1" fill="hold">
                                          <p:stCondLst>
                                            <p:cond delay="0"/>
                                          </p:stCondLst>
                                        </p:cTn>
                                        <p:tgtEl>
                                          <p:spTgt spid="60"/>
                                        </p:tgtEl>
                                        <p:attrNameLst>
                                          <p:attrName>style.visibility</p:attrName>
                                        </p:attrNameLst>
                                      </p:cBhvr>
                                      <p:to>
                                        <p:strVal val="visible"/>
                                      </p:to>
                                    </p:set>
                                    <p:animEffect transition="in" filter="fade">
                                      <p:cBhvr>
                                        <p:cTn id="163" dur="200" decel="100000"/>
                                        <p:tgtEl>
                                          <p:spTgt spid="60"/>
                                        </p:tgtEl>
                                      </p:cBhvr>
                                    </p:animEffect>
                                    <p:anim calcmode="lin" valueType="num">
                                      <p:cBhvr>
                                        <p:cTn id="164" dur="200" decel="100000" fill="hold"/>
                                        <p:tgtEl>
                                          <p:spTgt spid="60"/>
                                        </p:tgtEl>
                                        <p:attrNameLst>
                                          <p:attrName>style.rotation</p:attrName>
                                        </p:attrNameLst>
                                      </p:cBhvr>
                                      <p:tavLst>
                                        <p:tav tm="0">
                                          <p:val>
                                            <p:fltVal val="-90"/>
                                          </p:val>
                                        </p:tav>
                                        <p:tav tm="100000">
                                          <p:val>
                                            <p:fltVal val="0"/>
                                          </p:val>
                                        </p:tav>
                                      </p:tavLst>
                                    </p:anim>
                                    <p:anim calcmode="lin" valueType="num">
                                      <p:cBhvr>
                                        <p:cTn id="165" dur="200" decel="100000" fill="hold"/>
                                        <p:tgtEl>
                                          <p:spTgt spid="60"/>
                                        </p:tgtEl>
                                        <p:attrNameLst>
                                          <p:attrName>ppt_x</p:attrName>
                                        </p:attrNameLst>
                                      </p:cBhvr>
                                      <p:tavLst>
                                        <p:tav tm="0">
                                          <p:val>
                                            <p:strVal val="#ppt_x+0.4"/>
                                          </p:val>
                                        </p:tav>
                                        <p:tav tm="100000">
                                          <p:val>
                                            <p:strVal val="#ppt_x-0.05"/>
                                          </p:val>
                                        </p:tav>
                                      </p:tavLst>
                                    </p:anim>
                                    <p:anim calcmode="lin" valueType="num">
                                      <p:cBhvr>
                                        <p:cTn id="166" dur="200" decel="100000" fill="hold"/>
                                        <p:tgtEl>
                                          <p:spTgt spid="60"/>
                                        </p:tgtEl>
                                        <p:attrNameLst>
                                          <p:attrName>ppt_y</p:attrName>
                                        </p:attrNameLst>
                                      </p:cBhvr>
                                      <p:tavLst>
                                        <p:tav tm="0">
                                          <p:val>
                                            <p:strVal val="#ppt_y-0.4"/>
                                          </p:val>
                                        </p:tav>
                                        <p:tav tm="100000">
                                          <p:val>
                                            <p:strVal val="#ppt_y+0.1"/>
                                          </p:val>
                                        </p:tav>
                                      </p:tavLst>
                                    </p:anim>
                                    <p:anim calcmode="lin" valueType="num">
                                      <p:cBhvr>
                                        <p:cTn id="167" dur="50" accel="100000" fill="hold">
                                          <p:stCondLst>
                                            <p:cond delay="200"/>
                                          </p:stCondLst>
                                        </p:cTn>
                                        <p:tgtEl>
                                          <p:spTgt spid="60"/>
                                        </p:tgtEl>
                                        <p:attrNameLst>
                                          <p:attrName>ppt_x</p:attrName>
                                        </p:attrNameLst>
                                      </p:cBhvr>
                                      <p:tavLst>
                                        <p:tav tm="0">
                                          <p:val>
                                            <p:strVal val="#ppt_x-0.05"/>
                                          </p:val>
                                        </p:tav>
                                        <p:tav tm="100000">
                                          <p:val>
                                            <p:strVal val="#ppt_x"/>
                                          </p:val>
                                        </p:tav>
                                      </p:tavLst>
                                    </p:anim>
                                    <p:anim calcmode="lin" valueType="num">
                                      <p:cBhvr>
                                        <p:cTn id="168" dur="50" accel="100000" fill="hold">
                                          <p:stCondLst>
                                            <p:cond delay="200"/>
                                          </p:stCondLst>
                                        </p:cTn>
                                        <p:tgtEl>
                                          <p:spTgt spid="6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7|8.9|.5"/>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2.xml><?xml version="1.0" encoding="utf-8"?>
<ds:datastoreItem xmlns:ds="http://schemas.openxmlformats.org/officeDocument/2006/customXml" ds:itemID="{B030EFEA-9AEA-457C-BAA8-93C4281792F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fee586e5-3c92-48eb-9898-42915e590ada"/>
    <ds:schemaRef ds:uri="http://www.w3.org/XML/1998/namespace"/>
    <ds:schemaRef ds:uri="http://purl.org/dc/dcmitype/"/>
  </ds:schemaRefs>
</ds:datastoreItem>
</file>

<file path=customXml/itemProps3.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5074</TotalTime>
  <Words>4100</Words>
  <Application>Microsoft Office PowerPoint</Application>
  <PresentationFormat>Widescreen</PresentationFormat>
  <Paragraphs>647</Paragraphs>
  <Slides>39</Slides>
  <Notes>31</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宋体</vt:lpstr>
      <vt:lpstr>Arial</vt:lpstr>
      <vt:lpstr>Calibri</vt:lpstr>
      <vt:lpstr>Courier New</vt:lpstr>
      <vt:lpstr>Segoe Light</vt:lpstr>
      <vt:lpstr>Segoe UI</vt:lpstr>
      <vt:lpstr>Segoe UI Light</vt:lpstr>
      <vt:lpstr>Times New Roman</vt:lpstr>
      <vt:lpstr>Wingdings</vt:lpstr>
      <vt:lpstr>Azure Medium</vt:lpstr>
      <vt:lpstr>Azure IaaS</vt:lpstr>
      <vt:lpstr>Agenda</vt:lpstr>
      <vt:lpstr>Your service</vt:lpstr>
      <vt:lpstr>PowerPoint Presentation</vt:lpstr>
      <vt:lpstr>PowerPoint Presentation</vt:lpstr>
      <vt:lpstr>Virtual Machines</vt:lpstr>
      <vt:lpstr>Azure Virtual Machines</vt:lpstr>
      <vt:lpstr>Provisioning VM</vt:lpstr>
      <vt:lpstr>VM Gallery</vt:lpstr>
      <vt:lpstr>Virtual Machine Sizes</vt:lpstr>
      <vt:lpstr>Demo: Provisioning VM</vt:lpstr>
      <vt:lpstr>VM Extensions</vt:lpstr>
      <vt:lpstr>Demo: VM Extension</vt:lpstr>
      <vt:lpstr>VM Extensions</vt:lpstr>
      <vt:lpstr>VM Extensions</vt:lpstr>
      <vt:lpstr>Data Persistence</vt:lpstr>
      <vt:lpstr>Disks and Images</vt:lpstr>
      <vt:lpstr>Image Mobility</vt:lpstr>
      <vt:lpstr>VM disk layout</vt:lpstr>
      <vt:lpstr>Persistent Disks and Highly Durable</vt:lpstr>
      <vt:lpstr>Azure Files</vt:lpstr>
      <vt:lpstr>Azure Files - Scenarios</vt:lpstr>
      <vt:lpstr>Azure Files vs Disks</vt:lpstr>
      <vt:lpstr>Virtual Machine Availability</vt:lpstr>
      <vt:lpstr>Meaning of 9’s</vt:lpstr>
      <vt:lpstr>Service Level Agreements </vt:lpstr>
      <vt:lpstr>Fault and Update Domains</vt:lpstr>
      <vt:lpstr>Virtual Machine Availability Sets </vt:lpstr>
      <vt:lpstr>Load balancing</vt:lpstr>
      <vt:lpstr>Traffic Manager</vt:lpstr>
      <vt:lpstr>Transform the datacenter Orchestrated disaster recovery to a second site</vt:lpstr>
      <vt:lpstr>Transform the datacenter Orchestrated disaster recovery to a second site or to Azure</vt:lpstr>
      <vt:lpstr>Virtual Networks</vt:lpstr>
      <vt:lpstr>Azure Virtual Networks</vt:lpstr>
      <vt:lpstr>Virtual Network Scenarios</vt:lpstr>
      <vt:lpstr>Cross-premises Connectivity</vt:lpstr>
      <vt:lpstr>Demo: Virtual Network</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Jon Galloway</cp:lastModifiedBy>
  <cp:revision>342</cp:revision>
  <cp:lastPrinted>2014-03-26T17:46:13Z</cp:lastPrinted>
  <dcterms:created xsi:type="dcterms:W3CDTF">2014-03-19T23:21:38Z</dcterms:created>
  <dcterms:modified xsi:type="dcterms:W3CDTF">2014-10-06T22:22:56Z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