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2"/>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709" r:id="rId77"/>
    <p:sldId id="675" r:id="rId78"/>
    <p:sldId id="707" r:id="rId79"/>
    <p:sldId id="619" r:id="rId80"/>
    <p:sldId id="702" r:id="rId81"/>
    <p:sldId id="689" r:id="rId82"/>
    <p:sldId id="690" r:id="rId83"/>
    <p:sldId id="691" r:id="rId84"/>
    <p:sldId id="692" r:id="rId85"/>
    <p:sldId id="693" r:id="rId86"/>
    <p:sldId id="694" r:id="rId87"/>
    <p:sldId id="695" r:id="rId88"/>
    <p:sldId id="696" r:id="rId89"/>
    <p:sldId id="697" r:id="rId90"/>
    <p:sldId id="698" r:id="rId91"/>
    <p:sldId id="699" r:id="rId92"/>
    <p:sldId id="700" r:id="rId93"/>
    <p:sldId id="701" r:id="rId94"/>
    <p:sldId id="703" r:id="rId95"/>
    <p:sldId id="704" r:id="rId96"/>
    <p:sldId id="705" r:id="rId97"/>
    <p:sldId id="337" r:id="rId98"/>
    <p:sldId id="496" r:id="rId99"/>
    <p:sldId id="492" r:id="rId100"/>
    <p:sldId id="495" r:id="rId10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709"/>
            <p14:sldId id="675"/>
          </p14:sldIdLst>
        </p14:section>
        <p14:section name="Close" id="{00D3D8B1-E403-4E21-9A68-5DB578B087B8}">
          <p14:sldIdLst>
            <p14:sldId id="707"/>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 id="2" name="Magnus Mårtensson" initials="MM" lastIdx="0" clrIdx="1">
    <p:extLst>
      <p:ext uri="{19B8F6BF-5375-455C-9EA6-DF929625EA0E}">
        <p15:presenceInfo xmlns:p15="http://schemas.microsoft.com/office/powerpoint/2012/main" userId="e6247bbffbbc7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a:srgbClr val="C86E00"/>
    <a:srgbClr val="4472C4"/>
    <a:srgbClr val="70AD47"/>
    <a:srgbClr val="A5A5A5"/>
    <a:srgbClr val="FFC000"/>
    <a:srgbClr val="ED7D31"/>
    <a:srgbClr val="1D4380"/>
    <a:srgbClr val="000000"/>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0" autoAdjust="0"/>
    <p:restoredTop sz="78825" autoAdjust="0"/>
  </p:normalViewPr>
  <p:slideViewPr>
    <p:cSldViewPr snapToGrid="0">
      <p:cViewPr varScale="1">
        <p:scale>
          <a:sx n="50" d="100"/>
          <a:sy n="50" d="100"/>
        </p:scale>
        <p:origin x="1016" y="48"/>
      </p:cViewPr>
      <p:guideLst/>
    </p:cSldViewPr>
  </p:slideViewPr>
  <p:notesTextViewPr>
    <p:cViewPr>
      <p:scale>
        <a:sx n="125" d="100"/>
        <a:sy n="125" d="100"/>
      </p:scale>
      <p:origin x="0" y="0"/>
    </p:cViewPr>
  </p:notesTextViewPr>
  <p:sorterViewPr>
    <p:cViewPr varScale="1">
      <p:scale>
        <a:sx n="1" d="1"/>
        <a:sy n="1" d="1"/>
      </p:scale>
      <p:origin x="0" y="-34744"/>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52BE83C6-3122-4E59-A6AC-364866CAC3F2}"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rPr>
              <a:t>Preparation material: </a:t>
            </a:r>
            <a:r>
              <a:rPr lang="en-US" sz="1200" dirty="0" smtClean="0">
                <a:solidFill>
                  <a:srgbClr val="FFFFFF"/>
                </a:solidFill>
              </a:rPr>
              <a:t>“Microsoft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a:t>
            </a:r>
            <a:r>
              <a:rPr lang="en-US" baseline="0" noProof="0" dirty="0" smtClean="0"/>
              <a:t> 2)</a:t>
            </a:r>
            <a:endParaRPr lang="en-US" noProof="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smtClean="0"/>
              <a:t>Demo 3)</a:t>
            </a:r>
            <a:endParaRPr lang="en-US" noProof="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4)</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block</a:t>
            </a:r>
            <a:r>
              <a:rPr lang="en-US" b="0" baseline="0" dirty="0" smtClean="0"/>
              <a:t> </a:t>
            </a:r>
            <a:r>
              <a:rPr lang="en-US" b="0" dirty="0" smtClean="0"/>
              <a:t>blob</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5)</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page blob</a:t>
            </a:r>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6A)</a:t>
            </a:r>
            <a:r>
              <a:rPr lang="en-US" baseline="0" noProof="0" dirty="0" smtClean="0"/>
              <a:t> The first method in </a:t>
            </a:r>
            <a:r>
              <a:rPr lang="en-US" baseline="0" noProof="0" dirty="0" err="1" smtClean="0"/>
              <a:t>TableDemoTests</a:t>
            </a:r>
            <a:r>
              <a:rPr lang="en-US" baseline="0" noProof="0" dirty="0" smtClean="0"/>
              <a:t>.</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6A)</a:t>
            </a:r>
            <a:r>
              <a:rPr lang="en-US" baseline="0" noProof="0" dirty="0" smtClean="0"/>
              <a:t> The second method in </a:t>
            </a:r>
            <a:r>
              <a:rPr lang="en-US" baseline="0" noProof="0" dirty="0" err="1" smtClean="0"/>
              <a:t>TableDemoTests</a:t>
            </a:r>
            <a:r>
              <a:rPr lang="en-US" baseline="0" noProof="0" dirty="0" smtClean="0"/>
              <a:t>.</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888926">
              <a:spcBef>
                <a:spcPts val="1200"/>
              </a:spcBef>
              <a:buFont typeface="Arial" panose="020B0604020202020204" pitchFamily="34" charset="0"/>
              <a:buChar char="•"/>
            </a:pPr>
            <a:r>
              <a:rPr lang="en-US" sz="1200" kern="1200" spc="-100" dirty="0" err="1" smtClean="0">
                <a:solidFill>
                  <a:schemeClr val="bg1">
                    <a:alpha val="99000"/>
                  </a:schemeClr>
                </a:solidFill>
                <a:latin typeface="+mn-lt"/>
                <a:ea typeface="Segoe UI" pitchFamily="34" charset="0"/>
                <a:cs typeface="Segoe UI" pitchFamily="34" charset="0"/>
              </a:rPr>
              <a:t>StorSimple</a:t>
            </a:r>
            <a:r>
              <a:rPr lang="en-US" sz="1200" kern="1200" spc="-100" dirty="0" smtClean="0">
                <a:solidFill>
                  <a:schemeClr val="bg1">
                    <a:alpha val="99000"/>
                  </a:schemeClr>
                </a:solidFill>
                <a:latin typeface="+mn-lt"/>
                <a:ea typeface="Segoe UI" pitchFamily="34" charset="0"/>
                <a:cs typeface="Segoe UI" pitchFamily="34" charset="0"/>
              </a:rPr>
              <a:t> is a unique hybrid cloud storage solution which provides primary storage, archive and disaster recovery.</a:t>
            </a:r>
          </a:p>
          <a:p>
            <a:pPr marL="171450" indent="-171450" defTabSz="888926">
              <a:spcBef>
                <a:spcPts val="1200"/>
              </a:spcBef>
              <a:buFont typeface="Arial" panose="020B0604020202020204" pitchFamily="34" charset="0"/>
              <a:buChar char="•"/>
            </a:pPr>
            <a:r>
              <a:rPr lang="en-US" sz="1200" kern="1200" spc="-100" dirty="0" smtClean="0">
                <a:solidFill>
                  <a:schemeClr val="bg1">
                    <a:alpha val="99000"/>
                  </a:schemeClr>
                </a:solidFill>
                <a:latin typeface="+mn-lt"/>
                <a:ea typeface="Segoe UI" pitchFamily="34" charset="0"/>
                <a:cs typeface="Segoe UI" pitchFamily="34" charset="0"/>
              </a:rPr>
              <a:t>This solution optimizes total storage costs and data protection for enterprises.</a:t>
            </a:r>
          </a:p>
          <a:p>
            <a:endParaRPr lang="sv-SE" dirty="0"/>
          </a:p>
        </p:txBody>
      </p:sp>
      <p:sp>
        <p:nvSpPr>
          <p:cNvPr id="4" name="Slide Number Placeholder 3"/>
          <p:cNvSpPr>
            <a:spLocks noGrp="1"/>
          </p:cNvSpPr>
          <p:nvPr>
            <p:ph type="sldNum" sz="quarter" idx="10"/>
          </p:nvPr>
        </p:nvSpPr>
        <p:spPr/>
        <p:txBody>
          <a:bodyPr/>
          <a:lstStyle/>
          <a:p>
            <a:fld id="{2C52CFDC-D2D5-4B9F-BA75-89F771E01AEB}" type="slidenum">
              <a:rPr lang="en-US" smtClean="0"/>
              <a:t>73</a:t>
            </a:fld>
            <a:endParaRPr lang="en-US"/>
          </a:p>
        </p:txBody>
      </p:sp>
    </p:spTree>
    <p:extLst>
      <p:ext uri="{BB962C8B-B14F-4D97-AF65-F5344CB8AC3E}">
        <p14:creationId xmlns:p14="http://schemas.microsoft.com/office/powerpoint/2010/main" val="2350145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77</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85</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a:t>
            </a:r>
            <a:r>
              <a:rPr lang="en-US" baseline="0" noProof="0" dirty="0" smtClean="0"/>
              <a:t> 1) Interacting with blobs.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92</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93</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1/23/2015 1:37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4645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713" r:id="rId19"/>
    <p:sldLayoutId id="2147483688" r:id="rId20"/>
    <p:sldLayoutId id="2147483701" r:id="rId21"/>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1.emf"/><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image" Target="../media/image14.emf"/><Relationship Id="rId4" Type="http://schemas.openxmlformats.org/officeDocument/2006/relationships/image" Target="../media/image13.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6.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7.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659431640"/>
              </p:ext>
            </p:extLst>
          </p:nvPr>
        </p:nvGraphicFramePr>
        <p:xfrm>
          <a:off x="609066" y="981076"/>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150"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rights</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6427788" y="0"/>
            <a:ext cx="5764212"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20" name="TextBox 19"/>
          <p:cNvSpPr txBox="1"/>
          <p:nvPr/>
        </p:nvSpPr>
        <p:spPr>
          <a:xfrm>
            <a:off x="872295"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1" name="TextBox 30"/>
          <p:cNvSpPr txBox="1"/>
          <p:nvPr/>
        </p:nvSpPr>
        <p:spPr>
          <a:xfrm>
            <a:off x="3451600"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2" name="TextBox 31"/>
          <p:cNvSpPr txBox="1"/>
          <p:nvPr/>
        </p:nvSpPr>
        <p:spPr>
          <a:xfrm>
            <a:off x="6235923"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cxnSp>
        <p:nvCxnSpPr>
          <p:cNvPr id="14" name="Straight Arrow Connector 13"/>
          <p:cNvCxnSpPr>
            <a:stCxn id="7" idx="0"/>
            <a:endCxn id="20" idx="2"/>
          </p:cNvCxnSpPr>
          <p:nvPr/>
        </p:nvCxnSpPr>
        <p:spPr>
          <a:xfrm flipV="1">
            <a:off x="1594407"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32" idx="2"/>
          </p:cNvCxnSpPr>
          <p:nvPr/>
        </p:nvCxnSpPr>
        <p:spPr>
          <a:xfrm flipV="1">
            <a:off x="6958036" y="2170980"/>
            <a:ext cx="0"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4173712"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61059" y="3507235"/>
            <a:ext cx="11469883"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Index </a:t>
            </a:r>
            <a:r>
              <a:rPr lang="en-US" sz="3600" dirty="0">
                <a:gradFill>
                  <a:gsLst>
                    <a:gs pos="0">
                      <a:srgbClr val="FFFFFF"/>
                    </a:gs>
                    <a:gs pos="100000">
                      <a:srgbClr val="FFFFFF"/>
                    </a:gs>
                  </a:gsLst>
                  <a:lin ang="5400000" scaled="0"/>
                </a:gradFill>
                <a:latin typeface="+mj-lt"/>
                <a:ea typeface="Segoe UI" pitchFamily="34" charset="0"/>
                <a:cs typeface="Segoe UI" pitchFamily="34" charset="0"/>
              </a:rPr>
              <a:t>Layer</a:t>
            </a:r>
          </a:p>
        </p:txBody>
      </p:sp>
      <p:sp>
        <p:nvSpPr>
          <p:cNvPr id="6" name="Rectangle 5"/>
          <p:cNvSpPr/>
          <p:nvPr/>
        </p:nvSpPr>
        <p:spPr bwMode="auto">
          <a:xfrm>
            <a:off x="361059" y="4291079"/>
            <a:ext cx="11469883"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361059" y="2755918"/>
            <a:ext cx="2466696"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Blob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519669" y="2755918"/>
            <a:ext cx="2876733"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Queue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2904615" y="2755918"/>
            <a:ext cx="2538194"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Table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70" name="Group 169"/>
          <p:cNvGrpSpPr/>
          <p:nvPr/>
        </p:nvGrpSpPr>
        <p:grpSpPr>
          <a:xfrm>
            <a:off x="8473262" y="1792211"/>
            <a:ext cx="3357680" cy="1642948"/>
            <a:chOff x="8473262" y="1792211"/>
            <a:chExt cx="3357680" cy="1642948"/>
          </a:xfrm>
        </p:grpSpPr>
        <p:sp>
          <p:nvSpPr>
            <p:cNvPr id="11" name="Rectangle 10"/>
            <p:cNvSpPr/>
            <p:nvPr/>
          </p:nvSpPr>
          <p:spPr bwMode="auto">
            <a:xfrm>
              <a:off x="8473262" y="2755918"/>
              <a:ext cx="335768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File Share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3" name="TextBox 32"/>
            <p:cNvSpPr txBox="1"/>
            <p:nvPr/>
          </p:nvSpPr>
          <p:spPr>
            <a:xfrm>
              <a:off x="8707352" y="1793574"/>
              <a:ext cx="1444226"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4" name="TextBox 33"/>
            <p:cNvSpPr txBox="1"/>
            <p:nvPr/>
          </p:nvSpPr>
          <p:spPr>
            <a:xfrm>
              <a:off x="10275526" y="1792211"/>
              <a:ext cx="132132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SMB</a:t>
              </a:r>
            </a:p>
          </p:txBody>
        </p:sp>
        <p:cxnSp>
          <p:nvCxnSpPr>
            <p:cNvPr id="29" name="Straight Arrow Connector 28"/>
            <p:cNvCxnSpPr>
              <a:stCxn id="11" idx="0"/>
              <a:endCxn id="33" idx="2"/>
            </p:cNvCxnSpPr>
            <p:nvPr/>
          </p:nvCxnSpPr>
          <p:spPr>
            <a:xfrm flipH="1" flipV="1">
              <a:off x="9429465" y="2172343"/>
              <a:ext cx="722637" cy="58357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10152102" y="2173705"/>
              <a:ext cx="784087" cy="582213"/>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348096" y="3435159"/>
            <a:ext cx="11482845" cy="78384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5756" y="1792211"/>
            <a:ext cx="8070646" cy="1642948"/>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059" y="4291079"/>
            <a:ext cx="11469882" cy="77471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 calcmode="lin" valueType="num">
                                      <p:cBhvr additive="base">
                                        <p:cTn id="26" dur="500" fill="hold"/>
                                        <p:tgtEl>
                                          <p:spTgt spid="170"/>
                                        </p:tgtEl>
                                        <p:attrNameLst>
                                          <p:attrName>ppt_x</p:attrName>
                                        </p:attrNameLst>
                                      </p:cBhvr>
                                      <p:tavLst>
                                        <p:tav tm="0">
                                          <p:val>
                                            <p:strVal val="1+#ppt_w/2"/>
                                          </p:val>
                                        </p:tav>
                                        <p:tav tm="100000">
                                          <p:val>
                                            <p:strVal val="#ppt_x"/>
                                          </p:val>
                                        </p:tav>
                                      </p:tavLst>
                                    </p:anim>
                                    <p:anim calcmode="lin" valueType="num">
                                      <p:cBhvr additive="base">
                                        <p:cTn id="27" dur="500" fill="hold"/>
                                        <p:tgtEl>
                                          <p:spTgt spid="170"/>
                                        </p:tgtEl>
                                        <p:attrNameLst>
                                          <p:attrName>ppt_y</p:attrName>
                                        </p:attrNameLst>
                                      </p:cBhvr>
                                      <p:tavLst>
                                        <p:tav tm="0">
                                          <p:val>
                                            <p:strVal val="#ppt_y"/>
                                          </p:val>
                                        </p:tav>
                                        <p:tav tm="100000">
                                          <p:val>
                                            <p:strVal val="#ppt_y"/>
                                          </p:val>
                                        </p:tav>
                                      </p:tavLst>
                                    </p:anim>
                                  </p:childTnLst>
                                </p:cTn>
                              </p:par>
                              <p:par>
                                <p:cTn id="28" presetID="10" presetClass="entr" presetSubtype="0" fill="hold" grpId="3"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P spid="2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a:t>
            </a:r>
            <a:r>
              <a:rPr lang="en-NZ" dirty="0"/>
              <a:t>– Revocation</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0"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5" name="Picture 4"/>
          <p:cNvPicPr>
            <a:picLocks noChangeAspect="1"/>
          </p:cNvPicPr>
          <p:nvPr/>
        </p:nvPicPr>
        <p:blipFill>
          <a:blip r:embed="rId2"/>
          <a:stretch>
            <a:fillRect/>
          </a:stretch>
        </p:blipFill>
        <p:spPr>
          <a:xfrm>
            <a:off x="5283240" y="381094"/>
            <a:ext cx="1625520" cy="1409100"/>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949325"/>
            <a:ext cx="3676650" cy="2292350"/>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5" name="Picture 4"/>
          <p:cNvPicPr>
            <a:picLocks noChangeAspect="1"/>
          </p:cNvPicPr>
          <p:nvPr/>
        </p:nvPicPr>
        <p:blipFill>
          <a:blip r:embed="rId2"/>
          <a:stretch>
            <a:fillRect/>
          </a:stretch>
        </p:blipFill>
        <p:spPr>
          <a:xfrm>
            <a:off x="5281165" y="381093"/>
            <a:ext cx="1629670" cy="1409101"/>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sp>
        <p:nvSpPr>
          <p:cNvPr id="6" name="Oval 5"/>
          <p:cNvSpPr/>
          <p:nvPr/>
        </p:nvSpPr>
        <p:spPr>
          <a:xfrm>
            <a:off x="7913486" y="16597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6409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nvGrpSpPr>
          <p:cNvPr id="59" name="Group 58"/>
          <p:cNvGrpSpPr/>
          <p:nvPr/>
        </p:nvGrpSpPr>
        <p:grpSpPr>
          <a:xfrm>
            <a:off x="1926211" y="1659778"/>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009900"/>
            <a:ext cx="1825279" cy="838200"/>
            <a:chOff x="5183361" y="3390632"/>
            <a:chExt cx="1825279" cy="838200"/>
          </a:xfrm>
        </p:grpSpPr>
        <p:sp>
          <p:nvSpPr>
            <p:cNvPr id="44" name="Rectangle 43"/>
            <p:cNvSpPr/>
            <p:nvPr/>
          </p:nvSpPr>
          <p:spPr>
            <a:xfrm>
              <a:off x="51833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	-&gt;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Not an RDBMS Table!</a:t>
            </a:r>
          </a:p>
          <a:p>
            <a:pPr marL="252000"/>
            <a:r>
              <a:rPr lang="en-US" sz="4800" spc="-100" dirty="0">
                <a:solidFill>
                  <a:schemeClr val="bg1">
                    <a:alpha val="99000"/>
                  </a:schemeClr>
                </a:solidFill>
                <a:latin typeface="+mj-lt"/>
                <a:ea typeface="Segoe UI" pitchFamily="34" charset="0"/>
                <a:cs typeface="Segoe UI" pitchFamily="34" charset="0"/>
              </a:rPr>
              <a:t>The mental picture is ‘Entities’</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8680485" y="2908922"/>
            <a:ext cx="1273118" cy="1040157"/>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PartitionKey &amp; </a:t>
            </a:r>
            <a:r>
              <a:rPr lang="en-US" sz="4800" spc="-100" dirty="0" smtClean="0">
                <a:solidFill>
                  <a:schemeClr val="bg1">
                    <a:alpha val="99000"/>
                  </a:schemeClr>
                </a:solidFill>
                <a:latin typeface="+mj-lt"/>
                <a:ea typeface="Segoe UI" pitchFamily="34" charset="0"/>
                <a:cs typeface="Segoe UI" pitchFamily="34" charset="0"/>
              </a:rPr>
              <a:t>RowKey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22396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CRUD 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6" name="Picture 5"/>
          <p:cNvPicPr>
            <a:picLocks noChangeAspect="1"/>
          </p:cNvPicPr>
          <p:nvPr/>
        </p:nvPicPr>
        <p:blipFill>
          <a:blip r:embed="rId2"/>
          <a:stretch>
            <a:fillRect/>
          </a:stretch>
        </p:blipFill>
        <p:spPr>
          <a:xfrm>
            <a:off x="5297478" y="381094"/>
            <a:ext cx="1597044" cy="1409100"/>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endParaRPr lang="en-US" sz="4000" spc="-100" dirty="0">
              <a:solidFill>
                <a:schemeClr val="bg1">
                  <a:alpha val="99000"/>
                </a:schemeClr>
              </a:solidFill>
              <a:latin typeface="+mj-lt"/>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1289118" y="65994"/>
            <a:ext cx="846416" cy="7468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647" y="704229"/>
            <a:ext cx="7494707" cy="5449542"/>
          </a:xfrm>
          <a:prstGeom prst="rect">
            <a:avLst/>
          </a:prstGeom>
        </p:spPr>
      </p:pic>
    </p:spTree>
    <p:extLst>
      <p:ext uri="{BB962C8B-B14F-4D97-AF65-F5344CB8AC3E}">
        <p14:creationId xmlns:p14="http://schemas.microsoft.com/office/powerpoint/2010/main" val="244177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pic>
        <p:nvPicPr>
          <p:cNvPr id="3" name="Picture 2"/>
          <p:cNvPicPr>
            <a:picLocks noChangeAspect="1"/>
          </p:cNvPicPr>
          <p:nvPr/>
        </p:nvPicPr>
        <p:blipFill>
          <a:blip r:embed="rId2"/>
          <a:stretch>
            <a:fillRect/>
          </a:stretch>
        </p:blipFill>
        <p:spPr>
          <a:xfrm>
            <a:off x="599980" y="981244"/>
            <a:ext cx="10992041" cy="4895512"/>
          </a:xfrm>
          <a:prstGeom prst="rect">
            <a:avLst/>
          </a:prstGeom>
        </p:spPr>
      </p:pic>
      <p:sp>
        <p:nvSpPr>
          <p:cNvPr id="4" name="Rectangle 3"/>
          <p:cNvSpPr/>
          <p:nvPr/>
        </p:nvSpPr>
        <p:spPr>
          <a:xfrm>
            <a:off x="615949" y="1208015"/>
            <a:ext cx="3416301" cy="204001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703183" y="1691143"/>
            <a:ext cx="1241832" cy="1073755"/>
          </a:xfrm>
          <a:prstGeom prst="rect">
            <a:avLst/>
          </a:prstGeom>
        </p:spPr>
      </p:pic>
      <p:sp>
        <p:nvSpPr>
          <p:cNvPr id="11" name="Rectangle 10"/>
          <p:cNvSpPr/>
          <p:nvPr/>
        </p:nvSpPr>
        <p:spPr>
          <a:xfrm>
            <a:off x="4394200" y="1208015"/>
            <a:ext cx="3406775" cy="2040009"/>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62926" y="1208016"/>
            <a:ext cx="3413220" cy="2040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76975" y="3603625"/>
            <a:ext cx="3413125" cy="20478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05075" y="3603626"/>
            <a:ext cx="3413125" cy="204787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590343" y="4088812"/>
            <a:ext cx="1242589" cy="1077503"/>
          </a:xfrm>
          <a:prstGeom prst="rect">
            <a:avLst/>
          </a:prstGeom>
        </p:spPr>
      </p:pic>
      <p:pic>
        <p:nvPicPr>
          <p:cNvPr id="9" name="Picture 8"/>
          <p:cNvPicPr>
            <a:picLocks noChangeAspect="1"/>
          </p:cNvPicPr>
          <p:nvPr/>
        </p:nvPicPr>
        <p:blipFill>
          <a:blip r:embed="rId5"/>
          <a:stretch>
            <a:fillRect/>
          </a:stretch>
        </p:blipFill>
        <p:spPr>
          <a:xfrm>
            <a:off x="7375052" y="4090685"/>
            <a:ext cx="1216971" cy="1073755"/>
          </a:xfrm>
          <a:prstGeom prst="rect">
            <a:avLst/>
          </a:prstGeom>
        </p:spPr>
      </p:pic>
      <p:pic>
        <p:nvPicPr>
          <p:cNvPr id="6" name="Picture 5"/>
          <p:cNvPicPr>
            <a:picLocks noChangeAspect="1"/>
          </p:cNvPicPr>
          <p:nvPr/>
        </p:nvPicPr>
        <p:blipFill>
          <a:blip r:embed="rId6"/>
          <a:stretch>
            <a:fillRect/>
          </a:stretch>
        </p:blipFill>
        <p:spPr>
          <a:xfrm>
            <a:off x="5475390" y="1687504"/>
            <a:ext cx="1244394" cy="1077394"/>
          </a:xfrm>
          <a:prstGeom prst="rect">
            <a:avLst/>
          </a:prstGeom>
        </p:spPr>
      </p:pic>
      <p:pic>
        <p:nvPicPr>
          <p:cNvPr id="7" name="Picture 6"/>
          <p:cNvPicPr>
            <a:picLocks noChangeAspect="1"/>
          </p:cNvPicPr>
          <p:nvPr/>
        </p:nvPicPr>
        <p:blipFill>
          <a:blip r:embed="rId7"/>
          <a:stretch>
            <a:fillRect/>
          </a:stretch>
        </p:blipFill>
        <p:spPr>
          <a:xfrm>
            <a:off x="9250201" y="1691143"/>
            <a:ext cx="1238670" cy="1073755"/>
          </a:xfrm>
          <a:prstGeom prst="rect">
            <a:avLst/>
          </a:prstGeom>
        </p:spPr>
      </p:pic>
    </p:spTree>
    <p:extLst>
      <p:ext uri="{BB962C8B-B14F-4D97-AF65-F5344CB8AC3E}">
        <p14:creationId xmlns:p14="http://schemas.microsoft.com/office/powerpoint/2010/main" val="24476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Blob Storage Concepts</a:t>
            </a:r>
            <a:endParaRPr lang="en-US" dirty="0"/>
          </a:p>
        </p:txBody>
      </p:sp>
      <p:sp>
        <p:nvSpPr>
          <p:cNvPr id="66" name="Rounded Rectangle 65"/>
          <p:cNvSpPr/>
          <p:nvPr/>
        </p:nvSpPr>
        <p:spPr>
          <a:xfrm>
            <a:off x="616044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58713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108196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175223" y="1136378"/>
            <a:ext cx="9791004" cy="4572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a:t>
            </a:r>
            <a:r>
              <a:rPr lang="en-US" sz="2000" dirty="0" smtClean="0">
                <a:solidFill>
                  <a:srgbClr val="FFFFFF">
                    <a:alpha val="99000"/>
                  </a:srgbClr>
                </a:solidFill>
                <a:latin typeface="Consolas" pitchFamily="49" charset="0"/>
                <a:cs typeface="Consolas" pitchFamily="49" charset="0"/>
              </a:rPr>
              <a:t>://{account}.</a:t>
            </a:r>
            <a:r>
              <a:rPr lang="en-US" sz="2000" i="1" dirty="0" smtClean="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container</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/{blobname</a:t>
            </a:r>
            <a:r>
              <a:rPr lang="en-US" sz="2000" dirty="0">
                <a:solidFill>
                  <a:srgbClr val="FFFFFF">
                    <a:alpha val="99000"/>
                  </a:srgbClr>
                </a:solidFill>
                <a:latin typeface="Consolas" pitchFamily="49" charset="0"/>
                <a:cs typeface="Consolas" pitchFamily="49" charset="0"/>
              </a:rPr>
              <a:t>}</a:t>
            </a:r>
          </a:p>
        </p:txBody>
      </p:sp>
      <p:sp>
        <p:nvSpPr>
          <p:cNvPr id="101" name="Down Arrow 100"/>
          <p:cNvSpPr/>
          <p:nvPr/>
        </p:nvSpPr>
        <p:spPr bwMode="auto">
          <a:xfrm rot="10800000">
            <a:off x="1700188"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550609" y="146999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8492219"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722944" y="1493579"/>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858809"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848419"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51955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545653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83801"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38380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88010"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87761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6785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888639"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88842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646785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408307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646785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4083071"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7646</TotalTime>
  <Words>7146</Words>
  <Application>Microsoft Office PowerPoint</Application>
  <PresentationFormat>Widescreen</PresentationFormat>
  <Paragraphs>1349</Paragraphs>
  <Slides>97</Slides>
  <Notes>75</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444</cp:revision>
  <cp:lastPrinted>2014-03-26T17:46:13Z</cp:lastPrinted>
  <dcterms:created xsi:type="dcterms:W3CDTF">2014-03-19T23:21:38Z</dcterms:created>
  <dcterms:modified xsi:type="dcterms:W3CDTF">2015-01-23T12:38:00Z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