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3"/>
  </p:notesMasterIdLst>
  <p:sldIdLst>
    <p:sldId id="256" r:id="rId5"/>
    <p:sldId id="575" r:id="rId6"/>
    <p:sldId id="522" r:id="rId7"/>
    <p:sldId id="523" r:id="rId8"/>
    <p:sldId id="524" r:id="rId9"/>
    <p:sldId id="525" r:id="rId10"/>
    <p:sldId id="526" r:id="rId11"/>
    <p:sldId id="527" r:id="rId12"/>
    <p:sldId id="528" r:id="rId13"/>
    <p:sldId id="542" r:id="rId14"/>
    <p:sldId id="530" r:id="rId15"/>
    <p:sldId id="531" r:id="rId16"/>
    <p:sldId id="532" r:id="rId17"/>
    <p:sldId id="534" r:id="rId18"/>
    <p:sldId id="535" r:id="rId19"/>
    <p:sldId id="536" r:id="rId20"/>
    <p:sldId id="537" r:id="rId21"/>
    <p:sldId id="543" r:id="rId22"/>
    <p:sldId id="539" r:id="rId23"/>
    <p:sldId id="540" r:id="rId24"/>
    <p:sldId id="541" r:id="rId25"/>
    <p:sldId id="586" r:id="rId26"/>
    <p:sldId id="587" r:id="rId27"/>
    <p:sldId id="588" r:id="rId28"/>
    <p:sldId id="589" r:id="rId29"/>
    <p:sldId id="590" r:id="rId30"/>
    <p:sldId id="591" r:id="rId31"/>
    <p:sldId id="592" r:id="rId32"/>
    <p:sldId id="593" r:id="rId33"/>
    <p:sldId id="594" r:id="rId34"/>
    <p:sldId id="595" r:id="rId35"/>
    <p:sldId id="596" r:id="rId36"/>
    <p:sldId id="597" r:id="rId37"/>
    <p:sldId id="598" r:id="rId38"/>
    <p:sldId id="599" r:id="rId39"/>
    <p:sldId id="600" r:id="rId40"/>
    <p:sldId id="605" r:id="rId41"/>
    <p:sldId id="609" r:id="rId42"/>
    <p:sldId id="611" r:id="rId43"/>
    <p:sldId id="606" r:id="rId44"/>
    <p:sldId id="607" r:id="rId45"/>
    <p:sldId id="608" r:id="rId46"/>
    <p:sldId id="533" r:id="rId47"/>
    <p:sldId id="577" r:id="rId48"/>
    <p:sldId id="579" r:id="rId49"/>
    <p:sldId id="580" r:id="rId50"/>
    <p:sldId id="581" r:id="rId51"/>
    <p:sldId id="582" r:id="rId52"/>
    <p:sldId id="583" r:id="rId53"/>
    <p:sldId id="584" r:id="rId54"/>
    <p:sldId id="585" r:id="rId55"/>
    <p:sldId id="619" r:id="rId56"/>
    <p:sldId id="337" r:id="rId57"/>
    <p:sldId id="496" r:id="rId58"/>
    <p:sldId id="492" r:id="rId59"/>
    <p:sldId id="495" r:id="rId60"/>
    <p:sldId id="573" r:id="rId61"/>
    <p:sldId id="574" r:id="rId6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4714972-6486-4087-9E5C-8365BEAF11E5}">
          <p14:sldIdLst>
            <p14:sldId id="256"/>
            <p14:sldId id="575"/>
          </p14:sldIdLst>
        </p14:section>
        <p14:section name="Azure Storage Files" id="{7BD6A192-62CA-4EE0-8220-83920A3420D7}">
          <p14:sldIdLst>
            <p14:sldId id="522"/>
            <p14:sldId id="523"/>
            <p14:sldId id="524"/>
            <p14:sldId id="525"/>
            <p14:sldId id="526"/>
            <p14:sldId id="527"/>
            <p14:sldId id="528"/>
            <p14:sldId id="542"/>
            <p14:sldId id="530"/>
            <p14:sldId id="531"/>
            <p14:sldId id="532"/>
            <p14:sldId id="534"/>
            <p14:sldId id="535"/>
            <p14:sldId id="536"/>
            <p14:sldId id="537"/>
            <p14:sldId id="543"/>
            <p14:sldId id="539"/>
            <p14:sldId id="540"/>
            <p14:sldId id="541"/>
          </p14:sldIdLst>
        </p14:section>
        <p14:section name="Blob Storage" id="{9537C4D5-6085-485D-980C-7A4EE7AE1F14}">
          <p14:sldIdLst>
            <p14:sldId id="586"/>
            <p14:sldId id="587"/>
            <p14:sldId id="588"/>
            <p14:sldId id="589"/>
            <p14:sldId id="590"/>
            <p14:sldId id="591"/>
            <p14:sldId id="592"/>
            <p14:sldId id="593"/>
            <p14:sldId id="594"/>
            <p14:sldId id="595"/>
            <p14:sldId id="596"/>
            <p14:sldId id="597"/>
            <p14:sldId id="598"/>
            <p14:sldId id="599"/>
            <p14:sldId id="600"/>
          </p14:sldIdLst>
        </p14:section>
        <p14:section name="Queues" id="{0F6597B3-7F0A-4FCA-8DD0-560CE2292A49}">
          <p14:sldIdLst>
            <p14:sldId id="605"/>
            <p14:sldId id="609"/>
            <p14:sldId id="611"/>
            <p14:sldId id="606"/>
            <p14:sldId id="607"/>
            <p14:sldId id="608"/>
          </p14:sldIdLst>
        </p14:section>
        <p14:section name="Tables" id="{CF6DFC42-D1C6-4C1D-8417-D121290B8A38}">
          <p14:sldIdLst>
            <p14:sldId id="533"/>
            <p14:sldId id="577"/>
            <p14:sldId id="579"/>
            <p14:sldId id="580"/>
            <p14:sldId id="581"/>
            <p14:sldId id="582"/>
            <p14:sldId id="583"/>
            <p14:sldId id="584"/>
            <p14:sldId id="585"/>
          </p14:sldIdLst>
        </p14:section>
        <p14:section name="Close" id="{00D3D8B1-E403-4E21-9A68-5DB578B087B8}">
          <p14:sldIdLst>
            <p14:sldId id="619"/>
          </p14:sldIdLst>
        </p14:section>
        <p14:section name="format" id="{FD6797D5-E70A-4ED9-93AC-7D33CDAA9F17}">
          <p14:sldIdLst>
            <p14:sldId id="337"/>
            <p14:sldId id="496"/>
            <p14:sldId id="492"/>
            <p14:sldId id="495"/>
            <p14:sldId id="573"/>
            <p14:sldId id="57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4380"/>
    <a:srgbClr val="ED7D31"/>
    <a:srgbClr val="00B0F0"/>
    <a:srgbClr val="19396C"/>
    <a:srgbClr val="081C23"/>
    <a:srgbClr val="F15A29"/>
    <a:srgbClr val="92D050"/>
    <a:srgbClr val="AC75D5"/>
    <a:srgbClr val="7F498F"/>
    <a:srgbClr val="D5B8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01" autoAdjust="0"/>
    <p:restoredTop sz="76643" autoAdjust="0"/>
  </p:normalViewPr>
  <p:slideViewPr>
    <p:cSldViewPr snapToGrid="0">
      <p:cViewPr varScale="1">
        <p:scale>
          <a:sx n="85" d="100"/>
          <a:sy n="85" d="100"/>
        </p:scale>
        <p:origin x="108" y="56"/>
      </p:cViewPr>
      <p:guideLst/>
    </p:cSldViewPr>
  </p:slideViewPr>
  <p:notesTextViewPr>
    <p:cViewPr>
      <p:scale>
        <a:sx n="3" d="2"/>
        <a:sy n="3" d="2"/>
      </p:scale>
      <p:origin x="0" y="0"/>
    </p:cViewPr>
  </p:notesTextViewPr>
  <p:sorterViewPr>
    <p:cViewPr>
      <p:scale>
        <a:sx n="61" d="100"/>
        <a:sy n="61" d="100"/>
      </p:scale>
      <p:origin x="0" y="0"/>
    </p:cViewPr>
  </p:sorterViewPr>
  <p:notesViewPr>
    <p:cSldViewPr snapToGrid="0">
      <p:cViewPr varScale="1">
        <p:scale>
          <a:sx n="59" d="100"/>
          <a:sy n="59" d="100"/>
        </p:scale>
        <p:origin x="3269" y="5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smtClean="0"/>
            <a:t>SQL Database</a:t>
          </a:r>
          <a:endParaRPr lang="en-US"/>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F5192B22-188D-4905-865D-FB0F06FA51E5}">
      <dgm:prSet/>
      <dgm:spPr/>
      <dgm:t>
        <a:bodyPr/>
        <a:lstStyle/>
        <a:p>
          <a:pPr rtl="0"/>
          <a:r>
            <a:rPr lang="en-US" dirty="0" smtClean="0"/>
            <a:t>SQL on </a:t>
          </a:r>
          <a:r>
            <a:rPr lang="en-US" dirty="0" err="1" smtClean="0"/>
            <a:t>IaaS</a:t>
          </a:r>
          <a:endParaRPr lang="en-US" dirty="0"/>
        </a:p>
      </dgm:t>
    </dgm:pt>
    <dgm:pt modelId="{F3897636-FAF3-4731-A778-8862D438D943}" type="parTrans" cxnId="{BF56899C-E163-4BDC-B41F-D3BEBE6D497E}">
      <dgm:prSet/>
      <dgm:spPr/>
      <dgm:t>
        <a:bodyPr/>
        <a:lstStyle/>
        <a:p>
          <a:endParaRPr lang="en-US"/>
        </a:p>
      </dgm:t>
    </dgm:pt>
    <dgm:pt modelId="{099547DA-0E7A-45EB-BC6D-7C666533B622}" type="sibTrans" cxnId="{BF56899C-E163-4BDC-B41F-D3BEBE6D497E}">
      <dgm:prSet/>
      <dgm:spPr/>
      <dgm:t>
        <a:bodyPr/>
        <a:lstStyle/>
        <a:p>
          <a:endParaRPr lang="en-US"/>
        </a:p>
      </dgm:t>
    </dgm:pt>
    <dgm:pt modelId="{406F4984-FC10-4787-B966-9284F3C31374}">
      <dgm:prSet/>
      <dgm:spPr/>
      <dgm:t>
        <a:bodyPr/>
        <a:lstStyle/>
        <a:p>
          <a:pPr rtl="0"/>
          <a:r>
            <a:rPr lang="en-US" dirty="0" smtClean="0"/>
            <a:t>NoSQL</a:t>
          </a:r>
          <a:endParaRPr lang="en-US" dirty="0"/>
        </a:p>
      </dgm:t>
    </dgm:pt>
    <dgm:pt modelId="{3F975BDF-E6C5-4FF7-941D-22B1C67CCF5E}" type="parTrans" cxnId="{D3733545-5E00-4060-AC91-873C54B6CBFE}">
      <dgm:prSet/>
      <dgm:spPr/>
      <dgm:t>
        <a:bodyPr/>
        <a:lstStyle/>
        <a:p>
          <a:endParaRPr lang="en-US"/>
        </a:p>
      </dgm:t>
    </dgm:pt>
    <dgm:pt modelId="{D903C70D-0EED-4CB0-A037-F96A76E4220B}" type="sibTrans" cxnId="{D3733545-5E00-4060-AC91-873C54B6CBFE}">
      <dgm:prSet/>
      <dgm:spPr/>
      <dgm:t>
        <a:bodyPr/>
        <a:lstStyle/>
        <a:p>
          <a:endParaRPr lang="en-US"/>
        </a:p>
      </dgm:t>
    </dgm:pt>
    <dgm:pt modelId="{EE04E910-B718-41E3-981F-4497DB1B9065}">
      <dgm:prSet/>
      <dgm:spPr/>
      <dgm:t>
        <a:bodyPr/>
        <a:lstStyle/>
        <a:p>
          <a:pPr rtl="0"/>
          <a:r>
            <a:rPr lang="en-US" dirty="0" smtClean="0"/>
            <a:t>Blobs</a:t>
          </a:r>
          <a:endParaRPr lang="en-US" dirty="0"/>
        </a:p>
      </dgm:t>
    </dgm:pt>
    <dgm:pt modelId="{31407110-DF65-4B9B-B7A2-BAE86FB77B68}" type="parTrans" cxnId="{883833EF-0D1A-4B8D-8E58-0F9245186DA6}">
      <dgm:prSet/>
      <dgm:spPr/>
      <dgm:t>
        <a:bodyPr/>
        <a:lstStyle/>
        <a:p>
          <a:endParaRPr lang="en-US"/>
        </a:p>
      </dgm:t>
    </dgm:pt>
    <dgm:pt modelId="{6B02695B-3EBB-40B6-A59E-64EE79F93842}" type="sibTrans" cxnId="{883833EF-0D1A-4B8D-8E58-0F9245186DA6}">
      <dgm:prSet/>
      <dgm:spPr/>
      <dgm:t>
        <a:bodyPr/>
        <a:lstStyle/>
        <a:p>
          <a:endParaRPr lang="en-US"/>
        </a:p>
      </dgm:t>
    </dgm:pt>
    <dgm:pt modelId="{DA5427AB-9FDE-421B-AE3A-29752E2815AA}">
      <dgm:prSet/>
      <dgm:spPr/>
      <dgm:t>
        <a:bodyPr/>
        <a:lstStyle/>
        <a:p>
          <a:pPr rtl="0"/>
          <a:r>
            <a:rPr lang="en-US" dirty="0" smtClean="0"/>
            <a:t>Files</a:t>
          </a:r>
          <a:endParaRPr lang="en-US" dirty="0"/>
        </a:p>
      </dgm:t>
    </dgm:pt>
    <dgm:pt modelId="{20F29CD3-019D-480C-9159-E8BC9EB1AFEA}" type="parTrans" cxnId="{2C8B9B1D-1D0D-4E07-8B9D-46B7091EE948}">
      <dgm:prSet/>
      <dgm:spPr/>
      <dgm:t>
        <a:bodyPr/>
        <a:lstStyle/>
        <a:p>
          <a:endParaRPr lang="en-US"/>
        </a:p>
      </dgm:t>
    </dgm:pt>
    <dgm:pt modelId="{75C51E17-7A96-42B3-926B-B7744ACA8F7B}" type="sibTrans" cxnId="{2C8B9B1D-1D0D-4E07-8B9D-46B7091EE948}">
      <dgm:prSet/>
      <dgm:spPr/>
      <dgm:t>
        <a:bodyPr/>
        <a:lstStyle/>
        <a:p>
          <a:endParaRPr lang="en-US"/>
        </a:p>
      </dgm:t>
    </dgm:pt>
    <dgm:pt modelId="{DB546BCF-1362-4A4F-929E-4AEDE42A9DA0}">
      <dgm:prSet/>
      <dgm:spPr/>
      <dgm:t>
        <a:bodyPr/>
        <a:lstStyle/>
        <a:p>
          <a:pPr rtl="0"/>
          <a:r>
            <a:rPr lang="en-US" dirty="0" err="1" smtClean="0"/>
            <a:t>StorSimple</a:t>
          </a:r>
          <a:endParaRPr lang="en-US" dirty="0"/>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t>Queues</a:t>
          </a:r>
          <a:endParaRPr lang="en-US" dirty="0"/>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305BEE9-96E7-4D38-B9B2-E40B0F514BFD}">
      <dgm:prSet/>
      <dgm:spPr/>
      <dgm:t>
        <a:bodyPr/>
        <a:lstStyle/>
        <a:p>
          <a:pPr rtl="0"/>
          <a:r>
            <a:rPr lang="en-US" dirty="0" err="1" smtClean="0"/>
            <a:t>DocumentDB</a:t>
          </a:r>
          <a:endParaRPr lang="en-US" dirty="0"/>
        </a:p>
      </dgm:t>
    </dgm:pt>
    <dgm:pt modelId="{F20EB76F-D5B3-421C-BA9D-2033FC3056A5}" type="parTrans" cxnId="{3F2775AD-E5B5-4B3B-9AB5-06151CEE193B}">
      <dgm:prSet/>
      <dgm:spPr/>
      <dgm:t>
        <a:bodyPr/>
        <a:lstStyle/>
        <a:p>
          <a:endParaRPr lang="sv-SE"/>
        </a:p>
      </dgm:t>
    </dgm:pt>
    <dgm:pt modelId="{41BBECFD-9737-4437-B95D-59D5F11DCB2A}" type="sibTrans" cxnId="{3F2775AD-E5B5-4B3B-9AB5-06151CEE193B}">
      <dgm:prSet/>
      <dgm:spPr/>
      <dgm:t>
        <a:bodyPr/>
        <a:lstStyle/>
        <a:p>
          <a:endParaRPr lang="sv-SE"/>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8">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F626D2C1-E362-4EE4-A84D-3ECF9A9E587C}" type="pres">
      <dgm:prSet presAssocID="{F5192B22-188D-4905-865D-FB0F06FA51E5}" presName="node" presStyleLbl="node1" presStyleIdx="1" presStyleCnt="8">
        <dgm:presLayoutVars>
          <dgm:bulletEnabled val="1"/>
        </dgm:presLayoutVars>
      </dgm:prSet>
      <dgm:spPr/>
      <dgm:t>
        <a:bodyPr/>
        <a:lstStyle/>
        <a:p>
          <a:endParaRPr lang="en-US"/>
        </a:p>
      </dgm:t>
    </dgm:pt>
    <dgm:pt modelId="{B0E36A32-ED2F-4B07-A82C-07B5A09FFFAF}" type="pres">
      <dgm:prSet presAssocID="{099547DA-0E7A-45EB-BC6D-7C666533B622}" presName="sibTrans" presStyleCnt="0"/>
      <dgm:spPr/>
    </dgm:pt>
    <dgm:pt modelId="{97237022-73FC-449F-89C2-53EE5B01A9C2}" type="pres">
      <dgm:prSet presAssocID="{406F4984-FC10-4787-B966-9284F3C31374}" presName="node" presStyleLbl="node1" presStyleIdx="2" presStyleCnt="8">
        <dgm:presLayoutVars>
          <dgm:bulletEnabled val="1"/>
        </dgm:presLayoutVars>
      </dgm:prSet>
      <dgm:spPr/>
      <dgm:t>
        <a:bodyPr/>
        <a:lstStyle/>
        <a:p>
          <a:endParaRPr lang="en-US"/>
        </a:p>
      </dgm:t>
    </dgm:pt>
    <dgm:pt modelId="{915E3883-8312-4418-86F6-41CCC392C83A}" type="pres">
      <dgm:prSet presAssocID="{D903C70D-0EED-4CB0-A037-F96A76E4220B}" presName="sibTrans" presStyleCnt="0"/>
      <dgm:spPr/>
    </dgm:pt>
    <dgm:pt modelId="{3CD72782-970E-4CB6-8963-650DF0D8BBBC}" type="pres">
      <dgm:prSet presAssocID="{EE04E910-B718-41E3-981F-4497DB1B9065}" presName="node" presStyleLbl="node1" presStyleIdx="3" presStyleCnt="8">
        <dgm:presLayoutVars>
          <dgm:bulletEnabled val="1"/>
        </dgm:presLayoutVars>
      </dgm:prSet>
      <dgm:spPr/>
      <dgm:t>
        <a:bodyPr/>
        <a:lstStyle/>
        <a:p>
          <a:endParaRPr lang="en-US"/>
        </a:p>
      </dgm:t>
    </dgm:pt>
    <dgm:pt modelId="{B03630BE-DEDE-4E47-AC9D-BB07A95199D7}" type="pres">
      <dgm:prSet presAssocID="{6B02695B-3EBB-40B6-A59E-64EE79F93842}" presName="sibTrans" presStyleCnt="0"/>
      <dgm:spPr/>
    </dgm:pt>
    <dgm:pt modelId="{50AAB65B-8B00-4327-ABCC-127D8E5D1F77}" type="pres">
      <dgm:prSet presAssocID="{DA5427AB-9FDE-421B-AE3A-29752E2815AA}" presName="node" presStyleLbl="node1" presStyleIdx="4" presStyleCnt="8">
        <dgm:presLayoutVars>
          <dgm:bulletEnabled val="1"/>
        </dgm:presLayoutVars>
      </dgm:prSet>
      <dgm:spPr/>
      <dgm:t>
        <a:bodyPr/>
        <a:lstStyle/>
        <a:p>
          <a:endParaRPr lang="en-US"/>
        </a:p>
      </dgm:t>
    </dgm:pt>
    <dgm:pt modelId="{6CDB98E7-FFE9-433F-BD52-8E5852223671}" type="pres">
      <dgm:prSet presAssocID="{75C51E17-7A96-42B3-926B-B7744ACA8F7B}" presName="sibTrans" presStyleCnt="0"/>
      <dgm:spPr/>
    </dgm:pt>
    <dgm:pt modelId="{E0980EF2-B319-4BA5-B75F-359B4A7D053B}" type="pres">
      <dgm:prSet presAssocID="{580EFD37-C613-4988-B0E8-5C5EE01E7728}" presName="node" presStyleLbl="node1" presStyleIdx="5" presStyleCnt="8">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1DCB6CE-4246-4C7F-A1D3-5BECFE73CC9C}" type="pres">
      <dgm:prSet presAssocID="{DB546BCF-1362-4A4F-929E-4AEDE42A9DA0}" presName="node" presStyleLbl="node1" presStyleIdx="6" presStyleCnt="8">
        <dgm:presLayoutVars>
          <dgm:bulletEnabled val="1"/>
        </dgm:presLayoutVars>
      </dgm:prSet>
      <dgm:spPr/>
      <dgm:t>
        <a:bodyPr/>
        <a:lstStyle/>
        <a:p>
          <a:endParaRPr lang="sv-SE"/>
        </a:p>
      </dgm:t>
    </dgm:pt>
    <dgm:pt modelId="{5000773A-681A-4E36-83F1-4B4F8620B800}" type="pres">
      <dgm:prSet presAssocID="{C2FEA942-5227-43E3-A4F9-C754AC1B3569}" presName="sibTrans" presStyleCnt="0"/>
      <dgm:spPr/>
    </dgm:pt>
    <dgm:pt modelId="{D103E3C0-707E-4981-B759-BBF58D011072}" type="pres">
      <dgm:prSet presAssocID="{B305BEE9-96E7-4D38-B9B2-E40B0F514BFD}" presName="node" presStyleLbl="node1" presStyleIdx="7" presStyleCnt="8">
        <dgm:presLayoutVars>
          <dgm:bulletEnabled val="1"/>
        </dgm:presLayoutVars>
      </dgm:prSet>
      <dgm:spPr/>
      <dgm:t>
        <a:bodyPr/>
        <a:lstStyle/>
        <a:p>
          <a:endParaRPr lang="sv-SE"/>
        </a:p>
      </dgm:t>
    </dgm:pt>
  </dgm:ptLst>
  <dgm:cxnLst>
    <dgm:cxn modelId="{1E109AB7-2F80-4915-A155-9361AE66BCBC}" type="presOf" srcId="{DA5427AB-9FDE-421B-AE3A-29752E2815AA}" destId="{50AAB65B-8B00-4327-ABCC-127D8E5D1F77}" srcOrd="0" destOrd="0" presId="urn:microsoft.com/office/officeart/2005/8/layout/default"/>
    <dgm:cxn modelId="{4AF606E1-B163-41F5-99A4-5A1FD63BF267}" type="presOf" srcId="{EE04E910-B718-41E3-981F-4497DB1B9065}" destId="{3CD72782-970E-4CB6-8963-650DF0D8BBBC}" srcOrd="0" destOrd="0" presId="urn:microsoft.com/office/officeart/2005/8/layout/default"/>
    <dgm:cxn modelId="{883833EF-0D1A-4B8D-8E58-0F9245186DA6}" srcId="{FAB1662F-7421-4F7B-A5C0-57390BFE5777}" destId="{EE04E910-B718-41E3-981F-4497DB1B9065}" srcOrd="3" destOrd="0" parTransId="{31407110-DF65-4B9B-B7A2-BAE86FB77B68}" sibTransId="{6B02695B-3EBB-40B6-A59E-64EE79F93842}"/>
    <dgm:cxn modelId="{2C8B9B1D-1D0D-4E07-8B9D-46B7091EE948}" srcId="{FAB1662F-7421-4F7B-A5C0-57390BFE5777}" destId="{DA5427AB-9FDE-421B-AE3A-29752E2815AA}" srcOrd="4" destOrd="0" parTransId="{20F29CD3-019D-480C-9159-E8BC9EB1AFEA}" sibTransId="{75C51E17-7A96-42B3-926B-B7744ACA8F7B}"/>
    <dgm:cxn modelId="{F059DFAD-3473-4686-92B5-8534745B486F}" srcId="{FAB1662F-7421-4F7B-A5C0-57390BFE5777}" destId="{74B70E5F-85FA-42B8-A7FE-FD42B697C579}" srcOrd="0" destOrd="0" parTransId="{606FCD52-B795-4D11-9A2E-065852207DB8}" sibTransId="{799BB488-3E9F-4420-817A-B2F52C536B57}"/>
    <dgm:cxn modelId="{40247F23-BC0F-429C-8DCC-5208DA33D175}" type="presOf" srcId="{580EFD37-C613-4988-B0E8-5C5EE01E7728}" destId="{E0980EF2-B319-4BA5-B75F-359B4A7D053B}" srcOrd="0" destOrd="0" presId="urn:microsoft.com/office/officeart/2005/8/layout/default"/>
    <dgm:cxn modelId="{423C7067-A79D-496B-92B9-B53CC89A3443}" type="presOf" srcId="{DB546BCF-1362-4A4F-929E-4AEDE42A9DA0}" destId="{21DCB6CE-4246-4C7F-A1D3-5BECFE73CC9C}" srcOrd="0" destOrd="0" presId="urn:microsoft.com/office/officeart/2005/8/layout/default"/>
    <dgm:cxn modelId="{3F2775AD-E5B5-4B3B-9AB5-06151CEE193B}" srcId="{FAB1662F-7421-4F7B-A5C0-57390BFE5777}" destId="{B305BEE9-96E7-4D38-B9B2-E40B0F514BFD}" srcOrd="7" destOrd="0" parTransId="{F20EB76F-D5B3-421C-BA9D-2033FC3056A5}" sibTransId="{41BBECFD-9737-4437-B95D-59D5F11DCB2A}"/>
    <dgm:cxn modelId="{4B3B3E25-EF76-4631-B0D8-E4CBED8802BF}" type="presOf" srcId="{B305BEE9-96E7-4D38-B9B2-E40B0F514BFD}" destId="{D103E3C0-707E-4981-B759-BBF58D011072}" srcOrd="0" destOrd="0" presId="urn:microsoft.com/office/officeart/2005/8/layout/default"/>
    <dgm:cxn modelId="{2D456736-8275-4E97-BA87-2CBFACB8FF7B}" srcId="{FAB1662F-7421-4F7B-A5C0-57390BFE5777}" destId="{DB546BCF-1362-4A4F-929E-4AEDE42A9DA0}" srcOrd="6" destOrd="0" parTransId="{D1B776D1-5204-4198-B719-950ABDCDF8DD}" sibTransId="{C2FEA942-5227-43E3-A4F9-C754AC1B3569}"/>
    <dgm:cxn modelId="{D3733545-5E00-4060-AC91-873C54B6CBFE}" srcId="{FAB1662F-7421-4F7B-A5C0-57390BFE5777}" destId="{406F4984-FC10-4787-B966-9284F3C31374}" srcOrd="2" destOrd="0" parTransId="{3F975BDF-E6C5-4FF7-941D-22B1C67CCF5E}" sibTransId="{D903C70D-0EED-4CB0-A037-F96A76E4220B}"/>
    <dgm:cxn modelId="{290BE47B-0E59-41B4-A6ED-E3BE92CE4EA8}" type="presOf" srcId="{406F4984-FC10-4787-B966-9284F3C31374}" destId="{97237022-73FC-449F-89C2-53EE5B01A9C2}" srcOrd="0" destOrd="0" presId="urn:microsoft.com/office/officeart/2005/8/layout/default"/>
    <dgm:cxn modelId="{BF56899C-E163-4BDC-B41F-D3BEBE6D497E}" srcId="{FAB1662F-7421-4F7B-A5C0-57390BFE5777}" destId="{F5192B22-188D-4905-865D-FB0F06FA51E5}" srcOrd="1" destOrd="0" parTransId="{F3897636-FAF3-4731-A778-8862D438D943}" sibTransId="{099547DA-0E7A-45EB-BC6D-7C666533B622}"/>
    <dgm:cxn modelId="{8EA81EAA-0C3D-4CEE-A885-57E189EB9081}" type="presOf" srcId="{74B70E5F-85FA-42B8-A7FE-FD42B697C579}" destId="{AD9EF522-A474-43A3-8895-E1B5C946DABC}" srcOrd="0" destOrd="0" presId="urn:microsoft.com/office/officeart/2005/8/layout/default"/>
    <dgm:cxn modelId="{B6E2FE99-67E3-42C4-9A6D-9AD11BF30D7C}" type="presOf" srcId="{F5192B22-188D-4905-865D-FB0F06FA51E5}" destId="{F626D2C1-E362-4EE4-A84D-3ECF9A9E587C}" srcOrd="0" destOrd="0" presId="urn:microsoft.com/office/officeart/2005/8/layout/default"/>
    <dgm:cxn modelId="{105FA87B-71BE-449B-9935-8CFA626CC7DF}" srcId="{FAB1662F-7421-4F7B-A5C0-57390BFE5777}" destId="{580EFD37-C613-4988-B0E8-5C5EE01E7728}" srcOrd="5" destOrd="0" parTransId="{1E53C8EA-6CB3-40D9-A734-253563C83020}" sibTransId="{7AE1ED33-5BDF-4D1B-BB6D-176C9253D8D8}"/>
    <dgm:cxn modelId="{B96A1799-2D86-4AF7-A5B3-9E5BF83C3E57}" type="presOf" srcId="{FAB1662F-7421-4F7B-A5C0-57390BFE5777}" destId="{2AFE754E-A9BE-43F0-99CC-FD0E25860E09}" srcOrd="0" destOrd="0" presId="urn:microsoft.com/office/officeart/2005/8/layout/default"/>
    <dgm:cxn modelId="{6B10F417-AE09-4F98-832F-B920674F4A51}" type="presParOf" srcId="{2AFE754E-A9BE-43F0-99CC-FD0E25860E09}" destId="{AD9EF522-A474-43A3-8895-E1B5C946DABC}" srcOrd="0" destOrd="0" presId="urn:microsoft.com/office/officeart/2005/8/layout/default"/>
    <dgm:cxn modelId="{F6324F9B-14B3-4909-9C77-B58F9DF801B7}" type="presParOf" srcId="{2AFE754E-A9BE-43F0-99CC-FD0E25860E09}" destId="{0337DDA8-12A4-4D35-A6BA-A52F916C71F9}" srcOrd="1" destOrd="0" presId="urn:microsoft.com/office/officeart/2005/8/layout/default"/>
    <dgm:cxn modelId="{DB21158C-B954-42C8-AB04-4FF4C36A3911}" type="presParOf" srcId="{2AFE754E-A9BE-43F0-99CC-FD0E25860E09}" destId="{F626D2C1-E362-4EE4-A84D-3ECF9A9E587C}" srcOrd="2" destOrd="0" presId="urn:microsoft.com/office/officeart/2005/8/layout/default"/>
    <dgm:cxn modelId="{4E32AAAA-2F83-4ADC-B01D-0C95F784C2F5}" type="presParOf" srcId="{2AFE754E-A9BE-43F0-99CC-FD0E25860E09}" destId="{B0E36A32-ED2F-4B07-A82C-07B5A09FFFAF}" srcOrd="3" destOrd="0" presId="urn:microsoft.com/office/officeart/2005/8/layout/default"/>
    <dgm:cxn modelId="{5B96502A-728D-41B1-95B1-BEEDE035CCA9}" type="presParOf" srcId="{2AFE754E-A9BE-43F0-99CC-FD0E25860E09}" destId="{97237022-73FC-449F-89C2-53EE5B01A9C2}" srcOrd="4" destOrd="0" presId="urn:microsoft.com/office/officeart/2005/8/layout/default"/>
    <dgm:cxn modelId="{78523F1C-BF0B-449D-9B97-3EE35577573E}" type="presParOf" srcId="{2AFE754E-A9BE-43F0-99CC-FD0E25860E09}" destId="{915E3883-8312-4418-86F6-41CCC392C83A}" srcOrd="5" destOrd="0" presId="urn:microsoft.com/office/officeart/2005/8/layout/default"/>
    <dgm:cxn modelId="{677C2917-4819-4375-AB02-B86555BDC88F}" type="presParOf" srcId="{2AFE754E-A9BE-43F0-99CC-FD0E25860E09}" destId="{3CD72782-970E-4CB6-8963-650DF0D8BBBC}" srcOrd="6" destOrd="0" presId="urn:microsoft.com/office/officeart/2005/8/layout/default"/>
    <dgm:cxn modelId="{E106B7D7-0773-4A76-B485-8A4D2190F95D}" type="presParOf" srcId="{2AFE754E-A9BE-43F0-99CC-FD0E25860E09}" destId="{B03630BE-DEDE-4E47-AC9D-BB07A95199D7}" srcOrd="7" destOrd="0" presId="urn:microsoft.com/office/officeart/2005/8/layout/default"/>
    <dgm:cxn modelId="{9FEB5FC1-28D2-44CF-82F9-B23BE5891157}" type="presParOf" srcId="{2AFE754E-A9BE-43F0-99CC-FD0E25860E09}" destId="{50AAB65B-8B00-4327-ABCC-127D8E5D1F77}" srcOrd="8" destOrd="0" presId="urn:microsoft.com/office/officeart/2005/8/layout/default"/>
    <dgm:cxn modelId="{580A950A-925B-4CFB-A2C4-175E50D15BF4}" type="presParOf" srcId="{2AFE754E-A9BE-43F0-99CC-FD0E25860E09}" destId="{6CDB98E7-FFE9-433F-BD52-8E5852223671}" srcOrd="9" destOrd="0" presId="urn:microsoft.com/office/officeart/2005/8/layout/default"/>
    <dgm:cxn modelId="{F3F00E0F-2FEF-4726-AF2B-DE54A16B5584}" type="presParOf" srcId="{2AFE754E-A9BE-43F0-99CC-FD0E25860E09}" destId="{E0980EF2-B319-4BA5-B75F-359B4A7D053B}" srcOrd="10" destOrd="0" presId="urn:microsoft.com/office/officeart/2005/8/layout/default"/>
    <dgm:cxn modelId="{2AFA2341-AE27-4875-910C-D61F659266EB}" type="presParOf" srcId="{2AFE754E-A9BE-43F0-99CC-FD0E25860E09}" destId="{C7A769F2-CA1B-4FA4-BEAF-44CE4DDF200C}" srcOrd="11" destOrd="0" presId="urn:microsoft.com/office/officeart/2005/8/layout/default"/>
    <dgm:cxn modelId="{A0680EA1-CA00-4495-A748-7CA7218D51C3}" type="presParOf" srcId="{2AFE754E-A9BE-43F0-99CC-FD0E25860E09}" destId="{21DCB6CE-4246-4C7F-A1D3-5BECFE73CC9C}" srcOrd="12" destOrd="0" presId="urn:microsoft.com/office/officeart/2005/8/layout/default"/>
    <dgm:cxn modelId="{13A5F7C5-925A-466E-AFB8-5D5B7EEF70A5}" type="presParOf" srcId="{2AFE754E-A9BE-43F0-99CC-FD0E25860E09}" destId="{5000773A-681A-4E36-83F1-4B4F8620B800}" srcOrd="13" destOrd="0" presId="urn:microsoft.com/office/officeart/2005/8/layout/default"/>
    <dgm:cxn modelId="{00CD92C1-6989-4802-AC49-9F2EFB9FF57D}" type="presParOf" srcId="{2AFE754E-A9BE-43F0-99CC-FD0E25860E09}" destId="{D103E3C0-707E-4981-B759-BBF58D011072}"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12/3/2014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msdn.microsoft.com/en-us/library/dd179451.aspx" TargetMode="External"/><Relationship Id="rId2" Type="http://schemas.openxmlformats.org/officeDocument/2006/relationships/slide" Target="../slides/slide31.xml"/><Relationship Id="rId1" Type="http://schemas.openxmlformats.org/officeDocument/2006/relationships/notesMaster" Target="../notesMasters/notesMaster1.xml"/><Relationship Id="rId6" Type="http://schemas.openxmlformats.org/officeDocument/2006/relationships/hyperlink" Target="http://msdn.microsoft.com/en-us/library/ee691975.aspx" TargetMode="External"/><Relationship Id="rId5" Type="http://schemas.openxmlformats.org/officeDocument/2006/relationships/hyperlink" Target="http://msdn.microsoft.com/en-us/library/dd179467.aspx" TargetMode="External"/><Relationship Id="rId4" Type="http://schemas.openxmlformats.org/officeDocument/2006/relationships/hyperlink" Target="http://msdn.microsoft.com/en-us/library/dd135726.aspx"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msdn.microsoft.com/en-us/library/dd179440.aspx" TargetMode="External"/><Relationship Id="rId2" Type="http://schemas.openxmlformats.org/officeDocument/2006/relationships/slide" Target="../slides/slide23.xml"/><Relationship Id="rId1" Type="http://schemas.openxmlformats.org/officeDocument/2006/relationships/notesMaster" Target="../notesMasters/notesMaster1.xml"/><Relationship Id="rId5" Type="http://schemas.openxmlformats.org/officeDocument/2006/relationships/hyperlink" Target="http://msdn.microsoft.com/en-us/library/ee691975.aspx" TargetMode="External"/><Relationship Id="rId4" Type="http://schemas.openxmlformats.org/officeDocument/2006/relationships/hyperlink" Target="http://msdn.microsoft.com/en-us/library/dd179451.aspx"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12/3/2014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54954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pagination when listing blobs</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Reponses over multiple pages return</a:t>
            </a:r>
            <a:r>
              <a:rPr lang="en-NZ" baseline="0" dirty="0" smtClean="0"/>
              <a:t> a marker value</a:t>
            </a:r>
          </a:p>
          <a:p>
            <a:pPr marL="171450" indent="-171450">
              <a:buFont typeface="Arial" pitchFamily="34" charset="0"/>
              <a:buChar char="•"/>
            </a:pPr>
            <a:r>
              <a:rPr lang="en-NZ" baseline="0" dirty="0" smtClean="0"/>
              <a:t>This marker is sent to get subsequent page</a:t>
            </a:r>
            <a:endParaRPr lang="en-NZ" dirty="0" smtClean="0"/>
          </a:p>
          <a:p>
            <a:pPr marL="171450" indent="-171450">
              <a:buFont typeface="Arial" pitchFamily="34" charset="0"/>
              <a:buChar char="•"/>
            </a:pPr>
            <a:endParaRPr lang="en-NZ" baseline="0"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228347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a:t>
            </a:r>
            <a:r>
              <a:rPr lang="en-US" baseline="0" dirty="0" smtClean="0"/>
              <a:t> specific demo identified.  Use the MMC or MyAzureStorage.com or Visual Studio to interact with </a:t>
            </a:r>
            <a:r>
              <a:rPr lang="en-US" baseline="0" smtClean="0"/>
              <a:t>blob storage.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4212451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smtClean="0"/>
              <a:t>Slide Objective</a:t>
            </a:r>
          </a:p>
          <a:p>
            <a:r>
              <a:rPr lang="en-US" b="0" dirty="0" smtClean="0"/>
              <a:t>Understand different blob types</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Block blobs are comprised of blocks, each of which is identified by a block ID. </a:t>
            </a:r>
          </a:p>
          <a:p>
            <a:pPr marL="171450" indent="-171450">
              <a:buFont typeface="Arial" pitchFamily="34" charset="0"/>
              <a:buChar char="•"/>
            </a:pPr>
            <a:r>
              <a:rPr lang="en-NZ" dirty="0" smtClean="0"/>
              <a:t>You create or modify a block blob by uploading a set of blocks and committing them by their block IDs. </a:t>
            </a:r>
          </a:p>
          <a:p>
            <a:pPr marL="384431" lvl="1" indent="-171450">
              <a:buFont typeface="Arial" pitchFamily="34" charset="0"/>
              <a:buChar char="•"/>
            </a:pPr>
            <a:r>
              <a:rPr lang="en-NZ" dirty="0" smtClean="0"/>
              <a:t>If you are uploading a block blob that is no more than 64 MB in size, you can also upload it in its entirety with a single </a:t>
            </a:r>
            <a:r>
              <a:rPr lang="en-NZ" dirty="0" smtClean="0">
                <a:hlinkClick r:id="rId3"/>
              </a:rPr>
              <a:t>Put Blob</a:t>
            </a:r>
            <a:r>
              <a:rPr lang="en-NZ" dirty="0" smtClean="0"/>
              <a:t> operation.</a:t>
            </a:r>
          </a:p>
          <a:p>
            <a:pPr marL="171450" indent="-171450">
              <a:buFont typeface="Arial" pitchFamily="34" charset="0"/>
              <a:buChar char="•"/>
            </a:pPr>
            <a:r>
              <a:rPr lang="en-NZ" dirty="0" smtClean="0"/>
              <a:t>When you upload a block to Microsoft Azure using the </a:t>
            </a:r>
            <a:r>
              <a:rPr lang="en-NZ" dirty="0" smtClean="0">
                <a:hlinkClick r:id="rId4"/>
              </a:rPr>
              <a:t>Put Block</a:t>
            </a:r>
            <a:r>
              <a:rPr lang="en-NZ" dirty="0" smtClean="0"/>
              <a:t> operation, it is associated with the specified block blob, but it does not become part of the blob until you call the </a:t>
            </a:r>
            <a:r>
              <a:rPr lang="en-NZ" dirty="0" smtClean="0">
                <a:hlinkClick r:id="rId5"/>
              </a:rPr>
              <a:t>Put Block List</a:t>
            </a:r>
            <a:r>
              <a:rPr lang="en-NZ" dirty="0" smtClean="0"/>
              <a:t> operation and include the block's ID. </a:t>
            </a:r>
          </a:p>
          <a:p>
            <a:pPr marL="384431" lvl="1" indent="-171450">
              <a:buFont typeface="Arial" pitchFamily="34" charset="0"/>
              <a:buChar char="•"/>
            </a:pPr>
            <a:r>
              <a:rPr lang="en-NZ" dirty="0" smtClean="0"/>
              <a:t>The block remains in an uncommitted state until it is specifically committed. Writing to a block blob is thus always a two-step process.</a:t>
            </a:r>
          </a:p>
          <a:p>
            <a:pPr marL="171450" indent="-171450">
              <a:buFont typeface="Arial" pitchFamily="34" charset="0"/>
              <a:buChar char="•"/>
            </a:pPr>
            <a:r>
              <a:rPr lang="en-NZ" dirty="0" smtClean="0"/>
              <a:t>Each block can be a maximum of 4 MB in size. The maximum size for a block blob in version 2009-09-19 is 200 GB, or up to 50,000 blocks.</a:t>
            </a:r>
          </a:p>
          <a:p>
            <a:pPr marL="171450" indent="-171450">
              <a:buFont typeface="Arial" pitchFamily="34" charset="0"/>
              <a:buChar char="•"/>
            </a:pPr>
            <a:endParaRPr lang="en-NZ" baseline="0" dirty="0" smtClean="0"/>
          </a:p>
          <a:p>
            <a:pPr marL="171450" indent="-171450">
              <a:buFont typeface="Arial" pitchFamily="34" charset="0"/>
              <a:buChar char="•"/>
            </a:pPr>
            <a:r>
              <a:rPr lang="en-NZ" dirty="0" smtClean="0"/>
              <a:t>Page blobs are a collection of pages. </a:t>
            </a:r>
          </a:p>
          <a:p>
            <a:pPr marL="384431" lvl="1" indent="-171450">
              <a:buFont typeface="Arial" pitchFamily="34" charset="0"/>
              <a:buChar char="•"/>
            </a:pPr>
            <a:r>
              <a:rPr lang="en-NZ" dirty="0" smtClean="0"/>
              <a:t>A page is a range of data that is identified by its offset from the start of the blob. </a:t>
            </a:r>
          </a:p>
          <a:p>
            <a:pPr marL="171450" indent="-171450">
              <a:buFont typeface="Arial" pitchFamily="34" charset="0"/>
              <a:buChar char="•"/>
            </a:pPr>
            <a:r>
              <a:rPr lang="en-NZ" dirty="0" smtClean="0"/>
              <a:t>To create a page blob, you initialize the page blob by calling </a:t>
            </a:r>
            <a:r>
              <a:rPr lang="en-NZ" dirty="0" smtClean="0">
                <a:hlinkClick r:id="rId3"/>
              </a:rPr>
              <a:t>Put Blob</a:t>
            </a:r>
            <a:r>
              <a:rPr lang="en-NZ" dirty="0" smtClean="0"/>
              <a:t> and specifying its maximum size. </a:t>
            </a:r>
          </a:p>
          <a:p>
            <a:pPr marL="171450" indent="-171450">
              <a:buFont typeface="Arial" pitchFamily="34" charset="0"/>
              <a:buChar char="•"/>
            </a:pPr>
            <a:r>
              <a:rPr lang="en-NZ" dirty="0" smtClean="0"/>
              <a:t>To add content to or update a page blob, you call the </a:t>
            </a:r>
            <a:r>
              <a:rPr lang="en-NZ" dirty="0" smtClean="0">
                <a:hlinkClick r:id="rId6"/>
              </a:rPr>
              <a:t>Put Page</a:t>
            </a:r>
            <a:r>
              <a:rPr lang="en-NZ" dirty="0" smtClean="0"/>
              <a:t> operation to modify a page or range of pages by specifying an offset and range. All pages must align 512-byte page boundaries.</a:t>
            </a:r>
          </a:p>
          <a:p>
            <a:pPr marL="384431" lvl="1" indent="-171450">
              <a:buFont typeface="Arial" pitchFamily="34" charset="0"/>
              <a:buChar char="•"/>
            </a:pPr>
            <a:r>
              <a:rPr lang="en-NZ" dirty="0" smtClean="0"/>
              <a:t>Unlike writes to block blobs, writes to page blobs happen in-place and are immediately committed to the blob.</a:t>
            </a:r>
          </a:p>
          <a:p>
            <a:pPr marL="171450" indent="-171450">
              <a:buFont typeface="Arial" pitchFamily="34" charset="0"/>
              <a:buChar char="•"/>
            </a:pPr>
            <a:r>
              <a:rPr lang="en-NZ" dirty="0" smtClean="0"/>
              <a:t>The maximum size for a page blob is 1 TB. </a:t>
            </a:r>
          </a:p>
          <a:p>
            <a:pPr marL="384431" lvl="1" indent="-171450">
              <a:buFont typeface="Arial" pitchFamily="34" charset="0"/>
              <a:buChar char="•"/>
            </a:pPr>
            <a:r>
              <a:rPr lang="en-NZ" dirty="0" smtClean="0"/>
              <a:t>A page written to a page blob may be up to 1 TB in size</a:t>
            </a:r>
            <a:r>
              <a:rPr lang="en-NZ" baseline="0" dirty="0" smtClean="0"/>
              <a:t> but will typically be much smaller</a:t>
            </a:r>
            <a:endParaRPr lang="en-NZ"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344869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uploading a block blob</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Block blobs let you upload large blobs efficiently. Block blobs are comprised of blocks, each of which is identified by a block ID.</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itchFamily="34" charset="0"/>
              <a:buChar char="•"/>
            </a:pPr>
            <a:r>
              <a:rPr lang="en-US" dirty="0" smtClean="0"/>
              <a:t>When you upload a block to a blob in your storage account, it is associated with the specified block blob, but it does not become part of the blob until you commit a list of blocks that includes the new block's ID. </a:t>
            </a:r>
          </a:p>
          <a:p>
            <a:pPr marL="285750" indent="-285750">
              <a:buFont typeface="Arial" pitchFamily="34" charset="0"/>
              <a:buChar char="•"/>
            </a:pPr>
            <a:r>
              <a:rPr lang="en-US" dirty="0" smtClean="0"/>
              <a:t>New blocks remain in an uncommitted state until they are specifically committed or discarded. </a:t>
            </a:r>
          </a:p>
          <a:p>
            <a:pPr marL="285750" indent="-285750">
              <a:buFont typeface="Arial" pitchFamily="34" charset="0"/>
              <a:buChar char="•"/>
            </a:pPr>
            <a:r>
              <a:rPr lang="en-US" dirty="0" smtClean="0"/>
              <a:t>Writing a block does not update the last modified time of an existing blob.</a:t>
            </a:r>
          </a:p>
          <a:p>
            <a:pPr marL="285750" indent="-285750">
              <a:buFont typeface="Arial" pitchFamily="34" charset="0"/>
              <a:buChar char="•"/>
            </a:pPr>
            <a:r>
              <a:rPr lang="en-US" dirty="0" smtClean="0"/>
              <a:t>With a block blob, you can upload multiple blocks in parallel to decrease upload time. </a:t>
            </a:r>
          </a:p>
          <a:p>
            <a:pPr marL="285750" indent="-285750">
              <a:buFont typeface="Arial" pitchFamily="34" charset="0"/>
              <a:buChar char="•"/>
            </a:pPr>
            <a:r>
              <a:rPr lang="en-US" dirty="0" smtClean="0"/>
              <a:t>Each block can include an MD5 hash to verify the transfer, so you can track upload progress and re-send blocks as needed. </a:t>
            </a:r>
          </a:p>
          <a:p>
            <a:pPr marL="285750" indent="-285750">
              <a:buFont typeface="Arial" pitchFamily="34" charset="0"/>
              <a:buChar char="•"/>
            </a:pPr>
            <a:r>
              <a:rPr lang="en-US" dirty="0" smtClean="0"/>
              <a:t>You can upload blocks in any order, and determine their sequence in the final block list commitment step.</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257060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page blob</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Page blobs are a collection of 512-byte pages optimized for random read and write operations.</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itchFamily="34" charset="0"/>
              <a:buChar char="•"/>
            </a:pPr>
            <a:r>
              <a:rPr lang="en-US" dirty="0" smtClean="0"/>
              <a:t>The maximum size for a page blob is 1 TB.</a:t>
            </a:r>
          </a:p>
          <a:p>
            <a:pPr marL="285750" indent="-285750">
              <a:buFont typeface="Arial" pitchFamily="34" charset="0"/>
              <a:buChar char="•"/>
            </a:pPr>
            <a:r>
              <a:rPr lang="en-US" dirty="0" smtClean="0"/>
              <a:t>To create a page blob, you initialize the page blob and specify the maximum size the page blob will grow. </a:t>
            </a:r>
          </a:p>
          <a:p>
            <a:pPr marL="285750" indent="-285750">
              <a:buFont typeface="Arial" pitchFamily="34" charset="0"/>
              <a:buChar char="•"/>
            </a:pPr>
            <a:r>
              <a:rPr lang="en-US" dirty="0" smtClean="0"/>
              <a:t>To add or update the contents of a page blob, you write a page or pages by specifying an offset and a range that align to 512-byte page boundaries. </a:t>
            </a:r>
          </a:p>
          <a:p>
            <a:pPr marL="285750" indent="-285750">
              <a:buFont typeface="Arial" pitchFamily="34" charset="0"/>
              <a:buChar char="•"/>
            </a:pPr>
            <a:r>
              <a:rPr lang="en-US" dirty="0" smtClean="0"/>
              <a:t>A write to a page blob can overwrite just one page, some pages, or up to 4 MB of the page blob. </a:t>
            </a:r>
          </a:p>
          <a:p>
            <a:pPr marL="285750" indent="-285750">
              <a:buFont typeface="Arial" pitchFamily="34" charset="0"/>
              <a:buChar char="•"/>
            </a:pPr>
            <a:r>
              <a:rPr lang="en-US" dirty="0" smtClean="0"/>
              <a:t>Writes to page blobs happen in-place and are immediately committed to the blob. </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2962770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Shared Access Signatures</a:t>
            </a:r>
          </a:p>
          <a:p>
            <a:endParaRPr lang="en-US" b="0" dirty="0" smtClean="0"/>
          </a:p>
          <a:p>
            <a:r>
              <a:rPr lang="en-US" b="1" dirty="0" smtClean="0"/>
              <a:t>Speaker Notes</a:t>
            </a:r>
          </a:p>
          <a:p>
            <a:pPr marL="171450" indent="-171450">
              <a:buFont typeface="Arial" pitchFamily="34" charset="0"/>
              <a:buChar char="•"/>
            </a:pPr>
            <a:r>
              <a:rPr lang="en-NZ" dirty="0" smtClean="0"/>
              <a:t>Shared Access Signatures provide access rights to containers and blobs at a more granular level than by simply setting a container’s permissions</a:t>
            </a:r>
          </a:p>
          <a:p>
            <a:pPr marL="384431" lvl="1" indent="-171450">
              <a:buFont typeface="Arial" pitchFamily="34" charset="0"/>
              <a:buChar char="•"/>
            </a:pPr>
            <a:r>
              <a:rPr lang="en-NZ" dirty="0" smtClean="0"/>
              <a:t>Grant users access to a specific blob or to any blob within a specified container for a specified period of time. </a:t>
            </a:r>
          </a:p>
          <a:p>
            <a:pPr marL="384431" lvl="1" indent="-171450">
              <a:buFont typeface="Arial" pitchFamily="34" charset="0"/>
              <a:buChar char="•"/>
            </a:pPr>
            <a:r>
              <a:rPr lang="en-NZ" dirty="0" smtClean="0"/>
              <a:t>Specify what operations a user may perform on a blob that's accessible via a Shared Access Signature. </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Use HTTPS to protect the signature (it is like a short dated password)</a:t>
            </a:r>
          </a:p>
          <a:p>
            <a:pPr marL="171450" lvl="0" indent="-171450">
              <a:buFont typeface="Arial" pitchFamily="34" charset="0"/>
              <a:buChar char="•"/>
            </a:pPr>
            <a:endParaRPr lang="en-NZ" baseline="0" dirty="0" smtClean="0"/>
          </a:p>
          <a:p>
            <a:pPr marL="171450" lvl="0" indent="-171450">
              <a:buFont typeface="Arial" pitchFamily="34" charset="0"/>
              <a:buChar char="•"/>
            </a:pPr>
            <a:r>
              <a:rPr lang="en-NZ" baseline="0" dirty="0" smtClean="0"/>
              <a:t>Two approaches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Policy based</a:t>
            </a:r>
            <a:br>
              <a:rPr lang="en-NZ" baseline="0" dirty="0" smtClean="0"/>
            </a:br>
            <a:r>
              <a:rPr lang="en-NZ" baseline="0" dirty="0" smtClean="0"/>
              <a:t>Use for longer dated revocable permission sets</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Always endeavour to use Least Permission set possible</a:t>
            </a:r>
            <a:endParaRPr lang="en-US" baseline="0" dirty="0" smtClean="0"/>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2504786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extLst>
      <p:ext uri="{BB962C8B-B14F-4D97-AF65-F5344CB8AC3E}">
        <p14:creationId xmlns:p14="http://schemas.microsoft.com/office/powerpoint/2010/main" val="4075539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Policy Based</a:t>
            </a:r>
          </a:p>
          <a:p>
            <a:pPr marL="384431" lvl="1" indent="-171450">
              <a:buFont typeface="Arial" pitchFamily="34" charset="0"/>
              <a:buChar char="•"/>
            </a:pPr>
            <a:r>
              <a:rPr lang="en-NZ" baseline="0" dirty="0" smtClean="0"/>
              <a:t>Points to a Container level policy</a:t>
            </a:r>
          </a:p>
          <a:p>
            <a:pPr marL="384431" lvl="1" indent="-171450">
              <a:buFont typeface="Arial" pitchFamily="34" charset="0"/>
              <a:buChar char="•"/>
            </a:pPr>
            <a:r>
              <a:rPr lang="en-NZ" baseline="0" dirty="0" smtClean="0"/>
              <a:t>User where want a longer dated permission with ability to revoke</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1914455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38</a:t>
            </a:fld>
            <a:endParaRPr lang="en-US"/>
          </a:p>
        </p:txBody>
      </p:sp>
    </p:spTree>
    <p:extLst>
      <p:ext uri="{BB962C8B-B14F-4D97-AF65-F5344CB8AC3E}">
        <p14:creationId xmlns:p14="http://schemas.microsoft.com/office/powerpoint/2010/main" val="31606375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39</a:t>
            </a:fld>
            <a:endParaRPr lang="en-US"/>
          </a:p>
        </p:txBody>
      </p:sp>
    </p:spTree>
    <p:extLst>
      <p:ext uri="{BB962C8B-B14F-4D97-AF65-F5344CB8AC3E}">
        <p14:creationId xmlns:p14="http://schemas.microsoft.com/office/powerpoint/2010/main" val="876513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12/3/2014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61737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26E5E5-F476-4DA6-B9AA-CF3C112633E7}" type="slidenum">
              <a:rPr lang="en-US" smtClean="0"/>
              <a:t>40</a:t>
            </a:fld>
            <a:endParaRPr lang="en-US"/>
          </a:p>
        </p:txBody>
      </p:sp>
    </p:spTree>
    <p:extLst>
      <p:ext uri="{BB962C8B-B14F-4D97-AF65-F5344CB8AC3E}">
        <p14:creationId xmlns:p14="http://schemas.microsoft.com/office/powerpoint/2010/main" val="28586063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41</a:t>
            </a:fld>
            <a:endParaRPr lang="en-US"/>
          </a:p>
        </p:txBody>
      </p:sp>
    </p:spTree>
    <p:extLst>
      <p:ext uri="{BB962C8B-B14F-4D97-AF65-F5344CB8AC3E}">
        <p14:creationId xmlns:p14="http://schemas.microsoft.com/office/powerpoint/2010/main" val="5790122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of all, the queue length directly reflects how well the backend processing nodes are catching up with the overall workload.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Second, the use of queues decouples different parts of the application, making it easier to scale different parts of the application independently.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Third, the use of queues allows the flexibility of efficient resource usage within an application, allowing the application to scale more efficiently.  That is, separate queues can be used for work items of different priorities and/or different weights, and separate pools of backend servers can process these different queues.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Queues provide buffering to absorb traffic bursts and reduce the impact of individual component failures. </a:t>
            </a:r>
            <a:endParaRPr lang="en-US" dirty="0" smtClean="0"/>
          </a:p>
          <a:p>
            <a:endParaRPr lang="en-US" dirty="0"/>
          </a:p>
        </p:txBody>
      </p:sp>
      <p:sp>
        <p:nvSpPr>
          <p:cNvPr id="4" name="Slide Number Placeholder 3"/>
          <p:cNvSpPr>
            <a:spLocks noGrp="1"/>
          </p:cNvSpPr>
          <p:nvPr>
            <p:ph type="sldNum" sz="quarter" idx="10"/>
          </p:nvPr>
        </p:nvSpPr>
        <p:spPr/>
        <p:txBody>
          <a:bodyPr/>
          <a:lstStyle/>
          <a:p>
            <a:fld id="{FA26E5E5-F476-4DA6-B9AA-CF3C112633E7}" type="slidenum">
              <a:rPr lang="en-US" smtClean="0"/>
              <a:t>42</a:t>
            </a:fld>
            <a:endParaRPr lang="en-US"/>
          </a:p>
        </p:txBody>
      </p:sp>
    </p:spTree>
    <p:extLst>
      <p:ext uri="{BB962C8B-B14F-4D97-AF65-F5344CB8AC3E}">
        <p14:creationId xmlns:p14="http://schemas.microsoft.com/office/powerpoint/2010/main" val="11596321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The Table service provides structured storage in the form of tables. </a:t>
            </a:r>
          </a:p>
          <a:p>
            <a:pPr marL="171450" indent="-171450">
              <a:buFont typeface="Arial" pitchFamily="34" charset="0"/>
              <a:buChar char="•"/>
            </a:pPr>
            <a:r>
              <a:rPr lang="en-NZ" dirty="0" smtClean="0"/>
              <a:t>The Table service supports a REST API that is compliant with the ADO.NET Data Services REST API. </a:t>
            </a:r>
          </a:p>
          <a:p>
            <a:pPr marL="171450" indent="-171450">
              <a:buFont typeface="Arial" pitchFamily="34" charset="0"/>
              <a:buChar char="•"/>
            </a:pPr>
            <a:r>
              <a:rPr lang="en-NZ" dirty="0" smtClean="0"/>
              <a:t>Developers may also use the .NET Client Library for ADO.NET Data Services to access the Table service.</a:t>
            </a:r>
            <a:endParaRPr lang="en-US" b="1"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45</a:t>
            </a:fld>
            <a:endParaRPr lang="en-US" dirty="0"/>
          </a:p>
        </p:txBody>
      </p:sp>
    </p:spTree>
    <p:extLst>
      <p:ext uri="{BB962C8B-B14F-4D97-AF65-F5344CB8AC3E}">
        <p14:creationId xmlns:p14="http://schemas.microsoft.com/office/powerpoint/2010/main" val="27698912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Within a storage account, a developer may create named tables. </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 </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46</a:t>
            </a:fld>
            <a:endParaRPr lang="en-US" dirty="0"/>
          </a:p>
        </p:txBody>
      </p:sp>
    </p:spTree>
    <p:extLst>
      <p:ext uri="{BB962C8B-B14F-4D97-AF65-F5344CB8AC3E}">
        <p14:creationId xmlns:p14="http://schemas.microsoft.com/office/powerpoint/2010/main" val="118479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47</a:t>
            </a:fld>
            <a:endParaRPr lang="en-US" dirty="0"/>
          </a:p>
        </p:txBody>
      </p:sp>
    </p:spTree>
    <p:extLst>
      <p:ext uri="{BB962C8B-B14F-4D97-AF65-F5344CB8AC3E}">
        <p14:creationId xmlns:p14="http://schemas.microsoft.com/office/powerpoint/2010/main" val="2408517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Flexible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 table can contain entities of any shape</a:t>
            </a:r>
          </a:p>
          <a:p>
            <a:pPr marL="384431" lvl="1" indent="-171450">
              <a:buFont typeface="Arial" pitchFamily="34" charset="0"/>
              <a:buChar char="•"/>
            </a:pPr>
            <a:r>
              <a:rPr lang="en-NZ" dirty="0" smtClean="0"/>
              <a:t>There</a:t>
            </a:r>
            <a:r>
              <a:rPr lang="en-NZ" baseline="0" dirty="0" smtClean="0"/>
              <a:t> is no fixed schema</a:t>
            </a:r>
          </a:p>
          <a:p>
            <a:pPr marL="384431" lvl="1" indent="-171450">
              <a:buFont typeface="Arial" pitchFamily="34" charset="0"/>
              <a:buChar char="•"/>
            </a:pPr>
            <a:r>
              <a:rPr lang="en-NZ" baseline="0" dirty="0" smtClean="0"/>
              <a:t>There is no schema checking</a:t>
            </a:r>
          </a:p>
          <a:p>
            <a:pPr marL="171450" lvl="0" indent="-171450">
              <a:buFont typeface="Arial" pitchFamily="34" charset="0"/>
              <a:buChar char="•"/>
            </a:pPr>
            <a:r>
              <a:rPr lang="en-NZ" baseline="0" dirty="0" smtClean="0"/>
              <a:t>There is no strong typing- not that Birthdate is stored as both a </a:t>
            </a:r>
            <a:r>
              <a:rPr lang="en-NZ" baseline="0" dirty="0" err="1" smtClean="0"/>
              <a:t>datetime</a:t>
            </a:r>
            <a:r>
              <a:rPr lang="en-NZ" baseline="0" dirty="0" smtClean="0"/>
              <a:t> value and as a string</a:t>
            </a:r>
          </a:p>
          <a:p>
            <a:pPr marL="171450" lvl="0" indent="-171450">
              <a:buFont typeface="Arial" pitchFamily="34" charset="0"/>
              <a:buChar char="•"/>
            </a:pPr>
            <a:r>
              <a:rPr lang="en-NZ" baseline="0" dirty="0" smtClean="0"/>
              <a:t>Not that we can add additional columns</a:t>
            </a:r>
            <a:endParaRPr lang="en-NZ"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D924DC9-2D40-4898-9995-3C224EE0F48B}" type="slidenum">
              <a:rPr lang="en-US" smtClean="0"/>
              <a:t>48</a:t>
            </a:fld>
            <a:endParaRPr lang="en-US" dirty="0"/>
          </a:p>
        </p:txBody>
      </p:sp>
    </p:spTree>
    <p:extLst>
      <p:ext uri="{BB962C8B-B14F-4D97-AF65-F5344CB8AC3E}">
        <p14:creationId xmlns:p14="http://schemas.microsoft.com/office/powerpoint/2010/main" val="35715330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The Basic Query Syntax</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Querying is per the ADO.NET</a:t>
            </a:r>
            <a:r>
              <a:rPr lang="en-NZ" baseline="0" dirty="0" smtClean="0"/>
              <a:t> Data Services spec</a:t>
            </a:r>
            <a:br>
              <a:rPr lang="en-NZ" baseline="0" dirty="0" smtClean="0"/>
            </a:br>
            <a:r>
              <a:rPr lang="en-NZ" baseline="0" dirty="0" smtClean="0"/>
              <a:t>http://msdn.microsoft.com/en-us/library/cc668784.aspx</a:t>
            </a:r>
          </a:p>
          <a:p>
            <a:pPr marL="171450" indent="-171450">
              <a:buFont typeface="Arial" pitchFamily="34" charset="0"/>
              <a:buChar char="•"/>
            </a:pPr>
            <a:r>
              <a:rPr lang="en-NZ" baseline="0" dirty="0" smtClean="0"/>
              <a:t>Should endeavour to always include the Partition key to limit scope of query- partitions always served by a single storage node</a:t>
            </a:r>
            <a:endParaRPr lang="en-NZ"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D924DC9-2D40-4898-9995-3C224EE0F48B}" type="slidenum">
              <a:rPr lang="en-US" smtClean="0"/>
              <a:t>49</a:t>
            </a:fld>
            <a:endParaRPr lang="en-US" dirty="0"/>
          </a:p>
        </p:txBody>
      </p:sp>
    </p:spTree>
    <p:extLst>
      <p:ext uri="{BB962C8B-B14F-4D97-AF65-F5344CB8AC3E}">
        <p14:creationId xmlns:p14="http://schemas.microsoft.com/office/powerpoint/2010/main" val="28668906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1" dirty="0" smtClean="0"/>
              <a:t>Slide Objectives</a:t>
            </a:r>
          </a:p>
          <a:p>
            <a:pPr marL="171450" indent="-171450">
              <a:buFont typeface="Arial" pitchFamily="34" charset="0"/>
              <a:buChar char="•"/>
            </a:pPr>
            <a:r>
              <a:rPr lang="en-US" b="0" dirty="0" smtClean="0"/>
              <a:t>Understand The Partition Key</a:t>
            </a:r>
          </a:p>
          <a:p>
            <a:endParaRPr lang="en-US" dirty="0" smtClean="0"/>
          </a:p>
          <a:p>
            <a:r>
              <a:rPr lang="en-US" b="1" dirty="0" smtClean="0"/>
              <a:t>Speaker Notes</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err="1"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err="1"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50</a:t>
            </a:fld>
            <a:endParaRPr lang="en-US" dirty="0"/>
          </a:p>
        </p:txBody>
      </p:sp>
    </p:spTree>
    <p:extLst>
      <p:ext uri="{BB962C8B-B14F-4D97-AF65-F5344CB8AC3E}">
        <p14:creationId xmlns:p14="http://schemas.microsoft.com/office/powerpoint/2010/main" val="37043793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pPr marL="171450" indent="-171450">
              <a:buFont typeface="Arial" pitchFamily="34" charset="0"/>
              <a:buChar char="•"/>
            </a:pPr>
            <a:r>
              <a:rPr lang="en-US" b="0" dirty="0" smtClean="0"/>
              <a:t>Understand Partition Ranges</a:t>
            </a:r>
          </a:p>
          <a:p>
            <a:endParaRPr lang="en-US" dirty="0" smtClean="0"/>
          </a:p>
          <a:p>
            <a:r>
              <a:rPr lang="en-US" b="1" dirty="0" smtClean="0"/>
              <a:t>Speaker Notes</a:t>
            </a:r>
          </a:p>
          <a:p>
            <a:pPr marL="285750" indent="-285750">
              <a:buFont typeface="Arial" pitchFamily="34" charset="0"/>
              <a:buChar char="•"/>
            </a:pPr>
            <a:r>
              <a:rPr lang="en-US" baseline="0" dirty="0" smtClean="0"/>
              <a:t>DON’T use unique </a:t>
            </a:r>
            <a:r>
              <a:rPr lang="en-US" baseline="0" dirty="0" err="1" smtClean="0"/>
              <a:t>PartionKey</a:t>
            </a:r>
            <a:r>
              <a:rPr lang="en-US" baseline="0" dirty="0" smtClean="0"/>
              <a:t> values for your entities – each entity will then belong to its own partition</a:t>
            </a:r>
          </a:p>
          <a:p>
            <a:pPr marL="285750" indent="-285750">
              <a:buFont typeface="Arial" pitchFamily="34" charset="0"/>
              <a:buChar char="•"/>
            </a:pPr>
            <a:r>
              <a:rPr lang="en-US" dirty="0" smtClean="0"/>
              <a:t>Range partitions group entities that have sequentially, unique </a:t>
            </a:r>
            <a:r>
              <a:rPr lang="en-US" dirty="0" err="1" smtClean="0"/>
              <a:t>PartitionKey</a:t>
            </a:r>
            <a:r>
              <a:rPr lang="en-US" dirty="0" smtClean="0"/>
              <a:t> values to improve the performance of range queries. </a:t>
            </a:r>
          </a:p>
          <a:p>
            <a:pPr marL="285750" indent="-285750">
              <a:buFont typeface="Arial" pitchFamily="34" charset="0"/>
              <a:buChar char="•"/>
            </a:pPr>
            <a:r>
              <a:rPr lang="en-US" dirty="0" smtClean="0"/>
              <a:t>Without range partitions, a range query will need to cross partition boundaries or server boundaries, which can decrease the performance of the query. </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endParaRPr lang="en-US" dirty="0" smtClean="0"/>
          </a:p>
        </p:txBody>
      </p:sp>
      <p:sp>
        <p:nvSpPr>
          <p:cNvPr id="4" name="Slide Number Placeholder 3"/>
          <p:cNvSpPr>
            <a:spLocks noGrp="1"/>
          </p:cNvSpPr>
          <p:nvPr>
            <p:ph type="sldNum" sz="quarter" idx="10"/>
          </p:nvPr>
        </p:nvSpPr>
        <p:spPr/>
        <p:txBody>
          <a:bodyPr/>
          <a:lstStyle/>
          <a:p>
            <a:fld id="{508C3800-5C46-4493-B456-B5C0A0B190CA}" type="slidenum">
              <a:rPr lang="en-US" smtClean="0"/>
              <a:pPr/>
              <a:t>51</a:t>
            </a:fld>
            <a:endParaRPr lang="en-US" dirty="0"/>
          </a:p>
        </p:txBody>
      </p:sp>
    </p:spTree>
    <p:extLst>
      <p:ext uri="{BB962C8B-B14F-4D97-AF65-F5344CB8AC3E}">
        <p14:creationId xmlns:p14="http://schemas.microsoft.com/office/powerpoint/2010/main" val="3574080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12/3/2014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6379379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12/3/2014 3:31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32431484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12/3/2014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39881826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55</a:t>
            </a:fld>
            <a:endParaRPr lang="en-US"/>
          </a:p>
        </p:txBody>
      </p:sp>
    </p:spTree>
    <p:extLst>
      <p:ext uri="{BB962C8B-B14F-4D97-AF65-F5344CB8AC3E}">
        <p14:creationId xmlns:p14="http://schemas.microsoft.com/office/powerpoint/2010/main" val="12642250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12/3/2014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56</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Understand the SQL</a:t>
            </a:r>
            <a:r>
              <a:rPr lang="en-US" baseline="0" dirty="0" smtClean="0">
                <a:effectLst/>
                <a:latin typeface="Segoe UI" panose="020B0502040204020203" pitchFamily="34" charset="0"/>
              </a:rPr>
              <a:t> Database pricing</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rPr>
              <a:t>Reduced database rates as of February 2012</a:t>
            </a:r>
          </a:p>
          <a:p>
            <a:pPr rtl="0"/>
            <a:r>
              <a:rPr lang="en-US" b="1" dirty="0" smtClean="0">
                <a:effectLst/>
                <a:latin typeface="Segoe UI" panose="020B0502040204020203" pitchFamily="34" charset="0"/>
              </a:rPr>
              <a:t>Notes:</a:t>
            </a:r>
            <a:endParaRPr lang="en-US" dirty="0" smtClean="0">
              <a:effectLst/>
            </a:endParaRPr>
          </a:p>
          <a:p>
            <a:r>
              <a:rPr lang="en-US" dirty="0" smtClean="0"/>
              <a:t>http://www.windowsazure.com/en-us/pricing/details/#data-management</a:t>
            </a:r>
          </a:p>
          <a:p>
            <a:r>
              <a:rPr lang="en-US" dirty="0" smtClean="0"/>
              <a:t>http://www.windowsazure.com/en-us/pricing/details/#data-transfers</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57</a:t>
            </a:fld>
            <a:endParaRPr lang="en-US" dirty="0"/>
          </a:p>
        </p:txBody>
      </p:sp>
    </p:spTree>
    <p:extLst>
      <p:ext uri="{BB962C8B-B14F-4D97-AF65-F5344CB8AC3E}">
        <p14:creationId xmlns:p14="http://schemas.microsoft.com/office/powerpoint/2010/main" val="3173363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pPr marL="171450" indent="-171450">
              <a:buFont typeface="Arial" pitchFamily="34" charset="0"/>
              <a:buChar char="•"/>
            </a:pPr>
            <a:r>
              <a:rPr lang="en-NZ" dirty="0" smtClean="0"/>
              <a:t>The Blob service provides storage for entities, such as binary files and text files. </a:t>
            </a:r>
          </a:p>
          <a:p>
            <a:pPr marL="171450" indent="-171450">
              <a:buFont typeface="Arial" pitchFamily="34" charset="0"/>
              <a:buChar char="•"/>
            </a:pPr>
            <a:r>
              <a:rPr lang="en-NZ" dirty="0" smtClean="0"/>
              <a:t>The REST API for the Blob service exposes two resources: </a:t>
            </a:r>
          </a:p>
          <a:p>
            <a:pPr marL="384431" lvl="1" indent="-171450">
              <a:buFont typeface="Arial" pitchFamily="34" charset="0"/>
              <a:buChar char="•"/>
            </a:pPr>
            <a:r>
              <a:rPr lang="en-NZ" dirty="0" smtClean="0"/>
              <a:t>Containers </a:t>
            </a:r>
          </a:p>
          <a:p>
            <a:pPr marL="384431" lvl="1" indent="-171450">
              <a:buFont typeface="Arial" pitchFamily="34" charset="0"/>
              <a:buChar char="•"/>
            </a:pPr>
            <a:r>
              <a:rPr lang="en-NZ" dirty="0" smtClean="0"/>
              <a:t>Blobs. </a:t>
            </a:r>
          </a:p>
          <a:p>
            <a:pPr marL="384431" lvl="1" indent="-171450">
              <a:buFont typeface="Arial" pitchFamily="34" charset="0"/>
              <a:buChar char="•"/>
            </a:pPr>
            <a:r>
              <a:rPr lang="en-NZ" dirty="0" smtClean="0"/>
              <a:t>A container is a set of blobs; every blob must belong to a container. </a:t>
            </a:r>
          </a:p>
          <a:p>
            <a:pPr marL="171450" lvl="0" indent="-171450">
              <a:buFont typeface="Arial" pitchFamily="34" charset="0"/>
              <a:buChar char="•"/>
            </a:pPr>
            <a:r>
              <a:rPr lang="en-NZ" dirty="0" smtClean="0"/>
              <a:t>The Blob service defines two types of blobs:</a:t>
            </a:r>
          </a:p>
          <a:p>
            <a:pPr marL="384431" lvl="1" indent="-171450">
              <a:buFont typeface="Arial" pitchFamily="34" charset="0"/>
              <a:buChar char="•"/>
            </a:pPr>
            <a:r>
              <a:rPr lang="en-NZ" dirty="0" smtClean="0"/>
              <a:t>Block blobs, which are optimized for streaming. </a:t>
            </a:r>
          </a:p>
          <a:p>
            <a:pPr marL="384431" lvl="1" indent="-171450">
              <a:buFont typeface="Arial" pitchFamily="34" charset="0"/>
              <a:buChar char="•"/>
            </a:pPr>
            <a:r>
              <a:rPr lang="en-NZ" dirty="0" smtClean="0"/>
              <a:t>Page blobs, which are optimized for random read/write operations and which provide the ability to write to a range of bytes in a blob.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Blobs can be read by calling the </a:t>
            </a:r>
            <a:r>
              <a:rPr lang="en-NZ" dirty="0" smtClean="0">
                <a:hlinkClick r:id="rId3"/>
              </a:rPr>
              <a:t>Get Blob</a:t>
            </a:r>
            <a:r>
              <a:rPr lang="en-NZ" dirty="0" smtClean="0"/>
              <a:t> operation. A client may read the entire blob, or an arbitrary range of bytes.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Block blobs less than or equal to 64 MB in size can be uploaded by calling the </a:t>
            </a:r>
            <a:r>
              <a:rPr lang="en-NZ" dirty="0" smtClean="0">
                <a:hlinkClick r:id="rId4"/>
              </a:rPr>
              <a:t>Put Blob</a:t>
            </a:r>
            <a:r>
              <a:rPr lang="en-NZ" dirty="0" smtClean="0"/>
              <a:t> operation. </a:t>
            </a:r>
          </a:p>
          <a:p>
            <a:pPr marL="171450" lvl="0" indent="-171450">
              <a:buFont typeface="Arial" pitchFamily="34" charset="0"/>
              <a:buChar char="•"/>
            </a:pPr>
            <a:r>
              <a:rPr lang="en-NZ" dirty="0" smtClean="0"/>
              <a:t>Block blobs larger than 64 MB must be uploaded as a set of blocks, each of which must be less than or equal to 4 MB in size. </a:t>
            </a:r>
            <a:br>
              <a:rPr lang="en-NZ" dirty="0" smtClean="0"/>
            </a:br>
            <a:endParaRPr lang="en-NZ" dirty="0" smtClean="0"/>
          </a:p>
          <a:p>
            <a:pPr marL="171450" lvl="0" indent="-171450">
              <a:buFont typeface="Arial" pitchFamily="34" charset="0"/>
              <a:buChar char="•"/>
            </a:pPr>
            <a:r>
              <a:rPr lang="en-NZ" dirty="0" smtClean="0"/>
              <a:t>Page blobs are created and initialized with a maximum size with a call to </a:t>
            </a:r>
            <a:r>
              <a:rPr lang="en-NZ" dirty="0" smtClean="0">
                <a:hlinkClick r:id="rId4"/>
              </a:rPr>
              <a:t>Put Blob</a:t>
            </a:r>
            <a:r>
              <a:rPr lang="en-NZ" dirty="0" smtClean="0"/>
              <a:t>. </a:t>
            </a:r>
          </a:p>
          <a:p>
            <a:pPr marL="171450" lvl="0" indent="-171450">
              <a:buFont typeface="Arial" pitchFamily="34" charset="0"/>
              <a:buChar char="•"/>
            </a:pPr>
            <a:r>
              <a:rPr lang="en-NZ" dirty="0" smtClean="0"/>
              <a:t>To write content to a page blob, you call the </a:t>
            </a:r>
            <a:r>
              <a:rPr lang="en-NZ" dirty="0" smtClean="0">
                <a:hlinkClick r:id="rId5"/>
              </a:rPr>
              <a:t>Put Page</a:t>
            </a:r>
            <a:r>
              <a:rPr lang="en-NZ" dirty="0" smtClean="0"/>
              <a:t> operation. The maximum size currently supported for a page blob is 1 TB.</a:t>
            </a:r>
          </a:p>
          <a:p>
            <a:endParaRPr lang="en-US" b="1" dirty="0" smtClean="0"/>
          </a:p>
          <a:p>
            <a:r>
              <a:rPr lang="en-US" b="1" dirty="0" smtClean="0"/>
              <a:t>Notes</a:t>
            </a:r>
          </a:p>
          <a:p>
            <a:r>
              <a:rPr lang="en-US" dirty="0" smtClean="0"/>
              <a:t>http://msdn.microsoft.com/en-us/library/dd573356.aspx</a:t>
            </a:r>
          </a:p>
          <a:p>
            <a:r>
              <a:rPr lang="en-NZ" dirty="0" smtClean="0"/>
              <a:t>Using the REST API for the Blob service, developers can create a hierarchical namespace similar to a file system. 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a:t>
            </a:r>
            <a:r>
              <a:rPr lang="en-NZ" i="1" dirty="0" smtClean="0"/>
              <a:t>MyGroup/</a:t>
            </a:r>
            <a:r>
              <a:rPr lang="en-NZ" dirty="0" smtClean="0"/>
              <a:t>.</a:t>
            </a:r>
            <a:endParaRPr lang="en-US" dirty="0" smtClean="0"/>
          </a:p>
        </p:txBody>
      </p:sp>
      <p:sp>
        <p:nvSpPr>
          <p:cNvPr id="6" name="Slide Number Placeholder 5"/>
          <p:cNvSpPr>
            <a:spLocks noGrp="1"/>
          </p:cNvSpPr>
          <p:nvPr>
            <p:ph type="sldNum" sz="quarter" idx="11"/>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799458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24</a:t>
            </a:fld>
            <a:endParaRPr lang="en-US" dirty="0"/>
          </a:p>
        </p:txBody>
      </p:sp>
    </p:spTree>
    <p:extLst>
      <p:ext uri="{BB962C8B-B14F-4D97-AF65-F5344CB8AC3E}">
        <p14:creationId xmlns:p14="http://schemas.microsoft.com/office/powerpoint/2010/main" val="1929062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25</a:t>
            </a:fld>
            <a:endParaRPr lang="en-US" dirty="0"/>
          </a:p>
        </p:txBody>
      </p:sp>
    </p:spTree>
    <p:extLst>
      <p:ext uri="{BB962C8B-B14F-4D97-AF65-F5344CB8AC3E}">
        <p14:creationId xmlns:p14="http://schemas.microsoft.com/office/powerpoint/2010/main" val="2319748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26</a:t>
            </a:fld>
            <a:endParaRPr lang="en-US" dirty="0"/>
          </a:p>
        </p:txBody>
      </p:sp>
    </p:spTree>
    <p:extLst>
      <p:ext uri="{BB962C8B-B14F-4D97-AF65-F5344CB8AC3E}">
        <p14:creationId xmlns:p14="http://schemas.microsoft.com/office/powerpoint/2010/main" val="595432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a:t>
            </a:r>
          </a:p>
          <a:p>
            <a:r>
              <a:rPr lang="en-US" b="0" dirty="0" smtClean="0"/>
              <a:t>Understand containers</a:t>
            </a:r>
          </a:p>
          <a:p>
            <a:endParaRPr lang="en-US" b="0" dirty="0" smtClean="0"/>
          </a:p>
          <a:p>
            <a:r>
              <a:rPr lang="en-US" b="1" dirty="0" smtClean="0"/>
              <a:t>Speaker Notes</a:t>
            </a:r>
          </a:p>
          <a:p>
            <a:endParaRPr lang="en-US" dirty="0" smtClean="0"/>
          </a:p>
          <a:p>
            <a:pPr marL="171450" indent="-171450">
              <a:buFont typeface="Arial" pitchFamily="34" charset="0"/>
              <a:buChar char="•"/>
            </a:pPr>
            <a:r>
              <a:rPr lang="en-US" dirty="0" smtClean="0"/>
              <a:t>Account can contain unlimited number of containers</a:t>
            </a:r>
          </a:p>
          <a:p>
            <a:pPr marL="171450" indent="-171450">
              <a:buFont typeface="Arial" pitchFamily="34" charset="0"/>
              <a:buChar char="•"/>
            </a:pPr>
            <a:r>
              <a:rPr lang="en-US" dirty="0" smtClean="0"/>
              <a:t>Root container useful</a:t>
            </a:r>
            <a:r>
              <a:rPr lang="en-US" baseline="0" dirty="0" smtClean="0"/>
              <a:t> when serving Silverlight and flash out of Blob storage. May need to store Cross domain access policy files in root of the domain</a:t>
            </a:r>
          </a:p>
          <a:p>
            <a:pPr marL="171450" indent="-171450">
              <a:buFont typeface="Arial" pitchFamily="34" charset="0"/>
              <a:buChar char="•"/>
            </a:pPr>
            <a:r>
              <a:rPr lang="en-US" baseline="0" dirty="0" smtClean="0"/>
              <a:t>Metadata is up to 8KB of name value pairs per container</a:t>
            </a:r>
          </a:p>
          <a:p>
            <a:endParaRPr lang="en-US" baseline="0" dirty="0" smtClean="0"/>
          </a:p>
          <a:p>
            <a:r>
              <a:rPr lang="en-US" b="1" baseline="0" dirty="0" smtClean="0"/>
              <a:t>Notes</a:t>
            </a:r>
          </a:p>
          <a:p>
            <a:r>
              <a:rPr lang="en-US" dirty="0" smtClean="0"/>
              <a:t>http://msdn.microsoft.com/en-us/library/dd179361.aspx</a:t>
            </a:r>
          </a:p>
          <a:p>
            <a:r>
              <a:rPr lang="en-US" dirty="0" smtClean="0"/>
              <a:t>http://msdn.microsoft.com/en-us/library/ee395424.aspx</a:t>
            </a:r>
          </a:p>
          <a:p>
            <a:endParaRPr lang="en-US" dirty="0" smtClean="0"/>
          </a:p>
          <a:p>
            <a:r>
              <a:rPr lang="en-NZ" dirty="0" smtClean="0"/>
              <a:t>A root container serves as a default container for your storage account. A storage account may have one root container. The root container must be explicitly created and must be named $root.</a:t>
            </a:r>
          </a:p>
          <a:p>
            <a:r>
              <a:rPr lang="en-NZ" dirty="0" smtClean="0"/>
              <a:t>A blob stored in the root container may be addressed without referencing the root container name, so that a blob can be addressed at the top level of the storage account hierarchy. For example, you can now reference a blob that resides in the root container in the following manner:</a:t>
            </a:r>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27</a:t>
            </a:fld>
            <a:endParaRPr lang="en-US" dirty="0"/>
          </a:p>
        </p:txBody>
      </p:sp>
    </p:spTree>
    <p:extLst>
      <p:ext uri="{BB962C8B-B14F-4D97-AF65-F5344CB8AC3E}">
        <p14:creationId xmlns:p14="http://schemas.microsoft.com/office/powerpoint/2010/main" val="3436588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basics of listing blobs in a container</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The </a:t>
            </a:r>
            <a:r>
              <a:rPr lang="en-NZ" b="1" dirty="0" smtClean="0"/>
              <a:t>List Blobs</a:t>
            </a:r>
            <a:r>
              <a:rPr lang="en-NZ" dirty="0" smtClean="0"/>
              <a:t> operation enumerates the list of blobs under the specified container.</a:t>
            </a:r>
          </a:p>
          <a:p>
            <a:pPr marL="171450" indent="-171450">
              <a:buFont typeface="Arial" pitchFamily="34" charset="0"/>
              <a:buChar char="•"/>
            </a:pPr>
            <a:r>
              <a:rPr lang="en-NZ" dirty="0" smtClean="0"/>
              <a:t>Can include uncommitted</a:t>
            </a:r>
            <a:r>
              <a:rPr lang="en-NZ" baseline="0" dirty="0" smtClean="0"/>
              <a:t> Blobs- see discussion on Blocks and Block Lists</a:t>
            </a:r>
          </a:p>
          <a:p>
            <a:pPr marL="171450" indent="-171450">
              <a:buFont typeface="Arial" pitchFamily="34" charset="0"/>
              <a:buChar char="•"/>
            </a:pPr>
            <a:r>
              <a:rPr lang="en-NZ" baseline="0" dirty="0" smtClean="0"/>
              <a:t>Can include snapshots</a:t>
            </a:r>
            <a:endParaRPr lang="en-NZ" dirty="0" smtClean="0"/>
          </a:p>
          <a:p>
            <a:pPr marL="171450" indent="-171450">
              <a:buFont typeface="Arial" pitchFamily="34" charset="0"/>
              <a:buChar char="•"/>
            </a:pPr>
            <a:endParaRPr lang="en-NZ" baseline="0"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3427591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2000" cy="925689"/>
          </a:xfrm>
        </p:spPr>
        <p:txBody>
          <a:bodyPr anchor="ctr">
            <a:normAutofit/>
          </a:bodyPr>
          <a:lstStyle>
            <a:lvl1pPr marL="0" algn="ctr">
              <a:defRPr lang="en-US" sz="2800" kern="1200" dirty="0">
                <a:solidFill>
                  <a:schemeClr val="tx1"/>
                </a:solidFill>
                <a:latin typeface="+mj-lt"/>
                <a:ea typeface="+mn-ea"/>
                <a:cs typeface="+mn-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0" y="0"/>
            <a:ext cx="12192000" cy="6858000"/>
          </a:xfrm>
        </p:spPr>
        <p:txBody>
          <a:bodyPr>
            <a:normAutofit/>
          </a:bodyPr>
          <a:lstStyle>
            <a:lvl1pPr marL="0" indent="0" algn="ctr">
              <a:buNone/>
              <a:defRPr sz="6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93597670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43710752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592379303"/>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330660379"/>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706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910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2292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3839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3_Blank Color 1 Layout">
    <p:bg>
      <p:bgPr>
        <a:solidFill>
          <a:srgbClr val="007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3126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2000" cy="925689"/>
          </a:xfrm>
        </p:spPr>
        <p:txBody>
          <a:bodyPr anchor="ctr">
            <a:normAutofit/>
          </a:bodyPr>
          <a:lstStyle>
            <a:lvl1pPr marL="0" algn="ctr">
              <a:defRPr lang="en-US" sz="2800" kern="1200" dirty="0">
                <a:solidFill>
                  <a:schemeClr val="accent3">
                    <a:lumMod val="50000"/>
                  </a:schemeClr>
                </a:solidFill>
                <a:latin typeface="+mj-lt"/>
                <a:ea typeface="+mn-ea"/>
                <a:cs typeface="+mn-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0" y="0"/>
            <a:ext cx="12192000" cy="6858000"/>
          </a:xfrm>
        </p:spPr>
        <p:txBody>
          <a:bodyPr>
            <a:normAutofit/>
          </a:bodyPr>
          <a:lstStyle>
            <a:lvl1pPr marL="0" indent="0" algn="ctr">
              <a:buNone/>
              <a:defRPr sz="6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247425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2_Blank Color 1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3312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9_Blank Color 1 Layout">
    <p:bg>
      <p:bgPr>
        <a:solidFill>
          <a:srgbClr val="C86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839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_Blank Color 1 Layout">
    <p:bg>
      <p:bgPr>
        <a:solidFill>
          <a:srgbClr val="58005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598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Blank Color 1 Layout">
    <p:bg>
      <p:bgPr>
        <a:solidFill>
          <a:srgbClr val="658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5796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4_Blank Color 1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6519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2419097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0" y="0"/>
            <a:ext cx="12191999" cy="6858000"/>
          </a:xfrm>
        </p:spPr>
        <p:txBody>
          <a:bodyPr anchor="ctr">
            <a:normAutofit/>
          </a:bodyPr>
          <a:lstStyle>
            <a:lvl1pPr algn="ctr">
              <a:defRPr lang="en-US" sz="16600" kern="1200" dirty="0">
                <a:solidFill>
                  <a:schemeClr val="bg1"/>
                </a:solidFill>
                <a:latin typeface="+mj-lt"/>
                <a:ea typeface="+mj-ea"/>
                <a:cs typeface="+mj-cs"/>
              </a:defRPr>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12192000" cy="6858000"/>
          </a:xfrm>
        </p:spPr>
        <p:txBody>
          <a:bodyPr anchor="ctr">
            <a:noAutofit/>
          </a:bodyPr>
          <a:lstStyle>
            <a:lvl1pPr algn="ctr">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1510319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12192000" cy="6858000"/>
          </a:xfrm>
          <a:prstGeom prst="rect">
            <a:avLst/>
          </a:prstGeom>
        </p:spPr>
        <p:txBody>
          <a:bodyPr vert="horz" lIns="91440" tIns="45720" rIns="91440" bIns="45720" rtlCol="0" anchor="ctr">
            <a:normAutofit/>
          </a:bodyPr>
          <a:lstStyle/>
          <a:p>
            <a:pPr lvl="0"/>
            <a:r>
              <a:rPr lang="en-US" dirty="0" smtClean="0"/>
              <a:t>Click to edit Master text styles</a:t>
            </a:r>
          </a:p>
        </p:txBody>
      </p:sp>
      <p:sp>
        <p:nvSpPr>
          <p:cNvPr id="2" name="Title Placeholder 1"/>
          <p:cNvSpPr>
            <a:spLocks noGrp="1"/>
          </p:cNvSpPr>
          <p:nvPr>
            <p:ph type="title"/>
          </p:nvPr>
        </p:nvSpPr>
        <p:spPr>
          <a:xfrm>
            <a:off x="0" y="0"/>
            <a:ext cx="12201418" cy="8128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713" r:id="rId2"/>
    <p:sldLayoutId id="2147483687" r:id="rId3"/>
    <p:sldLayoutId id="2147483690" r:id="rId4"/>
    <p:sldLayoutId id="2147483686" r:id="rId5"/>
    <p:sldLayoutId id="2147483685" r:id="rId6"/>
    <p:sldLayoutId id="2147483662" r:id="rId7"/>
    <p:sldLayoutId id="2147483668" r:id="rId8"/>
    <p:sldLayoutId id="2147483693" r:id="rId9"/>
    <p:sldLayoutId id="2147483696" r:id="rId10"/>
    <p:sldLayoutId id="2147483697" r:id="rId11"/>
    <p:sldLayoutId id="2147483699" r:id="rId12"/>
    <p:sldLayoutId id="2147483700" r:id="rId13"/>
    <p:sldLayoutId id="2147483666" r:id="rId14"/>
    <p:sldLayoutId id="214748369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1" r:id="rId23"/>
    <p:sldLayoutId id="2147483712" r:id="rId24"/>
    <p:sldLayoutId id="2147483688" r:id="rId25"/>
    <p:sldLayoutId id="2147483701" r:id="rId26"/>
  </p:sldLayoutIdLst>
  <p:timing>
    <p:tnLst>
      <p:par>
        <p:cTn id="1" dur="indefinite" restart="never" nodeType="tmRoot"/>
      </p:par>
    </p:tnLst>
  </p:timing>
  <p:hf hdr="0" ftr="0" dt="0"/>
  <p:txStyles>
    <p:title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60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myaccount.blob.core.windows.net/mycontainer/myblob"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hyperlink" Target="http://myaccount.file.core.windows.net/myshare/myfile.txt" TargetMode="External"/><Relationship Id="rId4" Type="http://schemas.openxmlformats.org/officeDocument/2006/relationships/hyperlink" Target="file:///\\myaccount.file.core.windows.net\myshare\myfile.txt"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hyperlink" Target="http://blogs.msdn.com/b/windowsazurestorage/archive/2011/11/20/windows-azure-storage-a-highly-available-cloud-storage-service-with-strong-consistency.aspx" TargetMode="Externa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microsoft.com/office/2007/relationships/hdphoto" Target="../media/hdphoto1.wdp"/></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9.xml"/><Relationship Id="rId1" Type="http://schemas.openxmlformats.org/officeDocument/2006/relationships/tags" Target="../tags/tag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5.xml"/><Relationship Id="rId4" Type="http://schemas.openxmlformats.org/officeDocument/2006/relationships/image" Target="../media/image19.png"/></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18662" y="2235200"/>
            <a:ext cx="12210662" cy="2387600"/>
          </a:xfrm>
        </p:spPr>
        <p:txBody>
          <a:bodyPr anchor="ctr">
            <a:noAutofit/>
          </a:bodyPr>
          <a:lstStyle/>
          <a:p>
            <a:pPr algn="l"/>
            <a:r>
              <a:rPr lang="en-US" sz="9600" dirty="0" smtClean="0">
                <a:solidFill>
                  <a:schemeClr val="bg1"/>
                </a:solidFill>
              </a:rPr>
              <a:t>Azure Data Overview</a:t>
            </a:r>
            <a:endParaRPr lang="en-US" sz="9600" dirty="0">
              <a:solidFill>
                <a:schemeClr val="bg1"/>
              </a:solidFill>
            </a:endParaRPr>
          </a:p>
        </p:txBody>
      </p:sp>
      <p:sp>
        <p:nvSpPr>
          <p:cNvPr id="3" name="Subtitle 2"/>
          <p:cNvSpPr>
            <a:spLocks noGrp="1"/>
          </p:cNvSpPr>
          <p:nvPr>
            <p:ph type="subTitle" idx="1"/>
          </p:nvPr>
        </p:nvSpPr>
        <p:spPr>
          <a:xfrm>
            <a:off x="-18663" y="4261447"/>
            <a:ext cx="12210662" cy="1655762"/>
          </a:xfrm>
        </p:spPr>
        <p:txBody>
          <a:bodyPr>
            <a:normAutofit/>
          </a:bodyPr>
          <a:lstStyle/>
          <a:p>
            <a:pPr marL="252000" algn="l"/>
            <a:r>
              <a:rPr lang="en-US" sz="4400" dirty="0" smtClean="0">
                <a:solidFill>
                  <a:srgbClr val="00B0F0"/>
                </a:solidFill>
                <a:latin typeface="+mj-lt"/>
              </a:rPr>
              <a:t>Presenter Name</a:t>
            </a:r>
          </a:p>
          <a:p>
            <a:pPr marL="252000"/>
            <a:r>
              <a:rPr lang="en-US" sz="2800" dirty="0" smtClean="0">
                <a:solidFill>
                  <a:schemeClr val="bg1"/>
                </a:solidFill>
                <a:latin typeface="+mj-lt"/>
              </a:rPr>
              <a:t>Position or role</a:t>
            </a: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Azure Files – Part 1</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13717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Azure Files</a:t>
            </a:r>
            <a:endParaRPr lang="en-US" dirty="0"/>
          </a:p>
        </p:txBody>
      </p:sp>
      <p:pic>
        <p:nvPicPr>
          <p:cNvPr id="5" name="Picture 4"/>
          <p:cNvPicPr>
            <a:picLocks noChangeAspect="1"/>
          </p:cNvPicPr>
          <p:nvPr/>
        </p:nvPicPr>
        <p:blipFill>
          <a:blip r:embed="rId2"/>
          <a:stretch>
            <a:fillRect/>
          </a:stretch>
        </p:blipFill>
        <p:spPr>
          <a:xfrm>
            <a:off x="1115835" y="1189495"/>
            <a:ext cx="9958745" cy="5053251"/>
          </a:xfrm>
          <a:prstGeom prst="rect">
            <a:avLst/>
          </a:prstGeom>
        </p:spPr>
      </p:pic>
    </p:spTree>
    <p:extLst>
      <p:ext uri="{BB962C8B-B14F-4D97-AF65-F5344CB8AC3E}">
        <p14:creationId xmlns:p14="http://schemas.microsoft.com/office/powerpoint/2010/main" val="2094593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Azure Files</a:t>
            </a:r>
            <a:endParaRPr lang="en-US" dirty="0"/>
          </a:p>
        </p:txBody>
      </p:sp>
      <p:pic>
        <p:nvPicPr>
          <p:cNvPr id="2" name="Picture 1"/>
          <p:cNvPicPr>
            <a:picLocks noChangeAspect="1"/>
          </p:cNvPicPr>
          <p:nvPr/>
        </p:nvPicPr>
        <p:blipFill>
          <a:blip r:embed="rId2"/>
          <a:stretch>
            <a:fillRect/>
          </a:stretch>
        </p:blipFill>
        <p:spPr>
          <a:xfrm>
            <a:off x="2859311" y="1173731"/>
            <a:ext cx="5779832" cy="5317974"/>
          </a:xfrm>
          <a:prstGeom prst="rect">
            <a:avLst/>
          </a:prstGeom>
        </p:spPr>
      </p:pic>
    </p:spTree>
    <p:extLst>
      <p:ext uri="{BB962C8B-B14F-4D97-AF65-F5344CB8AC3E}">
        <p14:creationId xmlns:p14="http://schemas.microsoft.com/office/powerpoint/2010/main" val="2516061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Azure Files</a:t>
            </a:r>
            <a:endParaRPr lang="en-US" dirty="0"/>
          </a:p>
        </p:txBody>
      </p:sp>
      <p:pic>
        <p:nvPicPr>
          <p:cNvPr id="5" name="Picture 4"/>
          <p:cNvPicPr>
            <a:picLocks noChangeAspect="1"/>
          </p:cNvPicPr>
          <p:nvPr/>
        </p:nvPicPr>
        <p:blipFill>
          <a:blip r:embed="rId2"/>
          <a:stretch>
            <a:fillRect/>
          </a:stretch>
        </p:blipFill>
        <p:spPr>
          <a:xfrm>
            <a:off x="675302" y="1332627"/>
            <a:ext cx="10839812" cy="4311113"/>
          </a:xfrm>
          <a:prstGeom prst="rect">
            <a:avLst/>
          </a:prstGeom>
        </p:spPr>
      </p:pic>
    </p:spTree>
    <p:extLst>
      <p:ext uri="{BB962C8B-B14F-4D97-AF65-F5344CB8AC3E}">
        <p14:creationId xmlns:p14="http://schemas.microsoft.com/office/powerpoint/2010/main" val="2220842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112265"/>
            <a:ext cx="11655840" cy="899537"/>
          </a:xfrm>
        </p:spPr>
        <p:txBody>
          <a:bodyPr/>
          <a:lstStyle/>
          <a:p>
            <a:r>
              <a:rPr lang="en-US" dirty="0" smtClean="0"/>
              <a:t>Azure Files vs Blobs</a:t>
            </a:r>
            <a:endParaRPr lang="en-US" sz="1765" dirty="0">
              <a:gradFill>
                <a:gsLst>
                  <a:gs pos="1250">
                    <a:schemeClr val="tx2"/>
                  </a:gs>
                  <a:gs pos="100000">
                    <a:schemeClr val="tx2"/>
                  </a:gs>
                </a:gsLst>
                <a:lin ang="5400000" scaled="0"/>
              </a:gradFill>
            </a:endParaRPr>
          </a:p>
        </p:txBody>
      </p:sp>
      <p:graphicFrame>
        <p:nvGraphicFramePr>
          <p:cNvPr id="3" name="Table 2"/>
          <p:cNvGraphicFramePr>
            <a:graphicFrameLocks noGrp="1"/>
          </p:cNvGraphicFramePr>
          <p:nvPr>
            <p:extLst/>
          </p:nvPr>
        </p:nvGraphicFramePr>
        <p:xfrm>
          <a:off x="512672" y="1011802"/>
          <a:ext cx="11294830" cy="5808108"/>
        </p:xfrm>
        <a:graphic>
          <a:graphicData uri="http://schemas.openxmlformats.org/drawingml/2006/table">
            <a:tbl>
              <a:tblPr firstRow="1">
                <a:tableStyleId>{5C22544A-7EE6-4342-B048-85BDC9FD1C3A}</a:tableStyleId>
              </a:tblPr>
              <a:tblGrid>
                <a:gridCol w="2383209"/>
                <a:gridCol w="3411039"/>
                <a:gridCol w="5500582"/>
              </a:tblGrid>
              <a:tr h="429715">
                <a:tc>
                  <a:txBody>
                    <a:bodyPr/>
                    <a:lstStyle/>
                    <a:p>
                      <a:pPr marL="0" marR="0" algn="l">
                        <a:lnSpc>
                          <a:spcPct val="115000"/>
                        </a:lnSpc>
                        <a:spcBef>
                          <a:spcPts val="0"/>
                        </a:spcBef>
                        <a:spcAft>
                          <a:spcPts val="1000"/>
                        </a:spcAft>
                      </a:pPr>
                      <a:r>
                        <a:rPr lang="en-US" sz="1400" dirty="0">
                          <a:effectLst/>
                        </a:rPr>
                        <a:t>Description</a:t>
                      </a:r>
                      <a:endParaRPr lang="en-US" sz="1400" dirty="0">
                        <a:effectLst/>
                        <a:latin typeface="Calibri"/>
                        <a:ea typeface="Calibri"/>
                        <a:cs typeface="Times New Roman"/>
                      </a:endParaRPr>
                    </a:p>
                  </a:txBody>
                  <a:tcPr marL="0" marR="0" marT="0" marB="0" anchor="ctr"/>
                </a:tc>
                <a:tc>
                  <a:txBody>
                    <a:bodyPr/>
                    <a:lstStyle/>
                    <a:p>
                      <a:pPr marL="0" marR="0" algn="l">
                        <a:lnSpc>
                          <a:spcPct val="115000"/>
                        </a:lnSpc>
                        <a:spcBef>
                          <a:spcPts val="0"/>
                        </a:spcBef>
                        <a:spcAft>
                          <a:spcPts val="1000"/>
                        </a:spcAft>
                      </a:pPr>
                      <a:r>
                        <a:rPr lang="en-US" sz="1400">
                          <a:effectLst/>
                        </a:rPr>
                        <a:t>Azure Blobs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Azure Files</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Durability  </a:t>
                      </a:r>
                      <a:br>
                        <a:rPr lang="en-US" sz="1400" b="1">
                          <a:solidFill>
                            <a:schemeClr val="tx1"/>
                          </a:solidFill>
                          <a:effectLst/>
                        </a:rPr>
                      </a:br>
                      <a:r>
                        <a:rPr lang="en-US" sz="1400" b="1">
                          <a:solidFill>
                            <a:schemeClr val="tx1"/>
                          </a:solidFill>
                          <a:effectLst/>
                        </a:rPr>
                        <a:t>Options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LRS, ZRS, GRS (and  RA-GRS for higher availability)</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LRS, GRS</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Accessibility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REST APIs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SMB 2.1 (standard file system APIs)</a:t>
                      </a:r>
                      <a:br>
                        <a:rPr lang="en-US" sz="1400">
                          <a:effectLst/>
                        </a:rPr>
                      </a:br>
                      <a:r>
                        <a:rPr lang="en-US" sz="1400">
                          <a:effectLst/>
                        </a:rPr>
                        <a:t>REST APIs </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Connectivity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REST – Worldwide</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SMB 2.1 - Within region</a:t>
                      </a:r>
                      <a:br>
                        <a:rPr lang="en-US" sz="1400">
                          <a:effectLst/>
                        </a:rPr>
                      </a:br>
                      <a:r>
                        <a:rPr lang="en-US" sz="1400">
                          <a:effectLst/>
                        </a:rPr>
                        <a:t>REST – Worldwide</a:t>
                      </a:r>
                      <a:endParaRPr lang="en-US" sz="1400">
                        <a:effectLst/>
                        <a:latin typeface="Calibri"/>
                        <a:ea typeface="Calibri"/>
                        <a:cs typeface="Times New Roman"/>
                      </a:endParaRPr>
                    </a:p>
                  </a:txBody>
                  <a:tcPr marL="64227" marR="64227" marT="32113" marB="32113" anchor="ctr"/>
                </a:tc>
              </a:tr>
              <a:tr h="791502">
                <a:tc>
                  <a:txBody>
                    <a:bodyPr/>
                    <a:lstStyle/>
                    <a:p>
                      <a:pPr marL="0" marR="0" algn="l">
                        <a:lnSpc>
                          <a:spcPct val="115000"/>
                        </a:lnSpc>
                        <a:spcBef>
                          <a:spcPts val="0"/>
                        </a:spcBef>
                        <a:spcAft>
                          <a:spcPts val="1000"/>
                        </a:spcAft>
                      </a:pPr>
                      <a:r>
                        <a:rPr lang="en-US" sz="1400" b="1">
                          <a:solidFill>
                            <a:schemeClr val="tx1"/>
                          </a:solidFill>
                          <a:effectLst/>
                        </a:rPr>
                        <a:t>Endpoints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u="sng">
                          <a:effectLst/>
                          <a:hlinkClick r:id="rId3"/>
                        </a:rPr>
                        <a:t>http://myaccount.blob.core.windows.net/mycontainer/myblob</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u="sng">
                          <a:effectLst/>
                          <a:hlinkClick r:id="rId4"/>
                        </a:rPr>
                        <a:t>\\myaccount.file.core.windows.net\myshare\myfile.txt</a:t>
                      </a:r>
                      <a:endParaRPr lang="en-US" sz="1400">
                        <a:effectLst/>
                      </a:endParaRPr>
                    </a:p>
                    <a:p>
                      <a:pPr marL="0" marR="0" algn="l">
                        <a:lnSpc>
                          <a:spcPct val="115000"/>
                        </a:lnSpc>
                        <a:spcBef>
                          <a:spcPts val="0"/>
                        </a:spcBef>
                        <a:spcAft>
                          <a:spcPts val="1000"/>
                        </a:spcAft>
                      </a:pPr>
                      <a:r>
                        <a:rPr lang="en-US" sz="1400" u="sng">
                          <a:effectLst/>
                          <a:hlinkClick r:id="rId5"/>
                        </a:rPr>
                        <a:t>http://myaccount.file.core.windows.net/myshare/myfile.txt</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Directories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Flat namespace  however prefix listing can simulate virtual directories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True directory objects</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Case Sensitivity of Names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Case sensitive</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Case insensitive, but case preserving</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Capacity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Up to 500TB containers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5TB file shares</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Throughput</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Up to 60 MB/s per blob</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Up to 60 MB/s per share</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Object size </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Up to 1 TB/blob</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Up to 1 TB/file</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dirty="0">
                          <a:solidFill>
                            <a:schemeClr val="tx1"/>
                          </a:solidFill>
                          <a:effectLst/>
                        </a:rPr>
                        <a:t>Billed capacity</a:t>
                      </a:r>
                      <a:endParaRPr lang="en-US" sz="1400" b="1" dirty="0">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Based on bytes written</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dirty="0">
                          <a:effectLst/>
                        </a:rPr>
                        <a:t>Based on file size</a:t>
                      </a:r>
                      <a:endParaRPr lang="en-US" sz="1400" dirty="0">
                        <a:effectLst/>
                        <a:latin typeface="Calibri"/>
                        <a:ea typeface="Calibri"/>
                        <a:cs typeface="Times New Roman"/>
                      </a:endParaRPr>
                    </a:p>
                  </a:txBody>
                  <a:tcPr marL="64227" marR="64227" marT="32113" marB="32113" anchor="ctr"/>
                </a:tc>
              </a:tr>
            </a:tbl>
          </a:graphicData>
        </a:graphic>
      </p:graphicFrame>
    </p:spTree>
    <p:extLst>
      <p:ext uri="{BB962C8B-B14F-4D97-AF65-F5344CB8AC3E}">
        <p14:creationId xmlns:p14="http://schemas.microsoft.com/office/powerpoint/2010/main" val="58359152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Files vs Disks</a:t>
            </a:r>
            <a:endParaRPr lang="en-US" dirty="0"/>
          </a:p>
        </p:txBody>
      </p:sp>
      <p:graphicFrame>
        <p:nvGraphicFramePr>
          <p:cNvPr id="3" name="Table 2"/>
          <p:cNvGraphicFramePr>
            <a:graphicFrameLocks noGrp="1"/>
          </p:cNvGraphicFramePr>
          <p:nvPr>
            <p:extLst/>
          </p:nvPr>
        </p:nvGraphicFramePr>
        <p:xfrm>
          <a:off x="358943" y="1150341"/>
          <a:ext cx="11384471" cy="5742286"/>
        </p:xfrm>
        <a:graphic>
          <a:graphicData uri="http://schemas.openxmlformats.org/drawingml/2006/table">
            <a:tbl>
              <a:tblPr firstRow="1">
                <a:tableStyleId>{5C22544A-7EE6-4342-B048-85BDC9FD1C3A}</a:tableStyleId>
              </a:tblPr>
              <a:tblGrid>
                <a:gridCol w="2258679"/>
                <a:gridCol w="5360850"/>
                <a:gridCol w="3764942"/>
              </a:tblGrid>
              <a:tr h="487507">
                <a:tc>
                  <a:txBody>
                    <a:bodyPr/>
                    <a:lstStyle/>
                    <a:p>
                      <a:pPr marL="0" marR="0">
                        <a:lnSpc>
                          <a:spcPct val="115000"/>
                        </a:lnSpc>
                        <a:spcBef>
                          <a:spcPts val="0"/>
                        </a:spcBef>
                        <a:spcAft>
                          <a:spcPts val="1000"/>
                        </a:spcAft>
                      </a:pPr>
                      <a:r>
                        <a:rPr lang="en-US" sz="1400" dirty="0">
                          <a:effectLst/>
                        </a:rPr>
                        <a:t>Description</a:t>
                      </a:r>
                      <a:endParaRPr lang="en-US" sz="1400" dirty="0">
                        <a:effectLst/>
                        <a:latin typeface="Calibri"/>
                        <a:ea typeface="Calibri"/>
                        <a:cs typeface="Times New Roman"/>
                      </a:endParaRPr>
                    </a:p>
                  </a:txBody>
                  <a:tcPr marL="0" marR="0" marT="0" marB="0" anchor="ctr"/>
                </a:tc>
                <a:tc>
                  <a:txBody>
                    <a:bodyPr/>
                    <a:lstStyle/>
                    <a:p>
                      <a:pPr marL="0" marR="0">
                        <a:lnSpc>
                          <a:spcPct val="115000"/>
                        </a:lnSpc>
                        <a:spcBef>
                          <a:spcPts val="0"/>
                        </a:spcBef>
                        <a:spcAft>
                          <a:spcPts val="1000"/>
                        </a:spcAft>
                      </a:pPr>
                      <a:r>
                        <a:rPr lang="en-US" sz="1400">
                          <a:effectLst/>
                        </a:rPr>
                        <a:t>Disk</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Azure Files</a:t>
                      </a:r>
                      <a:endParaRPr lang="en-US" sz="1400">
                        <a:effectLst/>
                        <a:latin typeface="Calibri"/>
                        <a:ea typeface="Calibri"/>
                        <a:cs typeface="Times New Roman"/>
                      </a:endParaRPr>
                    </a:p>
                  </a:txBody>
                  <a:tcPr marL="64162" marR="64162" marT="32082" marB="32082" anchor="ctr"/>
                </a:tc>
              </a:tr>
              <a:tr h="481081">
                <a:tc>
                  <a:txBody>
                    <a:bodyPr/>
                    <a:lstStyle/>
                    <a:p>
                      <a:pPr marL="0" marR="0">
                        <a:lnSpc>
                          <a:spcPct val="115000"/>
                        </a:lnSpc>
                        <a:spcBef>
                          <a:spcPts val="0"/>
                        </a:spcBef>
                        <a:spcAft>
                          <a:spcPts val="1000"/>
                        </a:spcAft>
                      </a:pPr>
                      <a:r>
                        <a:rPr lang="en-US" sz="1400" b="1">
                          <a:solidFill>
                            <a:schemeClr val="tx1"/>
                          </a:solidFill>
                          <a:effectLst/>
                        </a:rPr>
                        <a:t>Relationship with Azure VMs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Required for booting (OS Disk)</a:t>
                      </a:r>
                      <a:endParaRPr lang="en-US" sz="1400">
                        <a:effectLst/>
                        <a:latin typeface="Calibri"/>
                        <a:ea typeface="Calibri"/>
                        <a:cs typeface="Times New Roman"/>
                      </a:endParaRPr>
                    </a:p>
                  </a:txBody>
                  <a:tcPr marL="64162" marR="64162" marT="32082" marB="32082" anchor="ctr"/>
                </a:tc>
                <a:tc>
                  <a:txBody>
                    <a:bodyPr/>
                    <a:lstStyle/>
                    <a:p>
                      <a:pPr>
                        <a:lnSpc>
                          <a:spcPct val="107000"/>
                        </a:lnSpc>
                      </a:pPr>
                      <a:endParaRPr lang="en-US" sz="1400">
                        <a:effectLst/>
                        <a:latin typeface="Calibri"/>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Scope</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Exclusive/Isolated to a single VM</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Shared access across multiple VMs</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Snapshots and Copy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Yes </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No</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Configuration</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Configured via portal/Management APIs and available at boot time</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Connect after boot (via net use on windows)</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Built-in authentication</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Built-in authentication</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Set up authentication on net use</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Cleanup</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Resources can be cleaned up with VM if needed</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Manually via standard file APIs or REST APIs</a:t>
                      </a:r>
                      <a:endParaRPr lang="en-US" sz="1400">
                        <a:effectLst/>
                        <a:latin typeface="Calibri"/>
                        <a:ea typeface="Calibri"/>
                        <a:cs typeface="Times New Roman"/>
                      </a:endParaRPr>
                    </a:p>
                  </a:txBody>
                  <a:tcPr marL="64162" marR="64162" marT="32082" marB="32082" anchor="ctr"/>
                </a:tc>
              </a:tr>
              <a:tr h="545245">
                <a:tc>
                  <a:txBody>
                    <a:bodyPr/>
                    <a:lstStyle/>
                    <a:p>
                      <a:pPr marL="0" marR="0">
                        <a:lnSpc>
                          <a:spcPct val="115000"/>
                        </a:lnSpc>
                        <a:spcBef>
                          <a:spcPts val="0"/>
                        </a:spcBef>
                        <a:spcAft>
                          <a:spcPts val="1000"/>
                        </a:spcAft>
                      </a:pPr>
                      <a:r>
                        <a:rPr lang="en-US" sz="1400" b="1">
                          <a:solidFill>
                            <a:schemeClr val="tx1"/>
                          </a:solidFill>
                          <a:effectLst/>
                        </a:rPr>
                        <a:t>Access via REST</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Can only access as fixed formatted VHD (single blob) via REST. Files stored in VHD cannot be accessed via REST.</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Individual files stored in share are accessible via REST</a:t>
                      </a:r>
                      <a:endParaRPr lang="en-US" sz="1400">
                        <a:effectLst/>
                        <a:latin typeface="Calibri"/>
                        <a:ea typeface="Calibri"/>
                        <a:cs typeface="Times New Roman"/>
                      </a:endParaRPr>
                    </a:p>
                  </a:txBody>
                  <a:tcPr marL="64162" marR="64162" marT="32082" marB="32082" anchor="ctr"/>
                </a:tc>
              </a:tr>
              <a:tr h="796857">
                <a:tc>
                  <a:txBody>
                    <a:bodyPr/>
                    <a:lstStyle/>
                    <a:p>
                      <a:pPr marL="0" marR="0">
                        <a:lnSpc>
                          <a:spcPct val="115000"/>
                        </a:lnSpc>
                        <a:spcBef>
                          <a:spcPts val="0"/>
                        </a:spcBef>
                        <a:spcAft>
                          <a:spcPts val="1000"/>
                        </a:spcAft>
                      </a:pPr>
                      <a:r>
                        <a:rPr lang="en-US" sz="1400" b="1">
                          <a:solidFill>
                            <a:schemeClr val="tx1"/>
                          </a:solidFill>
                          <a:effectLst/>
                        </a:rPr>
                        <a:t>Max Size</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1TB Disk</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5TB File Share</a:t>
                      </a:r>
                    </a:p>
                    <a:p>
                      <a:pPr marL="0" marR="0">
                        <a:lnSpc>
                          <a:spcPct val="115000"/>
                        </a:lnSpc>
                        <a:spcBef>
                          <a:spcPts val="0"/>
                        </a:spcBef>
                        <a:spcAft>
                          <a:spcPts val="1000"/>
                        </a:spcAft>
                      </a:pPr>
                      <a:r>
                        <a:rPr lang="en-US" sz="1400">
                          <a:effectLst/>
                        </a:rPr>
                        <a:t>1TB file within share</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Max 8KB IOps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500 IOps</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1000 IOps</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u="none" dirty="0">
                          <a:solidFill>
                            <a:schemeClr val="tx1"/>
                          </a:solidFill>
                          <a:effectLst/>
                        </a:rPr>
                        <a:t>Throughput</a:t>
                      </a:r>
                      <a:endParaRPr lang="en-US" sz="1400" b="1" u="none" dirty="0">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u="none">
                          <a:effectLst/>
                        </a:rPr>
                        <a:t>Up to 60 MB/s per Disk</a:t>
                      </a:r>
                      <a:endParaRPr lang="en-US" sz="1400" u="none">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u="none" dirty="0">
                          <a:effectLst/>
                        </a:rPr>
                        <a:t>Up to 60 MB/s per File Share</a:t>
                      </a:r>
                      <a:endParaRPr lang="en-US" sz="1400" u="none" dirty="0">
                        <a:effectLst/>
                        <a:latin typeface="Calibri"/>
                        <a:ea typeface="Calibri"/>
                        <a:cs typeface="Times New Roman"/>
                      </a:endParaRPr>
                    </a:p>
                  </a:txBody>
                  <a:tcPr marL="64162" marR="64162" marT="32082" marB="32082" anchor="ctr"/>
                </a:tc>
              </a:tr>
            </a:tbl>
          </a:graphicData>
        </a:graphic>
      </p:graphicFrame>
    </p:spTree>
    <p:extLst>
      <p:ext uri="{BB962C8B-B14F-4D97-AF65-F5344CB8AC3E}">
        <p14:creationId xmlns:p14="http://schemas.microsoft.com/office/powerpoint/2010/main" val="3469173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0066" y="1189495"/>
            <a:ext cx="11651870" cy="3828197"/>
          </a:xfrm>
          <a:prstGeom prst="rect">
            <a:avLst/>
          </a:prstGeom>
        </p:spPr>
        <p:txBody>
          <a:bodyPr>
            <a:normAutofit fontScale="92500" lnSpcReduction="20000"/>
          </a:bodyPr>
          <a:lstStyle/>
          <a:p>
            <a:pPr>
              <a:buFont typeface="Arial" panose="020B0604020202020204" pitchFamily="34" charset="0"/>
              <a:buChar char="•"/>
            </a:pPr>
            <a:r>
              <a:rPr lang="en-US" dirty="0" smtClean="0"/>
              <a:t>Windows Supported:</a:t>
            </a:r>
          </a:p>
          <a:p>
            <a:pPr lvl="1">
              <a:buFont typeface="Arial" panose="020B0604020202020204" pitchFamily="34" charset="0"/>
              <a:buChar char="•"/>
            </a:pPr>
            <a:r>
              <a:rPr lang="en-US" dirty="0" smtClean="0"/>
              <a:t>Windows Server 2008 R2</a:t>
            </a:r>
          </a:p>
          <a:p>
            <a:pPr lvl="1">
              <a:buFont typeface="Arial" panose="020B0604020202020204" pitchFamily="34" charset="0"/>
              <a:buChar char="•"/>
            </a:pPr>
            <a:r>
              <a:rPr lang="en-US" dirty="0"/>
              <a:t>Windows </a:t>
            </a:r>
            <a:r>
              <a:rPr lang="en-US" dirty="0" smtClean="0"/>
              <a:t>Server 2012</a:t>
            </a:r>
          </a:p>
          <a:p>
            <a:pPr lvl="1">
              <a:buFont typeface="Arial" panose="020B0604020202020204" pitchFamily="34" charset="0"/>
              <a:buChar char="•"/>
            </a:pPr>
            <a:r>
              <a:rPr lang="en-US" dirty="0"/>
              <a:t>Windows Server </a:t>
            </a:r>
            <a:r>
              <a:rPr lang="en-US" dirty="0" smtClean="0"/>
              <a:t>2012 R2</a:t>
            </a:r>
          </a:p>
          <a:p>
            <a:pPr lvl="1">
              <a:buFont typeface="Arial" panose="020B0604020202020204" pitchFamily="34" charset="0"/>
              <a:buChar char="•"/>
            </a:pPr>
            <a:endParaRPr lang="en-US" dirty="0" smtClean="0"/>
          </a:p>
          <a:p>
            <a:pPr>
              <a:buFont typeface="Arial" panose="020B0604020202020204" pitchFamily="34" charset="0"/>
              <a:buChar char="•"/>
            </a:pPr>
            <a:r>
              <a:rPr lang="en-US" dirty="0" smtClean="0"/>
              <a:t>Investigating Linux Support:</a:t>
            </a:r>
          </a:p>
          <a:p>
            <a:pPr lvl="1">
              <a:buFont typeface="Arial" panose="020B0604020202020204" pitchFamily="34" charset="0"/>
              <a:buChar char="•"/>
            </a:pPr>
            <a:r>
              <a:rPr lang="en-US" dirty="0" smtClean="0"/>
              <a:t>Ubuntu 13.10</a:t>
            </a:r>
          </a:p>
          <a:p>
            <a:pPr lvl="1">
              <a:buFont typeface="Arial" panose="020B0604020202020204" pitchFamily="34" charset="0"/>
              <a:buChar char="•"/>
            </a:pPr>
            <a:r>
              <a:rPr lang="en-US" dirty="0" smtClean="0"/>
              <a:t>Ubuntu 14.04 LTS</a:t>
            </a:r>
            <a:endParaRPr lang="en-US" dirty="0"/>
          </a:p>
        </p:txBody>
      </p:sp>
      <p:sp>
        <p:nvSpPr>
          <p:cNvPr id="3" name="Title 2"/>
          <p:cNvSpPr>
            <a:spLocks noGrp="1"/>
          </p:cNvSpPr>
          <p:nvPr>
            <p:ph type="title"/>
          </p:nvPr>
        </p:nvSpPr>
        <p:spPr/>
        <p:txBody>
          <a:bodyPr/>
          <a:lstStyle/>
          <a:p>
            <a:r>
              <a:rPr lang="en-US" dirty="0" smtClean="0"/>
              <a:t>Azure Files – Client OS Support</a:t>
            </a:r>
            <a:endParaRPr lang="en-US" dirty="0"/>
          </a:p>
        </p:txBody>
      </p:sp>
    </p:spTree>
    <p:extLst>
      <p:ext uri="{BB962C8B-B14F-4D97-AF65-F5344CB8AC3E}">
        <p14:creationId xmlns:p14="http://schemas.microsoft.com/office/powerpoint/2010/main" val="3546704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0066" y="1189814"/>
            <a:ext cx="11651870" cy="3378856"/>
          </a:xfrm>
          <a:prstGeom prst="rect">
            <a:avLst/>
          </a:prstGeom>
        </p:spPr>
        <p:txBody>
          <a:bodyPr>
            <a:normAutofit fontScale="92500" lnSpcReduction="20000"/>
          </a:bodyPr>
          <a:lstStyle/>
          <a:p>
            <a:pPr>
              <a:buFont typeface="Arial" panose="020B0604020202020204" pitchFamily="34" charset="0"/>
              <a:buChar char="•"/>
            </a:pPr>
            <a:r>
              <a:rPr lang="en-US" dirty="0" smtClean="0"/>
              <a:t>Request a token</a:t>
            </a:r>
          </a:p>
          <a:p>
            <a:pPr lvl="1">
              <a:buFont typeface="Arial" panose="020B0604020202020204" pitchFamily="34" charset="0"/>
              <a:buChar char="•"/>
            </a:pPr>
            <a:r>
              <a:rPr lang="en-US" dirty="0" smtClean="0"/>
              <a:t>Tokens will start to be granted in batches by end of May 2014</a:t>
            </a:r>
          </a:p>
          <a:p>
            <a:pPr>
              <a:buFont typeface="Arial" panose="020B0604020202020204" pitchFamily="34" charset="0"/>
              <a:buChar char="•"/>
            </a:pPr>
            <a:r>
              <a:rPr lang="en-US" dirty="0" smtClean="0"/>
              <a:t>Redeem token</a:t>
            </a:r>
          </a:p>
          <a:p>
            <a:pPr lvl="1">
              <a:buFont typeface="Arial" panose="020B0604020202020204" pitchFamily="34" charset="0"/>
              <a:buChar char="•"/>
            </a:pPr>
            <a:r>
              <a:rPr lang="en-US" dirty="0" smtClean="0"/>
              <a:t>Create </a:t>
            </a:r>
            <a:r>
              <a:rPr lang="en-US" dirty="0" smtClean="0">
                <a:solidFill>
                  <a:schemeClr val="tx2"/>
                </a:solidFill>
              </a:rPr>
              <a:t>new</a:t>
            </a:r>
            <a:r>
              <a:rPr lang="en-US" dirty="0" smtClean="0"/>
              <a:t> storage account</a:t>
            </a:r>
          </a:p>
          <a:p>
            <a:pPr lvl="1">
              <a:buFont typeface="Arial" panose="020B0604020202020204" pitchFamily="34" charset="0"/>
              <a:buChar char="•"/>
            </a:pPr>
            <a:r>
              <a:rPr lang="en-US" dirty="0" smtClean="0"/>
              <a:t>Create share (using </a:t>
            </a:r>
            <a:r>
              <a:rPr lang="en-US" dirty="0" err="1" smtClean="0"/>
              <a:t>powershell</a:t>
            </a:r>
            <a:r>
              <a:rPr lang="en-US" dirty="0" smtClean="0"/>
              <a:t>)</a:t>
            </a:r>
          </a:p>
          <a:p>
            <a:pPr lvl="1">
              <a:buFont typeface="Arial" panose="020B0604020202020204" pitchFamily="34" charset="0"/>
              <a:buChar char="•"/>
            </a:pPr>
            <a:r>
              <a:rPr lang="en-US" dirty="0" smtClean="0"/>
              <a:t>Put files into share (</a:t>
            </a:r>
            <a:r>
              <a:rPr lang="en-US" dirty="0" err="1" smtClean="0"/>
              <a:t>azcopy</a:t>
            </a:r>
            <a:r>
              <a:rPr lang="en-US" dirty="0" smtClean="0"/>
              <a:t>)</a:t>
            </a:r>
          </a:p>
          <a:p>
            <a:pPr lvl="1">
              <a:buFont typeface="Arial" panose="020B0604020202020204" pitchFamily="34" charset="0"/>
              <a:buChar char="•"/>
            </a:pPr>
            <a:r>
              <a:rPr lang="en-US" dirty="0" smtClean="0"/>
              <a:t>Connect to share from VM</a:t>
            </a:r>
          </a:p>
        </p:txBody>
      </p:sp>
      <p:sp>
        <p:nvSpPr>
          <p:cNvPr id="2" name="Title 1"/>
          <p:cNvSpPr>
            <a:spLocks noGrp="1"/>
          </p:cNvSpPr>
          <p:nvPr>
            <p:ph type="title"/>
          </p:nvPr>
        </p:nvSpPr>
        <p:spPr/>
        <p:txBody>
          <a:bodyPr/>
          <a:lstStyle/>
          <a:p>
            <a:r>
              <a:rPr lang="en-US" dirty="0" smtClean="0"/>
              <a:t>Azure Files: Getting Started</a:t>
            </a:r>
            <a:endParaRPr lang="en-US" dirty="0"/>
          </a:p>
        </p:txBody>
      </p:sp>
    </p:spTree>
    <p:extLst>
      <p:ext uri="{BB962C8B-B14F-4D97-AF65-F5344CB8AC3E}">
        <p14:creationId xmlns:p14="http://schemas.microsoft.com/office/powerpoint/2010/main" val="164195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Azure Files – Part 2</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72524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Website Served From Azure File Share</a:t>
            </a:r>
            <a:endParaRPr lang="en-US" dirty="0"/>
          </a:p>
        </p:txBody>
      </p:sp>
      <p:sp>
        <p:nvSpPr>
          <p:cNvPr id="4" name="Rectangle 3"/>
          <p:cNvSpPr/>
          <p:nvPr/>
        </p:nvSpPr>
        <p:spPr>
          <a:xfrm>
            <a:off x="4319242" y="2396282"/>
            <a:ext cx="4212555" cy="799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dirty="0">
                <a:solidFill>
                  <a:srgbClr val="FFFFFF"/>
                </a:solidFill>
              </a:rPr>
              <a:t>Load Balancer</a:t>
            </a:r>
          </a:p>
        </p:txBody>
      </p:sp>
      <p:sp>
        <p:nvSpPr>
          <p:cNvPr id="8" name="Rectangle 7"/>
          <p:cNvSpPr/>
          <p:nvPr/>
        </p:nvSpPr>
        <p:spPr>
          <a:xfrm>
            <a:off x="5450655" y="3612640"/>
            <a:ext cx="914270" cy="914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dirty="0">
                <a:solidFill>
                  <a:srgbClr val="FFFFFF"/>
                </a:solidFill>
              </a:rPr>
              <a:t>Azure VM</a:t>
            </a:r>
          </a:p>
        </p:txBody>
      </p:sp>
      <p:sp>
        <p:nvSpPr>
          <p:cNvPr id="9" name="Rectangle 8"/>
          <p:cNvSpPr/>
          <p:nvPr/>
        </p:nvSpPr>
        <p:spPr>
          <a:xfrm>
            <a:off x="6633849" y="3612640"/>
            <a:ext cx="914270" cy="914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dirty="0">
                <a:solidFill>
                  <a:srgbClr val="FFFFFF"/>
                </a:solidFill>
              </a:rPr>
              <a:t>Azure VM</a:t>
            </a:r>
          </a:p>
        </p:txBody>
      </p:sp>
      <p:sp>
        <p:nvSpPr>
          <p:cNvPr id="12" name="Cloud 11"/>
          <p:cNvSpPr/>
          <p:nvPr/>
        </p:nvSpPr>
        <p:spPr bwMode="auto">
          <a:xfrm>
            <a:off x="4564206" y="4972626"/>
            <a:ext cx="3628199" cy="1248001"/>
          </a:xfrm>
          <a:prstGeom prst="cloud">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Azure File Share</a:t>
            </a:r>
          </a:p>
        </p:txBody>
      </p:sp>
      <p:pic>
        <p:nvPicPr>
          <p:cNvPr id="13" name="Picture 2" descr="C:\Program Files (x86)\Microsoft Office\MEDIA\CAGCAT10\j0292020.wmf"/>
          <p:cNvPicPr>
            <a:picLocks noChangeAspect="1" noChangeArrowheads="1"/>
          </p:cNvPicPr>
          <p:nvPr/>
        </p:nvPicPr>
        <p:blipFill>
          <a:blip r:embed="rId2" cstate="print"/>
          <a:srcRect/>
          <a:stretch>
            <a:fillRect/>
          </a:stretch>
        </p:blipFill>
        <p:spPr bwMode="auto">
          <a:xfrm>
            <a:off x="6996549" y="1289147"/>
            <a:ext cx="854111" cy="810653"/>
          </a:xfrm>
          <a:prstGeom prst="rect">
            <a:avLst/>
          </a:prstGeom>
          <a:noFill/>
        </p:spPr>
      </p:pic>
      <p:pic>
        <p:nvPicPr>
          <p:cNvPr id="14" name="Picture 2" descr="C:\Program Files (x86)\Microsoft Office\MEDIA\CAGCAT10\j0292020.wmf"/>
          <p:cNvPicPr>
            <a:picLocks noChangeAspect="1" noChangeArrowheads="1"/>
          </p:cNvPicPr>
          <p:nvPr/>
        </p:nvPicPr>
        <p:blipFill>
          <a:blip r:embed="rId2" cstate="print"/>
          <a:srcRect/>
          <a:stretch>
            <a:fillRect/>
          </a:stretch>
        </p:blipFill>
        <p:spPr bwMode="auto">
          <a:xfrm>
            <a:off x="5234718" y="1285546"/>
            <a:ext cx="854111" cy="810653"/>
          </a:xfrm>
          <a:prstGeom prst="rect">
            <a:avLst/>
          </a:prstGeom>
          <a:noFill/>
        </p:spPr>
      </p:pic>
      <p:sp>
        <p:nvSpPr>
          <p:cNvPr id="15" name="Rectangle 14"/>
          <p:cNvSpPr/>
          <p:nvPr/>
        </p:nvSpPr>
        <p:spPr>
          <a:xfrm>
            <a:off x="6108978" y="1478207"/>
            <a:ext cx="976607" cy="4051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sz="4400" dirty="0">
                <a:solidFill>
                  <a:srgbClr val="0072C6">
                    <a:lumMod val="50000"/>
                  </a:srgbClr>
                </a:solidFill>
              </a:rPr>
              <a:t>…</a:t>
            </a:r>
            <a:endParaRPr lang="en-US" dirty="0">
              <a:solidFill>
                <a:srgbClr val="0072C6">
                  <a:lumMod val="50000"/>
                </a:srgbClr>
              </a:solidFill>
            </a:endParaRPr>
          </a:p>
        </p:txBody>
      </p:sp>
      <p:cxnSp>
        <p:nvCxnSpPr>
          <p:cNvPr id="17" name="Straight Arrow Connector 16"/>
          <p:cNvCxnSpPr/>
          <p:nvPr/>
        </p:nvCxnSpPr>
        <p:spPr>
          <a:xfrm>
            <a:off x="5523057" y="1988360"/>
            <a:ext cx="587003" cy="418694"/>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6874843" y="1947067"/>
            <a:ext cx="645411" cy="479739"/>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813132" y="3302987"/>
            <a:ext cx="277852" cy="248438"/>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2"/>
          </p:cNvCxnSpPr>
          <p:nvPr/>
        </p:nvCxnSpPr>
        <p:spPr>
          <a:xfrm>
            <a:off x="5907790" y="4526909"/>
            <a:ext cx="181039" cy="540661"/>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2"/>
          </p:cNvCxnSpPr>
          <p:nvPr/>
        </p:nvCxnSpPr>
        <p:spPr>
          <a:xfrm flipH="1">
            <a:off x="6874843" y="4526909"/>
            <a:ext cx="216142" cy="540661"/>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2" idx="2"/>
          </p:cNvCxnSpPr>
          <p:nvPr/>
        </p:nvCxnSpPr>
        <p:spPr>
          <a:xfrm>
            <a:off x="3400526" y="5596627"/>
            <a:ext cx="1174934" cy="0"/>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pic>
        <p:nvPicPr>
          <p:cNvPr id="27" name="Picture 8"/>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5027" y="5067570"/>
            <a:ext cx="615581" cy="1058113"/>
          </a:xfrm>
          <a:prstGeom prst="rect">
            <a:avLst/>
          </a:prstGeom>
          <a:solidFill>
            <a:schemeClr val="bg2"/>
          </a:solidFill>
          <a:ln w="9525">
            <a:noFill/>
            <a:miter lim="800000"/>
            <a:headEnd/>
            <a:tailEnd/>
          </a:ln>
          <a:effectLst/>
          <a:extLst/>
        </p:spPr>
      </p:pic>
      <p:sp>
        <p:nvSpPr>
          <p:cNvPr id="3" name="TextBox 2"/>
          <p:cNvSpPr txBox="1"/>
          <p:nvPr/>
        </p:nvSpPr>
        <p:spPr>
          <a:xfrm>
            <a:off x="3491564" y="5755784"/>
            <a:ext cx="1330000" cy="307777"/>
          </a:xfrm>
          <a:prstGeom prst="rect">
            <a:avLst/>
          </a:prstGeom>
          <a:noFill/>
        </p:spPr>
        <p:txBody>
          <a:bodyPr wrap="square" lIns="0" tIns="0" rIns="0" bIns="0" rtlCol="0">
            <a:spAutoFit/>
          </a:bodyPr>
          <a:lstStyle/>
          <a:p>
            <a:pPr defTabSz="914367"/>
            <a:r>
              <a:rPr lang="en-US" sz="2000" b="1" dirty="0">
                <a:gradFill>
                  <a:gsLst>
                    <a:gs pos="0">
                      <a:srgbClr val="FFFFFF"/>
                    </a:gs>
                    <a:gs pos="86000">
                      <a:srgbClr val="FFFFFF"/>
                    </a:gs>
                  </a:gsLst>
                  <a:lin ang="5400000" scaled="0"/>
                </a:gradFill>
                <a:latin typeface="Segoe UI Light" pitchFamily="34" charset="0"/>
              </a:rPr>
              <a:t>REST APIs</a:t>
            </a:r>
          </a:p>
        </p:txBody>
      </p:sp>
      <p:sp>
        <p:nvSpPr>
          <p:cNvPr id="29" name="TextBox 28"/>
          <p:cNvSpPr txBox="1"/>
          <p:nvPr/>
        </p:nvSpPr>
        <p:spPr>
          <a:xfrm>
            <a:off x="5827076" y="4549376"/>
            <a:ext cx="1258509" cy="307777"/>
          </a:xfrm>
          <a:prstGeom prst="rect">
            <a:avLst/>
          </a:prstGeom>
          <a:noFill/>
        </p:spPr>
        <p:txBody>
          <a:bodyPr wrap="square" lIns="0" tIns="0" rIns="0" bIns="0" rtlCol="0">
            <a:spAutoFit/>
          </a:bodyPr>
          <a:lstStyle/>
          <a:p>
            <a:pPr defTabSz="914367"/>
            <a:r>
              <a:rPr lang="en-US" sz="2000" b="1" dirty="0">
                <a:gradFill>
                  <a:gsLst>
                    <a:gs pos="0">
                      <a:srgbClr val="FFFFFF"/>
                    </a:gs>
                    <a:gs pos="86000">
                      <a:srgbClr val="FFFFFF"/>
                    </a:gs>
                  </a:gsLst>
                  <a:lin ang="5400000" scaled="0"/>
                </a:gradFill>
                <a:latin typeface="Segoe UI Light" pitchFamily="34" charset="0"/>
              </a:rPr>
              <a:t>   SMB 2.1</a:t>
            </a:r>
          </a:p>
        </p:txBody>
      </p:sp>
      <p:cxnSp>
        <p:nvCxnSpPr>
          <p:cNvPr id="33" name="Straight Arrow Connector 32"/>
          <p:cNvCxnSpPr/>
          <p:nvPr/>
        </p:nvCxnSpPr>
        <p:spPr>
          <a:xfrm flipH="1">
            <a:off x="5875459" y="3290556"/>
            <a:ext cx="310182" cy="260869"/>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4115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2" grpId="0" animBg="1"/>
      <p:bldP spid="15" grpId="0"/>
      <p:bldP spid="3" grpId="0"/>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graphicFrame>
        <p:nvGraphicFramePr>
          <p:cNvPr id="12" name="Diagram 11"/>
          <p:cNvGraphicFramePr/>
          <p:nvPr>
            <p:extLst>
              <p:ext uri="{D42A27DB-BD31-4B8C-83A1-F6EECF244321}">
                <p14:modId xmlns:p14="http://schemas.microsoft.com/office/powerpoint/2010/main" val="152365070"/>
              </p:ext>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49596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43686" y="1705220"/>
            <a:ext cx="7904629" cy="3447561"/>
          </a:xfrm>
          <a:prstGeom prst="rect">
            <a:avLst/>
          </a:prstGeom>
        </p:spPr>
      </p:pic>
      <p:sp>
        <p:nvSpPr>
          <p:cNvPr id="6" name="Title 2"/>
          <p:cNvSpPr>
            <a:spLocks noGrp="1"/>
          </p:cNvSpPr>
          <p:nvPr>
            <p:ph type="title"/>
          </p:nvPr>
        </p:nvSpPr>
        <p:spPr>
          <a:xfrm>
            <a:off x="520041" y="229060"/>
            <a:ext cx="11150336" cy="747791"/>
          </a:xfrm>
        </p:spPr>
        <p:txBody>
          <a:bodyPr>
            <a:normAutofit/>
          </a:bodyPr>
          <a:lstStyle/>
          <a:p>
            <a:r>
              <a:rPr lang="en-US" dirty="0" smtClean="0"/>
              <a:t>Azure Files</a:t>
            </a:r>
            <a:endParaRPr lang="en-US" dirty="0"/>
          </a:p>
        </p:txBody>
      </p:sp>
    </p:spTree>
    <p:extLst>
      <p:ext uri="{BB962C8B-B14F-4D97-AF65-F5344CB8AC3E}">
        <p14:creationId xmlns:p14="http://schemas.microsoft.com/office/powerpoint/2010/main" val="3116835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97234" y="1341346"/>
            <a:ext cx="9195946" cy="4728876"/>
          </a:xfrm>
          <a:prstGeom prst="rect">
            <a:avLst/>
          </a:prstGeom>
        </p:spPr>
      </p:pic>
      <p:sp>
        <p:nvSpPr>
          <p:cNvPr id="6" name="Title 2"/>
          <p:cNvSpPr txBox="1">
            <a:spLocks/>
          </p:cNvSpPr>
          <p:nvPr/>
        </p:nvSpPr>
        <p:spPr>
          <a:xfrm>
            <a:off x="520041" y="229060"/>
            <a:ext cx="11150336" cy="747791"/>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a:lstStyle>
          <a:p>
            <a:r>
              <a:rPr sz="5399">
                <a:gradFill flip="none" rotWithShape="1">
                  <a:gsLst>
                    <a:gs pos="0">
                      <a:srgbClr val="FFFFFF">
                        <a:lumMod val="75000"/>
                        <a:lumOff val="25000"/>
                      </a:srgbClr>
                    </a:gs>
                    <a:gs pos="86000">
                      <a:srgbClr val="FFFFFF">
                        <a:lumMod val="75000"/>
                        <a:lumOff val="25000"/>
                      </a:srgbClr>
                    </a:gs>
                  </a:gsLst>
                  <a:lin ang="5400000" scaled="0"/>
                  <a:tileRect/>
                </a:gradFill>
              </a:rPr>
              <a:t>Azure Files</a:t>
            </a:r>
          </a:p>
        </p:txBody>
      </p:sp>
    </p:spTree>
    <p:extLst>
      <p:ext uri="{BB962C8B-B14F-4D97-AF65-F5344CB8AC3E}">
        <p14:creationId xmlns:p14="http://schemas.microsoft.com/office/powerpoint/2010/main" val="326539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1500" dirty="0" smtClean="0"/>
              <a:t>Blob Storage</a:t>
            </a:r>
            <a:endParaRPr lang="en-US" sz="11500" dirty="0"/>
          </a:p>
        </p:txBody>
      </p:sp>
    </p:spTree>
    <p:extLst>
      <p:ext uri="{BB962C8B-B14F-4D97-AF65-F5344CB8AC3E}">
        <p14:creationId xmlns:p14="http://schemas.microsoft.com/office/powerpoint/2010/main" val="34566275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Storage Concepts</a:t>
            </a:r>
            <a:endParaRPr lang="en-US" dirty="0"/>
          </a:p>
        </p:txBody>
      </p:sp>
      <p:sp>
        <p:nvSpPr>
          <p:cNvPr id="66" name="Rounded Rectangle 65"/>
          <p:cNvSpPr/>
          <p:nvPr/>
        </p:nvSpPr>
        <p:spPr>
          <a:xfrm>
            <a:off x="5599179" y="1803399"/>
            <a:ext cx="220071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Blob</a:t>
            </a:r>
          </a:p>
        </p:txBody>
      </p:sp>
      <p:sp>
        <p:nvSpPr>
          <p:cNvPr id="69" name="Rounded Rectangle 68"/>
          <p:cNvSpPr/>
          <p:nvPr/>
        </p:nvSpPr>
        <p:spPr>
          <a:xfrm>
            <a:off x="3025874" y="1803400"/>
            <a:ext cx="2444678"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Container</a:t>
            </a:r>
          </a:p>
        </p:txBody>
      </p:sp>
      <p:sp>
        <p:nvSpPr>
          <p:cNvPr id="72" name="Rounded Rectangle 71"/>
          <p:cNvSpPr/>
          <p:nvPr/>
        </p:nvSpPr>
        <p:spPr>
          <a:xfrm>
            <a:off x="520701" y="1803400"/>
            <a:ext cx="2361146"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sp>
        <p:nvSpPr>
          <p:cNvPr id="100" name="Rectangle 99"/>
          <p:cNvSpPr/>
          <p:nvPr/>
        </p:nvSpPr>
        <p:spPr bwMode="auto">
          <a:xfrm>
            <a:off x="520701" y="1136378"/>
            <a:ext cx="9791004" cy="457200"/>
          </a:xfrm>
          <a:prstGeom prst="rect">
            <a:avLst/>
          </a:prstGeom>
          <a:solidFill>
            <a:schemeClr val="accent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2000" dirty="0">
                <a:solidFill>
                  <a:srgbClr val="FFFFFF">
                    <a:alpha val="99000"/>
                  </a:srgbClr>
                </a:solidFill>
                <a:latin typeface="Consolas" pitchFamily="49" charset="0"/>
                <a:cs typeface="Consolas" pitchFamily="49" charset="0"/>
              </a:rPr>
              <a:t>http://&lt;account&gt;.</a:t>
            </a:r>
            <a:r>
              <a:rPr lang="en-US" sz="2000" b="1" dirty="0">
                <a:solidFill>
                  <a:srgbClr val="FFFFFF">
                    <a:alpha val="99000"/>
                  </a:srgbClr>
                </a:solidFill>
                <a:latin typeface="Consolas" pitchFamily="49" charset="0"/>
                <a:cs typeface="Consolas" pitchFamily="49" charset="0"/>
              </a:rPr>
              <a:t>blob</a:t>
            </a:r>
            <a:r>
              <a:rPr lang="en-US" sz="2000" dirty="0">
                <a:solidFill>
                  <a:srgbClr val="FFFFFF">
                    <a:alpha val="99000"/>
                  </a:srgbClr>
                </a:solidFill>
                <a:latin typeface="Consolas" pitchFamily="49" charset="0"/>
                <a:cs typeface="Consolas" pitchFamily="49" charset="0"/>
              </a:rPr>
              <a:t>.core.windows.net/&lt;container&gt;/&lt;blobname&gt;</a:t>
            </a:r>
          </a:p>
        </p:txBody>
      </p:sp>
      <p:sp>
        <p:nvSpPr>
          <p:cNvPr id="101" name="Down Arrow 100"/>
          <p:cNvSpPr/>
          <p:nvPr/>
        </p:nvSpPr>
        <p:spPr bwMode="auto">
          <a:xfrm rot="10800000">
            <a:off x="2556936" y="1544151"/>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2" name="Down Arrow 101"/>
          <p:cNvSpPr/>
          <p:nvPr/>
        </p:nvSpPr>
        <p:spPr bwMode="auto">
          <a:xfrm rot="10800000">
            <a:off x="7222166" y="1516744"/>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5" name="Rounded Rectangle 104"/>
          <p:cNvSpPr/>
          <p:nvPr/>
        </p:nvSpPr>
        <p:spPr>
          <a:xfrm>
            <a:off x="7930957" y="1803400"/>
            <a:ext cx="2380749" cy="429606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Pages/ Blocks</a:t>
            </a:r>
          </a:p>
        </p:txBody>
      </p:sp>
      <p:sp>
        <p:nvSpPr>
          <p:cNvPr id="103" name="Down Arrow 102"/>
          <p:cNvSpPr/>
          <p:nvPr/>
        </p:nvSpPr>
        <p:spPr bwMode="auto">
          <a:xfrm rot="10800000">
            <a:off x="8858667" y="1527957"/>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cxnSp>
        <p:nvCxnSpPr>
          <p:cNvPr id="4" name="Straight Connector 3"/>
          <p:cNvCxnSpPr/>
          <p:nvPr/>
        </p:nvCxnSpPr>
        <p:spPr>
          <a:xfrm>
            <a:off x="2297547" y="4551219"/>
            <a:ext cx="1537854" cy="10183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2287157" y="3647209"/>
            <a:ext cx="1496291" cy="10494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958296" y="4230654"/>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a:solidFill>
                  <a:schemeClr val="lt1">
                    <a:alpha val="99000"/>
                  </a:schemeClr>
                </a:solidFill>
              </a:rPr>
              <a:t>contoso</a:t>
            </a:r>
            <a:endParaRPr lang="en-US" sz="2000" dirty="0">
              <a:solidFill>
                <a:schemeClr val="lt1">
                  <a:alpha val="99000"/>
                </a:schemeClr>
              </a:solidFill>
            </a:endParaRPr>
          </a:p>
        </p:txBody>
      </p:sp>
      <p:cxnSp>
        <p:nvCxnSpPr>
          <p:cNvPr id="119" name="Straight Connector 118"/>
          <p:cNvCxnSpPr/>
          <p:nvPr/>
        </p:nvCxnSpPr>
        <p:spPr>
          <a:xfrm>
            <a:off x="4895274" y="5434445"/>
            <a:ext cx="10287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4822539" y="3709555"/>
            <a:ext cx="1273463" cy="66501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4822538" y="3086100"/>
            <a:ext cx="1195386" cy="75853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7326748" y="4239491"/>
            <a:ext cx="1589809" cy="90400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endCxn id="111" idx="1"/>
          </p:cNvCxnSpPr>
          <p:nvPr/>
        </p:nvCxnSpPr>
        <p:spPr>
          <a:xfrm flipV="1">
            <a:off x="7316356" y="3737075"/>
            <a:ext cx="1011020" cy="6686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5906592" y="2773645"/>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PIC01.JPG</a:t>
            </a:r>
          </a:p>
        </p:txBody>
      </p:sp>
      <p:sp>
        <p:nvSpPr>
          <p:cNvPr id="111" name="Rounded Rectangle 18"/>
          <p:cNvSpPr/>
          <p:nvPr/>
        </p:nvSpPr>
        <p:spPr>
          <a:xfrm>
            <a:off x="8327377" y="3385646"/>
            <a:ext cx="1585469" cy="70285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5" name="Rectangle 114"/>
          <p:cNvSpPr/>
          <p:nvPr/>
        </p:nvSpPr>
        <p:spPr>
          <a:xfrm>
            <a:off x="8327167" y="452087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7" name="Rectangle 116"/>
          <p:cNvSpPr/>
          <p:nvPr/>
        </p:nvSpPr>
        <p:spPr>
          <a:xfrm>
            <a:off x="5906591" y="3916648"/>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PIC02.JPG</a:t>
            </a:r>
          </a:p>
        </p:txBody>
      </p:sp>
      <p:sp>
        <p:nvSpPr>
          <p:cNvPr id="79" name="Rectangle 78"/>
          <p:cNvSpPr/>
          <p:nvPr/>
        </p:nvSpPr>
        <p:spPr>
          <a:xfrm>
            <a:off x="3521808" y="3383250"/>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images</a:t>
            </a:r>
          </a:p>
        </p:txBody>
      </p:sp>
      <p:sp>
        <p:nvSpPr>
          <p:cNvPr id="98" name="Rounded Rectangle 97"/>
          <p:cNvSpPr/>
          <p:nvPr/>
        </p:nvSpPr>
        <p:spPr>
          <a:xfrm>
            <a:off x="5906592" y="507805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VID1.AVI</a:t>
            </a:r>
          </a:p>
        </p:txBody>
      </p:sp>
      <p:sp>
        <p:nvSpPr>
          <p:cNvPr id="92" name="Rectangle 91"/>
          <p:cNvSpPr/>
          <p:nvPr/>
        </p:nvSpPr>
        <p:spPr>
          <a:xfrm>
            <a:off x="3521809" y="5078059"/>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videos</a:t>
            </a:r>
          </a:p>
        </p:txBody>
      </p:sp>
    </p:spTree>
    <p:extLst>
      <p:ext uri="{BB962C8B-B14F-4D97-AF65-F5344CB8AC3E}">
        <p14:creationId xmlns:p14="http://schemas.microsoft.com/office/powerpoint/2010/main" val="369721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2000" tmFilter="0, 0; .2, .5; .8, .5; 1, 0"/>
                                        <p:tgtEl>
                                          <p:spTgt spid="72"/>
                                        </p:tgtEl>
                                      </p:cBhvr>
                                    </p:animEffect>
                                    <p:animScale>
                                      <p:cBhvr>
                                        <p:cTn id="12" dur="1000" autoRev="1" fill="hold"/>
                                        <p:tgtEl>
                                          <p:spTgt spid="72"/>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fade">
                                      <p:cBhvr>
                                        <p:cTn id="17" dur="500"/>
                                        <p:tgtEl>
                                          <p:spTgt spid="101"/>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2000" tmFilter="0, 0; .2, .5; .8, .5; 1, 0"/>
                                        <p:tgtEl>
                                          <p:spTgt spid="69"/>
                                        </p:tgtEl>
                                      </p:cBhvr>
                                    </p:animEffect>
                                    <p:animScale>
                                      <p:cBhvr>
                                        <p:cTn id="22" dur="1000" autoRev="1" fill="hold"/>
                                        <p:tgtEl>
                                          <p:spTgt spid="69"/>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fade">
                                      <p:cBhvr>
                                        <p:cTn id="27" dur="500"/>
                                        <p:tgtEl>
                                          <p:spTgt spid="102"/>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grpId="0" nodeType="clickEffect">
                                  <p:stCondLst>
                                    <p:cond delay="0"/>
                                  </p:stCondLst>
                                  <p:childTnLst>
                                    <p:animEffect transition="out" filter="fade">
                                      <p:cBhvr>
                                        <p:cTn id="31" dur="2000" tmFilter="0, 0; .2, .5; .8, .5; 1, 0"/>
                                        <p:tgtEl>
                                          <p:spTgt spid="66"/>
                                        </p:tgtEl>
                                      </p:cBhvr>
                                    </p:animEffect>
                                    <p:animScale>
                                      <p:cBhvr>
                                        <p:cTn id="32" dur="1000" autoRev="1" fill="hold"/>
                                        <p:tgtEl>
                                          <p:spTgt spid="66"/>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3"/>
                                        </p:tgtEl>
                                        <p:attrNameLst>
                                          <p:attrName>style.visibility</p:attrName>
                                        </p:attrNameLst>
                                      </p:cBhvr>
                                      <p:to>
                                        <p:strVal val="visible"/>
                                      </p:to>
                                    </p:set>
                                    <p:animEffect transition="in" filter="fade">
                                      <p:cBhvr>
                                        <p:cTn id="37"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9" grpId="0" animBg="1"/>
      <p:bldP spid="72" grpId="0" animBg="1"/>
      <p:bldP spid="100" grpId="0" animBg="1"/>
      <p:bldP spid="101" grpId="0" animBg="1"/>
      <p:bldP spid="102" grpId="0" animBg="1"/>
      <p:bldP spid="10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Blob Details</a:t>
            </a:r>
            <a:endParaRPr lang="en-US" dirty="0"/>
          </a:p>
        </p:txBody>
      </p:sp>
      <p:sp>
        <p:nvSpPr>
          <p:cNvPr id="3" name="Content Placeholder 2"/>
          <p:cNvSpPr>
            <a:spLocks noGrp="1"/>
          </p:cNvSpPr>
          <p:nvPr>
            <p:ph type="body" sz="quarter" idx="4294967295"/>
          </p:nvPr>
        </p:nvSpPr>
        <p:spPr>
          <a:xfrm>
            <a:off x="-1" y="2700338"/>
            <a:ext cx="4752561" cy="1108075"/>
          </a:xfrm>
        </p:spPr>
        <p:txBody>
          <a:bodyPr>
            <a:normAutofit fontScale="77500" lnSpcReduction="20000"/>
          </a:bodyPr>
          <a:lstStyle/>
          <a:p>
            <a:pPr marL="0" indent="0" algn="r">
              <a:buNone/>
            </a:pPr>
            <a:r>
              <a:rPr lang="en-US" dirty="0" smtClean="0">
                <a:solidFill>
                  <a:schemeClr val="accent2">
                    <a:alpha val="99000"/>
                  </a:schemeClr>
                </a:solidFill>
              </a:rPr>
              <a:t>Main Web Service Operations</a:t>
            </a:r>
          </a:p>
        </p:txBody>
      </p:sp>
      <p:sp>
        <p:nvSpPr>
          <p:cNvPr id="8" name="Rectangle 7"/>
          <p:cNvSpPr/>
          <p:nvPr/>
        </p:nvSpPr>
        <p:spPr bwMode="auto">
          <a:xfrm>
            <a:off x="4957620" y="1446214"/>
            <a:ext cx="6715268" cy="36169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1645920" bIns="45718" numCol="1" rtlCol="0" anchor="ctr" anchorCtr="0" compatLnSpc="1">
            <a:prstTxWarp prst="textNoShape">
              <a:avLst/>
            </a:prstTxWarp>
          </a:bodyPr>
          <a:lstStyle/>
          <a:p>
            <a:pPr defTabSz="914099" fontAlgn="base">
              <a:spcBef>
                <a:spcPct val="0"/>
              </a:spcBef>
              <a:spcAft>
                <a:spcPct val="0"/>
              </a:spcAft>
            </a:pPr>
            <a:r>
              <a:rPr lang="en-US" sz="2800" dirty="0" err="1">
                <a:gradFill>
                  <a:gsLst>
                    <a:gs pos="0">
                      <a:srgbClr val="FFFFFF"/>
                    </a:gs>
                    <a:gs pos="100000">
                      <a:srgbClr val="FFFFFF"/>
                    </a:gs>
                  </a:gsLst>
                  <a:lin ang="5400000" scaled="0"/>
                </a:gradFill>
              </a:rPr>
              <a:t>PutBlob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GetBlob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DeleteBlob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CopyBlob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SnapshotBlob</a:t>
            </a:r>
            <a:r>
              <a:rPr lang="en-US" sz="2800" dirty="0">
                <a:gradFill>
                  <a:gsLst>
                    <a:gs pos="0">
                      <a:srgbClr val="FFFFFF"/>
                    </a:gs>
                    <a:gs pos="100000">
                      <a:srgbClr val="FFFFFF"/>
                    </a:gs>
                  </a:gsLst>
                  <a:lin ang="5400000" scaled="0"/>
                </a:gradFill>
              </a:rPr>
              <a:t> </a:t>
            </a:r>
          </a:p>
          <a:p>
            <a:pPr defTabSz="914099" fontAlgn="base">
              <a:spcBef>
                <a:spcPct val="0"/>
              </a:spcBef>
              <a:spcAft>
                <a:spcPct val="0"/>
              </a:spcAft>
            </a:pPr>
            <a:r>
              <a:rPr lang="en-US" sz="2800" dirty="0" err="1">
                <a:gradFill>
                  <a:gsLst>
                    <a:gs pos="0">
                      <a:srgbClr val="FFFFFF"/>
                    </a:gs>
                    <a:gs pos="100000">
                      <a:srgbClr val="FFFFFF"/>
                    </a:gs>
                  </a:gsLst>
                  <a:lin ang="5400000" scaled="0"/>
                </a:gradFill>
              </a:rPr>
              <a:t>LeaseBlob</a:t>
            </a:r>
            <a:r>
              <a:rPr lang="en-US" sz="2800" dirty="0">
                <a:gradFill>
                  <a:gsLst>
                    <a:gs pos="0">
                      <a:srgbClr val="FFFFFF"/>
                    </a:gs>
                    <a:gs pos="100000">
                      <a:srgbClr val="FFFFFF"/>
                    </a:gs>
                  </a:gsLst>
                  <a:lin ang="5400000" scaled="0"/>
                </a:gradFill>
              </a:rPr>
              <a:t> </a:t>
            </a:r>
          </a:p>
        </p:txBody>
      </p:sp>
      <p:sp>
        <p:nvSpPr>
          <p:cNvPr id="10" name="Freeform 9"/>
          <p:cNvSpPr>
            <a:spLocks noEditPoints="1"/>
          </p:cNvSpPr>
          <p:nvPr/>
        </p:nvSpPr>
        <p:spPr bwMode="auto">
          <a:xfrm>
            <a:off x="9738919" y="1686442"/>
            <a:ext cx="1728910" cy="1524349"/>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09194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Blob Details</a:t>
            </a:r>
            <a:endParaRPr lang="en-US" dirty="0"/>
          </a:p>
        </p:txBody>
      </p:sp>
      <p:sp>
        <p:nvSpPr>
          <p:cNvPr id="3" name="Content Placeholder 2"/>
          <p:cNvSpPr>
            <a:spLocks noGrp="1"/>
          </p:cNvSpPr>
          <p:nvPr>
            <p:ph type="body" sz="quarter" idx="4294967295"/>
          </p:nvPr>
        </p:nvSpPr>
        <p:spPr>
          <a:xfrm>
            <a:off x="-1" y="2700338"/>
            <a:ext cx="4752561" cy="1662112"/>
          </a:xfrm>
        </p:spPr>
        <p:txBody>
          <a:bodyPr>
            <a:normAutofit fontScale="77500" lnSpcReduction="20000"/>
          </a:bodyPr>
          <a:lstStyle/>
          <a:p>
            <a:pPr marL="0" indent="0" algn="r">
              <a:buNone/>
            </a:pPr>
            <a:r>
              <a:rPr lang="en-US" dirty="0">
                <a:solidFill>
                  <a:schemeClr val="accent2">
                    <a:alpha val="99000"/>
                  </a:schemeClr>
                </a:solidFill>
              </a:rPr>
              <a:t>Associate </a:t>
            </a:r>
            <a:r>
              <a:rPr lang="en-US" dirty="0" smtClean="0">
                <a:solidFill>
                  <a:schemeClr val="accent2">
                    <a:alpha val="99000"/>
                  </a:schemeClr>
                </a:solidFill>
              </a:rPr>
              <a:t/>
            </a:r>
            <a:br>
              <a:rPr lang="en-US" dirty="0" smtClean="0">
                <a:solidFill>
                  <a:schemeClr val="accent2">
                    <a:alpha val="99000"/>
                  </a:schemeClr>
                </a:solidFill>
              </a:rPr>
            </a:br>
            <a:r>
              <a:rPr lang="en-US" dirty="0" smtClean="0">
                <a:solidFill>
                  <a:schemeClr val="accent2">
                    <a:alpha val="99000"/>
                  </a:schemeClr>
                </a:solidFill>
              </a:rPr>
              <a:t>Metadata </a:t>
            </a:r>
            <a:br>
              <a:rPr lang="en-US" dirty="0" smtClean="0">
                <a:solidFill>
                  <a:schemeClr val="accent2">
                    <a:alpha val="99000"/>
                  </a:schemeClr>
                </a:solidFill>
              </a:rPr>
            </a:br>
            <a:r>
              <a:rPr lang="en-US" dirty="0" smtClean="0">
                <a:solidFill>
                  <a:schemeClr val="accent2">
                    <a:alpha val="99000"/>
                  </a:schemeClr>
                </a:solidFill>
              </a:rPr>
              <a:t>with </a:t>
            </a:r>
            <a:r>
              <a:rPr lang="en-US" dirty="0">
                <a:solidFill>
                  <a:schemeClr val="accent2">
                    <a:alpha val="99000"/>
                  </a:schemeClr>
                </a:solidFill>
              </a:rPr>
              <a:t>Blob</a:t>
            </a:r>
          </a:p>
        </p:txBody>
      </p:sp>
      <p:sp>
        <p:nvSpPr>
          <p:cNvPr id="6" name="Rectangle 5"/>
          <p:cNvSpPr/>
          <p:nvPr/>
        </p:nvSpPr>
        <p:spPr bwMode="auto">
          <a:xfrm>
            <a:off x="4957620" y="1446214"/>
            <a:ext cx="6715268" cy="44816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2468880" bIns="45718" numCol="1" rtlCol="0" anchor="ctr" anchorCtr="0" compatLnSpc="1">
            <a:prstTxWarp prst="textNoShape">
              <a:avLst/>
            </a:prstTxWarp>
          </a:bodyPr>
          <a:lstStyle/>
          <a:p>
            <a:pPr defTabSz="914099" fontAlgn="base">
              <a:spcBef>
                <a:spcPct val="0"/>
              </a:spcBef>
              <a:spcAft>
                <a:spcPct val="0"/>
              </a:spcAft>
            </a:pPr>
            <a:r>
              <a:rPr lang="en-US" dirty="0">
                <a:gradFill>
                  <a:gsLst>
                    <a:gs pos="0">
                      <a:srgbClr val="FFFFFF"/>
                    </a:gs>
                    <a:gs pos="100000">
                      <a:srgbClr val="FFFFFF"/>
                    </a:gs>
                  </a:gsLst>
                  <a:lin ang="5400000" scaled="0"/>
                </a:gradFill>
              </a:rPr>
              <a:t>Standard HTTP metadata/headers </a:t>
            </a:r>
            <a:br>
              <a:rPr lang="en-US" dirty="0">
                <a:gradFill>
                  <a:gsLst>
                    <a:gs pos="0">
                      <a:srgbClr val="FFFFFF"/>
                    </a:gs>
                    <a:gs pos="100000">
                      <a:srgbClr val="FFFFFF"/>
                    </a:gs>
                  </a:gsLst>
                  <a:lin ang="5400000" scaled="0"/>
                </a:gradFill>
              </a:rPr>
            </a:br>
            <a:r>
              <a:rPr lang="en-US" dirty="0">
                <a:gradFill>
                  <a:gsLst>
                    <a:gs pos="0">
                      <a:srgbClr val="FFFFFF"/>
                    </a:gs>
                    <a:gs pos="100000">
                      <a:srgbClr val="FFFFFF"/>
                    </a:gs>
                  </a:gsLst>
                  <a:lin ang="5400000" scaled="0"/>
                </a:gradFill>
              </a:rPr>
              <a:t>(Cache-Control, Content-Encoding, Content-Type, </a:t>
            </a:r>
            <a:r>
              <a:rPr lang="en-US" dirty="0" err="1">
                <a:gradFill>
                  <a:gsLst>
                    <a:gs pos="0">
                      <a:srgbClr val="FFFFFF"/>
                    </a:gs>
                    <a:gs pos="100000">
                      <a:srgbClr val="FFFFFF"/>
                    </a:gs>
                  </a:gsLst>
                  <a:lin ang="5400000" scaled="0"/>
                </a:gradFill>
              </a:rPr>
              <a:t>etc</a:t>
            </a:r>
            <a:r>
              <a:rPr lang="en-US" dirty="0">
                <a:gradFill>
                  <a:gsLst>
                    <a:gs pos="0">
                      <a:srgbClr val="FFFFFF"/>
                    </a:gs>
                    <a:gs pos="100000">
                      <a:srgbClr val="FFFFFF"/>
                    </a:gs>
                  </a:gsLst>
                  <a:lin ang="5400000" scaled="0"/>
                </a:gradFill>
              </a:rPr>
              <a:t>)</a:t>
            </a:r>
          </a:p>
          <a:p>
            <a:pPr defTabSz="914099" fontAlgn="base">
              <a:spcBef>
                <a:spcPct val="0"/>
              </a:spcBef>
              <a:spcAft>
                <a:spcPct val="0"/>
              </a:spcAft>
            </a:pPr>
            <a:endParaRPr lang="en-US" dirty="0">
              <a:gradFill>
                <a:gsLst>
                  <a:gs pos="0">
                    <a:srgbClr val="FFFFFF"/>
                  </a:gs>
                  <a:gs pos="100000">
                    <a:srgbClr val="FFFFFF"/>
                  </a:gs>
                </a:gsLst>
                <a:lin ang="5400000" scaled="0"/>
              </a:gradFill>
            </a:endParaRPr>
          </a:p>
          <a:p>
            <a:pPr defTabSz="914099" fontAlgn="base">
              <a:spcBef>
                <a:spcPct val="0"/>
              </a:spcBef>
              <a:spcAft>
                <a:spcPct val="0"/>
              </a:spcAft>
            </a:pPr>
            <a:r>
              <a:rPr lang="en-US" dirty="0">
                <a:gradFill>
                  <a:gsLst>
                    <a:gs pos="0">
                      <a:srgbClr val="FFFFFF"/>
                    </a:gs>
                    <a:gs pos="100000">
                      <a:srgbClr val="FFFFFF"/>
                    </a:gs>
                  </a:gsLst>
                  <a:lin ang="5400000" scaled="0"/>
                </a:gradFill>
              </a:rPr>
              <a:t>Metadata is &lt;name, value&gt; pairs, up to 8KB per blob</a:t>
            </a:r>
          </a:p>
          <a:p>
            <a:pPr defTabSz="914099" fontAlgn="base">
              <a:spcBef>
                <a:spcPct val="0"/>
              </a:spcBef>
              <a:spcAft>
                <a:spcPct val="0"/>
              </a:spcAft>
            </a:pPr>
            <a:endParaRPr lang="en-US" dirty="0">
              <a:gradFill>
                <a:gsLst>
                  <a:gs pos="0">
                    <a:srgbClr val="FFFFFF"/>
                  </a:gs>
                  <a:gs pos="100000">
                    <a:srgbClr val="FFFFFF"/>
                  </a:gs>
                </a:gsLst>
                <a:lin ang="5400000" scaled="0"/>
              </a:gradFill>
            </a:endParaRPr>
          </a:p>
          <a:p>
            <a:pPr defTabSz="914099" fontAlgn="base">
              <a:spcBef>
                <a:spcPct val="0"/>
              </a:spcBef>
              <a:spcAft>
                <a:spcPct val="0"/>
              </a:spcAft>
            </a:pPr>
            <a:r>
              <a:rPr lang="en-US" dirty="0">
                <a:gradFill>
                  <a:gsLst>
                    <a:gs pos="0">
                      <a:srgbClr val="FFFFFF"/>
                    </a:gs>
                    <a:gs pos="100000">
                      <a:srgbClr val="FFFFFF"/>
                    </a:gs>
                  </a:gsLst>
                  <a:lin ang="5400000" scaled="0"/>
                </a:gradFill>
              </a:rPr>
              <a:t>Either as part of </a:t>
            </a:r>
            <a:r>
              <a:rPr lang="en-US" dirty="0" err="1">
                <a:gradFill>
                  <a:gsLst>
                    <a:gs pos="0">
                      <a:srgbClr val="FFFFFF"/>
                    </a:gs>
                    <a:gs pos="100000">
                      <a:srgbClr val="FFFFFF"/>
                    </a:gs>
                  </a:gsLst>
                  <a:lin ang="5400000" scaled="0"/>
                </a:gradFill>
              </a:rPr>
              <a:t>PutBlob</a:t>
            </a:r>
            <a:r>
              <a:rPr lang="en-US" dirty="0">
                <a:gradFill>
                  <a:gsLst>
                    <a:gs pos="0">
                      <a:srgbClr val="FFFFFF"/>
                    </a:gs>
                    <a:gs pos="100000">
                      <a:srgbClr val="FFFFFF"/>
                    </a:gs>
                  </a:gsLst>
                  <a:lin ang="5400000" scaled="0"/>
                </a:gradFill>
              </a:rPr>
              <a:t> or independently</a:t>
            </a:r>
          </a:p>
        </p:txBody>
      </p:sp>
      <p:sp>
        <p:nvSpPr>
          <p:cNvPr id="7" name="Freeform 6"/>
          <p:cNvSpPr>
            <a:spLocks noEditPoints="1"/>
          </p:cNvSpPr>
          <p:nvPr/>
        </p:nvSpPr>
        <p:spPr bwMode="auto">
          <a:xfrm>
            <a:off x="9738919" y="1686442"/>
            <a:ext cx="1728910" cy="1524349"/>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193218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Blob Details</a:t>
            </a:r>
            <a:endParaRPr lang="en-US" dirty="0"/>
          </a:p>
        </p:txBody>
      </p:sp>
      <p:sp>
        <p:nvSpPr>
          <p:cNvPr id="3" name="Content Placeholder 2"/>
          <p:cNvSpPr>
            <a:spLocks noGrp="1"/>
          </p:cNvSpPr>
          <p:nvPr>
            <p:ph type="body" sz="quarter" idx="4294967295"/>
          </p:nvPr>
        </p:nvSpPr>
        <p:spPr>
          <a:xfrm>
            <a:off x="444500" y="2700338"/>
            <a:ext cx="4308060" cy="1108075"/>
          </a:xfrm>
        </p:spPr>
        <p:txBody>
          <a:bodyPr>
            <a:normAutofit fontScale="70000" lnSpcReduction="20000"/>
          </a:bodyPr>
          <a:lstStyle/>
          <a:p>
            <a:pPr marL="0" indent="0" algn="r">
              <a:buNone/>
            </a:pPr>
            <a:r>
              <a:rPr lang="en-US" dirty="0">
                <a:solidFill>
                  <a:schemeClr val="accent2">
                    <a:alpha val="99000"/>
                  </a:schemeClr>
                </a:solidFill>
              </a:rPr>
              <a:t>Blob always accessed by name</a:t>
            </a:r>
          </a:p>
        </p:txBody>
      </p:sp>
      <p:sp>
        <p:nvSpPr>
          <p:cNvPr id="6" name="Rectangle 5"/>
          <p:cNvSpPr/>
          <p:nvPr/>
        </p:nvSpPr>
        <p:spPr bwMode="auto">
          <a:xfrm>
            <a:off x="4957620" y="1446214"/>
            <a:ext cx="6715268" cy="36169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1645920" bIns="45718" numCol="1" rtlCol="0" anchor="ctr" anchorCtr="0" compatLnSpc="1">
            <a:prstTxWarp prst="textNoShape">
              <a:avLst/>
            </a:prstTxWarp>
          </a:bodyPr>
          <a:lstStyle/>
          <a:p>
            <a:pPr defTabSz="914099" fontAlgn="base">
              <a:spcBef>
                <a:spcPct val="0"/>
              </a:spcBef>
              <a:spcAft>
                <a:spcPct val="0"/>
              </a:spcAft>
            </a:pPr>
            <a:r>
              <a:rPr lang="en-US" sz="2800" dirty="0">
                <a:gradFill>
                  <a:gsLst>
                    <a:gs pos="0">
                      <a:srgbClr val="FFFFFF"/>
                    </a:gs>
                    <a:gs pos="100000">
                      <a:srgbClr val="FFFFFF"/>
                    </a:gs>
                  </a:gsLst>
                  <a:lin ang="5400000" scaled="0"/>
                </a:gradFill>
              </a:rPr>
              <a:t>Can include ‘/‘ or other </a:t>
            </a:r>
            <a:br>
              <a:rPr lang="en-US" sz="2800" dirty="0">
                <a:gradFill>
                  <a:gsLst>
                    <a:gs pos="0">
                      <a:srgbClr val="FFFFFF"/>
                    </a:gs>
                    <a:gs pos="100000">
                      <a:srgbClr val="FFFFFF"/>
                    </a:gs>
                  </a:gsLst>
                  <a:lin ang="5400000" scaled="0"/>
                </a:gradFill>
              </a:rPr>
            </a:br>
            <a:r>
              <a:rPr lang="en-US" sz="2800" dirty="0" err="1">
                <a:gradFill>
                  <a:gsLst>
                    <a:gs pos="0">
                      <a:srgbClr val="FFFFFF"/>
                    </a:gs>
                    <a:gs pos="100000">
                      <a:srgbClr val="FFFFFF"/>
                    </a:gs>
                  </a:gsLst>
                  <a:lin ang="5400000" scaled="0"/>
                </a:gradFill>
              </a:rPr>
              <a:t>delimeter</a:t>
            </a:r>
            <a:r>
              <a:rPr lang="en-US" sz="2800" dirty="0">
                <a:gradFill>
                  <a:gsLst>
                    <a:gs pos="0">
                      <a:srgbClr val="FFFFFF"/>
                    </a:gs>
                    <a:gs pos="100000">
                      <a:srgbClr val="FFFFFF"/>
                    </a:gs>
                  </a:gsLst>
                  <a:lin ang="5400000" scaled="0"/>
                </a:gradFill>
              </a:rPr>
              <a:t> in name </a:t>
            </a:r>
            <a:br>
              <a:rPr lang="en-US" sz="2800" dirty="0">
                <a:gradFill>
                  <a:gsLst>
                    <a:gs pos="0">
                      <a:srgbClr val="FFFFFF"/>
                    </a:gs>
                    <a:gs pos="100000">
                      <a:srgbClr val="FFFFFF"/>
                    </a:gs>
                  </a:gsLst>
                  <a:lin ang="5400000" scaled="0"/>
                </a:gradFill>
              </a:rPr>
            </a:br>
            <a:r>
              <a:rPr lang="en-US" dirty="0">
                <a:gradFill>
                  <a:gsLst>
                    <a:gs pos="0">
                      <a:srgbClr val="FFFFFF"/>
                    </a:gs>
                    <a:gs pos="100000">
                      <a:srgbClr val="FFFFFF"/>
                    </a:gs>
                  </a:gsLst>
                  <a:lin ang="5400000" scaled="0"/>
                </a:gradFill>
              </a:rPr>
              <a:t>e.g. /&lt;container&gt;/</a:t>
            </a:r>
            <a:r>
              <a:rPr lang="en-US" dirty="0" err="1">
                <a:gradFill>
                  <a:gsLst>
                    <a:gs pos="0">
                      <a:srgbClr val="FFFFFF"/>
                    </a:gs>
                    <a:gs pos="100000">
                      <a:srgbClr val="FFFFFF"/>
                    </a:gs>
                  </a:gsLst>
                  <a:lin ang="5400000" scaled="0"/>
                </a:gradFill>
              </a:rPr>
              <a:t>myblobs</a:t>
            </a:r>
            <a:r>
              <a:rPr lang="en-US" dirty="0">
                <a:gradFill>
                  <a:gsLst>
                    <a:gs pos="0">
                      <a:srgbClr val="FFFFFF"/>
                    </a:gs>
                    <a:gs pos="100000">
                      <a:srgbClr val="FFFFFF"/>
                    </a:gs>
                  </a:gsLst>
                  <a:lin ang="5400000" scaled="0"/>
                </a:gradFill>
              </a:rPr>
              <a:t>/blob.jpg</a:t>
            </a:r>
          </a:p>
        </p:txBody>
      </p:sp>
      <p:sp>
        <p:nvSpPr>
          <p:cNvPr id="8" name="Freeform 7"/>
          <p:cNvSpPr>
            <a:spLocks noEditPoints="1"/>
          </p:cNvSpPr>
          <p:nvPr/>
        </p:nvSpPr>
        <p:spPr bwMode="auto">
          <a:xfrm>
            <a:off x="9738919" y="1686442"/>
            <a:ext cx="1728910" cy="1524349"/>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335076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Blob Containers</a:t>
            </a:r>
            <a:endParaRPr lang="en-US" dirty="0"/>
          </a:p>
        </p:txBody>
      </p:sp>
      <p:sp>
        <p:nvSpPr>
          <p:cNvPr id="3" name="Content Placeholder 2"/>
          <p:cNvSpPr>
            <a:spLocks noGrp="1"/>
          </p:cNvSpPr>
          <p:nvPr>
            <p:ph type="body" sz="quarter" idx="4294967295"/>
          </p:nvPr>
        </p:nvSpPr>
        <p:spPr>
          <a:xfrm>
            <a:off x="4709483" y="1447800"/>
            <a:ext cx="7482517" cy="4727575"/>
          </a:xfrm>
        </p:spPr>
        <p:txBody>
          <a:bodyPr>
            <a:normAutofit fontScale="70000" lnSpcReduction="20000"/>
          </a:bodyPr>
          <a:lstStyle/>
          <a:p>
            <a:r>
              <a:rPr lang="en-US" sz="3200" dirty="0" smtClean="0">
                <a:solidFill>
                  <a:schemeClr val="accent2">
                    <a:alpha val="99000"/>
                  </a:schemeClr>
                </a:solidFill>
              </a:rPr>
              <a:t>Multiple Containers per Account</a:t>
            </a:r>
          </a:p>
          <a:p>
            <a:pPr lvl="1"/>
            <a:r>
              <a:rPr lang="en-US" dirty="0" smtClean="0">
                <a:solidFill>
                  <a:schemeClr val="bg1"/>
                </a:solidFill>
              </a:rPr>
              <a:t>Special $root container</a:t>
            </a:r>
          </a:p>
          <a:p>
            <a:pPr lvl="1"/>
            <a:endParaRPr lang="en-US" dirty="0" smtClean="0"/>
          </a:p>
          <a:p>
            <a:r>
              <a:rPr lang="en-US" sz="3200" dirty="0" smtClean="0">
                <a:solidFill>
                  <a:schemeClr val="accent2">
                    <a:alpha val="99000"/>
                  </a:schemeClr>
                </a:solidFill>
              </a:rPr>
              <a:t>Blob Container</a:t>
            </a:r>
          </a:p>
          <a:p>
            <a:pPr lvl="1"/>
            <a:r>
              <a:rPr lang="en-US" dirty="0" smtClean="0">
                <a:solidFill>
                  <a:schemeClr val="bg1"/>
                </a:solidFill>
              </a:rPr>
              <a:t>A container holds a set of blobs</a:t>
            </a:r>
          </a:p>
          <a:p>
            <a:pPr lvl="1"/>
            <a:r>
              <a:rPr lang="en-US" dirty="0" smtClean="0">
                <a:solidFill>
                  <a:schemeClr val="bg1"/>
                </a:solidFill>
              </a:rPr>
              <a:t>Set access policies at the container level </a:t>
            </a:r>
          </a:p>
          <a:p>
            <a:pPr lvl="1"/>
            <a:r>
              <a:rPr lang="en-US" dirty="0" smtClean="0">
                <a:solidFill>
                  <a:schemeClr val="bg1"/>
                </a:solidFill>
              </a:rPr>
              <a:t>Associate Metadata with Container</a:t>
            </a:r>
          </a:p>
          <a:p>
            <a:pPr lvl="1"/>
            <a:r>
              <a:rPr lang="en-US" dirty="0" smtClean="0">
                <a:solidFill>
                  <a:schemeClr val="bg1"/>
                </a:solidFill>
              </a:rPr>
              <a:t>List the blobs in a container</a:t>
            </a:r>
          </a:p>
          <a:p>
            <a:pPr lvl="1"/>
            <a:r>
              <a:rPr lang="en-US" dirty="0"/>
              <a:t>Including Blob Metadata and MD5 </a:t>
            </a:r>
          </a:p>
          <a:p>
            <a:pPr lvl="1"/>
            <a:r>
              <a:rPr lang="en-US" dirty="0"/>
              <a:t>NO search/query. i.e. no WHERE </a:t>
            </a:r>
            <a:r>
              <a:rPr lang="en-US" dirty="0" err="1"/>
              <a:t>MetadataValue</a:t>
            </a:r>
            <a:r>
              <a:rPr lang="en-US" dirty="0"/>
              <a:t> = ?</a:t>
            </a:r>
          </a:p>
          <a:p>
            <a:endParaRPr lang="en-US" sz="2000" dirty="0" smtClean="0">
              <a:solidFill>
                <a:schemeClr val="accent2">
                  <a:alpha val="99000"/>
                </a:schemeClr>
              </a:solidFill>
              <a:latin typeface="+mj-lt"/>
            </a:endParaRPr>
          </a:p>
          <a:p>
            <a:r>
              <a:rPr lang="en-US" sz="3200" dirty="0" smtClean="0">
                <a:solidFill>
                  <a:schemeClr val="accent2">
                    <a:alpha val="99000"/>
                  </a:schemeClr>
                </a:solidFill>
              </a:rPr>
              <a:t>Blobs Throughput</a:t>
            </a:r>
          </a:p>
          <a:p>
            <a:pPr lvl="1"/>
            <a:r>
              <a:rPr lang="en-US" dirty="0" smtClean="0">
                <a:solidFill>
                  <a:schemeClr val="bg1"/>
                </a:solidFill>
              </a:rPr>
              <a:t>Effectively in Partition of 1</a:t>
            </a:r>
          </a:p>
          <a:p>
            <a:pPr lvl="1"/>
            <a:r>
              <a:rPr lang="en-US" dirty="0" smtClean="0">
                <a:solidFill>
                  <a:schemeClr val="bg1"/>
                </a:solidFill>
              </a:rPr>
              <a:t>Target of 60MB/s per Blob</a:t>
            </a:r>
            <a:endParaRPr lang="en-US" dirty="0">
              <a:solidFill>
                <a:schemeClr val="bg1"/>
              </a:solidFill>
            </a:endParaRPr>
          </a:p>
        </p:txBody>
      </p:sp>
      <p:grpSp>
        <p:nvGrpSpPr>
          <p:cNvPr id="6" name="Group 5"/>
          <p:cNvGrpSpPr/>
          <p:nvPr/>
        </p:nvGrpSpPr>
        <p:grpSpPr>
          <a:xfrm>
            <a:off x="1482685" y="2360613"/>
            <a:ext cx="2914364" cy="2637784"/>
            <a:chOff x="8858251" y="3476625"/>
            <a:chExt cx="903288" cy="817563"/>
          </a:xfrm>
          <a:solidFill>
            <a:schemeClr val="tx1"/>
          </a:solidFill>
        </p:grpSpPr>
        <p:sp>
          <p:nvSpPr>
            <p:cNvPr id="7" name="Freeform 7"/>
            <p:cNvSpPr>
              <a:spLocks noEditPoints="1"/>
            </p:cNvSpPr>
            <p:nvPr/>
          </p:nvSpPr>
          <p:spPr bwMode="auto">
            <a:xfrm>
              <a:off x="8858251" y="3811588"/>
              <a:ext cx="903288" cy="482600"/>
            </a:xfrm>
            <a:custGeom>
              <a:avLst/>
              <a:gdLst>
                <a:gd name="T0" fmla="*/ 90 w 534"/>
                <a:gd name="T1" fmla="*/ 0 h 285"/>
                <a:gd name="T2" fmla="*/ 2 w 534"/>
                <a:gd name="T3" fmla="*/ 124 h 285"/>
                <a:gd name="T4" fmla="*/ 2 w 534"/>
                <a:gd name="T5" fmla="*/ 136 h 285"/>
                <a:gd name="T6" fmla="*/ 14 w 534"/>
                <a:gd name="T7" fmla="*/ 140 h 285"/>
                <a:gd name="T8" fmla="*/ 23 w 534"/>
                <a:gd name="T9" fmla="*/ 140 h 285"/>
                <a:gd name="T10" fmla="*/ 90 w 534"/>
                <a:gd name="T11" fmla="*/ 40 h 285"/>
                <a:gd name="T12" fmla="*/ 90 w 534"/>
                <a:gd name="T13" fmla="*/ 271 h 285"/>
                <a:gd name="T14" fmla="*/ 104 w 534"/>
                <a:gd name="T15" fmla="*/ 285 h 285"/>
                <a:gd name="T16" fmla="*/ 429 w 534"/>
                <a:gd name="T17" fmla="*/ 285 h 285"/>
                <a:gd name="T18" fmla="*/ 443 w 534"/>
                <a:gd name="T19" fmla="*/ 271 h 285"/>
                <a:gd name="T20" fmla="*/ 443 w 534"/>
                <a:gd name="T21" fmla="*/ 40 h 285"/>
                <a:gd name="T22" fmla="*/ 513 w 534"/>
                <a:gd name="T23" fmla="*/ 140 h 285"/>
                <a:gd name="T24" fmla="*/ 522 w 534"/>
                <a:gd name="T25" fmla="*/ 140 h 285"/>
                <a:gd name="T26" fmla="*/ 532 w 534"/>
                <a:gd name="T27" fmla="*/ 136 h 285"/>
                <a:gd name="T28" fmla="*/ 532 w 534"/>
                <a:gd name="T29" fmla="*/ 124 h 285"/>
                <a:gd name="T30" fmla="*/ 532 w 534"/>
                <a:gd name="T31" fmla="*/ 124 h 285"/>
                <a:gd name="T32" fmla="*/ 443 w 534"/>
                <a:gd name="T33" fmla="*/ 0 h 285"/>
                <a:gd name="T34" fmla="*/ 90 w 534"/>
                <a:gd name="T35" fmla="*/ 0 h 285"/>
                <a:gd name="T36" fmla="*/ 320 w 534"/>
                <a:gd name="T37" fmla="*/ 112 h 285"/>
                <a:gd name="T38" fmla="*/ 213 w 534"/>
                <a:gd name="T39" fmla="*/ 112 h 285"/>
                <a:gd name="T40" fmla="*/ 199 w 534"/>
                <a:gd name="T41" fmla="*/ 98 h 285"/>
                <a:gd name="T42" fmla="*/ 213 w 534"/>
                <a:gd name="T43" fmla="*/ 84 h 285"/>
                <a:gd name="T44" fmla="*/ 320 w 534"/>
                <a:gd name="T45" fmla="*/ 84 h 285"/>
                <a:gd name="T46" fmla="*/ 334 w 534"/>
                <a:gd name="T47" fmla="*/ 98 h 285"/>
                <a:gd name="T48" fmla="*/ 320 w 534"/>
                <a:gd name="T49" fmla="*/ 11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4" h="285">
                  <a:moveTo>
                    <a:pt x="90" y="0"/>
                  </a:moveTo>
                  <a:cubicBezTo>
                    <a:pt x="2" y="124"/>
                    <a:pt x="2" y="124"/>
                    <a:pt x="2" y="124"/>
                  </a:cubicBezTo>
                  <a:cubicBezTo>
                    <a:pt x="0" y="129"/>
                    <a:pt x="0" y="133"/>
                    <a:pt x="2" y="136"/>
                  </a:cubicBezTo>
                  <a:cubicBezTo>
                    <a:pt x="14" y="140"/>
                    <a:pt x="14" y="140"/>
                    <a:pt x="14" y="140"/>
                  </a:cubicBezTo>
                  <a:cubicBezTo>
                    <a:pt x="16" y="143"/>
                    <a:pt x="21" y="143"/>
                    <a:pt x="23" y="140"/>
                  </a:cubicBezTo>
                  <a:cubicBezTo>
                    <a:pt x="90" y="40"/>
                    <a:pt x="90" y="40"/>
                    <a:pt x="90" y="40"/>
                  </a:cubicBezTo>
                  <a:cubicBezTo>
                    <a:pt x="90" y="271"/>
                    <a:pt x="90" y="271"/>
                    <a:pt x="90" y="271"/>
                  </a:cubicBezTo>
                  <a:cubicBezTo>
                    <a:pt x="90" y="278"/>
                    <a:pt x="97" y="285"/>
                    <a:pt x="104" y="285"/>
                  </a:cubicBezTo>
                  <a:cubicBezTo>
                    <a:pt x="429" y="285"/>
                    <a:pt x="429" y="285"/>
                    <a:pt x="429" y="285"/>
                  </a:cubicBezTo>
                  <a:cubicBezTo>
                    <a:pt x="436" y="285"/>
                    <a:pt x="443" y="278"/>
                    <a:pt x="443" y="271"/>
                  </a:cubicBezTo>
                  <a:cubicBezTo>
                    <a:pt x="443" y="40"/>
                    <a:pt x="443" y="40"/>
                    <a:pt x="443" y="40"/>
                  </a:cubicBezTo>
                  <a:cubicBezTo>
                    <a:pt x="513" y="140"/>
                    <a:pt x="513" y="140"/>
                    <a:pt x="513" y="140"/>
                  </a:cubicBezTo>
                  <a:cubicBezTo>
                    <a:pt x="515" y="143"/>
                    <a:pt x="518" y="143"/>
                    <a:pt x="522" y="140"/>
                  </a:cubicBezTo>
                  <a:cubicBezTo>
                    <a:pt x="532" y="136"/>
                    <a:pt x="532" y="136"/>
                    <a:pt x="532" y="136"/>
                  </a:cubicBezTo>
                  <a:cubicBezTo>
                    <a:pt x="534" y="133"/>
                    <a:pt x="534" y="129"/>
                    <a:pt x="532" y="124"/>
                  </a:cubicBezTo>
                  <a:cubicBezTo>
                    <a:pt x="532" y="124"/>
                    <a:pt x="532" y="124"/>
                    <a:pt x="532" y="124"/>
                  </a:cubicBezTo>
                  <a:cubicBezTo>
                    <a:pt x="443" y="0"/>
                    <a:pt x="443" y="0"/>
                    <a:pt x="443" y="0"/>
                  </a:cubicBezTo>
                  <a:lnTo>
                    <a:pt x="90" y="0"/>
                  </a:lnTo>
                  <a:close/>
                  <a:moveTo>
                    <a:pt x="320" y="112"/>
                  </a:moveTo>
                  <a:cubicBezTo>
                    <a:pt x="213" y="112"/>
                    <a:pt x="213" y="112"/>
                    <a:pt x="213" y="112"/>
                  </a:cubicBezTo>
                  <a:cubicBezTo>
                    <a:pt x="206" y="112"/>
                    <a:pt x="199" y="105"/>
                    <a:pt x="199" y="98"/>
                  </a:cubicBezTo>
                  <a:cubicBezTo>
                    <a:pt x="199" y="89"/>
                    <a:pt x="206" y="84"/>
                    <a:pt x="213" y="84"/>
                  </a:cubicBezTo>
                  <a:cubicBezTo>
                    <a:pt x="320" y="84"/>
                    <a:pt x="320" y="84"/>
                    <a:pt x="320" y="84"/>
                  </a:cubicBezTo>
                  <a:cubicBezTo>
                    <a:pt x="327" y="84"/>
                    <a:pt x="334" y="89"/>
                    <a:pt x="334" y="98"/>
                  </a:cubicBezTo>
                  <a:cubicBezTo>
                    <a:pt x="334" y="105"/>
                    <a:pt x="327" y="112"/>
                    <a:pt x="320" y="112"/>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sp>
          <p:nvSpPr>
            <p:cNvPr id="8" name="Freeform 8"/>
            <p:cNvSpPr>
              <a:spLocks/>
            </p:cNvSpPr>
            <p:nvPr/>
          </p:nvSpPr>
          <p:spPr bwMode="auto">
            <a:xfrm>
              <a:off x="9424988" y="3476625"/>
              <a:ext cx="153988" cy="304800"/>
            </a:xfrm>
            <a:custGeom>
              <a:avLst/>
              <a:gdLst>
                <a:gd name="T0" fmla="*/ 65 w 91"/>
                <a:gd name="T1" fmla="*/ 78 h 180"/>
                <a:gd name="T2" fmla="*/ 65 w 91"/>
                <a:gd name="T3" fmla="*/ 180 h 180"/>
                <a:gd name="T4" fmla="*/ 91 w 91"/>
                <a:gd name="T5" fmla="*/ 180 h 180"/>
                <a:gd name="T6" fmla="*/ 91 w 91"/>
                <a:gd name="T7" fmla="*/ 74 h 180"/>
                <a:gd name="T8" fmla="*/ 82 w 91"/>
                <a:gd name="T9" fmla="*/ 56 h 180"/>
                <a:gd name="T10" fmla="*/ 39 w 91"/>
                <a:gd name="T11" fmla="*/ 13 h 180"/>
                <a:gd name="T12" fmla="*/ 8 w 91"/>
                <a:gd name="T13" fmla="*/ 0 h 180"/>
                <a:gd name="T14" fmla="*/ 4 w 91"/>
                <a:gd name="T15" fmla="*/ 0 h 180"/>
                <a:gd name="T16" fmla="*/ 0 w 91"/>
                <a:gd name="T17" fmla="*/ 0 h 180"/>
                <a:gd name="T18" fmla="*/ 60 w 91"/>
                <a:gd name="T19" fmla="*/ 61 h 180"/>
                <a:gd name="T20" fmla="*/ 65 w 91"/>
                <a:gd name="T21" fmla="*/ 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180">
                  <a:moveTo>
                    <a:pt x="65" y="78"/>
                  </a:moveTo>
                  <a:cubicBezTo>
                    <a:pt x="65" y="78"/>
                    <a:pt x="65" y="78"/>
                    <a:pt x="65" y="180"/>
                  </a:cubicBezTo>
                  <a:cubicBezTo>
                    <a:pt x="91" y="180"/>
                    <a:pt x="91" y="180"/>
                    <a:pt x="91" y="180"/>
                  </a:cubicBezTo>
                  <a:cubicBezTo>
                    <a:pt x="91" y="155"/>
                    <a:pt x="91" y="121"/>
                    <a:pt x="91" y="74"/>
                  </a:cubicBezTo>
                  <a:cubicBezTo>
                    <a:pt x="91" y="69"/>
                    <a:pt x="86" y="61"/>
                    <a:pt x="82" y="56"/>
                  </a:cubicBezTo>
                  <a:cubicBezTo>
                    <a:pt x="82" y="56"/>
                    <a:pt x="82" y="56"/>
                    <a:pt x="39" y="13"/>
                  </a:cubicBezTo>
                  <a:cubicBezTo>
                    <a:pt x="26" y="0"/>
                    <a:pt x="17" y="0"/>
                    <a:pt x="8" y="0"/>
                  </a:cubicBezTo>
                  <a:cubicBezTo>
                    <a:pt x="8" y="0"/>
                    <a:pt x="8" y="0"/>
                    <a:pt x="4" y="0"/>
                  </a:cubicBezTo>
                  <a:cubicBezTo>
                    <a:pt x="4" y="0"/>
                    <a:pt x="4" y="0"/>
                    <a:pt x="0" y="0"/>
                  </a:cubicBezTo>
                  <a:cubicBezTo>
                    <a:pt x="0" y="0"/>
                    <a:pt x="0" y="0"/>
                    <a:pt x="60" y="61"/>
                  </a:cubicBezTo>
                  <a:cubicBezTo>
                    <a:pt x="65" y="65"/>
                    <a:pt x="65" y="74"/>
                    <a:pt x="65" y="78"/>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sp>
          <p:nvSpPr>
            <p:cNvPr id="9" name="Freeform 9"/>
            <p:cNvSpPr>
              <a:spLocks/>
            </p:cNvSpPr>
            <p:nvPr/>
          </p:nvSpPr>
          <p:spPr bwMode="auto">
            <a:xfrm>
              <a:off x="9328151" y="3476625"/>
              <a:ext cx="169863" cy="304800"/>
            </a:xfrm>
            <a:custGeom>
              <a:avLst/>
              <a:gdLst>
                <a:gd name="T0" fmla="*/ 78 w 100"/>
                <a:gd name="T1" fmla="*/ 91 h 180"/>
                <a:gd name="T2" fmla="*/ 78 w 100"/>
                <a:gd name="T3" fmla="*/ 180 h 180"/>
                <a:gd name="T4" fmla="*/ 100 w 100"/>
                <a:gd name="T5" fmla="*/ 180 h 180"/>
                <a:gd name="T6" fmla="*/ 100 w 100"/>
                <a:gd name="T7" fmla="*/ 82 h 180"/>
                <a:gd name="T8" fmla="*/ 91 w 100"/>
                <a:gd name="T9" fmla="*/ 61 h 180"/>
                <a:gd name="T10" fmla="*/ 44 w 100"/>
                <a:gd name="T11" fmla="*/ 13 h 180"/>
                <a:gd name="T12" fmla="*/ 13 w 100"/>
                <a:gd name="T13" fmla="*/ 0 h 180"/>
                <a:gd name="T14" fmla="*/ 9 w 100"/>
                <a:gd name="T15" fmla="*/ 0 h 180"/>
                <a:gd name="T16" fmla="*/ 0 w 100"/>
                <a:gd name="T17" fmla="*/ 0 h 180"/>
                <a:gd name="T18" fmla="*/ 70 w 100"/>
                <a:gd name="T19" fmla="*/ 65 h 180"/>
                <a:gd name="T20" fmla="*/ 78 w 100"/>
                <a:gd name="T21" fmla="*/ 9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180">
                  <a:moveTo>
                    <a:pt x="78" y="91"/>
                  </a:moveTo>
                  <a:cubicBezTo>
                    <a:pt x="78" y="91"/>
                    <a:pt x="78" y="91"/>
                    <a:pt x="78" y="180"/>
                  </a:cubicBezTo>
                  <a:cubicBezTo>
                    <a:pt x="100" y="180"/>
                    <a:pt x="100" y="180"/>
                    <a:pt x="100" y="180"/>
                  </a:cubicBezTo>
                  <a:cubicBezTo>
                    <a:pt x="100" y="157"/>
                    <a:pt x="100" y="125"/>
                    <a:pt x="100" y="82"/>
                  </a:cubicBezTo>
                  <a:cubicBezTo>
                    <a:pt x="100" y="74"/>
                    <a:pt x="96" y="65"/>
                    <a:pt x="91" y="61"/>
                  </a:cubicBezTo>
                  <a:cubicBezTo>
                    <a:pt x="91" y="61"/>
                    <a:pt x="91" y="61"/>
                    <a:pt x="44" y="13"/>
                  </a:cubicBezTo>
                  <a:cubicBezTo>
                    <a:pt x="31" y="0"/>
                    <a:pt x="18" y="0"/>
                    <a:pt x="13" y="0"/>
                  </a:cubicBezTo>
                  <a:cubicBezTo>
                    <a:pt x="13" y="0"/>
                    <a:pt x="13" y="0"/>
                    <a:pt x="9" y="0"/>
                  </a:cubicBezTo>
                  <a:cubicBezTo>
                    <a:pt x="9" y="0"/>
                    <a:pt x="9" y="0"/>
                    <a:pt x="0" y="0"/>
                  </a:cubicBezTo>
                  <a:cubicBezTo>
                    <a:pt x="0" y="0"/>
                    <a:pt x="1" y="0"/>
                    <a:pt x="70" y="65"/>
                  </a:cubicBezTo>
                  <a:cubicBezTo>
                    <a:pt x="79" y="74"/>
                    <a:pt x="78" y="82"/>
                    <a:pt x="78" y="91"/>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sp>
          <p:nvSpPr>
            <p:cNvPr id="10" name="Freeform 10"/>
            <p:cNvSpPr>
              <a:spLocks noEditPoints="1"/>
            </p:cNvSpPr>
            <p:nvPr/>
          </p:nvSpPr>
          <p:spPr bwMode="auto">
            <a:xfrm>
              <a:off x="9058276" y="3476625"/>
              <a:ext cx="366713" cy="304800"/>
            </a:xfrm>
            <a:custGeom>
              <a:avLst/>
              <a:gdLst>
                <a:gd name="T0" fmla="*/ 26 w 217"/>
                <a:gd name="T1" fmla="*/ 180 h 180"/>
                <a:gd name="T2" fmla="*/ 26 w 217"/>
                <a:gd name="T3" fmla="*/ 21 h 180"/>
                <a:gd name="T4" fmla="*/ 100 w 217"/>
                <a:gd name="T5" fmla="*/ 21 h 180"/>
                <a:gd name="T6" fmla="*/ 100 w 217"/>
                <a:gd name="T7" fmla="*/ 91 h 180"/>
                <a:gd name="T8" fmla="*/ 121 w 217"/>
                <a:gd name="T9" fmla="*/ 117 h 180"/>
                <a:gd name="T10" fmla="*/ 191 w 217"/>
                <a:gd name="T11" fmla="*/ 117 h 180"/>
                <a:gd name="T12" fmla="*/ 191 w 217"/>
                <a:gd name="T13" fmla="*/ 180 h 180"/>
                <a:gd name="T14" fmla="*/ 217 w 217"/>
                <a:gd name="T15" fmla="*/ 180 h 180"/>
                <a:gd name="T16" fmla="*/ 217 w 217"/>
                <a:gd name="T17" fmla="*/ 91 h 180"/>
                <a:gd name="T18" fmla="*/ 217 w 217"/>
                <a:gd name="T19" fmla="*/ 87 h 180"/>
                <a:gd name="T20" fmla="*/ 208 w 217"/>
                <a:gd name="T21" fmla="*/ 74 h 180"/>
                <a:gd name="T22" fmla="*/ 139 w 217"/>
                <a:gd name="T23" fmla="*/ 8 h 180"/>
                <a:gd name="T24" fmla="*/ 121 w 217"/>
                <a:gd name="T25" fmla="*/ 0 h 180"/>
                <a:gd name="T26" fmla="*/ 26 w 217"/>
                <a:gd name="T27" fmla="*/ 0 h 180"/>
                <a:gd name="T28" fmla="*/ 0 w 217"/>
                <a:gd name="T29" fmla="*/ 21 h 180"/>
                <a:gd name="T30" fmla="*/ 0 w 217"/>
                <a:gd name="T31" fmla="*/ 180 h 180"/>
                <a:gd name="T32" fmla="*/ 26 w 217"/>
                <a:gd name="T33" fmla="*/ 180 h 180"/>
                <a:gd name="T34" fmla="*/ 121 w 217"/>
                <a:gd name="T35" fmla="*/ 21 h 180"/>
                <a:gd name="T36" fmla="*/ 191 w 217"/>
                <a:gd name="T37" fmla="*/ 91 h 180"/>
                <a:gd name="T38" fmla="*/ 121 w 217"/>
                <a:gd name="T39" fmla="*/ 91 h 180"/>
                <a:gd name="T40" fmla="*/ 121 w 217"/>
                <a:gd name="T41" fmla="*/ 2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7" h="180">
                  <a:moveTo>
                    <a:pt x="26" y="180"/>
                  </a:moveTo>
                  <a:cubicBezTo>
                    <a:pt x="26" y="22"/>
                    <a:pt x="26" y="21"/>
                    <a:pt x="26" y="21"/>
                  </a:cubicBezTo>
                  <a:cubicBezTo>
                    <a:pt x="100" y="21"/>
                    <a:pt x="100" y="21"/>
                    <a:pt x="100" y="21"/>
                  </a:cubicBezTo>
                  <a:cubicBezTo>
                    <a:pt x="100" y="91"/>
                    <a:pt x="100" y="91"/>
                    <a:pt x="100" y="91"/>
                  </a:cubicBezTo>
                  <a:cubicBezTo>
                    <a:pt x="100" y="104"/>
                    <a:pt x="108" y="117"/>
                    <a:pt x="121" y="117"/>
                  </a:cubicBezTo>
                  <a:cubicBezTo>
                    <a:pt x="191" y="117"/>
                    <a:pt x="191" y="117"/>
                    <a:pt x="191" y="117"/>
                  </a:cubicBezTo>
                  <a:cubicBezTo>
                    <a:pt x="191" y="143"/>
                    <a:pt x="191" y="163"/>
                    <a:pt x="191" y="180"/>
                  </a:cubicBezTo>
                  <a:cubicBezTo>
                    <a:pt x="217" y="180"/>
                    <a:pt x="217" y="180"/>
                    <a:pt x="217" y="180"/>
                  </a:cubicBezTo>
                  <a:cubicBezTo>
                    <a:pt x="217" y="91"/>
                    <a:pt x="217" y="91"/>
                    <a:pt x="217" y="91"/>
                  </a:cubicBezTo>
                  <a:cubicBezTo>
                    <a:pt x="217" y="87"/>
                    <a:pt x="217" y="87"/>
                    <a:pt x="217" y="87"/>
                  </a:cubicBezTo>
                  <a:cubicBezTo>
                    <a:pt x="217" y="83"/>
                    <a:pt x="215" y="80"/>
                    <a:pt x="208" y="74"/>
                  </a:cubicBezTo>
                  <a:cubicBezTo>
                    <a:pt x="138" y="9"/>
                    <a:pt x="139" y="8"/>
                    <a:pt x="139" y="8"/>
                  </a:cubicBezTo>
                  <a:cubicBezTo>
                    <a:pt x="133" y="2"/>
                    <a:pt x="127" y="0"/>
                    <a:pt x="121" y="0"/>
                  </a:cubicBezTo>
                  <a:cubicBezTo>
                    <a:pt x="26" y="0"/>
                    <a:pt x="26" y="0"/>
                    <a:pt x="26" y="0"/>
                  </a:cubicBezTo>
                  <a:cubicBezTo>
                    <a:pt x="13" y="0"/>
                    <a:pt x="0" y="8"/>
                    <a:pt x="0" y="21"/>
                  </a:cubicBezTo>
                  <a:cubicBezTo>
                    <a:pt x="0" y="97"/>
                    <a:pt x="0" y="147"/>
                    <a:pt x="0" y="180"/>
                  </a:cubicBezTo>
                  <a:lnTo>
                    <a:pt x="26" y="180"/>
                  </a:lnTo>
                  <a:close/>
                  <a:moveTo>
                    <a:pt x="121" y="21"/>
                  </a:moveTo>
                  <a:cubicBezTo>
                    <a:pt x="191" y="91"/>
                    <a:pt x="191" y="91"/>
                    <a:pt x="191" y="91"/>
                  </a:cubicBezTo>
                  <a:cubicBezTo>
                    <a:pt x="121" y="91"/>
                    <a:pt x="121" y="91"/>
                    <a:pt x="121" y="91"/>
                  </a:cubicBezTo>
                  <a:cubicBezTo>
                    <a:pt x="121" y="21"/>
                    <a:pt x="121" y="21"/>
                    <a:pt x="121" y="21"/>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086954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6072852" y="3307036"/>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US" sz="1600" dirty="0">
                <a:solidFill>
                  <a:schemeClr val="tx1">
                    <a:lumMod val="65000"/>
                    <a:lumOff val="35000"/>
                    <a:alpha val="99000"/>
                  </a:schemeClr>
                </a:solidFill>
                <a:latin typeface="Consolas" pitchFamily="49" charset="0"/>
                <a:cs typeface="Consolas" pitchFamily="49" charset="0"/>
              </a:rPr>
              <a:t>GET http://</a:t>
            </a:r>
            <a:r>
              <a:rPr lang="en-US" sz="1600" u="sng" dirty="0">
                <a:solidFill>
                  <a:schemeClr val="tx1">
                    <a:lumMod val="65000"/>
                    <a:lumOff val="35000"/>
                    <a:alpha val="99000"/>
                  </a:schemeClr>
                </a:solidFill>
                <a:latin typeface="Consolas" pitchFamily="49" charset="0"/>
                <a:cs typeface="Consolas" pitchFamily="49" charset="0"/>
              </a:rPr>
              <a:t>...</a:t>
            </a:r>
            <a:r>
              <a:rPr lang="en-US" sz="1600" dirty="0">
                <a:solidFill>
                  <a:schemeClr val="tx1">
                    <a:lumMod val="65000"/>
                    <a:lumOff val="35000"/>
                    <a:alpha val="99000"/>
                  </a:schemeClr>
                </a:solidFill>
                <a:latin typeface="Consolas" pitchFamily="49" charset="0"/>
                <a:cs typeface="Consolas" pitchFamily="49" charset="0"/>
              </a:rPr>
              <a:t>/</a:t>
            </a:r>
            <a:r>
              <a:rPr lang="en-US" sz="1600" u="sng" dirty="0">
                <a:solidFill>
                  <a:schemeClr val="tx1">
                    <a:lumMod val="65000"/>
                    <a:lumOff val="35000"/>
                    <a:alpha val="99000"/>
                  </a:schemeClr>
                </a:solidFill>
                <a:latin typeface="Consolas" pitchFamily="49" charset="0"/>
                <a:cs typeface="Consolas" pitchFamily="49" charset="0"/>
              </a:rPr>
              <a:t>products</a:t>
            </a:r>
            <a:r>
              <a:rPr lang="en-US" sz="1600" dirty="0">
                <a:solidFill>
                  <a:schemeClr val="tx1">
                    <a:lumMod val="65000"/>
                    <a:lumOff val="35000"/>
                    <a:alpha val="99000"/>
                  </a:schemeClr>
                </a:solidFill>
                <a:latin typeface="Consolas" pitchFamily="49" charset="0"/>
                <a:cs typeface="Consolas" pitchFamily="49" charset="0"/>
              </a:rPr>
              <a:t>?comp=list&amp;prefix=Tents&amp;delimiter=/</a:t>
            </a:r>
          </a:p>
          <a:p>
            <a:pPr defTabSz="914061"/>
            <a:endParaRPr lang="en-US" sz="1600" dirty="0">
              <a:solidFill>
                <a:schemeClr val="tx1">
                  <a:lumMod val="65000"/>
                  <a:lumOff val="35000"/>
                  <a:alpha val="99000"/>
                </a:schemeClr>
              </a:solidFill>
              <a:latin typeface="Consolas" pitchFamily="49" charset="0"/>
              <a:cs typeface="Consolas" pitchFamily="49" charset="0"/>
            </a:endParaRPr>
          </a:p>
          <a:p>
            <a:r>
              <a:rPr lang="en-US" sz="1600" dirty="0">
                <a:solidFill>
                  <a:schemeClr val="tx1">
                    <a:lumMod val="65000"/>
                    <a:lumOff val="35000"/>
                    <a:alpha val="99000"/>
                  </a:schemeClr>
                </a:solidFill>
                <a:latin typeface="Consolas" pitchFamily="49" charset="0"/>
                <a:cs typeface="Consolas" pitchFamily="49" charset="0"/>
              </a:rPr>
              <a:t>&lt;Blob&gt;Tents/PalaceTent.wmv&lt;/Blob&gt;</a:t>
            </a:r>
          </a:p>
          <a:p>
            <a:r>
              <a:rPr lang="en-US" sz="1600" dirty="0">
                <a:solidFill>
                  <a:schemeClr val="tx1">
                    <a:lumMod val="65000"/>
                    <a:lumOff val="35000"/>
                    <a:alpha val="99000"/>
                  </a:schemeClr>
                </a:solidFill>
                <a:latin typeface="Consolas" pitchFamily="49" charset="0"/>
                <a:cs typeface="Consolas" pitchFamily="49" charset="0"/>
              </a:rPr>
              <a:t>&lt;Blob&gt;Tents/ShedTent.wmv&lt;/Blob&gt;</a:t>
            </a:r>
            <a:endParaRPr lang="en-NZ" sz="1600" dirty="0">
              <a:solidFill>
                <a:schemeClr val="tx1">
                  <a:lumMod val="65000"/>
                  <a:lumOff val="35000"/>
                  <a:alpha val="99000"/>
                </a:schemeClr>
              </a:solidFill>
              <a:latin typeface="Consolas" pitchFamily="49" charset="0"/>
              <a:cs typeface="Consolas" pitchFamily="49" charset="0"/>
            </a:endParaRPr>
          </a:p>
        </p:txBody>
      </p:sp>
      <p:sp>
        <p:nvSpPr>
          <p:cNvPr id="2" name="Title 1"/>
          <p:cNvSpPr>
            <a:spLocks noGrp="1"/>
          </p:cNvSpPr>
          <p:nvPr>
            <p:ph type="title"/>
          </p:nvPr>
        </p:nvSpPr>
        <p:spPr/>
        <p:txBody>
          <a:bodyPr>
            <a:normAutofit/>
          </a:bodyPr>
          <a:lstStyle/>
          <a:p>
            <a:r>
              <a:rPr lang="en-NZ" smtClean="0"/>
              <a:t>Enumerating Blobs</a:t>
            </a:r>
            <a:endParaRPr lang="en-NZ" dirty="0"/>
          </a:p>
        </p:txBody>
      </p:sp>
      <p:sp>
        <p:nvSpPr>
          <p:cNvPr id="3" name="Content Placeholder 2"/>
          <p:cNvSpPr>
            <a:spLocks noGrp="1"/>
          </p:cNvSpPr>
          <p:nvPr>
            <p:ph type="body" sz="quarter" idx="4294967295"/>
          </p:nvPr>
        </p:nvSpPr>
        <p:spPr>
          <a:xfrm>
            <a:off x="1079500" y="2795587"/>
            <a:ext cx="4597400" cy="3079477"/>
          </a:xfrm>
        </p:spPr>
        <p:txBody>
          <a:bodyPr>
            <a:normAutofit fontScale="85000" lnSpcReduction="20000"/>
          </a:bodyPr>
          <a:lstStyle/>
          <a:p>
            <a:pPr marL="0" indent="0" algn="r">
              <a:buNone/>
            </a:pPr>
            <a:r>
              <a:rPr lang="en-NZ" dirty="0" smtClean="0">
                <a:solidFill>
                  <a:schemeClr val="accent2">
                    <a:alpha val="99000"/>
                  </a:schemeClr>
                </a:solidFill>
              </a:rPr>
              <a:t>GET Blob operation takes parameters</a:t>
            </a:r>
          </a:p>
          <a:p>
            <a:pPr lvl="1"/>
            <a:r>
              <a:rPr lang="en-NZ" dirty="0" smtClean="0"/>
              <a:t>Prefix</a:t>
            </a:r>
          </a:p>
          <a:p>
            <a:pPr lvl="1"/>
            <a:r>
              <a:rPr lang="en-NZ" dirty="0" smtClean="0"/>
              <a:t>Delimiter</a:t>
            </a:r>
          </a:p>
          <a:p>
            <a:pPr lvl="1"/>
            <a:r>
              <a:rPr lang="en-NZ" dirty="0" smtClean="0"/>
              <a:t>Include= (snapshots, metadata etc…)</a:t>
            </a:r>
            <a:endParaRPr lang="en-NZ" dirty="0"/>
          </a:p>
        </p:txBody>
      </p:sp>
      <p:sp>
        <p:nvSpPr>
          <p:cNvPr id="4" name="Rectangle 3"/>
          <p:cNvSpPr/>
          <p:nvPr/>
        </p:nvSpPr>
        <p:spPr bwMode="auto">
          <a:xfrm>
            <a:off x="6096002" y="2811717"/>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NZ" sz="1600" dirty="0">
                <a:solidFill>
                  <a:schemeClr val="tx1">
                    <a:lumMod val="65000"/>
                    <a:lumOff val="35000"/>
                    <a:alpha val="99000"/>
                  </a:schemeClr>
                </a:solidFill>
                <a:latin typeface="Consolas" pitchFamily="49" charset="0"/>
                <a:cs typeface="Consolas" pitchFamily="49" charset="0"/>
              </a:rPr>
              <a:t>http://adventureworks.blob.core.windows.net/</a:t>
            </a:r>
          </a:p>
          <a:p>
            <a:pPr defTabSz="914061"/>
            <a:r>
              <a:rPr lang="en-NZ" sz="1600" dirty="0">
                <a:solidFill>
                  <a:schemeClr val="tx1">
                    <a:lumMod val="65000"/>
                    <a:lumOff val="35000"/>
                    <a:alpha val="99000"/>
                  </a:schemeClr>
                </a:solidFill>
                <a:latin typeface="Consolas" pitchFamily="49" charset="0"/>
                <a:cs typeface="Consolas" pitchFamily="49" charset="0"/>
              </a:rPr>
              <a:t>     Products/Bikes/SuperDuperCycle.jpg</a:t>
            </a:r>
          </a:p>
          <a:p>
            <a:pPr defTabSz="914061"/>
            <a:r>
              <a:rPr lang="en-NZ" sz="1600" dirty="0">
                <a:solidFill>
                  <a:schemeClr val="tx1">
                    <a:lumMod val="65000"/>
                    <a:lumOff val="35000"/>
                    <a:alpha val="99000"/>
                  </a:schemeClr>
                </a:solidFill>
                <a:latin typeface="Consolas" pitchFamily="49" charset="0"/>
                <a:cs typeface="Consolas" pitchFamily="49" charset="0"/>
              </a:rPr>
              <a:t>     Products/Bikes/FastBike.jpg</a:t>
            </a:r>
          </a:p>
          <a:p>
            <a:pPr defTabSz="914061"/>
            <a:r>
              <a:rPr lang="en-NZ" sz="1600" dirty="0">
                <a:solidFill>
                  <a:schemeClr val="tx1">
                    <a:lumMod val="65000"/>
                    <a:lumOff val="35000"/>
                    <a:alpha val="99000"/>
                  </a:schemeClr>
                </a:solidFill>
                <a:latin typeface="Consolas" pitchFamily="49" charset="0"/>
                <a:cs typeface="Consolas" pitchFamily="49" charset="0"/>
              </a:rPr>
              <a:t>     Products/Canoes/Whitewater.jpg</a:t>
            </a:r>
          </a:p>
          <a:p>
            <a:pPr defTabSz="914061"/>
            <a:r>
              <a:rPr lang="en-NZ" sz="1600" dirty="0">
                <a:solidFill>
                  <a:schemeClr val="tx1">
                    <a:lumMod val="65000"/>
                    <a:lumOff val="35000"/>
                    <a:alpha val="99000"/>
                  </a:schemeClr>
                </a:solidFill>
                <a:latin typeface="Consolas" pitchFamily="49" charset="0"/>
                <a:cs typeface="Consolas" pitchFamily="49" charset="0"/>
              </a:rPr>
              <a:t>     Products/Canoes/Flatwater.jpg</a:t>
            </a:r>
          </a:p>
          <a:p>
            <a:pPr defTabSz="914061"/>
            <a:r>
              <a:rPr lang="en-NZ" sz="1600" dirty="0">
                <a:solidFill>
                  <a:schemeClr val="tx1">
                    <a:lumMod val="65000"/>
                    <a:lumOff val="35000"/>
                    <a:alpha val="99000"/>
                  </a:schemeClr>
                </a:solidFill>
                <a:latin typeface="Consolas" pitchFamily="49" charset="0"/>
                <a:cs typeface="Consolas" pitchFamily="49" charset="0"/>
              </a:rPr>
              <a:t>     Products/Canoes/Hybrid.jpg</a:t>
            </a:r>
          </a:p>
          <a:p>
            <a:pPr defTabSz="914061"/>
            <a:r>
              <a:rPr lang="en-NZ" sz="1600" dirty="0">
                <a:solidFill>
                  <a:schemeClr val="tx1">
                    <a:lumMod val="65000"/>
                    <a:lumOff val="35000"/>
                    <a:alpha val="99000"/>
                  </a:schemeClr>
                </a:solidFill>
                <a:latin typeface="Consolas" pitchFamily="49" charset="0"/>
                <a:cs typeface="Consolas" pitchFamily="49" charset="0"/>
              </a:rPr>
              <a:t>     Products/Tents/PalaceTent.jpg</a:t>
            </a:r>
          </a:p>
          <a:p>
            <a:pPr defTabSz="914061"/>
            <a:r>
              <a:rPr lang="en-NZ" sz="1600" dirty="0">
                <a:solidFill>
                  <a:schemeClr val="tx1">
                    <a:lumMod val="65000"/>
                    <a:lumOff val="35000"/>
                    <a:alpha val="99000"/>
                  </a:schemeClr>
                </a:solidFill>
                <a:latin typeface="Consolas" pitchFamily="49" charset="0"/>
                <a:cs typeface="Consolas" pitchFamily="49" charset="0"/>
              </a:rPr>
              <a:t>     Products/Tents/ShedTent.jpg</a:t>
            </a:r>
          </a:p>
        </p:txBody>
      </p:sp>
    </p:spTree>
    <p:extLst>
      <p:ext uri="{BB962C8B-B14F-4D97-AF65-F5344CB8AC3E}">
        <p14:creationId xmlns:p14="http://schemas.microsoft.com/office/powerpoint/2010/main" val="3077206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decel="100000" fill="hold" grpId="0" nodeType="clickEffect">
                                  <p:stCondLst>
                                    <p:cond delay="0"/>
                                  </p:stCondLst>
                                  <p:childTnLst>
                                    <p:animMotion origin="layout" path="M 4.79167E-6 2.54394E-6 L -0.0017 -0.39663 " pathEditMode="relative" rAng="0" ptsTypes="AA">
                                      <p:cBhvr>
                                        <p:cTn id="6" dur="1750" fill="hold"/>
                                        <p:tgtEl>
                                          <p:spTgt spid="4"/>
                                        </p:tgtEl>
                                        <p:attrNameLst>
                                          <p:attrName>ppt_x</p:attrName>
                                          <p:attrName>ppt_y</p:attrName>
                                        </p:attrNameLst>
                                      </p:cBhvr>
                                      <p:rCtr x="-91" y="-19843"/>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6072852" y="3307036"/>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US" sz="1600" dirty="0">
                <a:solidFill>
                  <a:schemeClr val="tx1">
                    <a:lumMod val="65000"/>
                    <a:lumOff val="35000"/>
                    <a:alpha val="99000"/>
                  </a:schemeClr>
                </a:solidFill>
                <a:latin typeface="Consolas" pitchFamily="49" charset="0"/>
                <a:cs typeface="Consolas" pitchFamily="49" charset="0"/>
              </a:rPr>
              <a:t>http://.../</a:t>
            </a:r>
            <a:r>
              <a:rPr lang="en-US" sz="1600" dirty="0" err="1">
                <a:solidFill>
                  <a:schemeClr val="tx1">
                    <a:lumMod val="65000"/>
                    <a:lumOff val="35000"/>
                    <a:alpha val="99000"/>
                  </a:schemeClr>
                </a:solidFill>
                <a:latin typeface="Consolas" pitchFamily="49" charset="0"/>
                <a:cs typeface="Consolas" pitchFamily="49" charset="0"/>
              </a:rPr>
              <a:t>products?comp</a:t>
            </a:r>
            <a:r>
              <a:rPr lang="en-US" sz="1600" dirty="0">
                <a:solidFill>
                  <a:schemeClr val="tx1">
                    <a:lumMod val="65000"/>
                    <a:lumOff val="35000"/>
                    <a:alpha val="99000"/>
                  </a:schemeClr>
                </a:solidFill>
                <a:latin typeface="Consolas" pitchFamily="49" charset="0"/>
                <a:cs typeface="Consolas" pitchFamily="49" charset="0"/>
              </a:rPr>
              <a:t>=</a:t>
            </a:r>
            <a:r>
              <a:rPr lang="en-US" sz="1600" dirty="0" err="1">
                <a:solidFill>
                  <a:schemeClr val="tx1">
                    <a:lumMod val="65000"/>
                    <a:lumOff val="35000"/>
                    <a:alpha val="99000"/>
                  </a:schemeClr>
                </a:solidFill>
                <a:latin typeface="Consolas" pitchFamily="49" charset="0"/>
                <a:cs typeface="Consolas" pitchFamily="49" charset="0"/>
              </a:rPr>
              <a:t>list&amp;prefix</a:t>
            </a:r>
            <a:r>
              <a:rPr lang="en-US" sz="1600" dirty="0">
                <a:solidFill>
                  <a:schemeClr val="tx1">
                    <a:lumMod val="65000"/>
                    <a:lumOff val="35000"/>
                    <a:alpha val="99000"/>
                  </a:schemeClr>
                </a:solidFill>
                <a:latin typeface="Consolas" pitchFamily="49" charset="0"/>
                <a:cs typeface="Consolas" pitchFamily="49" charset="0"/>
              </a:rPr>
              <a:t>=</a:t>
            </a:r>
            <a:r>
              <a:rPr lang="en-US" sz="1600" dirty="0" err="1">
                <a:solidFill>
                  <a:schemeClr val="tx1">
                    <a:lumMod val="65000"/>
                    <a:lumOff val="35000"/>
                    <a:alpha val="99000"/>
                  </a:schemeClr>
                </a:solidFill>
                <a:latin typeface="Consolas" pitchFamily="49" charset="0"/>
                <a:cs typeface="Consolas" pitchFamily="49" charset="0"/>
              </a:rPr>
              <a:t>Canoes&amp;maxresults</a:t>
            </a:r>
            <a:r>
              <a:rPr lang="en-US" sz="1600" dirty="0">
                <a:solidFill>
                  <a:schemeClr val="tx1">
                    <a:lumMod val="65000"/>
                    <a:lumOff val="35000"/>
                    <a:alpha val="99000"/>
                  </a:schemeClr>
                </a:solidFill>
                <a:latin typeface="Consolas" pitchFamily="49" charset="0"/>
                <a:cs typeface="Consolas" pitchFamily="49" charset="0"/>
              </a:rPr>
              <a:t>=2</a:t>
            </a:r>
            <a:br>
              <a:rPr lang="en-US" sz="1600" dirty="0">
                <a:solidFill>
                  <a:schemeClr val="tx1">
                    <a:lumMod val="65000"/>
                    <a:lumOff val="35000"/>
                    <a:alpha val="99000"/>
                  </a:schemeClr>
                </a:solidFill>
                <a:latin typeface="Consolas" pitchFamily="49" charset="0"/>
                <a:cs typeface="Consolas" pitchFamily="49" charset="0"/>
              </a:rPr>
            </a:br>
            <a:r>
              <a:rPr lang="en-US" sz="1600" dirty="0">
                <a:solidFill>
                  <a:schemeClr val="tx1">
                    <a:lumMod val="65000"/>
                    <a:lumOff val="35000"/>
                    <a:alpha val="99000"/>
                  </a:schemeClr>
                </a:solidFill>
                <a:latin typeface="Consolas" pitchFamily="49" charset="0"/>
                <a:cs typeface="Consolas" pitchFamily="49" charset="0"/>
              </a:rPr>
              <a:t>	&amp;marker=</a:t>
            </a:r>
            <a:r>
              <a:rPr lang="en-US" sz="1600" dirty="0" err="1">
                <a:solidFill>
                  <a:schemeClr val="tx1">
                    <a:lumMod val="65000"/>
                    <a:lumOff val="35000"/>
                    <a:alpha val="99000"/>
                  </a:schemeClr>
                </a:solidFill>
                <a:latin typeface="Consolas" pitchFamily="49" charset="0"/>
                <a:cs typeface="Consolas" pitchFamily="49" charset="0"/>
              </a:rPr>
              <a:t>MarkerValue</a:t>
            </a:r>
            <a:endParaRPr lang="en-US" sz="1600" dirty="0">
              <a:solidFill>
                <a:schemeClr val="tx1">
                  <a:lumMod val="65000"/>
                  <a:lumOff val="35000"/>
                  <a:alpha val="99000"/>
                </a:schemeClr>
              </a:solidFill>
              <a:latin typeface="Consolas" pitchFamily="49" charset="0"/>
              <a:cs typeface="Consolas" pitchFamily="49" charset="0"/>
            </a:endParaRPr>
          </a:p>
          <a:p>
            <a:pPr defTabSz="914061"/>
            <a:endParaRPr lang="en-US" sz="1600" dirty="0">
              <a:solidFill>
                <a:schemeClr val="tx1">
                  <a:lumMod val="65000"/>
                  <a:lumOff val="35000"/>
                  <a:alpha val="99000"/>
                </a:schemeClr>
              </a:solidFill>
              <a:latin typeface="Consolas" pitchFamily="49" charset="0"/>
              <a:cs typeface="Consolas" pitchFamily="49" charset="0"/>
            </a:endParaRPr>
          </a:p>
          <a:p>
            <a:pPr defTabSz="914061"/>
            <a:r>
              <a:rPr lang="en-US" sz="1600" dirty="0">
                <a:solidFill>
                  <a:schemeClr val="tx1">
                    <a:lumMod val="65000"/>
                    <a:lumOff val="35000"/>
                    <a:alpha val="99000"/>
                  </a:schemeClr>
                </a:solidFill>
                <a:latin typeface="Consolas" pitchFamily="49" charset="0"/>
                <a:cs typeface="Consolas" pitchFamily="49" charset="0"/>
              </a:rPr>
              <a:t>&lt;Blob&gt;Canoes/Hybrid.jpg&lt;/Blob&gt;</a:t>
            </a:r>
          </a:p>
        </p:txBody>
      </p:sp>
      <p:sp>
        <p:nvSpPr>
          <p:cNvPr id="2" name="Title 1"/>
          <p:cNvSpPr>
            <a:spLocks noGrp="1"/>
          </p:cNvSpPr>
          <p:nvPr>
            <p:ph type="title"/>
          </p:nvPr>
        </p:nvSpPr>
        <p:spPr/>
        <p:txBody>
          <a:bodyPr>
            <a:normAutofit/>
          </a:bodyPr>
          <a:lstStyle/>
          <a:p>
            <a:r>
              <a:rPr lang="en-NZ" dirty="0"/>
              <a:t>Pagination</a:t>
            </a:r>
          </a:p>
        </p:txBody>
      </p:sp>
      <p:sp>
        <p:nvSpPr>
          <p:cNvPr id="3" name="Content Placeholder 2"/>
          <p:cNvSpPr>
            <a:spLocks noGrp="1"/>
          </p:cNvSpPr>
          <p:nvPr>
            <p:ph type="body" sz="quarter" idx="4294967295"/>
          </p:nvPr>
        </p:nvSpPr>
        <p:spPr>
          <a:xfrm>
            <a:off x="1054100" y="2795588"/>
            <a:ext cx="4521200" cy="2690812"/>
          </a:xfrm>
        </p:spPr>
        <p:txBody>
          <a:bodyPr>
            <a:normAutofit fontScale="77500" lnSpcReduction="20000"/>
          </a:bodyPr>
          <a:lstStyle/>
          <a:p>
            <a:pPr marL="0" indent="0" algn="r">
              <a:buNone/>
            </a:pPr>
            <a:r>
              <a:rPr lang="en-US" dirty="0">
                <a:solidFill>
                  <a:schemeClr val="accent2">
                    <a:alpha val="99000"/>
                  </a:schemeClr>
                </a:solidFill>
              </a:rPr>
              <a:t>Large lists of Blobs can </a:t>
            </a:r>
            <a:r>
              <a:rPr lang="en-US" dirty="0" smtClean="0">
                <a:solidFill>
                  <a:schemeClr val="accent2">
                    <a:alpha val="99000"/>
                  </a:schemeClr>
                </a:solidFill>
              </a:rPr>
              <a:t/>
            </a:r>
            <a:br>
              <a:rPr lang="en-US" dirty="0" smtClean="0">
                <a:solidFill>
                  <a:schemeClr val="accent2">
                    <a:alpha val="99000"/>
                  </a:schemeClr>
                </a:solidFill>
              </a:rPr>
            </a:br>
            <a:r>
              <a:rPr lang="en-US" dirty="0" smtClean="0">
                <a:solidFill>
                  <a:schemeClr val="accent2">
                    <a:alpha val="99000"/>
                  </a:schemeClr>
                </a:solidFill>
              </a:rPr>
              <a:t>be </a:t>
            </a:r>
            <a:r>
              <a:rPr lang="en-US" dirty="0">
                <a:solidFill>
                  <a:schemeClr val="accent2">
                    <a:alpha val="99000"/>
                  </a:schemeClr>
                </a:solidFill>
              </a:rPr>
              <a:t>paginated</a:t>
            </a:r>
            <a:endParaRPr lang="en-NZ" dirty="0" smtClean="0">
              <a:solidFill>
                <a:schemeClr val="accent2">
                  <a:alpha val="99000"/>
                </a:schemeClr>
              </a:solidFill>
            </a:endParaRPr>
          </a:p>
          <a:p>
            <a:pPr lvl="1"/>
            <a:r>
              <a:rPr lang="en-US" dirty="0"/>
              <a:t>Either set </a:t>
            </a:r>
            <a:r>
              <a:rPr lang="en-US" dirty="0" err="1"/>
              <a:t>maxresults</a:t>
            </a:r>
            <a:r>
              <a:rPr lang="en-US" dirty="0"/>
              <a:t> or;</a:t>
            </a:r>
          </a:p>
          <a:p>
            <a:pPr lvl="1"/>
            <a:r>
              <a:rPr lang="en-US" dirty="0"/>
              <a:t>Exceed default value for </a:t>
            </a:r>
            <a:r>
              <a:rPr lang="en-US" dirty="0" err="1"/>
              <a:t>maxresults</a:t>
            </a:r>
            <a:r>
              <a:rPr lang="en-US" dirty="0"/>
              <a:t> (5000)</a:t>
            </a:r>
          </a:p>
        </p:txBody>
      </p:sp>
      <p:sp>
        <p:nvSpPr>
          <p:cNvPr id="4" name="Rectangle 3"/>
          <p:cNvSpPr/>
          <p:nvPr/>
        </p:nvSpPr>
        <p:spPr bwMode="auto">
          <a:xfrm>
            <a:off x="6096002" y="2811717"/>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NZ" sz="1600" dirty="0">
                <a:solidFill>
                  <a:schemeClr val="tx1">
                    <a:lumMod val="65000"/>
                    <a:lumOff val="35000"/>
                    <a:alpha val="99000"/>
                  </a:schemeClr>
                </a:solidFill>
                <a:latin typeface="Consolas" pitchFamily="49" charset="0"/>
                <a:cs typeface="Consolas" pitchFamily="49" charset="0"/>
              </a:rPr>
              <a:t>http://.../</a:t>
            </a:r>
            <a:r>
              <a:rPr lang="en-NZ" sz="1600" dirty="0" err="1">
                <a:solidFill>
                  <a:schemeClr val="tx1">
                    <a:lumMod val="65000"/>
                    <a:lumOff val="35000"/>
                    <a:alpha val="99000"/>
                  </a:schemeClr>
                </a:solidFill>
                <a:latin typeface="Consolas" pitchFamily="49" charset="0"/>
                <a:cs typeface="Consolas" pitchFamily="49" charset="0"/>
              </a:rPr>
              <a:t>products?comp</a:t>
            </a:r>
            <a:r>
              <a:rPr lang="en-NZ" sz="1600" dirty="0">
                <a:solidFill>
                  <a:schemeClr val="tx1">
                    <a:lumMod val="65000"/>
                    <a:lumOff val="35000"/>
                    <a:alpha val="99000"/>
                  </a:schemeClr>
                </a:solidFill>
                <a:latin typeface="Consolas" pitchFamily="49" charset="0"/>
                <a:cs typeface="Consolas" pitchFamily="49" charset="0"/>
              </a:rPr>
              <a:t>=</a:t>
            </a:r>
            <a:r>
              <a:rPr lang="en-NZ" sz="1600" dirty="0" err="1">
                <a:solidFill>
                  <a:schemeClr val="tx1">
                    <a:lumMod val="65000"/>
                    <a:lumOff val="35000"/>
                    <a:alpha val="99000"/>
                  </a:schemeClr>
                </a:solidFill>
                <a:latin typeface="Consolas" pitchFamily="49" charset="0"/>
                <a:cs typeface="Consolas" pitchFamily="49" charset="0"/>
              </a:rPr>
              <a:t>list&amp;prefix</a:t>
            </a:r>
            <a:r>
              <a:rPr lang="en-NZ" sz="1600" dirty="0">
                <a:solidFill>
                  <a:schemeClr val="tx1">
                    <a:lumMod val="65000"/>
                    <a:lumOff val="35000"/>
                    <a:alpha val="99000"/>
                  </a:schemeClr>
                </a:solidFill>
                <a:latin typeface="Consolas" pitchFamily="49" charset="0"/>
                <a:cs typeface="Consolas" pitchFamily="49" charset="0"/>
              </a:rPr>
              <a:t>=</a:t>
            </a:r>
            <a:r>
              <a:rPr lang="en-NZ" sz="1600" dirty="0" err="1">
                <a:solidFill>
                  <a:schemeClr val="tx1">
                    <a:lumMod val="65000"/>
                    <a:lumOff val="35000"/>
                    <a:alpha val="99000"/>
                  </a:schemeClr>
                </a:solidFill>
                <a:latin typeface="Consolas" pitchFamily="49" charset="0"/>
                <a:cs typeface="Consolas" pitchFamily="49" charset="0"/>
              </a:rPr>
              <a:t>Canoes&amp;maxresults</a:t>
            </a:r>
            <a:r>
              <a:rPr lang="en-NZ" sz="1600" dirty="0">
                <a:solidFill>
                  <a:schemeClr val="tx1">
                    <a:lumMod val="65000"/>
                    <a:lumOff val="35000"/>
                    <a:alpha val="99000"/>
                  </a:schemeClr>
                </a:solidFill>
                <a:latin typeface="Consolas" pitchFamily="49" charset="0"/>
                <a:cs typeface="Consolas" pitchFamily="49" charset="0"/>
              </a:rPr>
              <a:t>=2</a:t>
            </a:r>
          </a:p>
          <a:p>
            <a:pPr defTabSz="914061"/>
            <a:endParaRPr lang="en-NZ" sz="1600" dirty="0">
              <a:solidFill>
                <a:schemeClr val="tx1">
                  <a:lumMod val="65000"/>
                  <a:lumOff val="35000"/>
                  <a:alpha val="99000"/>
                </a:schemeClr>
              </a:solidFill>
              <a:latin typeface="Consolas" pitchFamily="49" charset="0"/>
              <a:cs typeface="Consolas" pitchFamily="49" charset="0"/>
            </a:endParaRPr>
          </a:p>
          <a:p>
            <a:pPr defTabSz="914061"/>
            <a:r>
              <a:rPr lang="en-NZ" sz="1600" dirty="0">
                <a:solidFill>
                  <a:schemeClr val="tx1">
                    <a:lumMod val="65000"/>
                    <a:lumOff val="35000"/>
                    <a:alpha val="99000"/>
                  </a:schemeClr>
                </a:solidFill>
                <a:latin typeface="Consolas" pitchFamily="49" charset="0"/>
                <a:cs typeface="Consolas" pitchFamily="49" charset="0"/>
              </a:rPr>
              <a:t>&lt;Blob&gt;Canoes/Whitewater.jpg&lt;/Blob&gt;</a:t>
            </a:r>
          </a:p>
          <a:p>
            <a:pPr defTabSz="914061"/>
            <a:r>
              <a:rPr lang="en-NZ" sz="1600" dirty="0">
                <a:solidFill>
                  <a:schemeClr val="tx1">
                    <a:lumMod val="65000"/>
                    <a:lumOff val="35000"/>
                    <a:alpha val="99000"/>
                  </a:schemeClr>
                </a:solidFill>
                <a:latin typeface="Consolas" pitchFamily="49" charset="0"/>
                <a:cs typeface="Consolas" pitchFamily="49" charset="0"/>
              </a:rPr>
              <a:t>&lt;Blob&gt;Canoes/Flatwater.jpg&lt;/Blob&gt;</a:t>
            </a:r>
          </a:p>
          <a:p>
            <a:pPr defTabSz="914061"/>
            <a:r>
              <a:rPr lang="en-NZ" sz="1600" dirty="0">
                <a:solidFill>
                  <a:schemeClr val="tx1">
                    <a:lumMod val="65000"/>
                    <a:lumOff val="35000"/>
                    <a:alpha val="99000"/>
                  </a:schemeClr>
                </a:solidFill>
                <a:latin typeface="Consolas" pitchFamily="49" charset="0"/>
                <a:cs typeface="Consolas" pitchFamily="49" charset="0"/>
              </a:rPr>
              <a:t>&lt;</a:t>
            </a:r>
            <a:r>
              <a:rPr lang="en-NZ" sz="1600" dirty="0" err="1">
                <a:solidFill>
                  <a:schemeClr val="tx1">
                    <a:lumMod val="65000"/>
                    <a:lumOff val="35000"/>
                    <a:alpha val="99000"/>
                  </a:schemeClr>
                </a:solidFill>
                <a:latin typeface="Consolas" pitchFamily="49" charset="0"/>
                <a:cs typeface="Consolas" pitchFamily="49" charset="0"/>
              </a:rPr>
              <a:t>NextMarker</a:t>
            </a:r>
            <a:r>
              <a:rPr lang="en-NZ" sz="1600" dirty="0">
                <a:solidFill>
                  <a:schemeClr val="tx1">
                    <a:lumMod val="65000"/>
                    <a:lumOff val="35000"/>
                    <a:alpha val="99000"/>
                  </a:schemeClr>
                </a:solidFill>
                <a:latin typeface="Consolas" pitchFamily="49" charset="0"/>
                <a:cs typeface="Consolas" pitchFamily="49" charset="0"/>
              </a:rPr>
              <a:t>&gt;</a:t>
            </a:r>
            <a:r>
              <a:rPr lang="en-NZ" sz="1600" dirty="0" err="1">
                <a:solidFill>
                  <a:schemeClr val="tx1">
                    <a:lumMod val="65000"/>
                    <a:lumOff val="35000"/>
                    <a:alpha val="99000"/>
                  </a:schemeClr>
                </a:solidFill>
                <a:latin typeface="Consolas" pitchFamily="49" charset="0"/>
                <a:cs typeface="Consolas" pitchFamily="49" charset="0"/>
              </a:rPr>
              <a:t>MarkerValue</a:t>
            </a:r>
            <a:r>
              <a:rPr lang="en-NZ" sz="1600" dirty="0">
                <a:solidFill>
                  <a:schemeClr val="tx1">
                    <a:lumMod val="65000"/>
                    <a:lumOff val="35000"/>
                    <a:alpha val="99000"/>
                  </a:schemeClr>
                </a:solidFill>
                <a:latin typeface="Consolas" pitchFamily="49" charset="0"/>
                <a:cs typeface="Consolas" pitchFamily="49" charset="0"/>
              </a:rPr>
              <a:t>&lt;/</a:t>
            </a:r>
            <a:r>
              <a:rPr lang="en-NZ" sz="1600" dirty="0" err="1">
                <a:solidFill>
                  <a:schemeClr val="tx1">
                    <a:lumMod val="65000"/>
                    <a:lumOff val="35000"/>
                    <a:alpha val="99000"/>
                  </a:schemeClr>
                </a:solidFill>
                <a:latin typeface="Consolas" pitchFamily="49" charset="0"/>
                <a:cs typeface="Consolas" pitchFamily="49" charset="0"/>
              </a:rPr>
              <a:t>NextMarker</a:t>
            </a:r>
            <a:r>
              <a:rPr lang="en-NZ" sz="1600" dirty="0">
                <a:solidFill>
                  <a:schemeClr val="tx1">
                    <a:lumMod val="65000"/>
                    <a:lumOff val="35000"/>
                    <a:alpha val="99000"/>
                  </a:schemeClr>
                </a:solidFill>
                <a:latin typeface="Consolas" pitchFamily="49" charset="0"/>
                <a:cs typeface="Consolas" pitchFamily="49" charset="0"/>
              </a:rPr>
              <a:t>&gt;</a:t>
            </a:r>
          </a:p>
          <a:p>
            <a:pPr defTabSz="914061"/>
            <a:endParaRPr lang="en-NZ" sz="1600" dirty="0">
              <a:solidFill>
                <a:schemeClr val="tx1">
                  <a:lumMod val="65000"/>
                  <a:lumOff val="35000"/>
                  <a:alpha val="99000"/>
                </a:schemeClr>
              </a:solidFill>
              <a:latin typeface="Consolas" pitchFamily="49" charset="0"/>
              <a:cs typeface="Consolas" pitchFamily="49" charset="0"/>
            </a:endParaRPr>
          </a:p>
        </p:txBody>
      </p:sp>
    </p:spTree>
    <p:extLst>
      <p:ext uri="{BB962C8B-B14F-4D97-AF65-F5344CB8AC3E}">
        <p14:creationId xmlns:p14="http://schemas.microsoft.com/office/powerpoint/2010/main" val="4112683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decel="100000" fill="hold" grpId="0" nodeType="clickEffect">
                                  <p:stCondLst>
                                    <p:cond delay="0"/>
                                  </p:stCondLst>
                                  <p:childTnLst>
                                    <p:animMotion origin="layout" path="M 4.79167E-6 2.54394E-6 L -0.0017 -0.39663 " pathEditMode="relative" rAng="0" ptsTypes="AA">
                                      <p:cBhvr>
                                        <p:cTn id="6" dur="1750" fill="hold"/>
                                        <p:tgtEl>
                                          <p:spTgt spid="4"/>
                                        </p:tgtEl>
                                        <p:attrNameLst>
                                          <p:attrName>ppt_x</p:attrName>
                                          <p:attrName>ppt_y</p:attrName>
                                        </p:attrNameLst>
                                      </p:cBhvr>
                                      <p:rCtr x="-91" y="-19843"/>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1500" dirty="0" smtClean="0"/>
              <a:t>Azure Files</a:t>
            </a:r>
            <a:endParaRPr lang="en-US" sz="11500" dirty="0"/>
          </a:p>
        </p:txBody>
      </p:sp>
    </p:spTree>
    <p:extLst>
      <p:ext uri="{BB962C8B-B14F-4D97-AF65-F5344CB8AC3E}">
        <p14:creationId xmlns:p14="http://schemas.microsoft.com/office/powerpoint/2010/main" val="1233756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Tour of the Blob Service</a:t>
            </a:r>
            <a:endParaRPr lang="en-US" dirty="0"/>
          </a:p>
        </p:txBody>
      </p:sp>
      <p:sp>
        <p:nvSpPr>
          <p:cNvPr id="10" name="Text Placeholder 9"/>
          <p:cNvSpPr>
            <a:spLocks noGrp="1"/>
          </p:cNvSpPr>
          <p:nvPr>
            <p:ph type="body" sz="quarter" idx="10"/>
          </p:nvPr>
        </p:nvSpPr>
        <p:spPr>
          <a:xfrm>
            <a:off x="1890713" y="3615771"/>
            <a:ext cx="8872538" cy="1274538"/>
          </a:xfrm>
        </p:spPr>
        <p:txBody>
          <a:bodyPr/>
          <a:lstStyle/>
          <a:p>
            <a:r>
              <a:rPr lang="en-US" dirty="0" smtClean="0"/>
              <a:t>demo</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9323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Two Types of Blobs Under the Hood</a:t>
            </a:r>
            <a:endParaRPr lang="en-US" dirty="0"/>
          </a:p>
        </p:txBody>
      </p:sp>
      <p:sp>
        <p:nvSpPr>
          <p:cNvPr id="7" name="Rectangle 6"/>
          <p:cNvSpPr/>
          <p:nvPr/>
        </p:nvSpPr>
        <p:spPr bwMode="auto">
          <a:xfrm>
            <a:off x="1779230" y="1746611"/>
            <a:ext cx="4220035" cy="413392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1200"/>
              </a:spcAft>
            </a:pPr>
            <a:r>
              <a:rPr lang="en-US" sz="3600" dirty="0">
                <a:gradFill>
                  <a:gsLst>
                    <a:gs pos="0">
                      <a:srgbClr val="FFFFFF"/>
                    </a:gs>
                    <a:gs pos="100000">
                      <a:srgbClr val="FFFFFF"/>
                    </a:gs>
                  </a:gsLst>
                  <a:lin ang="5400000" scaled="0"/>
                </a:gradFill>
                <a:latin typeface="Segoe UI Light" pitchFamily="34" charset="0"/>
              </a:rPr>
              <a:t>Block Blob</a:t>
            </a:r>
            <a:endParaRPr lang="en-US" sz="3200" dirty="0">
              <a:gradFill>
                <a:gsLst>
                  <a:gs pos="0">
                    <a:srgbClr val="FFFFFF"/>
                  </a:gs>
                  <a:gs pos="100000">
                    <a:srgbClr val="FFFFFF"/>
                  </a:gs>
                </a:gsLst>
                <a:lin ang="5400000" scaled="0"/>
              </a:gradFill>
              <a:latin typeface="Segoe UI Light" pitchFamily="34" charset="0"/>
            </a:endParaRPr>
          </a:p>
          <a:p>
            <a:pPr defTabSz="914099" fontAlgn="base">
              <a:spcBef>
                <a:spcPct val="0"/>
              </a:spcBef>
              <a:spcAft>
                <a:spcPts val="1800"/>
              </a:spcAft>
            </a:pPr>
            <a:r>
              <a:rPr lang="en-US" sz="1600" dirty="0">
                <a:gradFill>
                  <a:gsLst>
                    <a:gs pos="0">
                      <a:srgbClr val="FFFFFF"/>
                    </a:gs>
                    <a:gs pos="100000">
                      <a:srgbClr val="FFFFFF"/>
                    </a:gs>
                  </a:gsLst>
                  <a:lin ang="5400000" scaled="0"/>
                </a:gradFill>
              </a:rPr>
              <a:t>Targeted at streaming workloads</a:t>
            </a:r>
          </a:p>
          <a:p>
            <a:pPr defTabSz="914099" fontAlgn="base">
              <a:spcBef>
                <a:spcPct val="0"/>
              </a:spcBef>
              <a:spcAft>
                <a:spcPts val="1800"/>
              </a:spcAft>
            </a:pPr>
            <a:r>
              <a:rPr lang="en-US" sz="1600" dirty="0">
                <a:gradFill>
                  <a:gsLst>
                    <a:gs pos="0">
                      <a:srgbClr val="FFFFFF"/>
                    </a:gs>
                    <a:gs pos="100000">
                      <a:srgbClr val="FFFFFF"/>
                    </a:gs>
                  </a:gsLst>
                  <a:lin ang="5400000" scaled="0"/>
                </a:gradFill>
              </a:rPr>
              <a:t>Each blob consists of </a:t>
            </a:r>
            <a:r>
              <a:rPr lang="en-US" sz="1600" dirty="0" smtClean="0">
                <a:gradFill>
                  <a:gsLst>
                    <a:gs pos="0">
                      <a:srgbClr val="FFFFFF"/>
                    </a:gs>
                    <a:gs pos="100000">
                      <a:srgbClr val="FFFFFF"/>
                    </a:gs>
                  </a:gsLst>
                  <a:lin ang="5400000" scaled="0"/>
                </a:gradFill>
              </a:rPr>
              <a:t>a </a:t>
            </a:r>
            <a:r>
              <a:rPr lang="en-US" sz="1600" dirty="0">
                <a:gradFill>
                  <a:gsLst>
                    <a:gs pos="0">
                      <a:srgbClr val="FFFFFF"/>
                    </a:gs>
                    <a:gs pos="100000">
                      <a:srgbClr val="FFFFFF"/>
                    </a:gs>
                  </a:gsLst>
                  <a:lin ang="5400000" scaled="0"/>
                </a:gradFill>
              </a:rPr>
              <a:t>sequence of blocks</a:t>
            </a:r>
          </a:p>
          <a:p>
            <a:pPr defTabSz="914099" fontAlgn="base">
              <a:spcBef>
                <a:spcPct val="0"/>
              </a:spcBef>
              <a:spcAft>
                <a:spcPts val="1800"/>
              </a:spcAft>
            </a:pPr>
            <a:r>
              <a:rPr lang="en-US" sz="1600" dirty="0">
                <a:gradFill>
                  <a:gsLst>
                    <a:gs pos="0">
                      <a:srgbClr val="FFFFFF"/>
                    </a:gs>
                    <a:gs pos="100000">
                      <a:srgbClr val="FFFFFF"/>
                    </a:gs>
                  </a:gsLst>
                  <a:lin ang="5400000" scaled="0"/>
                </a:gradFill>
              </a:rPr>
              <a:t>Each block is identified by a Block ID</a:t>
            </a:r>
          </a:p>
          <a:p>
            <a:pPr defTabSz="914099" fontAlgn="base">
              <a:spcBef>
                <a:spcPct val="0"/>
              </a:spcBef>
              <a:spcAft>
                <a:spcPts val="1800"/>
              </a:spcAft>
            </a:pPr>
            <a:r>
              <a:rPr lang="en-US" sz="1600" dirty="0">
                <a:gradFill>
                  <a:gsLst>
                    <a:gs pos="0">
                      <a:srgbClr val="FFFFFF"/>
                    </a:gs>
                    <a:gs pos="100000">
                      <a:srgbClr val="FFFFFF"/>
                    </a:gs>
                  </a:gsLst>
                  <a:lin ang="5400000" scaled="0"/>
                </a:gradFill>
              </a:rPr>
              <a:t>Size limit 200GB per blob</a:t>
            </a:r>
          </a:p>
          <a:p>
            <a:pPr defTabSz="914099" fontAlgn="base">
              <a:spcBef>
                <a:spcPct val="0"/>
              </a:spcBef>
              <a:spcAft>
                <a:spcPct val="0"/>
              </a:spcAft>
            </a:pPr>
            <a:r>
              <a:rPr lang="en-US" sz="1600" dirty="0">
                <a:gradFill>
                  <a:gsLst>
                    <a:gs pos="0">
                      <a:srgbClr val="FFFFFF"/>
                    </a:gs>
                    <a:gs pos="100000">
                      <a:srgbClr val="FFFFFF"/>
                    </a:gs>
                  </a:gsLst>
                  <a:lin ang="5400000" scaled="0"/>
                </a:gradFill>
              </a:rPr>
              <a:t>Optimistic Concurrency via </a:t>
            </a:r>
            <a:r>
              <a:rPr lang="en-US" sz="1600" dirty="0" err="1">
                <a:gradFill>
                  <a:gsLst>
                    <a:gs pos="0">
                      <a:srgbClr val="FFFFFF"/>
                    </a:gs>
                    <a:gs pos="100000">
                      <a:srgbClr val="FFFFFF"/>
                    </a:gs>
                  </a:gsLst>
                  <a:lin ang="5400000" scaled="0"/>
                </a:gradFill>
              </a:rPr>
              <a:t>Etags</a:t>
            </a:r>
            <a:endParaRPr lang="en-US" sz="1600" dirty="0">
              <a:gradFill>
                <a:gsLst>
                  <a:gs pos="0">
                    <a:srgbClr val="FFFFFF"/>
                  </a:gs>
                  <a:gs pos="100000">
                    <a:srgbClr val="FFFFFF"/>
                  </a:gs>
                </a:gsLst>
                <a:lin ang="5400000" scaled="0"/>
              </a:gradFill>
            </a:endParaRPr>
          </a:p>
        </p:txBody>
      </p:sp>
      <p:sp>
        <p:nvSpPr>
          <p:cNvPr id="8" name="Rectangle 7"/>
          <p:cNvSpPr/>
          <p:nvPr/>
        </p:nvSpPr>
        <p:spPr bwMode="auto">
          <a:xfrm>
            <a:off x="6193914" y="1746611"/>
            <a:ext cx="4220035" cy="413392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1200"/>
              </a:spcAft>
            </a:pPr>
            <a:r>
              <a:rPr lang="en-US" sz="3600" dirty="0">
                <a:gradFill>
                  <a:gsLst>
                    <a:gs pos="0">
                      <a:srgbClr val="FFFFFF"/>
                    </a:gs>
                    <a:gs pos="100000">
                      <a:srgbClr val="FFFFFF"/>
                    </a:gs>
                  </a:gsLst>
                  <a:lin ang="5400000" scaled="0"/>
                </a:gradFill>
                <a:latin typeface="Segoe UI Light" pitchFamily="34" charset="0"/>
              </a:rPr>
              <a:t>Page Blob</a:t>
            </a:r>
          </a:p>
          <a:p>
            <a:pPr defTabSz="914099" fontAlgn="base">
              <a:spcBef>
                <a:spcPct val="0"/>
              </a:spcBef>
              <a:spcAft>
                <a:spcPts val="1800"/>
              </a:spcAft>
            </a:pPr>
            <a:r>
              <a:rPr lang="en-US" sz="1600" dirty="0">
                <a:gradFill>
                  <a:gsLst>
                    <a:gs pos="0">
                      <a:srgbClr val="FFFFFF"/>
                    </a:gs>
                    <a:gs pos="100000">
                      <a:srgbClr val="FFFFFF"/>
                    </a:gs>
                  </a:gsLst>
                  <a:lin ang="5400000" scaled="0"/>
                </a:gradFill>
              </a:rPr>
              <a:t>Targeted at random read/write workloads</a:t>
            </a:r>
          </a:p>
          <a:p>
            <a:pPr defTabSz="914099" fontAlgn="base">
              <a:spcBef>
                <a:spcPct val="0"/>
              </a:spcBef>
              <a:spcAft>
                <a:spcPts val="600"/>
              </a:spcAft>
            </a:pPr>
            <a:r>
              <a:rPr lang="en-US" sz="1600" dirty="0">
                <a:gradFill>
                  <a:gsLst>
                    <a:gs pos="0">
                      <a:srgbClr val="FFFFFF"/>
                    </a:gs>
                    <a:gs pos="100000">
                      <a:srgbClr val="FFFFFF"/>
                    </a:gs>
                  </a:gsLst>
                  <a:lin ang="5400000" scaled="0"/>
                </a:gradFill>
              </a:rPr>
              <a:t>Each blob consists of an array of pages </a:t>
            </a:r>
          </a:p>
          <a:p>
            <a:pPr defTabSz="914099" fontAlgn="base">
              <a:spcBef>
                <a:spcPct val="0"/>
              </a:spcBef>
              <a:spcAft>
                <a:spcPts val="1800"/>
              </a:spcAft>
            </a:pPr>
            <a:r>
              <a:rPr lang="en-US" sz="1600" dirty="0">
                <a:gradFill>
                  <a:gsLst>
                    <a:gs pos="0">
                      <a:srgbClr val="FFFFFF"/>
                    </a:gs>
                    <a:gs pos="100000">
                      <a:srgbClr val="FFFFFF"/>
                    </a:gs>
                  </a:gsLst>
                  <a:lin ang="5400000" scaled="0"/>
                </a:gradFill>
              </a:rPr>
              <a:t>Each page is identified by its offset from the start of the blob</a:t>
            </a:r>
          </a:p>
          <a:p>
            <a:pPr defTabSz="914099" fontAlgn="base">
              <a:spcBef>
                <a:spcPct val="0"/>
              </a:spcBef>
              <a:spcAft>
                <a:spcPts val="1800"/>
              </a:spcAft>
            </a:pPr>
            <a:r>
              <a:rPr lang="en-US" sz="1600" dirty="0">
                <a:gradFill>
                  <a:gsLst>
                    <a:gs pos="0">
                      <a:srgbClr val="FFFFFF"/>
                    </a:gs>
                    <a:gs pos="100000">
                      <a:srgbClr val="FFFFFF"/>
                    </a:gs>
                  </a:gsLst>
                  <a:lin ang="5400000" scaled="0"/>
                </a:gradFill>
              </a:rPr>
              <a:t>Size limit 1TB per blob</a:t>
            </a:r>
          </a:p>
          <a:p>
            <a:pPr defTabSz="914099" fontAlgn="base">
              <a:spcBef>
                <a:spcPct val="0"/>
              </a:spcBef>
              <a:spcAft>
                <a:spcPct val="0"/>
              </a:spcAft>
            </a:pPr>
            <a:r>
              <a:rPr lang="en-US" sz="1600" dirty="0">
                <a:gradFill>
                  <a:gsLst>
                    <a:gs pos="0">
                      <a:srgbClr val="FFFFFF"/>
                    </a:gs>
                    <a:gs pos="100000">
                      <a:srgbClr val="FFFFFF"/>
                    </a:gs>
                  </a:gsLst>
                  <a:lin ang="5400000" scaled="0"/>
                </a:gradFill>
              </a:rPr>
              <a:t>Optimistic or Pessimistic (locking) </a:t>
            </a:r>
            <a:r>
              <a:rPr lang="en-US" sz="1600" dirty="0" smtClean="0">
                <a:gradFill>
                  <a:gsLst>
                    <a:gs pos="0">
                      <a:srgbClr val="FFFFFF"/>
                    </a:gs>
                    <a:gs pos="100000">
                      <a:srgbClr val="FFFFFF"/>
                    </a:gs>
                  </a:gsLst>
                  <a:lin ang="5400000" scaled="0"/>
                </a:gradFill>
              </a:rPr>
              <a:t>concurrency </a:t>
            </a:r>
            <a:r>
              <a:rPr lang="en-US" sz="1600" dirty="0">
                <a:gradFill>
                  <a:gsLst>
                    <a:gs pos="0">
                      <a:srgbClr val="FFFFFF"/>
                    </a:gs>
                    <a:gs pos="100000">
                      <a:srgbClr val="FFFFFF"/>
                    </a:gs>
                  </a:gsLst>
                  <a:lin ang="5400000" scaled="0"/>
                </a:gradFill>
              </a:rPr>
              <a:t>via leases</a:t>
            </a:r>
          </a:p>
        </p:txBody>
      </p:sp>
    </p:spTree>
    <p:extLst>
      <p:ext uri="{BB962C8B-B14F-4D97-AF65-F5344CB8AC3E}">
        <p14:creationId xmlns:p14="http://schemas.microsoft.com/office/powerpoint/2010/main" val="2500481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6"/>
          <p:cNvSpPr>
            <a:spLocks/>
          </p:cNvSpPr>
          <p:nvPr/>
        </p:nvSpPr>
        <p:spPr bwMode="auto">
          <a:xfrm>
            <a:off x="6616736" y="4795221"/>
            <a:ext cx="2414553" cy="1618342"/>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35" name="Rectangle 34"/>
          <p:cNvSpPr/>
          <p:nvPr/>
        </p:nvSpPr>
        <p:spPr>
          <a:xfrm>
            <a:off x="6402388" y="5568909"/>
            <a:ext cx="1264328" cy="433904"/>
          </a:xfrm>
          <a:prstGeom prst="rect">
            <a:avLst/>
          </a:prstGeom>
          <a:solidFill>
            <a:schemeClr val="accent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sz="1400" dirty="0">
                <a:solidFill>
                  <a:srgbClr val="FFFFFF">
                    <a:alpha val="99000"/>
                  </a:srgbClr>
                </a:solidFill>
              </a:rPr>
              <a:t>TheBlob.wmv</a:t>
            </a:r>
          </a:p>
        </p:txBody>
      </p:sp>
      <p:sp>
        <p:nvSpPr>
          <p:cNvPr id="2" name="Title 1"/>
          <p:cNvSpPr>
            <a:spLocks noGrp="1"/>
          </p:cNvSpPr>
          <p:nvPr>
            <p:ph type="title"/>
          </p:nvPr>
        </p:nvSpPr>
        <p:spPr/>
        <p:txBody>
          <a:bodyPr>
            <a:normAutofit/>
          </a:bodyPr>
          <a:lstStyle/>
          <a:p>
            <a:r>
              <a:rPr lang="en-US" smtClean="0"/>
              <a:t>Uploading a Block Blob</a:t>
            </a:r>
            <a:endParaRPr lang="en-US" dirty="0"/>
          </a:p>
        </p:txBody>
      </p:sp>
      <p:sp>
        <p:nvSpPr>
          <p:cNvPr id="4" name="Content Placeholder 3"/>
          <p:cNvSpPr>
            <a:spLocks noGrp="1"/>
          </p:cNvSpPr>
          <p:nvPr>
            <p:ph type="body" sz="quarter" idx="4294967295"/>
          </p:nvPr>
        </p:nvSpPr>
        <p:spPr>
          <a:xfrm>
            <a:off x="0" y="1447800"/>
            <a:ext cx="11152188" cy="946150"/>
          </a:xfrm>
        </p:spPr>
        <p:txBody>
          <a:bodyPr/>
          <a:lstStyle/>
          <a:p>
            <a:pPr marL="0" indent="0">
              <a:buNone/>
            </a:pPr>
            <a:r>
              <a:rPr lang="en-US" dirty="0" smtClean="0"/>
              <a:t>Uploading a large blob</a:t>
            </a:r>
            <a:endParaRPr lang="en-US" dirty="0"/>
          </a:p>
        </p:txBody>
      </p:sp>
      <p:sp>
        <p:nvSpPr>
          <p:cNvPr id="45" name="Rectangle 44"/>
          <p:cNvSpPr/>
          <p:nvPr/>
        </p:nvSpPr>
        <p:spPr>
          <a:xfrm>
            <a:off x="2187476" y="2572400"/>
            <a:ext cx="3276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dirty="0">
                <a:solidFill>
                  <a:srgbClr val="FFFFFF">
                    <a:alpha val="99000"/>
                  </a:srgbClr>
                </a:solidFill>
              </a:rPr>
              <a:t>10 GB Movie</a:t>
            </a:r>
          </a:p>
        </p:txBody>
      </p:sp>
      <p:sp>
        <p:nvSpPr>
          <p:cNvPr id="63" name="Rectangle 62"/>
          <p:cNvSpPr/>
          <p:nvPr/>
        </p:nvSpPr>
        <p:spPr>
          <a:xfrm>
            <a:off x="1823384"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64" name="Group 38"/>
          <p:cNvGrpSpPr/>
          <p:nvPr/>
        </p:nvGrpSpPr>
        <p:grpSpPr>
          <a:xfrm>
            <a:off x="1718610" y="3249350"/>
            <a:ext cx="4095869" cy="1094051"/>
            <a:chOff x="830818" y="2928678"/>
            <a:chExt cx="4095869" cy="1094051"/>
          </a:xfrm>
        </p:grpSpPr>
        <p:sp>
          <p:nvSpPr>
            <p:cNvPr id="65" name="TextBox 64"/>
            <p:cNvSpPr txBox="1"/>
            <p:nvPr/>
          </p:nvSpPr>
          <p:spPr>
            <a:xfrm>
              <a:off x="830818" y="2928678"/>
              <a:ext cx="430887" cy="1042914"/>
            </a:xfrm>
            <a:prstGeom prst="rect">
              <a:avLst/>
            </a:prstGeom>
            <a:noFill/>
          </p:spPr>
          <p:txBody>
            <a:bodyPr vert="vert270" wrap="none" rtlCol="0">
              <a:spAutoFit/>
            </a:bodyPr>
            <a:lstStyle/>
            <a:p>
              <a:r>
                <a:rPr lang="en-US" sz="1600" b="1" dirty="0">
                  <a:solidFill>
                    <a:schemeClr val="bg1">
                      <a:alpha val="99000"/>
                    </a:schemeClr>
                  </a:solidFill>
                </a:rPr>
                <a:t>Block Id 1</a:t>
              </a:r>
            </a:p>
          </p:txBody>
        </p:sp>
        <p:sp>
          <p:nvSpPr>
            <p:cNvPr id="66" name="TextBox 65"/>
            <p:cNvSpPr txBox="1"/>
            <p:nvPr/>
          </p:nvSpPr>
          <p:spPr>
            <a:xfrm>
              <a:off x="1126093" y="2928678"/>
              <a:ext cx="430887" cy="1042914"/>
            </a:xfrm>
            <a:prstGeom prst="rect">
              <a:avLst/>
            </a:prstGeom>
            <a:noFill/>
          </p:spPr>
          <p:txBody>
            <a:bodyPr vert="vert270" wrap="none" rtlCol="0">
              <a:spAutoFit/>
            </a:bodyPr>
            <a:lstStyle/>
            <a:p>
              <a:r>
                <a:rPr lang="en-US" sz="1600" b="1" dirty="0">
                  <a:solidFill>
                    <a:schemeClr val="bg1">
                      <a:alpha val="99000"/>
                    </a:schemeClr>
                  </a:solidFill>
                </a:rPr>
                <a:t>Block Id 2</a:t>
              </a:r>
            </a:p>
          </p:txBody>
        </p:sp>
        <p:sp>
          <p:nvSpPr>
            <p:cNvPr id="67" name="TextBox 66"/>
            <p:cNvSpPr txBox="1"/>
            <p:nvPr/>
          </p:nvSpPr>
          <p:spPr>
            <a:xfrm>
              <a:off x="1459468" y="2928678"/>
              <a:ext cx="430887" cy="1042914"/>
            </a:xfrm>
            <a:prstGeom prst="rect">
              <a:avLst/>
            </a:prstGeom>
            <a:noFill/>
          </p:spPr>
          <p:txBody>
            <a:bodyPr vert="vert270" wrap="none" rtlCol="0">
              <a:spAutoFit/>
            </a:bodyPr>
            <a:lstStyle/>
            <a:p>
              <a:r>
                <a:rPr lang="en-US" sz="1600" b="1" dirty="0">
                  <a:solidFill>
                    <a:schemeClr val="bg1">
                      <a:alpha val="99000"/>
                    </a:schemeClr>
                  </a:solidFill>
                </a:rPr>
                <a:t>Block Id 3</a:t>
              </a:r>
            </a:p>
          </p:txBody>
        </p:sp>
        <p:sp>
          <p:nvSpPr>
            <p:cNvPr id="68" name="TextBox 67"/>
            <p:cNvSpPr txBox="1"/>
            <p:nvPr/>
          </p:nvSpPr>
          <p:spPr>
            <a:xfrm>
              <a:off x="4495800" y="2936534"/>
              <a:ext cx="430887" cy="1086195"/>
            </a:xfrm>
            <a:prstGeom prst="rect">
              <a:avLst/>
            </a:prstGeom>
            <a:noFill/>
          </p:spPr>
          <p:txBody>
            <a:bodyPr vert="vert270" wrap="none" rtlCol="0">
              <a:spAutoFit/>
            </a:bodyPr>
            <a:lstStyle/>
            <a:p>
              <a:r>
                <a:rPr lang="en-US" sz="1600" b="1" dirty="0">
                  <a:solidFill>
                    <a:schemeClr val="bg1">
                      <a:alpha val="99000"/>
                    </a:schemeClr>
                  </a:solidFill>
                </a:rPr>
                <a:t>Block Id N</a:t>
              </a:r>
            </a:p>
          </p:txBody>
        </p:sp>
        <p:cxnSp>
          <p:nvCxnSpPr>
            <p:cNvPr id="69" name="Straight Connector 68"/>
            <p:cNvCxnSpPr/>
            <p:nvPr/>
          </p:nvCxnSpPr>
          <p:spPr>
            <a:xfrm>
              <a:off x="1905000" y="3352800"/>
              <a:ext cx="2592327" cy="0"/>
            </a:xfrm>
            <a:prstGeom prst="line">
              <a:avLst/>
            </a:prstGeom>
            <a:ln w="508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sp>
        <p:nvSpPr>
          <p:cNvPr id="70" name="Rectangle 69"/>
          <p:cNvSpPr/>
          <p:nvPr/>
        </p:nvSpPr>
        <p:spPr>
          <a:xfrm>
            <a:off x="5873750" y="1446213"/>
            <a:ext cx="4108450" cy="3286058"/>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r>
              <a:rPr lang="en-US" sz="1500" dirty="0">
                <a:solidFill>
                  <a:srgbClr val="595959">
                    <a:alpha val="99000"/>
                  </a:srgbClr>
                </a:solidFill>
              </a:rPr>
              <a:t>blobName = “TheBlob.wmv”;</a:t>
            </a:r>
          </a:p>
          <a:p>
            <a:pPr defTabSz="914061" fontAlgn="base">
              <a:spcBef>
                <a:spcPct val="0"/>
              </a:spcBef>
              <a:spcAft>
                <a:spcPct val="0"/>
              </a:spcAft>
            </a:pPr>
            <a:r>
              <a:rPr lang="en-US" sz="1500" dirty="0">
                <a:solidFill>
                  <a:srgbClr val="595959">
                    <a:alpha val="99000"/>
                  </a:srgbClr>
                </a:solidFill>
              </a:rPr>
              <a:t>PutBlock(blobName, blockId1, block1Bits);</a:t>
            </a:r>
          </a:p>
          <a:p>
            <a:pPr defTabSz="914061" fontAlgn="base">
              <a:spcBef>
                <a:spcPct val="0"/>
              </a:spcBef>
              <a:spcAft>
                <a:spcPct val="0"/>
              </a:spcAft>
            </a:pPr>
            <a:r>
              <a:rPr lang="en-US" sz="1500" dirty="0">
                <a:solidFill>
                  <a:srgbClr val="595959">
                    <a:alpha val="99000"/>
                  </a:srgbClr>
                </a:solidFill>
              </a:rPr>
              <a:t>PutBlock(blobName, blockId2, block2Bits);</a:t>
            </a:r>
          </a:p>
          <a:p>
            <a:pPr defTabSz="914061" fontAlgn="base">
              <a:spcBef>
                <a:spcPct val="0"/>
              </a:spcBef>
              <a:spcAft>
                <a:spcPct val="0"/>
              </a:spcAft>
            </a:pPr>
            <a:r>
              <a:rPr lang="en-US" sz="1500" dirty="0">
                <a:solidFill>
                  <a:srgbClr val="595959">
                    <a:alpha val="99000"/>
                  </a:srgbClr>
                </a:solidFill>
              </a:rPr>
              <a:t>…………</a:t>
            </a:r>
          </a:p>
          <a:p>
            <a:pPr defTabSz="914061" fontAlgn="base">
              <a:spcBef>
                <a:spcPct val="0"/>
              </a:spcBef>
              <a:spcAft>
                <a:spcPct val="0"/>
              </a:spcAft>
            </a:pPr>
            <a:r>
              <a:rPr lang="en-US" sz="1500" dirty="0">
                <a:solidFill>
                  <a:srgbClr val="595959">
                    <a:alpha val="99000"/>
                  </a:srgbClr>
                </a:solidFill>
              </a:rPr>
              <a:t>PutBlock(blobName, blockIdN, blockNBits);</a:t>
            </a:r>
          </a:p>
          <a:p>
            <a:pPr defTabSz="914061" fontAlgn="base">
              <a:spcBef>
                <a:spcPct val="0"/>
              </a:spcBef>
              <a:spcAft>
                <a:spcPct val="0"/>
              </a:spcAft>
            </a:pPr>
            <a:r>
              <a:rPr lang="en-US" sz="1500" b="1" dirty="0">
                <a:solidFill>
                  <a:srgbClr val="595959">
                    <a:alpha val="99000"/>
                  </a:srgbClr>
                </a:solidFill>
              </a:rPr>
              <a:t>PutBlockList(blobName,</a:t>
            </a:r>
          </a:p>
          <a:p>
            <a:pPr defTabSz="914061" fontAlgn="base">
              <a:spcBef>
                <a:spcPct val="0"/>
              </a:spcBef>
              <a:spcAft>
                <a:spcPct val="0"/>
              </a:spcAft>
            </a:pPr>
            <a:r>
              <a:rPr lang="en-US" sz="1500" b="1" dirty="0">
                <a:solidFill>
                  <a:srgbClr val="595959">
                    <a:alpha val="99000"/>
                  </a:srgbClr>
                </a:solidFill>
              </a:rPr>
              <a:t>	       blockId1,…,blockIdN);</a:t>
            </a:r>
          </a:p>
        </p:txBody>
      </p:sp>
      <p:sp>
        <p:nvSpPr>
          <p:cNvPr id="71" name="Rectangle 70"/>
          <p:cNvSpPr/>
          <p:nvPr/>
        </p:nvSpPr>
        <p:spPr>
          <a:xfrm>
            <a:off x="2175809"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2" name="Rectangle 71"/>
          <p:cNvSpPr/>
          <p:nvPr/>
        </p:nvSpPr>
        <p:spPr>
          <a:xfrm>
            <a:off x="2494801" y="2568511"/>
            <a:ext cx="499314"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3" name="Rectangle 72"/>
          <p:cNvSpPr/>
          <p:nvPr/>
        </p:nvSpPr>
        <p:spPr>
          <a:xfrm>
            <a:off x="5528609"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5" name="Rectangle 74"/>
          <p:cNvSpPr/>
          <p:nvPr/>
        </p:nvSpPr>
        <p:spPr>
          <a:xfrm>
            <a:off x="6257430" y="5487988"/>
            <a:ext cx="1554244" cy="5334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dirty="0">
                <a:solidFill>
                  <a:srgbClr val="FFFFFF">
                    <a:alpha val="99000"/>
                  </a:srgbClr>
                </a:solidFill>
              </a:rPr>
              <a:t>TheBlob.wmv</a:t>
            </a:r>
          </a:p>
        </p:txBody>
      </p:sp>
      <p:sp>
        <p:nvSpPr>
          <p:cNvPr id="77" name="Oval 76"/>
          <p:cNvSpPr/>
          <p:nvPr/>
        </p:nvSpPr>
        <p:spPr bwMode="auto">
          <a:xfrm>
            <a:off x="5797529" y="3657225"/>
            <a:ext cx="3848340" cy="1020144"/>
          </a:xfrm>
          <a:prstGeom prst="ellipse">
            <a:avLst/>
          </a:prstGeom>
          <a:no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endParaRPr>
          </a:p>
        </p:txBody>
      </p:sp>
      <p:sp>
        <p:nvSpPr>
          <p:cNvPr id="78" name="Text Placeholder 2"/>
          <p:cNvSpPr txBox="1">
            <a:spLocks/>
          </p:cNvSpPr>
          <p:nvPr/>
        </p:nvSpPr>
        <p:spPr>
          <a:xfrm>
            <a:off x="497152" y="4353198"/>
            <a:ext cx="4052526" cy="1163395"/>
          </a:xfrm>
          <a:prstGeom prst="rect">
            <a:avLst/>
          </a:prstGeom>
        </p:spPr>
        <p:txBody>
          <a:bodyPr vert="horz" wrap="square" lIns="0" tIns="0" rIns="0" bIns="0" rtlCol="0">
            <a:spAutoFit/>
          </a:bodyPr>
          <a:lstStyle/>
          <a:p>
            <a:pPr defTabSz="914325">
              <a:lnSpc>
                <a:spcPct val="90000"/>
              </a:lnSpc>
              <a:spcBef>
                <a:spcPct val="20000"/>
              </a:spcBef>
              <a:defRPr/>
            </a:pPr>
            <a:r>
              <a:rPr lang="en-US" sz="4000" spc="-100" dirty="0">
                <a:solidFill>
                  <a:schemeClr val="bg1"/>
                </a:solidFill>
                <a:latin typeface="Segoe UI Light" pitchFamily="34" charset="0"/>
              </a:rPr>
              <a:t>Benefit</a:t>
            </a:r>
          </a:p>
          <a:p>
            <a:pPr defTabSz="914325">
              <a:lnSpc>
                <a:spcPct val="90000"/>
              </a:lnSpc>
              <a:spcBef>
                <a:spcPct val="20000"/>
              </a:spcBef>
              <a:defRPr/>
            </a:pPr>
            <a:r>
              <a:rPr lang="en-US" spc="-51" dirty="0">
                <a:solidFill>
                  <a:schemeClr val="bg1"/>
                </a:solidFill>
              </a:rPr>
              <a:t>Efficient continuation and retry</a:t>
            </a:r>
          </a:p>
          <a:p>
            <a:pPr defTabSz="914325">
              <a:lnSpc>
                <a:spcPct val="90000"/>
              </a:lnSpc>
              <a:spcBef>
                <a:spcPct val="20000"/>
              </a:spcBef>
              <a:defRPr/>
            </a:pPr>
            <a:r>
              <a:rPr lang="en-US" spc="-51" dirty="0">
                <a:solidFill>
                  <a:schemeClr val="bg1"/>
                </a:solidFill>
              </a:rPr>
              <a:t>Parallel and out of order upload of blocks</a:t>
            </a:r>
          </a:p>
        </p:txBody>
      </p:sp>
      <p:sp>
        <p:nvSpPr>
          <p:cNvPr id="37" name="Content Placeholder 3"/>
          <p:cNvSpPr txBox="1">
            <a:spLocks/>
          </p:cNvSpPr>
          <p:nvPr/>
        </p:nvSpPr>
        <p:spPr>
          <a:xfrm>
            <a:off x="6397637" y="1600200"/>
            <a:ext cx="2746364" cy="5539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a:solidFill>
                  <a:schemeClr val="accent2">
                    <a:alpha val="99000"/>
                  </a:schemeClr>
                </a:solidFill>
                <a:latin typeface="Segoe UI" pitchFamily="34" charset="0"/>
                <a:ea typeface="Segoe UI" pitchFamily="34" charset="0"/>
                <a:cs typeface="Segoe UI" pitchFamily="34" charset="0"/>
              </a:rPr>
              <a:t>THE BLOB</a:t>
            </a:r>
          </a:p>
        </p:txBody>
      </p:sp>
      <p:sp>
        <p:nvSpPr>
          <p:cNvPr id="5" name="Rectangle 4"/>
          <p:cNvSpPr/>
          <p:nvPr/>
        </p:nvSpPr>
        <p:spPr>
          <a:xfrm>
            <a:off x="9050262" y="5565558"/>
            <a:ext cx="1792863" cy="646331"/>
          </a:xfrm>
          <a:prstGeom prst="rect">
            <a:avLst/>
          </a:prstGeom>
        </p:spPr>
        <p:txBody>
          <a:bodyPr wrap="none">
            <a:spAutoFit/>
          </a:bodyPr>
          <a:lstStyle/>
          <a:p>
            <a:r>
              <a:rPr lang="en-US" dirty="0" smtClean="0">
                <a:solidFill>
                  <a:schemeClr val="bg1"/>
                </a:solidFill>
              </a:rPr>
              <a:t>Microsoft Azure</a:t>
            </a:r>
            <a:r>
              <a:rPr lang="en-US" dirty="0">
                <a:solidFill>
                  <a:schemeClr val="bg1"/>
                </a:solidFill>
              </a:rPr>
              <a:t/>
            </a:r>
            <a:br>
              <a:rPr lang="en-US" dirty="0">
                <a:solidFill>
                  <a:schemeClr val="bg1"/>
                </a:solidFill>
              </a:rPr>
            </a:br>
            <a:r>
              <a:rPr lang="en-US" dirty="0">
                <a:solidFill>
                  <a:schemeClr val="bg1"/>
                </a:solidFill>
              </a:rPr>
              <a:t>Storage</a:t>
            </a:r>
            <a:endParaRPr lang="en-US" sz="2000" dirty="0">
              <a:solidFill>
                <a:schemeClr val="bg1"/>
              </a:solidFill>
            </a:endParaRPr>
          </a:p>
        </p:txBody>
      </p:sp>
      <p:grpSp>
        <p:nvGrpSpPr>
          <p:cNvPr id="3" name="Group 2"/>
          <p:cNvGrpSpPr/>
          <p:nvPr/>
        </p:nvGrpSpPr>
        <p:grpSpPr>
          <a:xfrm>
            <a:off x="1882677" y="2572400"/>
            <a:ext cx="3886200" cy="533400"/>
            <a:chOff x="1881089" y="1898650"/>
            <a:chExt cx="3886200" cy="533400"/>
          </a:xfrm>
        </p:grpSpPr>
        <p:sp>
          <p:nvSpPr>
            <p:cNvPr id="36" name="Rectangle 35"/>
            <p:cNvSpPr/>
            <p:nvPr/>
          </p:nvSpPr>
          <p:spPr>
            <a:xfrm>
              <a:off x="1881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38" name="Rectangle 37"/>
            <p:cNvSpPr/>
            <p:nvPr/>
          </p:nvSpPr>
          <p:spPr>
            <a:xfrm>
              <a:off x="2185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39" name="Rectangle 38"/>
            <p:cNvSpPr/>
            <p:nvPr/>
          </p:nvSpPr>
          <p:spPr>
            <a:xfrm>
              <a:off x="2490689" y="1898650"/>
              <a:ext cx="508911"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0" name="Rectangle 39"/>
            <p:cNvSpPr/>
            <p:nvPr/>
          </p:nvSpPr>
          <p:spPr>
            <a:xfrm>
              <a:off x="31002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1" name="Rectangle 40"/>
            <p:cNvSpPr/>
            <p:nvPr/>
          </p:nvSpPr>
          <p:spPr>
            <a:xfrm>
              <a:off x="3405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2" name="Rectangle 41"/>
            <p:cNvSpPr/>
            <p:nvPr/>
          </p:nvSpPr>
          <p:spPr>
            <a:xfrm>
              <a:off x="3709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3" name="Rectangle 42"/>
            <p:cNvSpPr/>
            <p:nvPr/>
          </p:nvSpPr>
          <p:spPr>
            <a:xfrm>
              <a:off x="40146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4" name="Rectangle 43"/>
            <p:cNvSpPr/>
            <p:nvPr/>
          </p:nvSpPr>
          <p:spPr>
            <a:xfrm>
              <a:off x="43194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7" name="Rectangle 46"/>
            <p:cNvSpPr/>
            <p:nvPr/>
          </p:nvSpPr>
          <p:spPr>
            <a:xfrm>
              <a:off x="46242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8" name="Rectangle 47"/>
            <p:cNvSpPr/>
            <p:nvPr/>
          </p:nvSpPr>
          <p:spPr>
            <a:xfrm>
              <a:off x="4929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9" name="Rectangle 48"/>
            <p:cNvSpPr/>
            <p:nvPr/>
          </p:nvSpPr>
          <p:spPr>
            <a:xfrm>
              <a:off x="5233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62" name="Rectangle 61"/>
            <p:cNvSpPr/>
            <p:nvPr/>
          </p:nvSpPr>
          <p:spPr>
            <a:xfrm>
              <a:off x="55386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grpSp>
    </p:spTree>
    <p:extLst>
      <p:ext uri="{BB962C8B-B14F-4D97-AF65-F5344CB8AC3E}">
        <p14:creationId xmlns:p14="http://schemas.microsoft.com/office/powerpoint/2010/main" val="420446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0">
                                            <p:txEl>
                                              <p:pRg st="0" end="0"/>
                                            </p:txEl>
                                          </p:spTgt>
                                        </p:tgtEl>
                                        <p:attrNameLst>
                                          <p:attrName>style.visibility</p:attrName>
                                        </p:attrNameLst>
                                      </p:cBhvr>
                                      <p:to>
                                        <p:strVal val="visible"/>
                                      </p:to>
                                    </p:set>
                                    <p:animEffect transition="in" filter="fade">
                                      <p:cBhvr>
                                        <p:cTn id="12" dur="500"/>
                                        <p:tgtEl>
                                          <p:spTgt spid="70">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45"/>
                                        </p:tgtEl>
                                      </p:cBhvr>
                                    </p:animEffect>
                                    <p:set>
                                      <p:cBhvr>
                                        <p:cTn id="21" dur="1" fill="hold">
                                          <p:stCondLst>
                                            <p:cond delay="499"/>
                                          </p:stCondLst>
                                        </p:cTn>
                                        <p:tgtEl>
                                          <p:spTgt spid="45"/>
                                        </p:tgtEl>
                                        <p:attrNameLst>
                                          <p:attrName>style.visibility</p:attrName>
                                        </p:attrNameLst>
                                      </p:cBhvr>
                                      <p:to>
                                        <p:strVal val="hidden"/>
                                      </p:to>
                                    </p:set>
                                  </p:childTnLst>
                                </p:cTn>
                              </p:par>
                            </p:childTnLst>
                          </p:cTn>
                        </p:par>
                        <p:par>
                          <p:cTn id="22" fill="hold">
                            <p:stCondLst>
                              <p:cond delay="500"/>
                            </p:stCondLst>
                            <p:childTnLst>
                              <p:par>
                                <p:cTn id="23" presetID="55"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1000" fill="hold"/>
                                        <p:tgtEl>
                                          <p:spTgt spid="3"/>
                                        </p:tgtEl>
                                        <p:attrNameLst>
                                          <p:attrName>ppt_w</p:attrName>
                                        </p:attrNameLst>
                                      </p:cBhvr>
                                      <p:tavLst>
                                        <p:tav tm="0">
                                          <p:val>
                                            <p:strVal val="#ppt_w*0.70"/>
                                          </p:val>
                                        </p:tav>
                                        <p:tav tm="100000">
                                          <p:val>
                                            <p:strVal val="#ppt_w"/>
                                          </p:val>
                                        </p:tav>
                                      </p:tavLst>
                                    </p:anim>
                                    <p:anim calcmode="lin" valueType="num">
                                      <p:cBhvr>
                                        <p:cTn id="26" dur="1000" fill="hold"/>
                                        <p:tgtEl>
                                          <p:spTgt spid="3"/>
                                        </p:tgtEl>
                                        <p:attrNameLst>
                                          <p:attrName>ppt_h</p:attrName>
                                        </p:attrNameLst>
                                      </p:cBhvr>
                                      <p:tavLst>
                                        <p:tav tm="0">
                                          <p:val>
                                            <p:strVal val="#ppt_h"/>
                                          </p:val>
                                        </p:tav>
                                        <p:tav tm="100000">
                                          <p:val>
                                            <p:strVal val="#ppt_h"/>
                                          </p:val>
                                        </p:tav>
                                      </p:tavLst>
                                    </p:anim>
                                    <p:animEffect transition="in" filter="fade">
                                      <p:cBhvr>
                                        <p:cTn id="27" dur="1000"/>
                                        <p:tgtEl>
                                          <p:spTgt spid="3"/>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fade">
                                      <p:cBhvr>
                                        <p:cTn id="31" dur="1000"/>
                                        <p:tgtEl>
                                          <p:spTgt spid="6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0">
                                            <p:txEl>
                                              <p:pRg st="1" end="1"/>
                                            </p:txEl>
                                          </p:spTgt>
                                        </p:tgtEl>
                                        <p:attrNameLst>
                                          <p:attrName>style.visibility</p:attrName>
                                        </p:attrNameLst>
                                      </p:cBhvr>
                                      <p:to>
                                        <p:strVal val="visible"/>
                                      </p:to>
                                    </p:set>
                                    <p:animEffect transition="in" filter="fade">
                                      <p:cBhvr>
                                        <p:cTn id="36" dur="500"/>
                                        <p:tgtEl>
                                          <p:spTgt spid="70">
                                            <p:txEl>
                                              <p:pRg st="1" end="1"/>
                                            </p:txEl>
                                          </p:spTgt>
                                        </p:tgtEl>
                                      </p:cBhvr>
                                    </p:animEffect>
                                  </p:child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0"/>
                                          </p:stCondLst>
                                        </p:cTn>
                                        <p:tgtEl>
                                          <p:spTgt spid="63"/>
                                        </p:tgtEl>
                                        <p:attrNameLst>
                                          <p:attrName>style.visibility</p:attrName>
                                        </p:attrNameLst>
                                      </p:cBhvr>
                                      <p:to>
                                        <p:strVal val="visible"/>
                                      </p:to>
                                    </p:set>
                                  </p:childTnLst>
                                </p:cTn>
                              </p:par>
                            </p:childTnLst>
                          </p:cTn>
                        </p:par>
                        <p:par>
                          <p:cTn id="40" fill="hold">
                            <p:stCondLst>
                              <p:cond delay="500"/>
                            </p:stCondLst>
                            <p:childTnLst>
                              <p:par>
                                <p:cTn id="41" presetID="0" presetClass="path" presetSubtype="0" accel="50000" decel="50000" fill="hold" grpId="0" nodeType="afterEffect">
                                  <p:stCondLst>
                                    <p:cond delay="0"/>
                                  </p:stCondLst>
                                  <p:childTnLst>
                                    <p:animMotion origin="layout" path="M 4.72222E-6 -3.33333E-6 C 0.04079 0.11366 0.08246 0.22778 0.16336 0.29723 C 0.24444 0.36667 0.36493 0.39144 0.48628 0.41667 " pathEditMode="relative" rAng="0" ptsTypes="aaA">
                                      <p:cBhvr>
                                        <p:cTn id="42" dur="2000" fill="hold"/>
                                        <p:tgtEl>
                                          <p:spTgt spid="63"/>
                                        </p:tgtEl>
                                        <p:attrNameLst>
                                          <p:attrName>ppt_x</p:attrName>
                                          <p:attrName>ppt_y</p:attrName>
                                        </p:attrNameLst>
                                      </p:cBhvr>
                                      <p:rCtr x="24300" y="20800"/>
                                    </p:animMotion>
                                  </p:childTnLst>
                                </p:cTn>
                              </p:par>
                            </p:childTnLst>
                          </p:cTn>
                        </p:par>
                        <p:par>
                          <p:cTn id="43" fill="hold">
                            <p:stCondLst>
                              <p:cond delay="2500"/>
                            </p:stCondLst>
                            <p:childTnLst>
                              <p:par>
                                <p:cTn id="44" presetID="10" presetClass="exit" presetSubtype="0" fill="hold" nodeType="afterEffect">
                                  <p:stCondLst>
                                    <p:cond delay="0"/>
                                  </p:stCondLst>
                                  <p:childTnLst>
                                    <p:animEffect transition="out" filter="fade">
                                      <p:cBhvr>
                                        <p:cTn id="45" dur="2000"/>
                                        <p:tgtEl>
                                          <p:spTgt spid="63"/>
                                        </p:tgtEl>
                                      </p:cBhvr>
                                    </p:animEffect>
                                    <p:set>
                                      <p:cBhvr>
                                        <p:cTn id="46" dur="1" fill="hold">
                                          <p:stCondLst>
                                            <p:cond delay="1999"/>
                                          </p:stCondLst>
                                        </p:cTn>
                                        <p:tgtEl>
                                          <p:spTgt spid="6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0">
                                            <p:txEl>
                                              <p:pRg st="2" end="2"/>
                                            </p:txEl>
                                          </p:spTgt>
                                        </p:tgtEl>
                                        <p:attrNameLst>
                                          <p:attrName>style.visibility</p:attrName>
                                        </p:attrNameLst>
                                      </p:cBhvr>
                                      <p:to>
                                        <p:strVal val="visible"/>
                                      </p:to>
                                    </p:set>
                                    <p:animEffect transition="in" filter="fade">
                                      <p:cBhvr>
                                        <p:cTn id="51" dur="500"/>
                                        <p:tgtEl>
                                          <p:spTgt spid="70">
                                            <p:txEl>
                                              <p:pRg st="2" end="2"/>
                                            </p:txEl>
                                          </p:spTgt>
                                        </p:tgtEl>
                                      </p:cBhvr>
                                    </p:animEffect>
                                  </p:childTnLst>
                                </p:cTn>
                              </p:par>
                            </p:childTnLst>
                          </p:cTn>
                        </p:par>
                        <p:par>
                          <p:cTn id="52" fill="hold">
                            <p:stCondLst>
                              <p:cond delay="500"/>
                            </p:stCondLst>
                            <p:childTnLst>
                              <p:par>
                                <p:cTn id="53" presetID="1" presetClass="entr" presetSubtype="0" fill="hold" nodeType="afterEffect">
                                  <p:stCondLst>
                                    <p:cond delay="0"/>
                                  </p:stCondLst>
                                  <p:childTnLst>
                                    <p:set>
                                      <p:cBhvr>
                                        <p:cTn id="54" dur="1" fill="hold">
                                          <p:stCondLst>
                                            <p:cond delay="0"/>
                                          </p:stCondLst>
                                        </p:cTn>
                                        <p:tgtEl>
                                          <p:spTgt spid="71"/>
                                        </p:tgtEl>
                                        <p:attrNameLst>
                                          <p:attrName>style.visibility</p:attrName>
                                        </p:attrNameLst>
                                      </p:cBhvr>
                                      <p:to>
                                        <p:strVal val="visible"/>
                                      </p:to>
                                    </p:set>
                                  </p:childTnLst>
                                </p:cTn>
                              </p:par>
                            </p:childTnLst>
                          </p:cTn>
                        </p:par>
                        <p:par>
                          <p:cTn id="55" fill="hold">
                            <p:stCondLst>
                              <p:cond delay="500"/>
                            </p:stCondLst>
                            <p:childTnLst>
                              <p:par>
                                <p:cTn id="56" presetID="0" presetClass="path" presetSubtype="0" accel="50000" decel="50000" fill="hold" grpId="0" nodeType="afterEffect">
                                  <p:stCondLst>
                                    <p:cond delay="0"/>
                                  </p:stCondLst>
                                  <p:childTnLst>
                                    <p:animMotion origin="layout" path="M -3.33333E-6 -3.33333E-6 C 0.0382 0.11065 0.07691 0.22176 0.15243 0.28936 C 0.2283 0.35695 0.3408 0.38102 0.45417 0.40556 " pathEditMode="relative" rAng="0" ptsTypes="aaA">
                                      <p:cBhvr>
                                        <p:cTn id="57" dur="2000" fill="hold"/>
                                        <p:tgtEl>
                                          <p:spTgt spid="71"/>
                                        </p:tgtEl>
                                        <p:attrNameLst>
                                          <p:attrName>ppt_x</p:attrName>
                                          <p:attrName>ppt_y</p:attrName>
                                        </p:attrNameLst>
                                      </p:cBhvr>
                                      <p:rCtr x="22700" y="20300"/>
                                    </p:animMotion>
                                  </p:childTnLst>
                                </p:cTn>
                              </p:par>
                            </p:childTnLst>
                          </p:cTn>
                        </p:par>
                        <p:par>
                          <p:cTn id="58" fill="hold">
                            <p:stCondLst>
                              <p:cond delay="2500"/>
                            </p:stCondLst>
                            <p:childTnLst>
                              <p:par>
                                <p:cTn id="59" presetID="10" presetClass="exit" presetSubtype="0" fill="hold" grpId="1" nodeType="afterEffect">
                                  <p:stCondLst>
                                    <p:cond delay="0"/>
                                  </p:stCondLst>
                                  <p:childTnLst>
                                    <p:animEffect transition="out" filter="fade">
                                      <p:cBhvr>
                                        <p:cTn id="60" dur="2000"/>
                                        <p:tgtEl>
                                          <p:spTgt spid="71"/>
                                        </p:tgtEl>
                                      </p:cBhvr>
                                    </p:animEffect>
                                    <p:set>
                                      <p:cBhvr>
                                        <p:cTn id="61" dur="1" fill="hold">
                                          <p:stCondLst>
                                            <p:cond delay="1999"/>
                                          </p:stCondLst>
                                        </p:cTn>
                                        <p:tgtEl>
                                          <p:spTgt spid="71"/>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70">
                                            <p:txEl>
                                              <p:pRg st="3" end="3"/>
                                            </p:txEl>
                                          </p:spTgt>
                                        </p:tgtEl>
                                        <p:attrNameLst>
                                          <p:attrName>style.visibility</p:attrName>
                                        </p:attrNameLst>
                                      </p:cBhvr>
                                      <p:to>
                                        <p:strVal val="visible"/>
                                      </p:to>
                                    </p:set>
                                    <p:animEffect transition="in" filter="fade">
                                      <p:cBhvr>
                                        <p:cTn id="66" dur="500"/>
                                        <p:tgtEl>
                                          <p:spTgt spid="70">
                                            <p:txEl>
                                              <p:pRg st="3" end="3"/>
                                            </p:txEl>
                                          </p:spTgt>
                                        </p:tgtEl>
                                      </p:cBhvr>
                                    </p:animEffect>
                                  </p:childTnLst>
                                </p:cTn>
                              </p:par>
                            </p:childTnLst>
                          </p:cTn>
                        </p:par>
                        <p:par>
                          <p:cTn id="67" fill="hold">
                            <p:stCondLst>
                              <p:cond delay="500"/>
                            </p:stCondLst>
                            <p:childTnLst>
                              <p:par>
                                <p:cTn id="68" presetID="1" presetClass="entr" presetSubtype="0" fill="hold" nodeType="afterEffect">
                                  <p:stCondLst>
                                    <p:cond delay="0"/>
                                  </p:stCondLst>
                                  <p:childTnLst>
                                    <p:set>
                                      <p:cBhvr>
                                        <p:cTn id="69" dur="1" fill="hold">
                                          <p:stCondLst>
                                            <p:cond delay="0"/>
                                          </p:stCondLst>
                                        </p:cTn>
                                        <p:tgtEl>
                                          <p:spTgt spid="72"/>
                                        </p:tgtEl>
                                        <p:attrNameLst>
                                          <p:attrName>style.visibility</p:attrName>
                                        </p:attrNameLst>
                                      </p:cBhvr>
                                      <p:to>
                                        <p:strVal val="visible"/>
                                      </p:to>
                                    </p:set>
                                  </p:childTnLst>
                                </p:cTn>
                              </p:par>
                            </p:childTnLst>
                          </p:cTn>
                        </p:par>
                        <p:par>
                          <p:cTn id="70" fill="hold">
                            <p:stCondLst>
                              <p:cond delay="500"/>
                            </p:stCondLst>
                            <p:childTnLst>
                              <p:par>
                                <p:cTn id="71" presetID="0" presetClass="path" presetSubtype="0" accel="50000" decel="50000" fill="hold" grpId="0" nodeType="afterEffect">
                                  <p:stCondLst>
                                    <p:cond delay="0"/>
                                  </p:stCondLst>
                                  <p:childTnLst>
                                    <p:animMotion origin="layout" path="M 3.33333E-6 -3.33333E-6 C 0.03524 0.10764 0.07135 0.21574 0.14132 0.28148 C 0.21146 0.34723 0.3158 0.37061 0.42083 0.39445 " pathEditMode="relative" rAng="0" ptsTypes="aaA">
                                      <p:cBhvr>
                                        <p:cTn id="72" dur="2000" fill="hold"/>
                                        <p:tgtEl>
                                          <p:spTgt spid="72"/>
                                        </p:tgtEl>
                                        <p:attrNameLst>
                                          <p:attrName>ppt_x</p:attrName>
                                          <p:attrName>ppt_y</p:attrName>
                                        </p:attrNameLst>
                                      </p:cBhvr>
                                      <p:rCtr x="21000" y="19700"/>
                                    </p:animMotion>
                                  </p:childTnLst>
                                </p:cTn>
                              </p:par>
                            </p:childTnLst>
                          </p:cTn>
                        </p:par>
                        <p:par>
                          <p:cTn id="73" fill="hold">
                            <p:stCondLst>
                              <p:cond delay="2500"/>
                            </p:stCondLst>
                            <p:childTnLst>
                              <p:par>
                                <p:cTn id="74" presetID="10" presetClass="exit" presetSubtype="0" fill="hold" grpId="1" nodeType="afterEffect">
                                  <p:stCondLst>
                                    <p:cond delay="0"/>
                                  </p:stCondLst>
                                  <p:childTnLst>
                                    <p:animEffect transition="out" filter="fade">
                                      <p:cBhvr>
                                        <p:cTn id="75" dur="2000"/>
                                        <p:tgtEl>
                                          <p:spTgt spid="72"/>
                                        </p:tgtEl>
                                      </p:cBhvr>
                                    </p:animEffect>
                                    <p:set>
                                      <p:cBhvr>
                                        <p:cTn id="76" dur="1" fill="hold">
                                          <p:stCondLst>
                                            <p:cond delay="1999"/>
                                          </p:stCondLst>
                                        </p:cTn>
                                        <p:tgtEl>
                                          <p:spTgt spid="72"/>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70">
                                            <p:txEl>
                                              <p:pRg st="4" end="4"/>
                                            </p:txEl>
                                          </p:spTgt>
                                        </p:tgtEl>
                                        <p:attrNameLst>
                                          <p:attrName>style.visibility</p:attrName>
                                        </p:attrNameLst>
                                      </p:cBhvr>
                                      <p:to>
                                        <p:strVal val="visible"/>
                                      </p:to>
                                    </p:set>
                                    <p:animEffect transition="in" filter="fade">
                                      <p:cBhvr>
                                        <p:cTn id="81" dur="500"/>
                                        <p:tgtEl>
                                          <p:spTgt spid="70">
                                            <p:txEl>
                                              <p:pRg st="4" end="4"/>
                                            </p:txEl>
                                          </p:spTgt>
                                        </p:tgtEl>
                                      </p:cBhvr>
                                    </p:animEffect>
                                  </p:childTnLst>
                                </p:cTn>
                              </p:par>
                            </p:childTnLst>
                          </p:cTn>
                        </p:par>
                        <p:par>
                          <p:cTn id="82" fill="hold">
                            <p:stCondLst>
                              <p:cond delay="500"/>
                            </p:stCondLst>
                            <p:childTnLst>
                              <p:par>
                                <p:cTn id="83" presetID="1" presetClass="entr" presetSubtype="0" fill="hold" grpId="2" nodeType="afterEffect">
                                  <p:stCondLst>
                                    <p:cond delay="0"/>
                                  </p:stCondLst>
                                  <p:childTnLst>
                                    <p:set>
                                      <p:cBhvr>
                                        <p:cTn id="84" dur="1" fill="hold">
                                          <p:stCondLst>
                                            <p:cond delay="0"/>
                                          </p:stCondLst>
                                        </p:cTn>
                                        <p:tgtEl>
                                          <p:spTgt spid="73"/>
                                        </p:tgtEl>
                                        <p:attrNameLst>
                                          <p:attrName>style.visibility</p:attrName>
                                        </p:attrNameLst>
                                      </p:cBhvr>
                                      <p:to>
                                        <p:strVal val="visible"/>
                                      </p:to>
                                    </p:set>
                                  </p:childTnLst>
                                </p:cTn>
                              </p:par>
                            </p:childTnLst>
                          </p:cTn>
                        </p:par>
                        <p:par>
                          <p:cTn id="85" fill="hold">
                            <p:stCondLst>
                              <p:cond delay="500"/>
                            </p:stCondLst>
                            <p:childTnLst>
                              <p:par>
                                <p:cTn id="86" presetID="0" presetClass="path" presetSubtype="0" accel="50000" decel="50000" fill="hold" grpId="0" nodeType="afterEffect">
                                  <p:stCondLst>
                                    <p:cond delay="0"/>
                                  </p:stCondLst>
                                  <p:childTnLst>
                                    <p:animMotion origin="layout" path="M -1.88925E-6 1.11111E-6 C 0.01043 0.1081 0.02085 0.21736 0.04183 0.28356 C 0.06267 0.34977 0.09407 0.37315 0.12547 0.39745 " pathEditMode="relative" rAng="0" ptsTypes="aaA">
                                      <p:cBhvr>
                                        <p:cTn id="87" dur="2000" fill="hold"/>
                                        <p:tgtEl>
                                          <p:spTgt spid="73"/>
                                        </p:tgtEl>
                                        <p:attrNameLst>
                                          <p:attrName>ppt_x</p:attrName>
                                          <p:attrName>ppt_y</p:attrName>
                                        </p:attrNameLst>
                                      </p:cBhvr>
                                      <p:rCtr x="6267" y="19861"/>
                                    </p:animMotion>
                                  </p:childTnLst>
                                </p:cTn>
                              </p:par>
                            </p:childTnLst>
                          </p:cTn>
                        </p:par>
                        <p:par>
                          <p:cTn id="88" fill="hold">
                            <p:stCondLst>
                              <p:cond delay="2500"/>
                            </p:stCondLst>
                            <p:childTnLst>
                              <p:par>
                                <p:cTn id="89" presetID="10" presetClass="exit" presetSubtype="0" fill="hold" grpId="1" nodeType="afterEffect">
                                  <p:stCondLst>
                                    <p:cond delay="0"/>
                                  </p:stCondLst>
                                  <p:childTnLst>
                                    <p:animEffect transition="out" filter="fade">
                                      <p:cBhvr>
                                        <p:cTn id="90" dur="2000"/>
                                        <p:tgtEl>
                                          <p:spTgt spid="73"/>
                                        </p:tgtEl>
                                      </p:cBhvr>
                                    </p:animEffect>
                                    <p:set>
                                      <p:cBhvr>
                                        <p:cTn id="91" dur="1" fill="hold">
                                          <p:stCondLst>
                                            <p:cond delay="1999"/>
                                          </p:stCondLst>
                                        </p:cTn>
                                        <p:tgtEl>
                                          <p:spTgt spid="73"/>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70">
                                            <p:txEl>
                                              <p:pRg st="5" end="5"/>
                                            </p:txEl>
                                          </p:spTgt>
                                        </p:tgtEl>
                                        <p:attrNameLst>
                                          <p:attrName>style.visibility</p:attrName>
                                        </p:attrNameLst>
                                      </p:cBhvr>
                                      <p:to>
                                        <p:strVal val="visible"/>
                                      </p:to>
                                    </p:set>
                                    <p:animEffect transition="in" filter="fade">
                                      <p:cBhvr>
                                        <p:cTn id="96" dur="500"/>
                                        <p:tgtEl>
                                          <p:spTgt spid="70">
                                            <p:txEl>
                                              <p:pRg st="5" end="5"/>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70">
                                            <p:txEl>
                                              <p:pRg st="6" end="6"/>
                                            </p:txEl>
                                          </p:spTgt>
                                        </p:tgtEl>
                                        <p:attrNameLst>
                                          <p:attrName>style.visibility</p:attrName>
                                        </p:attrNameLst>
                                      </p:cBhvr>
                                      <p:to>
                                        <p:strVal val="visible"/>
                                      </p:to>
                                    </p:set>
                                    <p:animEffect transition="in" filter="fade">
                                      <p:cBhvr>
                                        <p:cTn id="99" dur="500"/>
                                        <p:tgtEl>
                                          <p:spTgt spid="70">
                                            <p:txEl>
                                              <p:pRg st="6" end="6"/>
                                            </p:txEl>
                                          </p:spTgt>
                                        </p:tgtEl>
                                      </p:cBhvr>
                                    </p:animEffect>
                                  </p:childTnLst>
                                </p:cTn>
                              </p:par>
                            </p:childTnLst>
                          </p:cTn>
                        </p:par>
                        <p:par>
                          <p:cTn id="100" fill="hold">
                            <p:stCondLst>
                              <p:cond delay="500"/>
                            </p:stCondLst>
                            <p:childTnLst>
                              <p:par>
                                <p:cTn id="101" presetID="10" presetClass="entr" presetSubtype="0" fill="hold" grpId="0" nodeType="afterEffect">
                                  <p:stCondLst>
                                    <p:cond delay="0"/>
                                  </p:stCondLst>
                                  <p:childTnLst>
                                    <p:set>
                                      <p:cBhvr>
                                        <p:cTn id="102" dur="1" fill="hold">
                                          <p:stCondLst>
                                            <p:cond delay="0"/>
                                          </p:stCondLst>
                                        </p:cTn>
                                        <p:tgtEl>
                                          <p:spTgt spid="75"/>
                                        </p:tgtEl>
                                        <p:attrNameLst>
                                          <p:attrName>style.visibility</p:attrName>
                                        </p:attrNameLst>
                                      </p:cBhvr>
                                      <p:to>
                                        <p:strVal val="visible"/>
                                      </p:to>
                                    </p:set>
                                    <p:animEffect transition="in" filter="fade">
                                      <p:cBhvr>
                                        <p:cTn id="103" dur="750"/>
                                        <p:tgtEl>
                                          <p:spTgt spid="75"/>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77"/>
                                        </p:tgtEl>
                                        <p:attrNameLst>
                                          <p:attrName>style.visibility</p:attrName>
                                        </p:attrNameLst>
                                      </p:cBhvr>
                                      <p:to>
                                        <p:strVal val="visible"/>
                                      </p:to>
                                    </p:set>
                                    <p:animEffect transition="in" filter="fade">
                                      <p:cBhvr>
                                        <p:cTn id="108" dur="500"/>
                                        <p:tgtEl>
                                          <p:spTgt spid="77"/>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78"/>
                                        </p:tgtEl>
                                        <p:attrNameLst>
                                          <p:attrName>style.visibility</p:attrName>
                                        </p:attrNameLst>
                                      </p:cBhvr>
                                      <p:to>
                                        <p:strVal val="visible"/>
                                      </p:to>
                                    </p:set>
                                    <p:animEffect transition="in" filter="fade">
                                      <p:cBhvr>
                                        <p:cTn id="113"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5" grpId="0" animBg="1"/>
      <p:bldP spid="63" grpId="0" animBg="1"/>
      <p:bldP spid="71" grpId="0" animBg="1"/>
      <p:bldP spid="71" grpId="1" animBg="1"/>
      <p:bldP spid="72" grpId="0" animBg="1"/>
      <p:bldP spid="72" grpId="1" animBg="1"/>
      <p:bldP spid="73" grpId="0" animBg="1"/>
      <p:bldP spid="73" grpId="1" animBg="1"/>
      <p:bldP spid="73" grpId="2" animBg="1"/>
      <p:bldP spid="75" grpId="0" animBg="1"/>
      <p:bldP spid="77" grpId="0" animBg="1"/>
      <p:bldP spid="78" grpId="0"/>
      <p:bldP spid="3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520701" y="1446213"/>
            <a:ext cx="4521517" cy="453167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2"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2" name="Title 1"/>
          <p:cNvSpPr>
            <a:spLocks noGrp="1"/>
          </p:cNvSpPr>
          <p:nvPr>
            <p:ph type="title"/>
          </p:nvPr>
        </p:nvSpPr>
        <p:spPr/>
        <p:txBody>
          <a:bodyPr/>
          <a:lstStyle/>
          <a:p>
            <a:r>
              <a:rPr lang="en-US" smtClean="0"/>
              <a:t>Page Blob – Random Read/Write</a:t>
            </a:r>
            <a:endParaRPr lang="en-US" dirty="0"/>
          </a:p>
        </p:txBody>
      </p:sp>
      <p:sp>
        <p:nvSpPr>
          <p:cNvPr id="40" name="Content Placeholder 2"/>
          <p:cNvSpPr txBox="1">
            <a:spLocks/>
          </p:cNvSpPr>
          <p:nvPr/>
        </p:nvSpPr>
        <p:spPr>
          <a:xfrm>
            <a:off x="5446715" y="1498600"/>
            <a:ext cx="5829537" cy="4902200"/>
          </a:xfrm>
          <a:prstGeom prst="rect">
            <a:avLst/>
          </a:prstGeom>
        </p:spPr>
        <p:txBody>
          <a:bodyPr vert="horz" wrap="square" lIns="0" tIns="0" rIns="0" bIns="0" rtlCol="0">
            <a:noAutofit/>
          </a:bodyPr>
          <a:lstStyle>
            <a:lvl1pPr marL="533307" indent="-533307" algn="l" defTabSz="1218937"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3175" indent="0" defTabSz="914363">
              <a:lnSpc>
                <a:spcPct val="110000"/>
              </a:lnSpc>
              <a:spcBef>
                <a:spcPts val="0"/>
              </a:spcBef>
              <a:buSzPct val="80000"/>
              <a:buNone/>
            </a:pPr>
            <a:r>
              <a:rPr lang="en-US" sz="4000" spc="-100" dirty="0">
                <a:solidFill>
                  <a:schemeClr val="accent2">
                    <a:alpha val="99000"/>
                  </a:schemeClr>
                </a:solidFill>
                <a:latin typeface="Segoe UI Light" pitchFamily="34" charset="0"/>
              </a:rPr>
              <a:t>Create </a:t>
            </a:r>
            <a:r>
              <a:rPr lang="en-US" sz="4000" spc="-100" dirty="0" err="1">
                <a:solidFill>
                  <a:schemeClr val="accent2">
                    <a:alpha val="99000"/>
                  </a:schemeClr>
                </a:solidFill>
                <a:latin typeface="Segoe UI Light" pitchFamily="34" charset="0"/>
              </a:rPr>
              <a:t>MyBlob</a:t>
            </a:r>
            <a:endParaRPr lang="en-US" sz="4000" spc="-100" dirty="0">
              <a:solidFill>
                <a:schemeClr val="accent2">
                  <a:alpha val="99000"/>
                </a:schemeClr>
              </a:solidFill>
              <a:latin typeface="Segoe UI Light" pitchFamily="34" charset="0"/>
            </a:endParaRPr>
          </a:p>
          <a:p>
            <a:pPr marL="533306" lvl="1" indent="0">
              <a:spcBef>
                <a:spcPts val="0"/>
              </a:spcBef>
              <a:buNone/>
            </a:pPr>
            <a:r>
              <a:rPr lang="en-US" sz="1600" dirty="0">
                <a:solidFill>
                  <a:schemeClr val="bg1">
                    <a:alpha val="99000"/>
                  </a:schemeClr>
                </a:solidFill>
              </a:rPr>
              <a:t>Specify Blob Size = 10 </a:t>
            </a:r>
            <a:r>
              <a:rPr lang="en-US" sz="1600" dirty="0" err="1">
                <a:solidFill>
                  <a:schemeClr val="bg1">
                    <a:alpha val="99000"/>
                  </a:schemeClr>
                </a:solidFill>
              </a:rPr>
              <a:t>Gbytes</a:t>
            </a:r>
            <a:endParaRPr lang="en-US" sz="1600" dirty="0">
              <a:solidFill>
                <a:schemeClr val="bg1">
                  <a:alpha val="99000"/>
                </a:schemeClr>
              </a:solidFill>
            </a:endParaRPr>
          </a:p>
          <a:p>
            <a:pPr marL="533306" lvl="1" indent="0">
              <a:buNone/>
            </a:pPr>
            <a:r>
              <a:rPr lang="en-US" sz="1600" dirty="0">
                <a:solidFill>
                  <a:schemeClr val="bg1">
                    <a:alpha val="99000"/>
                  </a:schemeClr>
                </a:solidFill>
              </a:rPr>
              <a:t>Sparse storage - Only charged for pages with data stored in them</a:t>
            </a:r>
          </a:p>
          <a:p>
            <a:pPr marL="0" indent="0">
              <a:buNone/>
            </a:pPr>
            <a:r>
              <a:rPr lang="en-US" sz="1800" dirty="0">
                <a:solidFill>
                  <a:schemeClr val="bg1">
                    <a:alpha val="99000"/>
                  </a:schemeClr>
                </a:solidFill>
              </a:rPr>
              <a:t>Fixed Page Size = 512 bytes</a:t>
            </a:r>
          </a:p>
          <a:p>
            <a:pPr marL="0" indent="0">
              <a:buNone/>
            </a:pPr>
            <a:r>
              <a:rPr lang="en-US" sz="1800" dirty="0">
                <a:solidFill>
                  <a:schemeClr val="bg1">
                    <a:alpha val="99000"/>
                  </a:schemeClr>
                </a:solidFill>
              </a:rPr>
              <a:t>Random Access Operations</a:t>
            </a:r>
          </a:p>
          <a:p>
            <a:pPr marL="533306" lvl="1" indent="0">
              <a:buNone/>
            </a:pPr>
            <a:r>
              <a:rPr lang="en-US" sz="1600" b="1" dirty="0" err="1">
                <a:solidFill>
                  <a:schemeClr val="bg1">
                    <a:alpha val="99000"/>
                  </a:schemeClr>
                </a:solidFill>
              </a:rPr>
              <a:t>PutPage</a:t>
            </a:r>
            <a:r>
              <a:rPr lang="en-US" sz="1600" dirty="0">
                <a:solidFill>
                  <a:schemeClr val="bg1">
                    <a:alpha val="99000"/>
                  </a:schemeClr>
                </a:solidFill>
              </a:rPr>
              <a:t>[512, 2048)</a:t>
            </a:r>
          </a:p>
          <a:p>
            <a:pPr marL="533306" lvl="1" indent="0">
              <a:buNone/>
            </a:pPr>
            <a:r>
              <a:rPr lang="en-US" sz="1600" b="1" dirty="0" err="1">
                <a:solidFill>
                  <a:schemeClr val="bg1">
                    <a:alpha val="99000"/>
                  </a:schemeClr>
                </a:solidFill>
              </a:rPr>
              <a:t>PutPage</a:t>
            </a:r>
            <a:r>
              <a:rPr lang="en-US" sz="1600" dirty="0">
                <a:solidFill>
                  <a:schemeClr val="bg1">
                    <a:alpha val="99000"/>
                  </a:schemeClr>
                </a:solidFill>
              </a:rPr>
              <a:t>[0, 1024)</a:t>
            </a:r>
          </a:p>
          <a:p>
            <a:pPr marL="533306" lvl="1" indent="0">
              <a:buNone/>
            </a:pPr>
            <a:r>
              <a:rPr lang="en-US" sz="1600" b="1" dirty="0" err="1">
                <a:solidFill>
                  <a:schemeClr val="bg1">
                    <a:alpha val="99000"/>
                  </a:schemeClr>
                </a:solidFill>
              </a:rPr>
              <a:t>ClearPage</a:t>
            </a:r>
            <a:r>
              <a:rPr lang="en-US" sz="1600" dirty="0">
                <a:solidFill>
                  <a:schemeClr val="bg1">
                    <a:alpha val="99000"/>
                  </a:schemeClr>
                </a:solidFill>
              </a:rPr>
              <a:t>[512, 1536)</a:t>
            </a:r>
          </a:p>
          <a:p>
            <a:pPr marL="533306" lvl="1" indent="0">
              <a:buNone/>
            </a:pPr>
            <a:r>
              <a:rPr lang="en-US" sz="1600" b="1" dirty="0" err="1">
                <a:solidFill>
                  <a:schemeClr val="bg1">
                    <a:alpha val="99000"/>
                  </a:schemeClr>
                </a:solidFill>
              </a:rPr>
              <a:t>PutPage</a:t>
            </a:r>
            <a:r>
              <a:rPr lang="en-US" sz="1600" dirty="0">
                <a:solidFill>
                  <a:schemeClr val="bg1">
                    <a:alpha val="99000"/>
                  </a:schemeClr>
                </a:solidFill>
              </a:rPr>
              <a:t>[2048,2560)</a:t>
            </a:r>
          </a:p>
          <a:p>
            <a:pPr marL="0" indent="0">
              <a:buNone/>
            </a:pPr>
            <a:r>
              <a:rPr lang="en-US" sz="1800" b="1" dirty="0" err="1">
                <a:solidFill>
                  <a:schemeClr val="bg1">
                    <a:alpha val="99000"/>
                  </a:schemeClr>
                </a:solidFill>
              </a:rPr>
              <a:t>GetPageRange</a:t>
            </a:r>
            <a:r>
              <a:rPr lang="en-US" sz="1800" dirty="0">
                <a:solidFill>
                  <a:schemeClr val="bg1">
                    <a:alpha val="99000"/>
                  </a:schemeClr>
                </a:solidFill>
              </a:rPr>
              <a:t>[0, 4096) returns valid data ranges:</a:t>
            </a:r>
          </a:p>
          <a:p>
            <a:pPr marL="533306" lvl="1" indent="0">
              <a:buNone/>
            </a:pPr>
            <a:r>
              <a:rPr lang="en-US" sz="1600" dirty="0">
                <a:solidFill>
                  <a:schemeClr val="bg1">
                    <a:alpha val="99000"/>
                  </a:schemeClr>
                </a:solidFill>
              </a:rPr>
              <a:t>[0,512) , [1536,2560)</a:t>
            </a:r>
          </a:p>
          <a:p>
            <a:pPr marL="0" indent="0">
              <a:buNone/>
            </a:pPr>
            <a:r>
              <a:rPr lang="en-US" sz="1800" b="1" dirty="0" err="1">
                <a:solidFill>
                  <a:schemeClr val="bg1">
                    <a:alpha val="99000"/>
                  </a:schemeClr>
                </a:solidFill>
              </a:rPr>
              <a:t>GetBlob</a:t>
            </a:r>
            <a:r>
              <a:rPr lang="en-US" sz="1800" dirty="0">
                <a:solidFill>
                  <a:schemeClr val="bg1">
                    <a:alpha val="99000"/>
                  </a:schemeClr>
                </a:solidFill>
              </a:rPr>
              <a:t>[1000, 2048) returns</a:t>
            </a:r>
          </a:p>
          <a:p>
            <a:pPr marL="533306" lvl="1" indent="0">
              <a:buNone/>
            </a:pPr>
            <a:r>
              <a:rPr lang="en-US" sz="1600" dirty="0">
                <a:solidFill>
                  <a:schemeClr val="bg1">
                    <a:alpha val="99000"/>
                  </a:schemeClr>
                </a:solidFill>
              </a:rPr>
              <a:t>All 0 for first 536 bytes</a:t>
            </a:r>
          </a:p>
          <a:p>
            <a:pPr marL="533306" lvl="1" indent="0">
              <a:buNone/>
            </a:pPr>
            <a:r>
              <a:rPr lang="en-US" sz="1600" dirty="0">
                <a:solidFill>
                  <a:schemeClr val="bg1">
                    <a:alpha val="99000"/>
                  </a:schemeClr>
                </a:solidFill>
              </a:rPr>
              <a:t>Next 512 bytes are data stored in [1536,2048)</a:t>
            </a:r>
          </a:p>
        </p:txBody>
      </p:sp>
      <p:sp>
        <p:nvSpPr>
          <p:cNvPr id="41" name="TextBox 40"/>
          <p:cNvSpPr txBox="1"/>
          <p:nvPr/>
        </p:nvSpPr>
        <p:spPr>
          <a:xfrm>
            <a:off x="1859043" y="1766873"/>
            <a:ext cx="268018" cy="276997"/>
          </a:xfrm>
          <a:prstGeom prst="rect">
            <a:avLst/>
          </a:prstGeom>
          <a:noFill/>
          <a:effectLst/>
        </p:spPr>
        <p:txBody>
          <a:bodyPr vert="horz" wrap="none" lIns="91436" tIns="45719" rIns="91440" bIns="45719" rtlCol="0">
            <a:spAutoFit/>
          </a:bodyPr>
          <a:lstStyle/>
          <a:p>
            <a:pPr algn="r"/>
            <a:r>
              <a:rPr lang="en-US" sz="1200" dirty="0">
                <a:solidFill>
                  <a:srgbClr val="595959">
                    <a:alpha val="99000"/>
                  </a:srgbClr>
                </a:solidFill>
              </a:rPr>
              <a:t>0</a:t>
            </a:r>
          </a:p>
        </p:txBody>
      </p:sp>
      <p:sp>
        <p:nvSpPr>
          <p:cNvPr id="43" name="Rectangle 42"/>
          <p:cNvSpPr/>
          <p:nvPr/>
        </p:nvSpPr>
        <p:spPr>
          <a:xfrm>
            <a:off x="1598415" y="5431652"/>
            <a:ext cx="587012" cy="276997"/>
          </a:xfrm>
          <a:prstGeom prst="rect">
            <a:avLst/>
          </a:prstGeom>
        </p:spPr>
        <p:txBody>
          <a:bodyPr wrap="none" lIns="91436" tIns="45719" rIns="91436" bIns="45719">
            <a:spAutoFit/>
          </a:bodyPr>
          <a:lstStyle/>
          <a:p>
            <a:pPr algn="r"/>
            <a:r>
              <a:rPr lang="en-US" sz="1200" dirty="0">
                <a:solidFill>
                  <a:srgbClr val="595959">
                    <a:alpha val="99000"/>
                  </a:srgbClr>
                </a:solidFill>
              </a:rPr>
              <a:t>10 GB</a:t>
            </a:r>
            <a:endParaRPr lang="en-US" sz="1200" baseline="30000" dirty="0">
              <a:solidFill>
                <a:srgbClr val="595959">
                  <a:alpha val="99000"/>
                </a:srgbClr>
              </a:solidFill>
            </a:endParaRPr>
          </a:p>
        </p:txBody>
      </p:sp>
      <p:sp>
        <p:nvSpPr>
          <p:cNvPr id="47" name="Rectangle 46"/>
          <p:cNvSpPr/>
          <p:nvPr/>
        </p:nvSpPr>
        <p:spPr>
          <a:xfrm rot="5400000">
            <a:off x="1104178" y="3003549"/>
            <a:ext cx="3657600" cy="1447800"/>
          </a:xfrm>
          <a:prstGeom prst="rect">
            <a:avLst/>
          </a:prstGeom>
          <a:solidFill>
            <a:schemeClr val="accent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914061"/>
            <a:endParaRPr lang="en-US" dirty="0">
              <a:solidFill>
                <a:srgbClr val="FFFFFF">
                  <a:alpha val="99000"/>
                </a:srgbClr>
              </a:solidFill>
            </a:endParaRPr>
          </a:p>
        </p:txBody>
      </p:sp>
      <p:cxnSp>
        <p:nvCxnSpPr>
          <p:cNvPr id="49" name="Straight Connector 48"/>
          <p:cNvCxnSpPr/>
          <p:nvPr/>
        </p:nvCxnSpPr>
        <p:spPr>
          <a:xfrm rot="5400000">
            <a:off x="1081869" y="4527551"/>
            <a:ext cx="1753393" cy="794"/>
          </a:xfrm>
          <a:prstGeom prst="line">
            <a:avLst/>
          </a:prstGeom>
          <a:ln w="50800" cap="rnd">
            <a:solidFill>
              <a:srgbClr val="595959"/>
            </a:solidFill>
            <a:prstDash val="sysDot"/>
          </a:ln>
          <a:effectLst/>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661571" y="2078850"/>
            <a:ext cx="465491" cy="307754"/>
          </a:xfrm>
          <a:prstGeom prst="rect">
            <a:avLst/>
          </a:prstGeom>
        </p:spPr>
        <p:txBody>
          <a:bodyPr wrap="none" lIns="121899" tIns="60949" rIns="91440" bIns="60949">
            <a:spAutoFit/>
          </a:bodyPr>
          <a:lstStyle/>
          <a:p>
            <a:pPr algn="r"/>
            <a:r>
              <a:rPr lang="en-US" sz="1200" dirty="0">
                <a:solidFill>
                  <a:srgbClr val="595959">
                    <a:alpha val="99000"/>
                  </a:srgbClr>
                </a:solidFill>
              </a:rPr>
              <a:t>512</a:t>
            </a:r>
          </a:p>
        </p:txBody>
      </p:sp>
      <p:sp>
        <p:nvSpPr>
          <p:cNvPr id="53" name="Rectangle 52"/>
          <p:cNvSpPr/>
          <p:nvPr/>
        </p:nvSpPr>
        <p:spPr>
          <a:xfrm>
            <a:off x="1578215" y="2383650"/>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1024</a:t>
            </a:r>
          </a:p>
        </p:txBody>
      </p:sp>
      <p:cxnSp>
        <p:nvCxnSpPr>
          <p:cNvPr id="55" name="Straight Connector 54"/>
          <p:cNvCxnSpPr/>
          <p:nvPr/>
        </p:nvCxnSpPr>
        <p:spPr>
          <a:xfrm>
            <a:off x="2209079" y="2203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209079" y="43370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209079" y="46418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209079" y="2506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209079" y="28114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209079" y="31162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209079" y="34210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209079" y="37258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209079" y="4030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209079" y="49466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209079" y="5251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1578215" y="26840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1536</a:t>
            </a:r>
          </a:p>
        </p:txBody>
      </p:sp>
      <p:sp>
        <p:nvSpPr>
          <p:cNvPr id="77" name="Rectangle 76"/>
          <p:cNvSpPr/>
          <p:nvPr/>
        </p:nvSpPr>
        <p:spPr>
          <a:xfrm>
            <a:off x="1578215" y="29888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2048</a:t>
            </a:r>
          </a:p>
        </p:txBody>
      </p:sp>
      <p:sp>
        <p:nvSpPr>
          <p:cNvPr id="78" name="Rectangle 77"/>
          <p:cNvSpPr/>
          <p:nvPr/>
        </p:nvSpPr>
        <p:spPr>
          <a:xfrm>
            <a:off x="1578215" y="32936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2560</a:t>
            </a:r>
          </a:p>
        </p:txBody>
      </p:sp>
      <p:grpSp>
        <p:nvGrpSpPr>
          <p:cNvPr id="87" name="Group 103"/>
          <p:cNvGrpSpPr/>
          <p:nvPr/>
        </p:nvGrpSpPr>
        <p:grpSpPr>
          <a:xfrm>
            <a:off x="3809279" y="1898649"/>
            <a:ext cx="152400" cy="1524000"/>
            <a:chOff x="3505200" y="1828800"/>
            <a:chExt cx="152400" cy="1524000"/>
          </a:xfrm>
          <a:effectLst/>
        </p:grpSpPr>
        <p:sp>
          <p:nvSpPr>
            <p:cNvPr id="88" name="Right Brace 87"/>
            <p:cNvSpPr/>
            <p:nvPr/>
          </p:nvSpPr>
          <p:spPr>
            <a:xfrm>
              <a:off x="3505200" y="1828800"/>
              <a:ext cx="152400" cy="3048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89" name="Right Brace 88"/>
            <p:cNvSpPr/>
            <p:nvPr/>
          </p:nvSpPr>
          <p:spPr>
            <a:xfrm>
              <a:off x="3505200" y="2743200"/>
              <a:ext cx="152400" cy="6096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grpSp>
      <p:sp>
        <p:nvSpPr>
          <p:cNvPr id="90" name="Right Brace 89"/>
          <p:cNvSpPr/>
          <p:nvPr/>
        </p:nvSpPr>
        <p:spPr>
          <a:xfrm>
            <a:off x="3809279" y="2425700"/>
            <a:ext cx="152400" cy="692151"/>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lIns="91436" tIns="45719" rIns="91436" bIns="45719" rtlCol="0" anchor="ctr"/>
          <a:lstStyle/>
          <a:p>
            <a:pPr algn="ctr"/>
            <a:endParaRPr lang="en-US" dirty="0"/>
          </a:p>
        </p:txBody>
      </p:sp>
      <p:sp>
        <p:nvSpPr>
          <p:cNvPr id="6" name="Rectangle 5"/>
          <p:cNvSpPr/>
          <p:nvPr/>
        </p:nvSpPr>
        <p:spPr>
          <a:xfrm rot="5400000">
            <a:off x="1794326" y="3545276"/>
            <a:ext cx="2329869" cy="369332"/>
          </a:xfrm>
          <a:prstGeom prst="rect">
            <a:avLst/>
          </a:prstGeom>
        </p:spPr>
        <p:txBody>
          <a:bodyPr wrap="none">
            <a:spAutoFit/>
          </a:bodyPr>
          <a:lstStyle/>
          <a:p>
            <a:pPr algn="ctr" defTabSz="914061"/>
            <a:r>
              <a:rPr lang="en-US" dirty="0">
                <a:solidFill>
                  <a:srgbClr val="FFFFFF">
                    <a:alpha val="99000"/>
                  </a:srgbClr>
                </a:solidFill>
              </a:rPr>
              <a:t>10 GB Address Space</a:t>
            </a:r>
          </a:p>
        </p:txBody>
      </p:sp>
      <p:sp>
        <p:nvSpPr>
          <p:cNvPr id="79" name="Rectangle 78"/>
          <p:cNvSpPr/>
          <p:nvPr/>
        </p:nvSpPr>
        <p:spPr>
          <a:xfrm rot="5400000">
            <a:off x="2475779" y="1936750"/>
            <a:ext cx="914400" cy="14478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80" name="Rectangle 79"/>
          <p:cNvSpPr/>
          <p:nvPr/>
        </p:nvSpPr>
        <p:spPr>
          <a:xfrm rot="5400000">
            <a:off x="2628179" y="1479550"/>
            <a:ext cx="609600" cy="1447800"/>
          </a:xfrm>
          <a:prstGeom prst="rect">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81" name="Group 71"/>
          <p:cNvGrpSpPr/>
          <p:nvPr/>
        </p:nvGrpSpPr>
        <p:grpSpPr>
          <a:xfrm>
            <a:off x="2209080" y="2203449"/>
            <a:ext cx="1447800" cy="609600"/>
            <a:chOff x="3733800" y="1828800"/>
            <a:chExt cx="1447805" cy="306388"/>
          </a:xfrm>
          <a:solidFill>
            <a:schemeClr val="accent5"/>
          </a:solidFill>
          <a:effectLst/>
        </p:grpSpPr>
        <p:sp>
          <p:nvSpPr>
            <p:cNvPr id="82" name="Rectangle 81"/>
            <p:cNvSpPr/>
            <p:nvPr/>
          </p:nvSpPr>
          <p:spPr>
            <a:xfrm rot="5400000">
              <a:off x="4305300" y="1257301"/>
              <a:ext cx="304800" cy="1447800"/>
            </a:xfrm>
            <a:prstGeom prst="rect">
              <a:avLst/>
            </a:prstGeom>
            <a:grp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cxnSp>
          <p:nvCxnSpPr>
            <p:cNvPr id="83" name="Straight Connector 82"/>
            <p:cNvCxnSpPr/>
            <p:nvPr/>
          </p:nvCxnSpPr>
          <p:spPr>
            <a:xfrm>
              <a:off x="3733804" y="19812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733803" y="21336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733804" y="18288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grpSp>
      <p:sp>
        <p:nvSpPr>
          <p:cNvPr id="86" name="Rectangle 85"/>
          <p:cNvSpPr/>
          <p:nvPr/>
        </p:nvSpPr>
        <p:spPr>
          <a:xfrm rot="5400000">
            <a:off x="2780579" y="2546350"/>
            <a:ext cx="304800" cy="1447800"/>
          </a:xfrm>
          <a:prstGeom prst="rect">
            <a:avLst/>
          </a:prstGeom>
          <a:solidFill>
            <a:srgbClr val="00B050"/>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Tree>
    <p:extLst>
      <p:ext uri="{BB962C8B-B14F-4D97-AF65-F5344CB8AC3E}">
        <p14:creationId xmlns:p14="http://schemas.microsoft.com/office/powerpoint/2010/main" val="2991541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500"/>
                                        <p:tgtEl>
                                          <p:spTgt spid="4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
                                            <p:txEl>
                                              <p:pRg st="1" end="1"/>
                                            </p:txEl>
                                          </p:spTgt>
                                        </p:tgtEl>
                                        <p:attrNameLst>
                                          <p:attrName>style.visibility</p:attrName>
                                        </p:attrNameLst>
                                      </p:cBhvr>
                                      <p:to>
                                        <p:strVal val="visible"/>
                                      </p:to>
                                    </p:set>
                                    <p:animEffect transition="in" filter="fade">
                                      <p:cBhvr>
                                        <p:cTn id="10" dur="500"/>
                                        <p:tgtEl>
                                          <p:spTgt spid="4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
                                            <p:txEl>
                                              <p:pRg st="2" end="2"/>
                                            </p:txEl>
                                          </p:spTgt>
                                        </p:tgtEl>
                                        <p:attrNameLst>
                                          <p:attrName>style.visibility</p:attrName>
                                        </p:attrNameLst>
                                      </p:cBhvr>
                                      <p:to>
                                        <p:strVal val="visible"/>
                                      </p:to>
                                    </p:set>
                                    <p:animEffect transition="in" filter="fade">
                                      <p:cBhvr>
                                        <p:cTn id="13" dur="500"/>
                                        <p:tgtEl>
                                          <p:spTgt spid="4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0">
                                            <p:txEl>
                                              <p:pRg st="3" end="3"/>
                                            </p:txEl>
                                          </p:spTgt>
                                        </p:tgtEl>
                                        <p:attrNameLst>
                                          <p:attrName>style.visibility</p:attrName>
                                        </p:attrNameLst>
                                      </p:cBhvr>
                                      <p:to>
                                        <p:strVal val="visible"/>
                                      </p:to>
                                    </p:set>
                                    <p:animEffect transition="in" filter="fade">
                                      <p:cBhvr>
                                        <p:cTn id="24" dur="500"/>
                                        <p:tgtEl>
                                          <p:spTgt spid="40">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0">
                                            <p:txEl>
                                              <p:pRg st="4" end="4"/>
                                            </p:txEl>
                                          </p:spTgt>
                                        </p:tgtEl>
                                        <p:attrNameLst>
                                          <p:attrName>style.visibility</p:attrName>
                                        </p:attrNameLst>
                                      </p:cBhvr>
                                      <p:to>
                                        <p:strVal val="visible"/>
                                      </p:to>
                                    </p:set>
                                    <p:animEffect transition="in" filter="fade">
                                      <p:cBhvr>
                                        <p:cTn id="29" dur="500"/>
                                        <p:tgtEl>
                                          <p:spTgt spid="40">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0">
                                            <p:txEl>
                                              <p:pRg st="5" end="5"/>
                                            </p:txEl>
                                          </p:spTgt>
                                        </p:tgtEl>
                                        <p:attrNameLst>
                                          <p:attrName>style.visibility</p:attrName>
                                        </p:attrNameLst>
                                      </p:cBhvr>
                                      <p:to>
                                        <p:strVal val="visible"/>
                                      </p:to>
                                    </p:set>
                                    <p:animEffect transition="in" filter="fade">
                                      <p:cBhvr>
                                        <p:cTn id="34" dur="500"/>
                                        <p:tgtEl>
                                          <p:spTgt spid="40">
                                            <p:txEl>
                                              <p:pRg st="5" end="5"/>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fade">
                                      <p:cBhvr>
                                        <p:cTn id="37" dur="1000"/>
                                        <p:tgtEl>
                                          <p:spTgt spid="7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0">
                                            <p:txEl>
                                              <p:pRg st="6" end="6"/>
                                            </p:txEl>
                                          </p:spTgt>
                                        </p:tgtEl>
                                        <p:attrNameLst>
                                          <p:attrName>style.visibility</p:attrName>
                                        </p:attrNameLst>
                                      </p:cBhvr>
                                      <p:to>
                                        <p:strVal val="visible"/>
                                      </p:to>
                                    </p:set>
                                    <p:animEffect transition="in" filter="fade">
                                      <p:cBhvr>
                                        <p:cTn id="42" dur="500"/>
                                        <p:tgtEl>
                                          <p:spTgt spid="40">
                                            <p:txEl>
                                              <p:pRg st="6" end="6"/>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0"/>
                                        </p:tgtEl>
                                        <p:attrNameLst>
                                          <p:attrName>style.visibility</p:attrName>
                                        </p:attrNameLst>
                                      </p:cBhvr>
                                      <p:to>
                                        <p:strVal val="visible"/>
                                      </p:to>
                                    </p:set>
                                    <p:animEffect transition="in" filter="fade">
                                      <p:cBhvr>
                                        <p:cTn id="45" dur="1000"/>
                                        <p:tgtEl>
                                          <p:spTgt spid="8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0">
                                            <p:txEl>
                                              <p:pRg st="7" end="7"/>
                                            </p:txEl>
                                          </p:spTgt>
                                        </p:tgtEl>
                                        <p:attrNameLst>
                                          <p:attrName>style.visibility</p:attrName>
                                        </p:attrNameLst>
                                      </p:cBhvr>
                                      <p:to>
                                        <p:strVal val="visible"/>
                                      </p:to>
                                    </p:set>
                                    <p:animEffect transition="in" filter="fade">
                                      <p:cBhvr>
                                        <p:cTn id="50" dur="500"/>
                                        <p:tgtEl>
                                          <p:spTgt spid="40">
                                            <p:txEl>
                                              <p:pRg st="7" end="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81"/>
                                        </p:tgtEl>
                                        <p:attrNameLst>
                                          <p:attrName>style.visibility</p:attrName>
                                        </p:attrNameLst>
                                      </p:cBhvr>
                                      <p:to>
                                        <p:strVal val="visible"/>
                                      </p:to>
                                    </p:set>
                                    <p:animEffect transition="in" filter="fade">
                                      <p:cBhvr>
                                        <p:cTn id="53" dur="1000"/>
                                        <p:tgtEl>
                                          <p:spTgt spid="8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0">
                                            <p:txEl>
                                              <p:pRg st="8" end="8"/>
                                            </p:txEl>
                                          </p:spTgt>
                                        </p:tgtEl>
                                        <p:attrNameLst>
                                          <p:attrName>style.visibility</p:attrName>
                                        </p:attrNameLst>
                                      </p:cBhvr>
                                      <p:to>
                                        <p:strVal val="visible"/>
                                      </p:to>
                                    </p:set>
                                    <p:animEffect transition="in" filter="fade">
                                      <p:cBhvr>
                                        <p:cTn id="58" dur="500"/>
                                        <p:tgtEl>
                                          <p:spTgt spid="40">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6"/>
                                        </p:tgtEl>
                                        <p:attrNameLst>
                                          <p:attrName>style.visibility</p:attrName>
                                        </p:attrNameLst>
                                      </p:cBhvr>
                                      <p:to>
                                        <p:strVal val="visible"/>
                                      </p:to>
                                    </p:set>
                                    <p:animEffect transition="in" filter="fade">
                                      <p:cBhvr>
                                        <p:cTn id="61" dur="1000"/>
                                        <p:tgtEl>
                                          <p:spTgt spid="8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40">
                                            <p:txEl>
                                              <p:pRg st="9" end="9"/>
                                            </p:txEl>
                                          </p:spTgt>
                                        </p:tgtEl>
                                        <p:attrNameLst>
                                          <p:attrName>style.visibility</p:attrName>
                                        </p:attrNameLst>
                                      </p:cBhvr>
                                      <p:to>
                                        <p:strVal val="visible"/>
                                      </p:to>
                                    </p:set>
                                    <p:animEffect transition="in" filter="fade">
                                      <p:cBhvr>
                                        <p:cTn id="66" dur="500"/>
                                        <p:tgtEl>
                                          <p:spTgt spid="40">
                                            <p:txEl>
                                              <p:pRg st="9" end="9"/>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0">
                                            <p:txEl>
                                              <p:pRg st="10" end="10"/>
                                            </p:txEl>
                                          </p:spTgt>
                                        </p:tgtEl>
                                        <p:attrNameLst>
                                          <p:attrName>style.visibility</p:attrName>
                                        </p:attrNameLst>
                                      </p:cBhvr>
                                      <p:to>
                                        <p:strVal val="visible"/>
                                      </p:to>
                                    </p:set>
                                    <p:animEffect transition="in" filter="fade">
                                      <p:cBhvr>
                                        <p:cTn id="69" dur="500"/>
                                        <p:tgtEl>
                                          <p:spTgt spid="40">
                                            <p:txEl>
                                              <p:pRg st="10" end="10"/>
                                            </p:txEl>
                                          </p:spTgt>
                                        </p:tgtEl>
                                      </p:cBhvr>
                                    </p:animEffect>
                                  </p:childTnLst>
                                </p:cTn>
                              </p:par>
                            </p:childTnLst>
                          </p:cTn>
                        </p:par>
                        <p:par>
                          <p:cTn id="70" fill="hold">
                            <p:stCondLst>
                              <p:cond delay="500"/>
                            </p:stCondLst>
                            <p:childTnLst>
                              <p:par>
                                <p:cTn id="71" presetID="10" presetClass="entr" presetSubtype="0" fill="hold" nodeType="afterEffect">
                                  <p:stCondLst>
                                    <p:cond delay="0"/>
                                  </p:stCondLst>
                                  <p:childTnLst>
                                    <p:set>
                                      <p:cBhvr>
                                        <p:cTn id="72" dur="1" fill="hold">
                                          <p:stCondLst>
                                            <p:cond delay="0"/>
                                          </p:stCondLst>
                                        </p:cTn>
                                        <p:tgtEl>
                                          <p:spTgt spid="87"/>
                                        </p:tgtEl>
                                        <p:attrNameLst>
                                          <p:attrName>style.visibility</p:attrName>
                                        </p:attrNameLst>
                                      </p:cBhvr>
                                      <p:to>
                                        <p:strVal val="visible"/>
                                      </p:to>
                                    </p:set>
                                    <p:animEffect transition="in" filter="fade">
                                      <p:cBhvr>
                                        <p:cTn id="73" dur="250"/>
                                        <p:tgtEl>
                                          <p:spTgt spid="87"/>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40">
                                            <p:txEl>
                                              <p:pRg st="11" end="11"/>
                                            </p:txEl>
                                          </p:spTgt>
                                        </p:tgtEl>
                                        <p:attrNameLst>
                                          <p:attrName>style.visibility</p:attrName>
                                        </p:attrNameLst>
                                      </p:cBhvr>
                                      <p:to>
                                        <p:strVal val="visible"/>
                                      </p:to>
                                    </p:set>
                                    <p:animEffect transition="in" filter="fade">
                                      <p:cBhvr>
                                        <p:cTn id="78" dur="500"/>
                                        <p:tgtEl>
                                          <p:spTgt spid="40">
                                            <p:txEl>
                                              <p:pRg st="11" end="11"/>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0">
                                            <p:txEl>
                                              <p:pRg st="12" end="12"/>
                                            </p:txEl>
                                          </p:spTgt>
                                        </p:tgtEl>
                                        <p:attrNameLst>
                                          <p:attrName>style.visibility</p:attrName>
                                        </p:attrNameLst>
                                      </p:cBhvr>
                                      <p:to>
                                        <p:strVal val="visible"/>
                                      </p:to>
                                    </p:set>
                                    <p:animEffect transition="in" filter="fade">
                                      <p:cBhvr>
                                        <p:cTn id="81" dur="500"/>
                                        <p:tgtEl>
                                          <p:spTgt spid="40">
                                            <p:txEl>
                                              <p:pRg st="12" end="12"/>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40">
                                            <p:txEl>
                                              <p:pRg st="13" end="13"/>
                                            </p:txEl>
                                          </p:spTgt>
                                        </p:tgtEl>
                                        <p:attrNameLst>
                                          <p:attrName>style.visibility</p:attrName>
                                        </p:attrNameLst>
                                      </p:cBhvr>
                                      <p:to>
                                        <p:strVal val="visible"/>
                                      </p:to>
                                    </p:set>
                                    <p:animEffect transition="in" filter="fade">
                                      <p:cBhvr>
                                        <p:cTn id="84" dur="500"/>
                                        <p:tgtEl>
                                          <p:spTgt spid="40">
                                            <p:txEl>
                                              <p:pRg st="13" end="13"/>
                                            </p:txEl>
                                          </p:spTgt>
                                        </p:tgtEl>
                                      </p:cBhvr>
                                    </p:animEffect>
                                  </p:childTnLst>
                                </p:cTn>
                              </p:par>
                              <p:par>
                                <p:cTn id="85" presetID="10" presetClass="exit" presetSubtype="0" fill="hold" nodeType="withEffect">
                                  <p:stCondLst>
                                    <p:cond delay="0"/>
                                  </p:stCondLst>
                                  <p:childTnLst>
                                    <p:animEffect transition="out" filter="fade">
                                      <p:cBhvr>
                                        <p:cTn id="86" dur="500"/>
                                        <p:tgtEl>
                                          <p:spTgt spid="87"/>
                                        </p:tgtEl>
                                      </p:cBhvr>
                                    </p:animEffect>
                                    <p:set>
                                      <p:cBhvr>
                                        <p:cTn id="87" dur="1" fill="hold">
                                          <p:stCondLst>
                                            <p:cond delay="499"/>
                                          </p:stCondLst>
                                        </p:cTn>
                                        <p:tgtEl>
                                          <p:spTgt spid="87"/>
                                        </p:tgtEl>
                                        <p:attrNameLst>
                                          <p:attrName>style.visibility</p:attrName>
                                        </p:attrNameLst>
                                      </p:cBhvr>
                                      <p:to>
                                        <p:strVal val="hidden"/>
                                      </p:to>
                                    </p:set>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90"/>
                                        </p:tgtEl>
                                        <p:attrNameLst>
                                          <p:attrName>style.visibility</p:attrName>
                                        </p:attrNameLst>
                                      </p:cBhvr>
                                      <p:to>
                                        <p:strVal val="visible"/>
                                      </p:to>
                                    </p:set>
                                    <p:animEffect transition="in" filter="fade">
                                      <p:cBhvr>
                                        <p:cTn id="91"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3" grpId="0"/>
      <p:bldP spid="90" grpId="0" animBg="1"/>
      <p:bldP spid="79" grpId="0" animBg="1"/>
      <p:bldP spid="80" grpId="0" animBg="1"/>
      <p:bldP spid="8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Shared Access </a:t>
            </a:r>
            <a:r>
              <a:rPr lang="en-NZ" dirty="0"/>
              <a:t>Signatures</a:t>
            </a:r>
          </a:p>
        </p:txBody>
      </p:sp>
      <p:sp>
        <p:nvSpPr>
          <p:cNvPr id="3" name="Content Placeholder 2"/>
          <p:cNvSpPr>
            <a:spLocks noGrp="1"/>
          </p:cNvSpPr>
          <p:nvPr>
            <p:ph type="body" sz="quarter" idx="4294967295"/>
          </p:nvPr>
        </p:nvSpPr>
        <p:spPr>
          <a:xfrm>
            <a:off x="560798" y="1447800"/>
            <a:ext cx="10588215" cy="5143500"/>
          </a:xfrm>
        </p:spPr>
        <p:txBody>
          <a:bodyPr>
            <a:normAutofit fontScale="85000" lnSpcReduction="20000"/>
          </a:bodyPr>
          <a:lstStyle/>
          <a:p>
            <a:pPr marL="0" indent="0">
              <a:buNone/>
            </a:pPr>
            <a:r>
              <a:rPr lang="en-NZ" dirty="0">
                <a:solidFill>
                  <a:schemeClr val="accent2">
                    <a:alpha val="99000"/>
                  </a:schemeClr>
                </a:solidFill>
              </a:rPr>
              <a:t>Fine grain access rights to blobs and containers</a:t>
            </a:r>
          </a:p>
          <a:p>
            <a:pPr marL="0" indent="0">
              <a:buNone/>
            </a:pPr>
            <a:r>
              <a:rPr lang="en-NZ" dirty="0">
                <a:solidFill>
                  <a:schemeClr val="accent2">
                    <a:alpha val="99000"/>
                  </a:schemeClr>
                </a:solidFill>
              </a:rPr>
              <a:t>Sign URL with storage key – permit elevated rights</a:t>
            </a:r>
          </a:p>
          <a:p>
            <a:pPr marL="0" indent="0">
              <a:buNone/>
            </a:pPr>
            <a:r>
              <a:rPr lang="en-NZ" dirty="0">
                <a:solidFill>
                  <a:schemeClr val="accent2">
                    <a:alpha val="99000"/>
                  </a:schemeClr>
                </a:solidFill>
              </a:rPr>
              <a:t>Revocation</a:t>
            </a:r>
          </a:p>
          <a:p>
            <a:pPr lvl="1"/>
            <a:r>
              <a:rPr lang="en-NZ" sz="2400" spc="-51" dirty="0"/>
              <a:t>Use short time periods and re-issue</a:t>
            </a:r>
          </a:p>
          <a:p>
            <a:pPr lvl="1"/>
            <a:r>
              <a:rPr lang="en-NZ" sz="2400" spc="-51" dirty="0"/>
              <a:t>Use container level policy that can be deleted</a:t>
            </a:r>
          </a:p>
          <a:p>
            <a:pPr lvl="1"/>
            <a:endParaRPr lang="en-NZ" sz="2400" spc="-51" dirty="0"/>
          </a:p>
          <a:p>
            <a:pPr marL="0" indent="0">
              <a:buNone/>
            </a:pPr>
            <a:r>
              <a:rPr lang="en-NZ" dirty="0">
                <a:solidFill>
                  <a:schemeClr val="accent2">
                    <a:alpha val="99000"/>
                  </a:schemeClr>
                </a:solidFill>
              </a:rPr>
              <a:t>Two broad approaches</a:t>
            </a:r>
          </a:p>
          <a:p>
            <a:pPr lvl="1"/>
            <a:r>
              <a:rPr lang="en-NZ" sz="2400" spc="-51" dirty="0"/>
              <a:t>Ad-hoc</a:t>
            </a:r>
          </a:p>
          <a:p>
            <a:pPr lvl="1"/>
            <a:r>
              <a:rPr lang="en-NZ" sz="2400" spc="-51" dirty="0"/>
              <a:t>Policy based</a:t>
            </a:r>
          </a:p>
        </p:txBody>
      </p:sp>
      <p:sp>
        <p:nvSpPr>
          <p:cNvPr id="4" name="Freeform 154"/>
          <p:cNvSpPr>
            <a:spLocks noEditPoints="1"/>
          </p:cNvSpPr>
          <p:nvPr/>
        </p:nvSpPr>
        <p:spPr bwMode="black">
          <a:xfrm>
            <a:off x="7677854" y="3348722"/>
            <a:ext cx="2863914" cy="2863166"/>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13742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Ad Hoc </a:t>
            </a:r>
            <a:r>
              <a:rPr lang="en-NZ" dirty="0"/>
              <a:t>Signatures</a:t>
            </a:r>
          </a:p>
        </p:txBody>
      </p:sp>
      <p:sp>
        <p:nvSpPr>
          <p:cNvPr id="3" name="Content Placeholder 2"/>
          <p:cNvSpPr>
            <a:spLocks noGrp="1"/>
          </p:cNvSpPr>
          <p:nvPr>
            <p:ph type="body" sz="quarter" idx="4294967295"/>
          </p:nvPr>
        </p:nvSpPr>
        <p:spPr>
          <a:xfrm>
            <a:off x="557784" y="1447800"/>
            <a:ext cx="11149013" cy="2779713"/>
          </a:xfrm>
        </p:spPr>
        <p:txBody>
          <a:bodyPr>
            <a:normAutofit fontScale="62500" lnSpcReduction="20000"/>
          </a:bodyPr>
          <a:lstStyle/>
          <a:p>
            <a:pPr marL="0" indent="0">
              <a:buNone/>
            </a:pPr>
            <a:r>
              <a:rPr lang="en-NZ" sz="3800" dirty="0">
                <a:solidFill>
                  <a:schemeClr val="accent2">
                    <a:alpha val="99000"/>
                  </a:schemeClr>
                </a:solidFill>
              </a:rPr>
              <a:t>Create Short Dated Shared Access Signature</a:t>
            </a:r>
          </a:p>
          <a:p>
            <a:pPr lvl="1">
              <a:lnSpc>
                <a:spcPct val="110000"/>
              </a:lnSpc>
            </a:pPr>
            <a:r>
              <a:rPr lang="en-US" spc="-51" dirty="0" err="1"/>
              <a:t>Signedresource</a:t>
            </a:r>
            <a:r>
              <a:rPr lang="en-US" spc="-51" dirty="0"/>
              <a:t> </a:t>
            </a:r>
            <a:r>
              <a:rPr lang="en-NZ" spc="-51" dirty="0"/>
              <a:t>Blob or Container</a:t>
            </a:r>
          </a:p>
          <a:p>
            <a:pPr lvl="1">
              <a:lnSpc>
                <a:spcPct val="110000"/>
              </a:lnSpc>
            </a:pPr>
            <a:r>
              <a:rPr lang="en-US" spc="-51" dirty="0" err="1"/>
              <a:t>AccessPolicy</a:t>
            </a:r>
            <a:r>
              <a:rPr lang="en-US" spc="-51" dirty="0"/>
              <a:t> </a:t>
            </a:r>
            <a:r>
              <a:rPr lang="en-NZ" spc="-51" dirty="0"/>
              <a:t>Start, Expiry and Permissions</a:t>
            </a:r>
          </a:p>
          <a:p>
            <a:pPr lvl="1">
              <a:lnSpc>
                <a:spcPct val="110000"/>
              </a:lnSpc>
            </a:pPr>
            <a:r>
              <a:rPr lang="en-US" spc="-51" dirty="0"/>
              <a:t>Signature </a:t>
            </a:r>
            <a:r>
              <a:rPr lang="en-NZ" spc="-51" dirty="0"/>
              <a:t>HMAC-SHA256 of above fields</a:t>
            </a:r>
          </a:p>
          <a:p>
            <a:pPr lvl="1"/>
            <a:endParaRPr lang="en-NZ" dirty="0" smtClean="0"/>
          </a:p>
          <a:p>
            <a:pPr marL="0" indent="0">
              <a:buNone/>
            </a:pPr>
            <a:r>
              <a:rPr lang="en-NZ" sz="3800" dirty="0">
                <a:solidFill>
                  <a:schemeClr val="accent2">
                    <a:alpha val="99000"/>
                  </a:schemeClr>
                </a:solidFill>
              </a:rPr>
              <a:t>Use case</a:t>
            </a:r>
          </a:p>
          <a:p>
            <a:pPr lvl="1">
              <a:lnSpc>
                <a:spcPct val="110000"/>
              </a:lnSpc>
            </a:pPr>
            <a:r>
              <a:rPr lang="en-NZ" spc="-51" dirty="0"/>
              <a:t>Single use URLs</a:t>
            </a:r>
          </a:p>
          <a:p>
            <a:pPr lvl="1">
              <a:lnSpc>
                <a:spcPct val="110000"/>
              </a:lnSpc>
            </a:pPr>
            <a:r>
              <a:rPr lang="en-NZ" spc="-51" dirty="0"/>
              <a:t>E.g. Provide URL to </a:t>
            </a:r>
            <a:r>
              <a:rPr lang="en-NZ" spc="-51" dirty="0" smtClean="0"/>
              <a:t>mobile client </a:t>
            </a:r>
            <a:r>
              <a:rPr lang="en-NZ" spc="-51" dirty="0"/>
              <a:t>to upload to container </a:t>
            </a:r>
          </a:p>
        </p:txBody>
      </p:sp>
      <p:sp>
        <p:nvSpPr>
          <p:cNvPr id="5" name="Rectangle 4"/>
          <p:cNvSpPr/>
          <p:nvPr/>
        </p:nvSpPr>
        <p:spPr bwMode="auto">
          <a:xfrm>
            <a:off x="2143556" y="4765293"/>
            <a:ext cx="8537110" cy="1044974"/>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NZ" sz="2000" spc="-51" dirty="0">
                <a:solidFill>
                  <a:schemeClr val="accent4">
                    <a:alpha val="99000"/>
                  </a:schemeClr>
                </a:solidFill>
              </a:rPr>
              <a:t>http://...blob.../pics/image.jpg?</a:t>
            </a:r>
            <a:br>
              <a:rPr lang="en-NZ" sz="2000" spc="-51" dirty="0">
                <a:solidFill>
                  <a:schemeClr val="accent4">
                    <a:alpha val="99000"/>
                  </a:schemeClr>
                </a:solidFill>
              </a:rPr>
            </a:br>
            <a:r>
              <a:rPr lang="en-NZ" sz="2000" spc="-51" dirty="0">
                <a:solidFill>
                  <a:schemeClr val="accent4">
                    <a:alpha val="99000"/>
                  </a:schemeClr>
                </a:solidFill>
              </a:rPr>
              <a:t>sr=c&amp;st=2009-02-09T08:20Z&amp;se=2009-02-10T08:30Z&amp;sp=w</a:t>
            </a:r>
            <a:br>
              <a:rPr lang="en-NZ" sz="2000" spc="-51" dirty="0">
                <a:solidFill>
                  <a:schemeClr val="accent4">
                    <a:alpha val="99000"/>
                  </a:schemeClr>
                </a:solidFill>
              </a:rPr>
            </a:br>
            <a:r>
              <a:rPr lang="en-NZ" sz="2000" spc="-51" dirty="0">
                <a:solidFill>
                  <a:schemeClr val="accent4">
                    <a:alpha val="99000"/>
                  </a:schemeClr>
                </a:solidFill>
              </a:rPr>
              <a:t>&amp;sig= </a:t>
            </a:r>
            <a:r>
              <a:rPr lang="en-NZ" sz="2000" spc="-51" dirty="0" smtClean="0">
                <a:solidFill>
                  <a:schemeClr val="accent4">
                    <a:alpha val="99000"/>
                  </a:schemeClr>
                </a:solidFill>
              </a:rPr>
              <a:t>dD80ihBh5jfNpymO5Hg1IdiJIEvHcJpCMiCMnN%2fRnbI%3d</a:t>
            </a:r>
            <a:endParaRPr lang="en-US" sz="2000" spc="-51" dirty="0">
              <a:solidFill>
                <a:schemeClr val="accent4">
                  <a:alpha val="99000"/>
                </a:schemeClr>
              </a:solidFill>
            </a:endParaRPr>
          </a:p>
        </p:txBody>
      </p:sp>
      <p:sp>
        <p:nvSpPr>
          <p:cNvPr id="6" name="Down Arrow 5"/>
          <p:cNvSpPr/>
          <p:nvPr/>
        </p:nvSpPr>
        <p:spPr bwMode="auto">
          <a:xfrm rot="10800000" flipV="1">
            <a:off x="3287709" y="457202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7" name="Down Arrow 6"/>
          <p:cNvSpPr/>
          <p:nvPr/>
        </p:nvSpPr>
        <p:spPr bwMode="auto">
          <a:xfrm rot="10800000" flipV="1">
            <a:off x="4929470" y="457202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8" name="Down Arrow 7"/>
          <p:cNvSpPr/>
          <p:nvPr/>
        </p:nvSpPr>
        <p:spPr bwMode="auto">
          <a:xfrm rot="10800000" flipV="1">
            <a:off x="7318718" y="457202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9" name="Down Arrow 8"/>
          <p:cNvSpPr/>
          <p:nvPr/>
        </p:nvSpPr>
        <p:spPr bwMode="auto">
          <a:xfrm rot="10800000" flipV="1">
            <a:off x="9238825" y="4572021"/>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1" name="Down Arrow 10"/>
          <p:cNvSpPr/>
          <p:nvPr/>
        </p:nvSpPr>
        <p:spPr bwMode="auto">
          <a:xfrm flipV="1">
            <a:off x="5910786" y="5780548"/>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Tree>
    <p:extLst>
      <p:ext uri="{BB962C8B-B14F-4D97-AF65-F5344CB8AC3E}">
        <p14:creationId xmlns:p14="http://schemas.microsoft.com/office/powerpoint/2010/main" val="260346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xit" presetSubtype="0" fill="hold" grpId="1" nodeType="clickEffect">
                                  <p:stCondLst>
                                    <p:cond delay="0"/>
                                  </p:stCondLst>
                                  <p:childTnLst>
                                    <p:anim calcmode="lin" valueType="num">
                                      <p:cBhvr>
                                        <p:cTn id="11" dur="500"/>
                                        <p:tgtEl>
                                          <p:spTgt spid="6"/>
                                        </p:tgtEl>
                                        <p:attrNameLst>
                                          <p:attrName>ppt_w</p:attrName>
                                        </p:attrNameLst>
                                      </p:cBhvr>
                                      <p:tavLst>
                                        <p:tav tm="0">
                                          <p:val>
                                            <p:strVal val="ppt_w"/>
                                          </p:val>
                                        </p:tav>
                                        <p:tav tm="100000">
                                          <p:val>
                                            <p:fltVal val="0"/>
                                          </p:val>
                                        </p:tav>
                                      </p:tavLst>
                                    </p:anim>
                                    <p:anim calcmode="lin" valueType="num">
                                      <p:cBhvr>
                                        <p:cTn id="12" dur="500"/>
                                        <p:tgtEl>
                                          <p:spTgt spid="6"/>
                                        </p:tgtEl>
                                        <p:attrNameLst>
                                          <p:attrName>ppt_h</p:attrName>
                                        </p:attrNameLst>
                                      </p:cBhvr>
                                      <p:tavLst>
                                        <p:tav tm="0">
                                          <p:val>
                                            <p:strVal val="ppt_h"/>
                                          </p:val>
                                        </p:tav>
                                        <p:tav tm="100000">
                                          <p:val>
                                            <p:fltVal val="0"/>
                                          </p:val>
                                        </p:tav>
                                      </p:tavLst>
                                    </p:anim>
                                    <p:animEffect transition="out" filter="fade">
                                      <p:cBhvr>
                                        <p:cTn id="13" dur="500"/>
                                        <p:tgtEl>
                                          <p:spTgt spid="6"/>
                                        </p:tgtEl>
                                      </p:cBhvr>
                                    </p:animEffect>
                                    <p:set>
                                      <p:cBhvr>
                                        <p:cTn id="14" dur="1" fill="hold">
                                          <p:stCondLst>
                                            <p:cond delay="499"/>
                                          </p:stCondLst>
                                        </p:cTn>
                                        <p:tgtEl>
                                          <p:spTgt spid="6"/>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xit" presetSubtype="0" fill="hold" grpId="1" nodeType="clickEffect">
                                  <p:stCondLst>
                                    <p:cond delay="0"/>
                                  </p:stCondLst>
                                  <p:childTnLst>
                                    <p:anim calcmode="lin" valueType="num">
                                      <p:cBhvr>
                                        <p:cTn id="21" dur="500"/>
                                        <p:tgtEl>
                                          <p:spTgt spid="7"/>
                                        </p:tgtEl>
                                        <p:attrNameLst>
                                          <p:attrName>ppt_w</p:attrName>
                                        </p:attrNameLst>
                                      </p:cBhvr>
                                      <p:tavLst>
                                        <p:tav tm="0">
                                          <p:val>
                                            <p:strVal val="ppt_w"/>
                                          </p:val>
                                        </p:tav>
                                        <p:tav tm="100000">
                                          <p:val>
                                            <p:fltVal val="0"/>
                                          </p:val>
                                        </p:tav>
                                      </p:tavLst>
                                    </p:anim>
                                    <p:anim calcmode="lin" valueType="num">
                                      <p:cBhvr>
                                        <p:cTn id="22" dur="500"/>
                                        <p:tgtEl>
                                          <p:spTgt spid="7"/>
                                        </p:tgtEl>
                                        <p:attrNameLst>
                                          <p:attrName>ppt_h</p:attrName>
                                        </p:attrNameLst>
                                      </p:cBhvr>
                                      <p:tavLst>
                                        <p:tav tm="0">
                                          <p:val>
                                            <p:strVal val="ppt_h"/>
                                          </p:val>
                                        </p:tav>
                                        <p:tav tm="100000">
                                          <p:val>
                                            <p:fltVal val="0"/>
                                          </p:val>
                                        </p:tav>
                                      </p:tavLst>
                                    </p:anim>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xit" presetSubtype="0" fill="hold" grpId="1" nodeType="clickEffect">
                                  <p:stCondLst>
                                    <p:cond delay="0"/>
                                  </p:stCondLst>
                                  <p:childTnLst>
                                    <p:anim calcmode="lin" valueType="num">
                                      <p:cBhvr>
                                        <p:cTn id="31" dur="500"/>
                                        <p:tgtEl>
                                          <p:spTgt spid="8"/>
                                        </p:tgtEl>
                                        <p:attrNameLst>
                                          <p:attrName>ppt_w</p:attrName>
                                        </p:attrNameLst>
                                      </p:cBhvr>
                                      <p:tavLst>
                                        <p:tav tm="0">
                                          <p:val>
                                            <p:strVal val="ppt_w"/>
                                          </p:val>
                                        </p:tav>
                                        <p:tav tm="100000">
                                          <p:val>
                                            <p:fltVal val="0"/>
                                          </p:val>
                                        </p:tav>
                                      </p:tavLst>
                                    </p:anim>
                                    <p:anim calcmode="lin" valueType="num">
                                      <p:cBhvr>
                                        <p:cTn id="32" dur="500"/>
                                        <p:tgtEl>
                                          <p:spTgt spid="8"/>
                                        </p:tgtEl>
                                        <p:attrNameLst>
                                          <p:attrName>ppt_h</p:attrName>
                                        </p:attrNameLst>
                                      </p:cBhvr>
                                      <p:tavLst>
                                        <p:tav tm="0">
                                          <p:val>
                                            <p:strVal val="ppt_h"/>
                                          </p:val>
                                        </p:tav>
                                        <p:tav tm="100000">
                                          <p:val>
                                            <p:fltVal val="0"/>
                                          </p:val>
                                        </p:tav>
                                      </p:tavLst>
                                    </p:anim>
                                    <p:animEffect transition="out" filter="fade">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xit" presetSubtype="0" fill="hold" grpId="1" nodeType="clickEffect">
                                  <p:stCondLst>
                                    <p:cond delay="0"/>
                                  </p:stCondLst>
                                  <p:childTnLst>
                                    <p:anim calcmode="lin" valueType="num">
                                      <p:cBhvr>
                                        <p:cTn id="41" dur="500"/>
                                        <p:tgtEl>
                                          <p:spTgt spid="9"/>
                                        </p:tgtEl>
                                        <p:attrNameLst>
                                          <p:attrName>ppt_w</p:attrName>
                                        </p:attrNameLst>
                                      </p:cBhvr>
                                      <p:tavLst>
                                        <p:tav tm="0">
                                          <p:val>
                                            <p:strVal val="ppt_w"/>
                                          </p:val>
                                        </p:tav>
                                        <p:tav tm="100000">
                                          <p:val>
                                            <p:fltVal val="0"/>
                                          </p:val>
                                        </p:tav>
                                      </p:tavLst>
                                    </p:anim>
                                    <p:anim calcmode="lin" valueType="num">
                                      <p:cBhvr>
                                        <p:cTn id="42" dur="500"/>
                                        <p:tgtEl>
                                          <p:spTgt spid="9"/>
                                        </p:tgtEl>
                                        <p:attrNameLst>
                                          <p:attrName>ppt_h</p:attrName>
                                        </p:attrNameLst>
                                      </p:cBhvr>
                                      <p:tavLst>
                                        <p:tav tm="0">
                                          <p:val>
                                            <p:strVal val="ppt_h"/>
                                          </p:val>
                                        </p:tav>
                                        <p:tav tm="100000">
                                          <p:val>
                                            <p:fltVal val="0"/>
                                          </p:val>
                                        </p:tav>
                                      </p:tavLst>
                                    </p:anim>
                                    <p:animEffect transition="out" filter="fade">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xit" presetSubtype="0" fill="hold" grpId="1" nodeType="clickEffect">
                                  <p:stCondLst>
                                    <p:cond delay="0"/>
                                  </p:stCondLst>
                                  <p:childTnLst>
                                    <p:anim calcmode="lin" valueType="num">
                                      <p:cBhvr>
                                        <p:cTn id="51" dur="500"/>
                                        <p:tgtEl>
                                          <p:spTgt spid="11"/>
                                        </p:tgtEl>
                                        <p:attrNameLst>
                                          <p:attrName>ppt_w</p:attrName>
                                        </p:attrNameLst>
                                      </p:cBhvr>
                                      <p:tavLst>
                                        <p:tav tm="0">
                                          <p:val>
                                            <p:strVal val="ppt_w"/>
                                          </p:val>
                                        </p:tav>
                                        <p:tav tm="100000">
                                          <p:val>
                                            <p:fltVal val="0"/>
                                          </p:val>
                                        </p:tav>
                                      </p:tavLst>
                                    </p:anim>
                                    <p:anim calcmode="lin" valueType="num">
                                      <p:cBhvr>
                                        <p:cTn id="52" dur="500"/>
                                        <p:tgtEl>
                                          <p:spTgt spid="11"/>
                                        </p:tgtEl>
                                        <p:attrNameLst>
                                          <p:attrName>ppt_h</p:attrName>
                                        </p:attrNameLst>
                                      </p:cBhvr>
                                      <p:tavLst>
                                        <p:tav tm="0">
                                          <p:val>
                                            <p:strVal val="ppt_h"/>
                                          </p:val>
                                        </p:tav>
                                        <p:tav tm="100000">
                                          <p:val>
                                            <p:fltVal val="0"/>
                                          </p:val>
                                        </p:tav>
                                      </p:tavLst>
                                    </p:anim>
                                    <p:animEffect transition="out" filter="fade">
                                      <p:cBhvr>
                                        <p:cTn id="53" dur="500"/>
                                        <p:tgtEl>
                                          <p:spTgt spid="11"/>
                                        </p:tgtEl>
                                      </p:cBhvr>
                                    </p:animEffect>
                                    <p:set>
                                      <p:cBhvr>
                                        <p:cTn id="5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1" grpId="0" animBg="1"/>
      <p:bldP spid="11"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Policy Based </a:t>
            </a:r>
            <a:r>
              <a:rPr lang="en-NZ" dirty="0"/>
              <a:t>Signatures</a:t>
            </a:r>
          </a:p>
        </p:txBody>
      </p:sp>
      <p:sp>
        <p:nvSpPr>
          <p:cNvPr id="3" name="Content Placeholder 2"/>
          <p:cNvSpPr>
            <a:spLocks noGrp="1"/>
          </p:cNvSpPr>
          <p:nvPr>
            <p:ph type="body" sz="quarter" idx="4294967295"/>
          </p:nvPr>
        </p:nvSpPr>
        <p:spPr>
          <a:xfrm>
            <a:off x="557784" y="1447800"/>
            <a:ext cx="11149013" cy="4991100"/>
          </a:xfrm>
        </p:spPr>
        <p:txBody>
          <a:bodyPr>
            <a:normAutofit fontScale="85000" lnSpcReduction="20000"/>
          </a:bodyPr>
          <a:lstStyle/>
          <a:p>
            <a:pPr marL="0" indent="0">
              <a:buNone/>
            </a:pPr>
            <a:r>
              <a:rPr lang="en-NZ" sz="3600" dirty="0">
                <a:solidFill>
                  <a:schemeClr val="accent2">
                    <a:alpha val="99000"/>
                  </a:schemeClr>
                </a:solidFill>
              </a:rPr>
              <a:t>Create Container Level Policy</a:t>
            </a:r>
          </a:p>
          <a:p>
            <a:pPr lvl="1"/>
            <a:r>
              <a:rPr lang="en-US" spc="-51" dirty="0"/>
              <a:t> </a:t>
            </a:r>
            <a:r>
              <a:rPr lang="en-NZ" spc="-51" dirty="0"/>
              <a:t>Specify </a:t>
            </a:r>
            <a:r>
              <a:rPr lang="en-US" spc="-51" dirty="0" err="1"/>
              <a:t>StartTime</a:t>
            </a:r>
            <a:r>
              <a:rPr lang="en-US" spc="-51" dirty="0"/>
              <a:t>, </a:t>
            </a:r>
            <a:r>
              <a:rPr lang="en-US" spc="-51" dirty="0" err="1"/>
              <a:t>ExpiryTime</a:t>
            </a:r>
            <a:r>
              <a:rPr lang="en-US" spc="-51" dirty="0"/>
              <a:t>, Permissions</a:t>
            </a:r>
          </a:p>
          <a:p>
            <a:pPr lvl="1"/>
            <a:endParaRPr lang="en-NZ" spc="-51" dirty="0"/>
          </a:p>
          <a:p>
            <a:pPr marL="0" indent="0">
              <a:buNone/>
            </a:pPr>
            <a:r>
              <a:rPr lang="en-NZ" sz="3600" dirty="0">
                <a:solidFill>
                  <a:schemeClr val="accent2">
                    <a:alpha val="99000"/>
                  </a:schemeClr>
                </a:solidFill>
              </a:rPr>
              <a:t>Create Shared Access Signature URL</a:t>
            </a:r>
          </a:p>
          <a:p>
            <a:pPr lvl="1">
              <a:lnSpc>
                <a:spcPct val="110000"/>
              </a:lnSpc>
            </a:pPr>
            <a:r>
              <a:rPr lang="en-US" spc="-51" dirty="0" err="1"/>
              <a:t>Signedresource</a:t>
            </a:r>
            <a:r>
              <a:rPr lang="en-US" spc="-51" dirty="0"/>
              <a:t> </a:t>
            </a:r>
            <a:r>
              <a:rPr lang="en-NZ" spc="-51" dirty="0"/>
              <a:t>Blob or Container</a:t>
            </a:r>
          </a:p>
          <a:p>
            <a:pPr lvl="1">
              <a:lnSpc>
                <a:spcPct val="110000"/>
              </a:lnSpc>
            </a:pPr>
            <a:r>
              <a:rPr lang="en-US" spc="-51" dirty="0" err="1"/>
              <a:t>Signedidentifier</a:t>
            </a:r>
            <a:r>
              <a:rPr lang="en-US" spc="-51" dirty="0"/>
              <a:t> </a:t>
            </a:r>
            <a:r>
              <a:rPr lang="en-NZ" spc="-51" dirty="0"/>
              <a:t>Optional pointer to container policy</a:t>
            </a:r>
          </a:p>
          <a:p>
            <a:pPr lvl="1">
              <a:lnSpc>
                <a:spcPct val="110000"/>
              </a:lnSpc>
            </a:pPr>
            <a:r>
              <a:rPr lang="en-US" spc="-51" dirty="0"/>
              <a:t>Signature </a:t>
            </a:r>
            <a:r>
              <a:rPr lang="en-NZ" spc="-51" dirty="0"/>
              <a:t>HMAC-SHA256 of above fields</a:t>
            </a:r>
          </a:p>
          <a:p>
            <a:pPr lvl="1">
              <a:lnSpc>
                <a:spcPct val="110000"/>
              </a:lnSpc>
            </a:pPr>
            <a:endParaRPr lang="en-NZ" spc="-51" dirty="0">
              <a:solidFill>
                <a:schemeClr val="accent2">
                  <a:alpha val="99000"/>
                </a:schemeClr>
              </a:solidFill>
            </a:endParaRPr>
          </a:p>
          <a:p>
            <a:pPr marL="0" indent="0">
              <a:spcAft>
                <a:spcPts val="900"/>
              </a:spcAft>
              <a:buNone/>
            </a:pPr>
            <a:r>
              <a:rPr lang="en-NZ" sz="4000" spc="-100" dirty="0">
                <a:solidFill>
                  <a:schemeClr val="accent2">
                    <a:alpha val="99000"/>
                  </a:schemeClr>
                </a:solidFill>
              </a:rPr>
              <a:t>Use case</a:t>
            </a:r>
          </a:p>
          <a:p>
            <a:pPr lvl="1">
              <a:lnSpc>
                <a:spcPct val="110000"/>
              </a:lnSpc>
            </a:pPr>
            <a:r>
              <a:rPr lang="en-NZ" spc="-51" dirty="0"/>
              <a:t>Providing revocable permissions to certain users/groups</a:t>
            </a:r>
          </a:p>
          <a:p>
            <a:pPr lvl="1">
              <a:lnSpc>
                <a:spcPct val="110000"/>
              </a:lnSpc>
            </a:pPr>
            <a:r>
              <a:rPr lang="en-NZ" spc="-51" dirty="0"/>
              <a:t>To revoke: Delete or update container policy </a:t>
            </a:r>
          </a:p>
        </p:txBody>
      </p:sp>
      <p:sp>
        <p:nvSpPr>
          <p:cNvPr id="9" name="Rectangle 8"/>
          <p:cNvSpPr/>
          <p:nvPr/>
        </p:nvSpPr>
        <p:spPr bwMode="auto">
          <a:xfrm>
            <a:off x="5930334" y="4309695"/>
            <a:ext cx="5894954" cy="1044974"/>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NZ" sz="1600" spc="-51" dirty="0">
                <a:solidFill>
                  <a:schemeClr val="accent4">
                    <a:alpha val="99000"/>
                  </a:schemeClr>
                </a:solidFill>
              </a:rPr>
              <a:t>http://...blob.../</a:t>
            </a:r>
            <a:r>
              <a:rPr lang="en-NZ" sz="1600" spc="-51" dirty="0" err="1">
                <a:solidFill>
                  <a:schemeClr val="accent4">
                    <a:alpha val="99000"/>
                  </a:schemeClr>
                </a:solidFill>
              </a:rPr>
              <a:t>pics</a:t>
            </a:r>
            <a:r>
              <a:rPr lang="en-NZ" sz="1600" spc="-51" dirty="0">
                <a:solidFill>
                  <a:schemeClr val="accent4">
                    <a:alpha val="99000"/>
                  </a:schemeClr>
                </a:solidFill>
              </a:rPr>
              <a:t>/image.jpg?</a:t>
            </a:r>
            <a:br>
              <a:rPr lang="en-NZ" sz="1600" spc="-51" dirty="0">
                <a:solidFill>
                  <a:schemeClr val="accent4">
                    <a:alpha val="99000"/>
                  </a:schemeClr>
                </a:solidFill>
              </a:rPr>
            </a:br>
            <a:r>
              <a:rPr lang="en-NZ" sz="1600" spc="-51" dirty="0" err="1">
                <a:solidFill>
                  <a:schemeClr val="accent4">
                    <a:alpha val="99000"/>
                  </a:schemeClr>
                </a:solidFill>
              </a:rPr>
              <a:t>sr</a:t>
            </a:r>
            <a:r>
              <a:rPr lang="en-NZ" sz="1600" spc="-51" dirty="0">
                <a:solidFill>
                  <a:schemeClr val="accent4">
                    <a:alpha val="99000"/>
                  </a:schemeClr>
                </a:solidFill>
              </a:rPr>
              <a:t>=</a:t>
            </a:r>
            <a:r>
              <a:rPr lang="en-NZ" sz="1600" spc="-51" dirty="0" err="1">
                <a:solidFill>
                  <a:schemeClr val="accent4">
                    <a:alpha val="99000"/>
                  </a:schemeClr>
                </a:solidFill>
              </a:rPr>
              <a:t>c&amp;si</a:t>
            </a:r>
            <a:r>
              <a:rPr lang="en-NZ" sz="1600" spc="-51" dirty="0">
                <a:solidFill>
                  <a:schemeClr val="accent4">
                    <a:alpha val="99000"/>
                  </a:schemeClr>
                </a:solidFill>
              </a:rPr>
              <a:t>=MyUploadPolicyForUserID12345</a:t>
            </a:r>
            <a:br>
              <a:rPr lang="en-NZ" sz="1600" spc="-51" dirty="0">
                <a:solidFill>
                  <a:schemeClr val="accent4">
                    <a:alpha val="99000"/>
                  </a:schemeClr>
                </a:solidFill>
              </a:rPr>
            </a:br>
            <a:r>
              <a:rPr lang="en-NZ" sz="1600" spc="-51" dirty="0">
                <a:solidFill>
                  <a:schemeClr val="accent4">
                    <a:alpha val="99000"/>
                  </a:schemeClr>
                </a:solidFill>
              </a:rPr>
              <a:t>&amp;sig=dD80ihBh5jfNpymO5Hg1IdiJIEvHcJpCMiCMnN%2fRnbI%3d</a:t>
            </a:r>
          </a:p>
        </p:txBody>
      </p:sp>
      <p:sp>
        <p:nvSpPr>
          <p:cNvPr id="6" name="Down Arrow 5"/>
          <p:cNvSpPr/>
          <p:nvPr/>
        </p:nvSpPr>
        <p:spPr bwMode="auto">
          <a:xfrm rot="10800000" flipV="1">
            <a:off x="9387808" y="3801693"/>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8" name="Down Arrow 7"/>
          <p:cNvSpPr/>
          <p:nvPr/>
        </p:nvSpPr>
        <p:spPr bwMode="auto">
          <a:xfrm rot="10800000" flipV="1">
            <a:off x="10666416" y="3801694"/>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1" name="Down Arrow 10"/>
          <p:cNvSpPr/>
          <p:nvPr/>
        </p:nvSpPr>
        <p:spPr bwMode="auto">
          <a:xfrm flipV="1">
            <a:off x="10264282" y="5388783"/>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Tree>
    <p:extLst>
      <p:ext uri="{BB962C8B-B14F-4D97-AF65-F5344CB8AC3E}">
        <p14:creationId xmlns:p14="http://schemas.microsoft.com/office/powerpoint/2010/main" val="2546145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xit" presetSubtype="0" fill="hold" grpId="1" nodeType="after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par>
                          <p:cTn id="16" fill="hold">
                            <p:stCondLst>
                              <p:cond delay="1500"/>
                            </p:stCondLst>
                            <p:childTnLst>
                              <p:par>
                                <p:cTn id="17" presetID="10" presetClass="exit" presetSubtype="0" fill="hold" grpId="1" nodeType="afterEffect">
                                  <p:stCondLst>
                                    <p:cond delay="0"/>
                                  </p:stCondLst>
                                  <p:childTnLst>
                                    <p:animEffect transition="out" filter="fade">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Queues</a:t>
            </a:r>
            <a:endParaRPr lang="en-US" dirty="0"/>
          </a:p>
        </p:txBody>
      </p:sp>
    </p:spTree>
    <p:extLst>
      <p:ext uri="{BB962C8B-B14F-4D97-AF65-F5344CB8AC3E}">
        <p14:creationId xmlns:p14="http://schemas.microsoft.com/office/powerpoint/2010/main" val="2937266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44220" y="1299955"/>
            <a:ext cx="4933950" cy="3077489"/>
          </a:xfrm>
          <a:ln w="76200">
            <a:solidFill>
              <a:schemeClr val="bg1"/>
            </a:solidFill>
          </a:ln>
        </p:spPr>
      </p:pic>
      <p:sp>
        <p:nvSpPr>
          <p:cNvPr id="4" name="Slide Number Placeholder 3"/>
          <p:cNvSpPr>
            <a:spLocks noGrp="1"/>
          </p:cNvSpPr>
          <p:nvPr>
            <p:ph type="sldNum" sz="quarter" idx="4294967295"/>
          </p:nvPr>
        </p:nvSpPr>
        <p:spPr>
          <a:xfrm>
            <a:off x="8897420" y="6256216"/>
            <a:ext cx="2743200" cy="365125"/>
          </a:xfrm>
          <a:prstGeom prst="rect">
            <a:avLst/>
          </a:prstGeom>
        </p:spPr>
        <p:txBody>
          <a:bodyPr/>
          <a:lstStyle/>
          <a:p>
            <a:fld id="{0A164282-434E-41D4-9582-783D542A7B68}" type="slidenum">
              <a:rPr lang="en-US" smtClean="0"/>
              <a:pPr/>
              <a:t>38</a:t>
            </a:fld>
            <a:endParaRPr lang="en-US"/>
          </a:p>
        </p:txBody>
      </p:sp>
      <p:sp>
        <p:nvSpPr>
          <p:cNvPr id="6" name="Rectangle 5"/>
          <p:cNvSpPr/>
          <p:nvPr/>
        </p:nvSpPr>
        <p:spPr>
          <a:xfrm>
            <a:off x="238124" y="4778888"/>
            <a:ext cx="11534775" cy="1200329"/>
          </a:xfrm>
          <a:prstGeom prst="rect">
            <a:avLst/>
          </a:prstGeom>
        </p:spPr>
        <p:txBody>
          <a:bodyPr wrap="square">
            <a:spAutoFit/>
          </a:bodyPr>
          <a:lstStyle/>
          <a:p>
            <a:pPr marL="342900" indent="-342900">
              <a:buFont typeface="Segoe UI Symbol" panose="020B0502040204020203" pitchFamily="34" charset="0"/>
              <a:buChar char=""/>
            </a:pPr>
            <a:r>
              <a:rPr lang="en-US" sz="2400" dirty="0" smtClean="0">
                <a:solidFill>
                  <a:schemeClr val="bg2"/>
                </a:solidFill>
              </a:rPr>
              <a:t>Storage </a:t>
            </a:r>
            <a:r>
              <a:rPr lang="en-US" sz="2400" dirty="0">
                <a:solidFill>
                  <a:schemeClr val="bg2"/>
                </a:solidFill>
              </a:rPr>
              <a:t>Account: All access to Azure Storage is done through a storage account. </a:t>
            </a:r>
            <a:endParaRPr lang="en-US" sz="2400" dirty="0" smtClean="0">
              <a:solidFill>
                <a:schemeClr val="bg2"/>
              </a:solidFill>
            </a:endParaRPr>
          </a:p>
          <a:p>
            <a:pPr marL="342900" indent="-342900">
              <a:buFont typeface="Segoe UI Symbol" panose="020B0502040204020203" pitchFamily="34" charset="0"/>
              <a:buChar char=""/>
            </a:pPr>
            <a:r>
              <a:rPr lang="en-US" sz="2400" dirty="0" smtClean="0">
                <a:solidFill>
                  <a:schemeClr val="bg2"/>
                </a:solidFill>
              </a:rPr>
              <a:t>Queue</a:t>
            </a:r>
            <a:r>
              <a:rPr lang="en-US" sz="2400" dirty="0">
                <a:solidFill>
                  <a:schemeClr val="bg2"/>
                </a:solidFill>
              </a:rPr>
              <a:t>: A queue contains a set of messages. All messages must be in a queue</a:t>
            </a:r>
            <a:r>
              <a:rPr lang="en-US" sz="2400" dirty="0" smtClean="0">
                <a:solidFill>
                  <a:schemeClr val="bg2"/>
                </a:solidFill>
              </a:rPr>
              <a:t>.</a:t>
            </a:r>
            <a:endParaRPr lang="en-US" sz="2400" dirty="0">
              <a:solidFill>
                <a:schemeClr val="bg2"/>
              </a:solidFill>
            </a:endParaRPr>
          </a:p>
          <a:p>
            <a:pPr marL="342900" indent="-342900">
              <a:buFont typeface="Segoe UI Symbol" panose="020B0502040204020203" pitchFamily="34" charset="0"/>
              <a:buChar char=""/>
            </a:pPr>
            <a:r>
              <a:rPr lang="en-US" sz="2400" dirty="0" smtClean="0">
                <a:solidFill>
                  <a:schemeClr val="bg2"/>
                </a:solidFill>
              </a:rPr>
              <a:t>Message</a:t>
            </a:r>
            <a:r>
              <a:rPr lang="en-US" sz="2400" dirty="0">
                <a:solidFill>
                  <a:schemeClr val="bg2"/>
                </a:solidFill>
              </a:rPr>
              <a:t>: A message, in any format, of up to 64KB.</a:t>
            </a:r>
          </a:p>
        </p:txBody>
      </p:sp>
    </p:spTree>
    <p:extLst>
      <p:ext uri="{BB962C8B-B14F-4D97-AF65-F5344CB8AC3E}">
        <p14:creationId xmlns:p14="http://schemas.microsoft.com/office/powerpoint/2010/main" val="844099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 Format</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44220" y="1299955"/>
            <a:ext cx="4933950" cy="3077489"/>
          </a:xfrm>
          <a:ln w="76200">
            <a:solidFill>
              <a:schemeClr val="bg1"/>
            </a:solidFill>
          </a:ln>
        </p:spPr>
      </p:pic>
      <p:sp>
        <p:nvSpPr>
          <p:cNvPr id="4" name="Slide Number Placeholder 3"/>
          <p:cNvSpPr>
            <a:spLocks noGrp="1"/>
          </p:cNvSpPr>
          <p:nvPr>
            <p:ph type="sldNum" sz="quarter" idx="4294967295"/>
          </p:nvPr>
        </p:nvSpPr>
        <p:spPr>
          <a:xfrm>
            <a:off x="8897420" y="6256216"/>
            <a:ext cx="2743200" cy="365125"/>
          </a:xfrm>
          <a:prstGeom prst="rect">
            <a:avLst/>
          </a:prstGeom>
        </p:spPr>
        <p:txBody>
          <a:bodyPr/>
          <a:lstStyle/>
          <a:p>
            <a:fld id="{0A164282-434E-41D4-9582-783D542A7B68}" type="slidenum">
              <a:rPr lang="en-US" smtClean="0"/>
              <a:pPr/>
              <a:t>39</a:t>
            </a:fld>
            <a:endParaRPr lang="en-US"/>
          </a:p>
        </p:txBody>
      </p:sp>
      <p:sp>
        <p:nvSpPr>
          <p:cNvPr id="6" name="Rectangle 5"/>
          <p:cNvSpPr/>
          <p:nvPr/>
        </p:nvSpPr>
        <p:spPr>
          <a:xfrm>
            <a:off x="881009" y="4778888"/>
            <a:ext cx="10439400" cy="1938992"/>
          </a:xfrm>
          <a:prstGeom prst="rect">
            <a:avLst/>
          </a:prstGeom>
        </p:spPr>
        <p:txBody>
          <a:bodyPr wrap="square">
            <a:spAutoFit/>
          </a:bodyPr>
          <a:lstStyle/>
          <a:p>
            <a:r>
              <a:rPr lang="en-US" sz="2400" dirty="0" smtClean="0">
                <a:solidFill>
                  <a:schemeClr val="bg2"/>
                </a:solidFill>
              </a:rPr>
              <a:t>Queues </a:t>
            </a:r>
            <a:r>
              <a:rPr lang="en-US" sz="2400" dirty="0">
                <a:solidFill>
                  <a:schemeClr val="bg2"/>
                </a:solidFill>
              </a:rPr>
              <a:t>are addressable using the following URL format:</a:t>
            </a:r>
          </a:p>
          <a:p>
            <a:r>
              <a:rPr lang="en-US" sz="2400" dirty="0">
                <a:solidFill>
                  <a:schemeClr val="bg2"/>
                </a:solidFill>
              </a:rPr>
              <a:t> http://&lt;storage account&gt;.queue.core.windows.net/&lt;queue&gt; </a:t>
            </a:r>
          </a:p>
          <a:p>
            <a:endParaRPr lang="en-US" sz="2400" dirty="0">
              <a:solidFill>
                <a:schemeClr val="bg2"/>
              </a:solidFill>
            </a:endParaRPr>
          </a:p>
          <a:p>
            <a:r>
              <a:rPr lang="en-US" sz="2400" dirty="0">
                <a:solidFill>
                  <a:schemeClr val="bg2"/>
                </a:solidFill>
              </a:rPr>
              <a:t>The following URL addresses one of the queues in the diagram:</a:t>
            </a:r>
          </a:p>
          <a:p>
            <a:r>
              <a:rPr lang="en-US" sz="2400" dirty="0">
                <a:solidFill>
                  <a:schemeClr val="bg2"/>
                </a:solidFill>
              </a:rPr>
              <a:t> http://myaccount.queue.core.windows.net/imagesToDownload</a:t>
            </a:r>
          </a:p>
        </p:txBody>
      </p:sp>
    </p:spTree>
    <p:extLst>
      <p:ext uri="{BB962C8B-B14F-4D97-AF65-F5344CB8AC3E}">
        <p14:creationId xmlns:p14="http://schemas.microsoft.com/office/powerpoint/2010/main" val="2529656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0066" y="1189813"/>
            <a:ext cx="11651870" cy="1509009"/>
          </a:xfrm>
          <a:prstGeom prst="rect">
            <a:avLst/>
          </a:prstGeom>
        </p:spPr>
        <p:txBody>
          <a:bodyPr/>
          <a:lstStyle/>
          <a:p>
            <a:pPr marL="0" indent="0">
              <a:buNone/>
            </a:pPr>
            <a:r>
              <a:rPr lang="en-US" sz="3196" dirty="0"/>
              <a:t>“I wish I could go to storage and provision a cloud drive, giving it a namespace, and that drive would then be UNC-addressable by the </a:t>
            </a:r>
            <a:r>
              <a:rPr lang="en-US" sz="3196" dirty="0" err="1"/>
              <a:t>OSes</a:t>
            </a:r>
            <a:r>
              <a:rPr lang="en-US" sz="3196" dirty="0"/>
              <a:t>.”</a:t>
            </a:r>
          </a:p>
        </p:txBody>
      </p:sp>
      <p:sp>
        <p:nvSpPr>
          <p:cNvPr id="3" name="Title 2"/>
          <p:cNvSpPr>
            <a:spLocks noGrp="1"/>
          </p:cNvSpPr>
          <p:nvPr>
            <p:ph type="title"/>
          </p:nvPr>
        </p:nvSpPr>
        <p:spPr/>
        <p:txBody>
          <a:bodyPr/>
          <a:lstStyle/>
          <a:p>
            <a:r>
              <a:rPr lang="en-US" dirty="0" smtClean="0"/>
              <a:t>Azure Files – Customer Quotes</a:t>
            </a:r>
            <a:endParaRPr lang="en-US" dirty="0"/>
          </a:p>
        </p:txBody>
      </p:sp>
      <p:sp>
        <p:nvSpPr>
          <p:cNvPr id="5" name="Text Placeholder 1"/>
          <p:cNvSpPr txBox="1">
            <a:spLocks/>
          </p:cNvSpPr>
          <p:nvPr/>
        </p:nvSpPr>
        <p:spPr>
          <a:xfrm>
            <a:off x="450111" y="2732182"/>
            <a:ext cx="11651870" cy="886397"/>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353"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gradFill>
                  <a:gsLst>
                    <a:gs pos="0">
                      <a:srgbClr val="FFFFFF">
                        <a:lumMod val="75000"/>
                        <a:lumOff val="25000"/>
                      </a:srgbClr>
                    </a:gs>
                    <a:gs pos="86000">
                      <a:srgbClr val="FFFFFF">
                        <a:lumMod val="75000"/>
                        <a:lumOff val="25000"/>
                      </a:srgbClr>
                    </a:gs>
                  </a:gsLst>
                  <a:lin ang="5400000" scaled="0"/>
                </a:gradFill>
                <a:latin typeface="Segoe UI Light"/>
              </a:rPr>
              <a:t>“I need two VM's running with a shared drive. One will write to the drive, the other will read [it].”</a:t>
            </a:r>
          </a:p>
        </p:txBody>
      </p:sp>
      <p:sp>
        <p:nvSpPr>
          <p:cNvPr id="6" name="Text Placeholder 1"/>
          <p:cNvSpPr txBox="1">
            <a:spLocks/>
          </p:cNvSpPr>
          <p:nvPr/>
        </p:nvSpPr>
        <p:spPr>
          <a:xfrm>
            <a:off x="449317" y="3831416"/>
            <a:ext cx="11651870" cy="886397"/>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353"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gradFill>
                  <a:gsLst>
                    <a:gs pos="0">
                      <a:srgbClr val="FFFFFF">
                        <a:lumMod val="75000"/>
                        <a:lumOff val="25000"/>
                      </a:srgbClr>
                    </a:gs>
                    <a:gs pos="86000">
                      <a:srgbClr val="FFFFFF">
                        <a:lumMod val="75000"/>
                        <a:lumOff val="25000"/>
                      </a:srgbClr>
                    </a:gs>
                  </a:gsLst>
                  <a:lin ang="5400000" scaled="0"/>
                </a:gradFill>
                <a:latin typeface="Segoe UI Light"/>
              </a:rPr>
              <a:t>“Hi, I have two VM's in Microsoft Azure. All I want to do is set up a file share between them. Is this possible?”</a:t>
            </a:r>
          </a:p>
        </p:txBody>
      </p:sp>
      <p:sp>
        <p:nvSpPr>
          <p:cNvPr id="7" name="Text Placeholder 1"/>
          <p:cNvSpPr txBox="1">
            <a:spLocks/>
          </p:cNvSpPr>
          <p:nvPr/>
        </p:nvSpPr>
        <p:spPr>
          <a:xfrm>
            <a:off x="449316" y="4930650"/>
            <a:ext cx="11651870" cy="886397"/>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353"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gradFill>
                  <a:gsLst>
                    <a:gs pos="0">
                      <a:srgbClr val="FFFFFF">
                        <a:lumMod val="75000"/>
                        <a:lumOff val="25000"/>
                      </a:srgbClr>
                    </a:gs>
                    <a:gs pos="86000">
                      <a:srgbClr val="FFFFFF">
                        <a:lumMod val="75000"/>
                        <a:lumOff val="25000"/>
                      </a:srgbClr>
                    </a:gs>
                  </a:gsLst>
                  <a:lin ang="5400000" scaled="0"/>
                </a:gradFill>
                <a:latin typeface="Segoe UI Light"/>
              </a:rPr>
              <a:t>“Is it possible to share a secondary disk between different VM instances?”</a:t>
            </a:r>
          </a:p>
        </p:txBody>
      </p:sp>
      <p:sp>
        <p:nvSpPr>
          <p:cNvPr id="4" name="Rectangle 3"/>
          <p:cNvSpPr/>
          <p:nvPr/>
        </p:nvSpPr>
        <p:spPr>
          <a:xfrm>
            <a:off x="270066" y="1189813"/>
            <a:ext cx="11651870" cy="1509009"/>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Rectangle 7"/>
          <p:cNvSpPr/>
          <p:nvPr/>
        </p:nvSpPr>
        <p:spPr>
          <a:xfrm>
            <a:off x="270066" y="2698822"/>
            <a:ext cx="11651870" cy="967341"/>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Rectangle 8"/>
          <p:cNvSpPr/>
          <p:nvPr/>
        </p:nvSpPr>
        <p:spPr>
          <a:xfrm>
            <a:off x="270066" y="3651939"/>
            <a:ext cx="11651870" cy="1231127"/>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900490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0-#ppt_w/2"/>
                                          </p:val>
                                        </p:tav>
                                        <p:tav tm="100000">
                                          <p:val>
                                            <p:strVal val="#ppt_x"/>
                                          </p:val>
                                        </p:tav>
                                      </p:tavLst>
                                    </p:anim>
                                    <p:anim calcmode="lin" valueType="num">
                                      <p:cBhvr additive="base">
                                        <p:cTn id="23" dur="500" fill="hold"/>
                                        <p:tgtEl>
                                          <p:spTgt spid="6"/>
                                        </p:tgtEl>
                                        <p:attrNameLst>
                                          <p:attrName>ppt_y</p:attrName>
                                        </p:attrNameLst>
                                      </p:cBhvr>
                                      <p:tavLst>
                                        <p:tav tm="0">
                                          <p:val>
                                            <p:strVal val="#ppt_y"/>
                                          </p:val>
                                        </p:tav>
                                        <p:tav tm="100000">
                                          <p:val>
                                            <p:strVal val="#ppt_y"/>
                                          </p:val>
                                        </p:tav>
                                      </p:tavLst>
                                    </p:anim>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1+#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par>
                                <p:cTn id="33" presetID="10"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4"/>
                                        </p:tgtEl>
                                      </p:cBhvr>
                                    </p:animEffect>
                                    <p:set>
                                      <p:cBhvr>
                                        <p:cTn id="40" dur="1" fill="hold">
                                          <p:stCondLst>
                                            <p:cond delay="499"/>
                                          </p:stCondLst>
                                        </p:cTn>
                                        <p:tgtEl>
                                          <p:spTgt spid="4"/>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8"/>
                                        </p:tgtEl>
                                      </p:cBhvr>
                                    </p:animEffect>
                                    <p:set>
                                      <p:cBhvr>
                                        <p:cTn id="43" dur="1" fill="hold">
                                          <p:stCondLst>
                                            <p:cond delay="499"/>
                                          </p:stCondLst>
                                        </p:cTn>
                                        <p:tgtEl>
                                          <p:spTgt spid="8"/>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9"/>
                                        </p:tgtEl>
                                      </p:cBhvr>
                                    </p:animEffect>
                                    <p:set>
                                      <p:cBhvr>
                                        <p:cTn id="46"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P spid="6" grpId="0"/>
      <p:bldP spid="7" grpId="0"/>
      <p:bldP spid="4" grpId="0" animBg="1"/>
      <p:bldP spid="4" grpId="1" animBg="1"/>
      <p:bldP spid="8" grpId="0" animBg="1"/>
      <p:bldP spid="8" grpId="1" animBg="1"/>
      <p:bldP spid="9" grpId="0" animBg="1"/>
      <p:bldP spid="9"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Considerations</a:t>
            </a:r>
            <a:endParaRPr lang="en-US" dirty="0"/>
          </a:p>
        </p:txBody>
      </p:sp>
      <p:sp>
        <p:nvSpPr>
          <p:cNvPr id="3" name="Content Placeholder 2"/>
          <p:cNvSpPr>
            <a:spLocks noGrp="1"/>
          </p:cNvSpPr>
          <p:nvPr>
            <p:ph idx="1"/>
          </p:nvPr>
        </p:nvSpPr>
        <p:spPr/>
        <p:txBody>
          <a:bodyPr>
            <a:normAutofit/>
          </a:bodyPr>
          <a:lstStyle/>
          <a:p>
            <a:pPr>
              <a:buFont typeface="Segoe UI Symbol" panose="020B0502040204020203" pitchFamily="34" charset="0"/>
              <a:buChar char=""/>
            </a:pPr>
            <a:r>
              <a:rPr lang="en-US" dirty="0" smtClean="0"/>
              <a:t>Messages are not ordered</a:t>
            </a:r>
          </a:p>
          <a:p>
            <a:pPr>
              <a:buFont typeface="Segoe UI Symbol" panose="020B0502040204020203" pitchFamily="34" charset="0"/>
              <a:buChar char=""/>
            </a:pPr>
            <a:r>
              <a:rPr lang="en-US" dirty="0" smtClean="0"/>
              <a:t>Message </a:t>
            </a:r>
          </a:p>
          <a:p>
            <a:pPr lvl="1">
              <a:buFont typeface="Segoe UI Symbol" panose="020B0502040204020203" pitchFamily="34" charset="0"/>
              <a:buChar char=""/>
            </a:pPr>
            <a:r>
              <a:rPr lang="en-US" dirty="0" smtClean="0"/>
              <a:t>Will be processed at least once</a:t>
            </a:r>
          </a:p>
          <a:p>
            <a:pPr lvl="1">
              <a:buFont typeface="Segoe UI Symbol" panose="020B0502040204020203" pitchFamily="34" charset="0"/>
              <a:buChar char=""/>
            </a:pPr>
            <a:r>
              <a:rPr lang="en-US" dirty="0" smtClean="0"/>
              <a:t>Maybe returned more than once</a:t>
            </a:r>
          </a:p>
          <a:p>
            <a:pPr>
              <a:buFont typeface="Segoe UI Symbol" panose="020B0502040204020203" pitchFamily="34" charset="0"/>
              <a:buChar char=""/>
            </a:pPr>
            <a:r>
              <a:rPr lang="en-US" dirty="0" smtClean="0"/>
              <a:t>Failover</a:t>
            </a:r>
          </a:p>
          <a:p>
            <a:pPr marL="857250" lvl="1" indent="-457200">
              <a:buFont typeface="Segoe UI Symbol" panose="020B0502040204020203" pitchFamily="34" charset="0"/>
              <a:buChar char=""/>
            </a:pPr>
            <a:r>
              <a:rPr lang="en-US" dirty="0" smtClean="0"/>
              <a:t>In case of failure, the message will be reprocessed by another node</a:t>
            </a:r>
          </a:p>
          <a:p>
            <a:pPr>
              <a:buFont typeface="Segoe UI Symbol" panose="020B0502040204020203" pitchFamily="34" charset="0"/>
              <a:buChar char=""/>
            </a:pPr>
            <a:r>
              <a:rPr lang="en-US" dirty="0" smtClean="0"/>
              <a:t>Message size&lt;= 8KB</a:t>
            </a:r>
          </a:p>
          <a:p>
            <a:pPr>
              <a:buFont typeface="Segoe UI Symbol" panose="020B0502040204020203" pitchFamily="34" charset="0"/>
              <a:buChar char=""/>
            </a:pPr>
            <a:r>
              <a:rPr lang="en-US" dirty="0" smtClean="0"/>
              <a:t>Stored up to 7 days</a:t>
            </a:r>
            <a:endParaRPr lang="en-US" dirty="0"/>
          </a:p>
        </p:txBody>
      </p:sp>
    </p:spTree>
    <p:extLst>
      <p:ext uri="{BB962C8B-B14F-4D97-AF65-F5344CB8AC3E}">
        <p14:creationId xmlns:p14="http://schemas.microsoft.com/office/powerpoint/2010/main" val="447504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a:t>
            </a:r>
            <a:endParaRPr lang="en-US" dirty="0"/>
          </a:p>
        </p:txBody>
      </p:sp>
      <p:sp>
        <p:nvSpPr>
          <p:cNvPr id="4" name="Rectangle 3"/>
          <p:cNvSpPr/>
          <p:nvPr/>
        </p:nvSpPr>
        <p:spPr>
          <a:xfrm>
            <a:off x="5917788" y="3393132"/>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2</a:t>
            </a:r>
          </a:p>
        </p:txBody>
      </p:sp>
      <p:sp>
        <p:nvSpPr>
          <p:cNvPr id="5" name="Rectangle 4"/>
          <p:cNvSpPr/>
          <p:nvPr/>
        </p:nvSpPr>
        <p:spPr>
          <a:xfrm>
            <a:off x="6374988" y="3393132"/>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1</a:t>
            </a:r>
          </a:p>
        </p:txBody>
      </p:sp>
      <p:sp>
        <p:nvSpPr>
          <p:cNvPr id="6" name="Oval 5"/>
          <p:cNvSpPr/>
          <p:nvPr/>
        </p:nvSpPr>
        <p:spPr>
          <a:xfrm>
            <a:off x="7365588" y="2478732"/>
            <a:ext cx="990600" cy="533400"/>
          </a:xfrm>
          <a:prstGeom prst="ellipse">
            <a:avLst/>
          </a:prstGeom>
          <a:gradFill>
            <a:gsLst>
              <a:gs pos="0">
                <a:srgbClr val="756005"/>
              </a:gs>
              <a:gs pos="55000">
                <a:srgbClr val="8D7005"/>
              </a:gs>
              <a:gs pos="100000">
                <a:srgbClr val="AA7F06"/>
              </a:gs>
            </a:gsLst>
          </a:gradFill>
          <a:ln>
            <a:solidFill>
              <a:srgbClr val="977515"/>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C</a:t>
            </a:r>
            <a:r>
              <a:rPr lang="en-US" sz="2400" baseline="-25000" dirty="0">
                <a:solidFill>
                  <a:schemeClr val="tx1"/>
                </a:solidFill>
              </a:rPr>
              <a:t>1</a:t>
            </a:r>
          </a:p>
        </p:txBody>
      </p:sp>
      <p:sp>
        <p:nvSpPr>
          <p:cNvPr id="7" name="Oval 6"/>
          <p:cNvSpPr/>
          <p:nvPr/>
        </p:nvSpPr>
        <p:spPr>
          <a:xfrm>
            <a:off x="7365588" y="4231332"/>
            <a:ext cx="990600" cy="533400"/>
          </a:xfrm>
          <a:prstGeom prst="ellipse">
            <a:avLst/>
          </a:prstGeom>
          <a:gradFill>
            <a:gsLst>
              <a:gs pos="0">
                <a:srgbClr val="C98325">
                  <a:alpha val="98824"/>
                </a:srgbClr>
              </a:gs>
              <a:gs pos="55000">
                <a:srgbClr val="ECC82E"/>
              </a:gs>
              <a:gs pos="100000">
                <a:srgbClr val="FBD443"/>
              </a:gs>
            </a:gsLst>
          </a:gradFill>
          <a:ln>
            <a:solidFill>
              <a:srgbClr val="F5D251"/>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C</a:t>
            </a:r>
            <a:r>
              <a:rPr lang="en-US" sz="2400" baseline="-25000" dirty="0">
                <a:solidFill>
                  <a:schemeClr val="tx1"/>
                </a:solidFill>
              </a:rPr>
              <a:t>2</a:t>
            </a:r>
          </a:p>
        </p:txBody>
      </p:sp>
      <p:sp>
        <p:nvSpPr>
          <p:cNvPr id="8" name="Rectangle 7"/>
          <p:cNvSpPr/>
          <p:nvPr/>
        </p:nvSpPr>
        <p:spPr>
          <a:xfrm>
            <a:off x="6374988" y="3393132"/>
            <a:ext cx="457200" cy="838200"/>
          </a:xfrm>
          <a:prstGeom prst="rect">
            <a:avLst/>
          </a:prstGeom>
          <a:solidFill>
            <a:schemeClr val="tx1">
              <a:lumMod val="85000"/>
            </a:schemeClr>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1</a:t>
            </a:r>
          </a:p>
        </p:txBody>
      </p:sp>
      <p:sp>
        <p:nvSpPr>
          <p:cNvPr id="9" name="Rectangle 8"/>
          <p:cNvSpPr/>
          <p:nvPr/>
        </p:nvSpPr>
        <p:spPr>
          <a:xfrm>
            <a:off x="5917788" y="3393132"/>
            <a:ext cx="457200" cy="838200"/>
          </a:xfrm>
          <a:prstGeom prst="rect">
            <a:avLst/>
          </a:prstGeom>
          <a:solidFill>
            <a:schemeClr val="tx1">
              <a:lumMod val="85000"/>
            </a:schemeClr>
          </a:solidFill>
          <a:ln>
            <a:solidFill>
              <a:schemeClr val="tx1">
                <a:lumMod val="95000"/>
              </a:schemeClr>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2</a:t>
            </a:r>
          </a:p>
        </p:txBody>
      </p:sp>
      <p:sp>
        <p:nvSpPr>
          <p:cNvPr id="10" name="Rectangle 9"/>
          <p:cNvSpPr/>
          <p:nvPr/>
        </p:nvSpPr>
        <p:spPr>
          <a:xfrm>
            <a:off x="5460588" y="3393132"/>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3</a:t>
            </a:r>
          </a:p>
        </p:txBody>
      </p:sp>
      <p:sp>
        <p:nvSpPr>
          <p:cNvPr id="11" name="Rectangle 10"/>
          <p:cNvSpPr/>
          <p:nvPr/>
        </p:nvSpPr>
        <p:spPr>
          <a:xfrm>
            <a:off x="5003388" y="3393132"/>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4</a:t>
            </a:r>
          </a:p>
        </p:txBody>
      </p:sp>
      <p:cxnSp>
        <p:nvCxnSpPr>
          <p:cNvPr id="12" name="Straight Arrow Connector 11"/>
          <p:cNvCxnSpPr>
            <a:stCxn id="16" idx="5"/>
          </p:cNvCxnSpPr>
          <p:nvPr/>
        </p:nvCxnSpPr>
        <p:spPr>
          <a:xfrm rot="16200000" flipH="1">
            <a:off x="4358397" y="3129139"/>
            <a:ext cx="687717" cy="44987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flipH="1" flipV="1">
            <a:off x="4427125" y="4036071"/>
            <a:ext cx="533400" cy="4667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23"/>
          <p:cNvSpPr txBox="1"/>
          <p:nvPr/>
        </p:nvSpPr>
        <p:spPr>
          <a:xfrm>
            <a:off x="3555588" y="1864668"/>
            <a:ext cx="1540486" cy="461665"/>
          </a:xfrm>
          <a:prstGeom prst="rect">
            <a:avLst/>
          </a:prstGeom>
          <a:noFill/>
        </p:spPr>
        <p:txBody>
          <a:bodyPr wrap="non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2400" dirty="0"/>
              <a:t>Producers</a:t>
            </a:r>
          </a:p>
        </p:txBody>
      </p:sp>
      <p:sp>
        <p:nvSpPr>
          <p:cNvPr id="15" name="TextBox 26"/>
          <p:cNvSpPr txBox="1"/>
          <p:nvPr/>
        </p:nvSpPr>
        <p:spPr>
          <a:xfrm>
            <a:off x="7060789" y="1869133"/>
            <a:ext cx="1700017" cy="461665"/>
          </a:xfrm>
          <a:prstGeom prst="rect">
            <a:avLst/>
          </a:prstGeom>
          <a:noFill/>
        </p:spPr>
        <p:txBody>
          <a:bodyPr wrap="non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2400" dirty="0"/>
              <a:t>Consumers</a:t>
            </a:r>
          </a:p>
        </p:txBody>
      </p:sp>
      <p:sp>
        <p:nvSpPr>
          <p:cNvPr id="16" name="Oval 15"/>
          <p:cNvSpPr/>
          <p:nvPr/>
        </p:nvSpPr>
        <p:spPr>
          <a:xfrm>
            <a:off x="3631788" y="2554932"/>
            <a:ext cx="990600" cy="533400"/>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P</a:t>
            </a:r>
            <a:r>
              <a:rPr lang="en-US" sz="2400" baseline="-25000" dirty="0">
                <a:solidFill>
                  <a:schemeClr val="tx1"/>
                </a:solidFill>
              </a:rPr>
              <a:t>2</a:t>
            </a:r>
          </a:p>
        </p:txBody>
      </p:sp>
      <p:sp>
        <p:nvSpPr>
          <p:cNvPr id="17" name="Oval 16"/>
          <p:cNvSpPr/>
          <p:nvPr/>
        </p:nvSpPr>
        <p:spPr>
          <a:xfrm>
            <a:off x="3631788" y="4459932"/>
            <a:ext cx="990600" cy="533400"/>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P</a:t>
            </a:r>
            <a:r>
              <a:rPr lang="en-US" sz="2400" baseline="-25000" dirty="0">
                <a:solidFill>
                  <a:schemeClr val="tx1"/>
                </a:solidFill>
              </a:rPr>
              <a:t>1</a:t>
            </a:r>
          </a:p>
        </p:txBody>
      </p:sp>
      <p:sp>
        <p:nvSpPr>
          <p:cNvPr id="18" name="Rectangle 17"/>
          <p:cNvSpPr/>
          <p:nvPr/>
        </p:nvSpPr>
        <p:spPr>
          <a:xfrm>
            <a:off x="5460588" y="3393132"/>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3</a:t>
            </a:r>
          </a:p>
        </p:txBody>
      </p:sp>
      <p:cxnSp>
        <p:nvCxnSpPr>
          <p:cNvPr id="19" name="Straight Arrow Connector 18"/>
          <p:cNvCxnSpPr/>
          <p:nvPr/>
        </p:nvCxnSpPr>
        <p:spPr>
          <a:xfrm flipV="1">
            <a:off x="6908389" y="3012133"/>
            <a:ext cx="695323" cy="38099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908390" y="4155132"/>
            <a:ext cx="533401" cy="15240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383535" y="3391411"/>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1</a:t>
            </a:r>
          </a:p>
        </p:txBody>
      </p:sp>
      <p:sp>
        <p:nvSpPr>
          <p:cNvPr id="22" name="Rectangle 21"/>
          <p:cNvSpPr/>
          <p:nvPr/>
        </p:nvSpPr>
        <p:spPr>
          <a:xfrm>
            <a:off x="5917788" y="3391780"/>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2</a:t>
            </a:r>
          </a:p>
        </p:txBody>
      </p:sp>
    </p:spTree>
    <p:extLst>
      <p:ext uri="{BB962C8B-B14F-4D97-AF65-F5344CB8AC3E}">
        <p14:creationId xmlns:p14="http://schemas.microsoft.com/office/powerpoint/2010/main" val="2222939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Queue?</a:t>
            </a:r>
            <a:endParaRPr lang="en-US" dirty="0"/>
          </a:p>
        </p:txBody>
      </p:sp>
      <p:sp>
        <p:nvSpPr>
          <p:cNvPr id="3" name="Content Placeholder 2"/>
          <p:cNvSpPr>
            <a:spLocks noGrp="1"/>
          </p:cNvSpPr>
          <p:nvPr>
            <p:ph idx="1"/>
          </p:nvPr>
        </p:nvSpPr>
        <p:spPr>
          <a:xfrm>
            <a:off x="560797" y="1482812"/>
            <a:ext cx="11450227" cy="4394113"/>
          </a:xfrm>
        </p:spPr>
        <p:txBody>
          <a:bodyPr>
            <a:normAutofit fontScale="85000" lnSpcReduction="20000"/>
          </a:bodyPr>
          <a:lstStyle/>
          <a:p>
            <a:pPr>
              <a:buFont typeface="Segoe UI Symbol" panose="020B0502040204020203" pitchFamily="34" charset="0"/>
              <a:buChar char=""/>
            </a:pPr>
            <a:r>
              <a:rPr lang="en-US" sz="3900" dirty="0"/>
              <a:t>The queue length directly reflects how well the backend processing nodes are catching up with the overall workload. </a:t>
            </a:r>
          </a:p>
          <a:p>
            <a:pPr>
              <a:buFont typeface="Segoe UI Symbol" panose="020B0502040204020203" pitchFamily="34" charset="0"/>
              <a:buChar char=""/>
            </a:pPr>
            <a:endParaRPr lang="en-US" sz="3900" dirty="0"/>
          </a:p>
          <a:p>
            <a:pPr>
              <a:buFont typeface="Segoe UI Symbol" panose="020B0502040204020203" pitchFamily="34" charset="0"/>
              <a:buChar char=""/>
            </a:pPr>
            <a:r>
              <a:rPr lang="en-US" sz="3900" dirty="0"/>
              <a:t>Decouples different parts of the application.</a:t>
            </a:r>
          </a:p>
          <a:p>
            <a:pPr>
              <a:buFont typeface="Segoe UI Symbol" panose="020B0502040204020203" pitchFamily="34" charset="0"/>
              <a:buChar char=""/>
            </a:pPr>
            <a:endParaRPr lang="en-US" sz="3900" dirty="0"/>
          </a:p>
          <a:p>
            <a:pPr>
              <a:buFont typeface="Segoe UI Symbol" panose="020B0502040204020203" pitchFamily="34" charset="0"/>
              <a:buChar char=""/>
            </a:pPr>
            <a:r>
              <a:rPr lang="en-US" sz="3900" dirty="0"/>
              <a:t>Allows the flexibility of efficient resource usage within an application</a:t>
            </a:r>
          </a:p>
          <a:p>
            <a:pPr>
              <a:buFont typeface="Segoe UI Symbol" panose="020B0502040204020203" pitchFamily="34" charset="0"/>
              <a:buChar char=""/>
            </a:pPr>
            <a:endParaRPr lang="en-US" sz="3900" dirty="0"/>
          </a:p>
          <a:p>
            <a:pPr>
              <a:buFont typeface="Segoe UI Symbol" panose="020B0502040204020203" pitchFamily="34" charset="0"/>
              <a:buChar char=""/>
            </a:pPr>
            <a:r>
              <a:rPr lang="en-US" sz="3900" dirty="0"/>
              <a:t>Buffering to absorb traffic bursts and reduce the impact of individual component failures. </a:t>
            </a:r>
          </a:p>
          <a:p>
            <a:endParaRPr lang="en-US" dirty="0"/>
          </a:p>
        </p:txBody>
      </p:sp>
    </p:spTree>
    <p:extLst>
      <p:ext uri="{BB962C8B-B14F-4D97-AF65-F5344CB8AC3E}">
        <p14:creationId xmlns:p14="http://schemas.microsoft.com/office/powerpoint/2010/main" val="771849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705" dirty="0"/>
              <a:t>Azure Storage Architecture</a:t>
            </a:r>
          </a:p>
        </p:txBody>
      </p:sp>
      <p:sp>
        <p:nvSpPr>
          <p:cNvPr id="5" name="Rectangle 4"/>
          <p:cNvSpPr/>
          <p:nvPr/>
        </p:nvSpPr>
        <p:spPr bwMode="auto">
          <a:xfrm>
            <a:off x="2460978" y="3429000"/>
            <a:ext cx="7270044" cy="10981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Massive Scale Out &amp; Auto Load Balancing </a:t>
            </a:r>
            <a:br>
              <a:rPr lang="en-US" sz="2353" dirty="0">
                <a:gradFill>
                  <a:gsLst>
                    <a:gs pos="0">
                      <a:srgbClr val="FFFFFF"/>
                    </a:gs>
                    <a:gs pos="100000">
                      <a:srgbClr val="FFFFFF"/>
                    </a:gs>
                  </a:gsLst>
                  <a:lin ang="5400000" scaled="0"/>
                </a:gradFill>
                <a:ea typeface="Segoe UI" pitchFamily="34" charset="0"/>
                <a:cs typeface="Segoe UI" pitchFamily="34" charset="0"/>
              </a:rPr>
            </a:br>
            <a:r>
              <a:rPr lang="en-US" sz="2353" dirty="0">
                <a:gradFill>
                  <a:gsLst>
                    <a:gs pos="0">
                      <a:srgbClr val="FFFFFF"/>
                    </a:gs>
                    <a:gs pos="100000">
                      <a:srgbClr val="FFFFFF"/>
                    </a:gs>
                  </a:gsLst>
                  <a:lin ang="5400000" scaled="0"/>
                </a:gradFill>
                <a:ea typeface="Segoe UI" pitchFamily="34" charset="0"/>
                <a:cs typeface="Segoe UI" pitchFamily="34" charset="0"/>
              </a:rPr>
              <a:t>Index Layer</a:t>
            </a:r>
          </a:p>
        </p:txBody>
      </p:sp>
      <p:sp>
        <p:nvSpPr>
          <p:cNvPr id="6" name="Rectangle 5"/>
          <p:cNvSpPr/>
          <p:nvPr/>
        </p:nvSpPr>
        <p:spPr bwMode="auto">
          <a:xfrm>
            <a:off x="2460978" y="4683981"/>
            <a:ext cx="7270044" cy="11952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Distributed Replication Layer</a:t>
            </a:r>
          </a:p>
        </p:txBody>
      </p:sp>
      <p:grpSp>
        <p:nvGrpSpPr>
          <p:cNvPr id="36" name="Group 35"/>
          <p:cNvGrpSpPr/>
          <p:nvPr/>
        </p:nvGrpSpPr>
        <p:grpSpPr>
          <a:xfrm>
            <a:off x="2460978" y="1145230"/>
            <a:ext cx="5440502" cy="2105811"/>
            <a:chOff x="2510325" y="1167697"/>
            <a:chExt cx="5549595" cy="2148037"/>
          </a:xfrm>
        </p:grpSpPr>
        <p:sp>
          <p:nvSpPr>
            <p:cNvPr id="7" name="Rectangle 6"/>
            <p:cNvSpPr/>
            <p:nvPr/>
          </p:nvSpPr>
          <p:spPr bwMode="auto">
            <a:xfrm>
              <a:off x="2510325" y="2246793"/>
              <a:ext cx="1737342" cy="10689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Blob/Disk</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Head</a:t>
              </a:r>
            </a:p>
          </p:txBody>
        </p:sp>
        <p:sp>
          <p:nvSpPr>
            <p:cNvPr id="9" name="Rectangle 8"/>
            <p:cNvSpPr/>
            <p:nvPr/>
          </p:nvSpPr>
          <p:spPr bwMode="auto">
            <a:xfrm>
              <a:off x="6323761" y="2246793"/>
              <a:ext cx="1736159" cy="10689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Queue</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Head</a:t>
              </a:r>
            </a:p>
          </p:txBody>
        </p:sp>
        <p:sp>
          <p:nvSpPr>
            <p:cNvPr id="10" name="Rectangle 9"/>
            <p:cNvSpPr/>
            <p:nvPr/>
          </p:nvSpPr>
          <p:spPr bwMode="auto">
            <a:xfrm>
              <a:off x="4431727" y="2239159"/>
              <a:ext cx="1737342" cy="10689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Table</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Head</a:t>
              </a:r>
            </a:p>
          </p:txBody>
        </p:sp>
        <p:cxnSp>
          <p:nvCxnSpPr>
            <p:cNvPr id="14" name="Straight Arrow Connector 13"/>
            <p:cNvCxnSpPr/>
            <p:nvPr/>
          </p:nvCxnSpPr>
          <p:spPr>
            <a:xfrm flipV="1">
              <a:off x="3383628" y="1663157"/>
              <a:ext cx="0" cy="462519"/>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66338" y="1167697"/>
              <a:ext cx="1034579" cy="627864"/>
            </a:xfrm>
            <a:prstGeom prst="rect">
              <a:avLst/>
            </a:prstGeom>
            <a:noFill/>
          </p:spPr>
          <p:txBody>
            <a:bodyPr wrap="none" lIns="179285" tIns="143428" rIns="179285" bIns="143428" rtlCol="0">
              <a:spAutoFit/>
            </a:bodyPr>
            <a:lstStyle/>
            <a:p>
              <a:pPr defTabSz="914367">
                <a:lnSpc>
                  <a:spcPct val="90000"/>
                </a:lnSpc>
                <a:spcAft>
                  <a:spcPts val="588"/>
                </a:spcAft>
              </a:pPr>
              <a:r>
                <a:rPr lang="en-US" sz="2353" dirty="0">
                  <a:gradFill>
                    <a:gsLst>
                      <a:gs pos="2917">
                        <a:srgbClr val="FFFFFF"/>
                      </a:gs>
                      <a:gs pos="30000">
                        <a:srgbClr val="FFFFFF"/>
                      </a:gs>
                    </a:gsLst>
                    <a:lin ang="5400000" scaled="0"/>
                  </a:gradFill>
                </a:rPr>
                <a:t>REST</a:t>
              </a:r>
            </a:p>
          </p:txBody>
        </p:sp>
        <p:cxnSp>
          <p:nvCxnSpPr>
            <p:cNvPr id="27" name="Straight Arrow Connector 26"/>
            <p:cNvCxnSpPr/>
            <p:nvPr/>
          </p:nvCxnSpPr>
          <p:spPr>
            <a:xfrm flipV="1">
              <a:off x="7153395" y="1663157"/>
              <a:ext cx="0" cy="462519"/>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248099" y="1663157"/>
              <a:ext cx="0" cy="462519"/>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26463" y="1167697"/>
              <a:ext cx="1034579" cy="627864"/>
            </a:xfrm>
            <a:prstGeom prst="rect">
              <a:avLst/>
            </a:prstGeom>
            <a:noFill/>
          </p:spPr>
          <p:txBody>
            <a:bodyPr wrap="none" lIns="179285" tIns="143428" rIns="179285" bIns="143428" rtlCol="0">
              <a:spAutoFit/>
            </a:bodyPr>
            <a:lstStyle/>
            <a:p>
              <a:pPr defTabSz="914367">
                <a:lnSpc>
                  <a:spcPct val="90000"/>
                </a:lnSpc>
                <a:spcAft>
                  <a:spcPts val="588"/>
                </a:spcAft>
              </a:pPr>
              <a:r>
                <a:rPr lang="en-US" sz="2353" dirty="0">
                  <a:gradFill>
                    <a:gsLst>
                      <a:gs pos="2917">
                        <a:srgbClr val="FFFFFF"/>
                      </a:gs>
                      <a:gs pos="30000">
                        <a:srgbClr val="FFFFFF"/>
                      </a:gs>
                    </a:gsLst>
                    <a:lin ang="5400000" scaled="0"/>
                  </a:gradFill>
                </a:rPr>
                <a:t>REST</a:t>
              </a:r>
            </a:p>
          </p:txBody>
        </p:sp>
        <p:sp>
          <p:nvSpPr>
            <p:cNvPr id="32" name="TextBox 31"/>
            <p:cNvSpPr txBox="1"/>
            <p:nvPr/>
          </p:nvSpPr>
          <p:spPr>
            <a:xfrm>
              <a:off x="6610209" y="1167697"/>
              <a:ext cx="1034579" cy="627864"/>
            </a:xfrm>
            <a:prstGeom prst="rect">
              <a:avLst/>
            </a:prstGeom>
            <a:noFill/>
          </p:spPr>
          <p:txBody>
            <a:bodyPr wrap="none" lIns="179285" tIns="143428" rIns="179285" bIns="143428" rtlCol="0">
              <a:spAutoFit/>
            </a:bodyPr>
            <a:lstStyle/>
            <a:p>
              <a:pPr defTabSz="914367">
                <a:lnSpc>
                  <a:spcPct val="90000"/>
                </a:lnSpc>
                <a:spcAft>
                  <a:spcPts val="588"/>
                </a:spcAft>
              </a:pPr>
              <a:r>
                <a:rPr lang="en-US" sz="2353" dirty="0">
                  <a:gradFill>
                    <a:gsLst>
                      <a:gs pos="2917">
                        <a:srgbClr val="FFFFFF"/>
                      </a:gs>
                      <a:gs pos="30000">
                        <a:srgbClr val="FFFFFF"/>
                      </a:gs>
                    </a:gsLst>
                    <a:lin ang="5400000" scaled="0"/>
                  </a:gradFill>
                </a:rPr>
                <a:t>REST</a:t>
              </a:r>
            </a:p>
          </p:txBody>
        </p:sp>
      </p:grpSp>
      <p:grpSp>
        <p:nvGrpSpPr>
          <p:cNvPr id="37" name="Group 36"/>
          <p:cNvGrpSpPr/>
          <p:nvPr/>
        </p:nvGrpSpPr>
        <p:grpSpPr>
          <a:xfrm>
            <a:off x="7950287" y="1150792"/>
            <a:ext cx="2000298" cy="2100249"/>
            <a:chOff x="8109706" y="1173371"/>
            <a:chExt cx="2040408" cy="2142363"/>
          </a:xfrm>
        </p:grpSpPr>
        <p:sp>
          <p:nvSpPr>
            <p:cNvPr id="33" name="TextBox 32"/>
            <p:cNvSpPr txBox="1"/>
            <p:nvPr/>
          </p:nvSpPr>
          <p:spPr>
            <a:xfrm>
              <a:off x="8109706" y="1173371"/>
              <a:ext cx="1034579" cy="627864"/>
            </a:xfrm>
            <a:prstGeom prst="rect">
              <a:avLst/>
            </a:prstGeom>
            <a:noFill/>
          </p:spPr>
          <p:txBody>
            <a:bodyPr wrap="none" lIns="179285" tIns="143428" rIns="179285" bIns="143428" rtlCol="0">
              <a:spAutoFit/>
            </a:bodyPr>
            <a:lstStyle/>
            <a:p>
              <a:pPr defTabSz="914367">
                <a:lnSpc>
                  <a:spcPct val="90000"/>
                </a:lnSpc>
                <a:spcAft>
                  <a:spcPts val="588"/>
                </a:spcAft>
              </a:pPr>
              <a:r>
                <a:rPr lang="en-US" sz="2353" dirty="0">
                  <a:gradFill>
                    <a:gsLst>
                      <a:gs pos="2917">
                        <a:srgbClr val="FFFFFF"/>
                      </a:gs>
                      <a:gs pos="30000">
                        <a:srgbClr val="FFFFFF"/>
                      </a:gs>
                    </a:gsLst>
                    <a:lin ang="5400000" scaled="0"/>
                  </a:gradFill>
                </a:rPr>
                <a:t>REST</a:t>
              </a:r>
            </a:p>
          </p:txBody>
        </p:sp>
        <p:sp>
          <p:nvSpPr>
            <p:cNvPr id="11" name="Rectangle 10"/>
            <p:cNvSpPr/>
            <p:nvPr/>
          </p:nvSpPr>
          <p:spPr bwMode="auto">
            <a:xfrm>
              <a:off x="8188807" y="2246793"/>
              <a:ext cx="1737342" cy="10689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File Share</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Head</a:t>
              </a:r>
            </a:p>
          </p:txBody>
        </p:sp>
        <p:cxnSp>
          <p:nvCxnSpPr>
            <p:cNvPr id="29" name="Straight Arrow Connector 28"/>
            <p:cNvCxnSpPr/>
            <p:nvPr/>
          </p:nvCxnSpPr>
          <p:spPr>
            <a:xfrm flipV="1">
              <a:off x="8619401" y="1663157"/>
              <a:ext cx="0" cy="462519"/>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9601480" y="1663157"/>
              <a:ext cx="0" cy="462519"/>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165229" y="1176786"/>
              <a:ext cx="984885" cy="627864"/>
            </a:xfrm>
            <a:prstGeom prst="rect">
              <a:avLst/>
            </a:prstGeom>
            <a:noFill/>
          </p:spPr>
          <p:txBody>
            <a:bodyPr wrap="none" lIns="179285" tIns="143428" rIns="179285" bIns="143428" rtlCol="0">
              <a:spAutoFit/>
            </a:bodyPr>
            <a:lstStyle/>
            <a:p>
              <a:pPr defTabSz="914367">
                <a:lnSpc>
                  <a:spcPct val="90000"/>
                </a:lnSpc>
                <a:spcAft>
                  <a:spcPts val="588"/>
                </a:spcAft>
              </a:pPr>
              <a:r>
                <a:rPr lang="en-US" sz="2353" dirty="0">
                  <a:gradFill>
                    <a:gsLst>
                      <a:gs pos="2917">
                        <a:srgbClr val="FFFFFF"/>
                      </a:gs>
                      <a:gs pos="30000">
                        <a:srgbClr val="FFFFFF"/>
                      </a:gs>
                    </a:gsLst>
                    <a:lin ang="5400000" scaled="0"/>
                  </a:gradFill>
                </a:rPr>
                <a:t>SMB</a:t>
              </a:r>
            </a:p>
          </p:txBody>
        </p:sp>
      </p:grpSp>
      <p:sp>
        <p:nvSpPr>
          <p:cNvPr id="2" name="Rectangle 1"/>
          <p:cNvSpPr/>
          <p:nvPr/>
        </p:nvSpPr>
        <p:spPr>
          <a:xfrm>
            <a:off x="79197" y="6016417"/>
            <a:ext cx="12017648" cy="693970"/>
          </a:xfrm>
          <a:prstGeom prst="rect">
            <a:avLst/>
          </a:prstGeom>
        </p:spPr>
        <p:txBody>
          <a:bodyPr wrap="square">
            <a:spAutoFit/>
          </a:bodyPr>
          <a:lstStyle/>
          <a:p>
            <a:pPr marL="457183" lvl="1" defTabSz="914367"/>
            <a:r>
              <a:rPr lang="en-US" sz="1961" smtClean="0">
                <a:solidFill>
                  <a:srgbClr val="FFFFFF"/>
                </a:solidFill>
                <a:hlinkClick r:id="rId2"/>
              </a:rPr>
              <a:t>“Microsoft Azure </a:t>
            </a:r>
            <a:r>
              <a:rPr lang="en-US" sz="1961" dirty="0">
                <a:solidFill>
                  <a:srgbClr val="FFFFFF"/>
                </a:solidFill>
                <a:hlinkClick r:id="rId2"/>
              </a:rPr>
              <a:t>Storage: A Highly Available Cloud Storage Service with Strong Consistency”,  ACM Symposium on Operating System Principals (SOSP), Oct. 2011</a:t>
            </a:r>
            <a:endParaRPr lang="en-US" sz="1961" dirty="0">
              <a:solidFill>
                <a:srgbClr val="FFFFFF"/>
              </a:solidFill>
            </a:endParaRPr>
          </a:p>
        </p:txBody>
      </p:sp>
    </p:spTree>
    <p:extLst>
      <p:ext uri="{BB962C8B-B14F-4D97-AF65-F5344CB8AC3E}">
        <p14:creationId xmlns:p14="http://schemas.microsoft.com/office/powerpoint/2010/main" val="3782904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1+#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Tables</a:t>
            </a:r>
            <a:endParaRPr lang="en-US" dirty="0"/>
          </a:p>
        </p:txBody>
      </p:sp>
      <p:sp>
        <p:nvSpPr>
          <p:cNvPr id="2" name="Slide Number Placeholder 1"/>
          <p:cNvSpPr>
            <a:spLocks noGrp="1"/>
          </p:cNvSpPr>
          <p:nvPr>
            <p:ph type="sldNum" sz="quarter" idx="4294967295"/>
          </p:nvPr>
        </p:nvSpPr>
        <p:spPr>
          <a:xfrm>
            <a:off x="9448800" y="6256338"/>
            <a:ext cx="2743200" cy="365125"/>
          </a:xfrm>
          <a:prstGeom prst="rect">
            <a:avLst/>
          </a:prstGeom>
        </p:spPr>
        <p:txBody>
          <a:bodyPr/>
          <a:lstStyle/>
          <a:p>
            <a:fld id="{0A164282-434E-41D4-9582-783D542A7B68}" type="slidenum">
              <a:rPr lang="en-US" smtClean="0"/>
              <a:pPr/>
              <a:t>44</a:t>
            </a:fld>
            <a:endParaRPr lang="en-US"/>
          </a:p>
        </p:txBody>
      </p:sp>
    </p:spTree>
    <p:extLst>
      <p:ext uri="{BB962C8B-B14F-4D97-AF65-F5344CB8AC3E}">
        <p14:creationId xmlns:p14="http://schemas.microsoft.com/office/powerpoint/2010/main" val="291655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Table Storage Concepts</a:t>
            </a:r>
            <a:br>
              <a:rPr lang="en-US" smtClean="0"/>
            </a:br>
            <a:endParaRPr lang="en-US" dirty="0"/>
          </a:p>
        </p:txBody>
      </p:sp>
      <p:grpSp>
        <p:nvGrpSpPr>
          <p:cNvPr id="45" name="Group 4"/>
          <p:cNvGrpSpPr/>
          <p:nvPr/>
        </p:nvGrpSpPr>
        <p:grpSpPr>
          <a:xfrm>
            <a:off x="5599179" y="1446213"/>
            <a:ext cx="2200710" cy="4297680"/>
            <a:chOff x="5685541" y="393698"/>
            <a:chExt cx="2303725" cy="4297680"/>
          </a:xfrm>
        </p:grpSpPr>
        <p:sp>
          <p:nvSpPr>
            <p:cNvPr id="46" name="Rounded Rectangle 65"/>
            <p:cNvSpPr/>
            <p:nvPr/>
          </p:nvSpPr>
          <p:spPr>
            <a:xfrm>
              <a:off x="5685541" y="393698"/>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47" name="Rounded Rectangle 4"/>
            <p:cNvSpPr/>
            <p:nvPr/>
          </p:nvSpPr>
          <p:spPr>
            <a:xfrm>
              <a:off x="5685541" y="393698"/>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Entity</a:t>
              </a:r>
            </a:p>
          </p:txBody>
        </p:sp>
      </p:grpSp>
      <p:grpSp>
        <p:nvGrpSpPr>
          <p:cNvPr id="48" name="Group 5"/>
          <p:cNvGrpSpPr/>
          <p:nvPr/>
        </p:nvGrpSpPr>
        <p:grpSpPr>
          <a:xfrm>
            <a:off x="3010474" y="1446214"/>
            <a:ext cx="2460078" cy="4297680"/>
            <a:chOff x="2983350" y="355599"/>
            <a:chExt cx="2318237" cy="4297680"/>
          </a:xfrm>
        </p:grpSpPr>
        <p:sp>
          <p:nvSpPr>
            <p:cNvPr id="49" name="Rounded Rectangle 68"/>
            <p:cNvSpPr/>
            <p:nvPr/>
          </p:nvSpPr>
          <p:spPr>
            <a:xfrm>
              <a:off x="2997862"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50" name="Rounded Rectangle 6"/>
            <p:cNvSpPr/>
            <p:nvPr/>
          </p:nvSpPr>
          <p:spPr>
            <a:xfrm>
              <a:off x="2983350" y="355599"/>
              <a:ext cx="229999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Table</a:t>
              </a:r>
            </a:p>
          </p:txBody>
        </p:sp>
      </p:grpSp>
      <p:grpSp>
        <p:nvGrpSpPr>
          <p:cNvPr id="51" name="Group 6"/>
          <p:cNvGrpSpPr/>
          <p:nvPr/>
        </p:nvGrpSpPr>
        <p:grpSpPr>
          <a:xfrm>
            <a:off x="520701" y="1446214"/>
            <a:ext cx="2361146" cy="4297680"/>
            <a:chOff x="222249" y="355599"/>
            <a:chExt cx="2303725" cy="4297680"/>
          </a:xfrm>
        </p:grpSpPr>
        <p:sp>
          <p:nvSpPr>
            <p:cNvPr id="52" name="Rounded Rectangle 71"/>
            <p:cNvSpPr/>
            <p:nvPr/>
          </p:nvSpPr>
          <p:spPr>
            <a:xfrm>
              <a:off x="222249"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53" name="Rounded Rectangle 8"/>
            <p:cNvSpPr/>
            <p:nvPr/>
          </p:nvSpPr>
          <p:spPr>
            <a:xfrm>
              <a:off x="222249" y="355599"/>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grpSp>
      <p:cxnSp>
        <p:nvCxnSpPr>
          <p:cNvPr id="57" name="Straight Connector 56"/>
          <p:cNvCxnSpPr/>
          <p:nvPr/>
        </p:nvCxnSpPr>
        <p:spPr>
          <a:xfrm>
            <a:off x="2262875" y="3867665"/>
            <a:ext cx="1482811" cy="108739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2337016" y="3039763"/>
            <a:ext cx="1322173" cy="1000897"/>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958296" y="3602527"/>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a:solidFill>
                  <a:schemeClr val="lt1">
                    <a:alpha val="99000"/>
                  </a:schemeClr>
                </a:solidFill>
              </a:rPr>
              <a:t>contoso</a:t>
            </a:r>
            <a:endParaRPr lang="en-US" sz="2000" dirty="0">
              <a:solidFill>
                <a:schemeClr val="lt1">
                  <a:alpha val="99000"/>
                </a:schemeClr>
              </a:solidFill>
            </a:endParaRPr>
          </a:p>
        </p:txBody>
      </p:sp>
      <p:cxnSp>
        <p:nvCxnSpPr>
          <p:cNvPr id="61" name="Straight Connector 60"/>
          <p:cNvCxnSpPr/>
          <p:nvPr/>
        </p:nvCxnSpPr>
        <p:spPr>
          <a:xfrm>
            <a:off x="4808367" y="3101546"/>
            <a:ext cx="1287635" cy="4942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4845437" y="2656705"/>
            <a:ext cx="1250564" cy="53133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5906592" y="2360613"/>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chemeClr val="lt1">
                    <a:alpha val="99000"/>
                  </a:schemeClr>
                </a:solidFill>
              </a:rPr>
              <a:t>Name =…</a:t>
            </a:r>
          </a:p>
          <a:p>
            <a:r>
              <a:rPr lang="en-US" dirty="0">
                <a:solidFill>
                  <a:schemeClr val="lt1">
                    <a:alpha val="99000"/>
                  </a:schemeClr>
                </a:solidFill>
              </a:rPr>
              <a:t>Email = …</a:t>
            </a:r>
          </a:p>
        </p:txBody>
      </p:sp>
      <p:sp>
        <p:nvSpPr>
          <p:cNvPr id="68" name="Rectangle 67"/>
          <p:cNvSpPr/>
          <p:nvPr/>
        </p:nvSpPr>
        <p:spPr>
          <a:xfrm>
            <a:off x="5906591" y="318855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chemeClr val="lt1">
                    <a:alpha val="99000"/>
                  </a:schemeClr>
                </a:solidFill>
              </a:rPr>
              <a:t>Name =…</a:t>
            </a:r>
          </a:p>
          <a:p>
            <a:r>
              <a:rPr lang="en-US" dirty="0" err="1">
                <a:solidFill>
                  <a:schemeClr val="lt1">
                    <a:alpha val="99000"/>
                  </a:schemeClr>
                </a:solidFill>
              </a:rPr>
              <a:t>EMailAdd</a:t>
            </a:r>
            <a:r>
              <a:rPr lang="en-US" dirty="0">
                <a:solidFill>
                  <a:schemeClr val="lt1">
                    <a:alpha val="99000"/>
                  </a:schemeClr>
                </a:solidFill>
              </a:rPr>
              <a:t>= </a:t>
            </a:r>
          </a:p>
        </p:txBody>
      </p:sp>
      <p:sp>
        <p:nvSpPr>
          <p:cNvPr id="69" name="Rectangle 68"/>
          <p:cNvSpPr/>
          <p:nvPr/>
        </p:nvSpPr>
        <p:spPr>
          <a:xfrm>
            <a:off x="3521808" y="2774584"/>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customers</a:t>
            </a:r>
          </a:p>
        </p:txBody>
      </p:sp>
      <p:cxnSp>
        <p:nvCxnSpPr>
          <p:cNvPr id="74" name="Straight Connector 73"/>
          <p:cNvCxnSpPr/>
          <p:nvPr/>
        </p:nvCxnSpPr>
        <p:spPr>
          <a:xfrm>
            <a:off x="4808367" y="4769708"/>
            <a:ext cx="1287635" cy="4942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4845437" y="4324867"/>
            <a:ext cx="1250564" cy="53133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0" name="Rounded Rectangle 97"/>
          <p:cNvSpPr/>
          <p:nvPr/>
        </p:nvSpPr>
        <p:spPr>
          <a:xfrm>
            <a:off x="5906592" y="4844441"/>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chemeClr val="lt1">
                    <a:alpha val="99000"/>
                  </a:schemeClr>
                </a:solidFill>
              </a:rPr>
              <a:t>Photo ID =…</a:t>
            </a:r>
          </a:p>
          <a:p>
            <a:r>
              <a:rPr lang="en-US" dirty="0">
                <a:solidFill>
                  <a:schemeClr val="lt1">
                    <a:alpha val="99000"/>
                  </a:schemeClr>
                </a:solidFill>
              </a:rPr>
              <a:t>Date =…</a:t>
            </a:r>
          </a:p>
        </p:txBody>
      </p:sp>
      <p:sp>
        <p:nvSpPr>
          <p:cNvPr id="71" name="Rectangle 70"/>
          <p:cNvSpPr/>
          <p:nvPr/>
        </p:nvSpPr>
        <p:spPr>
          <a:xfrm>
            <a:off x="3521809" y="4430470"/>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photos</a:t>
            </a:r>
          </a:p>
        </p:txBody>
      </p:sp>
      <p:sp>
        <p:nvSpPr>
          <p:cNvPr id="72" name="Rounded Rectangle 97"/>
          <p:cNvSpPr/>
          <p:nvPr/>
        </p:nvSpPr>
        <p:spPr>
          <a:xfrm>
            <a:off x="5906592" y="401649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chemeClr val="lt1">
                    <a:alpha val="99000"/>
                  </a:schemeClr>
                </a:solidFill>
              </a:rPr>
              <a:t>Photo ID =…</a:t>
            </a:r>
          </a:p>
          <a:p>
            <a:r>
              <a:rPr lang="en-US" dirty="0">
                <a:solidFill>
                  <a:schemeClr val="lt1">
                    <a:alpha val="99000"/>
                  </a:schemeClr>
                </a:solidFill>
              </a:rPr>
              <a:t>Date =…</a:t>
            </a:r>
          </a:p>
        </p:txBody>
      </p:sp>
    </p:spTree>
    <p:extLst>
      <p:ext uri="{BB962C8B-B14F-4D97-AF65-F5344CB8AC3E}">
        <p14:creationId xmlns:p14="http://schemas.microsoft.com/office/powerpoint/2010/main" val="333164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Table</a:t>
            </a:r>
            <a:r>
              <a:rPr lang="en-US" dirty="0" smtClean="0"/>
              <a:t> </a:t>
            </a:r>
            <a:r>
              <a:rPr lang="en-US" dirty="0" smtClean="0">
                <a:solidFill>
                  <a:schemeClr val="bg1"/>
                </a:solidFill>
              </a:rPr>
              <a:t>Details</a:t>
            </a:r>
            <a:endParaRPr lang="en-US" dirty="0">
              <a:solidFill>
                <a:schemeClr val="bg1"/>
              </a:solidFill>
            </a:endParaRPr>
          </a:p>
        </p:txBody>
      </p:sp>
      <p:pic>
        <p:nvPicPr>
          <p:cNvPr id="5" name="Picture 4"/>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20257" y="6372547"/>
            <a:ext cx="1681921" cy="195501"/>
          </a:xfrm>
          <a:prstGeom prst="rect">
            <a:avLst/>
          </a:prstGeom>
        </p:spPr>
      </p:pic>
      <p:sp>
        <p:nvSpPr>
          <p:cNvPr id="14" name="Content Placeholder 2"/>
          <p:cNvSpPr txBox="1">
            <a:spLocks/>
          </p:cNvSpPr>
          <p:nvPr/>
        </p:nvSpPr>
        <p:spPr>
          <a:xfrm>
            <a:off x="4865418" y="3028951"/>
            <a:ext cx="6811597" cy="3597275"/>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Insert</a:t>
            </a: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Update </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Merge – Partial update</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Replace – Update entire entity</a:t>
            </a:r>
            <a:endParaRPr lang="en-US" sz="1600" b="1" spc="-51" dirty="0">
              <a:solidFill>
                <a:schemeClr val="bg1">
                  <a:alpha val="99000"/>
                </a:schemeClr>
              </a:solidFill>
              <a:latin typeface="+mn-lt"/>
              <a:cs typeface="Segoe UI" pitchFamily="34" charset="0"/>
            </a:endParaRPr>
          </a:p>
          <a:p>
            <a:pPr marL="3175" lvl="1" indent="0" defTabSz="914325">
              <a:lnSpc>
                <a:spcPct val="90000"/>
              </a:lnSpc>
              <a:spcBef>
                <a:spcPts val="0"/>
              </a:spcBef>
              <a:spcAft>
                <a:spcPts val="600"/>
              </a:spcAft>
              <a:buSzPct val="80000"/>
              <a:buNone/>
            </a:pPr>
            <a:r>
              <a:rPr lang="en-US" sz="2000" b="1" spc="-51" dirty="0" err="1">
                <a:solidFill>
                  <a:schemeClr val="bg1">
                    <a:alpha val="99000"/>
                  </a:schemeClr>
                </a:solidFill>
                <a:latin typeface="+mn-lt"/>
                <a:cs typeface="Segoe UI" pitchFamily="34" charset="0"/>
              </a:rPr>
              <a:t>Upsert</a:t>
            </a:r>
            <a:endParaRPr lang="en-US" sz="2000" b="1" spc="-51" dirty="0">
              <a:solidFill>
                <a:schemeClr val="bg1">
                  <a:alpha val="99000"/>
                </a:schemeClr>
              </a:solidFill>
              <a:latin typeface="+mn-lt"/>
              <a:cs typeface="Segoe UI" pitchFamily="34" charset="0"/>
            </a:endParaRP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Delete</a:t>
            </a: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Query</a:t>
            </a:r>
          </a:p>
          <a:p>
            <a:pPr marL="3175" lvl="1" indent="0" defTabSz="914325">
              <a:lnSpc>
                <a:spcPct val="90000"/>
              </a:lnSpc>
              <a:spcBef>
                <a:spcPts val="0"/>
              </a:spcBef>
              <a:spcAft>
                <a:spcPts val="600"/>
              </a:spcAft>
              <a:buSzPct val="80000"/>
              <a:buNone/>
            </a:pPr>
            <a:r>
              <a:rPr lang="en-US" sz="2000" spc="-51" dirty="0">
                <a:solidFill>
                  <a:schemeClr val="bg1">
                    <a:alpha val="99000"/>
                  </a:schemeClr>
                </a:solidFill>
                <a:latin typeface="+mn-lt"/>
                <a:cs typeface="Segoe UI" pitchFamily="34" charset="0"/>
              </a:rPr>
              <a:t>Entity Group Transactions</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Multiple CUD Operations in a single atomic transaction</a:t>
            </a:r>
          </a:p>
        </p:txBody>
      </p:sp>
      <p:sp>
        <p:nvSpPr>
          <p:cNvPr id="15" name="Content Placeholder 2"/>
          <p:cNvSpPr txBox="1">
            <a:spLocks/>
          </p:cNvSpPr>
          <p:nvPr/>
        </p:nvSpPr>
        <p:spPr>
          <a:xfrm>
            <a:off x="4866054" y="1308101"/>
            <a:ext cx="6811597"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Create, Query, Delete</a:t>
            </a:r>
          </a:p>
          <a:p>
            <a:pPr marL="3175" lvl="1" indent="0" defTabSz="914325">
              <a:lnSpc>
                <a:spcPct val="90000"/>
              </a:lnSpc>
              <a:spcBef>
                <a:spcPts val="0"/>
              </a:spcBef>
              <a:spcAft>
                <a:spcPts val="600"/>
              </a:spcAft>
              <a:buSzPct val="80000"/>
              <a:buNone/>
            </a:pPr>
            <a:r>
              <a:rPr lang="en-US" sz="2000" spc="-51" dirty="0">
                <a:solidFill>
                  <a:schemeClr val="bg1">
                    <a:alpha val="99000"/>
                  </a:schemeClr>
                </a:solidFill>
                <a:latin typeface="+mn-lt"/>
                <a:cs typeface="Segoe UI" pitchFamily="34" charset="0"/>
              </a:rPr>
              <a:t>Tables can have metadata</a:t>
            </a:r>
          </a:p>
        </p:txBody>
      </p:sp>
      <p:cxnSp>
        <p:nvCxnSpPr>
          <p:cNvPr id="22" name="Straight Connector 21"/>
          <p:cNvCxnSpPr/>
          <p:nvPr/>
        </p:nvCxnSpPr>
        <p:spPr>
          <a:xfrm>
            <a:off x="1589" y="2924473"/>
            <a:ext cx="12188825"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602272" y="1599367"/>
            <a:ext cx="3698943" cy="984885"/>
            <a:chOff x="600683" y="1599366"/>
            <a:chExt cx="3698943" cy="984885"/>
          </a:xfrm>
        </p:grpSpPr>
        <p:sp>
          <p:nvSpPr>
            <p:cNvPr id="20" name="TextBox 19"/>
            <p:cNvSpPr txBox="1"/>
            <p:nvPr/>
          </p:nvSpPr>
          <p:spPr>
            <a:xfrm>
              <a:off x="1650019" y="1599366"/>
              <a:ext cx="2649607" cy="984885"/>
            </a:xfrm>
            <a:prstGeom prst="rect">
              <a:avLst/>
            </a:prstGeom>
            <a:noFill/>
          </p:spPr>
          <p:txBody>
            <a:bodyPr wrap="square" lIns="0" tIns="0" rIns="0" bIns="0" rtlCol="0">
              <a:spAutoFit/>
            </a:bodyPr>
            <a:lstStyle/>
            <a:p>
              <a:r>
                <a:rPr lang="en-US" sz="3200" spc="-100" dirty="0">
                  <a:solidFill>
                    <a:schemeClr val="bg1">
                      <a:alpha val="99000"/>
                    </a:schemeClr>
                  </a:solidFill>
                  <a:latin typeface="Segoe UI" pitchFamily="34" charset="0"/>
                  <a:ea typeface="Segoe UI" pitchFamily="34" charset="0"/>
                  <a:cs typeface="Segoe UI" pitchFamily="34" charset="0"/>
                </a:rPr>
                <a:t>Not an RDBMS! </a:t>
              </a:r>
              <a:br>
                <a:rPr lang="en-US" sz="3200" spc="-100" dirty="0">
                  <a:solidFill>
                    <a:schemeClr val="bg1">
                      <a:alpha val="99000"/>
                    </a:schemeClr>
                  </a:solidFill>
                  <a:latin typeface="Segoe UI" pitchFamily="34" charset="0"/>
                  <a:ea typeface="Segoe UI" pitchFamily="34" charset="0"/>
                  <a:cs typeface="Segoe UI" pitchFamily="34" charset="0"/>
                </a:rPr>
              </a:br>
              <a:r>
                <a:rPr lang="en-US" sz="3200" spc="-100" dirty="0">
                  <a:solidFill>
                    <a:schemeClr val="bg1">
                      <a:alpha val="99000"/>
                    </a:schemeClr>
                  </a:solidFill>
                  <a:latin typeface="Segoe UI" pitchFamily="34" charset="0"/>
                  <a:ea typeface="Segoe UI" pitchFamily="34" charset="0"/>
                  <a:cs typeface="Segoe UI" pitchFamily="34" charset="0"/>
                </a:rPr>
                <a:t>Table</a:t>
              </a:r>
            </a:p>
          </p:txBody>
        </p:sp>
        <p:sp>
          <p:nvSpPr>
            <p:cNvPr id="23" name="Freeform 7"/>
            <p:cNvSpPr>
              <a:spLocks noEditPoints="1"/>
            </p:cNvSpPr>
            <p:nvPr/>
          </p:nvSpPr>
          <p:spPr bwMode="auto">
            <a:xfrm>
              <a:off x="600683" y="1754605"/>
              <a:ext cx="741734" cy="606008"/>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0" name="Group 29"/>
          <p:cNvGrpSpPr/>
          <p:nvPr/>
        </p:nvGrpSpPr>
        <p:grpSpPr>
          <a:xfrm>
            <a:off x="575166" y="4093317"/>
            <a:ext cx="2722363" cy="790728"/>
            <a:chOff x="573577" y="4093317"/>
            <a:chExt cx="2722363" cy="790728"/>
          </a:xfrm>
        </p:grpSpPr>
        <p:sp>
          <p:nvSpPr>
            <p:cNvPr id="17" name="TextBox 16"/>
            <p:cNvSpPr txBox="1"/>
            <p:nvPr/>
          </p:nvSpPr>
          <p:spPr>
            <a:xfrm>
              <a:off x="1650020" y="4292880"/>
              <a:ext cx="1645920" cy="393954"/>
            </a:xfrm>
            <a:prstGeom prst="rect">
              <a:avLst/>
            </a:prstGeom>
            <a:noFill/>
          </p:spPr>
          <p:txBody>
            <a:bodyPr wrap="square" lIns="0" tIns="0" rIns="0" bIns="0" rtlCol="0">
              <a:spAutoFit/>
            </a:bodyPr>
            <a:lstStyle/>
            <a:p>
              <a:pPr>
                <a:lnSpc>
                  <a:spcPct val="80000"/>
                </a:lnSpc>
              </a:pPr>
              <a:r>
                <a:rPr lang="en-US" sz="3200" spc="-100" dirty="0">
                  <a:solidFill>
                    <a:schemeClr val="bg1">
                      <a:alpha val="99000"/>
                    </a:schemeClr>
                  </a:solidFill>
                  <a:latin typeface="Segoe UI" pitchFamily="34" charset="0"/>
                  <a:ea typeface="Segoe UI" pitchFamily="34" charset="0"/>
                  <a:cs typeface="Segoe UI" pitchFamily="34" charset="0"/>
                </a:rPr>
                <a:t>Entities</a:t>
              </a:r>
            </a:p>
          </p:txBody>
        </p:sp>
        <p:grpSp>
          <p:nvGrpSpPr>
            <p:cNvPr id="24" name="Group 23"/>
            <p:cNvGrpSpPr/>
            <p:nvPr/>
          </p:nvGrpSpPr>
          <p:grpSpPr>
            <a:xfrm>
              <a:off x="573577" y="4093317"/>
              <a:ext cx="873770" cy="790728"/>
              <a:chOff x="7871395" y="3393689"/>
              <a:chExt cx="2527474" cy="2287264"/>
            </a:xfrm>
            <a:solidFill>
              <a:schemeClr val="bg1"/>
            </a:solidFill>
          </p:grpSpPr>
          <p:sp>
            <p:nvSpPr>
              <p:cNvPr id="25" name="Freeform 73"/>
              <p:cNvSpPr>
                <a:spLocks noEditPoints="1"/>
              </p:cNvSpPr>
              <p:nvPr/>
            </p:nvSpPr>
            <p:spPr bwMode="black">
              <a:xfrm>
                <a:off x="7871395" y="3393689"/>
                <a:ext cx="2369328" cy="228726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sp>
            <p:nvSpPr>
              <p:cNvPr id="26" name="Freeform 22"/>
              <p:cNvSpPr>
                <a:spLocks noEditPoints="1"/>
              </p:cNvSpPr>
              <p:nvPr/>
            </p:nvSpPr>
            <p:spPr bwMode="black">
              <a:xfrm>
                <a:off x="9773063" y="4262998"/>
                <a:ext cx="625806" cy="625642"/>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22"/>
              <p:cNvSpPr>
                <a:spLocks noEditPoints="1"/>
              </p:cNvSpPr>
              <p:nvPr/>
            </p:nvSpPr>
            <p:spPr bwMode="black">
              <a:xfrm>
                <a:off x="8489013" y="3713465"/>
                <a:ext cx="450706" cy="450588"/>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8" name="Freeform 22"/>
              <p:cNvSpPr>
                <a:spLocks noEditPoints="1"/>
              </p:cNvSpPr>
              <p:nvPr/>
            </p:nvSpPr>
            <p:spPr bwMode="black">
              <a:xfrm rot="21328346">
                <a:off x="8456924" y="5106580"/>
                <a:ext cx="431892" cy="431776"/>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spTree>
    <p:extLst>
      <p:ext uri="{BB962C8B-B14F-4D97-AF65-F5344CB8AC3E}">
        <p14:creationId xmlns:p14="http://schemas.microsoft.com/office/powerpoint/2010/main" val="560836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Entity Properties</a:t>
            </a:r>
            <a:endParaRPr lang="en-US" dirty="0"/>
          </a:p>
        </p:txBody>
      </p:sp>
      <p:sp>
        <p:nvSpPr>
          <p:cNvPr id="3" name="Content Placeholder 2"/>
          <p:cNvSpPr>
            <a:spLocks noGrp="1"/>
          </p:cNvSpPr>
          <p:nvPr>
            <p:ph type="body" sz="quarter" idx="10"/>
          </p:nvPr>
        </p:nvSpPr>
        <p:spPr>
          <a:xfrm>
            <a:off x="520701" y="1163902"/>
            <a:ext cx="5575301" cy="4876720"/>
          </a:xfrm>
        </p:spPr>
        <p:txBody>
          <a:bodyPr>
            <a:normAutofit lnSpcReduction="10000"/>
          </a:bodyPr>
          <a:lstStyle/>
          <a:p>
            <a:r>
              <a:rPr lang="en-US" sz="2800" dirty="0">
                <a:solidFill>
                  <a:schemeClr val="accent3">
                    <a:alpha val="99000"/>
                  </a:schemeClr>
                </a:solidFill>
              </a:rPr>
              <a:t>Entity can have up to 255 properties</a:t>
            </a:r>
          </a:p>
          <a:p>
            <a:pPr lvl="1"/>
            <a:r>
              <a:rPr lang="en-US" dirty="0" smtClean="0"/>
              <a:t>Up to 1MB per entity</a:t>
            </a:r>
          </a:p>
          <a:p>
            <a:pPr lvl="1"/>
            <a:endParaRPr lang="en-US" sz="1800" dirty="0"/>
          </a:p>
          <a:p>
            <a:r>
              <a:rPr lang="en-US" sz="2800" dirty="0">
                <a:solidFill>
                  <a:schemeClr val="accent3">
                    <a:alpha val="99000"/>
                  </a:schemeClr>
                </a:solidFill>
              </a:rPr>
              <a:t>Mandatory Properties for every entity</a:t>
            </a:r>
          </a:p>
          <a:p>
            <a:pPr lvl="1"/>
            <a:r>
              <a:rPr lang="en-US" dirty="0" err="1" smtClean="0"/>
              <a:t>PartitionKey</a:t>
            </a:r>
            <a:r>
              <a:rPr lang="en-US" dirty="0" smtClean="0"/>
              <a:t> &amp; </a:t>
            </a:r>
            <a:r>
              <a:rPr lang="en-US" dirty="0" err="1" smtClean="0"/>
              <a:t>RowKey</a:t>
            </a:r>
            <a:r>
              <a:rPr lang="en-US" dirty="0" smtClean="0"/>
              <a:t> (only indexed properties)</a:t>
            </a:r>
          </a:p>
          <a:p>
            <a:pPr lvl="1"/>
            <a:r>
              <a:rPr lang="en-US" sz="1600" dirty="0"/>
              <a:t>Uniquely identifies an entity</a:t>
            </a:r>
          </a:p>
          <a:p>
            <a:pPr lvl="1">
              <a:spcAft>
                <a:spcPts val="1200"/>
              </a:spcAft>
            </a:pPr>
            <a:r>
              <a:rPr lang="en-US" sz="1600" dirty="0"/>
              <a:t>Defines the sort order</a:t>
            </a:r>
          </a:p>
          <a:p>
            <a:pPr lvl="1"/>
            <a:r>
              <a:rPr lang="en-US" dirty="0" smtClean="0"/>
              <a:t>Timestamp </a:t>
            </a:r>
          </a:p>
          <a:p>
            <a:pPr lvl="1"/>
            <a:r>
              <a:rPr lang="en-US" sz="1600" dirty="0"/>
              <a:t>Optimistic Concurrency</a:t>
            </a:r>
          </a:p>
          <a:p>
            <a:pPr lvl="1"/>
            <a:r>
              <a:rPr lang="en-US" sz="1600" dirty="0"/>
              <a:t>Exposed as an HTTP </a:t>
            </a:r>
            <a:r>
              <a:rPr lang="en-US" sz="1600" dirty="0" err="1"/>
              <a:t>Etag</a:t>
            </a:r>
            <a:endParaRPr lang="en-US" sz="1600" dirty="0"/>
          </a:p>
          <a:p>
            <a:pPr lvl="1"/>
            <a:endParaRPr lang="en-US" sz="1800" dirty="0"/>
          </a:p>
          <a:p>
            <a:r>
              <a:rPr lang="en-US" sz="2800" dirty="0">
                <a:solidFill>
                  <a:schemeClr val="accent3">
                    <a:alpha val="99000"/>
                  </a:schemeClr>
                </a:solidFill>
              </a:rPr>
              <a:t>No fixed schema for other properties</a:t>
            </a:r>
          </a:p>
          <a:p>
            <a:pPr lvl="1"/>
            <a:r>
              <a:rPr lang="en-US" sz="1800" dirty="0"/>
              <a:t>Each property is stored as a &lt;name, typed value&gt; pair</a:t>
            </a:r>
          </a:p>
          <a:p>
            <a:pPr lvl="1"/>
            <a:r>
              <a:rPr lang="en-US" sz="1800" dirty="0"/>
              <a:t>No schema stored for a table</a:t>
            </a:r>
          </a:p>
          <a:p>
            <a:pPr lvl="1"/>
            <a:r>
              <a:rPr lang="en-US" sz="1800" dirty="0"/>
              <a:t>Properties can be the standard .NET types </a:t>
            </a:r>
          </a:p>
          <a:p>
            <a:pPr lvl="1"/>
            <a:r>
              <a:rPr lang="en-US" sz="1800" dirty="0"/>
              <a:t>String, binary, </a:t>
            </a:r>
            <a:r>
              <a:rPr lang="en-US" sz="1800" dirty="0" err="1"/>
              <a:t>bool</a:t>
            </a:r>
            <a:r>
              <a:rPr lang="en-US" sz="1800" dirty="0"/>
              <a:t>, </a:t>
            </a:r>
            <a:r>
              <a:rPr lang="en-US" sz="1800" dirty="0" err="1"/>
              <a:t>DateTime</a:t>
            </a:r>
            <a:r>
              <a:rPr lang="en-US" sz="1800" dirty="0"/>
              <a:t>, GUID, </a:t>
            </a:r>
            <a:r>
              <a:rPr lang="en-US" sz="1800" dirty="0" err="1"/>
              <a:t>int</a:t>
            </a:r>
            <a:r>
              <a:rPr lang="en-US" sz="1800" dirty="0"/>
              <a:t>, int64, and double</a:t>
            </a:r>
          </a:p>
        </p:txBody>
      </p:sp>
      <p:grpSp>
        <p:nvGrpSpPr>
          <p:cNvPr id="10" name="Group 9"/>
          <p:cNvGrpSpPr/>
          <p:nvPr/>
        </p:nvGrpSpPr>
        <p:grpSpPr>
          <a:xfrm>
            <a:off x="7595266" y="2276531"/>
            <a:ext cx="3725963" cy="3371849"/>
            <a:chOff x="7871395" y="3393689"/>
            <a:chExt cx="2527474" cy="2287264"/>
          </a:xfrm>
        </p:grpSpPr>
        <p:sp>
          <p:nvSpPr>
            <p:cNvPr id="6" name="Freeform 73"/>
            <p:cNvSpPr>
              <a:spLocks noEditPoints="1"/>
            </p:cNvSpPr>
            <p:nvPr/>
          </p:nvSpPr>
          <p:spPr bwMode="black">
            <a:xfrm>
              <a:off x="7871395" y="3393689"/>
              <a:ext cx="2369328" cy="228726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7" name="Freeform 22"/>
            <p:cNvSpPr>
              <a:spLocks noEditPoints="1"/>
            </p:cNvSpPr>
            <p:nvPr/>
          </p:nvSpPr>
          <p:spPr bwMode="black">
            <a:xfrm>
              <a:off x="9773063" y="4262998"/>
              <a:ext cx="625806" cy="625642"/>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8" name="Freeform 22"/>
            <p:cNvSpPr>
              <a:spLocks noEditPoints="1"/>
            </p:cNvSpPr>
            <p:nvPr/>
          </p:nvSpPr>
          <p:spPr bwMode="black">
            <a:xfrm>
              <a:off x="8489013" y="3713465"/>
              <a:ext cx="450706" cy="450588"/>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9" name="Freeform 22"/>
            <p:cNvSpPr>
              <a:spLocks noEditPoints="1"/>
            </p:cNvSpPr>
            <p:nvPr/>
          </p:nvSpPr>
          <p:spPr bwMode="black">
            <a:xfrm rot="21328346">
              <a:off x="8456924" y="5106580"/>
              <a:ext cx="431892" cy="431776"/>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03190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6"/>
          <p:cNvSpPr>
            <a:spLocks/>
          </p:cNvSpPr>
          <p:nvPr/>
        </p:nvSpPr>
        <p:spPr bwMode="auto">
          <a:xfrm>
            <a:off x="5410797" y="230189"/>
            <a:ext cx="5563591" cy="372896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4" name="Title 3"/>
          <p:cNvSpPr>
            <a:spLocks noGrp="1"/>
          </p:cNvSpPr>
          <p:nvPr>
            <p:ph type="title"/>
          </p:nvPr>
        </p:nvSpPr>
        <p:spPr/>
        <p:txBody>
          <a:bodyPr/>
          <a:lstStyle/>
          <a:p>
            <a:r>
              <a:rPr lang="en-NZ" smtClean="0"/>
              <a:t>No Fixed Schema</a:t>
            </a:r>
            <a:endParaRPr lang="en-NZ" dirty="0"/>
          </a:p>
        </p:txBody>
      </p:sp>
      <p:graphicFrame>
        <p:nvGraphicFramePr>
          <p:cNvPr id="12" name="Table 11"/>
          <p:cNvGraphicFramePr>
            <a:graphicFrameLocks noGrp="1"/>
          </p:cNvGraphicFramePr>
          <p:nvPr>
            <p:extLst/>
          </p:nvPr>
        </p:nvGraphicFramePr>
        <p:xfrm>
          <a:off x="1182181" y="2360615"/>
          <a:ext cx="7000410" cy="3116059"/>
        </p:xfrm>
        <a:graphic>
          <a:graphicData uri="http://schemas.openxmlformats.org/drawingml/2006/table">
            <a:tbl>
              <a:tblPr firstRow="1" bandRow="1">
                <a:tableStyleId>{7DF18680-E054-41AD-8BC1-D1AEF772440D}</a:tableStyleId>
              </a:tblPr>
              <a:tblGrid>
                <a:gridCol w="1978569"/>
                <a:gridCol w="1978569"/>
                <a:gridCol w="1503813"/>
                <a:gridCol w="1539459"/>
              </a:tblGrid>
              <a:tr h="641542">
                <a:tc>
                  <a:txBody>
                    <a:bodyPr/>
                    <a:lstStyle/>
                    <a:p>
                      <a:endParaRPr lang="en-NZ" sz="1600" b="1" dirty="0">
                        <a:solidFill>
                          <a:schemeClr val="lt1">
                            <a:alpha val="99000"/>
                          </a:schemeClr>
                        </a:solidFill>
                      </a:endParaRPr>
                    </a:p>
                  </a:txBody>
                  <a:tcPr marL="182880" marR="182880" marT="91440" marB="9144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sz="1600" b="1" cap="all" baseline="0" dirty="0" smtClean="0">
                          <a:solidFill>
                            <a:schemeClr val="lt1">
                              <a:alpha val="99000"/>
                            </a:schemeClr>
                          </a:solidFill>
                        </a:rPr>
                        <a:t>FIRST</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LAST</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BIRTHDATE</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Wade</a:t>
                      </a:r>
                    </a:p>
                  </a:txBody>
                  <a:tcPr marL="182880" marR="182880" marT="91440" marB="9144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Wegner</a:t>
                      </a:r>
                    </a:p>
                  </a:txBody>
                  <a:tcPr marL="182880" marR="182880" marT="91440" marB="9144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2/2/1981</a:t>
                      </a:r>
                      <a:endParaRPr lang="en-US" sz="1400" kern="1200" dirty="0">
                        <a:solidFill>
                          <a:schemeClr val="tx2">
                            <a:lumMod val="75000"/>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Nathan</a:t>
                      </a:r>
                    </a:p>
                  </a:txBody>
                  <a:tcPr marL="182880" marR="182880" marT="91440" marB="9144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Totten</a:t>
                      </a:r>
                      <a:endParaRPr lang="en-US" sz="1400" kern="1200" dirty="0">
                        <a:solidFill>
                          <a:schemeClr val="tx2">
                            <a:lumMod val="75000"/>
                            <a:alpha val="99000"/>
                          </a:schemeClr>
                        </a:solidFill>
                        <a:latin typeface="+mn-lt"/>
                        <a:ea typeface="+mn-ea"/>
                        <a:cs typeface="+mn-cs"/>
                      </a:endParaRPr>
                    </a:p>
                  </a:txBody>
                  <a:tcPr marL="182880" marR="182880" marT="91440" marB="9144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3/15/1965</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kern="1200" dirty="0" smtClean="0">
                          <a:solidFill>
                            <a:schemeClr val="tx2">
                              <a:lumMod val="75000"/>
                              <a:alpha val="99000"/>
                            </a:schemeClr>
                          </a:solidFill>
                          <a:latin typeface="+mn-lt"/>
                          <a:ea typeface="+mn-ea"/>
                          <a:cs typeface="+mn-cs"/>
                        </a:rPr>
                        <a:t>Nick</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r>
                        <a:rPr lang="en-US" sz="1400" kern="1200" dirty="0" smtClean="0">
                          <a:solidFill>
                            <a:schemeClr val="tx2">
                              <a:lumMod val="75000"/>
                              <a:alpha val="99000"/>
                            </a:schemeClr>
                          </a:solidFill>
                          <a:latin typeface="+mn-lt"/>
                          <a:ea typeface="+mn-ea"/>
                          <a:cs typeface="+mn-cs"/>
                        </a:rPr>
                        <a:t>Harris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May 1, 1976</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bl>
          </a:graphicData>
        </a:graphic>
      </p:graphicFrame>
      <p:sp>
        <p:nvSpPr>
          <p:cNvPr id="17" name="Oval 16"/>
          <p:cNvSpPr/>
          <p:nvPr/>
        </p:nvSpPr>
        <p:spPr>
          <a:xfrm>
            <a:off x="6628815" y="4644858"/>
            <a:ext cx="1232722" cy="847928"/>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18" name="Rectangle 17"/>
          <p:cNvSpPr/>
          <p:nvPr/>
        </p:nvSpPr>
        <p:spPr>
          <a:xfrm>
            <a:off x="8181183" y="2360614"/>
            <a:ext cx="1827291" cy="649287"/>
          </a:xfrm>
          <a:prstGeom prst="rect">
            <a:avLst/>
          </a:prstGeom>
          <a:solidFill>
            <a:srgbClr val="92D050"/>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45719" rIns="91436" bIns="45719" rtlCol="0" anchor="ctr" anchorCtr="0"/>
          <a:lstStyle/>
          <a:p>
            <a:r>
              <a:rPr lang="en-NZ" sz="1600" b="1" cap="all" dirty="0">
                <a:solidFill>
                  <a:srgbClr val="FFFFFF">
                    <a:alpha val="99000"/>
                  </a:srgbClr>
                </a:solidFill>
              </a:rPr>
              <a:t>FAV SPORT</a:t>
            </a:r>
            <a:endParaRPr lang="en-US" sz="1900" b="1" dirty="0">
              <a:solidFill>
                <a:schemeClr val="bg1">
                  <a:alpha val="99000"/>
                </a:schemeClr>
              </a:solidFill>
            </a:endParaRPr>
          </a:p>
        </p:txBody>
      </p:sp>
      <p:sp>
        <p:nvSpPr>
          <p:cNvPr id="19" name="Rectangle 18"/>
          <p:cNvSpPr/>
          <p:nvPr/>
        </p:nvSpPr>
        <p:spPr>
          <a:xfrm>
            <a:off x="8178801" y="3827532"/>
            <a:ext cx="1828800" cy="824398"/>
          </a:xfrm>
          <a:prstGeom prst="rect">
            <a:avLst/>
          </a:prstGeom>
          <a:solidFill>
            <a:schemeClr val="bg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0" tIns="45719" rIns="91436" bIns="45719" rtlCol="0" anchor="ctr" anchorCtr="0"/>
          <a:lstStyle/>
          <a:p>
            <a:r>
              <a:rPr lang="en-US" sz="1400" dirty="0">
                <a:solidFill>
                  <a:schemeClr val="tx2">
                    <a:lumMod val="75000"/>
                    <a:alpha val="99000"/>
                  </a:schemeClr>
                </a:solidFill>
              </a:rPr>
              <a:t>Canoeing</a:t>
            </a:r>
          </a:p>
        </p:txBody>
      </p:sp>
      <p:grpSp>
        <p:nvGrpSpPr>
          <p:cNvPr id="10" name="Group 9"/>
          <p:cNvGrpSpPr/>
          <p:nvPr/>
        </p:nvGrpSpPr>
        <p:grpSpPr>
          <a:xfrm>
            <a:off x="2253467" y="3104907"/>
            <a:ext cx="678646" cy="686022"/>
            <a:chOff x="2251879" y="3104907"/>
            <a:chExt cx="678646" cy="686022"/>
          </a:xfrm>
        </p:grpSpPr>
        <p:sp>
          <p:nvSpPr>
            <p:cNvPr id="25" name="Freeform 74"/>
            <p:cNvSpPr>
              <a:spLocks/>
            </p:cNvSpPr>
            <p:nvPr/>
          </p:nvSpPr>
          <p:spPr bwMode="auto">
            <a:xfrm>
              <a:off x="2251879" y="3336040"/>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6" name="Freeform 75"/>
            <p:cNvSpPr>
              <a:spLocks/>
            </p:cNvSpPr>
            <p:nvPr/>
          </p:nvSpPr>
          <p:spPr bwMode="auto">
            <a:xfrm>
              <a:off x="2726440" y="3336040"/>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76"/>
            <p:cNvSpPr>
              <a:spLocks/>
            </p:cNvSpPr>
            <p:nvPr/>
          </p:nvSpPr>
          <p:spPr bwMode="auto">
            <a:xfrm>
              <a:off x="2389576" y="3353251"/>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Oval 77"/>
            <p:cNvSpPr>
              <a:spLocks noChangeArrowheads="1"/>
            </p:cNvSpPr>
            <p:nvPr/>
          </p:nvSpPr>
          <p:spPr bwMode="auto">
            <a:xfrm>
              <a:off x="2460882" y="3104907"/>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2253467" y="3897711"/>
            <a:ext cx="678646" cy="686022"/>
            <a:chOff x="2251879" y="3897711"/>
            <a:chExt cx="678646" cy="686022"/>
          </a:xfrm>
        </p:grpSpPr>
        <p:sp>
          <p:nvSpPr>
            <p:cNvPr id="30" name="Freeform 74"/>
            <p:cNvSpPr>
              <a:spLocks/>
            </p:cNvSpPr>
            <p:nvPr/>
          </p:nvSpPr>
          <p:spPr bwMode="auto">
            <a:xfrm>
              <a:off x="2251879" y="4128844"/>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1" name="Freeform 75"/>
            <p:cNvSpPr>
              <a:spLocks/>
            </p:cNvSpPr>
            <p:nvPr/>
          </p:nvSpPr>
          <p:spPr bwMode="auto">
            <a:xfrm>
              <a:off x="2726440" y="4128844"/>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2" name="Freeform 76"/>
            <p:cNvSpPr>
              <a:spLocks/>
            </p:cNvSpPr>
            <p:nvPr/>
          </p:nvSpPr>
          <p:spPr bwMode="auto">
            <a:xfrm>
              <a:off x="2389576" y="4146055"/>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77"/>
            <p:cNvSpPr>
              <a:spLocks noChangeArrowheads="1"/>
            </p:cNvSpPr>
            <p:nvPr/>
          </p:nvSpPr>
          <p:spPr bwMode="auto">
            <a:xfrm>
              <a:off x="2460882" y="3897711"/>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7" name="Group 6"/>
          <p:cNvGrpSpPr/>
          <p:nvPr/>
        </p:nvGrpSpPr>
        <p:grpSpPr>
          <a:xfrm>
            <a:off x="2253467" y="4690515"/>
            <a:ext cx="678646" cy="686022"/>
            <a:chOff x="2251879" y="4690515"/>
            <a:chExt cx="678646" cy="686022"/>
          </a:xfrm>
        </p:grpSpPr>
        <p:sp>
          <p:nvSpPr>
            <p:cNvPr id="35" name="Freeform 74"/>
            <p:cNvSpPr>
              <a:spLocks/>
            </p:cNvSpPr>
            <p:nvPr/>
          </p:nvSpPr>
          <p:spPr bwMode="auto">
            <a:xfrm>
              <a:off x="2251879" y="4921648"/>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6" name="Freeform 75"/>
            <p:cNvSpPr>
              <a:spLocks/>
            </p:cNvSpPr>
            <p:nvPr/>
          </p:nvSpPr>
          <p:spPr bwMode="auto">
            <a:xfrm>
              <a:off x="2726440" y="4921648"/>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7" name="Freeform 76"/>
            <p:cNvSpPr>
              <a:spLocks/>
            </p:cNvSpPr>
            <p:nvPr/>
          </p:nvSpPr>
          <p:spPr bwMode="auto">
            <a:xfrm>
              <a:off x="2389576" y="4938859"/>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Oval 77"/>
            <p:cNvSpPr>
              <a:spLocks noChangeArrowheads="1"/>
            </p:cNvSpPr>
            <p:nvPr/>
          </p:nvSpPr>
          <p:spPr bwMode="auto">
            <a:xfrm>
              <a:off x="2460882" y="4690515"/>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1345744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6"/>
          <p:cNvSpPr>
            <a:spLocks/>
          </p:cNvSpPr>
          <p:nvPr/>
        </p:nvSpPr>
        <p:spPr bwMode="auto">
          <a:xfrm>
            <a:off x="5410797" y="230189"/>
            <a:ext cx="5563591" cy="372896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4" name="Title 3"/>
          <p:cNvSpPr>
            <a:spLocks noGrp="1"/>
          </p:cNvSpPr>
          <p:nvPr>
            <p:ph type="title"/>
          </p:nvPr>
        </p:nvSpPr>
        <p:spPr/>
        <p:txBody>
          <a:bodyPr/>
          <a:lstStyle/>
          <a:p>
            <a:r>
              <a:rPr lang="en-NZ" dirty="0"/>
              <a:t>Querying</a:t>
            </a:r>
          </a:p>
        </p:txBody>
      </p:sp>
      <p:graphicFrame>
        <p:nvGraphicFramePr>
          <p:cNvPr id="12" name="Table 11"/>
          <p:cNvGraphicFramePr>
            <a:graphicFrameLocks noGrp="1"/>
          </p:cNvGraphicFramePr>
          <p:nvPr>
            <p:extLst/>
          </p:nvPr>
        </p:nvGraphicFramePr>
        <p:xfrm>
          <a:off x="1182181" y="2360615"/>
          <a:ext cx="7000410" cy="3116059"/>
        </p:xfrm>
        <a:graphic>
          <a:graphicData uri="http://schemas.openxmlformats.org/drawingml/2006/table">
            <a:tbl>
              <a:tblPr firstRow="1" bandRow="1">
                <a:tableStyleId>{7DF18680-E054-41AD-8BC1-D1AEF772440D}</a:tableStyleId>
              </a:tblPr>
              <a:tblGrid>
                <a:gridCol w="1978569"/>
                <a:gridCol w="1978569"/>
                <a:gridCol w="1503813"/>
                <a:gridCol w="1539459"/>
              </a:tblGrid>
              <a:tr h="641542">
                <a:tc>
                  <a:txBody>
                    <a:bodyPr/>
                    <a:lstStyle/>
                    <a:p>
                      <a:endParaRPr lang="en-NZ" sz="1600" b="1" dirty="0">
                        <a:solidFill>
                          <a:schemeClr val="lt1">
                            <a:alpha val="99000"/>
                          </a:schemeClr>
                        </a:solidFill>
                      </a:endParaRPr>
                    </a:p>
                  </a:txBody>
                  <a:tcPr marL="182880" marR="182880" marT="91440" marB="9144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sz="1600" b="1" cap="all" baseline="0" dirty="0" smtClean="0">
                          <a:solidFill>
                            <a:schemeClr val="lt1">
                              <a:alpha val="99000"/>
                            </a:schemeClr>
                          </a:solidFill>
                        </a:rPr>
                        <a:t>FIRST</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LAST</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BIRTHDATE</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Wade</a:t>
                      </a:r>
                    </a:p>
                  </a:txBody>
                  <a:tcPr marL="182880" marR="182880" marT="91440" marB="9144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Wegner</a:t>
                      </a:r>
                    </a:p>
                  </a:txBody>
                  <a:tcPr marL="182880" marR="182880" marT="91440" marB="9144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2/2/1981</a:t>
                      </a:r>
                      <a:endParaRPr lang="en-US" sz="1400" kern="1200" dirty="0">
                        <a:solidFill>
                          <a:schemeClr val="tx2">
                            <a:lumMod val="75000"/>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Nathan</a:t>
                      </a:r>
                    </a:p>
                  </a:txBody>
                  <a:tcPr marL="182880" marR="182880" marT="91440" marB="9144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Totten</a:t>
                      </a:r>
                      <a:endParaRPr lang="en-US" sz="1400" kern="1200" dirty="0">
                        <a:solidFill>
                          <a:schemeClr val="tx2">
                            <a:lumMod val="75000"/>
                            <a:alpha val="99000"/>
                          </a:schemeClr>
                        </a:solidFill>
                        <a:latin typeface="+mn-lt"/>
                        <a:ea typeface="+mn-ea"/>
                        <a:cs typeface="+mn-cs"/>
                      </a:endParaRPr>
                    </a:p>
                  </a:txBody>
                  <a:tcPr marL="182880" marR="182880" marT="91440" marB="9144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3/15/1965</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kern="1200" dirty="0" smtClean="0">
                          <a:solidFill>
                            <a:schemeClr val="tx2">
                              <a:lumMod val="75000"/>
                              <a:alpha val="99000"/>
                            </a:schemeClr>
                          </a:solidFill>
                          <a:latin typeface="+mn-lt"/>
                          <a:ea typeface="+mn-ea"/>
                          <a:cs typeface="+mn-cs"/>
                        </a:rPr>
                        <a:t>Nick</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r>
                        <a:rPr lang="en-US" sz="1400" kern="1200" dirty="0" smtClean="0">
                          <a:solidFill>
                            <a:schemeClr val="tx2">
                              <a:lumMod val="75000"/>
                              <a:alpha val="99000"/>
                            </a:schemeClr>
                          </a:solidFill>
                          <a:latin typeface="+mn-lt"/>
                          <a:ea typeface="+mn-ea"/>
                          <a:cs typeface="+mn-cs"/>
                        </a:rPr>
                        <a:t>Harris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May 1, 1976</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bl>
          </a:graphicData>
        </a:graphic>
      </p:graphicFrame>
      <p:sp>
        <p:nvSpPr>
          <p:cNvPr id="17" name="Rounded Rectangle 16"/>
          <p:cNvSpPr/>
          <p:nvPr/>
        </p:nvSpPr>
        <p:spPr>
          <a:xfrm>
            <a:off x="1995760" y="3005036"/>
            <a:ext cx="6196518" cy="847928"/>
          </a:xfrm>
          <a:prstGeom prst="roundRect">
            <a:avLst>
              <a:gd name="adj" fmla="val 10931"/>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grpSp>
        <p:nvGrpSpPr>
          <p:cNvPr id="10" name="Group 9"/>
          <p:cNvGrpSpPr/>
          <p:nvPr/>
        </p:nvGrpSpPr>
        <p:grpSpPr>
          <a:xfrm>
            <a:off x="2253467" y="3104907"/>
            <a:ext cx="678646" cy="686022"/>
            <a:chOff x="2251879" y="3104907"/>
            <a:chExt cx="678646" cy="686022"/>
          </a:xfrm>
        </p:grpSpPr>
        <p:sp>
          <p:nvSpPr>
            <p:cNvPr id="25" name="Freeform 74"/>
            <p:cNvSpPr>
              <a:spLocks/>
            </p:cNvSpPr>
            <p:nvPr/>
          </p:nvSpPr>
          <p:spPr bwMode="auto">
            <a:xfrm>
              <a:off x="2251879" y="3336040"/>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6" name="Freeform 75"/>
            <p:cNvSpPr>
              <a:spLocks/>
            </p:cNvSpPr>
            <p:nvPr/>
          </p:nvSpPr>
          <p:spPr bwMode="auto">
            <a:xfrm>
              <a:off x="2726440" y="3336040"/>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76"/>
            <p:cNvSpPr>
              <a:spLocks/>
            </p:cNvSpPr>
            <p:nvPr/>
          </p:nvSpPr>
          <p:spPr bwMode="auto">
            <a:xfrm>
              <a:off x="2389576" y="3353251"/>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Oval 77"/>
            <p:cNvSpPr>
              <a:spLocks noChangeArrowheads="1"/>
            </p:cNvSpPr>
            <p:nvPr/>
          </p:nvSpPr>
          <p:spPr bwMode="auto">
            <a:xfrm>
              <a:off x="2460882" y="3104907"/>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2253467" y="3897711"/>
            <a:ext cx="678646" cy="686022"/>
            <a:chOff x="2251879" y="3897711"/>
            <a:chExt cx="678646" cy="686022"/>
          </a:xfrm>
        </p:grpSpPr>
        <p:sp>
          <p:nvSpPr>
            <p:cNvPr id="30" name="Freeform 74"/>
            <p:cNvSpPr>
              <a:spLocks/>
            </p:cNvSpPr>
            <p:nvPr/>
          </p:nvSpPr>
          <p:spPr bwMode="auto">
            <a:xfrm>
              <a:off x="2251879" y="4128844"/>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1" name="Freeform 75"/>
            <p:cNvSpPr>
              <a:spLocks/>
            </p:cNvSpPr>
            <p:nvPr/>
          </p:nvSpPr>
          <p:spPr bwMode="auto">
            <a:xfrm>
              <a:off x="2726440" y="4128844"/>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2" name="Freeform 76"/>
            <p:cNvSpPr>
              <a:spLocks/>
            </p:cNvSpPr>
            <p:nvPr/>
          </p:nvSpPr>
          <p:spPr bwMode="auto">
            <a:xfrm>
              <a:off x="2389576" y="4146055"/>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77"/>
            <p:cNvSpPr>
              <a:spLocks noChangeArrowheads="1"/>
            </p:cNvSpPr>
            <p:nvPr/>
          </p:nvSpPr>
          <p:spPr bwMode="auto">
            <a:xfrm>
              <a:off x="2460882" y="3897711"/>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7" name="Group 6"/>
          <p:cNvGrpSpPr/>
          <p:nvPr/>
        </p:nvGrpSpPr>
        <p:grpSpPr>
          <a:xfrm>
            <a:off x="2253467" y="4690515"/>
            <a:ext cx="678646" cy="686022"/>
            <a:chOff x="2251879" y="4690515"/>
            <a:chExt cx="678646" cy="686022"/>
          </a:xfrm>
        </p:grpSpPr>
        <p:sp>
          <p:nvSpPr>
            <p:cNvPr id="35" name="Freeform 74"/>
            <p:cNvSpPr>
              <a:spLocks/>
            </p:cNvSpPr>
            <p:nvPr/>
          </p:nvSpPr>
          <p:spPr bwMode="auto">
            <a:xfrm>
              <a:off x="2251879" y="4921648"/>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6" name="Freeform 75"/>
            <p:cNvSpPr>
              <a:spLocks/>
            </p:cNvSpPr>
            <p:nvPr/>
          </p:nvSpPr>
          <p:spPr bwMode="auto">
            <a:xfrm>
              <a:off x="2726440" y="4921648"/>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7" name="Freeform 76"/>
            <p:cNvSpPr>
              <a:spLocks/>
            </p:cNvSpPr>
            <p:nvPr/>
          </p:nvSpPr>
          <p:spPr bwMode="auto">
            <a:xfrm>
              <a:off x="2389576" y="4938859"/>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Oval 77"/>
            <p:cNvSpPr>
              <a:spLocks noChangeArrowheads="1"/>
            </p:cNvSpPr>
            <p:nvPr/>
          </p:nvSpPr>
          <p:spPr bwMode="auto">
            <a:xfrm>
              <a:off x="2460882" y="4690515"/>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sp>
        <p:nvSpPr>
          <p:cNvPr id="23" name="TextBox 15"/>
          <p:cNvSpPr txBox="1"/>
          <p:nvPr/>
        </p:nvSpPr>
        <p:spPr>
          <a:xfrm>
            <a:off x="6143963" y="1375433"/>
            <a:ext cx="4112015" cy="461663"/>
          </a:xfrm>
          <a:prstGeom prst="rect">
            <a:avLst/>
          </a:prstGeom>
        </p:spPr>
        <p:txBody>
          <a:bodyPr wrap="none" lIns="91436" tIns="45719" rIns="91436" bIns="45719"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spc="-100" dirty="0">
                <a:solidFill>
                  <a:schemeClr val="bg1">
                    <a:alpha val="99000"/>
                  </a:schemeClr>
                </a:solidFill>
                <a:latin typeface="Consolas" pitchFamily="49" charset="0"/>
                <a:cs typeface="Consolas" pitchFamily="49" charset="0"/>
              </a:rPr>
              <a:t>?$filter=Last </a:t>
            </a:r>
            <a:r>
              <a:rPr lang="en-US" sz="2400" spc="-100" dirty="0" err="1">
                <a:solidFill>
                  <a:schemeClr val="bg1">
                    <a:alpha val="99000"/>
                  </a:schemeClr>
                </a:solidFill>
                <a:latin typeface="Consolas" pitchFamily="49" charset="0"/>
                <a:cs typeface="Consolas" pitchFamily="49" charset="0"/>
              </a:rPr>
              <a:t>eq</a:t>
            </a:r>
            <a:r>
              <a:rPr lang="en-US" sz="2400" spc="-100" dirty="0">
                <a:solidFill>
                  <a:schemeClr val="bg1">
                    <a:alpha val="99000"/>
                  </a:schemeClr>
                </a:solidFill>
                <a:latin typeface="Consolas" pitchFamily="49" charset="0"/>
                <a:cs typeface="Consolas" pitchFamily="49" charset="0"/>
              </a:rPr>
              <a:t> ‘Wegner’</a:t>
            </a:r>
          </a:p>
        </p:txBody>
      </p:sp>
    </p:spTree>
    <p:extLst>
      <p:ext uri="{BB962C8B-B14F-4D97-AF65-F5344CB8AC3E}">
        <p14:creationId xmlns:p14="http://schemas.microsoft.com/office/powerpoint/2010/main" val="272259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6248" y="1189495"/>
            <a:ext cx="11645688" cy="2490104"/>
          </a:xfrm>
          <a:prstGeom prst="rect">
            <a:avLst/>
          </a:prstGeom>
        </p:spPr>
        <p:txBody>
          <a:bodyPr>
            <a:normAutofit fontScale="55000" lnSpcReduction="20000"/>
          </a:bodyPr>
          <a:lstStyle/>
          <a:p>
            <a:pPr>
              <a:buFont typeface="Arial" panose="020B0604020202020204" pitchFamily="34" charset="0"/>
              <a:buChar char="•"/>
            </a:pPr>
            <a:r>
              <a:rPr lang="en-US" dirty="0" smtClean="0"/>
              <a:t>Setup an </a:t>
            </a:r>
            <a:r>
              <a:rPr lang="en-US" dirty="0" err="1" smtClean="0"/>
              <a:t>IaaS</a:t>
            </a:r>
            <a:r>
              <a:rPr lang="en-US" dirty="0" smtClean="0"/>
              <a:t> VM to host a File Share backed by an </a:t>
            </a:r>
            <a:r>
              <a:rPr lang="en-US" dirty="0" err="1" smtClean="0"/>
              <a:t>IaaS</a:t>
            </a:r>
            <a:r>
              <a:rPr lang="en-US" dirty="0" smtClean="0"/>
              <a:t> Disk</a:t>
            </a:r>
          </a:p>
          <a:p>
            <a:pPr>
              <a:buFont typeface="Arial" panose="020B0604020202020204" pitchFamily="34" charset="0"/>
              <a:buChar char="•"/>
            </a:pPr>
            <a:r>
              <a:rPr lang="en-US" dirty="0" smtClean="0"/>
              <a:t>Write code to find the </a:t>
            </a:r>
            <a:r>
              <a:rPr lang="en-US" dirty="0" err="1" smtClean="0"/>
              <a:t>IaaS</a:t>
            </a:r>
            <a:r>
              <a:rPr lang="en-US" dirty="0" smtClean="0"/>
              <a:t> File Share from the rest of the VMs in your service.</a:t>
            </a:r>
          </a:p>
          <a:p>
            <a:pPr>
              <a:buFont typeface="Arial" panose="020B0604020202020204" pitchFamily="34" charset="0"/>
              <a:buChar char="•"/>
            </a:pPr>
            <a:r>
              <a:rPr lang="en-US" dirty="0" smtClean="0"/>
              <a:t>Write some code to provide high availability </a:t>
            </a:r>
            <a:endParaRPr lang="en-US" dirty="0"/>
          </a:p>
          <a:p>
            <a:pPr lvl="1">
              <a:buFont typeface="Arial" panose="020B0604020202020204" pitchFamily="34" charset="0"/>
              <a:buChar char="•"/>
            </a:pPr>
            <a:r>
              <a:rPr lang="en-US" dirty="0" smtClean="0"/>
              <a:t>Handle host upgrades, node failures</a:t>
            </a:r>
          </a:p>
          <a:p>
            <a:pPr>
              <a:buFont typeface="Arial" panose="020B0604020202020204" pitchFamily="34" charset="0"/>
              <a:buChar char="•"/>
            </a:pPr>
            <a:r>
              <a:rPr lang="en-US" dirty="0" smtClean="0"/>
              <a:t>You can only access the File Share from other VMs</a:t>
            </a:r>
          </a:p>
        </p:txBody>
      </p:sp>
      <p:sp>
        <p:nvSpPr>
          <p:cNvPr id="3" name="Title 2"/>
          <p:cNvSpPr>
            <a:spLocks noGrp="1"/>
          </p:cNvSpPr>
          <p:nvPr>
            <p:ph type="title"/>
          </p:nvPr>
        </p:nvSpPr>
        <p:spPr/>
        <p:txBody>
          <a:bodyPr/>
          <a:lstStyle/>
          <a:p>
            <a:r>
              <a:rPr lang="en-US" dirty="0" smtClean="0"/>
              <a:t>Sharing Files – The old way</a:t>
            </a:r>
            <a:endParaRPr lang="en-US" dirty="0"/>
          </a:p>
        </p:txBody>
      </p:sp>
      <p:sp>
        <p:nvSpPr>
          <p:cNvPr id="4" name="Flowchart: Process 3"/>
          <p:cNvSpPr/>
          <p:nvPr/>
        </p:nvSpPr>
        <p:spPr bwMode="auto">
          <a:xfrm>
            <a:off x="2549606" y="385484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5" name="Flowchart: Process 4"/>
          <p:cNvSpPr/>
          <p:nvPr/>
        </p:nvSpPr>
        <p:spPr bwMode="auto">
          <a:xfrm>
            <a:off x="4156979" y="385484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6" name="Flowchart: Process 5"/>
          <p:cNvSpPr/>
          <p:nvPr/>
        </p:nvSpPr>
        <p:spPr bwMode="auto">
          <a:xfrm>
            <a:off x="5726959" y="385484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7" name="Flowchart: Process 6"/>
          <p:cNvSpPr/>
          <p:nvPr/>
        </p:nvSpPr>
        <p:spPr bwMode="auto">
          <a:xfrm>
            <a:off x="7299203" y="385484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PaaS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cxnSp>
        <p:nvCxnSpPr>
          <p:cNvPr id="9" name="Straight Arrow Connector 8"/>
          <p:cNvCxnSpPr/>
          <p:nvPr/>
        </p:nvCxnSpPr>
        <p:spPr>
          <a:xfrm>
            <a:off x="3236934" y="4737888"/>
            <a:ext cx="1685121" cy="74951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2"/>
          </p:cNvCxnSpPr>
          <p:nvPr/>
        </p:nvCxnSpPr>
        <p:spPr>
          <a:xfrm>
            <a:off x="4874010" y="4751131"/>
            <a:ext cx="352319" cy="73627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516219" y="4751131"/>
            <a:ext cx="940514" cy="73627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887874" y="4789325"/>
            <a:ext cx="2092549" cy="69807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Flowchart: Process 20"/>
          <p:cNvSpPr/>
          <p:nvPr/>
        </p:nvSpPr>
        <p:spPr bwMode="auto">
          <a:xfrm>
            <a:off x="3542693" y="5522023"/>
            <a:ext cx="3617497" cy="1195371"/>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(Sharing </a:t>
            </a: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Disk)</a:t>
            </a:r>
          </a:p>
        </p:txBody>
      </p:sp>
      <p:sp>
        <p:nvSpPr>
          <p:cNvPr id="22" name="Flowchart: Process 21"/>
          <p:cNvSpPr/>
          <p:nvPr/>
        </p:nvSpPr>
        <p:spPr bwMode="auto">
          <a:xfrm>
            <a:off x="7487498" y="5522023"/>
            <a:ext cx="3077043" cy="1195371"/>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Backup </a:t>
            </a: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VMs </a:t>
            </a:r>
            <a:br>
              <a:rPr lang="en-US" sz="2353" dirty="0">
                <a:gradFill>
                  <a:gsLst>
                    <a:gs pos="0">
                      <a:srgbClr val="FFFFFF"/>
                    </a:gs>
                    <a:gs pos="100000">
                      <a:srgbClr val="FFFFFF"/>
                    </a:gs>
                  </a:gsLst>
                  <a:lin ang="5400000" scaled="0"/>
                </a:gradFill>
                <a:ea typeface="Segoe UI" pitchFamily="34" charset="0"/>
                <a:cs typeface="Segoe UI" pitchFamily="34" charset="0"/>
              </a:rPr>
            </a:br>
            <a:r>
              <a:rPr lang="en-US" sz="2353" dirty="0">
                <a:gradFill>
                  <a:gsLst>
                    <a:gs pos="0">
                      <a:srgbClr val="FFFFFF"/>
                    </a:gs>
                    <a:gs pos="100000">
                      <a:srgbClr val="FFFFFF"/>
                    </a:gs>
                  </a:gsLst>
                  <a:lin ang="5400000" scaled="0"/>
                </a:gradFill>
                <a:ea typeface="Segoe UI" pitchFamily="34" charset="0"/>
                <a:cs typeface="Segoe UI" pitchFamily="34" charset="0"/>
              </a:rPr>
              <a:t>(Mount/Share after failover)</a:t>
            </a:r>
          </a:p>
        </p:txBody>
      </p:sp>
    </p:spTree>
    <p:extLst>
      <p:ext uri="{BB962C8B-B14F-4D97-AF65-F5344CB8AC3E}">
        <p14:creationId xmlns:p14="http://schemas.microsoft.com/office/powerpoint/2010/main" val="3994760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Purpose of the </a:t>
            </a:r>
            <a:r>
              <a:rPr lang="en-US" dirty="0" err="1"/>
              <a:t>PartitionKey</a:t>
            </a:r>
            <a:endParaRPr lang="en-US" dirty="0"/>
          </a:p>
        </p:txBody>
      </p:sp>
      <p:sp>
        <p:nvSpPr>
          <p:cNvPr id="3" name="Content Placeholder 2"/>
          <p:cNvSpPr>
            <a:spLocks noGrp="1"/>
          </p:cNvSpPr>
          <p:nvPr>
            <p:ph type="body" sz="quarter" idx="10"/>
          </p:nvPr>
        </p:nvSpPr>
        <p:spPr>
          <a:xfrm>
            <a:off x="533401" y="1295401"/>
            <a:ext cx="11149013" cy="4191917"/>
          </a:xfrm>
        </p:spPr>
        <p:txBody>
          <a:bodyPr>
            <a:normAutofit lnSpcReduction="10000"/>
          </a:bodyPr>
          <a:lstStyle/>
          <a:p>
            <a:pPr marL="0" defTabSz="888926">
              <a:spcBef>
                <a:spcPct val="0"/>
              </a:spcBef>
              <a:spcAft>
                <a:spcPts val="600"/>
              </a:spcAft>
            </a:pPr>
            <a:r>
              <a:rPr lang="en-US" sz="3200" dirty="0">
                <a:solidFill>
                  <a:schemeClr val="accent2">
                    <a:alpha val="99000"/>
                  </a:schemeClr>
                </a:solidFill>
              </a:rPr>
              <a:t>Entity Locality</a:t>
            </a:r>
          </a:p>
          <a:p>
            <a:pPr lvl="1"/>
            <a:r>
              <a:rPr lang="en-US" spc="-51" dirty="0"/>
              <a:t>Entities in the same partition will be stored together</a:t>
            </a:r>
          </a:p>
          <a:p>
            <a:pPr lvl="1"/>
            <a:r>
              <a:rPr lang="en-US" sz="1400" spc="-51" dirty="0"/>
              <a:t>Efficient querying and cache locality</a:t>
            </a:r>
          </a:p>
          <a:p>
            <a:pPr lvl="1"/>
            <a:r>
              <a:rPr lang="en-US" sz="1400" spc="-51" dirty="0"/>
              <a:t>Endeavour to include partition key in all queries</a:t>
            </a:r>
          </a:p>
          <a:p>
            <a:pPr lvl="1"/>
            <a:endParaRPr lang="en-US" sz="1400" spc="-51" dirty="0"/>
          </a:p>
          <a:p>
            <a:pPr marL="0" defTabSz="888926">
              <a:spcBef>
                <a:spcPct val="0"/>
              </a:spcBef>
              <a:spcAft>
                <a:spcPts val="600"/>
              </a:spcAft>
            </a:pPr>
            <a:r>
              <a:rPr lang="en-US" sz="3200" dirty="0">
                <a:solidFill>
                  <a:schemeClr val="accent2">
                    <a:alpha val="99000"/>
                  </a:schemeClr>
                </a:solidFill>
              </a:rPr>
              <a:t>Entity Group Transactions</a:t>
            </a:r>
          </a:p>
          <a:p>
            <a:pPr lvl="1"/>
            <a:r>
              <a:rPr lang="en-US" spc="-51" dirty="0"/>
              <a:t>Atomic multiple Insert/Update/Delete in same partition in a single transaction</a:t>
            </a:r>
          </a:p>
          <a:p>
            <a:pPr lvl="1"/>
            <a:endParaRPr lang="en-US" spc="-51" dirty="0"/>
          </a:p>
          <a:p>
            <a:pPr marL="0" defTabSz="888926">
              <a:spcBef>
                <a:spcPct val="0"/>
              </a:spcBef>
              <a:spcAft>
                <a:spcPts val="600"/>
              </a:spcAft>
            </a:pPr>
            <a:r>
              <a:rPr lang="en-US" sz="3200" dirty="0">
                <a:solidFill>
                  <a:schemeClr val="accent2">
                    <a:alpha val="99000"/>
                  </a:schemeClr>
                </a:solidFill>
              </a:rPr>
              <a:t>Table Scalability</a:t>
            </a:r>
          </a:p>
          <a:p>
            <a:pPr lvl="1"/>
            <a:r>
              <a:rPr lang="en-US" spc="-51" dirty="0"/>
              <a:t>Target throughput – 500 </a:t>
            </a:r>
            <a:r>
              <a:rPr lang="en-US" spc="-51" dirty="0" err="1"/>
              <a:t>tps</a:t>
            </a:r>
            <a:r>
              <a:rPr lang="en-US" spc="-51" dirty="0"/>
              <a:t>/partition, several thousand </a:t>
            </a:r>
            <a:r>
              <a:rPr lang="en-US" spc="-51" dirty="0" err="1"/>
              <a:t>tps</a:t>
            </a:r>
            <a:r>
              <a:rPr lang="en-US" spc="-51" dirty="0"/>
              <a:t>/account</a:t>
            </a:r>
          </a:p>
          <a:p>
            <a:pPr lvl="1"/>
            <a:r>
              <a:rPr lang="en-US" spc="-51" smtClean="0"/>
              <a:t>Microsoft Azure </a:t>
            </a:r>
            <a:r>
              <a:rPr lang="en-US" spc="-51" dirty="0"/>
              <a:t>monitors the usage patterns of partitions</a:t>
            </a:r>
          </a:p>
          <a:p>
            <a:pPr lvl="1"/>
            <a:r>
              <a:rPr lang="en-US" spc="-51" dirty="0"/>
              <a:t>Automatically load balance partitions</a:t>
            </a:r>
          </a:p>
          <a:p>
            <a:pPr lvl="1"/>
            <a:r>
              <a:rPr lang="en-US" sz="1400" spc="-51" dirty="0"/>
              <a:t>Each partition can be served by a different storage node</a:t>
            </a:r>
          </a:p>
          <a:p>
            <a:pPr lvl="1"/>
            <a:r>
              <a:rPr lang="en-US" sz="1400" spc="-51" dirty="0"/>
              <a:t>Scale to meet the traffic needs of your table</a:t>
            </a:r>
          </a:p>
        </p:txBody>
      </p:sp>
    </p:spTree>
    <p:extLst>
      <p:ext uri="{BB962C8B-B14F-4D97-AF65-F5344CB8AC3E}">
        <p14:creationId xmlns:p14="http://schemas.microsoft.com/office/powerpoint/2010/main" val="928018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2841470" y="1088075"/>
          <a:ext cx="8831419" cy="2650048"/>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Duper Cycle</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Quick Cycle 200 Deluxe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2007</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Whitewater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Flatwater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2006</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graphicFrame>
        <p:nvGraphicFramePr>
          <p:cNvPr id="39" name="Table 38"/>
          <p:cNvGraphicFramePr>
            <a:graphicFrameLocks noGrp="1"/>
          </p:cNvGraphicFramePr>
          <p:nvPr>
            <p:extLst/>
          </p:nvPr>
        </p:nvGraphicFramePr>
        <p:xfrm>
          <a:off x="2841470" y="3808697"/>
          <a:ext cx="8831419" cy="2650048"/>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Rafts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14ft Super Tourer</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1999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Skis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Fabrikam Back Trackers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Tents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Palace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2008</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graphicFrame>
        <p:nvGraphicFramePr>
          <p:cNvPr id="38" name="Table 37"/>
          <p:cNvGraphicFramePr>
            <a:graphicFrameLocks noGrp="1"/>
          </p:cNvGraphicFramePr>
          <p:nvPr>
            <p:extLst/>
          </p:nvPr>
        </p:nvGraphicFramePr>
        <p:xfrm>
          <a:off x="2841470" y="1088075"/>
          <a:ext cx="8831419" cy="4614116"/>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Duper Cycle</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Quick Cycle 200 Deluxe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2007</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Whitewater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Flatwater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2006</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Rafts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14ft Super Tourer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1999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Skis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Fabrikam Back Trackers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Tents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Palace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2008</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sp>
        <p:nvSpPr>
          <p:cNvPr id="22" name="Rounded Rectangle 21"/>
          <p:cNvSpPr/>
          <p:nvPr/>
        </p:nvSpPr>
        <p:spPr>
          <a:xfrm>
            <a:off x="2853449" y="1614792"/>
            <a:ext cx="8816798" cy="1054751"/>
          </a:xfrm>
          <a:prstGeom prst="roundRect">
            <a:avLst>
              <a:gd name="adj" fmla="val 10931"/>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37" name="Rounded Rectangle 36"/>
          <p:cNvSpPr/>
          <p:nvPr/>
        </p:nvSpPr>
        <p:spPr>
          <a:xfrm>
            <a:off x="2853449" y="3010326"/>
            <a:ext cx="8816798" cy="731661"/>
          </a:xfrm>
          <a:prstGeom prst="roundRect">
            <a:avLst>
              <a:gd name="adj" fmla="val 14017"/>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2" name="Title 1"/>
          <p:cNvSpPr>
            <a:spLocks noGrp="1"/>
          </p:cNvSpPr>
          <p:nvPr>
            <p:ph type="title"/>
          </p:nvPr>
        </p:nvSpPr>
        <p:spPr/>
        <p:txBody>
          <a:bodyPr/>
          <a:lstStyle/>
          <a:p>
            <a:r>
              <a:rPr lang="en-US" smtClean="0"/>
              <a:t>Partitions and Partition Ranges</a:t>
            </a:r>
            <a:endParaRPr lang="en-US" dirty="0"/>
          </a:p>
        </p:txBody>
      </p:sp>
      <p:grpSp>
        <p:nvGrpSpPr>
          <p:cNvPr id="30" name="Group 33"/>
          <p:cNvGrpSpPr/>
          <p:nvPr/>
        </p:nvGrpSpPr>
        <p:grpSpPr>
          <a:xfrm>
            <a:off x="520702" y="2791533"/>
            <a:ext cx="2323417" cy="1673352"/>
            <a:chOff x="317101" y="2670048"/>
            <a:chExt cx="2531690" cy="1673352"/>
          </a:xfrm>
        </p:grpSpPr>
        <p:sp>
          <p:nvSpPr>
            <p:cNvPr id="34" name="Right Arrow 33"/>
            <p:cNvSpPr/>
            <p:nvPr/>
          </p:nvSpPr>
          <p:spPr bwMode="auto">
            <a:xfrm>
              <a:off x="2090853" y="3325368"/>
              <a:ext cx="757938" cy="484632"/>
            </a:xfrm>
            <a:prstGeom prst="rightArrow">
              <a:avLst/>
            </a:prstGeom>
            <a:solidFill>
              <a:schemeClr val="accent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 name="Can 32"/>
            <p:cNvSpPr/>
            <p:nvPr/>
          </p:nvSpPr>
          <p:spPr bwMode="auto">
            <a:xfrm>
              <a:off x="317101" y="2670048"/>
              <a:ext cx="1905000" cy="1673352"/>
            </a:xfrm>
            <a:prstGeom prst="can">
              <a:avLst/>
            </a:prstGeom>
            <a:solidFill>
              <a:schemeClr val="accent4"/>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A</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p:txBody>
        </p:sp>
      </p:grpSp>
      <p:grpSp>
        <p:nvGrpSpPr>
          <p:cNvPr id="23" name="Group 32"/>
          <p:cNvGrpSpPr/>
          <p:nvPr/>
        </p:nvGrpSpPr>
        <p:grpSpPr>
          <a:xfrm>
            <a:off x="520702" y="1723563"/>
            <a:ext cx="2336977" cy="4032504"/>
            <a:chOff x="427732" y="1603248"/>
            <a:chExt cx="2546464" cy="4032504"/>
          </a:xfrm>
          <a:solidFill>
            <a:schemeClr val="accent4"/>
          </a:solidFill>
        </p:grpSpPr>
        <p:sp>
          <p:nvSpPr>
            <p:cNvPr id="26" name="Right Arrow 25"/>
            <p:cNvSpPr/>
            <p:nvPr/>
          </p:nvSpPr>
          <p:spPr bwMode="auto">
            <a:xfrm>
              <a:off x="2209801" y="4620768"/>
              <a:ext cx="752092" cy="484632"/>
            </a:xfrm>
            <a:prstGeom prst="rightArrow">
              <a:avLst/>
            </a:prstGeom>
            <a:solidFill>
              <a:schemeClr val="tx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 name="Right Arrow 28"/>
            <p:cNvSpPr/>
            <p:nvPr/>
          </p:nvSpPr>
          <p:spPr bwMode="auto">
            <a:xfrm>
              <a:off x="2209800" y="2258568"/>
              <a:ext cx="764396" cy="484632"/>
            </a:xfrm>
            <a:prstGeom prst="rightArrow">
              <a:avLst/>
            </a:prstGeom>
            <a:solidFill>
              <a:schemeClr val="tx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 name="Can 23"/>
            <p:cNvSpPr/>
            <p:nvPr/>
          </p:nvSpPr>
          <p:spPr bwMode="auto">
            <a:xfrm>
              <a:off x="427732" y="3962400"/>
              <a:ext cx="1905000" cy="1673352"/>
            </a:xfrm>
            <a:prstGeom prst="can">
              <a:avLst/>
            </a:prstGeom>
            <a:grp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B</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[Canoes - MaxKey)</a:t>
              </a:r>
              <a:endParaRPr lang="en-US" sz="1200" dirty="0">
                <a:gradFill>
                  <a:gsLst>
                    <a:gs pos="0">
                      <a:srgbClr val="FFFFFF"/>
                    </a:gs>
                    <a:gs pos="100000">
                      <a:srgbClr val="FFFFFF"/>
                    </a:gs>
                  </a:gsLst>
                  <a:lin ang="5400000" scaled="0"/>
                </a:gradFill>
              </a:endParaRPr>
            </a:p>
          </p:txBody>
        </p:sp>
        <p:sp>
          <p:nvSpPr>
            <p:cNvPr id="25" name="Can 24"/>
            <p:cNvSpPr/>
            <p:nvPr/>
          </p:nvSpPr>
          <p:spPr bwMode="auto">
            <a:xfrm>
              <a:off x="427732" y="1603248"/>
              <a:ext cx="1905000" cy="1673352"/>
            </a:xfrm>
            <a:prstGeom prst="can">
              <a:avLst/>
            </a:prstGeom>
            <a:grp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A</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[MinKey - Canoes)</a:t>
              </a:r>
              <a:endParaRPr lang="en-US" sz="1100" dirty="0">
                <a:gradFill>
                  <a:gsLst>
                    <a:gs pos="0">
                      <a:srgbClr val="FFFFFF"/>
                    </a:gs>
                    <a:gs pos="100000">
                      <a:srgbClr val="FFFFFF"/>
                    </a:gs>
                  </a:gsLst>
                  <a:lin ang="5400000" scaled="0"/>
                </a:gradFill>
              </a:endParaRPr>
            </a:p>
          </p:txBody>
        </p:sp>
      </p:grpSp>
      <p:sp>
        <p:nvSpPr>
          <p:cNvPr id="36" name="Oval 35"/>
          <p:cNvSpPr/>
          <p:nvPr/>
        </p:nvSpPr>
        <p:spPr bwMode="auto">
          <a:xfrm>
            <a:off x="520702" y="2712512"/>
            <a:ext cx="1738489" cy="442452"/>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35" name="Oval 34"/>
          <p:cNvSpPr/>
          <p:nvPr/>
        </p:nvSpPr>
        <p:spPr bwMode="auto">
          <a:xfrm>
            <a:off x="520702" y="5049444"/>
            <a:ext cx="1738489" cy="486429"/>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Tree>
    <p:custDataLst>
      <p:tags r:id="rId1"/>
    </p:custDataLst>
    <p:extLst>
      <p:ext uri="{BB962C8B-B14F-4D97-AF65-F5344CB8AC3E}">
        <p14:creationId xmlns:p14="http://schemas.microsoft.com/office/powerpoint/2010/main" val="4281263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2"/>
                                        </p:tgtEl>
                                      </p:cBhvr>
                                    </p:animEffect>
                                    <p:set>
                                      <p:cBhvr>
                                        <p:cTn id="12" dur="1" fill="hold">
                                          <p:stCondLst>
                                            <p:cond delay="499"/>
                                          </p:stCondLst>
                                        </p:cTn>
                                        <p:tgtEl>
                                          <p:spTgt spid="22"/>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37"/>
                                        </p:tgtEl>
                                      </p:cBhvr>
                                    </p:animEffect>
                                    <p:set>
                                      <p:cBhvr>
                                        <p:cTn id="21" dur="1" fill="hold">
                                          <p:stCondLst>
                                            <p:cond delay="499"/>
                                          </p:stCondLst>
                                        </p:cTn>
                                        <p:tgtEl>
                                          <p:spTgt spid="37"/>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8"/>
                                        </p:tgtEl>
                                      </p:cBhvr>
                                    </p:animEffect>
                                    <p:set>
                                      <p:cBhvr>
                                        <p:cTn id="26" dur="1" fill="hold">
                                          <p:stCondLst>
                                            <p:cond delay="499"/>
                                          </p:stCondLst>
                                        </p:cTn>
                                        <p:tgtEl>
                                          <p:spTgt spid="38"/>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30"/>
                                        </p:tgtEl>
                                      </p:cBhvr>
                                    </p:animEffect>
                                    <p:set>
                                      <p:cBhvr>
                                        <p:cTn id="29" dur="1" fill="hold">
                                          <p:stCondLst>
                                            <p:cond delay="499"/>
                                          </p:stCondLst>
                                        </p:cTn>
                                        <p:tgtEl>
                                          <p:spTgt spid="30"/>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par>
                                <p:cTn id="33" presetID="10"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37" grpId="0" animBg="1"/>
      <p:bldP spid="37" grpId="1" animBg="1"/>
      <p:bldP spid="36" grpId="0" animBg="1"/>
      <p:bldP spid="3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276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8" name="Title 3"/>
          <p:cNvSpPr txBox="1">
            <a:spLocks/>
          </p:cNvSpPr>
          <p:nvPr/>
        </p:nvSpPr>
        <p:spPr>
          <a:xfrm>
            <a:off x="231221" y="3648367"/>
            <a:ext cx="3178420" cy="872110"/>
          </a:xfrm>
          <a:prstGeom prst="rect">
            <a:avLst/>
          </a:prstGeom>
        </p:spPr>
        <p:txBody>
          <a:bodyPr vert="horz" wrap="square" lIns="146304" tIns="91440" rIns="146304" bIns="91440" rtlCol="0" anchor="ctr">
            <a:noAutofit/>
          </a:bodyPr>
          <a:lstStyle>
            <a:lvl1pPr algn="l" defTabSz="914180" rtl="0" eaLnBrk="1" latinLnBrk="0" hangingPunct="1">
              <a:lnSpc>
                <a:spcPts val="6175"/>
              </a:lnSpc>
              <a:spcBef>
                <a:spcPct val="0"/>
              </a:spcBef>
              <a:buNone/>
              <a:defRPr lang="en-US" sz="5293" b="0" kern="1200" cap="none" spc="-100" baseline="0">
                <a:ln w="3175">
                  <a:noFill/>
                </a:ln>
                <a:solidFill>
                  <a:schemeClr val="bg1"/>
                </a:solidFill>
                <a:effectLst/>
                <a:latin typeface="+mj-lt"/>
                <a:ea typeface="+mn-ea"/>
                <a:cs typeface="Segoe UI" pitchFamily="34" charset="0"/>
              </a:defRPr>
            </a:lvl1pPr>
          </a:lstStyle>
          <a:p>
            <a:pPr>
              <a:lnSpc>
                <a:spcPct val="100000"/>
              </a:lnSpc>
            </a:pPr>
            <a:r>
              <a:rPr lang="en-US" altLang="ja-JP" sz="4799" dirty="0">
                <a:ea typeface="メイリオ" pitchFamily="50" charset="-128"/>
                <a:cs typeface="Segoe UI Light" panose="020B0502040204020203" pitchFamily="34" charset="0"/>
              </a:rPr>
              <a:t>Azure </a:t>
            </a:r>
            <a:r>
              <a:rPr lang="en-US" altLang="ja-JP" sz="4799" dirty="0" smtClean="0">
                <a:ea typeface="メイリオ" pitchFamily="50" charset="-128"/>
                <a:cs typeface="Segoe UI Light" panose="020B0502040204020203" pitchFamily="34" charset="0"/>
              </a:rPr>
              <a:t>footprint</a:t>
            </a:r>
            <a:endParaRPr lang="en-US" sz="4799" dirty="0">
              <a:ea typeface="メイリオ" pitchFamily="50" charset="-128"/>
              <a:cs typeface="Segoe UI Light" panose="020B0502040204020203" pitchFamily="34" charset="0"/>
            </a:endParaRPr>
          </a:p>
        </p:txBody>
      </p:sp>
      <p:grpSp>
        <p:nvGrpSpPr>
          <p:cNvPr id="1239" name="Group 1238"/>
          <p:cNvGrpSpPr/>
          <p:nvPr/>
        </p:nvGrpSpPr>
        <p:grpSpPr>
          <a:xfrm>
            <a:off x="429370" y="289026"/>
            <a:ext cx="11148737" cy="6215364"/>
            <a:chOff x="395371" y="1139688"/>
            <a:chExt cx="8399866" cy="4651514"/>
          </a:xfrm>
          <a:solidFill>
            <a:srgbClr val="00B0F0"/>
          </a:solidFill>
        </p:grpSpPr>
        <p:sp>
          <p:nvSpPr>
            <p:cNvPr id="1240"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1"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2"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3"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4"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5"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6"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7"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8"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9"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0"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1"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2"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3"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4"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5"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6"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7"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8"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9"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0"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1"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2"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3"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4"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5"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6"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7"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8"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9"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0"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1"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2"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3"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4"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5"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6"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7"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8"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9"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0"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1"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2"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3"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4"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5"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6"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7"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8"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9"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0"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1"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2"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3"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4"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5"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6"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7"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8"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9"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0"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1"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2"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3"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4"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5"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6"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7"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8"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9"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0"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1"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2"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3"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4"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5"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6"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7"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8"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9"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0"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1"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2"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3"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4"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5"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6"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7"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8"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9"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0"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1"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2"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3"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4"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5"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6"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7"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8"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9"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0"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1"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2"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3"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4"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5"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6"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7"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8"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9"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0"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1"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2"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3"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4"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5"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6"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7"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8"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9"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0"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1"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2"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3"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4"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5"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6"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7"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8"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9"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0"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1"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2"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3"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4"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5"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6"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7"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8"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9"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0"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1"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2"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3"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4"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5"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6"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7"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8"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9"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0"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1"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2"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3"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4"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5"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6"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7"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8"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9"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0"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1"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2"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3"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4"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5"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6"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7"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8"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9"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0"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1"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2"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3"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4"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5"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6"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7"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8"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9"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0"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1"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2"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3"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4"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5"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6"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7"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8"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9"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0"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1"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2"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3"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4"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5"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6"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7"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8"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9"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0"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1"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2"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3"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4"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5"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6"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7"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8"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9"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0"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1"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2"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3"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4"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5"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6"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7"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8"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9"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0"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1"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2"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3"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4"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5"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6"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7"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8"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9"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0"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1"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2"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3"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4"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5"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6"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7"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8"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9"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0"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1"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2"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3"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4"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5"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6"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7"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8"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9"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0"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1"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2"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3"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4"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5"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6"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7"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8"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9"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0"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1"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2"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3"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4"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5"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6"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7"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8"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9"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0"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1"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2"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3"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4"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5"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6"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7"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8"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9"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0"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1"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2"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3"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4"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5"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6"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7"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8"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9"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0"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1"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2"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3"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4"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5"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6"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7"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8"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9"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0"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1"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2"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3"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4"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5"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6"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7"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8"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9"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0"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1"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2"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3"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4"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5"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6"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7"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8"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9"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0"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1"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2"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3"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4"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5"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6"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7"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8"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9"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0"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1"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2"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3"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4"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5"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6"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7"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8"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9"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0"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1"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2"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3"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4"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5"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6"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7"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8"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9"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0"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591"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2"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3"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4"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595"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6"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7"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8"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9"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0"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1"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2"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3"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4"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5"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6"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7"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8"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9"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0"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1"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2"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3"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4"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5"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6"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7"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8"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9"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0"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1"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2"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3"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4"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5"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6"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7"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8"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9"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0"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1"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2"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3"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4"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5"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6"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7"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8"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9"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640"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1"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2"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3"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4"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5"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6"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7"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8"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9"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0"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1"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2"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3"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4"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5"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6"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7"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8"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9"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0"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1"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2"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3"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4"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5"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6"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7"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8"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9"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0"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1"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2"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3"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4"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5"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6"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7"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8"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9"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0"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1"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2"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3"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4"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5"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6"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7"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8"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9"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0"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1"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2"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3"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4"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5"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6"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7"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8"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9"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0"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1"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2"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3"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4"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5"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6"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7"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8"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9"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0"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1"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2"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3"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4"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5"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6"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7"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8"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9"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0"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1"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2"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3"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4"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5"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6"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7"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8"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9"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0"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1"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2"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3"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4"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5"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6"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7"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8"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9"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0"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41"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2"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3"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4"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5"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6"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7"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8"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9"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0"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1"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2"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3"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4"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5"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6"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7"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8"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9"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0"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1"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2"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3"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4"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5"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6"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7"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8"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9"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0"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1"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2"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3"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4"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5"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6"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7"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8"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9"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0"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1"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2"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3"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84"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5"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6"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7"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8"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9"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0"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1"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2"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3"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4"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5"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6"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7"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8"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9"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0"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1"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2"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3"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4"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5"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6"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7"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8"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9"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0"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1"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2"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3"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4"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5"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6"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7"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8"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9"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0"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1"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2"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3"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4"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5"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6"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7"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8"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9"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0"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1"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2"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3"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4"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35"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6"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7"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8"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9"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0"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1"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2"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3"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4"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5"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6"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7"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8"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9"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0"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1"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2"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3"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4"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5"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6"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7"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8"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9"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0"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1"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62"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3"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4"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5"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6"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7"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8"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9"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0"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1"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2"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3"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4"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5"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6"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7"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8"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9"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0"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1"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2"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3"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4"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5"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6"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7"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8"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9"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0"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1"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2"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3"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4"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5"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6"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7"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8"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9"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0"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1"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2"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3"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4"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5"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6"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7"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8"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9"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0"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1"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2"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3"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4"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5"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6"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7"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8"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9"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0"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1"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2"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3"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4"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5"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6"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7"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8"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9"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0"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1"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2"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3"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4"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5"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6"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7"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8"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9"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0"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1"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2"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3"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4"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5"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6"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7"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8"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9"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0"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1"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2"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3"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4"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5"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6"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7"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8"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59"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0"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1"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2"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3"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4"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5"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6"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7"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8"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9"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0"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1"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2"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3"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4"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5"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6"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7"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78"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9"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0"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1"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2"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3"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4"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5"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6"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7"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8"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9"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0"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1"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2"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3"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4"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5"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6"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7"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8"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9"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0"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1"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2"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3"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4"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5"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6"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7"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8"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9"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0"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1"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2"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3"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4"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5"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6"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7"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8"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9"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0"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1"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2"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3"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4"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5"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6"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7"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8"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9"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0"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1"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2"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3"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4"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5"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6"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7"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8"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9"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0"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1"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2"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3"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4"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5"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6"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7"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8"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9"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0"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1"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2"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3"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4"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5"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6"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7"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8"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9"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0"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1"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2"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3"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4"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5"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6"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7"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8"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9"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0"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1"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2"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3"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4"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5"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6"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7"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8"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9"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0"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1"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2"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3"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4"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5"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6"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7"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8"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9"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0"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1"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2"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3"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4"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5"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6"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7"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8"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9"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0"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1"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2"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3"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4"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5"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6"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7"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8"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9"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0"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1"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2"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3"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4"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5"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6"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7"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8"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9"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0"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1"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2"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3"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4"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5"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6"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7"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8"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9"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0"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1"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2"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3"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4"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5"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6"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7"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8"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9"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0"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1"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2"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3"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4"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5"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6"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7"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8"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9"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0"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1"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2"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3"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4"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5"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6"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7"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8"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9"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0"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1"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2"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3"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164"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5"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6"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7"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8"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9"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0"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1"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2"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3"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4"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5"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6"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7"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8"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9"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0"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1"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2"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3"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4"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5"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6"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7"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8"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9"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0"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1"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2"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3"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4"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5"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6"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7"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8"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9"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0"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1"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2"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3"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4"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5"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6"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7"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8"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9"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0"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1"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2"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3"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4"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5"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6"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7"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8"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9"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0"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1"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2"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3"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4"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5"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6"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7"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8"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9"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0"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1"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2"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3"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4"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5"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6"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7"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8"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9"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0"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1"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2"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3"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244"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5"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6"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7"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8"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9"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0"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1"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2"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3"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4"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5"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6"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7"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8"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9"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0"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1"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2"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3"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4"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5"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6"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7"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8"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9"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0"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1"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2"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3"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4"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5"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6"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7"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8"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9"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0"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1"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2"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3"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4"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5"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6"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7"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8"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9"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0"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1"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2"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3"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4"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5"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6"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7"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8"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9"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0"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1"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2"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303"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4"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5"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6"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7"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8"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9"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0"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1"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2"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3"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4"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5"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6"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7"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8"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9"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0"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1"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2"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3"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4"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5"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6"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7"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8"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9"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0"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1"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2"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3"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4"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5"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6"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7"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8"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9"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0"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1"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2"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3"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4"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5"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6"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7"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8"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9"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0"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1"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2"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3"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4"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5"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6"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7"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8"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9"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0"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1"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2"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3"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4"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5"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6"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7"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8"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9"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0"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1"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2"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3"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4"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5"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6"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7"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8"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9"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0"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1"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2"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3"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4"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5"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6"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7"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8"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9"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0"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1"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2"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3"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4"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5"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6"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7"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8"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9"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0"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1"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2"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3"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4"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5"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6"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7"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8"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9"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0"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1"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412"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3"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4"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5"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6"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7"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8"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9"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0"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1"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2"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3"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4"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5"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6"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7"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8"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9"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0"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1"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2"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3"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4"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5"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6"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7"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8"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9"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0"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1"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2"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3"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4"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5"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6"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7"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8"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9"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0"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1"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2"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3"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4"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2456" name="Oval 2455"/>
          <p:cNvSpPr/>
          <p:nvPr/>
        </p:nvSpPr>
        <p:spPr bwMode="auto">
          <a:xfrm>
            <a:off x="1757041" y="2236500"/>
            <a:ext cx="432484" cy="435401"/>
          </a:xfrm>
          <a:prstGeom prst="ellipse">
            <a:avLst/>
          </a:prstGeom>
          <a:solidFill>
            <a:srgbClr val="92D050">
              <a:alpha val="80000"/>
            </a:srgbClr>
          </a:solidFill>
          <a:ln w="3175" cap="flat" cmpd="sng" algn="ctr">
            <a:solidFill>
              <a:schemeClr val="tx1">
                <a:alpha val="60000"/>
              </a:schemeClr>
            </a:solid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7" name="Oval 2456"/>
          <p:cNvSpPr/>
          <p:nvPr/>
        </p:nvSpPr>
        <p:spPr bwMode="auto">
          <a:xfrm>
            <a:off x="2924972" y="1908690"/>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8" name="Oval 2457"/>
          <p:cNvSpPr/>
          <p:nvPr/>
        </p:nvSpPr>
        <p:spPr bwMode="auto">
          <a:xfrm>
            <a:off x="2301339" y="2691529"/>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9" name="Oval 2458"/>
          <p:cNvSpPr/>
          <p:nvPr/>
        </p:nvSpPr>
        <p:spPr bwMode="auto">
          <a:xfrm>
            <a:off x="5804842" y="1736825"/>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0" name="Oval 2459"/>
          <p:cNvSpPr/>
          <p:nvPr/>
        </p:nvSpPr>
        <p:spPr bwMode="auto">
          <a:xfrm>
            <a:off x="5343095" y="170450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1" name="Oval 2460"/>
          <p:cNvSpPr/>
          <p:nvPr/>
        </p:nvSpPr>
        <p:spPr bwMode="auto">
          <a:xfrm>
            <a:off x="9357542" y="296725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2" name="Oval 2461"/>
          <p:cNvSpPr/>
          <p:nvPr/>
        </p:nvSpPr>
        <p:spPr bwMode="auto">
          <a:xfrm>
            <a:off x="8788859" y="3926617"/>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3" name="Oval 2462"/>
          <p:cNvSpPr/>
          <p:nvPr/>
        </p:nvSpPr>
        <p:spPr bwMode="auto">
          <a:xfrm>
            <a:off x="10033036" y="478022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4" name="Oval 2463"/>
          <p:cNvSpPr/>
          <p:nvPr/>
        </p:nvSpPr>
        <p:spPr bwMode="auto">
          <a:xfrm>
            <a:off x="10211897" y="540397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5" name="Oval 2464"/>
          <p:cNvSpPr/>
          <p:nvPr/>
        </p:nvSpPr>
        <p:spPr bwMode="auto">
          <a:xfrm>
            <a:off x="9995654" y="250473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6" name="Oval 2465"/>
          <p:cNvSpPr/>
          <p:nvPr/>
        </p:nvSpPr>
        <p:spPr bwMode="auto">
          <a:xfrm>
            <a:off x="9995654"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7" name="Oval 2466"/>
          <p:cNvSpPr/>
          <p:nvPr/>
        </p:nvSpPr>
        <p:spPr bwMode="auto">
          <a:xfrm>
            <a:off x="9219254" y="19412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8" name="Oval 2467"/>
          <p:cNvSpPr/>
          <p:nvPr/>
        </p:nvSpPr>
        <p:spPr bwMode="auto">
          <a:xfrm>
            <a:off x="8934845" y="2722440"/>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9" name="Oval 2468"/>
          <p:cNvSpPr/>
          <p:nvPr/>
        </p:nvSpPr>
        <p:spPr bwMode="auto">
          <a:xfrm>
            <a:off x="2831743" y="2369941"/>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0" name="Oval 2469"/>
          <p:cNvSpPr/>
          <p:nvPr/>
        </p:nvSpPr>
        <p:spPr bwMode="auto">
          <a:xfrm>
            <a:off x="3391900"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1" name="Oval 2470"/>
          <p:cNvSpPr/>
          <p:nvPr/>
        </p:nvSpPr>
        <p:spPr bwMode="auto">
          <a:xfrm>
            <a:off x="4266085" y="45075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 name="TextBox 1"/>
          <p:cNvSpPr txBox="1"/>
          <p:nvPr/>
        </p:nvSpPr>
        <p:spPr>
          <a:xfrm>
            <a:off x="-17888" y="0"/>
            <a:ext cx="12209888" cy="954493"/>
          </a:xfrm>
          <a:prstGeom prst="rect">
            <a:avLst/>
          </a:prstGeom>
          <a:solidFill>
            <a:srgbClr val="19396C">
              <a:alpha val="76863"/>
            </a:srgbClr>
          </a:solidFill>
        </p:spPr>
        <p:txBody>
          <a:bodyPr wrap="square" rtlCol="0" anchor="ctr">
            <a:noAutofit/>
          </a:bodyPr>
          <a:lstStyle/>
          <a:p>
            <a:pPr algn="ctr"/>
            <a:r>
              <a:rPr lang="en-US" sz="3600" dirty="0" smtClean="0">
                <a:solidFill>
                  <a:srgbClr val="92D050"/>
                </a:solidFill>
              </a:rPr>
              <a:t>16 regions worldwide in 2014</a:t>
            </a:r>
            <a:endParaRPr lang="en-US" sz="3600" dirty="0">
              <a:solidFill>
                <a:srgbClr val="92D050"/>
              </a:solidFill>
            </a:endParaRPr>
          </a:p>
        </p:txBody>
      </p:sp>
    </p:spTree>
    <p:extLst>
      <p:ext uri="{BB962C8B-B14F-4D97-AF65-F5344CB8AC3E}">
        <p14:creationId xmlns:p14="http://schemas.microsoft.com/office/powerpoint/2010/main" val="24866040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2456"/>
                                        </p:tgtEl>
                                        <p:attrNameLst>
                                          <p:attrName>style.visibility</p:attrName>
                                        </p:attrNameLst>
                                      </p:cBhvr>
                                      <p:to>
                                        <p:strVal val="visible"/>
                                      </p:to>
                                    </p:set>
                                    <p:animEffect transition="in" filter="fade">
                                      <p:cBhvr>
                                        <p:cTn id="7" dur="250"/>
                                        <p:tgtEl>
                                          <p:spTgt spid="2456"/>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2457"/>
                                        </p:tgtEl>
                                        <p:attrNameLst>
                                          <p:attrName>style.visibility</p:attrName>
                                        </p:attrNameLst>
                                      </p:cBhvr>
                                      <p:to>
                                        <p:strVal val="visible"/>
                                      </p:to>
                                    </p:set>
                                    <p:animEffect transition="in" filter="fade">
                                      <p:cBhvr>
                                        <p:cTn id="10" dur="250"/>
                                        <p:tgtEl>
                                          <p:spTgt spid="2457"/>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458"/>
                                        </p:tgtEl>
                                        <p:attrNameLst>
                                          <p:attrName>style.visibility</p:attrName>
                                        </p:attrNameLst>
                                      </p:cBhvr>
                                      <p:to>
                                        <p:strVal val="visible"/>
                                      </p:to>
                                    </p:set>
                                    <p:animEffect transition="in" filter="fade">
                                      <p:cBhvr>
                                        <p:cTn id="13" dur="250"/>
                                        <p:tgtEl>
                                          <p:spTgt spid="2458"/>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459"/>
                                        </p:tgtEl>
                                        <p:attrNameLst>
                                          <p:attrName>style.visibility</p:attrName>
                                        </p:attrNameLst>
                                      </p:cBhvr>
                                      <p:to>
                                        <p:strVal val="visible"/>
                                      </p:to>
                                    </p:set>
                                    <p:animEffect transition="in" filter="fade">
                                      <p:cBhvr>
                                        <p:cTn id="16" dur="250"/>
                                        <p:tgtEl>
                                          <p:spTgt spid="2459"/>
                                        </p:tgtEl>
                                      </p:cBhvr>
                                    </p:animEffect>
                                  </p:childTnLst>
                                </p:cTn>
                              </p:par>
                              <p:par>
                                <p:cTn id="17" presetID="10" presetClass="entr" presetSubtype="0" fill="hold" grpId="0" nodeType="withEffect">
                                  <p:stCondLst>
                                    <p:cond delay="300"/>
                                  </p:stCondLst>
                                  <p:childTnLst>
                                    <p:set>
                                      <p:cBhvr>
                                        <p:cTn id="18" dur="1" fill="hold">
                                          <p:stCondLst>
                                            <p:cond delay="0"/>
                                          </p:stCondLst>
                                        </p:cTn>
                                        <p:tgtEl>
                                          <p:spTgt spid="2460"/>
                                        </p:tgtEl>
                                        <p:attrNameLst>
                                          <p:attrName>style.visibility</p:attrName>
                                        </p:attrNameLst>
                                      </p:cBhvr>
                                      <p:to>
                                        <p:strVal val="visible"/>
                                      </p:to>
                                    </p:set>
                                    <p:animEffect transition="in" filter="fade">
                                      <p:cBhvr>
                                        <p:cTn id="19" dur="250"/>
                                        <p:tgtEl>
                                          <p:spTgt spid="2460"/>
                                        </p:tgtEl>
                                      </p:cBhvr>
                                    </p:animEffect>
                                  </p:childTnLst>
                                </p:cTn>
                              </p:par>
                              <p:par>
                                <p:cTn id="20" presetID="10" presetClass="entr" presetSubtype="0" fill="hold" grpId="0" nodeType="withEffect">
                                  <p:stCondLst>
                                    <p:cond delay="350"/>
                                  </p:stCondLst>
                                  <p:childTnLst>
                                    <p:set>
                                      <p:cBhvr>
                                        <p:cTn id="21" dur="1" fill="hold">
                                          <p:stCondLst>
                                            <p:cond delay="0"/>
                                          </p:stCondLst>
                                        </p:cTn>
                                        <p:tgtEl>
                                          <p:spTgt spid="2461"/>
                                        </p:tgtEl>
                                        <p:attrNameLst>
                                          <p:attrName>style.visibility</p:attrName>
                                        </p:attrNameLst>
                                      </p:cBhvr>
                                      <p:to>
                                        <p:strVal val="visible"/>
                                      </p:to>
                                    </p:set>
                                    <p:animEffect transition="in" filter="fade">
                                      <p:cBhvr>
                                        <p:cTn id="22" dur="250"/>
                                        <p:tgtEl>
                                          <p:spTgt spid="2461"/>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2462"/>
                                        </p:tgtEl>
                                        <p:attrNameLst>
                                          <p:attrName>style.visibility</p:attrName>
                                        </p:attrNameLst>
                                      </p:cBhvr>
                                      <p:to>
                                        <p:strVal val="visible"/>
                                      </p:to>
                                    </p:set>
                                    <p:animEffect transition="in" filter="fade">
                                      <p:cBhvr>
                                        <p:cTn id="25" dur="250"/>
                                        <p:tgtEl>
                                          <p:spTgt spid="246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2463"/>
                                        </p:tgtEl>
                                        <p:attrNameLst>
                                          <p:attrName>style.visibility</p:attrName>
                                        </p:attrNameLst>
                                      </p:cBhvr>
                                      <p:to>
                                        <p:strVal val="visible"/>
                                      </p:to>
                                    </p:set>
                                    <p:animEffect transition="in" filter="fade">
                                      <p:cBhvr>
                                        <p:cTn id="28" dur="250"/>
                                        <p:tgtEl>
                                          <p:spTgt spid="2463"/>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464"/>
                                        </p:tgtEl>
                                        <p:attrNameLst>
                                          <p:attrName>style.visibility</p:attrName>
                                        </p:attrNameLst>
                                      </p:cBhvr>
                                      <p:to>
                                        <p:strVal val="visible"/>
                                      </p:to>
                                    </p:set>
                                    <p:animEffect transition="in" filter="fade">
                                      <p:cBhvr>
                                        <p:cTn id="31" dur="250"/>
                                        <p:tgtEl>
                                          <p:spTgt spid="2464"/>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2465"/>
                                        </p:tgtEl>
                                        <p:attrNameLst>
                                          <p:attrName>style.visibility</p:attrName>
                                        </p:attrNameLst>
                                      </p:cBhvr>
                                      <p:to>
                                        <p:strVal val="visible"/>
                                      </p:to>
                                    </p:set>
                                    <p:animEffect transition="in" filter="fade">
                                      <p:cBhvr>
                                        <p:cTn id="34" dur="250"/>
                                        <p:tgtEl>
                                          <p:spTgt spid="2465"/>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2466"/>
                                        </p:tgtEl>
                                        <p:attrNameLst>
                                          <p:attrName>style.visibility</p:attrName>
                                        </p:attrNameLst>
                                      </p:cBhvr>
                                      <p:to>
                                        <p:strVal val="visible"/>
                                      </p:to>
                                    </p:set>
                                    <p:animEffect transition="in" filter="fade">
                                      <p:cBhvr>
                                        <p:cTn id="37" dur="250"/>
                                        <p:tgtEl>
                                          <p:spTgt spid="2466"/>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2467"/>
                                        </p:tgtEl>
                                        <p:attrNameLst>
                                          <p:attrName>style.visibility</p:attrName>
                                        </p:attrNameLst>
                                      </p:cBhvr>
                                      <p:to>
                                        <p:strVal val="visible"/>
                                      </p:to>
                                    </p:set>
                                    <p:animEffect transition="in" filter="fade">
                                      <p:cBhvr>
                                        <p:cTn id="40" dur="250"/>
                                        <p:tgtEl>
                                          <p:spTgt spid="2467"/>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2468"/>
                                        </p:tgtEl>
                                        <p:attrNameLst>
                                          <p:attrName>style.visibility</p:attrName>
                                        </p:attrNameLst>
                                      </p:cBhvr>
                                      <p:to>
                                        <p:strVal val="visible"/>
                                      </p:to>
                                    </p:set>
                                    <p:animEffect transition="in" filter="fade">
                                      <p:cBhvr>
                                        <p:cTn id="43" dur="250"/>
                                        <p:tgtEl>
                                          <p:spTgt spid="2468"/>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469"/>
                                        </p:tgtEl>
                                        <p:attrNameLst>
                                          <p:attrName>style.visibility</p:attrName>
                                        </p:attrNameLst>
                                      </p:cBhvr>
                                      <p:to>
                                        <p:strVal val="visible"/>
                                      </p:to>
                                    </p:set>
                                    <p:animEffect transition="in" filter="fade">
                                      <p:cBhvr>
                                        <p:cTn id="46" dur="250"/>
                                        <p:tgtEl>
                                          <p:spTgt spid="2469"/>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2470"/>
                                        </p:tgtEl>
                                        <p:attrNameLst>
                                          <p:attrName>style.visibility</p:attrName>
                                        </p:attrNameLst>
                                      </p:cBhvr>
                                      <p:to>
                                        <p:strVal val="visible"/>
                                      </p:to>
                                    </p:set>
                                    <p:animEffect transition="in" filter="fade">
                                      <p:cBhvr>
                                        <p:cTn id="49" dur="250"/>
                                        <p:tgtEl>
                                          <p:spTgt spid="2470"/>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471"/>
                                        </p:tgtEl>
                                        <p:attrNameLst>
                                          <p:attrName>style.visibility</p:attrName>
                                        </p:attrNameLst>
                                      </p:cBhvr>
                                      <p:to>
                                        <p:strVal val="visible"/>
                                      </p:to>
                                    </p:set>
                                    <p:animEffect transition="in" filter="fade">
                                      <p:cBhvr>
                                        <p:cTn id="52" dur="250"/>
                                        <p:tgtEl>
                                          <p:spTgt spid="2471"/>
                                        </p:tgtEl>
                                      </p:cBhvr>
                                    </p:animEffect>
                                  </p:childTnLst>
                                </p:cTn>
                              </p:par>
                            </p:childTnLst>
                          </p:cTn>
                        </p:par>
                        <p:par>
                          <p:cTn id="53" fill="hold">
                            <p:stCondLst>
                              <p:cond delay="750"/>
                            </p:stCondLst>
                            <p:childTnLst>
                              <p:par>
                                <p:cTn id="54" presetID="12" presetClass="entr" presetSubtype="1" fill="hold" grpId="0" nodeType="after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additive="base">
                                        <p:cTn id="56" dur="500"/>
                                        <p:tgtEl>
                                          <p:spTgt spid="2"/>
                                        </p:tgtEl>
                                        <p:attrNameLst>
                                          <p:attrName>ppt_y</p:attrName>
                                        </p:attrNameLst>
                                      </p:cBhvr>
                                      <p:tavLst>
                                        <p:tav tm="0">
                                          <p:val>
                                            <p:strVal val="#ppt_y-#ppt_h*1.125000"/>
                                          </p:val>
                                        </p:tav>
                                        <p:tav tm="100000">
                                          <p:val>
                                            <p:strVal val="#ppt_y"/>
                                          </p:val>
                                        </p:tav>
                                      </p:tavLst>
                                    </p:anim>
                                    <p:animEffect transition="in" filter="wipe(down)">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6" grpId="0" animBg="1"/>
      <p:bldP spid="2457" grpId="0" animBg="1"/>
      <p:bldP spid="2458" grpId="0" animBg="1"/>
      <p:bldP spid="2459" grpId="0" animBg="1"/>
      <p:bldP spid="2460" grpId="0" animBg="1"/>
      <p:bldP spid="2461" grpId="0" animBg="1"/>
      <p:bldP spid="2462" grpId="0" animBg="1"/>
      <p:bldP spid="2463" grpId="0" animBg="1"/>
      <p:bldP spid="2464" grpId="0" animBg="1"/>
      <p:bldP spid="2465" grpId="0" animBg="1"/>
      <p:bldP spid="2466" grpId="0" animBg="1"/>
      <p:bldP spid="2467" grpId="0" animBg="1"/>
      <p:bldP spid="2468" grpId="0" animBg="1"/>
      <p:bldP spid="2469" grpId="0" animBg="1"/>
      <p:bldP spid="2470" grpId="0" animBg="1"/>
      <p:bldP spid="2471" grpId="0" animBg="1"/>
      <p:bldP spid="2"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3" name="Group 22"/>
          <p:cNvGrpSpPr/>
          <p:nvPr/>
        </p:nvGrpSpPr>
        <p:grpSpPr>
          <a:xfrm>
            <a:off x="69453" y="707084"/>
            <a:ext cx="3783977" cy="2400603"/>
            <a:chOff x="69453" y="707084"/>
            <a:chExt cx="3783977" cy="2400603"/>
          </a:xfrm>
        </p:grpSpPr>
        <p:sp>
          <p:nvSpPr>
            <p:cNvPr id="13" name="TextBox 12"/>
            <p:cNvSpPr txBox="1"/>
            <p:nvPr/>
          </p:nvSpPr>
          <p:spPr>
            <a:xfrm>
              <a:off x="339183" y="2707577"/>
              <a:ext cx="3514247" cy="400110"/>
            </a:xfrm>
            <a:prstGeom prst="rect">
              <a:avLst/>
            </a:prstGeom>
            <a:noFill/>
          </p:spPr>
          <p:txBody>
            <a:bodyPr wrap="square" rtlCol="0">
              <a:spAutoFit/>
            </a:bodyPr>
            <a:lstStyle/>
            <a:p>
              <a:pPr algn="ctr"/>
              <a:r>
                <a:rPr lang="en-US" sz="2000" dirty="0" smtClean="0">
                  <a:solidFill>
                    <a:srgbClr val="FFFFFF"/>
                  </a:solidFill>
                  <a:latin typeface="+mj-lt"/>
                  <a:cs typeface="Segoe UI Light" panose="020B0502040204020203" pitchFamily="34" charset="0"/>
                </a:rPr>
                <a:t>Fortune 500 using Azure</a:t>
              </a:r>
              <a:endParaRPr lang="en-US" sz="2000" dirty="0">
                <a:solidFill>
                  <a:srgbClr val="FFFFFF"/>
                </a:solidFill>
                <a:latin typeface="+mj-lt"/>
              </a:endParaRPr>
            </a:p>
          </p:txBody>
        </p:sp>
        <p:sp>
          <p:nvSpPr>
            <p:cNvPr id="39" name="Rectangle 38"/>
            <p:cNvSpPr/>
            <p:nvPr/>
          </p:nvSpPr>
          <p:spPr>
            <a:xfrm>
              <a:off x="69453" y="707084"/>
              <a:ext cx="3679529" cy="2068338"/>
            </a:xfrm>
            <a:prstGeom prst="rect">
              <a:avLst/>
            </a:prstGeom>
          </p:spPr>
          <p:txBody>
            <a:bodyPr wrap="square" anchor="ctr">
              <a:spAutoFit/>
            </a:bodyPr>
            <a:lstStyle/>
            <a:p>
              <a:pPr algn="ctr">
                <a:lnSpc>
                  <a:spcPct val="95000"/>
                </a:lnSpc>
                <a:buSzPct val="90000"/>
              </a:pPr>
              <a:r>
                <a:rPr lang="en-US" sz="13528" dirty="0">
                  <a:solidFill>
                    <a:srgbClr val="11C1FF"/>
                  </a:solidFill>
                  <a:latin typeface="Segoe UI Light" panose="020B0502040204020203" pitchFamily="34" charset="0"/>
                  <a:cs typeface="Segoe UI Light" panose="020B0502040204020203" pitchFamily="34" charset="0"/>
                </a:rPr>
                <a:t>&gt;</a:t>
              </a:r>
              <a:r>
                <a:rPr lang="en-US" sz="13528" dirty="0" smtClean="0">
                  <a:solidFill>
                    <a:schemeClr val="bg1"/>
                  </a:solidFill>
                  <a:latin typeface="Segoe UI Light" panose="020B0502040204020203" pitchFamily="34" charset="0"/>
                  <a:cs typeface="Segoe UI Light" panose="020B0502040204020203" pitchFamily="34" charset="0"/>
                </a:rPr>
                <a:t>57</a:t>
              </a:r>
              <a:r>
                <a:rPr lang="en-US" sz="5882" dirty="0" smtClean="0">
                  <a:latin typeface="Segoe UI Light" panose="020B0502040204020203" pitchFamily="34" charset="0"/>
                  <a:cs typeface="Segoe UI Light" panose="020B0502040204020203" pitchFamily="34" charset="0"/>
                </a:rPr>
                <a:t>%</a:t>
              </a:r>
              <a:endParaRPr lang="en-US" sz="13528" dirty="0">
                <a:latin typeface="Segoe UI Light" panose="020B0502040204020203" pitchFamily="34" charset="0"/>
                <a:cs typeface="Segoe UI Light" panose="020B0502040204020203" pitchFamily="34" charset="0"/>
              </a:endParaRPr>
            </a:p>
          </p:txBody>
        </p:sp>
      </p:grpSp>
      <p:grpSp>
        <p:nvGrpSpPr>
          <p:cNvPr id="28" name="Group 27"/>
          <p:cNvGrpSpPr/>
          <p:nvPr/>
        </p:nvGrpSpPr>
        <p:grpSpPr>
          <a:xfrm>
            <a:off x="4275147" y="845521"/>
            <a:ext cx="4517112" cy="2309892"/>
            <a:chOff x="8249299" y="845521"/>
            <a:chExt cx="4517112" cy="2309892"/>
          </a:xfrm>
        </p:grpSpPr>
        <p:sp>
          <p:nvSpPr>
            <p:cNvPr id="51" name="Rectangle 50"/>
            <p:cNvSpPr/>
            <p:nvPr/>
          </p:nvSpPr>
          <p:spPr>
            <a:xfrm>
              <a:off x="8249299" y="845521"/>
              <a:ext cx="4517112" cy="1773562"/>
            </a:xfrm>
            <a:prstGeom prst="rect">
              <a:avLst/>
            </a:prstGeom>
          </p:spPr>
          <p:txBody>
            <a:bodyPr wrap="square" anchor="ctr">
              <a:spAutoFit/>
            </a:bodyPr>
            <a:lstStyle/>
            <a:p>
              <a:pPr>
                <a:lnSpc>
                  <a:spcPct val="95000"/>
                </a:lnSpc>
                <a:buSzPct val="90000"/>
              </a:pPr>
              <a:r>
                <a:rPr lang="en-US" sz="11500" dirty="0" smtClean="0">
                  <a:solidFill>
                    <a:srgbClr val="00B0F0"/>
                  </a:solidFill>
                  <a:latin typeface="Segoe UI Light" panose="020B0502040204020203" pitchFamily="34" charset="0"/>
                  <a:cs typeface="Segoe UI Light" panose="020B0502040204020203" pitchFamily="34" charset="0"/>
                </a:rPr>
                <a:t>&gt;</a:t>
              </a:r>
              <a:r>
                <a:rPr lang="en-US" sz="9600" dirty="0" smtClean="0">
                  <a:solidFill>
                    <a:schemeClr val="bg1"/>
                  </a:solidFill>
                  <a:latin typeface="Segoe UI Light" panose="020B0502040204020203" pitchFamily="34" charset="0"/>
                  <a:cs typeface="Segoe UI Light" panose="020B0502040204020203" pitchFamily="34" charset="0"/>
                </a:rPr>
                <a:t>250</a:t>
              </a:r>
              <a:r>
                <a:rPr lang="en-US" sz="8000" dirty="0" smtClean="0">
                  <a:solidFill>
                    <a:schemeClr val="bg1"/>
                  </a:solidFill>
                  <a:latin typeface="Segoe UI Light" panose="020B0502040204020203" pitchFamily="34" charset="0"/>
                  <a:cs typeface="Segoe UI Light" panose="020B0502040204020203" pitchFamily="34" charset="0"/>
                </a:rPr>
                <a:t>k</a:t>
              </a:r>
              <a:endParaRPr lang="en-US" sz="9600" dirty="0">
                <a:solidFill>
                  <a:schemeClr val="bg1"/>
                </a:solidFill>
                <a:latin typeface="Segoe UI Light" panose="020B0502040204020203" pitchFamily="34" charset="0"/>
                <a:cs typeface="Segoe UI Light" panose="020B0502040204020203" pitchFamily="34" charset="0"/>
              </a:endParaRPr>
            </a:p>
          </p:txBody>
        </p:sp>
        <p:sp>
          <p:nvSpPr>
            <p:cNvPr id="52" name="Rectangle 51"/>
            <p:cNvSpPr/>
            <p:nvPr/>
          </p:nvSpPr>
          <p:spPr>
            <a:xfrm>
              <a:off x="8957492" y="2770692"/>
              <a:ext cx="2458322" cy="384721"/>
            </a:xfrm>
            <a:prstGeom prst="rect">
              <a:avLst/>
            </a:prstGeom>
          </p:spPr>
          <p:txBody>
            <a:bodyPr wrap="square" anchor="ctr">
              <a:spAutoFit/>
            </a:bodyPr>
            <a:lstStyle/>
            <a:p>
              <a:pPr algn="ctr">
                <a:lnSpc>
                  <a:spcPct val="95000"/>
                </a:lnSpc>
                <a:buSzPct val="90000"/>
              </a:pPr>
              <a:r>
                <a:rPr lang="en-US" sz="2000" dirty="0" smtClean="0">
                  <a:solidFill>
                    <a:srgbClr val="FFFFFF"/>
                  </a:solidFill>
                  <a:latin typeface="+mj-lt"/>
                  <a:cs typeface="Segoe UI Light" panose="020B0502040204020203" pitchFamily="34" charset="0"/>
                </a:rPr>
                <a:t>Active websites</a:t>
              </a:r>
              <a:endParaRPr lang="en-US" sz="3200" dirty="0">
                <a:solidFill>
                  <a:srgbClr val="FFFFFF"/>
                </a:solidFill>
                <a:latin typeface="+mj-lt"/>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43453"/>
            <a:ext cx="12190271"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8294329" y="756425"/>
            <a:ext cx="3624997" cy="2387036"/>
            <a:chOff x="228133" y="2745825"/>
            <a:chExt cx="3624997" cy="2701148"/>
          </a:xfrm>
        </p:grpSpPr>
        <p:sp>
          <p:nvSpPr>
            <p:cNvPr id="20" name="Rectangle 19"/>
            <p:cNvSpPr/>
            <p:nvPr/>
          </p:nvSpPr>
          <p:spPr>
            <a:xfrm>
              <a:off x="228133" y="2745825"/>
              <a:ext cx="3624997" cy="1957317"/>
            </a:xfrm>
            <a:prstGeom prst="rect">
              <a:avLst/>
            </a:prstGeom>
          </p:spPr>
          <p:txBody>
            <a:bodyPr wrap="square" anchor="b">
              <a:spAutoFit/>
            </a:bodyPr>
            <a:lstStyle/>
            <a:p>
              <a:pPr algn="ctr">
                <a:lnSpc>
                  <a:spcPct val="95000"/>
                </a:lnSpc>
                <a:buSzPct val="90000"/>
              </a:pPr>
              <a:r>
                <a:rPr lang="en-US" sz="4000" spc="-200" dirty="0" smtClean="0">
                  <a:solidFill>
                    <a:srgbClr val="00B0F0"/>
                  </a:solidFill>
                  <a:latin typeface="Segoe UI Light" panose="020B0502040204020203" pitchFamily="34" charset="0"/>
                  <a:cs typeface="Segoe UI Light" panose="020B0502040204020203" pitchFamily="34" charset="0"/>
                </a:rPr>
                <a:t>Greater than</a:t>
              </a:r>
            </a:p>
            <a:p>
              <a:pPr algn="ctr">
                <a:lnSpc>
                  <a:spcPct val="95000"/>
                </a:lnSpc>
                <a:buSzPct val="90000"/>
              </a:pPr>
              <a:r>
                <a:rPr lang="en-US" sz="7200" spc="-294" dirty="0" smtClean="0">
                  <a:solidFill>
                    <a:schemeClr val="bg1"/>
                  </a:solidFill>
                  <a:latin typeface="Segoe UI Light" panose="020B0502040204020203" pitchFamily="34" charset="0"/>
                  <a:cs typeface="Segoe UI Light" panose="020B0502040204020203" pitchFamily="34" charset="0"/>
                </a:rPr>
                <a:t>1,000,000</a:t>
              </a:r>
              <a:endParaRPr lang="en-US" sz="4800" spc="-294" dirty="0">
                <a:solidFill>
                  <a:schemeClr val="bg1"/>
                </a:solidFill>
                <a:latin typeface="Segoe UI Light" panose="020B0502040204020203" pitchFamily="34" charset="0"/>
                <a:cs typeface="Segoe UI Light" panose="020B0502040204020203" pitchFamily="34" charset="0"/>
              </a:endParaRPr>
            </a:p>
          </p:txBody>
        </p:sp>
        <p:sp>
          <p:nvSpPr>
            <p:cNvPr id="30" name="TextBox 29"/>
            <p:cNvSpPr txBox="1"/>
            <p:nvPr/>
          </p:nvSpPr>
          <p:spPr>
            <a:xfrm>
              <a:off x="383396" y="4994211"/>
              <a:ext cx="3295372" cy="452762"/>
            </a:xfrm>
            <a:prstGeom prst="rect">
              <a:avLst/>
            </a:prstGeom>
            <a:noFill/>
          </p:spPr>
          <p:txBody>
            <a:bodyPr wrap="square" rtlCol="0">
              <a:spAutoFit/>
            </a:bodyPr>
            <a:lstStyle/>
            <a:p>
              <a:pPr algn="ctr"/>
              <a:r>
                <a:rPr lang="en-US" sz="2000" dirty="0" smtClean="0">
                  <a:solidFill>
                    <a:srgbClr val="FFFFFF"/>
                  </a:solidFill>
                  <a:latin typeface="+mj-lt"/>
                </a:rPr>
                <a:t>SQL Databases in Azure</a:t>
              </a:r>
              <a:endParaRPr lang="en-US" sz="2000" dirty="0">
                <a:solidFill>
                  <a:srgbClr val="FFFFFF"/>
                </a:solidFill>
                <a:latin typeface="+mj-lt"/>
              </a:endParaRPr>
            </a:p>
          </p:txBody>
        </p:sp>
      </p:grpSp>
      <p:grpSp>
        <p:nvGrpSpPr>
          <p:cNvPr id="60" name="Group 59"/>
          <p:cNvGrpSpPr/>
          <p:nvPr/>
        </p:nvGrpSpPr>
        <p:grpSpPr>
          <a:xfrm>
            <a:off x="-97900" y="3441529"/>
            <a:ext cx="4009041" cy="2674512"/>
            <a:chOff x="3993501" y="3441529"/>
            <a:chExt cx="4009041" cy="2674512"/>
          </a:xfrm>
        </p:grpSpPr>
        <p:sp>
          <p:nvSpPr>
            <p:cNvPr id="34" name="Rectangle 33"/>
            <p:cNvSpPr/>
            <p:nvPr/>
          </p:nvSpPr>
          <p:spPr>
            <a:xfrm>
              <a:off x="3993501" y="3441529"/>
              <a:ext cx="2578224"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20</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47" name="Rectangle 46"/>
            <p:cNvSpPr/>
            <p:nvPr/>
          </p:nvSpPr>
          <p:spPr>
            <a:xfrm>
              <a:off x="6412042" y="3743084"/>
              <a:ext cx="1590500" cy="2372957"/>
            </a:xfrm>
            <a:prstGeom prst="rect">
              <a:avLst/>
            </a:prstGeom>
          </p:spPr>
          <p:txBody>
            <a:bodyPr wrap="none">
              <a:spAutoFit/>
            </a:bodyPr>
            <a:lstStyle/>
            <a:p>
              <a:pPr lvl="0">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TRILLION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storage</a:t>
              </a:r>
              <a:br>
                <a:rPr lang="en-US" sz="2000" dirty="0" smtClean="0">
                  <a:solidFill>
                    <a:srgbClr val="FFFF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objects</a:t>
              </a:r>
              <a:endParaRPr lang="en-US" sz="8800" dirty="0">
                <a:solidFill>
                  <a:srgbClr val="FFFFFF"/>
                </a:solidFill>
                <a:latin typeface="Segoe UI Light" panose="020B0502040204020203" pitchFamily="34" charset="0"/>
                <a:cs typeface="Segoe UI Light" panose="020B0502040204020203" pitchFamily="34" charset="0"/>
              </a:endParaRPr>
            </a:p>
            <a:p>
              <a:pPr>
                <a:lnSpc>
                  <a:spcPct val="95000"/>
                </a:lnSpc>
                <a:buSzPct val="90000"/>
              </a:pPr>
              <a:endParaRPr lang="en-US" sz="8800" dirty="0">
                <a:solidFill>
                  <a:schemeClr val="bg1"/>
                </a:solidFill>
                <a:latin typeface="Segoe UI Light" panose="020B0502040204020203" pitchFamily="34" charset="0"/>
                <a:cs typeface="Segoe UI Light" panose="020B0502040204020203" pitchFamily="34" charset="0"/>
              </a:endParaRPr>
            </a:p>
          </p:txBody>
        </p:sp>
      </p:grpSp>
      <p:grpSp>
        <p:nvGrpSpPr>
          <p:cNvPr id="62" name="Group 61"/>
          <p:cNvGrpSpPr/>
          <p:nvPr/>
        </p:nvGrpSpPr>
        <p:grpSpPr>
          <a:xfrm>
            <a:off x="4005835" y="3692159"/>
            <a:ext cx="4668244" cy="1446956"/>
            <a:chOff x="8097236" y="3692159"/>
            <a:chExt cx="4668244" cy="1446956"/>
          </a:xfrm>
        </p:grpSpPr>
        <p:grpSp>
          <p:nvGrpSpPr>
            <p:cNvPr id="58" name="Group 57"/>
            <p:cNvGrpSpPr/>
            <p:nvPr/>
          </p:nvGrpSpPr>
          <p:grpSpPr>
            <a:xfrm>
              <a:off x="8097236" y="3692159"/>
              <a:ext cx="4668244" cy="1446956"/>
              <a:chOff x="8097236" y="3692159"/>
              <a:chExt cx="4668244" cy="1446956"/>
            </a:xfrm>
          </p:grpSpPr>
          <p:cxnSp>
            <p:nvCxnSpPr>
              <p:cNvPr id="44" name="Straight Connector 43"/>
              <p:cNvCxnSpPr/>
              <p:nvPr/>
            </p:nvCxnSpPr>
            <p:spPr>
              <a:xfrm>
                <a:off x="8097236" y="5139115"/>
                <a:ext cx="4094764"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249298" y="369215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300</a:t>
                </a:r>
                <a:endParaRPr lang="en-US" sz="8000" dirty="0">
                  <a:latin typeface="Segoe UI Light" panose="020B0502040204020203" pitchFamily="34" charset="0"/>
                  <a:cs typeface="Segoe UI Light" panose="020B0502040204020203" pitchFamily="34" charset="0"/>
                </a:endParaRPr>
              </a:p>
            </p:txBody>
          </p:sp>
          <p:sp>
            <p:nvSpPr>
              <p:cNvPr id="50" name="Rectangle 49"/>
              <p:cNvSpPr/>
              <p:nvPr/>
            </p:nvSpPr>
            <p:spPr>
              <a:xfrm>
                <a:off x="10588995" y="3911191"/>
                <a:ext cx="2176485" cy="501676"/>
              </a:xfrm>
              <a:prstGeom prst="rect">
                <a:avLst/>
              </a:prstGeom>
            </p:spPr>
            <p:txBody>
              <a:bodyPr wrap="square" anchor="ctr">
                <a:spAutoFit/>
              </a:bodyPr>
              <a:lstStyle/>
              <a:p>
                <a:pPr>
                  <a:lnSpc>
                    <a:spcPct val="95000"/>
                  </a:lnSpc>
                  <a:buSzPct val="90000"/>
                </a:pPr>
                <a:r>
                  <a:rPr lang="en-US" sz="2800" dirty="0" smtClean="0">
                    <a:solidFill>
                      <a:srgbClr val="11C1FF"/>
                    </a:solidFill>
                    <a:latin typeface="+mj-lt"/>
                    <a:cs typeface="Segoe UI Light" panose="020B0502040204020203" pitchFamily="34" charset="0"/>
                  </a:rPr>
                  <a:t>MILLION</a:t>
                </a:r>
                <a:endParaRPr lang="en-US" sz="3600" dirty="0">
                  <a:solidFill>
                    <a:srgbClr val="11C1FF"/>
                  </a:solidFill>
                  <a:latin typeface="+mj-lt"/>
                  <a:cs typeface="Segoe UI Light" panose="020B0502040204020203" pitchFamily="34" charset="0"/>
                </a:endParaRPr>
              </a:p>
            </p:txBody>
          </p:sp>
        </p:grpSp>
        <p:sp>
          <p:nvSpPr>
            <p:cNvPr id="53" name="TextBox 52"/>
            <p:cNvSpPr txBox="1"/>
            <p:nvPr/>
          </p:nvSpPr>
          <p:spPr>
            <a:xfrm>
              <a:off x="10617567" y="4313736"/>
              <a:ext cx="1492298" cy="400110"/>
            </a:xfrm>
            <a:prstGeom prst="rect">
              <a:avLst/>
            </a:prstGeom>
            <a:noFill/>
          </p:spPr>
          <p:txBody>
            <a:bodyPr wrap="square" rtlCol="0">
              <a:spAutoFit/>
            </a:bodyPr>
            <a:lstStyle/>
            <a:p>
              <a:r>
                <a:rPr lang="en-US" sz="2000" dirty="0" smtClean="0">
                  <a:solidFill>
                    <a:srgbClr val="FFFFFF"/>
                  </a:solidFill>
                  <a:latin typeface="+mj-lt"/>
                </a:rPr>
                <a:t>AD users</a:t>
              </a:r>
              <a:endParaRPr lang="en-US" sz="2000" dirty="0">
                <a:solidFill>
                  <a:srgbClr val="FFFFFF"/>
                </a:solidFill>
                <a:latin typeface="+mj-lt"/>
              </a:endParaRPr>
            </a:p>
          </p:txBody>
        </p:sp>
      </p:grpSp>
      <p:grpSp>
        <p:nvGrpSpPr>
          <p:cNvPr id="19" name="Group 18"/>
          <p:cNvGrpSpPr/>
          <p:nvPr/>
        </p:nvGrpSpPr>
        <p:grpSpPr>
          <a:xfrm>
            <a:off x="4157897" y="5311409"/>
            <a:ext cx="3941838" cy="1261884"/>
            <a:chOff x="8249298" y="5311409"/>
            <a:chExt cx="3941838" cy="1261884"/>
          </a:xfrm>
        </p:grpSpPr>
        <p:sp>
          <p:nvSpPr>
            <p:cNvPr id="54" name="Rectangle 53"/>
            <p:cNvSpPr/>
            <p:nvPr/>
          </p:nvSpPr>
          <p:spPr>
            <a:xfrm>
              <a:off x="8249298" y="531140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13</a:t>
              </a:r>
              <a:endParaRPr lang="en-US" sz="8000" dirty="0">
                <a:latin typeface="Segoe UI Light" panose="020B0502040204020203" pitchFamily="34" charset="0"/>
                <a:cs typeface="Segoe UI Light" panose="020B0502040204020203" pitchFamily="34" charset="0"/>
              </a:endParaRPr>
            </a:p>
          </p:txBody>
        </p:sp>
        <p:sp>
          <p:nvSpPr>
            <p:cNvPr id="55" name="Rectangle 54"/>
            <p:cNvSpPr/>
            <p:nvPr/>
          </p:nvSpPr>
          <p:spPr>
            <a:xfrm>
              <a:off x="9910351" y="5530441"/>
              <a:ext cx="2176485" cy="501676"/>
            </a:xfrm>
            <a:prstGeom prst="rect">
              <a:avLst/>
            </a:prstGeom>
          </p:spPr>
          <p:txBody>
            <a:bodyPr wrap="square" anchor="ctr">
              <a:spAutoFit/>
            </a:bodyPr>
            <a:lstStyle/>
            <a:p>
              <a:pPr>
                <a:lnSpc>
                  <a:spcPct val="95000"/>
                </a:lnSpc>
                <a:buSzPct val="90000"/>
              </a:pPr>
              <a:r>
                <a:rPr lang="en-US" sz="2800" dirty="0">
                  <a:solidFill>
                    <a:srgbClr val="11C1FF"/>
                  </a:solidFill>
                  <a:latin typeface="+mj-lt"/>
                  <a:cs typeface="Segoe UI Light" panose="020B0502040204020203" pitchFamily="34" charset="0"/>
                </a:rPr>
                <a:t>B</a:t>
              </a:r>
              <a:r>
                <a:rPr lang="en-US" sz="2800" dirty="0" smtClean="0">
                  <a:solidFill>
                    <a:srgbClr val="11C1FF"/>
                  </a:solidFill>
                  <a:latin typeface="+mj-lt"/>
                  <a:cs typeface="Segoe UI Light" panose="020B0502040204020203" pitchFamily="34" charset="0"/>
                </a:rPr>
                <a:t>ILLION</a:t>
              </a:r>
              <a:endParaRPr lang="en-US" sz="3600" dirty="0">
                <a:solidFill>
                  <a:srgbClr val="11C1FF"/>
                </a:solidFill>
                <a:latin typeface="+mj-lt"/>
                <a:cs typeface="Segoe UI Light" panose="020B0502040204020203" pitchFamily="34" charset="0"/>
              </a:endParaRPr>
            </a:p>
          </p:txBody>
        </p:sp>
        <p:sp>
          <p:nvSpPr>
            <p:cNvPr id="56" name="TextBox 55"/>
            <p:cNvSpPr txBox="1"/>
            <p:nvPr/>
          </p:nvSpPr>
          <p:spPr>
            <a:xfrm>
              <a:off x="9910351" y="5932986"/>
              <a:ext cx="2280785" cy="400110"/>
            </a:xfrm>
            <a:prstGeom prst="rect">
              <a:avLst/>
            </a:prstGeom>
            <a:noFill/>
          </p:spPr>
          <p:txBody>
            <a:bodyPr wrap="square" rtlCol="0">
              <a:spAutoFit/>
            </a:bodyPr>
            <a:lstStyle/>
            <a:p>
              <a:r>
                <a:rPr lang="en-US" sz="2000" dirty="0">
                  <a:solidFill>
                    <a:srgbClr val="FFFFFF"/>
                  </a:solidFill>
                  <a:latin typeface="+mj-lt"/>
                </a:rPr>
                <a:t>a</a:t>
              </a:r>
              <a:r>
                <a:rPr lang="en-US" sz="2000" dirty="0" smtClean="0">
                  <a:solidFill>
                    <a:srgbClr val="FFFFFF"/>
                  </a:solidFill>
                  <a:latin typeface="+mj-lt"/>
                </a:rPr>
                <a:t>uthentication/</a:t>
              </a:r>
              <a:r>
                <a:rPr lang="en-US" sz="2000" dirty="0" err="1" smtClean="0">
                  <a:solidFill>
                    <a:srgbClr val="FFFFFF"/>
                  </a:solidFill>
                  <a:latin typeface="+mj-lt"/>
                </a:rPr>
                <a:t>wk</a:t>
              </a:r>
              <a:endParaRPr lang="en-US" sz="2000" dirty="0">
                <a:solidFill>
                  <a:srgbClr val="FFFFFF"/>
                </a:solidFill>
                <a:latin typeface="+mj-lt"/>
              </a:endParaRPr>
            </a:p>
          </p:txBody>
        </p:sp>
      </p:grpSp>
      <p:grpSp>
        <p:nvGrpSpPr>
          <p:cNvPr id="59" name="Group 58"/>
          <p:cNvGrpSpPr/>
          <p:nvPr/>
        </p:nvGrpSpPr>
        <p:grpSpPr>
          <a:xfrm>
            <a:off x="-27113" y="5104075"/>
            <a:ext cx="4070062" cy="1740348"/>
            <a:chOff x="4064288" y="5104075"/>
            <a:chExt cx="4070062" cy="1740348"/>
          </a:xfrm>
        </p:grpSpPr>
        <p:sp>
          <p:nvSpPr>
            <p:cNvPr id="45" name="Rectangle 44"/>
            <p:cNvSpPr/>
            <p:nvPr/>
          </p:nvSpPr>
          <p:spPr>
            <a:xfrm>
              <a:off x="4654573" y="5104075"/>
              <a:ext cx="2026882"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7" name="Rectangle 6"/>
            <p:cNvSpPr/>
            <p:nvPr/>
          </p:nvSpPr>
          <p:spPr>
            <a:xfrm>
              <a:off x="6439978" y="5319228"/>
              <a:ext cx="1507144" cy="794064"/>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chemeClr val="bg1"/>
                  </a:solidFill>
                  <a:latin typeface="Segoe UI Light" panose="020B0502040204020203" pitchFamily="34" charset="0"/>
                  <a:cs typeface="Segoe UI Light" panose="020B0502040204020203" pitchFamily="34" charset="0"/>
                </a:rPr>
                <a:t>requests/sec</a:t>
              </a:r>
              <a:endParaRPr lang="en-US" sz="7200" dirty="0">
                <a:solidFill>
                  <a:schemeClr val="bg1"/>
                </a:solidFill>
                <a:latin typeface="Segoe UI Light" panose="020B0502040204020203" pitchFamily="34" charset="0"/>
                <a:cs typeface="Segoe UI Light" panose="020B0502040204020203" pitchFamily="34" charset="0"/>
              </a:endParaRPr>
            </a:p>
          </p:txBody>
        </p:sp>
        <p:cxnSp>
          <p:nvCxnSpPr>
            <p:cNvPr id="57" name="Straight Connector 56"/>
            <p:cNvCxnSpPr/>
            <p:nvPr/>
          </p:nvCxnSpPr>
          <p:spPr>
            <a:xfrm>
              <a:off x="4064288" y="5139115"/>
              <a:ext cx="4070062"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8235876" y="3574586"/>
            <a:ext cx="3890416" cy="2928494"/>
            <a:chOff x="8235876" y="3574586"/>
            <a:chExt cx="3890416" cy="2928494"/>
          </a:xfrm>
        </p:grpSpPr>
        <p:grpSp>
          <p:nvGrpSpPr>
            <p:cNvPr id="38" name="Group 37"/>
            <p:cNvGrpSpPr/>
            <p:nvPr/>
          </p:nvGrpSpPr>
          <p:grpSpPr>
            <a:xfrm>
              <a:off x="8235876" y="3574586"/>
              <a:ext cx="3326048" cy="2928494"/>
              <a:chOff x="4443252" y="4012914"/>
              <a:chExt cx="3326048" cy="2928494"/>
            </a:xfrm>
          </p:grpSpPr>
          <p:sp>
            <p:nvSpPr>
              <p:cNvPr id="40" name="Rectangle 39"/>
              <p:cNvSpPr/>
              <p:nvPr/>
            </p:nvSpPr>
            <p:spPr>
              <a:xfrm>
                <a:off x="4443252" y="4012914"/>
                <a:ext cx="2238203" cy="2928494"/>
              </a:xfrm>
              <a:prstGeom prst="rect">
                <a:avLst/>
              </a:prstGeom>
            </p:spPr>
            <p:txBody>
              <a:bodyPr wrap="square" anchor="b">
                <a:spAutoFit/>
              </a:bodyPr>
              <a:lstStyle/>
              <a:p>
                <a:pPr>
                  <a:lnSpc>
                    <a:spcPct val="95000"/>
                  </a:lnSpc>
                  <a:buSzPct val="90000"/>
                </a:pPr>
                <a:r>
                  <a:rPr lang="en-US" sz="16200" spc="-3500" dirty="0" smtClean="0">
                    <a:solidFill>
                      <a:srgbClr val="00B0F0"/>
                    </a:solidFill>
                    <a:latin typeface="Segoe UI Light" panose="020B0502040204020203" pitchFamily="34" charset="0"/>
                    <a:cs typeface="Segoe UI Light" panose="020B0502040204020203" pitchFamily="34" charset="0"/>
                  </a:rPr>
                  <a:t>&gt;</a:t>
                </a:r>
                <a:r>
                  <a:rPr lang="en-US" sz="19400" spc="-3500" dirty="0" smtClean="0">
                    <a:solidFill>
                      <a:schemeClr val="bg1"/>
                    </a:solidFill>
                    <a:latin typeface="Segoe UI Light" panose="020B0502040204020203" pitchFamily="34" charset="0"/>
                    <a:cs typeface="Segoe UI Light" panose="020B0502040204020203" pitchFamily="34" charset="0"/>
                  </a:rPr>
                  <a:t>1</a:t>
                </a:r>
                <a:endParaRPr lang="en-US" sz="28700" spc="-3500" dirty="0">
                  <a:solidFill>
                    <a:srgbClr val="11C1FF"/>
                  </a:solidFill>
                  <a:latin typeface="Segoe UI Light" panose="020B0502040204020203" pitchFamily="34" charset="0"/>
                  <a:cs typeface="Segoe UI Light" panose="020B0502040204020203" pitchFamily="34" charset="0"/>
                </a:endParaRPr>
              </a:p>
            </p:txBody>
          </p:sp>
          <p:sp>
            <p:nvSpPr>
              <p:cNvPr id="41" name="Rectangle 40"/>
              <p:cNvSpPr/>
              <p:nvPr/>
            </p:nvSpPr>
            <p:spPr>
              <a:xfrm>
                <a:off x="6262156" y="4765275"/>
                <a:ext cx="1507144" cy="1554272"/>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p>
              <a:p>
                <a:pPr>
                  <a:lnSpc>
                    <a:spcPct val="95000"/>
                  </a:lnSpc>
                  <a:buSzPct val="90000"/>
                </a:pPr>
                <a:endParaRPr lang="en-US" sz="7200" dirty="0">
                  <a:solidFill>
                    <a:schemeClr val="bg1"/>
                  </a:solidFill>
                  <a:latin typeface="Segoe UI Light" panose="020B0502040204020203" pitchFamily="34" charset="0"/>
                  <a:cs typeface="Segoe UI Light" panose="020B0502040204020203" pitchFamily="34" charset="0"/>
                </a:endParaRPr>
              </a:p>
            </p:txBody>
          </p:sp>
        </p:grpSp>
        <p:sp>
          <p:nvSpPr>
            <p:cNvPr id="46" name="TextBox 45"/>
            <p:cNvSpPr txBox="1"/>
            <p:nvPr/>
          </p:nvSpPr>
          <p:spPr>
            <a:xfrm>
              <a:off x="10066332" y="4786389"/>
              <a:ext cx="2059960" cy="1200329"/>
            </a:xfrm>
            <a:prstGeom prst="rect">
              <a:avLst/>
            </a:prstGeom>
            <a:noFill/>
          </p:spPr>
          <p:txBody>
            <a:bodyPr wrap="square" rtlCol="0">
              <a:spAutoFit/>
            </a:bodyPr>
            <a:lstStyle/>
            <a:p>
              <a:r>
                <a:rPr lang="en-US" dirty="0" smtClean="0">
                  <a:solidFill>
                    <a:srgbClr val="FFFFFF"/>
                  </a:solidFill>
                  <a:latin typeface="+mj-lt"/>
                </a:rPr>
                <a:t>Developers registered with Visual Studio Online</a:t>
              </a:r>
              <a:endParaRPr lang="en-US" dirty="0">
                <a:solidFill>
                  <a:srgbClr val="FFFFFF"/>
                </a:solidFill>
                <a:latin typeface="+mj-lt"/>
              </a:endParaRPr>
            </a:p>
          </p:txBody>
        </p:sp>
      </p:grpSp>
    </p:spTree>
    <p:extLst>
      <p:ext uri="{BB962C8B-B14F-4D97-AF65-F5344CB8AC3E}">
        <p14:creationId xmlns:p14="http://schemas.microsoft.com/office/powerpoint/2010/main" val="41811585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250"/>
                                        <p:tgtEl>
                                          <p:spTgt spid="23"/>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250"/>
                                        <p:tgtEl>
                                          <p:spTgt spid="28"/>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250"/>
                                        <p:tgtEl>
                                          <p:spTgt spid="61"/>
                                        </p:tgtEl>
                                      </p:cBhvr>
                                    </p:animEffect>
                                  </p:childTnLst>
                                </p:cTn>
                              </p:par>
                            </p:childTnLst>
                          </p:cTn>
                        </p:par>
                        <p:par>
                          <p:cTn id="26" fill="hold">
                            <p:stCondLst>
                              <p:cond delay="1250"/>
                            </p:stCondLst>
                            <p:childTnLst>
                              <p:par>
                                <p:cTn id="27" presetID="10"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250"/>
                                        <p:tgtEl>
                                          <p:spTgt spid="19"/>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250"/>
                                        <p:tgtEl>
                                          <p:spTgt spid="60"/>
                                        </p:tgtEl>
                                      </p:cBhvr>
                                    </p:animEffect>
                                  </p:childTnLst>
                                </p:cTn>
                              </p:par>
                            </p:childTnLst>
                          </p:cTn>
                        </p:par>
                        <p:par>
                          <p:cTn id="34" fill="hold">
                            <p:stCondLst>
                              <p:cond delay="1750"/>
                            </p:stCondLst>
                            <p:childTnLst>
                              <p:par>
                                <p:cTn id="35" presetID="10" presetClass="entr" presetSubtype="0" fill="hold"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250"/>
                                        <p:tgtEl>
                                          <p:spTgt spid="59"/>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250"/>
                                        <p:tgtEl>
                                          <p:spTgt spid="62"/>
                                        </p:tgtEl>
                                      </p:cBhvr>
                                    </p:animEffect>
                                  </p:childTnLst>
                                </p:cTn>
                              </p:par>
                              <p:par>
                                <p:cTn id="42" presetID="10" presetClass="entr" presetSubtype="0" fill="hold" nodeType="withEffect">
                                  <p:stCondLst>
                                    <p:cond delay="25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9999"/>
            <a:stretch/>
          </p:blipFill>
          <p:spPr>
            <a:xfrm>
              <a:off x="0" y="0"/>
              <a:ext cx="12192000" cy="6858000"/>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spTree>
    <p:extLst>
      <p:ext uri="{BB962C8B-B14F-4D97-AF65-F5344CB8AC3E}">
        <p14:creationId xmlns:p14="http://schemas.microsoft.com/office/powerpoint/2010/main" val="42378276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20701" y="228601"/>
            <a:ext cx="11149013" cy="1329595"/>
          </a:xfrm>
        </p:spPr>
        <p:txBody>
          <a:bodyPr>
            <a:normAutofit fontScale="90000"/>
          </a:bodyPr>
          <a:lstStyle/>
          <a:p>
            <a:r>
              <a:rPr lang="en-US" sz="4800" dirty="0"/>
              <a:t>SQL Database Billing Rates (As of February 2012)</a:t>
            </a:r>
            <a:endParaRPr lang="en-US" dirty="0">
              <a:solidFill>
                <a:schemeClr val="accent2">
                  <a:alpha val="99000"/>
                </a:schemeClr>
              </a:solidFill>
              <a:cs typeface="Segoe UI" pitchFamily="34" charset="0"/>
            </a:endParaRPr>
          </a:p>
        </p:txBody>
      </p:sp>
      <p:pic>
        <p:nvPicPr>
          <p:cNvPr id="6" name="Content Placeholder 4"/>
          <p:cNvPicPr>
            <a:picLocks noChangeAspect="1"/>
          </p:cNvPicPr>
          <p:nvPr/>
        </p:nvPicPr>
        <p:blipFill rotWithShape="1">
          <a:blip r:embed="rId3">
            <a:extLst>
              <a:ext uri="{28A0092B-C50C-407E-A947-70E740481C1C}">
                <a14:useLocalDpi xmlns:a14="http://schemas.microsoft.com/office/drawing/2010/main" val="0"/>
              </a:ext>
            </a:extLst>
          </a:blip>
          <a:srcRect l="8904" r="8656"/>
          <a:stretch/>
        </p:blipFill>
        <p:spPr>
          <a:xfrm>
            <a:off x="200509" y="1805627"/>
            <a:ext cx="3345104" cy="3043210"/>
          </a:xfrm>
          <a:prstGeom prst="rect">
            <a:avLst/>
          </a:prstGeom>
          <a:noFill/>
          <a:ln>
            <a:noFill/>
          </a:ln>
        </p:spPr>
      </p:pic>
      <p:sp>
        <p:nvSpPr>
          <p:cNvPr id="7" name="Content Placeholder 2"/>
          <p:cNvSpPr txBox="1">
            <a:spLocks/>
          </p:cNvSpPr>
          <p:nvPr/>
        </p:nvSpPr>
        <p:spPr>
          <a:xfrm>
            <a:off x="6339283" y="3489820"/>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endParaRPr lang="en-US" sz="1600" spc="-51" dirty="0"/>
          </a:p>
        </p:txBody>
      </p:sp>
      <p:graphicFrame>
        <p:nvGraphicFramePr>
          <p:cNvPr id="8" name="Content Placeholder 1"/>
          <p:cNvGraphicFramePr>
            <a:graphicFrameLocks/>
          </p:cNvGraphicFramePr>
          <p:nvPr>
            <p:extLst/>
          </p:nvPr>
        </p:nvGraphicFramePr>
        <p:xfrm>
          <a:off x="4517027" y="1447800"/>
          <a:ext cx="7152686" cy="2042022"/>
        </p:xfrm>
        <a:graphic>
          <a:graphicData uri="http://schemas.openxmlformats.org/drawingml/2006/table">
            <a:tbl>
              <a:tblPr firstRow="1" bandRow="1">
                <a:tableStyleId>{5C22544A-7EE6-4342-B048-85BDC9FD1C3A}</a:tableStyleId>
              </a:tblPr>
              <a:tblGrid>
                <a:gridCol w="2001784"/>
                <a:gridCol w="5150902"/>
              </a:tblGrid>
              <a:tr h="340337">
                <a:tc>
                  <a:txBody>
                    <a:bodyPr/>
                    <a:lstStyle/>
                    <a:p>
                      <a:r>
                        <a:rPr lang="en-US" sz="1400" dirty="0" smtClean="0"/>
                        <a:t>Database Size</a:t>
                      </a:r>
                      <a:endParaRPr lang="en-US" sz="1400" dirty="0"/>
                    </a:p>
                  </a:txBody>
                  <a:tcPr anchor="ctr">
                    <a:lnL w="12700" cmpd="sng">
                      <a:noFill/>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r>
                        <a:rPr lang="en-US" sz="1400" dirty="0" smtClean="0"/>
                        <a:t>Price Per Database Per Month</a:t>
                      </a:r>
                      <a:endParaRPr lang="en-US" sz="1400" dirty="0"/>
                    </a:p>
                  </a:txBody>
                  <a:tcPr anchor="ctr">
                    <a:lnL w="12700" cap="flat" cmpd="sng" algn="ctr">
                      <a:solidFill>
                        <a:schemeClr val="bg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r>
              <a:tr h="340337">
                <a:tc>
                  <a:txBody>
                    <a:bodyPr/>
                    <a:lstStyle/>
                    <a:p>
                      <a:r>
                        <a:rPr lang="en-US" sz="1400" dirty="0" smtClean="0"/>
                        <a:t>0</a:t>
                      </a:r>
                      <a:r>
                        <a:rPr lang="en-US" sz="1400" baseline="0" dirty="0" smtClean="0"/>
                        <a:t> to 100 MB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381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Flat</a:t>
                      </a:r>
                      <a:r>
                        <a:rPr lang="en-US" sz="1400" baseline="0" dirty="0" smtClean="0"/>
                        <a:t> $4.995</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381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100</a:t>
                      </a:r>
                      <a:r>
                        <a:rPr lang="en-US" sz="1400" baseline="0" dirty="0" smtClean="0"/>
                        <a:t> to 1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Flat $9.99</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1GB to 10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$9.99 for first</a:t>
                      </a:r>
                      <a:r>
                        <a:rPr lang="en-US" sz="1400" baseline="0" dirty="0" smtClean="0"/>
                        <a:t> GB, $3.99 per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10 GB to 50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$45.954 for first 10 GB, $1.998 for</a:t>
                      </a:r>
                      <a:r>
                        <a:rPr lang="en-US" sz="1400" baseline="0" dirty="0" smtClean="0"/>
                        <a:t> each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50 GB to 150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$145.874 for first 50 GB, $0.999 for each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r>
            </a:tbl>
          </a:graphicData>
        </a:graphic>
      </p:graphicFrame>
      <p:sp>
        <p:nvSpPr>
          <p:cNvPr id="9" name="Content Placeholder 2"/>
          <p:cNvSpPr txBox="1">
            <a:spLocks/>
          </p:cNvSpPr>
          <p:nvPr/>
        </p:nvSpPr>
        <p:spPr>
          <a:xfrm>
            <a:off x="4517027" y="5059959"/>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a:solidFill>
                  <a:schemeClr val="accent2">
                    <a:alpha val="99000"/>
                  </a:schemeClr>
                </a:solidFill>
                <a:latin typeface="Segoe UI Light" pitchFamily="34" charset="0"/>
              </a:rPr>
              <a:t>Data Transfers</a:t>
            </a:r>
          </a:p>
          <a:p>
            <a:pPr marL="3175" lvl="1" indent="0" defTabSz="914325">
              <a:spcBef>
                <a:spcPts val="600"/>
              </a:spcBef>
              <a:buNone/>
            </a:pPr>
            <a:r>
              <a:rPr lang="en-US" sz="1600" spc="-51" dirty="0"/>
              <a:t>North America and Europe regions $0.05 - $0.12 per GB outbound</a:t>
            </a:r>
          </a:p>
          <a:p>
            <a:pPr marL="3175" lvl="1" indent="0" defTabSz="914325">
              <a:spcBef>
                <a:spcPts val="600"/>
              </a:spcBef>
              <a:buNone/>
            </a:pPr>
            <a:r>
              <a:rPr lang="en-US" sz="1600" spc="-51" dirty="0"/>
              <a:t>Asia Pacific region $0.12 - $0.19 per GB outbound</a:t>
            </a:r>
          </a:p>
          <a:p>
            <a:pPr marL="3175" lvl="1" indent="0" defTabSz="914325">
              <a:spcBef>
                <a:spcPts val="600"/>
              </a:spcBef>
              <a:buNone/>
            </a:pPr>
            <a:r>
              <a:rPr lang="en-US" sz="1600" spc="-51" dirty="0"/>
              <a:t>All inbound data transfers are at no charge.</a:t>
            </a:r>
          </a:p>
        </p:txBody>
      </p:sp>
      <p:sp>
        <p:nvSpPr>
          <p:cNvPr id="10" name="Content Placeholder 2"/>
          <p:cNvSpPr txBox="1">
            <a:spLocks/>
          </p:cNvSpPr>
          <p:nvPr/>
        </p:nvSpPr>
        <p:spPr>
          <a:xfrm>
            <a:off x="4517027" y="3727508"/>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1600" spc="-51" dirty="0"/>
              <a:t>Based on graduated rate based on database size</a:t>
            </a:r>
          </a:p>
          <a:p>
            <a:pPr marL="3175" indent="0" defTabSz="914325">
              <a:spcBef>
                <a:spcPts val="0"/>
              </a:spcBef>
              <a:spcAft>
                <a:spcPts val="300"/>
              </a:spcAft>
              <a:buNone/>
            </a:pPr>
            <a:r>
              <a:rPr lang="en-US" sz="1600" spc="-51" dirty="0"/>
              <a:t>Charged at monthly rate per database</a:t>
            </a:r>
          </a:p>
          <a:p>
            <a:pPr marL="3175" lvl="1" indent="0" defTabSz="914325">
              <a:spcBef>
                <a:spcPts val="600"/>
              </a:spcBef>
              <a:buNone/>
            </a:pPr>
            <a:r>
              <a:rPr lang="en-US" sz="1600" spc="-51" dirty="0"/>
              <a:t>Amortized over month -&gt; calculated on daily basis</a:t>
            </a:r>
          </a:p>
          <a:p>
            <a:pPr marL="3175" lvl="1" indent="0" defTabSz="914325">
              <a:spcBef>
                <a:spcPts val="600"/>
              </a:spcBef>
              <a:buNone/>
            </a:pPr>
            <a:r>
              <a:rPr lang="en-US" sz="1600" spc="-51" dirty="0"/>
              <a:t>No Transaction Charges</a:t>
            </a:r>
          </a:p>
        </p:txBody>
      </p:sp>
    </p:spTree>
    <p:extLst>
      <p:ext uri="{BB962C8B-B14F-4D97-AF65-F5344CB8AC3E}">
        <p14:creationId xmlns:p14="http://schemas.microsoft.com/office/powerpoint/2010/main" val="3593768338"/>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1" y="228600"/>
            <a:ext cx="11149013" cy="553998"/>
          </a:xfrm>
        </p:spPr>
        <p:txBody>
          <a:bodyPr>
            <a:normAutofit fontScale="90000"/>
          </a:bodyPr>
          <a:lstStyle/>
          <a:p>
            <a:r>
              <a:rPr lang="en-US" sz="4000" dirty="0"/>
              <a:t>SQL Database Architecture</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491" b="1379"/>
          <a:stretch/>
        </p:blipFill>
        <p:spPr bwMode="auto">
          <a:xfrm>
            <a:off x="2833903" y="1447800"/>
            <a:ext cx="6524194"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3779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Files</a:t>
            </a:r>
            <a:endParaRPr lang="en-US" sz="1765" dirty="0">
              <a:gradFill>
                <a:gsLst>
                  <a:gs pos="1250">
                    <a:schemeClr val="tx2"/>
                  </a:gs>
                  <a:gs pos="100000">
                    <a:schemeClr val="tx2"/>
                  </a:gs>
                </a:gsLst>
                <a:lin ang="5400000" scaled="0"/>
              </a:gradFill>
            </a:endParaRPr>
          </a:p>
        </p:txBody>
      </p:sp>
      <p:sp>
        <p:nvSpPr>
          <p:cNvPr id="4" name="Content Placeholder 2"/>
          <p:cNvSpPr txBox="1">
            <a:spLocks/>
          </p:cNvSpPr>
          <p:nvPr/>
        </p:nvSpPr>
        <p:spPr>
          <a:xfrm>
            <a:off x="270066" y="1189814"/>
            <a:ext cx="11651870" cy="72404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Shared Network File Storage for Azure</a:t>
            </a:r>
          </a:p>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Availability, durability, scalability are managed automatically</a:t>
            </a:r>
          </a:p>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Supports two interfaces: SMB and REST</a:t>
            </a:r>
          </a:p>
          <a:p>
            <a:pPr>
              <a:buClr>
                <a:srgbClr val="FFFFFF"/>
              </a:buClr>
              <a:buFont typeface="Arial" panose="020B0604020202020204" pitchFamily="34" charset="0"/>
              <a:buChar char="•"/>
            </a:pPr>
            <a:endParaRPr lang="en-US" sz="3920" dirty="0">
              <a:gradFill>
                <a:gsLst>
                  <a:gs pos="1250">
                    <a:srgbClr val="FFFFFF"/>
                  </a:gs>
                  <a:gs pos="100000">
                    <a:srgbClr val="FFFFFF"/>
                  </a:gs>
                </a:gsLst>
                <a:lin ang="5400000" scaled="0"/>
              </a:gradFill>
            </a:endParaRPr>
          </a:p>
        </p:txBody>
      </p:sp>
      <p:sp>
        <p:nvSpPr>
          <p:cNvPr id="5" name="Flowchart: Process 4"/>
          <p:cNvSpPr/>
          <p:nvPr/>
        </p:nvSpPr>
        <p:spPr bwMode="auto">
          <a:xfrm>
            <a:off x="2549607"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7" name="Flowchart: Process 6"/>
          <p:cNvSpPr/>
          <p:nvPr/>
        </p:nvSpPr>
        <p:spPr bwMode="auto">
          <a:xfrm>
            <a:off x="4156980"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8" name="Flowchart: Process 7"/>
          <p:cNvSpPr/>
          <p:nvPr/>
        </p:nvSpPr>
        <p:spPr bwMode="auto">
          <a:xfrm>
            <a:off x="5726960"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9" name="Flowchart: Process 8"/>
          <p:cNvSpPr/>
          <p:nvPr/>
        </p:nvSpPr>
        <p:spPr bwMode="auto">
          <a:xfrm>
            <a:off x="7299204"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PaaS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10" name="Cloud 9"/>
          <p:cNvSpPr/>
          <p:nvPr/>
        </p:nvSpPr>
        <p:spPr bwMode="auto">
          <a:xfrm>
            <a:off x="3409354" y="4790187"/>
            <a:ext cx="4212554" cy="1575124"/>
          </a:xfrm>
          <a:prstGeom prst="cloud">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Azure File Share</a:t>
            </a: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t>
            </a:r>
            <a:r>
              <a:rPr lang="en-US" sz="2353" dirty="0" err="1">
                <a:gradFill>
                  <a:gsLst>
                    <a:gs pos="0">
                      <a:srgbClr val="FFFFFF"/>
                    </a:gs>
                    <a:gs pos="100000">
                      <a:srgbClr val="FFFFFF"/>
                    </a:gs>
                  </a:gsLst>
                  <a:lin ang="5400000" scaled="0"/>
                </a:gradFill>
                <a:ea typeface="Segoe UI" pitchFamily="34" charset="0"/>
                <a:cs typeface="Segoe UI" pitchFamily="34" charset="0"/>
              </a:rPr>
              <a:t>PaaS</a:t>
            </a:r>
            <a:r>
              <a:rPr lang="en-US" sz="2353" dirty="0">
                <a:gradFill>
                  <a:gsLst>
                    <a:gs pos="0">
                      <a:srgbClr val="FFFFFF"/>
                    </a:gs>
                    <a:gs pos="100000">
                      <a:srgbClr val="FFFFFF"/>
                    </a:gs>
                  </a:gsLst>
                  <a:lin ang="5400000" scaled="0"/>
                </a:gradFill>
                <a:ea typeface="Segoe UI" pitchFamily="34" charset="0"/>
                <a:cs typeface="Segoe UI" pitchFamily="34" charset="0"/>
              </a:rPr>
              <a:t>)</a:t>
            </a:r>
          </a:p>
        </p:txBody>
      </p:sp>
      <p:cxnSp>
        <p:nvCxnSpPr>
          <p:cNvPr id="12" name="Straight Arrow Connector 11"/>
          <p:cNvCxnSpPr/>
          <p:nvPr/>
        </p:nvCxnSpPr>
        <p:spPr>
          <a:xfrm>
            <a:off x="3236936" y="4290607"/>
            <a:ext cx="746733" cy="64064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p:cNvCxnSpPr>
          <p:nvPr/>
        </p:nvCxnSpPr>
        <p:spPr>
          <a:xfrm>
            <a:off x="4874010" y="4303849"/>
            <a:ext cx="0" cy="53777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456733" y="4303849"/>
            <a:ext cx="0" cy="48633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7295458" y="4342044"/>
            <a:ext cx="684966" cy="49957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19564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0066" y="1189812"/>
            <a:ext cx="11651870" cy="4224169"/>
          </a:xfrm>
          <a:prstGeom prst="rect">
            <a:avLst/>
          </a:prstGeom>
        </p:spPr>
        <p:txBody>
          <a:bodyPr>
            <a:normAutofit fontScale="85000" lnSpcReduction="20000"/>
          </a:bodyPr>
          <a:lstStyle/>
          <a:p>
            <a:pPr>
              <a:buFont typeface="Arial" panose="020B0604020202020204" pitchFamily="34" charset="0"/>
              <a:buChar char="•"/>
            </a:pPr>
            <a:r>
              <a:rPr lang="en-US" dirty="0" smtClean="0"/>
              <a:t>Share </a:t>
            </a:r>
            <a:r>
              <a:rPr lang="en-US" dirty="0"/>
              <a:t>data </a:t>
            </a:r>
            <a:r>
              <a:rPr lang="en-US" dirty="0" smtClean="0"/>
              <a:t>across VMs and applications</a:t>
            </a:r>
          </a:p>
          <a:p>
            <a:pPr lvl="1">
              <a:buFont typeface="Arial" panose="020B0604020202020204" pitchFamily="34" charset="0"/>
              <a:buChar char="•"/>
            </a:pPr>
            <a:r>
              <a:rPr lang="en-US" dirty="0" smtClean="0"/>
              <a:t>Multiple writers, multiple readers using standard file system semantics.</a:t>
            </a:r>
          </a:p>
          <a:p>
            <a:pPr>
              <a:buFont typeface="Arial" panose="020B0604020202020204" pitchFamily="34" charset="0"/>
              <a:buChar char="•"/>
            </a:pPr>
            <a:r>
              <a:rPr lang="en-US" dirty="0" smtClean="0"/>
              <a:t>Share settings throughout services</a:t>
            </a:r>
          </a:p>
          <a:p>
            <a:pPr lvl="1">
              <a:buFont typeface="Arial" panose="020B0604020202020204" pitchFamily="34" charset="0"/>
              <a:buChar char="•"/>
            </a:pPr>
            <a:r>
              <a:rPr lang="en-US" dirty="0" smtClean="0"/>
              <a:t>VMs can read settings and files from a common, shared location.  These can be updated externally via REST.</a:t>
            </a:r>
          </a:p>
          <a:p>
            <a:pPr>
              <a:buFont typeface="Arial" panose="020B0604020202020204" pitchFamily="34" charset="0"/>
              <a:buChar char="•"/>
            </a:pPr>
            <a:r>
              <a:rPr lang="en-US" dirty="0" smtClean="0"/>
              <a:t>Dev/Test/Debug</a:t>
            </a:r>
          </a:p>
          <a:p>
            <a:pPr lvl="1">
              <a:buFont typeface="Arial" panose="020B0604020202020204" pitchFamily="34" charset="0"/>
              <a:buChar char="•"/>
            </a:pPr>
            <a:r>
              <a:rPr lang="en-US" dirty="0" smtClean="0"/>
              <a:t>Very useful to have a shared location for installing applications, setting up VMs, running tools, and keeping notes while developing, testing, and debugging cloud services.</a:t>
            </a:r>
          </a:p>
        </p:txBody>
      </p:sp>
      <p:sp>
        <p:nvSpPr>
          <p:cNvPr id="3" name="Title 2"/>
          <p:cNvSpPr>
            <a:spLocks noGrp="1"/>
          </p:cNvSpPr>
          <p:nvPr>
            <p:ph type="title"/>
          </p:nvPr>
        </p:nvSpPr>
        <p:spPr/>
        <p:txBody>
          <a:bodyPr/>
          <a:lstStyle/>
          <a:p>
            <a:r>
              <a:rPr lang="en-US" dirty="0" smtClean="0"/>
              <a:t>Azure Files - Scenarios</a:t>
            </a:r>
            <a:endParaRPr lang="en-US" dirty="0"/>
          </a:p>
        </p:txBody>
      </p:sp>
    </p:spTree>
    <p:extLst>
      <p:ext uri="{BB962C8B-B14F-4D97-AF65-F5344CB8AC3E}">
        <p14:creationId xmlns:p14="http://schemas.microsoft.com/office/powerpoint/2010/main" val="631908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Files - SMB 2.1 Protocol</a:t>
            </a:r>
            <a:endParaRPr lang="en-US" dirty="0"/>
          </a:p>
        </p:txBody>
      </p:sp>
      <p:sp>
        <p:nvSpPr>
          <p:cNvPr id="4" name="Content Placeholder 2"/>
          <p:cNvSpPr txBox="1">
            <a:spLocks/>
          </p:cNvSpPr>
          <p:nvPr/>
        </p:nvSpPr>
        <p:spPr>
          <a:xfrm>
            <a:off x="270066" y="1189812"/>
            <a:ext cx="11651870" cy="501768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buFont typeface="Arial" panose="020B0604020202020204" pitchFamily="34" charset="0"/>
              <a:buChar char="•"/>
            </a:pPr>
            <a:r>
              <a:rPr lang="en-US" sz="3600" dirty="0">
                <a:gradFill>
                  <a:gsLst>
                    <a:gs pos="1250">
                      <a:srgbClr val="FFFFFF"/>
                    </a:gs>
                    <a:gs pos="100000">
                      <a:srgbClr val="FFFFFF"/>
                    </a:gs>
                  </a:gsLst>
                  <a:lin ang="5400000" scaled="0"/>
                </a:gradFill>
              </a:rPr>
              <a:t>Enables moving on-premises applications that rely on shared file storage to Azure </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Azure VMs can “net use” to a share</a:t>
            </a:r>
          </a:p>
          <a:p>
            <a:pPr>
              <a:buClr>
                <a:srgbClr val="FFFFFF"/>
              </a:buClr>
              <a:buFont typeface="Arial" panose="020B0604020202020204" pitchFamily="34" charset="0"/>
              <a:buChar char="•"/>
            </a:pPr>
            <a:r>
              <a:rPr lang="en-US" sz="3600" dirty="0">
                <a:gradFill>
                  <a:gsLst>
                    <a:gs pos="1250">
                      <a:srgbClr val="FFFFFF"/>
                    </a:gs>
                    <a:gs pos="100000">
                      <a:srgbClr val="FFFFFF"/>
                    </a:gs>
                  </a:gsLst>
                  <a:lin ang="5400000" scaled="0"/>
                </a:gradFill>
              </a:rPr>
              <a:t>Natively supported by OS APIs, libraries, and tools</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Windows (</a:t>
            </a:r>
            <a:r>
              <a:rPr lang="en-US" sz="2000" dirty="0" err="1">
                <a:gradFill>
                  <a:gsLst>
                    <a:gs pos="1250">
                      <a:srgbClr val="FFFFFF"/>
                    </a:gs>
                    <a:gs pos="100000">
                      <a:srgbClr val="FFFFFF"/>
                    </a:gs>
                  </a:gsLst>
                  <a:lin ang="5400000" scaled="0"/>
                </a:gradFill>
              </a:rPr>
              <a:t>CreateFile</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ReadFile</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WriteFile</a:t>
            </a:r>
            <a:r>
              <a:rPr lang="en-US" sz="2000" dirty="0">
                <a:gradFill>
                  <a:gsLst>
                    <a:gs pos="1250">
                      <a:srgbClr val="FFFFFF"/>
                    </a:gs>
                    <a:gs pos="100000">
                      <a:srgbClr val="FFFFFF"/>
                    </a:gs>
                  </a:gsLst>
                  <a:lin ang="5400000" scaled="0"/>
                </a:gradFill>
              </a:rPr>
              <a:t>, …)</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CRTs (</a:t>
            </a:r>
            <a:r>
              <a:rPr lang="en-US" sz="2000" dirty="0" err="1">
                <a:gradFill>
                  <a:gsLst>
                    <a:gs pos="1250">
                      <a:srgbClr val="FFFFFF"/>
                    </a:gs>
                    <a:gs pos="100000">
                      <a:srgbClr val="FFFFFF"/>
                    </a:gs>
                  </a:gsLst>
                  <a:lin ang="5400000" scaled="0"/>
                </a:gradFill>
              </a:rPr>
              <a:t>fopen</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fread</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fwrite</a:t>
            </a:r>
            <a:r>
              <a:rPr lang="en-US" sz="2000" dirty="0">
                <a:gradFill>
                  <a:gsLst>
                    <a:gs pos="1250">
                      <a:srgbClr val="FFFFFF"/>
                    </a:gs>
                    <a:gs pos="100000">
                      <a:srgbClr val="FFFFFF"/>
                    </a:gs>
                  </a:gsLst>
                  <a:lin ang="5400000" scaled="0"/>
                </a:gradFill>
              </a:rPr>
              <a:t>, …)</a:t>
            </a:r>
          </a:p>
          <a:p>
            <a:pPr lvl="1">
              <a:buClr>
                <a:srgbClr val="FFFFFF"/>
              </a:buClr>
              <a:buFont typeface="Arial" panose="020B0604020202020204" pitchFamily="34" charset="0"/>
              <a:buChar char="•"/>
            </a:pPr>
            <a:r>
              <a:rPr lang="en-US" sz="2000" dirty="0" err="1">
                <a:gradFill>
                  <a:gsLst>
                    <a:gs pos="1250">
                      <a:srgbClr val="FFFFFF"/>
                    </a:gs>
                    <a:gs pos="100000">
                      <a:srgbClr val="FFFFFF"/>
                    </a:gs>
                  </a:gsLst>
                  <a:lin ang="5400000" scaled="0"/>
                </a:gradFill>
              </a:rPr>
              <a:t>.Net</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FileStream.Read</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FileStream.Write</a:t>
            </a:r>
            <a:r>
              <a:rPr lang="en-US" sz="2000" dirty="0">
                <a:gradFill>
                  <a:gsLst>
                    <a:gs pos="1250">
                      <a:srgbClr val="FFFFFF"/>
                    </a:gs>
                    <a:gs pos="100000">
                      <a:srgbClr val="FFFFFF"/>
                    </a:gs>
                  </a:gsLst>
                  <a:lin ang="5400000" scaled="0"/>
                </a:gradFill>
              </a:rPr>
              <a:t>, …)</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Many more</a:t>
            </a:r>
          </a:p>
          <a:p>
            <a:pPr>
              <a:buClr>
                <a:srgbClr val="FFFFFF"/>
              </a:buClr>
              <a:buFont typeface="Arial" panose="020B0604020202020204" pitchFamily="34" charset="0"/>
              <a:buChar char="•"/>
            </a:pPr>
            <a:r>
              <a:rPr lang="en-US" sz="3600" dirty="0">
                <a:gradFill>
                  <a:gsLst>
                    <a:gs pos="1250">
                      <a:srgbClr val="FFFFFF"/>
                    </a:gs>
                    <a:gs pos="100000">
                      <a:srgbClr val="FFFFFF"/>
                    </a:gs>
                  </a:gsLst>
                  <a:lin ang="5400000" scaled="0"/>
                </a:gradFill>
              </a:rPr>
              <a:t>Supports standard file system semantics</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Move and rename files and directories</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Read-only, write through, overlapped</a:t>
            </a:r>
          </a:p>
          <a:p>
            <a:pPr lvl="1">
              <a:buClr>
                <a:srgbClr val="FFFFFF"/>
              </a:buClr>
              <a:buFont typeface="Arial" panose="020B0604020202020204" pitchFamily="34" charset="0"/>
              <a:buChar char="•"/>
            </a:pPr>
            <a:r>
              <a:rPr lang="en-US" sz="2000" dirty="0">
                <a:solidFill>
                  <a:srgbClr val="FFFFFF"/>
                </a:solidFill>
              </a:rPr>
              <a:t>Change notifications</a:t>
            </a:r>
          </a:p>
        </p:txBody>
      </p:sp>
    </p:spTree>
    <p:extLst>
      <p:ext uri="{BB962C8B-B14F-4D97-AF65-F5344CB8AC3E}">
        <p14:creationId xmlns:p14="http://schemas.microsoft.com/office/powerpoint/2010/main" val="370969998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0066" y="1189814"/>
            <a:ext cx="11651870" cy="3644854"/>
          </a:xfrm>
          <a:prstGeom prst="rect">
            <a:avLst/>
          </a:prstGeom>
        </p:spPr>
        <p:txBody>
          <a:bodyPr>
            <a:normAutofit fontScale="70000" lnSpcReduction="20000"/>
          </a:bodyPr>
          <a:lstStyle/>
          <a:p>
            <a:pPr>
              <a:buFont typeface="Arial" panose="020B0604020202020204" pitchFamily="34" charset="0"/>
              <a:buChar char="•"/>
            </a:pPr>
            <a:r>
              <a:rPr lang="en-US" dirty="0" smtClean="0"/>
              <a:t>Allows internet </a:t>
            </a:r>
            <a:r>
              <a:rPr lang="en-US" dirty="0"/>
              <a:t>access to the same shared file system</a:t>
            </a:r>
          </a:p>
          <a:p>
            <a:pPr>
              <a:buFont typeface="Arial" panose="020B0604020202020204" pitchFamily="34" charset="0"/>
              <a:buChar char="•"/>
            </a:pPr>
            <a:r>
              <a:rPr lang="en-US" dirty="0"/>
              <a:t>Build hybrid applications (on premises + cloud)</a:t>
            </a:r>
          </a:p>
          <a:p>
            <a:pPr>
              <a:buFont typeface="Arial" panose="020B0604020202020204" pitchFamily="34" charset="0"/>
              <a:buChar char="•"/>
            </a:pPr>
            <a:r>
              <a:rPr lang="en-US" dirty="0" smtClean="0"/>
              <a:t>Supports a variety of common APIs:</a:t>
            </a:r>
          </a:p>
          <a:p>
            <a:pPr lvl="1">
              <a:buFont typeface="Arial" panose="020B0604020202020204" pitchFamily="34" charset="0"/>
              <a:buChar char="•"/>
            </a:pPr>
            <a:r>
              <a:rPr lang="en-US" dirty="0" smtClean="0"/>
              <a:t>Create/Delete Files and Directories</a:t>
            </a:r>
          </a:p>
          <a:p>
            <a:pPr lvl="1">
              <a:buFont typeface="Arial" panose="020B0604020202020204" pitchFamily="34" charset="0"/>
              <a:buChar char="•"/>
            </a:pPr>
            <a:r>
              <a:rPr lang="en-US" dirty="0" smtClean="0"/>
              <a:t>Write/Read Files</a:t>
            </a:r>
          </a:p>
          <a:p>
            <a:pPr lvl="1">
              <a:buFont typeface="Arial" panose="020B0604020202020204" pitchFamily="34" charset="0"/>
              <a:buChar char="•"/>
            </a:pPr>
            <a:r>
              <a:rPr lang="en-US" dirty="0" smtClean="0"/>
              <a:t>Get File and Directory properties</a:t>
            </a:r>
          </a:p>
          <a:p>
            <a:pPr lvl="1">
              <a:buFont typeface="Arial" panose="020B0604020202020204" pitchFamily="34" charset="0"/>
              <a:buChar char="•"/>
            </a:pPr>
            <a:r>
              <a:rPr lang="en-US" dirty="0" smtClean="0"/>
              <a:t>List Files</a:t>
            </a:r>
          </a:p>
        </p:txBody>
      </p:sp>
      <p:sp>
        <p:nvSpPr>
          <p:cNvPr id="3" name="Title 2"/>
          <p:cNvSpPr>
            <a:spLocks noGrp="1"/>
          </p:cNvSpPr>
          <p:nvPr>
            <p:ph type="title"/>
          </p:nvPr>
        </p:nvSpPr>
        <p:spPr/>
        <p:txBody>
          <a:bodyPr/>
          <a:lstStyle/>
          <a:p>
            <a:r>
              <a:rPr lang="en-US" dirty="0" smtClean="0"/>
              <a:t>Azure Files - File REST APIs</a:t>
            </a:r>
            <a:endParaRPr lang="en-US" dirty="0"/>
          </a:p>
        </p:txBody>
      </p:sp>
    </p:spTree>
    <p:extLst>
      <p:ext uri="{BB962C8B-B14F-4D97-AF65-F5344CB8AC3E}">
        <p14:creationId xmlns:p14="http://schemas.microsoft.com/office/powerpoint/2010/main" val="746496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0.3|6.9|7.6|35.2"/>
</p:tagLst>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2.xml><?xml version="1.0" encoding="utf-8"?>
<ds:datastoreItem xmlns:ds="http://schemas.openxmlformats.org/officeDocument/2006/customXml" ds:itemID="{B030EFEA-9AEA-457C-BAA8-93C4281792F5}">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fee586e5-3c92-48eb-9898-42915e590ada"/>
    <ds:schemaRef ds:uri="http://www.w3.org/XML/1998/namespace"/>
  </ds:schemaRefs>
</ds:datastoreItem>
</file>

<file path=customXml/itemProps3.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5559</TotalTime>
  <Words>5634</Words>
  <Application>Microsoft Office PowerPoint</Application>
  <PresentationFormat>Widescreen</PresentationFormat>
  <Paragraphs>1103</Paragraphs>
  <Slides>58</Slides>
  <Notes>34</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58</vt:i4>
      </vt:variant>
    </vt:vector>
  </HeadingPairs>
  <TitlesOfParts>
    <vt:vector size="67" baseType="lpstr">
      <vt:lpstr>メイリオ</vt:lpstr>
      <vt:lpstr>Arial</vt:lpstr>
      <vt:lpstr>Calibri</vt:lpstr>
      <vt:lpstr>Consolas</vt:lpstr>
      <vt:lpstr>Segoe UI</vt:lpstr>
      <vt:lpstr>Segoe UI Light</vt:lpstr>
      <vt:lpstr>Segoe UI Symbol</vt:lpstr>
      <vt:lpstr>Times New Roman</vt:lpstr>
      <vt:lpstr>Azure Medium</vt:lpstr>
      <vt:lpstr>Azure Data Overview</vt:lpstr>
      <vt:lpstr>Agenda</vt:lpstr>
      <vt:lpstr>Azure Files</vt:lpstr>
      <vt:lpstr>Azure Files – Customer Quotes</vt:lpstr>
      <vt:lpstr>Sharing Files – The old way</vt:lpstr>
      <vt:lpstr>Azure Files</vt:lpstr>
      <vt:lpstr>Azure Files - Scenarios</vt:lpstr>
      <vt:lpstr>Azure Files - SMB 2.1 Protocol</vt:lpstr>
      <vt:lpstr>Azure Files - File REST APIs</vt:lpstr>
      <vt:lpstr>Demo: Azure Files – Part 1</vt:lpstr>
      <vt:lpstr>Azure Files</vt:lpstr>
      <vt:lpstr>Azure Files</vt:lpstr>
      <vt:lpstr>Azure Files</vt:lpstr>
      <vt:lpstr>Azure Files vs Blobs</vt:lpstr>
      <vt:lpstr>Azure Files vs Disks</vt:lpstr>
      <vt:lpstr>Azure Files – Client OS Support</vt:lpstr>
      <vt:lpstr>Azure Files: Getting Started</vt:lpstr>
      <vt:lpstr>Demo: Azure Files – Part 2</vt:lpstr>
      <vt:lpstr>Website Served From Azure File Share</vt:lpstr>
      <vt:lpstr>Azure Files</vt:lpstr>
      <vt:lpstr>PowerPoint Presentation</vt:lpstr>
      <vt:lpstr>Blob Storage</vt:lpstr>
      <vt:lpstr>Blob Storage Concepts</vt:lpstr>
      <vt:lpstr>Blob Details</vt:lpstr>
      <vt:lpstr>Blob Details</vt:lpstr>
      <vt:lpstr>Blob Details</vt:lpstr>
      <vt:lpstr>Blob Containers</vt:lpstr>
      <vt:lpstr>Enumerating Blobs</vt:lpstr>
      <vt:lpstr>Pagination</vt:lpstr>
      <vt:lpstr>Tour of the Blob Service</vt:lpstr>
      <vt:lpstr>Two Types of Blobs Under the Hood</vt:lpstr>
      <vt:lpstr>Uploading a Block Blob</vt:lpstr>
      <vt:lpstr>Page Blob – Random Read/Write</vt:lpstr>
      <vt:lpstr>Shared Access Signatures</vt:lpstr>
      <vt:lpstr>Ad Hoc Signatures</vt:lpstr>
      <vt:lpstr>Policy Based Signatures</vt:lpstr>
      <vt:lpstr>Queues</vt:lpstr>
      <vt:lpstr>Components</vt:lpstr>
      <vt:lpstr>URL Format</vt:lpstr>
      <vt:lpstr>Queue Considerations</vt:lpstr>
      <vt:lpstr>Queue</vt:lpstr>
      <vt:lpstr>Why use Queue?</vt:lpstr>
      <vt:lpstr>Azure Storage Architecture</vt:lpstr>
      <vt:lpstr>Tables</vt:lpstr>
      <vt:lpstr>Table Storage Concepts </vt:lpstr>
      <vt:lpstr>Table Details</vt:lpstr>
      <vt:lpstr>Entity Properties</vt:lpstr>
      <vt:lpstr>No Fixed Schema</vt:lpstr>
      <vt:lpstr>Querying</vt:lpstr>
      <vt:lpstr>Purpose of the PartitionKey</vt:lpstr>
      <vt:lpstr>Partitions and Partition Ranges</vt:lpstr>
      <vt:lpstr>PowerPoint Presentation</vt:lpstr>
      <vt:lpstr>PowerPoint Presentation</vt:lpstr>
      <vt:lpstr>PowerPoint Presentation</vt:lpstr>
      <vt:lpstr>PowerPoint Presentation</vt:lpstr>
      <vt:lpstr>PowerPoint Presentation</vt:lpstr>
      <vt:lpstr>SQL Database Billing Rates (As of February 2012)</vt:lpstr>
      <vt:lpstr>SQL Database Architecture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Magnus Mårtensson</cp:lastModifiedBy>
  <cp:revision>333</cp:revision>
  <cp:lastPrinted>2014-03-26T17:46:13Z</cp:lastPrinted>
  <dcterms:created xsi:type="dcterms:W3CDTF">2014-03-19T23:21:38Z</dcterms:created>
  <dcterms:modified xsi:type="dcterms:W3CDTF">2014-12-03T14:31:57Z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