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3"/>
  </p:notesMasterIdLst>
  <p:sldIdLst>
    <p:sldId id="256" r:id="rId5"/>
    <p:sldId id="575" r:id="rId6"/>
    <p:sldId id="576" r:id="rId7"/>
    <p:sldId id="544" r:id="rId8"/>
    <p:sldId id="546" r:id="rId9"/>
    <p:sldId id="547" r:id="rId10"/>
    <p:sldId id="631" r:id="rId11"/>
    <p:sldId id="632" r:id="rId12"/>
    <p:sldId id="548" r:id="rId13"/>
    <p:sldId id="622" r:id="rId14"/>
    <p:sldId id="624" r:id="rId15"/>
    <p:sldId id="625" r:id="rId16"/>
    <p:sldId id="623" r:id="rId17"/>
    <p:sldId id="627" r:id="rId18"/>
    <p:sldId id="628" r:id="rId19"/>
    <p:sldId id="630" r:id="rId20"/>
    <p:sldId id="629" r:id="rId21"/>
    <p:sldId id="553" r:id="rId22"/>
    <p:sldId id="571" r:id="rId23"/>
    <p:sldId id="633" r:id="rId24"/>
    <p:sldId id="637" r:id="rId25"/>
    <p:sldId id="556" r:id="rId26"/>
    <p:sldId id="636" r:id="rId27"/>
    <p:sldId id="635" r:id="rId28"/>
    <p:sldId id="638" r:id="rId29"/>
    <p:sldId id="639" r:id="rId30"/>
    <p:sldId id="557" r:id="rId31"/>
    <p:sldId id="641" r:id="rId32"/>
    <p:sldId id="642" r:id="rId33"/>
    <p:sldId id="558" r:id="rId34"/>
    <p:sldId id="644" r:id="rId35"/>
    <p:sldId id="645" r:id="rId36"/>
    <p:sldId id="560" r:id="rId37"/>
    <p:sldId id="561" r:id="rId38"/>
    <p:sldId id="562" r:id="rId39"/>
    <p:sldId id="646" r:id="rId40"/>
    <p:sldId id="647" r:id="rId41"/>
    <p:sldId id="648" r:id="rId42"/>
    <p:sldId id="564" r:id="rId43"/>
    <p:sldId id="650" r:id="rId44"/>
    <p:sldId id="652" r:id="rId45"/>
    <p:sldId id="649" r:id="rId46"/>
    <p:sldId id="651" r:id="rId47"/>
    <p:sldId id="615" r:id="rId48"/>
    <p:sldId id="620" r:id="rId49"/>
    <p:sldId id="621" r:id="rId50"/>
    <p:sldId id="653" r:id="rId51"/>
    <p:sldId id="612" r:id="rId52"/>
    <p:sldId id="617" r:id="rId53"/>
    <p:sldId id="614" r:id="rId54"/>
    <p:sldId id="656" r:id="rId55"/>
    <p:sldId id="619" r:id="rId56"/>
    <p:sldId id="337" r:id="rId57"/>
    <p:sldId id="496" r:id="rId58"/>
    <p:sldId id="492" r:id="rId59"/>
    <p:sldId id="495" r:id="rId60"/>
    <p:sldId id="573" r:id="rId61"/>
    <p:sldId id="574" r:id="rId6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575"/>
          </p14:sldIdLst>
        </p14:section>
        <p14:section name="SQL Database" id="{6788CFD5-1B7A-4072-BEB9-1342AF89675A}">
          <p14:sldIdLst>
            <p14:sldId id="576"/>
            <p14:sldId id="544"/>
            <p14:sldId id="546"/>
            <p14:sldId id="547"/>
            <p14:sldId id="631"/>
            <p14:sldId id="632"/>
            <p14:sldId id="548"/>
            <p14:sldId id="622"/>
            <p14:sldId id="624"/>
            <p14:sldId id="625"/>
            <p14:sldId id="623"/>
            <p14:sldId id="627"/>
            <p14:sldId id="628"/>
            <p14:sldId id="630"/>
            <p14:sldId id="629"/>
            <p14:sldId id="553"/>
            <p14:sldId id="571"/>
            <p14:sldId id="633"/>
            <p14:sldId id="637"/>
            <p14:sldId id="556"/>
            <p14:sldId id="636"/>
            <p14:sldId id="635"/>
            <p14:sldId id="638"/>
            <p14:sldId id="639"/>
            <p14:sldId id="557"/>
            <p14:sldId id="641"/>
            <p14:sldId id="642"/>
            <p14:sldId id="558"/>
            <p14:sldId id="644"/>
            <p14:sldId id="645"/>
            <p14:sldId id="560"/>
            <p14:sldId id="561"/>
            <p14:sldId id="562"/>
            <p14:sldId id="646"/>
            <p14:sldId id="647"/>
            <p14:sldId id="648"/>
            <p14:sldId id="564"/>
            <p14:sldId id="650"/>
            <p14:sldId id="652"/>
            <p14:sldId id="649"/>
            <p14:sldId id="651"/>
          </p14:sldIdLst>
        </p14:section>
        <p14:section name="SQL IaaS" id="{F408553B-F18D-4720-BAEF-52AD7167790C}">
          <p14:sldIdLst>
            <p14:sldId id="615"/>
            <p14:sldId id="620"/>
            <p14:sldId id="621"/>
            <p14:sldId id="653"/>
          </p14:sldIdLst>
        </p14:section>
        <p14:section name="NoSql" id="{162625D5-9FAE-4661-95B9-A7DD0CC74EB7}">
          <p14:sldIdLst>
            <p14:sldId id="612"/>
            <p14:sldId id="617"/>
            <p14:sldId id="614"/>
          </p14:sldIdLst>
        </p14:section>
        <p14:section name="DocumentDb" id="{E2EDBE7F-F696-443E-BA7B-1CB2F81AA309}">
          <p14:sldIdLst>
            <p14:sldId id="656"/>
          </p14:sldIdLst>
        </p14:section>
        <p14:section name="Outro"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643" autoAdjust="0"/>
  </p:normalViewPr>
  <p:slideViewPr>
    <p:cSldViewPr snapToGrid="0">
      <p:cViewPr varScale="1">
        <p:scale>
          <a:sx n="83" d="100"/>
          <a:sy n="83" d="100"/>
        </p:scale>
        <p:origin x="188" y="56"/>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B305BEE9-96E7-4D38-B9B2-E40B0F514BFD}">
      <dgm:prSet/>
      <dgm:spPr/>
      <dgm:t>
        <a:bodyPr/>
        <a:lstStyle/>
        <a:p>
          <a:pPr rtl="0"/>
          <a:r>
            <a:rPr lang="en-US" dirty="0" err="1" smtClean="0"/>
            <a:t>DocumentDB</a:t>
          </a:r>
          <a:endParaRPr lang="en-US" dirty="0"/>
        </a:p>
      </dgm:t>
    </dgm:pt>
    <dgm:pt modelId="{F20EB76F-D5B3-421C-BA9D-2033FC3056A5}" type="parTrans" cxnId="{3F2775AD-E5B5-4B3B-9AB5-06151CEE193B}">
      <dgm:prSet/>
      <dgm:spPr/>
      <dgm:t>
        <a:bodyPr/>
        <a:lstStyle/>
        <a:p>
          <a:endParaRPr lang="sv-SE"/>
        </a:p>
      </dgm:t>
    </dgm:pt>
    <dgm:pt modelId="{41BBECFD-9737-4437-B95D-59D5F11DCB2A}" type="sibTrans" cxnId="{3F2775AD-E5B5-4B3B-9AB5-06151CEE193B}">
      <dgm:prSet/>
      <dgm:spPr/>
      <dgm:t>
        <a:bodyPr/>
        <a:lstStyle/>
        <a:p>
          <a:endParaRPr lang="sv-SE"/>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3">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3">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D103E3C0-707E-4981-B759-BBF58D011072}" type="pres">
      <dgm:prSet presAssocID="{B305BEE9-96E7-4D38-B9B2-E40B0F514BFD}" presName="node" presStyleLbl="node1" presStyleIdx="2" presStyleCnt="3">
        <dgm:presLayoutVars>
          <dgm:bulletEnabled val="1"/>
        </dgm:presLayoutVars>
      </dgm:prSet>
      <dgm:spPr/>
      <dgm:t>
        <a:bodyPr/>
        <a:lstStyle/>
        <a:p>
          <a:endParaRPr lang="sv-SE"/>
        </a:p>
      </dgm:t>
    </dgm:pt>
  </dgm:ptLst>
  <dgm:cxnLst>
    <dgm:cxn modelId="{4B3B3E25-EF76-4631-B0D8-E4CBED8802BF}" type="presOf" srcId="{B305BEE9-96E7-4D38-B9B2-E40B0F514BFD}" destId="{D103E3C0-707E-4981-B759-BBF58D011072}"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F059DFAD-3473-4686-92B5-8534745B486F}" srcId="{FAB1662F-7421-4F7B-A5C0-57390BFE5777}" destId="{74B70E5F-85FA-42B8-A7FE-FD42B697C579}" srcOrd="0" destOrd="0" parTransId="{606FCD52-B795-4D11-9A2E-065852207DB8}" sibTransId="{799BB488-3E9F-4420-817A-B2F52C536B57}"/>
    <dgm:cxn modelId="{B6E2FE99-67E3-42C4-9A6D-9AD11BF30D7C}" type="presOf" srcId="{F5192B22-188D-4905-865D-FB0F06FA51E5}" destId="{F626D2C1-E362-4EE4-A84D-3ECF9A9E587C}" srcOrd="0" destOrd="0" presId="urn:microsoft.com/office/officeart/2005/8/layout/default"/>
    <dgm:cxn modelId="{3F2775AD-E5B5-4B3B-9AB5-06151CEE193B}" srcId="{FAB1662F-7421-4F7B-A5C0-57390BFE5777}" destId="{B305BEE9-96E7-4D38-B9B2-E40B0F514BFD}" srcOrd="2" destOrd="0" parTransId="{F20EB76F-D5B3-421C-BA9D-2033FC3056A5}" sibTransId="{41BBECFD-9737-4437-B95D-59D5F11DCB2A}"/>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00CD92C1-6989-4802-AC49-9F2EFB9FF57D}" type="presParOf" srcId="{2AFE754E-A9BE-43F0-99CC-FD0E25860E09}" destId="{D103E3C0-707E-4981-B759-BBF58D01107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12/4/2014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Microsoft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0188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3777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38531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123951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Microsoft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2093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Microsoft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Microsoft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69720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436324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43838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7314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70902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186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Microsoft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70825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990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Microsoft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230599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Microsoft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972875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52276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Microsoft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Microsoft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Microsoft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305703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436062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41732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Microsoft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Microsoft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39</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40</a:t>
            </a:fld>
            <a:endParaRPr lang="en-US"/>
          </a:p>
        </p:txBody>
      </p:sp>
    </p:spTree>
    <p:extLst>
      <p:ext uri="{BB962C8B-B14F-4D97-AF65-F5344CB8AC3E}">
        <p14:creationId xmlns:p14="http://schemas.microsoft.com/office/powerpoint/2010/main" val="1278971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41</a:t>
            </a:fld>
            <a:endParaRPr lang="en-US"/>
          </a:p>
        </p:txBody>
      </p:sp>
    </p:spTree>
    <p:extLst>
      <p:ext uri="{BB962C8B-B14F-4D97-AF65-F5344CB8AC3E}">
        <p14:creationId xmlns:p14="http://schemas.microsoft.com/office/powerpoint/2010/main" val="3347769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42</a:t>
            </a:fld>
            <a:endParaRPr lang="en-US"/>
          </a:p>
        </p:txBody>
      </p:sp>
    </p:spTree>
    <p:extLst>
      <p:ext uri="{BB962C8B-B14F-4D97-AF65-F5344CB8AC3E}">
        <p14:creationId xmlns:p14="http://schemas.microsoft.com/office/powerpoint/2010/main" val="160541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285847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Microsoft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ADA9749E-FBCD-4239-AFBA-6C4AFE6C59B7}" type="slidenum">
              <a:rPr lang="en-US" smtClean="0"/>
              <a:pPr/>
              <a:t>43</a:t>
            </a:fld>
            <a:endParaRPr lang="en-US"/>
          </a:p>
        </p:txBody>
      </p:sp>
    </p:spTree>
    <p:extLst>
      <p:ext uri="{BB962C8B-B14F-4D97-AF65-F5344CB8AC3E}">
        <p14:creationId xmlns:p14="http://schemas.microsoft.com/office/powerpoint/2010/main" val="3398117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portal.azure.com</a:t>
            </a:r>
            <a:r>
              <a:rPr lang="en-US" baseline="0" dirty="0" smtClean="0"/>
              <a:t>.</a:t>
            </a:r>
          </a:p>
          <a:p>
            <a:r>
              <a:rPr lang="en-US" baseline="0" dirty="0" smtClean="0"/>
              <a:t>Enter Marketplace.</a:t>
            </a:r>
          </a:p>
          <a:p>
            <a:r>
              <a:rPr lang="en-US" baseline="0" dirty="0" smtClean="0"/>
              <a:t>Select Data -&gt; SQL Server -&gt; Any SQL VM you like.</a:t>
            </a:r>
          </a:p>
          <a:p>
            <a:r>
              <a:rPr lang="en-US" baseline="0" dirty="0" smtClean="0"/>
              <a:t>Show Pricing tier options and settings.</a:t>
            </a:r>
          </a:p>
          <a:p>
            <a:r>
              <a:rPr lang="en-US" baseline="0" dirty="0" smtClean="0"/>
              <a:t>Deploy it!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4262952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12/4/2014 9:20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55</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2012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3376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31112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Microsoft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Microsoft Azure platform account. The billing and metering aspect of the services layer enables multi-tenant support by providing monitoring and billing for database usage based on individual Microsoft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72323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7" r:id="rId10"/>
    <p:sldLayoutId id="2147483699" r:id="rId11"/>
    <p:sldLayoutId id="2147483666" r:id="rId12"/>
    <p:sldLayoutId id="214748369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1" r:id="rId21"/>
    <p:sldLayoutId id="2147483712" r:id="rId22"/>
    <p:sldLayoutId id="2147483688" r:id="rId23"/>
    <p:sldLayoutId id="2147483701" r:id="rId24"/>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Overview</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2282776"/>
            <a:ext cx="6577690" cy="1801093"/>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Gateway </a:t>
            </a:r>
            <a:r>
              <a:rPr lang="en-US" sz="3600" spc="-51" dirty="0">
                <a:solidFill>
                  <a:schemeClr val="bg2"/>
                </a:solidFill>
                <a:latin typeface="+mj-lt"/>
              </a:rPr>
              <a:t>between Client </a:t>
            </a:r>
            <a:r>
              <a:rPr lang="en-US" sz="3600" spc="-51" dirty="0" smtClean="0">
                <a:solidFill>
                  <a:schemeClr val="bg2"/>
                </a:solidFill>
                <a:latin typeface="+mj-lt"/>
              </a:rPr>
              <a:t>layer</a:t>
            </a:r>
            <a:br>
              <a:rPr lang="en-US" sz="3600" spc="-51" dirty="0" smtClean="0">
                <a:solidFill>
                  <a:schemeClr val="bg2"/>
                </a:solidFill>
                <a:latin typeface="+mj-lt"/>
              </a:rPr>
            </a:br>
            <a:r>
              <a:rPr lang="en-US" sz="3600" spc="-51" dirty="0" smtClean="0">
                <a:solidFill>
                  <a:schemeClr val="bg2"/>
                </a:solidFill>
                <a:latin typeface="+mj-lt"/>
              </a:rPr>
              <a:t>and </a:t>
            </a:r>
            <a:r>
              <a:rPr lang="en-US" sz="3600" spc="-51" dirty="0">
                <a:solidFill>
                  <a:schemeClr val="bg2"/>
                </a:solidFill>
                <a:latin typeface="+mj-lt"/>
              </a:rPr>
              <a:t>Platform layer</a:t>
            </a:r>
            <a:r>
              <a:rPr lang="en-US" sz="3600" spc="-51" dirty="0" smtClean="0">
                <a:solidFill>
                  <a:schemeClr val="bg2"/>
                </a:solidFill>
                <a:latin typeface="+mj-lt"/>
              </a:rPr>
              <a:t>.</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Rectangle 1"/>
          <p:cNvSpPr/>
          <p:nvPr/>
        </p:nvSpPr>
        <p:spPr>
          <a:xfrm>
            <a:off x="7518832" y="353102"/>
            <a:ext cx="3976069" cy="159248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91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4137961"/>
            <a:ext cx="6577690" cy="193181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Includes physical servicers</a:t>
            </a:r>
            <a:br>
              <a:rPr lang="en-US" sz="3600" spc="-51" dirty="0" smtClean="0">
                <a:solidFill>
                  <a:schemeClr val="bg2"/>
                </a:solidFill>
                <a:latin typeface="+mj-lt"/>
              </a:rPr>
            </a:br>
            <a:r>
              <a:rPr lang="en-US" sz="3600" spc="-51" dirty="0" smtClean="0">
                <a:solidFill>
                  <a:schemeClr val="bg2"/>
                </a:solidFill>
                <a:latin typeface="+mj-lt"/>
              </a:rPr>
              <a:t>and services that support</a:t>
            </a:r>
            <a:br>
              <a:rPr lang="en-US" sz="3600" spc="-51" dirty="0" smtClean="0">
                <a:solidFill>
                  <a:schemeClr val="bg2"/>
                </a:solidFill>
                <a:latin typeface="+mj-lt"/>
              </a:rPr>
            </a:br>
            <a:r>
              <a:rPr lang="en-US" sz="3600" spc="-51" dirty="0" smtClean="0">
                <a:solidFill>
                  <a:schemeClr val="bg2"/>
                </a:solidFill>
                <a:latin typeface="+mj-lt"/>
              </a:rPr>
              <a:t>the Services layer.</a:t>
            </a:r>
            <a:endParaRPr lang="en-US" sz="3600" spc="-51" dirty="0">
              <a:solidFill>
                <a:schemeClr val="bg2"/>
              </a:solidFill>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2"/>
            <a:ext cx="3976069" cy="3730766"/>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015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
                                        </p:tgtEl>
                                        <p:attrNameLst>
                                          <p:attrName>style.visibility</p:attrName>
                                        </p:attrNameLst>
                                      </p:cBhvr>
                                      <p:to>
                                        <p:strVal val="visible"/>
                                      </p:to>
                                    </p:set>
                                    <p:anim calcmode="lin" valueType="num">
                                      <p:cBhvr additive="base">
                                        <p:cTn id="11" dur="500" fill="hold"/>
                                        <p:tgtEl>
                                          <p:spTgt spid="3072"/>
                                        </p:tgtEl>
                                        <p:attrNameLst>
                                          <p:attrName>ppt_x</p:attrName>
                                        </p:attrNameLst>
                                      </p:cBhvr>
                                      <p:tavLst>
                                        <p:tav tm="0">
                                          <p:val>
                                            <p:strVal val="#ppt_x"/>
                                          </p:val>
                                        </p:tav>
                                        <p:tav tm="100000">
                                          <p:val>
                                            <p:strVal val="#ppt_x"/>
                                          </p:val>
                                        </p:tav>
                                      </p:tavLst>
                                    </p:anim>
                                    <p:anim calcmode="lin" valueType="num">
                                      <p:cBhvr additive="base">
                                        <p:cTn id="12" dur="500" fill="hold"/>
                                        <p:tgtEl>
                                          <p:spTgt spid="3072"/>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5486192"/>
            <a:ext cx="6577690" cy="137180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Administration of the physical </a:t>
            </a:r>
            <a:r>
              <a:rPr lang="en-US" sz="3600" spc="-51" dirty="0">
                <a:solidFill>
                  <a:schemeClr val="bg2"/>
                </a:solidFill>
                <a:latin typeface="+mj-lt"/>
              </a:rPr>
              <a:t>HW and OS.</a:t>
            </a:r>
          </a:p>
        </p:txBody>
      </p:sp>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80" name="Rectangle 79"/>
          <p:cNvSpPr/>
          <p:nvPr/>
        </p:nvSpPr>
        <p:spPr>
          <a:xfrm>
            <a:off x="7518832" y="353101"/>
            <a:ext cx="3976069" cy="571666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245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7518833" y="6123865"/>
            <a:ext cx="3976070" cy="325421"/>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Infrastructure Layer</a:t>
            </a: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grpSp>
        <p:nvGrpSpPr>
          <p:cNvPr id="7" name="Group 6"/>
          <p:cNvGrpSpPr/>
          <p:nvPr/>
        </p:nvGrpSpPr>
        <p:grpSpPr>
          <a:xfrm>
            <a:off x="7518833" y="1999680"/>
            <a:ext cx="3976070" cy="2084188"/>
            <a:chOff x="7518833" y="1990153"/>
            <a:chExt cx="3976070" cy="2084188"/>
          </a:xfrm>
        </p:grpSpPr>
        <p:cxnSp>
          <p:nvCxnSpPr>
            <p:cNvPr id="13" name="Straight Connector 12"/>
            <p:cNvCxnSpPr/>
            <p:nvPr/>
          </p:nvCxnSpPr>
          <p:spPr>
            <a:xfrm>
              <a:off x="7518833" y="2169940"/>
              <a:ext cx="3976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8833" y="2273249"/>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61173"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9667"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1" name="Rectangle 50"/>
            <p:cNvSpPr/>
            <p:nvPr/>
          </p:nvSpPr>
          <p:spPr bwMode="auto">
            <a:xfrm>
              <a:off x="9049667"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2" name="Rectangle 51"/>
            <p:cNvSpPr/>
            <p:nvPr/>
          </p:nvSpPr>
          <p:spPr bwMode="auto">
            <a:xfrm>
              <a:off x="9049667"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3" name="Rectangle 52"/>
            <p:cNvSpPr/>
            <p:nvPr/>
          </p:nvSpPr>
          <p:spPr bwMode="auto">
            <a:xfrm>
              <a:off x="10152585"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41079"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5" name="Rectangle 54"/>
            <p:cNvSpPr/>
            <p:nvPr/>
          </p:nvSpPr>
          <p:spPr bwMode="auto">
            <a:xfrm>
              <a:off x="10241079"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56" name="Rectangle 55"/>
            <p:cNvSpPr/>
            <p:nvPr/>
          </p:nvSpPr>
          <p:spPr bwMode="auto">
            <a:xfrm>
              <a:off x="10241079"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57" name="Rectangle 56"/>
            <p:cNvSpPr/>
            <p:nvPr/>
          </p:nvSpPr>
          <p:spPr bwMode="auto">
            <a:xfrm>
              <a:off x="7755828" y="258949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4322" y="268527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Provisioning</a:t>
              </a:r>
            </a:p>
          </p:txBody>
        </p:sp>
        <p:sp>
          <p:nvSpPr>
            <p:cNvPr id="59" name="Rectangle 58"/>
            <p:cNvSpPr/>
            <p:nvPr/>
          </p:nvSpPr>
          <p:spPr bwMode="auto">
            <a:xfrm>
              <a:off x="7844322" y="311782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Billing and Metering</a:t>
              </a:r>
            </a:p>
          </p:txBody>
        </p:sp>
        <p:sp>
          <p:nvSpPr>
            <p:cNvPr id="60" name="Rectangle 59"/>
            <p:cNvSpPr/>
            <p:nvPr/>
          </p:nvSpPr>
          <p:spPr bwMode="auto">
            <a:xfrm>
              <a:off x="7844322" y="354731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solidFill>
                    <a:schemeClr val="accent2">
                      <a:lumMod val="50000"/>
                    </a:schemeClr>
                  </a:solidFill>
                </a:rPr>
                <a:t>Connection Routing</a:t>
              </a:r>
            </a:p>
          </p:txBody>
        </p:sp>
        <p:sp>
          <p:nvSpPr>
            <p:cNvPr id="17" name="TextBox 16"/>
            <p:cNvSpPr txBox="1"/>
            <p:nvPr/>
          </p:nvSpPr>
          <p:spPr>
            <a:xfrm>
              <a:off x="11288425" y="277946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8425" y="321201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8425" y="364150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5865" y="2030053"/>
              <a:ext cx="0" cy="243196"/>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1915" y="1990153"/>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solidFill>
                    <a:schemeClr val="bg1"/>
                  </a:solidFill>
                </a:rPr>
                <a:t>TDS+SSL</a:t>
              </a:r>
            </a:p>
          </p:txBody>
        </p:sp>
      </p:grpSp>
      <p:grpSp>
        <p:nvGrpSpPr>
          <p:cNvPr id="3072" name="Group 3071"/>
          <p:cNvGrpSpPr/>
          <p:nvPr/>
        </p:nvGrpSpPr>
        <p:grpSpPr>
          <a:xfrm>
            <a:off x="7518832" y="4137961"/>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
        <p:nvSpPr>
          <p:cNvPr id="2" name="Left Brace 1"/>
          <p:cNvSpPr/>
          <p:nvPr/>
        </p:nvSpPr>
        <p:spPr>
          <a:xfrm>
            <a:off x="6531427" y="2179466"/>
            <a:ext cx="667658" cy="4269820"/>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0" name="Content Placeholder 2"/>
          <p:cNvSpPr txBox="1">
            <a:spLocks/>
          </p:cNvSpPr>
          <p:nvPr/>
        </p:nvSpPr>
        <p:spPr>
          <a:xfrm>
            <a:off x="1175657" y="3562787"/>
            <a:ext cx="5355769"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5400" spc="-51" dirty="0" smtClean="0">
                <a:solidFill>
                  <a:schemeClr val="bg2"/>
                </a:solidFill>
                <a:latin typeface="+mj-lt"/>
              </a:rPr>
              <a:t>Microsoft Azure</a:t>
            </a:r>
            <a:br>
              <a:rPr lang="en-US" sz="5400" spc="-51" dirty="0" smtClean="0">
                <a:solidFill>
                  <a:schemeClr val="bg2"/>
                </a:solidFill>
                <a:latin typeface="+mj-lt"/>
              </a:rPr>
            </a:br>
            <a:r>
              <a:rPr lang="en-US" sz="5400" spc="-51" dirty="0" smtClean="0">
                <a:solidFill>
                  <a:schemeClr val="bg2"/>
                </a:solidFill>
                <a:latin typeface="+mj-lt"/>
              </a:rPr>
              <a:t>SQL Database</a:t>
            </a:r>
          </a:p>
          <a:p>
            <a:pPr marL="3175" lvl="1" indent="0" defTabSz="914325">
              <a:spcBef>
                <a:spcPts val="600"/>
              </a:spcBef>
              <a:buNone/>
            </a:pPr>
            <a:r>
              <a:rPr lang="en-US" sz="5400" spc="-51" dirty="0" smtClean="0">
                <a:solidFill>
                  <a:schemeClr val="bg2"/>
                </a:solidFill>
                <a:latin typeface="+mj-lt"/>
              </a:rPr>
              <a:t>SaaS</a:t>
            </a:r>
            <a:endParaRPr lang="en-US" sz="5400" dirty="0">
              <a:latin typeface="+mj-lt"/>
            </a:endParaRPr>
          </a:p>
        </p:txBody>
      </p:sp>
    </p:spTree>
    <p:extLst>
      <p:ext uri="{BB962C8B-B14F-4D97-AF65-F5344CB8AC3E}">
        <p14:creationId xmlns:p14="http://schemas.microsoft.com/office/powerpoint/2010/main" val="28859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045030" y="0"/>
            <a:ext cx="1010194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25">
              <a:spcBef>
                <a:spcPts val="2400"/>
              </a:spcBef>
              <a:buNone/>
            </a:pPr>
            <a:r>
              <a:rPr lang="en-US" sz="4400" spc="-51" dirty="0" smtClean="0">
                <a:solidFill>
                  <a:schemeClr val="bg2"/>
                </a:solidFill>
                <a:latin typeface="+mj-lt"/>
              </a:rPr>
              <a:t>The Service </a:t>
            </a:r>
            <a:r>
              <a:rPr lang="en-US" sz="4400" spc="-51" dirty="0">
                <a:solidFill>
                  <a:schemeClr val="bg2"/>
                </a:solidFill>
                <a:latin typeface="+mj-lt"/>
              </a:rPr>
              <a:t>head </a:t>
            </a:r>
            <a:r>
              <a:rPr lang="en-US" sz="4400" spc="-51" dirty="0" smtClean="0">
                <a:solidFill>
                  <a:schemeClr val="bg2"/>
                </a:solidFill>
                <a:latin typeface="+mj-lt"/>
              </a:rPr>
              <a:t>contains </a:t>
            </a:r>
            <a:r>
              <a:rPr lang="en-US" sz="4400" spc="-51" dirty="0">
                <a:solidFill>
                  <a:schemeClr val="bg2"/>
                </a:solidFill>
                <a:latin typeface="+mj-lt"/>
              </a:rPr>
              <a:t>databases</a:t>
            </a:r>
          </a:p>
          <a:p>
            <a:pPr marL="0" lvl="1" indent="0" defTabSz="914325">
              <a:spcBef>
                <a:spcPts val="2400"/>
              </a:spcBef>
              <a:buNone/>
            </a:pPr>
            <a:r>
              <a:rPr lang="en-US" sz="4400" spc="-51" dirty="0">
                <a:solidFill>
                  <a:schemeClr val="bg2"/>
                </a:solidFill>
                <a:latin typeface="+mj-lt"/>
              </a:rPr>
              <a:t>Connect via automatically generated </a:t>
            </a:r>
            <a:r>
              <a:rPr lang="en-US" sz="4400" spc="-51" dirty="0" smtClean="0">
                <a:solidFill>
                  <a:schemeClr val="bg2"/>
                </a:solidFill>
                <a:latin typeface="+mj-lt"/>
              </a:rPr>
              <a:t>FQDN: {name}.database.windows.net</a:t>
            </a:r>
            <a:endParaRPr lang="en-US" sz="4400" spc="-51" dirty="0">
              <a:solidFill>
                <a:schemeClr val="bg2"/>
              </a:solidFill>
              <a:latin typeface="+mj-lt"/>
            </a:endParaRPr>
          </a:p>
          <a:p>
            <a:pPr marL="0" lvl="1" indent="0" defTabSz="914325">
              <a:spcBef>
                <a:spcPts val="2400"/>
              </a:spcBef>
              <a:buNone/>
            </a:pPr>
            <a:r>
              <a:rPr lang="en-US" sz="4400" spc="-51" dirty="0">
                <a:solidFill>
                  <a:schemeClr val="bg2"/>
                </a:solidFill>
                <a:latin typeface="+mj-lt"/>
              </a:rPr>
              <a:t>Initially contains only a master </a:t>
            </a:r>
            <a:r>
              <a:rPr lang="en-US" sz="4400" spc="-51" dirty="0" smtClean="0">
                <a:solidFill>
                  <a:schemeClr val="bg2"/>
                </a:solidFill>
                <a:latin typeface="+mj-lt"/>
              </a:rPr>
              <a:t>database</a:t>
            </a:r>
            <a:endParaRPr lang="en-US" sz="44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dirty="0" smtClean="0"/>
              <a:t>Server Definition</a:t>
            </a:r>
            <a:endParaRPr lang="en-US" dirty="0"/>
          </a:p>
        </p:txBody>
      </p:sp>
      <p:pic>
        <p:nvPicPr>
          <p:cNvPr id="8" name="Picture 7"/>
          <p:cNvPicPr>
            <a:picLocks noChangeAspect="1"/>
          </p:cNvPicPr>
          <p:nvPr/>
        </p:nvPicPr>
        <p:blipFill>
          <a:blip r:embed="rId3">
            <a:biLevel thresh="25000"/>
          </a:blip>
          <a:stretch>
            <a:fillRect/>
          </a:stretch>
        </p:blipFill>
        <p:spPr>
          <a:xfrm>
            <a:off x="11287913" y="72570"/>
            <a:ext cx="817002" cy="859814"/>
          </a:xfrm>
          <a:prstGeom prst="rect">
            <a:avLst/>
          </a:prstGeom>
        </p:spPr>
      </p:pic>
    </p:spTree>
    <p:extLst>
      <p:ext uri="{BB962C8B-B14F-4D97-AF65-F5344CB8AC3E}">
        <p14:creationId xmlns:p14="http://schemas.microsoft.com/office/powerpoint/2010/main" val="1196773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Tree>
    <p:extLst>
      <p:ext uri="{BB962C8B-B14F-4D97-AF65-F5344CB8AC3E}">
        <p14:creationId xmlns:p14="http://schemas.microsoft.com/office/powerpoint/2010/main" val="102297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9658" y="1"/>
            <a:ext cx="7048126"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2400"/>
              </a:spcBef>
              <a:buNone/>
            </a:pPr>
            <a:r>
              <a:rPr lang="en-US" sz="4400" spc="-51" dirty="0">
                <a:solidFill>
                  <a:schemeClr val="bg2"/>
                </a:solidFill>
                <a:latin typeface="+mj-lt"/>
              </a:rPr>
              <a:t>Log on to Microsoft Azure Management Portal</a:t>
            </a:r>
          </a:p>
          <a:p>
            <a:pPr marL="0" lvl="1" indent="0" defTabSz="914325">
              <a:spcBef>
                <a:spcPts val="2400"/>
              </a:spcBef>
              <a:buNone/>
            </a:pPr>
            <a:r>
              <a:rPr lang="en-US" sz="4400" spc="-51" dirty="0">
                <a:solidFill>
                  <a:schemeClr val="bg2"/>
                </a:solidFill>
                <a:latin typeface="+mj-lt"/>
              </a:rPr>
              <a:t>Create a SQL Database server</a:t>
            </a:r>
          </a:p>
          <a:p>
            <a:pPr marL="0" lvl="1" indent="0" defTabSz="914325">
              <a:spcBef>
                <a:spcPts val="2400"/>
              </a:spcBef>
              <a:buNone/>
            </a:pPr>
            <a:r>
              <a:rPr lang="en-US" sz="4400" spc="-51" dirty="0">
                <a:solidFill>
                  <a:schemeClr val="bg2"/>
                </a:solidFill>
                <a:latin typeface="+mj-lt"/>
              </a:rPr>
              <a:t>Specify admin login credentials</a:t>
            </a:r>
          </a:p>
          <a:p>
            <a:pPr marL="0" lvl="1" indent="0" defTabSz="914325">
              <a:spcBef>
                <a:spcPts val="2400"/>
              </a:spcBef>
              <a:buNone/>
            </a:pPr>
            <a:r>
              <a:rPr lang="en-US" sz="4400" spc="-51" dirty="0">
                <a:solidFill>
                  <a:schemeClr val="bg2"/>
                </a:solidFill>
                <a:latin typeface="+mj-lt"/>
              </a:rPr>
              <a:t>Add firewall </a:t>
            </a:r>
            <a:r>
              <a:rPr lang="en-US" sz="4400" spc="-51" dirty="0" smtClean="0">
                <a:solidFill>
                  <a:schemeClr val="bg2"/>
                </a:solidFill>
                <a:latin typeface="+mj-lt"/>
              </a:rPr>
              <a:t>rules and </a:t>
            </a:r>
            <a:r>
              <a:rPr lang="en-US" sz="4400" spc="-51" dirty="0">
                <a:solidFill>
                  <a:schemeClr val="bg2"/>
                </a:solidFill>
                <a:latin typeface="+mj-lt"/>
              </a:rPr>
              <a:t>enable service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441" y="1397076"/>
            <a:ext cx="4658342" cy="406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Provision Servers </a:t>
            </a:r>
            <a:r>
              <a:rPr lang="en-US" dirty="0" smtClean="0"/>
              <a:t>Interactively</a:t>
            </a:r>
            <a:endParaRPr lang="en-US" dirty="0"/>
          </a:p>
        </p:txBody>
      </p:sp>
      <p:sp>
        <p:nvSpPr>
          <p:cNvPr id="2" name="TextBox 1"/>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Same for Preview Portal?</a:t>
            </a:r>
            <a:endParaRPr lang="sv-SE" sz="7200" dirty="0"/>
          </a:p>
        </p:txBody>
      </p:sp>
    </p:spTree>
    <p:extLst>
      <p:ext uri="{BB962C8B-B14F-4D97-AF65-F5344CB8AC3E}">
        <p14:creationId xmlns:p14="http://schemas.microsoft.com/office/powerpoint/2010/main" val="1572515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0" y="1"/>
            <a:ext cx="12191999" cy="3421625"/>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Use </a:t>
            </a:r>
            <a:r>
              <a:rPr lang="en-US" sz="4000" spc="-51" dirty="0">
                <a:solidFill>
                  <a:schemeClr val="bg2"/>
                </a:solidFill>
                <a:latin typeface="+mj-lt"/>
              </a:rPr>
              <a:t>Microsoft Azure Platform PowerShell </a:t>
            </a:r>
            <a:r>
              <a:rPr lang="en-US" sz="4000" spc="-51" dirty="0" err="1" smtClean="0">
                <a:solidFill>
                  <a:schemeClr val="bg2"/>
                </a:solidFill>
                <a:latin typeface="+mj-lt"/>
              </a:rPr>
              <a:t>cmdlets</a:t>
            </a:r>
            <a:endParaRPr lang="en-US" sz="4000" spc="-51" dirty="0" smtClean="0">
              <a:solidFill>
                <a:schemeClr val="bg2"/>
              </a:solidFill>
              <a:latin typeface="+mj-lt"/>
            </a:endParaRPr>
          </a:p>
          <a:p>
            <a:pPr marL="0" lvl="1" indent="0" algn="ctr" defTabSz="914325">
              <a:spcBef>
                <a:spcPts val="2400"/>
              </a:spcBef>
              <a:buNone/>
            </a:pPr>
            <a:r>
              <a:rPr lang="en-US" sz="4000" spc="-51" dirty="0" smtClean="0">
                <a:solidFill>
                  <a:schemeClr val="bg2"/>
                </a:solidFill>
                <a:latin typeface="+mj-lt"/>
              </a:rPr>
              <a:t>http://azure.microsoft.com/en-us/services/automation</a:t>
            </a:r>
            <a:endParaRPr lang="en-US" sz="4000" spc="-51" dirty="0">
              <a:solidFill>
                <a:schemeClr val="bg2"/>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a:t>
            </a:r>
            <a:r>
              <a:rPr lang="en-US" spc="-51" dirty="0">
                <a:solidFill>
                  <a:schemeClr val="bg2"/>
                </a:solidFill>
              </a:rPr>
              <a:t>Automate Server Provisioning</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9" t="1182"/>
          <a:stretch/>
        </p:blipFill>
        <p:spPr>
          <a:xfrm>
            <a:off x="2909888" y="2662237"/>
            <a:ext cx="6405002" cy="2686547"/>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7" name="Content Placeholder 2"/>
          <p:cNvSpPr txBox="1">
            <a:spLocks/>
          </p:cNvSpPr>
          <p:nvPr/>
        </p:nvSpPr>
        <p:spPr>
          <a:xfrm>
            <a:off x="1" y="5707626"/>
            <a:ext cx="12191999" cy="115037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4000" spc="-51" dirty="0" smtClean="0">
                <a:solidFill>
                  <a:schemeClr val="bg2"/>
                </a:solidFill>
                <a:latin typeface="+mj-lt"/>
              </a:rPr>
              <a:t>Or use the </a:t>
            </a:r>
            <a:r>
              <a:rPr lang="en-US" sz="4000" spc="-51" dirty="0">
                <a:solidFill>
                  <a:schemeClr val="bg2"/>
                </a:solidFill>
                <a:latin typeface="+mj-lt"/>
              </a:rPr>
              <a:t>Azure </a:t>
            </a:r>
            <a:r>
              <a:rPr lang="en-US" sz="4000" spc="-51" dirty="0" smtClean="0">
                <a:solidFill>
                  <a:schemeClr val="bg2"/>
                </a:solidFill>
                <a:latin typeface="+mj-lt"/>
              </a:rPr>
              <a:t>Cross-Platform </a:t>
            </a:r>
            <a:r>
              <a:rPr lang="en-US" sz="4000" spc="-51" dirty="0">
                <a:solidFill>
                  <a:schemeClr val="bg2"/>
                </a:solidFill>
                <a:latin typeface="+mj-lt"/>
              </a:rPr>
              <a:t>Command-Line Interface (xplat-cli)</a:t>
            </a:r>
          </a:p>
        </p:txBody>
      </p:sp>
      <p:sp>
        <p:nvSpPr>
          <p:cNvPr id="8" name="TextBox 7"/>
          <p:cNvSpPr txBox="1"/>
          <p:nvPr/>
        </p:nvSpPr>
        <p:spPr>
          <a:xfrm>
            <a:off x="596960" y="3421626"/>
            <a:ext cx="11030857" cy="1200329"/>
          </a:xfrm>
          <a:prstGeom prst="rect">
            <a:avLst/>
          </a:prstGeom>
          <a:solidFill>
            <a:schemeClr val="accent2">
              <a:lumMod val="60000"/>
              <a:lumOff val="40000"/>
            </a:schemeClr>
          </a:solidFill>
        </p:spPr>
        <p:txBody>
          <a:bodyPr wrap="square" rtlCol="0">
            <a:spAutoFit/>
          </a:bodyPr>
          <a:lstStyle/>
          <a:p>
            <a:pPr algn="ctr"/>
            <a:r>
              <a:rPr lang="en-US" sz="7200" dirty="0" smtClean="0"/>
              <a:t>Make separate slides!</a:t>
            </a:r>
            <a:endParaRPr lang="en-US" sz="7200" dirty="0"/>
          </a:p>
        </p:txBody>
      </p:sp>
    </p:spTree>
    <p:extLst>
      <p:ext uri="{BB962C8B-B14F-4D97-AF65-F5344CB8AC3E}">
        <p14:creationId xmlns:p14="http://schemas.microsoft.com/office/powerpoint/2010/main" val="79550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94654017"/>
              </p:ext>
            </p:extLst>
          </p:nvPr>
        </p:nvGraphicFramePr>
        <p:xfrm>
          <a:off x="340517" y="1487468"/>
          <a:ext cx="11510966" cy="3968287"/>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b="0" dirty="0" smtClean="0">
                          <a:latin typeface="+mj-lt"/>
                        </a:rPr>
                        <a:t>Service</a:t>
                      </a:r>
                      <a:r>
                        <a:rPr lang="en-US" b="0" baseline="0" dirty="0" smtClean="0">
                          <a:latin typeface="+mj-lt"/>
                        </a:rPr>
                        <a:t> Tier</a:t>
                      </a:r>
                      <a:endParaRPr lang="en-US" b="0" dirty="0">
                        <a:latin typeface="+mj-lt"/>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Performance Level</a:t>
                      </a:r>
                      <a:endParaRPr lang="en-US" sz="1800" b="0" kern="1200" dirty="0">
                        <a:solidFill>
                          <a:schemeClr val="lt1"/>
                        </a:solidFill>
                        <a:latin typeface="+mj-lt"/>
                        <a:ea typeface="+mn-ea"/>
                        <a:cs typeface="+mn-cs"/>
                      </a:endParaRPr>
                    </a:p>
                  </a:txBody>
                  <a:tcPr/>
                </a:tc>
                <a:tc rowSpan="2">
                  <a:txBody>
                    <a:bodyPr/>
                    <a:lstStyle/>
                    <a:p>
                      <a:pPr marL="0" algn="l" defTabSz="914400" rtl="0" eaLnBrk="1" latinLnBrk="0" hangingPunct="1"/>
                      <a:r>
                        <a:rPr lang="en-US" sz="1800" b="0" kern="1200" dirty="0" smtClean="0">
                          <a:solidFill>
                            <a:schemeClr val="lt1"/>
                          </a:solidFill>
                          <a:latin typeface="+mj-lt"/>
                          <a:ea typeface="+mn-ea"/>
                          <a:cs typeface="+mn-cs"/>
                        </a:rPr>
                        <a:t>Common App Pattern</a:t>
                      </a:r>
                      <a:endParaRPr lang="en-US" sz="1800" b="0" kern="1200" dirty="0">
                        <a:solidFill>
                          <a:schemeClr val="lt1"/>
                        </a:solidFill>
                        <a:latin typeface="+mj-lt"/>
                        <a:ea typeface="+mn-ea"/>
                        <a:cs typeface="+mn-cs"/>
                      </a:endParaRPr>
                    </a:p>
                  </a:txBody>
                  <a:tcPr/>
                </a:tc>
                <a:tc gridSpan="3">
                  <a:txBody>
                    <a:bodyPr/>
                    <a:lstStyle/>
                    <a:p>
                      <a:pPr marL="0" algn="l" defTabSz="914400" rtl="0" eaLnBrk="1" latinLnBrk="0" hangingPunct="1"/>
                      <a:r>
                        <a:rPr lang="en-US" sz="1800" b="0" kern="1200" dirty="0" smtClean="0">
                          <a:solidFill>
                            <a:schemeClr val="lt1"/>
                          </a:solidFill>
                          <a:latin typeface="+mj-lt"/>
                          <a:ea typeface="+mn-ea"/>
                          <a:cs typeface="+mn-cs"/>
                        </a:rPr>
                        <a:t>Performance</a:t>
                      </a:r>
                      <a:endParaRPr lang="en-US" sz="1800" b="0" kern="1200" dirty="0">
                        <a:solidFill>
                          <a:schemeClr val="lt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tc gridSpan="2">
                  <a:txBody>
                    <a:bodyPr/>
                    <a:lstStyle/>
                    <a:p>
                      <a:pPr marL="0" algn="l" defTabSz="914400" rtl="0" eaLnBrk="1" latinLnBrk="0" hangingPunct="1"/>
                      <a:r>
                        <a:rPr lang="en-US" sz="1800" b="0" kern="1200" dirty="0" smtClean="0">
                          <a:solidFill>
                            <a:schemeClr val="lt1"/>
                          </a:solidFill>
                          <a:latin typeface="+mj-lt"/>
                          <a:ea typeface="+mn-ea"/>
                          <a:cs typeface="+mn-cs"/>
                        </a:rPr>
                        <a:t>Business Continuity </a:t>
                      </a:r>
                      <a:endParaRPr lang="en-US" sz="1800" b="0" kern="1200" dirty="0">
                        <a:solidFill>
                          <a:schemeClr val="lt1"/>
                        </a:solidFill>
                        <a:latin typeface="+mj-lt"/>
                        <a:ea typeface="+mn-ea"/>
                        <a:cs typeface="+mn-cs"/>
                      </a:endParaRPr>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latin typeface="+mj-lt"/>
                        </a:rPr>
                        <a:t>Max DB Size</a:t>
                      </a:r>
                      <a:endParaRPr lang="en-US" dirty="0">
                        <a:latin typeface="+mj-lt"/>
                      </a:endParaRPr>
                    </a:p>
                  </a:txBody>
                  <a:tcPr/>
                </a:tc>
                <a:tc>
                  <a:txBody>
                    <a:bodyPr/>
                    <a:lstStyle/>
                    <a:p>
                      <a:r>
                        <a:rPr lang="en-US" dirty="0" smtClean="0">
                          <a:latin typeface="+mj-lt"/>
                        </a:rPr>
                        <a:t>Trans. </a:t>
                      </a:r>
                      <a:r>
                        <a:rPr lang="en-US" dirty="0" err="1" smtClean="0">
                          <a:latin typeface="+mj-lt"/>
                        </a:rPr>
                        <a:t>Perf</a:t>
                      </a:r>
                      <a:r>
                        <a:rPr lang="en-US" dirty="0" smtClean="0">
                          <a:latin typeface="+mj-lt"/>
                        </a:rPr>
                        <a:t>. Objective</a:t>
                      </a:r>
                      <a:endParaRPr lang="en-US" dirty="0">
                        <a:latin typeface="+mj-lt"/>
                      </a:endParaRPr>
                    </a:p>
                  </a:txBody>
                  <a:tcPr/>
                </a:tc>
                <a:tc>
                  <a:txBody>
                    <a:bodyPr/>
                    <a:lstStyle/>
                    <a:p>
                      <a:r>
                        <a:rPr lang="en-US" dirty="0" smtClean="0">
                          <a:latin typeface="+mj-lt"/>
                        </a:rPr>
                        <a:t>DTU</a:t>
                      </a:r>
                      <a:endParaRPr lang="en-US" dirty="0">
                        <a:latin typeface="+mj-lt"/>
                      </a:endParaRPr>
                    </a:p>
                  </a:txBody>
                  <a:tcPr/>
                </a:tc>
                <a:tc>
                  <a:txBody>
                    <a:bodyPr/>
                    <a:lstStyle/>
                    <a:p>
                      <a:r>
                        <a:rPr lang="en-US" dirty="0" smtClean="0">
                          <a:latin typeface="+mj-lt"/>
                        </a:rPr>
                        <a:t>PITR</a:t>
                      </a:r>
                      <a:endParaRPr lang="en-US" dirty="0">
                        <a:latin typeface="+mj-lt"/>
                      </a:endParaRPr>
                    </a:p>
                  </a:txBody>
                  <a:tcPr/>
                </a:tc>
                <a:tc>
                  <a:txBody>
                    <a:bodyPr/>
                    <a:lstStyle/>
                    <a:p>
                      <a:r>
                        <a:rPr lang="en-US" dirty="0" smtClean="0">
                          <a:latin typeface="+mj-lt"/>
                        </a:rPr>
                        <a:t>DR / GEO-Rep</a:t>
                      </a:r>
                      <a:endParaRPr lang="en-US" dirty="0">
                        <a:latin typeface="+mj-lt"/>
                      </a:endParaRPr>
                    </a:p>
                  </a:txBody>
                  <a:tcPr/>
                </a:tc>
              </a:tr>
              <a:tr h="854541">
                <a:tc>
                  <a:txBody>
                    <a:bodyPr/>
                    <a:lstStyle/>
                    <a:p>
                      <a:r>
                        <a:rPr lang="en-US" dirty="0" smtClean="0">
                          <a:latin typeface="+mj-lt"/>
                        </a:rPr>
                        <a:t>Basic</a:t>
                      </a:r>
                      <a:endParaRPr lang="en-US" dirty="0">
                        <a:latin typeface="+mj-lt"/>
                      </a:endParaRPr>
                    </a:p>
                  </a:txBody>
                  <a:tcPr/>
                </a:tc>
                <a:tc>
                  <a:txBody>
                    <a:bodyPr/>
                    <a:lstStyle/>
                    <a:p>
                      <a:r>
                        <a:rPr lang="en-US" dirty="0" smtClean="0">
                          <a:latin typeface="+mj-lt"/>
                        </a:rPr>
                        <a:t>Basic</a:t>
                      </a:r>
                      <a:endParaRPr lang="en-US" dirty="0">
                        <a:latin typeface="+mj-lt"/>
                      </a:endParaRPr>
                    </a:p>
                  </a:txBody>
                  <a:tcPr/>
                </a:tc>
                <a:tc>
                  <a:txBody>
                    <a:bodyPr/>
                    <a:lstStyle/>
                    <a:p>
                      <a:r>
                        <a:rPr lang="en-US" sz="1600" dirty="0" smtClean="0">
                          <a:latin typeface="+mj-lt"/>
                        </a:rPr>
                        <a:t>Small</a:t>
                      </a:r>
                      <a:r>
                        <a:rPr lang="en-US" sz="1600" baseline="0" dirty="0" smtClean="0">
                          <a:latin typeface="+mj-lt"/>
                        </a:rPr>
                        <a:t> DB, SQL </a:t>
                      </a:r>
                      <a:r>
                        <a:rPr lang="en-US" sz="1600" baseline="0" dirty="0" err="1" smtClean="0">
                          <a:latin typeface="+mj-lt"/>
                        </a:rPr>
                        <a:t>opp</a:t>
                      </a:r>
                      <a:endParaRPr lang="en-US" dirty="0">
                        <a:latin typeface="+mj-lt"/>
                      </a:endParaRPr>
                    </a:p>
                  </a:txBody>
                  <a:tcPr/>
                </a:tc>
                <a:tc>
                  <a:txBody>
                    <a:bodyPr/>
                    <a:lstStyle/>
                    <a:p>
                      <a:r>
                        <a:rPr lang="en-US" dirty="0" smtClean="0">
                          <a:latin typeface="+mj-lt"/>
                        </a:rPr>
                        <a:t>2 GB</a:t>
                      </a:r>
                      <a:endParaRPr lang="en-US" dirty="0">
                        <a:latin typeface="+mj-lt"/>
                      </a:endParaRPr>
                    </a:p>
                  </a:txBody>
                  <a:tcPr/>
                </a:tc>
                <a:tc>
                  <a:txBody>
                    <a:bodyPr/>
                    <a:lstStyle/>
                    <a:p>
                      <a:r>
                        <a:rPr lang="en-US" dirty="0" smtClean="0">
                          <a:latin typeface="+mj-lt"/>
                        </a:rPr>
                        <a:t>Reliability</a:t>
                      </a:r>
                      <a:r>
                        <a:rPr lang="en-US" baseline="0" dirty="0" smtClean="0">
                          <a:latin typeface="+mj-lt"/>
                        </a:rPr>
                        <a:t> / Hr.</a:t>
                      </a:r>
                      <a:endParaRPr lang="en-US" dirty="0">
                        <a:latin typeface="+mj-lt"/>
                      </a:endParaRPr>
                    </a:p>
                  </a:txBody>
                  <a:tcPr/>
                </a:tc>
                <a:tc>
                  <a:txBody>
                    <a:bodyPr/>
                    <a:lstStyle/>
                    <a:p>
                      <a:r>
                        <a:rPr lang="en-US" dirty="0" smtClean="0">
                          <a:latin typeface="+mj-lt"/>
                        </a:rPr>
                        <a:t>5</a:t>
                      </a:r>
                      <a:endParaRPr lang="en-US" dirty="0">
                        <a:latin typeface="+mj-lt"/>
                      </a:endParaRPr>
                    </a:p>
                  </a:txBody>
                  <a:tcPr/>
                </a:tc>
                <a:tc>
                  <a:txBody>
                    <a:bodyPr/>
                    <a:lstStyle/>
                    <a:p>
                      <a:r>
                        <a:rPr lang="en-US" dirty="0" smtClean="0">
                          <a:latin typeface="+mj-lt"/>
                        </a:rPr>
                        <a:t>7 Days</a:t>
                      </a:r>
                      <a:endParaRPr lang="en-US" dirty="0">
                        <a:latin typeface="+mj-lt"/>
                      </a:endParaRPr>
                    </a:p>
                  </a:txBody>
                  <a:tcPr/>
                </a:tc>
                <a:tc>
                  <a:txBody>
                    <a:bodyPr/>
                    <a:lstStyle/>
                    <a:p>
                      <a:r>
                        <a:rPr lang="en-US" dirty="0" smtClean="0">
                          <a:latin typeface="+mj-lt"/>
                        </a:rPr>
                        <a:t>DB Copy + Manual Export</a:t>
                      </a:r>
                      <a:endParaRPr lang="en-US" dirty="0">
                        <a:latin typeface="+mj-lt"/>
                      </a:endParaRPr>
                    </a:p>
                  </a:txBody>
                  <a:tcPr/>
                </a:tc>
              </a:tr>
              <a:tr h="829178">
                <a:tc>
                  <a:txBody>
                    <a:bodyPr/>
                    <a:lstStyle/>
                    <a:p>
                      <a:r>
                        <a:rPr lang="en-US" dirty="0" smtClean="0">
                          <a:latin typeface="+mj-lt"/>
                        </a:rPr>
                        <a:t>Standard</a:t>
                      </a:r>
                      <a:endParaRPr lang="en-US" dirty="0">
                        <a:latin typeface="+mj-lt"/>
                      </a:endParaRPr>
                    </a:p>
                  </a:txBody>
                  <a:tcPr/>
                </a:tc>
                <a:tc>
                  <a:txBody>
                    <a:bodyPr/>
                    <a:lstStyle/>
                    <a:p>
                      <a:r>
                        <a:rPr lang="en-US" dirty="0" smtClean="0">
                          <a:latin typeface="+mj-lt"/>
                        </a:rPr>
                        <a:t>S0</a:t>
                      </a:r>
                      <a:br>
                        <a:rPr lang="en-US" dirty="0" smtClean="0">
                          <a:latin typeface="+mj-lt"/>
                        </a:rPr>
                      </a:br>
                      <a:r>
                        <a:rPr lang="en-US" dirty="0" smtClean="0">
                          <a:latin typeface="+mj-lt"/>
                        </a:rPr>
                        <a:t>S1</a:t>
                      </a:r>
                      <a:br>
                        <a:rPr lang="en-US" dirty="0" smtClean="0">
                          <a:latin typeface="+mj-lt"/>
                        </a:rPr>
                      </a:br>
                      <a:r>
                        <a:rPr lang="en-US" dirty="0" smtClean="0">
                          <a:latin typeface="+mj-lt"/>
                        </a:rPr>
                        <a:t>S2</a:t>
                      </a:r>
                      <a:endParaRPr lang="en-US" dirty="0">
                        <a:latin typeface="+mj-lt"/>
                      </a:endParaRPr>
                    </a:p>
                  </a:txBody>
                  <a:tcPr/>
                </a:tc>
                <a:tc>
                  <a:txBody>
                    <a:bodyPr/>
                    <a:lstStyle/>
                    <a:p>
                      <a:r>
                        <a:rPr lang="en-US" sz="1600" dirty="0" err="1" smtClean="0">
                          <a:latin typeface="+mj-lt"/>
                        </a:rPr>
                        <a:t>Wrkgp</a:t>
                      </a:r>
                      <a:r>
                        <a:rPr lang="en-US" sz="1600" dirty="0" smtClean="0">
                          <a:latin typeface="+mj-lt"/>
                        </a:rPr>
                        <a:t>/cloud</a:t>
                      </a:r>
                      <a:r>
                        <a:rPr lang="en-US" sz="1600" baseline="0" dirty="0" smtClean="0">
                          <a:latin typeface="+mj-lt"/>
                        </a:rPr>
                        <a:t> app, multiple concurrent  operations</a:t>
                      </a:r>
                      <a:endParaRPr lang="en-US" sz="1600" dirty="0">
                        <a:latin typeface="+mj-lt"/>
                      </a:endParaRPr>
                    </a:p>
                  </a:txBody>
                  <a:tcPr/>
                </a:tc>
                <a:tc>
                  <a:txBody>
                    <a:bodyPr/>
                    <a:lstStyle/>
                    <a:p>
                      <a:r>
                        <a:rPr lang="en-US" dirty="0" smtClean="0">
                          <a:latin typeface="+mj-lt"/>
                        </a:rPr>
                        <a:t>250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Min.</a:t>
                      </a:r>
                      <a:endParaRPr lang="en-US" dirty="0" smtClean="0">
                        <a:latin typeface="+mj-lt"/>
                      </a:endParaRPr>
                    </a:p>
                  </a:txBody>
                  <a:tcPr/>
                </a:tc>
                <a:tc>
                  <a:txBody>
                    <a:bodyPr/>
                    <a:lstStyle/>
                    <a:p>
                      <a:r>
                        <a:rPr lang="en-US" dirty="0" smtClean="0">
                          <a:latin typeface="+mj-lt"/>
                        </a:rPr>
                        <a:t>10</a:t>
                      </a:r>
                      <a:br>
                        <a:rPr lang="en-US" dirty="0" smtClean="0">
                          <a:latin typeface="+mj-lt"/>
                        </a:rPr>
                      </a:br>
                      <a:r>
                        <a:rPr lang="en-US" dirty="0" smtClean="0">
                          <a:latin typeface="+mj-lt"/>
                        </a:rPr>
                        <a:t>20</a:t>
                      </a:r>
                      <a:br>
                        <a:rPr lang="en-US" dirty="0" smtClean="0">
                          <a:latin typeface="+mj-lt"/>
                        </a:rPr>
                      </a:br>
                      <a:r>
                        <a:rPr lang="en-US" dirty="0" smtClean="0">
                          <a:latin typeface="+mj-lt"/>
                        </a:rPr>
                        <a:t>50</a:t>
                      </a:r>
                      <a:endParaRPr lang="en-US" dirty="0">
                        <a:latin typeface="+mj-lt"/>
                      </a:endParaRPr>
                    </a:p>
                  </a:txBody>
                  <a:tcPr/>
                </a:tc>
                <a:tc>
                  <a:txBody>
                    <a:bodyPr/>
                    <a:lstStyle/>
                    <a:p>
                      <a:r>
                        <a:rPr lang="en-US" dirty="0" smtClean="0">
                          <a:latin typeface="+mj-lt"/>
                        </a:rPr>
                        <a:t>14 Days</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DB Copy + Manual Export</a:t>
                      </a:r>
                    </a:p>
                  </a:txBody>
                  <a:tcPr/>
                </a:tc>
              </a:tr>
              <a:tr h="899032">
                <a:tc>
                  <a:txBody>
                    <a:bodyPr/>
                    <a:lstStyle/>
                    <a:p>
                      <a:r>
                        <a:rPr lang="en-US" dirty="0" smtClean="0">
                          <a:latin typeface="+mj-lt"/>
                        </a:rPr>
                        <a:t>Premium</a:t>
                      </a:r>
                      <a:endParaRPr lang="en-US" dirty="0">
                        <a:latin typeface="+mj-lt"/>
                      </a:endParaRPr>
                    </a:p>
                  </a:txBody>
                  <a:tcPr/>
                </a:tc>
                <a:tc>
                  <a:txBody>
                    <a:bodyPr/>
                    <a:lstStyle/>
                    <a:p>
                      <a:r>
                        <a:rPr lang="en-US" dirty="0" smtClean="0">
                          <a:latin typeface="+mj-lt"/>
                        </a:rPr>
                        <a:t>P1</a:t>
                      </a:r>
                      <a:r>
                        <a:rPr lang="en-US" baseline="0" dirty="0" smtClean="0">
                          <a:latin typeface="+mj-lt"/>
                        </a:rPr>
                        <a:t/>
                      </a:r>
                      <a:br>
                        <a:rPr lang="en-US" baseline="0" dirty="0" smtClean="0">
                          <a:latin typeface="+mj-lt"/>
                        </a:rPr>
                      </a:br>
                      <a:r>
                        <a:rPr lang="en-US" baseline="0" dirty="0" smtClean="0">
                          <a:latin typeface="+mj-lt"/>
                        </a:rPr>
                        <a:t>P2</a:t>
                      </a:r>
                      <a:br>
                        <a:rPr lang="en-US" baseline="0" dirty="0" smtClean="0">
                          <a:latin typeface="+mj-lt"/>
                        </a:rPr>
                      </a:br>
                      <a:r>
                        <a:rPr lang="en-US" baseline="0" dirty="0" smtClean="0">
                          <a:latin typeface="+mj-lt"/>
                        </a:rPr>
                        <a:t>P3</a:t>
                      </a:r>
                      <a:endParaRPr lang="en-US" dirty="0">
                        <a:latin typeface="+mj-lt"/>
                      </a:endParaRPr>
                    </a:p>
                  </a:txBody>
                  <a:tcPr/>
                </a:tc>
                <a:tc>
                  <a:txBody>
                    <a:bodyPr/>
                    <a:lstStyle/>
                    <a:p>
                      <a:r>
                        <a:rPr lang="en-US" sz="1600" dirty="0" smtClean="0">
                          <a:latin typeface="+mj-lt"/>
                        </a:rPr>
                        <a:t>Mission</a:t>
                      </a:r>
                      <a:r>
                        <a:rPr lang="en-US" sz="1600" baseline="0" dirty="0" smtClean="0">
                          <a:latin typeface="+mj-lt"/>
                        </a:rPr>
                        <a:t> Critical, High volume, Many concurrent Users</a:t>
                      </a:r>
                      <a:endParaRPr lang="en-US" sz="1600" dirty="0">
                        <a:latin typeface="+mj-lt"/>
                      </a:endParaRPr>
                    </a:p>
                  </a:txBody>
                  <a:tcPr/>
                </a:tc>
                <a:tc>
                  <a:txBody>
                    <a:bodyPr/>
                    <a:lstStyle/>
                    <a:p>
                      <a:r>
                        <a:rPr lang="en-US" dirty="0" smtClean="0">
                          <a:latin typeface="+mj-lt"/>
                        </a:rPr>
                        <a:t>500 GB</a:t>
                      </a:r>
                      <a:endParaRPr lang="en-US" dirty="0">
                        <a:latin typeface="+mj-lt"/>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latin typeface="+mj-lt"/>
                        </a:rPr>
                        <a:t>Reliability</a:t>
                      </a:r>
                      <a:r>
                        <a:rPr lang="en-US" baseline="0" dirty="0" smtClean="0">
                          <a:latin typeface="+mj-lt"/>
                        </a:rPr>
                        <a:t> / sec.</a:t>
                      </a:r>
                      <a:endParaRPr lang="en-US" dirty="0" smtClean="0">
                        <a:latin typeface="+mj-lt"/>
                      </a:endParaRPr>
                    </a:p>
                  </a:txBody>
                  <a:tcPr/>
                </a:tc>
                <a:tc>
                  <a:txBody>
                    <a:bodyPr/>
                    <a:lstStyle/>
                    <a:p>
                      <a:r>
                        <a:rPr lang="en-US" dirty="0" smtClean="0">
                          <a:latin typeface="+mj-lt"/>
                        </a:rPr>
                        <a:t>100</a:t>
                      </a:r>
                    </a:p>
                    <a:p>
                      <a:r>
                        <a:rPr lang="en-US" dirty="0" smtClean="0">
                          <a:latin typeface="+mj-lt"/>
                        </a:rPr>
                        <a:t>200</a:t>
                      </a:r>
                    </a:p>
                    <a:p>
                      <a:r>
                        <a:rPr lang="en-US" dirty="0" smtClean="0">
                          <a:latin typeface="+mj-lt"/>
                        </a:rPr>
                        <a:t>800</a:t>
                      </a:r>
                      <a:endParaRPr lang="en-US" dirty="0">
                        <a:latin typeface="+mj-lt"/>
                      </a:endParaRPr>
                    </a:p>
                  </a:txBody>
                  <a:tcPr/>
                </a:tc>
                <a:tc>
                  <a:txBody>
                    <a:bodyPr/>
                    <a:lstStyle/>
                    <a:p>
                      <a:r>
                        <a:rPr lang="en-US" dirty="0" smtClean="0">
                          <a:latin typeface="+mj-lt"/>
                        </a:rPr>
                        <a:t>35 Days</a:t>
                      </a:r>
                      <a:endParaRPr lang="en-US" dirty="0">
                        <a:latin typeface="+mj-lt"/>
                      </a:endParaRPr>
                    </a:p>
                  </a:txBody>
                  <a:tcPr/>
                </a:tc>
                <a:tc>
                  <a:txBody>
                    <a:bodyPr/>
                    <a:lstStyle/>
                    <a:p>
                      <a:r>
                        <a:rPr lang="en-US" dirty="0" smtClean="0">
                          <a:latin typeface="+mj-lt"/>
                        </a:rPr>
                        <a:t>Active Geo-replication</a:t>
                      </a:r>
                      <a:endParaRPr lang="en-US" dirty="0">
                        <a:latin typeface="+mj-lt"/>
                      </a:endParaRPr>
                    </a:p>
                  </a:txBody>
                  <a:tcPr/>
                </a:tc>
              </a:tr>
            </a:tbl>
          </a:graphicData>
        </a:graphic>
      </p:graphicFrame>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Selecting the right </a:t>
            </a:r>
            <a:r>
              <a:rPr lang="en-US" dirty="0" smtClean="0"/>
              <a:t>SQL Database edition</a:t>
            </a:r>
            <a:endParaRPr lang="en-US" dirty="0"/>
          </a:p>
        </p:txBody>
      </p:sp>
      <p:sp>
        <p:nvSpPr>
          <p:cNvPr id="5" name="Content Placeholder 2"/>
          <p:cNvSpPr txBox="1">
            <a:spLocks/>
          </p:cNvSpPr>
          <p:nvPr/>
        </p:nvSpPr>
        <p:spPr>
          <a:xfrm>
            <a:off x="0" y="5376863"/>
            <a:ext cx="12192000" cy="1481137"/>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defTabSz="914325">
              <a:spcBef>
                <a:spcPts val="2400"/>
              </a:spcBef>
              <a:buNone/>
            </a:pPr>
            <a:r>
              <a:rPr lang="en-US" sz="3200" spc="-51" dirty="0" smtClean="0">
                <a:solidFill>
                  <a:schemeClr val="bg2"/>
                </a:solidFill>
                <a:latin typeface="+mj-lt"/>
              </a:rPr>
              <a:t>This information is subject to change over time.</a:t>
            </a:r>
            <a:endParaRPr lang="en-US" sz="3200" spc="-51" dirty="0">
              <a:solidFill>
                <a:schemeClr val="bg2"/>
              </a:solidFill>
              <a:latin typeface="+mj-lt"/>
            </a:endParaRPr>
          </a:p>
        </p:txBody>
      </p:sp>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545268471"/>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Create </a:t>
            </a:r>
            <a:r>
              <a:rPr lang="en-US" sz="4400" dirty="0" smtClean="0"/>
              <a:t>and deploy your database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122595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1999"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4400" dirty="0">
                <a:solidFill>
                  <a:schemeClr val="bg1"/>
                </a:solidFill>
                <a:latin typeface="+mj-lt"/>
              </a:rPr>
              <a:t>Transact-SQL</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Technologies</a:t>
            </a:r>
          </a:p>
        </p:txBody>
      </p:sp>
      <p:sp>
        <p:nvSpPr>
          <p:cNvPr id="4" name="Content Placeholder 2"/>
          <p:cNvSpPr txBox="1">
            <a:spLocks/>
          </p:cNvSpPr>
          <p:nvPr/>
        </p:nvSpPr>
        <p:spPr>
          <a:xfrm>
            <a:off x="1" y="6135329"/>
            <a:ext cx="12191999" cy="722671"/>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defTabSz="914325">
              <a:spcBef>
                <a:spcPts val="900"/>
              </a:spcBef>
              <a:buNone/>
            </a:pPr>
            <a:r>
              <a:rPr lang="en-US" sz="3200" dirty="0" smtClean="0">
                <a:solidFill>
                  <a:schemeClr val="bg1"/>
                </a:solidFill>
                <a:latin typeface="+mj-lt"/>
              </a:rPr>
              <a:t>(obviously)</a:t>
            </a:r>
            <a:endParaRPr lang="en-US" sz="3200" dirty="0">
              <a:solidFill>
                <a:schemeClr val="bg1"/>
              </a:solidFill>
              <a:latin typeface="+mj-lt"/>
            </a:endParaRPr>
          </a:p>
        </p:txBody>
      </p:sp>
    </p:spTree>
    <p:extLst>
      <p:ext uri="{BB962C8B-B14F-4D97-AF65-F5344CB8AC3E}">
        <p14:creationId xmlns:p14="http://schemas.microsoft.com/office/powerpoint/2010/main" val="20822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a:t>
            </a:r>
            <a:r>
              <a:rPr lang="en-US" sz="4400" dirty="0">
                <a:solidFill>
                  <a:schemeClr val="bg1"/>
                </a:solidFill>
                <a:latin typeface="+mj-lt"/>
              </a:rPr>
              <a:t>NET Framework (C#, Visual Basic, F</a:t>
            </a:r>
            <a:r>
              <a:rPr lang="en-US" sz="4400" dirty="0" smtClean="0">
                <a:solidFill>
                  <a:schemeClr val="bg1"/>
                </a:solidFill>
                <a:latin typeface="+mj-lt"/>
              </a:rPr>
              <a:t>#): </a:t>
            </a:r>
            <a:r>
              <a:rPr lang="en-US" sz="4400" dirty="0">
                <a:solidFill>
                  <a:schemeClr val="bg1"/>
                </a:solidFill>
                <a:latin typeface="+mj-lt"/>
              </a:rPr>
              <a:t>ADO.NET</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 </a:t>
            </a:r>
            <a:r>
              <a:rPr lang="en-US" sz="4400" dirty="0">
                <a:solidFill>
                  <a:schemeClr val="bg1"/>
                </a:solidFill>
                <a:latin typeface="+mj-lt"/>
              </a:rPr>
              <a:t>/ C</a:t>
            </a:r>
            <a:r>
              <a:rPr lang="en-US" sz="4400" dirty="0" smtClean="0">
                <a:solidFill>
                  <a:schemeClr val="bg1"/>
                </a:solidFill>
                <a:latin typeface="+mj-lt"/>
              </a:rPr>
              <a:t>++: </a:t>
            </a:r>
            <a:r>
              <a:rPr lang="en-US" sz="4400" dirty="0">
                <a:solidFill>
                  <a:schemeClr val="bg1"/>
                </a:solidFill>
                <a:latin typeface="+mj-lt"/>
              </a:rPr>
              <a:t>ODBC</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Java: </a:t>
            </a:r>
            <a:r>
              <a:rPr lang="en-US" sz="4400" dirty="0">
                <a:solidFill>
                  <a:schemeClr val="bg1"/>
                </a:solidFill>
                <a:latin typeface="+mj-lt"/>
              </a:rPr>
              <a:t>Microsoft JDBC provider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PHP: </a:t>
            </a:r>
            <a:r>
              <a:rPr lang="en-US" sz="4400" dirty="0">
                <a:solidFill>
                  <a:schemeClr val="bg1"/>
                </a:solidFill>
                <a:latin typeface="+mj-lt"/>
              </a:rPr>
              <a:t>Microsoft PHP </a:t>
            </a:r>
            <a:r>
              <a:rPr lang="en-US" sz="4400" dirty="0" smtClean="0">
                <a:solidFill>
                  <a:schemeClr val="bg1"/>
                </a:solidFill>
                <a:latin typeface="+mj-lt"/>
              </a:rPr>
              <a:t>provider</a:t>
            </a:r>
            <a:endParaRPr lang="en-US" sz="4400" dirty="0">
              <a:solidFill>
                <a:schemeClr val="bg1"/>
              </a:solidFill>
              <a:latin typeface="+mj-lt"/>
            </a:endParaRP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a:t>
            </a:r>
            <a:r>
              <a:rPr lang="en-US" dirty="0"/>
              <a:t>- Languages</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err="1">
                <a:solidFill>
                  <a:schemeClr val="bg1"/>
                </a:solidFill>
                <a:latin typeface="+mj-lt"/>
              </a:rPr>
              <a:t>Odata</a:t>
            </a:r>
            <a:endParaRPr lang="en-US" sz="4400" dirty="0">
              <a:solidFill>
                <a:schemeClr val="bg1"/>
              </a:solidFill>
              <a:latin typeface="+mj-lt"/>
            </a:endParaRP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Entity Framework</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a:solidFill>
                  <a:schemeClr val="bg1"/>
                </a:solidFill>
                <a:latin typeface="+mj-lt"/>
              </a:rPr>
              <a:t>WCF Data Services</a:t>
            </a:r>
          </a:p>
          <a:p>
            <a:pPr marL="252000" lvl="1" indent="0" defTabSz="914325">
              <a:spcBef>
                <a:spcPts val="0"/>
              </a:spcBef>
              <a:buNone/>
            </a:pPr>
            <a:endParaRPr lang="en-US" sz="4400" dirty="0">
              <a:solidFill>
                <a:schemeClr val="bg1"/>
              </a:solidFill>
              <a:latin typeface="+mj-lt"/>
            </a:endParaRPr>
          </a:p>
          <a:p>
            <a:pPr marL="252000" lvl="1" indent="0" defTabSz="914325">
              <a:spcBef>
                <a:spcPts val="0"/>
              </a:spcBef>
              <a:buNone/>
            </a:pPr>
            <a:r>
              <a:rPr lang="en-US" sz="4400" dirty="0" err="1">
                <a:solidFill>
                  <a:schemeClr val="bg1"/>
                </a:solidFill>
                <a:latin typeface="+mj-lt"/>
              </a:rPr>
              <a:t>Nhibernate</a:t>
            </a:r>
            <a:r>
              <a:rPr lang="en-US" sz="4400" dirty="0">
                <a:solidFill>
                  <a:schemeClr val="bg1"/>
                </a:solidFill>
                <a:latin typeface="+mj-lt"/>
              </a:rPr>
              <a:t> (etc.)</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Frameworks</a:t>
            </a:r>
          </a:p>
        </p:txBody>
      </p:sp>
    </p:spTree>
    <p:extLst>
      <p:ext uri="{BB962C8B-B14F-4D97-AF65-F5344CB8AC3E}">
        <p14:creationId xmlns:p14="http://schemas.microsoft.com/office/powerpoint/2010/main" val="85902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400" dirty="0" smtClean="0">
                <a:solidFill>
                  <a:schemeClr val="bg1"/>
                </a:solidFill>
                <a:latin typeface="+mj-lt"/>
              </a:rPr>
              <a:t>SQL </a:t>
            </a:r>
            <a:r>
              <a:rPr lang="en-US" sz="4400" dirty="0">
                <a:solidFill>
                  <a:schemeClr val="bg1"/>
                </a:solidFill>
                <a:latin typeface="+mj-lt"/>
              </a:rPr>
              <a:t>Server Management Studio </a:t>
            </a:r>
            <a:r>
              <a:rPr lang="en-US" sz="4400" dirty="0" smtClean="0">
                <a:solidFill>
                  <a:schemeClr val="bg1"/>
                </a:solidFill>
                <a:latin typeface="+mj-lt"/>
              </a:rPr>
              <a:t>(&gt;=2008 R2)</a:t>
            </a:r>
            <a:endParaRPr lang="en-US" sz="4400" dirty="0">
              <a:solidFill>
                <a:schemeClr val="bg1"/>
              </a:solidFill>
              <a:latin typeface="+mj-lt"/>
            </a:endParaRP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a:solidFill>
                  <a:schemeClr val="bg1"/>
                </a:solidFill>
                <a:latin typeface="+mj-lt"/>
              </a:rPr>
              <a:t>SQL</a:t>
            </a:r>
            <a:r>
              <a:rPr lang="en-US" sz="4400" dirty="0" smtClean="0">
                <a:solidFill>
                  <a:schemeClr val="bg1"/>
                </a:solidFill>
                <a:latin typeface="+mj-lt"/>
              </a:rPr>
              <a:t> </a:t>
            </a:r>
            <a:r>
              <a:rPr lang="en-US" sz="4400" dirty="0">
                <a:solidFill>
                  <a:schemeClr val="bg1"/>
                </a:solidFill>
                <a:latin typeface="+mj-lt"/>
              </a:rPr>
              <a:t>Server command-line utilities (SQLCMD, BCP)</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CA </a:t>
            </a:r>
            <a:r>
              <a:rPr lang="en-US" sz="4400" dirty="0">
                <a:solidFill>
                  <a:schemeClr val="bg1"/>
                </a:solidFill>
                <a:latin typeface="+mj-lt"/>
              </a:rPr>
              <a:t>Erwin® Data Modeler</a:t>
            </a:r>
          </a:p>
          <a:p>
            <a:pPr marL="252000" lvl="1" indent="0" defTabSz="914325">
              <a:spcBef>
                <a:spcPts val="0"/>
              </a:spcBef>
              <a:buNone/>
            </a:pPr>
            <a:endParaRPr lang="en-US" sz="4400" dirty="0" smtClean="0">
              <a:solidFill>
                <a:schemeClr val="bg1"/>
              </a:solidFill>
              <a:latin typeface="+mj-lt"/>
            </a:endParaRPr>
          </a:p>
          <a:p>
            <a:pPr marL="252000" lvl="1" indent="0" defTabSz="914325">
              <a:spcBef>
                <a:spcPts val="0"/>
              </a:spcBef>
              <a:buNone/>
            </a:pPr>
            <a:r>
              <a:rPr lang="en-US" sz="4400" dirty="0" smtClean="0">
                <a:solidFill>
                  <a:schemeClr val="bg1"/>
                </a:solidFill>
                <a:latin typeface="+mj-lt"/>
              </a:rPr>
              <a:t>Embarcadero </a:t>
            </a:r>
            <a:r>
              <a:rPr lang="en-US" sz="4400" dirty="0">
                <a:solidFill>
                  <a:schemeClr val="bg1"/>
                </a:solidFill>
                <a:latin typeface="+mj-lt"/>
              </a:rPr>
              <a:t>Technologies DBArtisan®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Use </a:t>
            </a:r>
            <a:r>
              <a:rPr lang="en-US" dirty="0"/>
              <a:t>Familiar </a:t>
            </a:r>
            <a:r>
              <a:rPr lang="en-US" dirty="0" smtClean="0"/>
              <a:t>Technologies - </a:t>
            </a:r>
            <a:r>
              <a:rPr lang="en-US" dirty="0"/>
              <a:t>Tools</a:t>
            </a:r>
          </a:p>
        </p:txBody>
      </p:sp>
      <p:sp>
        <p:nvSpPr>
          <p:cNvPr id="2" name="TextBox 1"/>
          <p:cNvSpPr txBox="1"/>
          <p:nvPr/>
        </p:nvSpPr>
        <p:spPr>
          <a:xfrm>
            <a:off x="904568" y="5849266"/>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a:t>Why are there specific options here for other technologies?</a:t>
            </a:r>
            <a:endParaRPr lang="sv-SE" sz="2800" dirty="0"/>
          </a:p>
        </p:txBody>
      </p:sp>
    </p:spTree>
    <p:extLst>
      <p:ext uri="{BB962C8B-B14F-4D97-AF65-F5344CB8AC3E}">
        <p14:creationId xmlns:p14="http://schemas.microsoft.com/office/powerpoint/2010/main" val="325688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2400"/>
              </a:spcAft>
              <a:buNone/>
            </a:pPr>
            <a:r>
              <a:rPr lang="en-US" sz="4400" dirty="0" smtClean="0">
                <a:solidFill>
                  <a:schemeClr val="bg1"/>
                </a:solidFill>
                <a:latin typeface="+mj-lt"/>
              </a:rPr>
              <a:t>Focus </a:t>
            </a:r>
            <a:r>
              <a:rPr lang="en-US" sz="4400" dirty="0">
                <a:solidFill>
                  <a:schemeClr val="bg1"/>
                </a:solidFill>
                <a:latin typeface="+mj-lt"/>
              </a:rPr>
              <a:t>on logical vs. physical administration</a:t>
            </a:r>
          </a:p>
          <a:p>
            <a:pPr marL="252000" lvl="1" indent="0" defTabSz="914325">
              <a:spcBef>
                <a:spcPts val="0"/>
              </a:spcBef>
              <a:spcAft>
                <a:spcPts val="2400"/>
              </a:spcAft>
              <a:buNone/>
            </a:pPr>
            <a:r>
              <a:rPr lang="en-US" sz="4400" dirty="0">
                <a:solidFill>
                  <a:schemeClr val="bg1"/>
                </a:solidFill>
                <a:latin typeface="+mj-lt"/>
              </a:rPr>
              <a:t>Database and log files automatically placed</a:t>
            </a:r>
          </a:p>
          <a:p>
            <a:pPr marL="252000" lvl="1" indent="0" defTabSz="914325">
              <a:spcBef>
                <a:spcPts val="0"/>
              </a:spcBef>
              <a:spcAft>
                <a:spcPts val="2400"/>
              </a:spcAft>
              <a:buNone/>
            </a:pPr>
            <a:r>
              <a:rPr lang="en-US" sz="4400" dirty="0">
                <a:solidFill>
                  <a:schemeClr val="bg1"/>
                </a:solidFill>
                <a:latin typeface="+mj-lt"/>
              </a:rPr>
              <a:t>Three high-availability replicas maintained for every database</a:t>
            </a:r>
          </a:p>
          <a:p>
            <a:pPr marL="252000" lvl="1" indent="0" defTabSz="914325">
              <a:spcBef>
                <a:spcPts val="0"/>
              </a:spcBef>
              <a:spcAft>
                <a:spcPts val="2400"/>
              </a:spcAft>
              <a:buNone/>
            </a:pPr>
            <a:r>
              <a:rPr lang="en-US" sz="4400" dirty="0">
                <a:solidFill>
                  <a:schemeClr val="bg1"/>
                </a:solidFill>
                <a:latin typeface="+mj-lt"/>
              </a:rPr>
              <a:t>Tables require a clustered index</a:t>
            </a:r>
          </a:p>
          <a:p>
            <a:pPr marL="252000" lvl="1" indent="0" defTabSz="914325">
              <a:spcBef>
                <a:spcPts val="0"/>
              </a:spcBef>
              <a:spcAft>
                <a:spcPts val="2400"/>
              </a:spcAft>
              <a:buNone/>
            </a:pPr>
            <a:r>
              <a:rPr lang="en-US" sz="4400" dirty="0">
                <a:solidFill>
                  <a:schemeClr val="bg1"/>
                </a:solidFill>
                <a:latin typeface="+mj-lt"/>
              </a:rPr>
              <a:t>Maximum database size is 500 GB</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Database vs. SQL Server</a:t>
            </a:r>
            <a:endParaRPr lang="en-US" dirty="0"/>
          </a:p>
        </p:txBody>
      </p:sp>
      <p:sp>
        <p:nvSpPr>
          <p:cNvPr id="2" name="Rectangle 1"/>
          <p:cNvSpPr/>
          <p:nvPr/>
        </p:nvSpPr>
        <p:spPr>
          <a:xfrm>
            <a:off x="0" y="89416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ectangle 4"/>
          <p:cNvSpPr/>
          <p:nvPr/>
        </p:nvSpPr>
        <p:spPr>
          <a:xfrm>
            <a:off x="0" y="1700489"/>
            <a:ext cx="12192000" cy="85831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0" y="2558803"/>
            <a:ext cx="12192000" cy="1615440"/>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0" y="4174243"/>
            <a:ext cx="12192000" cy="806326"/>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Rectangle 9"/>
          <p:cNvSpPr/>
          <p:nvPr/>
        </p:nvSpPr>
        <p:spPr>
          <a:xfrm>
            <a:off x="0" y="4980569"/>
            <a:ext cx="12192000" cy="915794"/>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TextBox 10"/>
          <p:cNvSpPr txBox="1"/>
          <p:nvPr/>
        </p:nvSpPr>
        <p:spPr>
          <a:xfrm>
            <a:off x="904568" y="6113852"/>
            <a:ext cx="10382864" cy="523220"/>
          </a:xfrm>
          <a:prstGeom prst="rect">
            <a:avLst/>
          </a:prstGeom>
          <a:solidFill>
            <a:schemeClr val="accent2">
              <a:lumMod val="60000"/>
              <a:lumOff val="40000"/>
            </a:schemeClr>
          </a:solidFill>
        </p:spPr>
        <p:txBody>
          <a:bodyPr wrap="square" rtlCol="0">
            <a:spAutoFit/>
          </a:bodyPr>
          <a:lstStyle>
            <a:defPPr>
              <a:defRPr lang="en-US"/>
            </a:defPPr>
            <a:lvl1pPr algn="ctr">
              <a:defRPr sz="7200"/>
            </a:lvl1pPr>
          </a:lstStyle>
          <a:p>
            <a:r>
              <a:rPr lang="en-US" sz="2800" dirty="0" smtClean="0"/>
              <a:t>Do you like this design that </a:t>
            </a:r>
            <a:r>
              <a:rPr lang="en-US" sz="2800" dirty="0" err="1" smtClean="0"/>
              <a:t>foucuses</a:t>
            </a:r>
            <a:r>
              <a:rPr lang="en-US" sz="2800" dirty="0" smtClean="0"/>
              <a:t> on one point at a time?</a:t>
            </a:r>
            <a:endParaRPr lang="sv-SE" sz="2800" dirty="0"/>
          </a:p>
        </p:txBody>
      </p:sp>
    </p:spTree>
    <p:extLst>
      <p:ext uri="{BB962C8B-B14F-4D97-AF65-F5344CB8AC3E}">
        <p14:creationId xmlns:p14="http://schemas.microsoft.com/office/powerpoint/2010/main" val="136360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grpId="0"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xit" presetSubtype="0" fill="hold" grpId="0"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8" grpId="0" animBg="1"/>
      <p:bldP spid="8" grpId="1" animBg="1"/>
      <p:bldP spid="8" grpId="2" animBg="1"/>
      <p:bldP spid="9" grpId="0" animBg="1"/>
      <p:bldP spid="9" grpId="1" animBg="1"/>
      <p:bldP spid="9" grpId="2"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endParaRPr lang="en-US" sz="4400" dirty="0">
              <a:solidFill>
                <a:schemeClr val="bg1"/>
              </a:solidFill>
              <a:latin typeface="+mj-lt"/>
            </a:endParaRPr>
          </a:p>
          <a:p>
            <a:pPr marL="228600" lvl="1" indent="0" defTabSz="914325">
              <a:spcBef>
                <a:spcPts val="0"/>
              </a:spcBef>
              <a:spcAft>
                <a:spcPts val="2400"/>
              </a:spcAft>
              <a:buNone/>
            </a:pPr>
            <a:r>
              <a:rPr lang="en-US" sz="4400" dirty="0">
                <a:solidFill>
                  <a:schemeClr val="bg1"/>
                </a:solidFill>
                <a:latin typeface="+mj-lt"/>
              </a:rPr>
              <a:t>Use command, distributed transactions, distributed views</a:t>
            </a:r>
          </a:p>
          <a:p>
            <a:pPr marL="228600" lvl="1" indent="0" defTabSz="914325">
              <a:spcBef>
                <a:spcPts val="0"/>
              </a:spcBef>
              <a:spcAft>
                <a:spcPts val="2400"/>
              </a:spcAft>
              <a:buNone/>
            </a:pPr>
            <a:r>
              <a:rPr lang="en-US" sz="4400" dirty="0">
                <a:solidFill>
                  <a:schemeClr val="bg1"/>
                </a:solidFill>
                <a:latin typeface="+mj-lt"/>
              </a:rPr>
              <a:t>Service Broker</a:t>
            </a:r>
          </a:p>
          <a:p>
            <a:pPr marL="228600" lvl="1" indent="0" defTabSz="914325">
              <a:spcBef>
                <a:spcPts val="0"/>
              </a:spcBef>
              <a:spcAft>
                <a:spcPts val="2400"/>
              </a:spcAft>
              <a:buNone/>
            </a:pPr>
            <a:r>
              <a:rPr lang="en-US" sz="4400" dirty="0">
                <a:solidFill>
                  <a:schemeClr val="bg1"/>
                </a:solidFill>
                <a:latin typeface="+mj-lt"/>
              </a:rPr>
              <a:t>Common Language Runtime (CLR)</a:t>
            </a:r>
          </a:p>
          <a:p>
            <a:pPr marL="228600" lvl="1" indent="0" defTabSz="914325">
              <a:spcBef>
                <a:spcPts val="0"/>
              </a:spcBef>
              <a:spcAft>
                <a:spcPts val="2400"/>
              </a:spcAft>
              <a:buNone/>
            </a:pPr>
            <a:r>
              <a:rPr lang="en-US" sz="4400" dirty="0">
                <a:solidFill>
                  <a:schemeClr val="bg1"/>
                </a:solidFill>
                <a:latin typeface="+mj-lt"/>
              </a:rPr>
              <a:t>SQL Agent</a:t>
            </a:r>
          </a:p>
          <a:p>
            <a:pPr marL="228600" lvl="1" indent="0" defTabSz="914325">
              <a:spcBef>
                <a:spcPts val="0"/>
              </a:spcBef>
              <a:spcAft>
                <a:spcPts val="2400"/>
              </a:spcAft>
              <a:buNone/>
            </a:pPr>
            <a:r>
              <a:rPr lang="en-US" sz="4400" dirty="0">
                <a:solidFill>
                  <a:schemeClr val="bg1"/>
                </a:solidFill>
                <a:latin typeface="+mj-lt"/>
              </a:rPr>
              <a:t>SQL Profiler</a:t>
            </a:r>
          </a:p>
          <a:p>
            <a:pPr marL="228600" lvl="1" indent="0" defTabSz="914325">
              <a:spcBef>
                <a:spcPts val="0"/>
              </a:spcBef>
              <a:spcAft>
                <a:spcPts val="2400"/>
              </a:spcAft>
              <a:buNone/>
            </a:pPr>
            <a:r>
              <a:rPr lang="en-US" sz="4400" dirty="0">
                <a:solidFill>
                  <a:schemeClr val="bg1"/>
                </a:solidFill>
                <a:latin typeface="+mj-lt"/>
              </a:rPr>
              <a:t>Native Encryption</a:t>
            </a:r>
          </a:p>
        </p:txBody>
      </p:sp>
      <p:sp>
        <p:nvSpPr>
          <p:cNvPr id="6"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Unsupported SQL Server Features</a:t>
            </a:r>
          </a:p>
        </p:txBody>
      </p:sp>
    </p:spTree>
    <p:extLst>
      <p:ext uri="{BB962C8B-B14F-4D97-AF65-F5344CB8AC3E}">
        <p14:creationId xmlns:p14="http://schemas.microsoft.com/office/powerpoint/2010/main" val="4285851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1369" y="956707"/>
            <a:ext cx="8249264" cy="4679122"/>
          </a:xfrm>
          <a:prstGeom prst="rect">
            <a:avLst/>
          </a:prstGeom>
        </p:spPr>
      </p:pic>
      <p:sp>
        <p:nvSpPr>
          <p:cNvPr id="7" name="Content Placeholder 2"/>
          <p:cNvSpPr txBox="1">
            <a:spLocks/>
          </p:cNvSpPr>
          <p:nvPr/>
        </p:nvSpPr>
        <p:spPr>
          <a:xfrm>
            <a:off x="3347885" y="5530645"/>
            <a:ext cx="5496230" cy="1327354"/>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2400" spc="-51" dirty="0" smtClean="0">
                <a:solidFill>
                  <a:schemeClr val="bg2"/>
                </a:solidFill>
                <a:latin typeface="+mj-lt"/>
              </a:rPr>
              <a:t>Web </a:t>
            </a:r>
            <a:r>
              <a:rPr lang="en-US" sz="2400" spc="-51" dirty="0">
                <a:solidFill>
                  <a:schemeClr val="bg2"/>
                </a:solidFill>
                <a:latin typeface="+mj-lt"/>
              </a:rPr>
              <a:t>designers for tables, views, stored procs</a:t>
            </a:r>
          </a:p>
          <a:p>
            <a:pPr marL="3175" lvl="1" indent="0" defTabSz="914325">
              <a:spcBef>
                <a:spcPts val="900"/>
              </a:spcBef>
              <a:buNone/>
            </a:pPr>
            <a:r>
              <a:rPr lang="en-US" sz="2400" spc="-51" dirty="0">
                <a:solidFill>
                  <a:schemeClr val="bg2"/>
                </a:solidFill>
                <a:latin typeface="+mj-lt"/>
              </a:rPr>
              <a:t>Interactive query editing and </a:t>
            </a:r>
            <a:r>
              <a:rPr lang="en-US" sz="2400" spc="-51" dirty="0" smtClean="0">
                <a:solidFill>
                  <a:schemeClr val="bg2"/>
                </a:solidFill>
                <a:latin typeface="+mj-lt"/>
              </a:rPr>
              <a:t>execution</a:t>
            </a:r>
            <a:endParaRPr lang="en-US" sz="3200" dirty="0">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Azure SQL </a:t>
            </a:r>
            <a:r>
              <a:rPr lang="en-US" dirty="0"/>
              <a:t>Database Management Portal</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a:t>
            </a:r>
            <a:r>
              <a:rPr lang="en-US" dirty="0"/>
              <a:t>Server </a:t>
            </a:r>
            <a:r>
              <a:rPr lang="en-US" dirty="0" smtClean="0"/>
              <a:t>Management Studio </a:t>
            </a:r>
            <a:r>
              <a:rPr lang="en-US" dirty="0"/>
              <a:t>(</a:t>
            </a:r>
            <a:r>
              <a:rPr lang="en-US" dirty="0" smtClean="0"/>
              <a:t>SSMS)</a:t>
            </a:r>
            <a:endParaRPr lang="en-US" dirty="0"/>
          </a:p>
        </p:txBody>
      </p:sp>
      <p:sp>
        <p:nvSpPr>
          <p:cNvPr id="11" name="TextBox 10"/>
          <p:cNvSpPr txBox="1"/>
          <p:nvPr/>
        </p:nvSpPr>
        <p:spPr>
          <a:xfrm>
            <a:off x="580571" y="2336800"/>
            <a:ext cx="11030857" cy="1200329"/>
          </a:xfrm>
          <a:prstGeom prst="rect">
            <a:avLst/>
          </a:prstGeom>
          <a:solidFill>
            <a:schemeClr val="accent2">
              <a:lumMod val="60000"/>
              <a:lumOff val="40000"/>
            </a:schemeClr>
          </a:solidFill>
        </p:spPr>
        <p:txBody>
          <a:bodyPr wrap="square" rtlCol="0">
            <a:spAutoFit/>
          </a:bodyPr>
          <a:lstStyle/>
          <a:p>
            <a:pPr algn="ctr"/>
            <a:r>
              <a:rPr lang="sv-SE" sz="7200" dirty="0" smtClean="0"/>
              <a:t>SSMS </a:t>
            </a:r>
            <a:r>
              <a:rPr lang="sv-SE" sz="7200" dirty="0" err="1" smtClean="0"/>
              <a:t>picture</a:t>
            </a:r>
            <a:endParaRPr lang="sv-SE" sz="7200" dirty="0"/>
          </a:p>
        </p:txBody>
      </p:sp>
    </p:spTree>
    <p:extLst>
      <p:ext uri="{BB962C8B-B14F-4D97-AF65-F5344CB8AC3E}">
        <p14:creationId xmlns:p14="http://schemas.microsoft.com/office/powerpoint/2010/main" val="189838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0" y="0"/>
            <a:ext cx="12192000" cy="4830792"/>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buNone/>
            </a:pPr>
            <a:r>
              <a:rPr lang="en-US" sz="4000" dirty="0" smtClean="0">
                <a:solidFill>
                  <a:schemeClr val="bg1"/>
                </a:solidFill>
                <a:latin typeface="+mj-lt"/>
              </a:rPr>
              <a:t>Includes </a:t>
            </a:r>
            <a:r>
              <a:rPr lang="en-US" sz="4000" dirty="0">
                <a:solidFill>
                  <a:schemeClr val="bg1"/>
                </a:solidFill>
                <a:latin typeface="+mj-lt"/>
              </a:rPr>
              <a:t>modern designers and projects with declarative, </a:t>
            </a:r>
            <a:r>
              <a:rPr lang="en-US" sz="4000" dirty="0" smtClean="0">
                <a:solidFill>
                  <a:schemeClr val="bg1"/>
                </a:solidFill>
                <a:latin typeface="+mj-lt"/>
              </a:rPr>
              <a:t>model-driven development</a:t>
            </a:r>
          </a:p>
          <a:p>
            <a:pPr marL="252000" lvl="1" indent="0" defTabSz="914325">
              <a:spcBef>
                <a:spcPts val="0"/>
              </a:spcBef>
              <a:buNone/>
            </a:pPr>
            <a:endParaRPr lang="en-US" sz="4000" dirty="0">
              <a:solidFill>
                <a:schemeClr val="bg1"/>
              </a:solidFill>
              <a:latin typeface="+mj-lt"/>
            </a:endParaRPr>
          </a:p>
          <a:p>
            <a:pPr marL="252000" lvl="1" indent="0" defTabSz="914325">
              <a:spcBef>
                <a:spcPts val="0"/>
              </a:spcBef>
              <a:buNone/>
            </a:pPr>
            <a:r>
              <a:rPr lang="en-US" sz="4000" dirty="0">
                <a:solidFill>
                  <a:schemeClr val="bg1"/>
                </a:solidFill>
                <a:latin typeface="+mj-lt"/>
              </a:rPr>
              <a:t>Develop and test in both connected and disconnected </a:t>
            </a:r>
            <a:r>
              <a:rPr lang="en-US" sz="4000" dirty="0" smtClean="0">
                <a:solidFill>
                  <a:schemeClr val="bg1"/>
                </a:solidFill>
                <a:latin typeface="+mj-lt"/>
              </a:rPr>
              <a:t>states</a:t>
            </a:r>
            <a:endParaRPr lang="en-US" sz="4000" dirty="0">
              <a:solidFill>
                <a:schemeClr val="bg1"/>
              </a:solidFill>
              <a:latin typeface="+mj-lt"/>
            </a:endParaRPr>
          </a:p>
        </p:txBody>
      </p:sp>
      <p:sp>
        <p:nvSpPr>
          <p:cNvPr id="8"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Visual Studio IDE for database development</a:t>
            </a:r>
          </a:p>
        </p:txBody>
      </p:sp>
      <p:pic>
        <p:nvPicPr>
          <p:cNvPr id="9"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3664" r="894" b="6527"/>
          <a:stretch/>
        </p:blipFill>
        <p:spPr>
          <a:xfrm>
            <a:off x="5660678" y="3321170"/>
            <a:ext cx="6391909" cy="3397190"/>
          </a:xfrm>
          <a:prstGeom prst="rect">
            <a:avLst/>
          </a:prstGeom>
        </p:spPr>
      </p:pic>
    </p:spTree>
    <p:extLst>
      <p:ext uri="{BB962C8B-B14F-4D97-AF65-F5344CB8AC3E}">
        <p14:creationId xmlns:p14="http://schemas.microsoft.com/office/powerpoint/2010/main" val="994936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SQL Database</a:t>
            </a:r>
            <a:endParaRPr lang="en-US" sz="6000" dirty="0"/>
          </a:p>
        </p:txBody>
      </p:sp>
      <p:pic>
        <p:nvPicPr>
          <p:cNvPr id="3" name="Picture 2"/>
          <p:cNvPicPr>
            <a:picLocks noChangeAspect="1"/>
          </p:cNvPicPr>
          <p:nvPr/>
        </p:nvPicPr>
        <p:blipFill>
          <a:blip r:embed="rId2">
            <a:biLevel thresh="25000"/>
          </a:blip>
          <a:stretch>
            <a:fillRect/>
          </a:stretch>
        </p:blipFill>
        <p:spPr>
          <a:xfrm>
            <a:off x="4788310" y="2052785"/>
            <a:ext cx="2615380" cy="2752430"/>
          </a:xfrm>
          <a:prstGeom prst="rect">
            <a:avLst/>
          </a:prstGeom>
        </p:spPr>
      </p:pic>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28" y="3978153"/>
            <a:ext cx="4916928" cy="2765773"/>
          </a:xfrm>
          <a:prstGeom prst="rect">
            <a:avLst/>
          </a:prstGeom>
        </p:spPr>
      </p:pic>
      <p:sp>
        <p:nvSpPr>
          <p:cNvPr id="6" name="Content Placeholder 2"/>
          <p:cNvSpPr txBox="1">
            <a:spLocks/>
          </p:cNvSpPr>
          <p:nvPr/>
        </p:nvSpPr>
        <p:spPr>
          <a:xfrm>
            <a:off x="-1" y="530942"/>
            <a:ext cx="12192001"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3200" dirty="0" smtClean="0">
                <a:solidFill>
                  <a:schemeClr val="bg1"/>
                </a:solidFill>
                <a:latin typeface="+mj-lt"/>
              </a:rPr>
              <a:t>Alternative </a:t>
            </a:r>
            <a:r>
              <a:rPr lang="en-US" sz="3200" dirty="0">
                <a:solidFill>
                  <a:schemeClr val="bg1"/>
                </a:solidFill>
                <a:latin typeface="+mj-lt"/>
              </a:rPr>
              <a:t>to traditional script based approach</a:t>
            </a:r>
          </a:p>
          <a:p>
            <a:pPr marL="252000" lvl="1" indent="0" defTabSz="914325">
              <a:spcBef>
                <a:spcPts val="0"/>
              </a:spcBef>
              <a:spcAft>
                <a:spcPts val="1200"/>
              </a:spcAft>
              <a:buNone/>
            </a:pPr>
            <a:r>
              <a:rPr lang="en-US" sz="3200" dirty="0">
                <a:solidFill>
                  <a:schemeClr val="bg1"/>
                </a:solidFill>
                <a:latin typeface="+mj-lt"/>
              </a:rPr>
              <a:t>Dramatically simplifies deployment, </a:t>
            </a:r>
            <a:r>
              <a:rPr lang="en-US" sz="3200" dirty="0" smtClean="0">
                <a:solidFill>
                  <a:schemeClr val="bg1"/>
                </a:solidFill>
                <a:latin typeface="+mj-lt"/>
              </a:rPr>
              <a:t>migration </a:t>
            </a:r>
            <a:r>
              <a:rPr lang="en-US" sz="3200" dirty="0">
                <a:solidFill>
                  <a:schemeClr val="bg1"/>
                </a:solidFill>
                <a:latin typeface="+mj-lt"/>
              </a:rPr>
              <a:t>and versioning of databases</a:t>
            </a:r>
          </a:p>
          <a:p>
            <a:pPr marL="252000" lvl="1" indent="0" defTabSz="914325">
              <a:spcBef>
                <a:spcPts val="0"/>
              </a:spcBef>
              <a:spcAft>
                <a:spcPts val="1200"/>
              </a:spcAft>
              <a:buNone/>
            </a:pPr>
            <a:r>
              <a:rPr lang="en-US" sz="3200" dirty="0">
                <a:solidFill>
                  <a:schemeClr val="bg1"/>
                </a:solidFill>
                <a:latin typeface="+mj-lt"/>
              </a:rPr>
              <a:t>Provides a single unit of deployment for schema (dacpac) or </a:t>
            </a:r>
            <a:r>
              <a:rPr lang="en-US" sz="3200" dirty="0" smtClean="0">
                <a:solidFill>
                  <a:schemeClr val="bg1"/>
                </a:solidFill>
                <a:latin typeface="+mj-lt"/>
              </a:rPr>
              <a:t>for schema </a:t>
            </a:r>
            <a:r>
              <a:rPr lang="en-US" sz="3200" dirty="0">
                <a:solidFill>
                  <a:schemeClr val="bg1"/>
                </a:solidFill>
                <a:latin typeface="+mj-lt"/>
              </a:rPr>
              <a:t>+ data (bacpac)</a:t>
            </a:r>
          </a:p>
          <a:p>
            <a:pPr marL="252000" lvl="1" indent="0" defTabSz="914325">
              <a:spcBef>
                <a:spcPts val="0"/>
              </a:spcBef>
              <a:spcAft>
                <a:spcPts val="1200"/>
              </a:spcAft>
              <a:buNone/>
            </a:pPr>
            <a:r>
              <a:rPr lang="en-US" sz="3200" dirty="0">
                <a:solidFill>
                  <a:schemeClr val="bg1"/>
                </a:solidFill>
                <a:latin typeface="+mj-lt"/>
              </a:rPr>
              <a:t>Supports automatic versioning </a:t>
            </a:r>
            <a:r>
              <a:rPr lang="en-US" sz="3200" dirty="0" smtClean="0">
                <a:solidFill>
                  <a:schemeClr val="bg1"/>
                </a:solidFill>
                <a:latin typeface="+mj-lt"/>
              </a:rPr>
              <a:t>of</a:t>
            </a:r>
            <a:br>
              <a:rPr lang="en-US" sz="3200" dirty="0" smtClean="0">
                <a:solidFill>
                  <a:schemeClr val="bg1"/>
                </a:solidFill>
                <a:latin typeface="+mj-lt"/>
              </a:rPr>
            </a:br>
            <a:r>
              <a:rPr lang="en-US" sz="3200" dirty="0" smtClean="0">
                <a:solidFill>
                  <a:schemeClr val="bg1"/>
                </a:solidFill>
                <a:latin typeface="+mj-lt"/>
              </a:rPr>
              <a:t>database </a:t>
            </a:r>
            <a:r>
              <a:rPr lang="en-US" sz="3200" dirty="0">
                <a:solidFill>
                  <a:schemeClr val="bg1"/>
                </a:solidFill>
                <a:latin typeface="+mj-lt"/>
              </a:rPr>
              <a:t>schemas</a:t>
            </a:r>
          </a:p>
          <a:p>
            <a:pPr marL="252000" lvl="1" indent="0" defTabSz="914325">
              <a:spcBef>
                <a:spcPts val="0"/>
              </a:spcBef>
              <a:spcAft>
                <a:spcPts val="1200"/>
              </a:spcAft>
              <a:buNone/>
            </a:pPr>
            <a:r>
              <a:rPr lang="en-US" sz="3200" dirty="0">
                <a:solidFill>
                  <a:schemeClr val="bg1"/>
                </a:solidFill>
                <a:latin typeface="+mj-lt"/>
              </a:rPr>
              <a:t>Supports platform targeting for </a:t>
            </a:r>
            <a:r>
              <a:rPr lang="en-US" sz="3200" dirty="0" smtClean="0">
                <a:solidFill>
                  <a:schemeClr val="bg1"/>
                </a:solidFill>
                <a:latin typeface="+mj-lt"/>
              </a:rPr>
              <a:t>both</a:t>
            </a:r>
            <a:br>
              <a:rPr lang="en-US" sz="3200" dirty="0" smtClean="0">
                <a:solidFill>
                  <a:schemeClr val="bg1"/>
                </a:solidFill>
                <a:latin typeface="+mj-lt"/>
              </a:rPr>
            </a:br>
            <a:r>
              <a:rPr lang="en-US" sz="3200" dirty="0" smtClean="0">
                <a:solidFill>
                  <a:schemeClr val="bg1"/>
                </a:solidFill>
                <a:latin typeface="+mj-lt"/>
              </a:rPr>
              <a:t>SQL </a:t>
            </a:r>
            <a:r>
              <a:rPr lang="en-US" sz="3200" dirty="0">
                <a:solidFill>
                  <a:schemeClr val="bg1"/>
                </a:solidFill>
                <a:latin typeface="+mj-lt"/>
              </a:rPr>
              <a:t>Server (2005 and </a:t>
            </a:r>
            <a:r>
              <a:rPr lang="en-US" sz="3200" dirty="0" smtClean="0">
                <a:solidFill>
                  <a:schemeClr val="bg1"/>
                </a:solidFill>
                <a:latin typeface="+mj-lt"/>
              </a:rPr>
              <a:t>above)</a:t>
            </a:r>
            <a:br>
              <a:rPr lang="en-US" sz="3200" dirty="0" smtClean="0">
                <a:solidFill>
                  <a:schemeClr val="bg1"/>
                </a:solidFill>
                <a:latin typeface="+mj-lt"/>
              </a:rPr>
            </a:br>
            <a:r>
              <a:rPr lang="en-US" sz="3200" dirty="0" smtClean="0">
                <a:solidFill>
                  <a:schemeClr val="bg1"/>
                </a:solidFill>
                <a:latin typeface="+mj-lt"/>
              </a:rPr>
              <a:t>and SQL </a:t>
            </a:r>
            <a:r>
              <a:rPr lang="en-US" sz="3200" dirty="0">
                <a:solidFill>
                  <a:schemeClr val="bg1"/>
                </a:solidFill>
                <a:latin typeface="+mj-lt"/>
              </a:rPr>
              <a:t>Database</a:t>
            </a:r>
          </a:p>
          <a:p>
            <a:pPr marL="252000" lvl="1" indent="0" defTabSz="914325">
              <a:spcBef>
                <a:spcPts val="0"/>
              </a:spcBef>
              <a:spcAft>
                <a:spcPts val="1200"/>
              </a:spcAft>
              <a:buNone/>
            </a:pPr>
            <a:r>
              <a:rPr lang="en-US" sz="3200" dirty="0">
                <a:solidFill>
                  <a:schemeClr val="bg1"/>
                </a:solidFill>
                <a:latin typeface="+mj-lt"/>
              </a:rPr>
              <a:t>Build from </a:t>
            </a:r>
            <a:r>
              <a:rPr lang="en-US" sz="3200" dirty="0" smtClean="0">
                <a:solidFill>
                  <a:schemeClr val="bg1"/>
                </a:solidFill>
                <a:latin typeface="+mj-lt"/>
              </a:rPr>
              <a:t>scratch</a:t>
            </a:r>
            <a:br>
              <a:rPr lang="en-US" sz="3200" dirty="0" smtClean="0">
                <a:solidFill>
                  <a:schemeClr val="bg1"/>
                </a:solidFill>
                <a:latin typeface="+mj-lt"/>
              </a:rPr>
            </a:br>
            <a:r>
              <a:rPr lang="en-US" sz="3200" dirty="0" smtClean="0">
                <a:solidFill>
                  <a:schemeClr val="bg1"/>
                </a:solidFill>
                <a:latin typeface="+mj-lt"/>
              </a:rPr>
              <a:t>or </a:t>
            </a:r>
            <a:r>
              <a:rPr lang="en-US" sz="3200" dirty="0">
                <a:solidFill>
                  <a:schemeClr val="bg1"/>
                </a:solidFill>
                <a:latin typeface="+mj-lt"/>
              </a:rPr>
              <a:t>extract from existing </a:t>
            </a:r>
            <a:r>
              <a:rPr lang="en-US" sz="3200" dirty="0" err="1" smtClean="0">
                <a:solidFill>
                  <a:schemeClr val="bg1"/>
                </a:solidFill>
                <a:latin typeface="+mj-lt"/>
              </a:rPr>
              <a:t>db</a:t>
            </a:r>
            <a:endParaRPr lang="en-US" sz="32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Data-Tier Application Framework </a:t>
            </a:r>
            <a:r>
              <a:rPr lang="en-US" dirty="0" smtClean="0"/>
              <a:t>(</a:t>
            </a:r>
            <a:r>
              <a:rPr lang="en-US" dirty="0"/>
              <a:t>DAC </a:t>
            </a:r>
            <a:r>
              <a:rPr lang="en-US" dirty="0" err="1"/>
              <a:t>Fx</a:t>
            </a:r>
            <a:r>
              <a:rPr lang="en-US" dirty="0" smtClean="0"/>
              <a:t>)</a:t>
            </a:r>
            <a:endParaRPr lang="en-US" dirty="0"/>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530942"/>
            <a:ext cx="12192000" cy="6327058"/>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Data </a:t>
            </a:r>
            <a:r>
              <a:rPr lang="en-US" sz="4000" dirty="0" smtClean="0">
                <a:solidFill>
                  <a:schemeClr val="bg1"/>
                </a:solidFill>
                <a:latin typeface="+mj-lt"/>
              </a:rPr>
              <a:t>Tools</a:t>
            </a:r>
          </a:p>
          <a:p>
            <a:pPr marL="252000" lvl="1" indent="0" defTabSz="914325">
              <a:spcBef>
                <a:spcPts val="0"/>
              </a:spcBef>
              <a:spcAft>
                <a:spcPts val="1200"/>
              </a:spcAft>
              <a:buNone/>
            </a:pPr>
            <a:endParaRPr lang="en-US" sz="4000" dirty="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Server 2012/2014 Management Studio</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SQL </a:t>
            </a:r>
            <a:r>
              <a:rPr lang="en-US" sz="4000" dirty="0">
                <a:solidFill>
                  <a:schemeClr val="bg1"/>
                </a:solidFill>
                <a:latin typeface="+mj-lt"/>
              </a:rPr>
              <a:t>Database Import/Export Service</a:t>
            </a:r>
          </a:p>
          <a:p>
            <a:pPr marL="252000" lvl="1" indent="0" defTabSz="914325">
              <a:spcBef>
                <a:spcPts val="0"/>
              </a:spcBef>
              <a:spcAft>
                <a:spcPts val="1200"/>
              </a:spcAft>
              <a:buNone/>
            </a:pPr>
            <a:endParaRPr lang="en-US" sz="4000" dirty="0" smtClean="0">
              <a:solidFill>
                <a:schemeClr val="bg1"/>
              </a:solidFill>
              <a:latin typeface="+mj-lt"/>
            </a:endParaRPr>
          </a:p>
          <a:p>
            <a:pPr marL="252000" lvl="1" indent="0" defTabSz="914325">
              <a:spcBef>
                <a:spcPts val="0"/>
              </a:spcBef>
              <a:spcAft>
                <a:spcPts val="1200"/>
              </a:spcAft>
              <a:buNone/>
            </a:pPr>
            <a:r>
              <a:rPr lang="en-US" sz="4000" dirty="0" smtClean="0">
                <a:solidFill>
                  <a:schemeClr val="bg1"/>
                </a:solidFill>
                <a:latin typeface="+mj-lt"/>
              </a:rPr>
              <a:t>http://sqldacexamples.codeplex.com</a:t>
            </a:r>
            <a:endParaRPr lang="en-US" sz="4000" dirty="0">
              <a:solidFill>
                <a:schemeClr val="bg1"/>
              </a:solidFill>
              <a:latin typeface="+mj-lt"/>
            </a:endParaRPr>
          </a:p>
        </p:txBody>
      </p:sp>
      <p:sp>
        <p:nvSpPr>
          <p:cNvPr id="5"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Database Deployment - How To Get The Latest DAC </a:t>
            </a:r>
            <a:r>
              <a:rPr lang="en-US" dirty="0" err="1"/>
              <a:t>Fx</a:t>
            </a:r>
            <a:endParaRPr lang="en-US" dirty="0"/>
          </a:p>
        </p:txBody>
      </p:sp>
    </p:spTree>
    <p:extLst>
      <p:ext uri="{BB962C8B-B14F-4D97-AF65-F5344CB8AC3E}">
        <p14:creationId xmlns:p14="http://schemas.microsoft.com/office/powerpoint/2010/main" val="380773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DAC Deployment </a:t>
            </a:r>
            <a:br>
              <a:rPr lang="en-US" sz="4400" dirty="0"/>
            </a:br>
            <a:r>
              <a:rPr lang="en-US" sz="4400" dirty="0" smtClean="0"/>
              <a:t>From </a:t>
            </a:r>
            <a:r>
              <a:rPr lang="en-US" sz="4400" dirty="0"/>
              <a:t>SQL Server Management Studio</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345623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normAutofit/>
          </a:bodyPr>
          <a:lstStyle/>
          <a:p>
            <a:pPr marL="0" algn="ctr"/>
            <a:r>
              <a:rPr lang="en-US" sz="9600" dirty="0"/>
              <a:t>Secure </a:t>
            </a:r>
            <a:r>
              <a:rPr lang="en-US" sz="9600" dirty="0" smtClean="0"/>
              <a:t>your Database</a:t>
            </a:r>
            <a:endParaRPr lang="en-US" sz="9600"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194844" y="1245903"/>
            <a:ext cx="5802312" cy="4366194"/>
            <a:chOff x="3194844" y="1447800"/>
            <a:chExt cx="5802312" cy="4366194"/>
          </a:xfrm>
        </p:grpSpPr>
        <p:grpSp>
          <p:nvGrpSpPr>
            <p:cNvPr id="2" name="Group 1"/>
            <p:cNvGrpSpPr/>
            <p:nvPr/>
          </p:nvGrpSpPr>
          <p:grpSpPr>
            <a:xfrm>
              <a:off x="3194844" y="1447800"/>
              <a:ext cx="5802312" cy="1639914"/>
              <a:chOff x="5867401" y="1447800"/>
              <a:chExt cx="5802312" cy="1639914"/>
            </a:xfrm>
          </p:grpSpPr>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20911" y="1931676"/>
                <a:ext cx="424880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4" name="Group 3"/>
            <p:cNvGrpSpPr/>
            <p:nvPr/>
          </p:nvGrpSpPr>
          <p:grpSpPr>
            <a:xfrm>
              <a:off x="3194844" y="4174080"/>
              <a:ext cx="5802312" cy="1639914"/>
              <a:chOff x="5867401" y="3198720"/>
              <a:chExt cx="5802312" cy="1639914"/>
            </a:xfrm>
          </p:grpSpPr>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339631" y="3684381"/>
                <a:ext cx="4330082" cy="646331"/>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600" dirty="0">
                    <a:latin typeface="+mj-lt"/>
                  </a:rPr>
                  <a:t>Within The Database</a:t>
                </a:r>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sp>
        <p:nvSpPr>
          <p:cNvPr id="11"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There </a:t>
            </a:r>
            <a:r>
              <a:rPr lang="en-US" dirty="0" smtClean="0"/>
              <a:t>are two ways to </a:t>
            </a:r>
            <a:r>
              <a:rPr lang="en-US" dirty="0"/>
              <a:t>Secure </a:t>
            </a:r>
            <a:r>
              <a:rPr lang="en-US" dirty="0" smtClean="0"/>
              <a:t>a database</a:t>
            </a:r>
            <a:endParaRPr lang="en-US" dirty="0"/>
          </a:p>
        </p:txBody>
      </p:sp>
    </p:spTree>
    <p:extLst>
      <p:ext uri="{BB962C8B-B14F-4D97-AF65-F5344CB8AC3E}">
        <p14:creationId xmlns:p14="http://schemas.microsoft.com/office/powerpoint/2010/main" val="32752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62981" y="0"/>
            <a:ext cx="7266038"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900"/>
              </a:spcBef>
              <a:buNone/>
            </a:pPr>
            <a:r>
              <a:rPr lang="en-US" sz="4400" dirty="0" smtClean="0">
                <a:solidFill>
                  <a:schemeClr val="bg1"/>
                </a:solidFill>
                <a:latin typeface="+mj-lt"/>
              </a:rPr>
              <a:t>SQL </a:t>
            </a:r>
            <a:r>
              <a:rPr lang="en-US" sz="4400" dirty="0">
                <a:solidFill>
                  <a:schemeClr val="bg1"/>
                </a:solidFill>
                <a:latin typeface="+mj-lt"/>
              </a:rPr>
              <a:t>authentication </a:t>
            </a:r>
            <a:r>
              <a:rPr lang="en-US" sz="4400" dirty="0" smtClean="0">
                <a:solidFill>
                  <a:schemeClr val="bg1"/>
                </a:solidFill>
                <a:latin typeface="+mj-lt"/>
              </a:rPr>
              <a:t>supported</a:t>
            </a:r>
          </a:p>
          <a:p>
            <a:pPr marL="3175" lvl="1" indent="0" defTabSz="914325">
              <a:spcBef>
                <a:spcPts val="900"/>
              </a:spcBef>
              <a:buNone/>
            </a:pPr>
            <a:r>
              <a:rPr lang="en-US" sz="3200" dirty="0" smtClean="0">
                <a:solidFill>
                  <a:schemeClr val="bg1"/>
                </a:solidFill>
                <a:latin typeface="+mj-lt"/>
              </a:rPr>
              <a:t>(No </a:t>
            </a:r>
            <a:r>
              <a:rPr lang="en-US" sz="3200" dirty="0">
                <a:solidFill>
                  <a:schemeClr val="bg1"/>
                </a:solidFill>
                <a:latin typeface="+mj-lt"/>
              </a:rPr>
              <a:t>Integrated </a:t>
            </a:r>
            <a:r>
              <a:rPr lang="en-US" sz="3200" dirty="0" smtClean="0">
                <a:solidFill>
                  <a:schemeClr val="bg1"/>
                </a:solidFill>
                <a:latin typeface="+mj-lt"/>
              </a:rPr>
              <a:t>authentication)</a:t>
            </a:r>
            <a:endParaRPr lang="en-US" sz="4400" dirty="0">
              <a:solidFill>
                <a:schemeClr val="bg1"/>
              </a:solidFill>
              <a:latin typeface="+mj-lt"/>
            </a:endParaRPr>
          </a:p>
          <a:p>
            <a:pPr marL="3175" lvl="1" indent="0" defTabSz="914325">
              <a:spcBef>
                <a:spcPts val="900"/>
              </a:spcBef>
              <a:buNone/>
            </a:pPr>
            <a:endParaRPr lang="en-US" sz="4400" dirty="0" smtClean="0">
              <a:solidFill>
                <a:schemeClr val="bg1"/>
              </a:solidFill>
              <a:latin typeface="+mj-lt"/>
            </a:endParaRPr>
          </a:p>
          <a:p>
            <a:pPr marL="0"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similar to </a:t>
            </a:r>
            <a:r>
              <a:rPr lang="en-US" sz="4400" dirty="0" err="1" smtClean="0">
                <a:solidFill>
                  <a:schemeClr val="bg1"/>
                </a:solidFill>
                <a:latin typeface="+mj-lt"/>
              </a:rPr>
              <a:t>sa</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Server Security</a:t>
            </a:r>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71948" y="0"/>
            <a:ext cx="11248104"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914325">
              <a:spcBef>
                <a:spcPts val="0"/>
              </a:spcBef>
              <a:buNone/>
            </a:pPr>
            <a:r>
              <a:rPr lang="en-US" sz="4400" dirty="0" smtClean="0">
                <a:solidFill>
                  <a:schemeClr val="bg1"/>
                </a:solidFill>
                <a:latin typeface="+mj-lt"/>
              </a:rPr>
              <a:t>Connect </a:t>
            </a:r>
            <a:r>
              <a:rPr lang="en-US" sz="4400" dirty="0">
                <a:solidFill>
                  <a:schemeClr val="bg1"/>
                </a:solidFill>
                <a:latin typeface="+mj-lt"/>
              </a:rPr>
              <a:t>to master to administer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loginmanager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logins</a:t>
            </a:r>
          </a:p>
          <a:p>
            <a:pPr marL="0" lvl="1" indent="0" defTabSz="914325">
              <a:spcBef>
                <a:spcPts val="0"/>
              </a:spcBef>
              <a:buNone/>
            </a:pPr>
            <a:endParaRPr lang="en-US" sz="4400" dirty="0" smtClean="0">
              <a:solidFill>
                <a:schemeClr val="bg1"/>
              </a:solidFill>
              <a:latin typeface="+mj-lt"/>
            </a:endParaRPr>
          </a:p>
          <a:p>
            <a:pPr marL="0" lvl="1" indent="0" defTabSz="914325">
              <a:spcBef>
                <a:spcPts val="0"/>
              </a:spcBef>
              <a:buNone/>
            </a:pPr>
            <a:r>
              <a:rPr lang="en-US" sz="4400" dirty="0" err="1" smtClean="0">
                <a:solidFill>
                  <a:schemeClr val="bg1"/>
                </a:solidFill>
                <a:latin typeface="+mj-lt"/>
              </a:rPr>
              <a:t>dbmanager</a:t>
            </a:r>
            <a:r>
              <a:rPr lang="en-US" sz="4400" dirty="0" smtClean="0">
                <a:solidFill>
                  <a:schemeClr val="bg1"/>
                </a:solidFill>
                <a:latin typeface="+mj-lt"/>
              </a:rPr>
              <a:t> role:</a:t>
            </a:r>
            <a:br>
              <a:rPr lang="en-US" sz="4400" dirty="0" smtClean="0">
                <a:solidFill>
                  <a:schemeClr val="bg1"/>
                </a:solidFill>
                <a:latin typeface="+mj-lt"/>
              </a:rPr>
            </a:br>
            <a:r>
              <a:rPr lang="en-US" sz="4400" dirty="0" smtClean="0">
                <a:solidFill>
                  <a:schemeClr val="bg1"/>
                </a:solidFill>
                <a:latin typeface="+mj-lt"/>
              </a:rPr>
              <a:t>Server-Level </a:t>
            </a:r>
            <a:r>
              <a:rPr lang="en-US" sz="4400" dirty="0">
                <a:solidFill>
                  <a:schemeClr val="bg1"/>
                </a:solidFill>
                <a:latin typeface="+mj-lt"/>
              </a:rPr>
              <a:t>security role for creating databases</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SQL Database Server Security</a:t>
            </a:r>
            <a:endParaRPr lang="en-US" dirty="0"/>
          </a:p>
        </p:txBody>
      </p:sp>
      <p:sp>
        <p:nvSpPr>
          <p:cNvPr id="8" name="Freeform 58"/>
          <p:cNvSpPr>
            <a:spLocks noEditPoints="1"/>
          </p:cNvSpPr>
          <p:nvPr/>
        </p:nvSpPr>
        <p:spPr bwMode="black">
          <a:xfrm>
            <a:off x="11426854" y="50800"/>
            <a:ext cx="663545" cy="71120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0694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a:solidFill>
                  <a:schemeClr val="bg1"/>
                </a:solidFill>
                <a:latin typeface="+mj-lt"/>
              </a:rPr>
              <a:t>Logins require an associated user account</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The </a:t>
            </a:r>
            <a:r>
              <a:rPr lang="en-US" sz="4400" dirty="0">
                <a:solidFill>
                  <a:schemeClr val="bg1"/>
                </a:solidFill>
                <a:latin typeface="+mj-lt"/>
              </a:rPr>
              <a:t>Admin login is automatically associated with </a:t>
            </a:r>
            <a:r>
              <a:rPr lang="en-US" sz="4400" dirty="0" err="1" smtClean="0">
                <a:solidFill>
                  <a:schemeClr val="bg1"/>
                </a:solidFill>
                <a:latin typeface="+mj-lt"/>
              </a:rPr>
              <a:t>dbo</a:t>
            </a:r>
            <a:endParaRPr lang="en-US" sz="4400" dirty="0" smtClean="0">
              <a:solidFill>
                <a:schemeClr val="bg1"/>
              </a:solidFill>
              <a:latin typeface="+mj-lt"/>
            </a:endParaRPr>
          </a:p>
          <a:p>
            <a:pPr marL="3175" lvl="1" indent="0" defTabSz="914325">
              <a:spcBef>
                <a:spcPts val="0"/>
              </a:spcBef>
              <a:spcAft>
                <a:spcPts val="1200"/>
              </a:spcAft>
              <a:buNone/>
            </a:pPr>
            <a:endParaRPr lang="en-US" sz="4400" dirty="0">
              <a:solidFill>
                <a:schemeClr val="bg1"/>
              </a:solidFill>
              <a:latin typeface="+mj-lt"/>
            </a:endParaRPr>
          </a:p>
          <a:p>
            <a:pPr marL="3175" lvl="1" indent="0" defTabSz="914325">
              <a:spcBef>
                <a:spcPts val="0"/>
              </a:spcBef>
              <a:spcAft>
                <a:spcPts val="1200"/>
              </a:spcAft>
              <a:buNone/>
            </a:pPr>
            <a:r>
              <a:rPr lang="en-US" sz="4400" dirty="0">
                <a:solidFill>
                  <a:schemeClr val="bg1"/>
                </a:solidFill>
                <a:latin typeface="+mj-lt"/>
              </a:rPr>
              <a:t>The </a:t>
            </a:r>
            <a:r>
              <a:rPr lang="en-US" sz="4400" dirty="0" err="1">
                <a:solidFill>
                  <a:schemeClr val="bg1"/>
                </a:solidFill>
                <a:latin typeface="+mj-lt"/>
              </a:rPr>
              <a:t>dbo</a:t>
            </a:r>
            <a:r>
              <a:rPr lang="en-US" sz="4400" dirty="0">
                <a:solidFill>
                  <a:schemeClr val="bg1"/>
                </a:solidFill>
                <a:latin typeface="+mj-lt"/>
              </a:rPr>
              <a:t> has full rights in the </a:t>
            </a:r>
            <a:r>
              <a:rPr lang="en-US" sz="4400" dirty="0" smtClean="0">
                <a:solidFill>
                  <a:schemeClr val="bg1"/>
                </a:solidFill>
                <a:latin typeface="+mj-lt"/>
              </a:rPr>
              <a:t>database</a:t>
            </a:r>
            <a:endParaRPr lang="en-US" sz="4400" dirty="0">
              <a:solidFill>
                <a:schemeClr val="bg1"/>
              </a:solidFill>
              <a:latin typeface="+mj-lt"/>
            </a:endParaRP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a:t>
            </a:r>
            <a:r>
              <a:rPr lang="en-US" dirty="0" smtClean="0"/>
              <a:t>Security</a:t>
            </a:r>
            <a:endParaRPr lang="en-US" dirty="0"/>
          </a:p>
        </p:txBody>
      </p:sp>
      <p:sp>
        <p:nvSpPr>
          <p:cNvPr id="10"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101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973394" y="0"/>
            <a:ext cx="10245212" cy="685799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0"/>
              </a:spcBef>
              <a:spcAft>
                <a:spcPts val="1200"/>
              </a:spcAft>
              <a:buNone/>
            </a:pPr>
            <a:r>
              <a:rPr lang="en-US" sz="4400" dirty="0" smtClean="0">
                <a:solidFill>
                  <a:schemeClr val="bg1"/>
                </a:solidFill>
                <a:latin typeface="+mj-lt"/>
              </a:rPr>
              <a:t>Manage </a:t>
            </a:r>
            <a:r>
              <a:rPr lang="en-US" sz="4400" dirty="0">
                <a:solidFill>
                  <a:schemeClr val="bg1"/>
                </a:solidFill>
                <a:latin typeface="+mj-lt"/>
              </a:rPr>
              <a:t>users with </a:t>
            </a:r>
            <a:br>
              <a:rPr lang="en-US" sz="4400" dirty="0">
                <a:solidFill>
                  <a:schemeClr val="bg1"/>
                </a:solidFill>
                <a:latin typeface="+mj-lt"/>
              </a:rPr>
            </a:br>
            <a:r>
              <a:rPr lang="en-US" sz="4400" dirty="0" smtClean="0">
                <a:solidFill>
                  <a:schemeClr val="bg1"/>
                </a:solidFill>
                <a:latin typeface="+mj-lt"/>
              </a:rPr>
              <a:t>CREATE </a:t>
            </a:r>
            <a:r>
              <a:rPr lang="en-US" sz="4400" dirty="0">
                <a:solidFill>
                  <a:schemeClr val="bg1"/>
                </a:solidFill>
                <a:latin typeface="+mj-lt"/>
              </a:rPr>
              <a:t>/ ALTER / DROP USER commands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Add </a:t>
            </a:r>
            <a:r>
              <a:rPr lang="en-US" sz="4400" dirty="0">
                <a:solidFill>
                  <a:schemeClr val="bg1"/>
                </a:solidFill>
                <a:latin typeface="+mj-lt"/>
              </a:rPr>
              <a:t>users to roles via </a:t>
            </a:r>
            <a:r>
              <a:rPr lang="en-US" sz="4400" dirty="0" err="1">
                <a:solidFill>
                  <a:schemeClr val="bg1"/>
                </a:solidFill>
                <a:latin typeface="+mj-lt"/>
              </a:rPr>
              <a:t>sp_add_rolemember</a:t>
            </a:r>
            <a:r>
              <a:rPr lang="en-US" sz="4400" dirty="0">
                <a:solidFill>
                  <a:schemeClr val="bg1"/>
                </a:solidFill>
                <a:latin typeface="+mj-lt"/>
              </a:rPr>
              <a:t> to grant privileges</a:t>
            </a:r>
          </a:p>
          <a:p>
            <a:pPr marL="3175" lvl="1" indent="0" defTabSz="914325">
              <a:spcBef>
                <a:spcPts val="0"/>
              </a:spcBef>
              <a:spcAft>
                <a:spcPts val="1200"/>
              </a:spcAft>
              <a:buNone/>
            </a:pPr>
            <a:endParaRPr lang="en-US" sz="4400" dirty="0" smtClean="0">
              <a:solidFill>
                <a:schemeClr val="bg1"/>
              </a:solidFill>
              <a:latin typeface="+mj-lt"/>
            </a:endParaRPr>
          </a:p>
          <a:p>
            <a:pPr marL="3175" lvl="1" indent="0" defTabSz="914325">
              <a:spcBef>
                <a:spcPts val="0"/>
              </a:spcBef>
              <a:spcAft>
                <a:spcPts val="1200"/>
              </a:spcAft>
              <a:buNone/>
            </a:pPr>
            <a:r>
              <a:rPr lang="en-US" sz="4400" dirty="0" smtClean="0">
                <a:solidFill>
                  <a:schemeClr val="bg1"/>
                </a:solidFill>
                <a:latin typeface="+mj-lt"/>
              </a:rPr>
              <a:t>Utilize </a:t>
            </a:r>
            <a:r>
              <a:rPr lang="en-US" sz="4400" dirty="0">
                <a:solidFill>
                  <a:schemeClr val="bg1"/>
                </a:solidFill>
                <a:latin typeface="+mj-lt"/>
              </a:rPr>
              <a:t>schemas where appropriate</a:t>
            </a:r>
          </a:p>
        </p:txBody>
      </p:sp>
      <p:sp>
        <p:nvSpPr>
          <p:cNvPr id="7" name="Title 3"/>
          <p:cNvSpPr txBox="1">
            <a:spLocks/>
          </p:cNvSpPr>
          <p:nvPr/>
        </p:nvSpPr>
        <p:spPr>
          <a:xfrm>
            <a:off x="0" y="0"/>
            <a:ext cx="12192000" cy="812800"/>
          </a:xfrm>
          <a:prstGeom prst="rect">
            <a:avLst/>
          </a:prstGeom>
        </p:spPr>
        <p:txBody>
          <a:bodyPr vert="horz" lIns="91440" tIns="45720" rIns="91440" bIns="45720" rtlCol="0" anchor="ctr">
            <a:no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Security</a:t>
            </a:r>
          </a:p>
        </p:txBody>
      </p:sp>
      <p:sp>
        <p:nvSpPr>
          <p:cNvPr id="8" name="Freeform 83"/>
          <p:cNvSpPr>
            <a:spLocks noEditPoints="1"/>
          </p:cNvSpPr>
          <p:nvPr/>
        </p:nvSpPr>
        <p:spPr bwMode="black">
          <a:xfrm>
            <a:off x="11426854" y="50800"/>
            <a:ext cx="663545" cy="71120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76188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0" y="574675"/>
            <a:ext cx="12192000" cy="4073525"/>
          </a:xfrm>
        </p:spPr>
        <p:txBody>
          <a:bodyPr>
            <a:noAutofit/>
          </a:bodyPr>
          <a:lstStyle/>
          <a:p>
            <a:pPr marL="252000" algn="l"/>
            <a:r>
              <a:rPr lang="en-US" sz="3600" dirty="0"/>
              <a:t>IP Address-based access control for SQL Database</a:t>
            </a:r>
          </a:p>
          <a:p>
            <a:pPr marL="252000" algn="l"/>
            <a:r>
              <a:rPr lang="en-US" sz="3600" dirty="0"/>
              <a:t>Rules can be defined at the server and database</a:t>
            </a:r>
          </a:p>
          <a:p>
            <a:pPr marL="252000" algn="l"/>
            <a:r>
              <a:rPr lang="en-US" sz="3600" dirty="0"/>
              <a:t>No IP authorized by default</a:t>
            </a:r>
          </a:p>
          <a:p>
            <a:pPr marL="252000" algn="l"/>
            <a:r>
              <a:rPr lang="en-US" sz="3600" dirty="0"/>
              <a:t>Configurable using the SQL Database Portal and REST API</a:t>
            </a:r>
          </a:p>
          <a:p>
            <a:pPr marL="252000" algn="l"/>
            <a:r>
              <a:rPr lang="en-US" sz="3600" dirty="0"/>
              <a:t>Option to disable/enable access from applications hosted in Microsoft Azure</a:t>
            </a:r>
          </a:p>
        </p:txBody>
      </p:sp>
      <p:pic>
        <p:nvPicPr>
          <p:cNvPr id="1026" name="Picture 2" descr="C:\Users\Magnus\AppData\Local\Temp\SNAGHTMLd3718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26" y="4395019"/>
            <a:ext cx="9163948" cy="234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bwMode="auto">
          <a:xfrm>
            <a:off x="8072313"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0" name="Rectangle 59"/>
          <p:cNvSpPr/>
          <p:nvPr/>
        </p:nvSpPr>
        <p:spPr bwMode="auto">
          <a:xfrm>
            <a:off x="8072313"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231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76" name="Rectangle 75"/>
          <p:cNvSpPr/>
          <p:nvPr/>
        </p:nvSpPr>
        <p:spPr bwMode="auto">
          <a:xfrm>
            <a:off x="4885561" y="4168399"/>
            <a:ext cx="1549840" cy="518916"/>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smtClean="0">
                <a:gradFill>
                  <a:gsLst>
                    <a:gs pos="85000">
                      <a:srgbClr val="FFFFFF"/>
                    </a:gs>
                    <a:gs pos="0">
                      <a:srgbClr val="FFFFFF"/>
                    </a:gs>
                  </a:gsLst>
                  <a:lin ang="5400000" scaled="0"/>
                </a:gradFill>
              </a:rPr>
              <a:t>Virtual</a:t>
            </a:r>
            <a:endParaRPr lang="en-US" kern="0" dirty="0">
              <a:gradFill>
                <a:gsLst>
                  <a:gs pos="85000">
                    <a:srgbClr val="FFFFFF"/>
                  </a:gs>
                  <a:gs pos="0">
                    <a:srgbClr val="FFFFFF"/>
                  </a:gs>
                </a:gsLst>
                <a:lin ang="5400000" scaled="0"/>
              </a:gradFill>
            </a:endParaRPr>
          </a:p>
        </p:txBody>
      </p:sp>
      <p:sp>
        <p:nvSpPr>
          <p:cNvPr id="77" name="Rectangle 76"/>
          <p:cNvSpPr/>
          <p:nvPr/>
        </p:nvSpPr>
        <p:spPr bwMode="auto">
          <a:xfrm>
            <a:off x="4884040" y="2208992"/>
            <a:ext cx="1549840" cy="1908524"/>
          </a:xfrm>
          <a:prstGeom prst="rect">
            <a:avLst/>
          </a:prstGeom>
          <a:solidFill>
            <a:schemeClr val="accent6">
              <a:lumMod val="75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31" name="Freeform 6"/>
          <p:cNvSpPr>
            <a:spLocks noChangeAspect="1" noEditPoints="1"/>
          </p:cNvSpPr>
          <p:nvPr/>
        </p:nvSpPr>
        <p:spPr bwMode="auto">
          <a:xfrm>
            <a:off x="3727238" y="2719473"/>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grpSp>
        <p:nvGrpSpPr>
          <p:cNvPr id="4" name="Group 3"/>
          <p:cNvGrpSpPr/>
          <p:nvPr/>
        </p:nvGrpSpPr>
        <p:grpSpPr>
          <a:xfrm>
            <a:off x="6730374" y="2579194"/>
            <a:ext cx="1045443" cy="1168121"/>
            <a:chOff x="6705443" y="2579193"/>
            <a:chExt cx="1045443" cy="1168121"/>
          </a:xfrm>
        </p:grpSpPr>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 name="Rectangle 35"/>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smtClean="0">
                <a:gradFill>
                  <a:gsLst>
                    <a:gs pos="85000">
                      <a:srgbClr val="FFFFFF"/>
                    </a:gs>
                    <a:gs pos="0">
                      <a:srgbClr val="FFFFFF"/>
                    </a:gs>
                  </a:gsLst>
                  <a:lin ang="5400000" scaled="0"/>
                </a:gradFill>
              </a:rPr>
              <a:t>SaaS</a:t>
            </a:r>
            <a:endParaRPr lang="en-US" kern="0" dirty="0">
              <a:gradFill>
                <a:gsLst>
                  <a:gs pos="85000">
                    <a:srgbClr val="FFFFFF"/>
                  </a:gs>
                  <a:gs pos="0">
                    <a:srgbClr val="FFFFFF"/>
                  </a:gs>
                </a:gsLst>
                <a:lin ang="5400000" scaled="0"/>
              </a:gradFill>
            </a:endParaRPr>
          </a:p>
        </p:txBody>
      </p:sp>
      <p:grpSp>
        <p:nvGrpSpPr>
          <p:cNvPr id="6" name="Group 5"/>
          <p:cNvGrpSpPr/>
          <p:nvPr/>
        </p:nvGrpSpPr>
        <p:grpSpPr>
          <a:xfrm>
            <a:off x="8333090" y="2557292"/>
            <a:ext cx="1028286" cy="1211925"/>
            <a:chOff x="8237852" y="2535042"/>
            <a:chExt cx="1028286" cy="1211925"/>
          </a:xfrm>
        </p:grpSpPr>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8237852" y="2535042"/>
              <a:ext cx="676969" cy="685872"/>
            </a:xfrm>
            <a:prstGeom prst="rect">
              <a:avLst/>
            </a:prstGeom>
            <a:noFill/>
          </p:spPr>
        </p:pic>
        <p:sp>
          <p:nvSpPr>
            <p:cNvPr id="30" name="Freeform 128"/>
            <p:cNvSpPr>
              <a:spLocks noChangeAspect="1"/>
            </p:cNvSpPr>
            <p:nvPr/>
          </p:nvSpPr>
          <p:spPr bwMode="black">
            <a:xfrm>
              <a:off x="8613144"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8512224"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Rectangle 2"/>
          <p:cNvSpPr/>
          <p:nvPr/>
        </p:nvSpPr>
        <p:spPr>
          <a:xfrm>
            <a:off x="1061884" y="4687314"/>
            <a:ext cx="7010429" cy="2170686"/>
          </a:xfrm>
          <a:prstGeom prst="rect">
            <a:avLst/>
          </a:prstGeom>
        </p:spPr>
        <p:txBody>
          <a:bodyPr wrap="square" anchor="ctr">
            <a:noAutofit/>
          </a:bodyPr>
          <a:lstStyle/>
          <a:p>
            <a:pPr algn="r"/>
            <a:r>
              <a:rPr lang="en-US" sz="4400" dirty="0" smtClean="0">
                <a:solidFill>
                  <a:schemeClr val="bg1"/>
                </a:solidFill>
                <a:latin typeface="+mj-lt"/>
                <a:ea typeface="+mj-ea"/>
                <a:cs typeface="+mj-cs"/>
              </a:rPr>
              <a:t>From private to public </a:t>
            </a:r>
            <a:r>
              <a:rPr lang="en-US" sz="4400" dirty="0">
                <a:solidFill>
                  <a:schemeClr val="bg1"/>
                </a:solidFill>
                <a:latin typeface="+mj-lt"/>
                <a:ea typeface="+mj-ea"/>
                <a:cs typeface="+mj-cs"/>
              </a:rPr>
              <a:t>Cloud</a:t>
            </a:r>
            <a:endParaRPr lang="sv-SE" sz="4400" dirty="0">
              <a:solidFill>
                <a:schemeClr val="bg1"/>
              </a:solidFill>
              <a:latin typeface="+mj-lt"/>
              <a:ea typeface="+mj-ea"/>
              <a:cs typeface="+mj-cs"/>
            </a:endParaRPr>
          </a:p>
        </p:txBody>
      </p:sp>
      <p:sp>
        <p:nvSpPr>
          <p:cNvPr id="37" name="Title 1"/>
          <p:cNvSpPr txBox="1">
            <a:spLocks/>
          </p:cNvSpPr>
          <p:nvPr/>
        </p:nvSpPr>
        <p:spPr>
          <a:xfrm>
            <a:off x="0" y="0"/>
            <a:ext cx="12201418"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Microsoft Relational Storage Options</a:t>
            </a:r>
            <a:endParaRPr lang="en-US" dirty="0"/>
          </a:p>
        </p:txBody>
      </p:sp>
      <p:sp>
        <p:nvSpPr>
          <p:cNvPr id="38" name="Rectangle 37"/>
          <p:cNvSpPr/>
          <p:nvPr/>
        </p:nvSpPr>
        <p:spPr>
          <a:xfrm>
            <a:off x="1061884" y="548787"/>
            <a:ext cx="7010430" cy="1660204"/>
          </a:xfrm>
          <a:prstGeom prst="rect">
            <a:avLst/>
          </a:prstGeom>
        </p:spPr>
        <p:txBody>
          <a:bodyPr wrap="square" anchor="ctr">
            <a:noAutofit/>
          </a:bodyPr>
          <a:lstStyle/>
          <a:p>
            <a:pPr algn="r"/>
            <a:r>
              <a:rPr lang="en-US" sz="4400" dirty="0">
                <a:solidFill>
                  <a:schemeClr val="bg1"/>
                </a:solidFill>
                <a:latin typeface="+mj-lt"/>
                <a:ea typeface="+mj-ea"/>
                <a:cs typeface="+mj-cs"/>
              </a:rPr>
              <a:t>A Continuous </a:t>
            </a:r>
            <a:r>
              <a:rPr lang="en-US" sz="4400" dirty="0" smtClean="0">
                <a:solidFill>
                  <a:schemeClr val="bg1"/>
                </a:solidFill>
                <a:latin typeface="+mj-lt"/>
                <a:ea typeface="+mj-ea"/>
                <a:cs typeface="+mj-cs"/>
              </a:rPr>
              <a:t>offering</a:t>
            </a:r>
            <a:endParaRPr lang="sv-SE" sz="4400" dirty="0">
              <a:solidFill>
                <a:schemeClr val="bg1"/>
              </a:solidFill>
              <a:latin typeface="+mj-lt"/>
              <a:ea typeface="+mj-ea"/>
              <a:cs typeface="+mj-cs"/>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525" y="0"/>
            <a:ext cx="12201525" cy="812800"/>
          </a:xfrm>
        </p:spPr>
        <p:txBody>
          <a:bodyPr>
            <a:normAutofit/>
          </a:bodyPr>
          <a:lstStyle/>
          <a:p>
            <a:r>
              <a:rPr lang="en-US" dirty="0"/>
              <a:t>Connecting To SQL Database</a:t>
            </a:r>
          </a:p>
        </p:txBody>
      </p:sp>
      <p:sp>
        <p:nvSpPr>
          <p:cNvPr id="5" name="Content Placeholder 4"/>
          <p:cNvSpPr>
            <a:spLocks noGrp="1"/>
          </p:cNvSpPr>
          <p:nvPr>
            <p:ph type="body" sz="quarter" idx="4294967295"/>
          </p:nvPr>
        </p:nvSpPr>
        <p:spPr>
          <a:xfrm>
            <a:off x="0" y="0"/>
            <a:ext cx="12192000" cy="6857999"/>
          </a:xfrm>
        </p:spPr>
        <p:txBody>
          <a:bodyPr>
            <a:noAutofit/>
          </a:bodyPr>
          <a:lstStyle/>
          <a:p>
            <a:pPr marL="252000" algn="l">
              <a:spcBef>
                <a:spcPts val="0"/>
              </a:spcBef>
              <a:spcAft>
                <a:spcPts val="1200"/>
              </a:spcAft>
            </a:pPr>
            <a:r>
              <a:rPr lang="en-US" sz="4400" dirty="0" smtClean="0"/>
              <a:t>Tabular Data Stream (TDS) protocol over TCP/IP</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SSL required</a:t>
            </a:r>
            <a:endParaRPr lang="en-US" sz="4400" dirty="0"/>
          </a:p>
        </p:txBody>
      </p:sp>
      <p:sp>
        <p:nvSpPr>
          <p:cNvPr id="6" name="TextBox 5"/>
          <p:cNvSpPr txBox="1"/>
          <p:nvPr/>
        </p:nvSpPr>
        <p:spPr>
          <a:xfrm>
            <a:off x="6091237" y="3428999"/>
            <a:ext cx="5153553" cy="3000821"/>
          </a:xfrm>
          <a:prstGeom prst="rect">
            <a:avLst/>
          </a:prstGeom>
          <a:solidFill>
            <a:schemeClr val="bg1">
              <a:alpha val="50000"/>
            </a:schemeClr>
          </a:solidFill>
          <a:ln>
            <a:solidFill>
              <a:schemeClr val="accent2">
                <a:alpha val="50000"/>
              </a:schemeClr>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Id=[login]@[server];</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41342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smtClean="0"/>
              <a:t>SQL </a:t>
            </a:r>
            <a:r>
              <a:rPr lang="en-US" dirty="0"/>
              <a:t>Database </a:t>
            </a:r>
            <a:r>
              <a:rPr lang="en-US" dirty="0" smtClean="0"/>
              <a:t>Considerations and Best Practices</a:t>
            </a:r>
            <a:endParaRPr lang="en-US" dirty="0"/>
          </a:p>
        </p:txBody>
      </p:sp>
      <p:sp>
        <p:nvSpPr>
          <p:cNvPr id="5" name="Content Placeholder 4"/>
          <p:cNvSpPr>
            <a:spLocks noGrp="1"/>
          </p:cNvSpPr>
          <p:nvPr>
            <p:ph type="body" sz="quarter" idx="4294967295"/>
          </p:nvPr>
        </p:nvSpPr>
        <p:spPr>
          <a:xfrm>
            <a:off x="2802194" y="530225"/>
            <a:ext cx="6587612" cy="6327775"/>
          </a:xfrm>
        </p:spPr>
        <p:txBody>
          <a:bodyPr>
            <a:noAutofit/>
          </a:bodyPr>
          <a:lstStyle/>
          <a:p>
            <a:pPr marL="252000" algn="l">
              <a:spcBef>
                <a:spcPts val="0"/>
              </a:spcBef>
              <a:spcAft>
                <a:spcPts val="1200"/>
              </a:spcAft>
            </a:pPr>
            <a:r>
              <a:rPr lang="en-US" sz="4400" dirty="0"/>
              <a:t>login: [login]@[server]</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Idle </a:t>
            </a:r>
            <a:r>
              <a:rPr lang="en-US" sz="4400" dirty="0"/>
              <a:t>connections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Long </a:t>
            </a:r>
            <a:r>
              <a:rPr lang="en-US" sz="4400" dirty="0"/>
              <a:t>running transactions</a:t>
            </a:r>
          </a:p>
        </p:txBody>
      </p:sp>
    </p:spTree>
    <p:extLst>
      <p:ext uri="{BB962C8B-B14F-4D97-AF65-F5344CB8AC3E}">
        <p14:creationId xmlns:p14="http://schemas.microsoft.com/office/powerpoint/2010/main" val="277928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4159045" y="530225"/>
            <a:ext cx="3873910" cy="6327775"/>
          </a:xfrm>
        </p:spPr>
        <p:txBody>
          <a:bodyPr>
            <a:noAutofit/>
          </a:bodyPr>
          <a:lstStyle/>
          <a:p>
            <a:pPr marL="252000" algn="l">
              <a:spcBef>
                <a:spcPts val="0"/>
              </a:spcBef>
              <a:spcAft>
                <a:spcPts val="1200"/>
              </a:spcAft>
            </a:pPr>
            <a:r>
              <a:rPr lang="en-US" sz="4400" dirty="0" err="1"/>
              <a:t>DoS</a:t>
            </a:r>
            <a:r>
              <a:rPr lang="en-US" sz="4400" dirty="0"/>
              <a:t> guard</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Failover </a:t>
            </a:r>
            <a:r>
              <a:rPr lang="en-US" sz="4400" dirty="0"/>
              <a:t>events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Throttling</a:t>
            </a:r>
            <a:endParaRPr lang="en-US" sz="4400" dirty="0"/>
          </a:p>
        </p:txBody>
      </p:sp>
    </p:spTree>
    <p:extLst>
      <p:ext uri="{BB962C8B-B14F-4D97-AF65-F5344CB8AC3E}">
        <p14:creationId xmlns:p14="http://schemas.microsoft.com/office/powerpoint/2010/main" val="2770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201525" cy="812800"/>
          </a:xfrm>
        </p:spPr>
        <p:txBody>
          <a:bodyPr>
            <a:normAutofit/>
          </a:bodyPr>
          <a:lstStyle/>
          <a:p>
            <a:r>
              <a:rPr lang="en-US" dirty="0"/>
              <a:t>SQL Database Considerations and Best Practices</a:t>
            </a:r>
          </a:p>
        </p:txBody>
      </p:sp>
      <p:sp>
        <p:nvSpPr>
          <p:cNvPr id="5" name="Content Placeholder 4"/>
          <p:cNvSpPr>
            <a:spLocks noGrp="1"/>
          </p:cNvSpPr>
          <p:nvPr>
            <p:ph type="body" sz="quarter" idx="4294967295"/>
          </p:nvPr>
        </p:nvSpPr>
        <p:spPr>
          <a:xfrm>
            <a:off x="1710813" y="530225"/>
            <a:ext cx="8770374" cy="6327775"/>
          </a:xfrm>
        </p:spPr>
        <p:txBody>
          <a:bodyPr>
            <a:noAutofit/>
          </a:bodyPr>
          <a:lstStyle/>
          <a:p>
            <a:pPr marL="252000" algn="l">
              <a:spcBef>
                <a:spcPts val="0"/>
              </a:spcBef>
              <a:spcAft>
                <a:spcPts val="1200"/>
              </a:spcAft>
            </a:pPr>
            <a:r>
              <a:rPr lang="en-US" sz="4400" dirty="0"/>
              <a:t>Connection pooling and Retry logic</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Latency </a:t>
            </a:r>
            <a:r>
              <a:rPr lang="en-US" sz="4400" dirty="0"/>
              <a:t>introduced for updates</a:t>
            </a:r>
          </a:p>
          <a:p>
            <a:pPr marL="252000" algn="l">
              <a:spcBef>
                <a:spcPts val="0"/>
              </a:spcBef>
              <a:spcAft>
                <a:spcPts val="1200"/>
              </a:spcAft>
            </a:pPr>
            <a:endParaRPr lang="en-US" sz="4400" dirty="0" smtClean="0"/>
          </a:p>
          <a:p>
            <a:pPr marL="252000" algn="l">
              <a:spcBef>
                <a:spcPts val="0"/>
              </a:spcBef>
              <a:spcAft>
                <a:spcPts val="1200"/>
              </a:spcAft>
            </a:pPr>
            <a:r>
              <a:rPr lang="en-US" sz="4400" dirty="0" smtClean="0"/>
              <a:t>No </a:t>
            </a:r>
            <a:r>
              <a:rPr lang="en-US" sz="4400" dirty="0"/>
              <a:t>cross-database dependencies</a:t>
            </a:r>
          </a:p>
        </p:txBody>
      </p:sp>
    </p:spTree>
    <p:extLst>
      <p:ext uri="{BB962C8B-B14F-4D97-AF65-F5344CB8AC3E}">
        <p14:creationId xmlns:p14="http://schemas.microsoft.com/office/powerpoint/2010/main" val="10711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pic>
        <p:nvPicPr>
          <p:cNvPr id="3" name="Picture 2"/>
          <p:cNvPicPr>
            <a:picLocks noChangeAspect="1"/>
          </p:cNvPicPr>
          <p:nvPr/>
        </p:nvPicPr>
        <p:blipFill>
          <a:blip r:embed="rId3"/>
          <a:stretch>
            <a:fillRect/>
          </a:stretch>
        </p:blipFill>
        <p:spPr>
          <a:xfrm>
            <a:off x="5349268" y="180069"/>
            <a:ext cx="1816193" cy="2025754"/>
          </a:xfrm>
          <a:prstGeom prst="rect">
            <a:avLst/>
          </a:prstGeom>
        </p:spPr>
      </p:pic>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a:solidFill>
                  <a:schemeClr val="bg2"/>
                </a:solidFill>
              </a:rPr>
              <a:t>Run SQL on VM</a:t>
            </a:r>
            <a:endParaRPr lang="en-US" dirty="0"/>
          </a:p>
        </p:txBody>
      </p:sp>
      <p:sp>
        <p:nvSpPr>
          <p:cNvPr id="3" name="Content Placeholder 2"/>
          <p:cNvSpPr>
            <a:spLocks noGrp="1"/>
          </p:cNvSpPr>
          <p:nvPr>
            <p:ph idx="4294967295"/>
          </p:nvPr>
        </p:nvSpPr>
        <p:spPr>
          <a:xfrm>
            <a:off x="0" y="0"/>
            <a:ext cx="12201525" cy="6858000"/>
          </a:xfrm>
        </p:spPr>
        <p:txBody>
          <a:bodyPr>
            <a:noAutofit/>
          </a:bodyPr>
          <a:lstStyle/>
          <a:p>
            <a:pPr marL="252000" algn="l">
              <a:spcBef>
                <a:spcPts val="0"/>
              </a:spcBef>
            </a:pPr>
            <a:r>
              <a:rPr lang="en-US" sz="4400" dirty="0"/>
              <a:t>Run any SQL product on cloud VM </a:t>
            </a:r>
          </a:p>
          <a:p>
            <a:pPr marL="252000" algn="l">
              <a:spcBef>
                <a:spcPts val="0"/>
              </a:spcBef>
            </a:pPr>
            <a:endParaRPr lang="en-US" sz="4400" dirty="0" smtClean="0"/>
          </a:p>
          <a:p>
            <a:pPr marL="252000" algn="l">
              <a:spcBef>
                <a:spcPts val="0"/>
              </a:spcBef>
            </a:pPr>
            <a:r>
              <a:rPr lang="en-US" sz="4400" dirty="0" smtClean="0"/>
              <a:t>Support </a:t>
            </a:r>
            <a:r>
              <a:rPr lang="en-US" sz="4400" dirty="0"/>
              <a:t>for SQL Server, Oracle, </a:t>
            </a:r>
            <a:r>
              <a:rPr lang="en-US" sz="4400" dirty="0" err="1"/>
              <a:t>MySql</a:t>
            </a:r>
            <a:endParaRPr lang="en-US" sz="4400" dirty="0"/>
          </a:p>
          <a:p>
            <a:pPr marL="252000" algn="l">
              <a:spcBef>
                <a:spcPts val="0"/>
              </a:spcBef>
            </a:pPr>
            <a:endParaRPr lang="en-US" sz="4400" dirty="0" smtClean="0"/>
          </a:p>
          <a:p>
            <a:pPr marL="252000" algn="l">
              <a:spcBef>
                <a:spcPts val="0"/>
              </a:spcBef>
            </a:pPr>
            <a:r>
              <a:rPr lang="en-US" sz="4400" dirty="0" smtClean="0"/>
              <a:t>Ready </a:t>
            </a:r>
            <a:r>
              <a:rPr lang="en-US" sz="4400" dirty="0"/>
              <a:t>to go VM images available in Gallery</a:t>
            </a:r>
          </a:p>
          <a:p>
            <a:pPr marL="252000" algn="l">
              <a:spcBef>
                <a:spcPts val="0"/>
              </a:spcBef>
            </a:pPr>
            <a:endParaRPr lang="en-US" sz="4400" dirty="0" smtClean="0"/>
          </a:p>
          <a:p>
            <a:pPr marL="252000" algn="l">
              <a:spcBef>
                <a:spcPts val="0"/>
              </a:spcBef>
            </a:pPr>
            <a:r>
              <a:rPr lang="en-US" sz="4400" dirty="0" smtClean="0"/>
              <a:t>Persistent </a:t>
            </a:r>
            <a:r>
              <a:rPr lang="en-US" sz="4400" dirty="0"/>
              <a:t>storage using attached disk in blob storage</a:t>
            </a: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pPr marL="72000"/>
            <a:r>
              <a:rPr lang="en-US" dirty="0" smtClean="0">
                <a:solidFill>
                  <a:schemeClr val="bg2"/>
                </a:solidFill>
              </a:rPr>
              <a:t>SQL Database</a:t>
            </a:r>
            <a:endParaRPr lang="en-US" dirty="0"/>
          </a:p>
        </p:txBody>
      </p:sp>
      <p:sp>
        <p:nvSpPr>
          <p:cNvPr id="7" name="Rectangle 6"/>
          <p:cNvSpPr/>
          <p:nvPr/>
        </p:nvSpPr>
        <p:spPr bwMode="auto">
          <a:xfrm>
            <a:off x="0" y="-1"/>
            <a:ext cx="6096000" cy="68580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Fully managed “as a Service”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Enterprise-ready with automatic support for HA, DR, Backups, replication and more</a:t>
            </a: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Can scale out elastically using </a:t>
            </a:r>
            <a:r>
              <a:rPr lang="en-US" sz="3200" dirty="0" err="1">
                <a:gradFill>
                  <a:gsLst>
                    <a:gs pos="0">
                      <a:srgbClr val="FFFFFF"/>
                    </a:gs>
                    <a:gs pos="100000">
                      <a:srgbClr val="FFFFFF"/>
                    </a:gs>
                  </a:gsLst>
                  <a:lin ang="5400000" scaled="0"/>
                </a:gradFill>
                <a:latin typeface="+mj-lt"/>
              </a:rPr>
              <a:t>ElasticScale</a:t>
            </a:r>
            <a:endParaRPr lang="en-US" sz="3200" dirty="0">
              <a:gradFill>
                <a:gsLst>
                  <a:gs pos="0">
                    <a:srgbClr val="FFFFFF"/>
                  </a:gs>
                  <a:gs pos="100000">
                    <a:srgbClr val="FFFFFF"/>
                  </a:gs>
                </a:gsLst>
                <a:lin ang="5400000" scaled="0"/>
              </a:gradFill>
              <a:latin typeface="+mj-lt"/>
            </a:endParaRPr>
          </a:p>
          <a:p>
            <a:pPr marL="72000"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sp>
        <p:nvSpPr>
          <p:cNvPr id="9" name="Rectangle 8"/>
          <p:cNvSpPr/>
          <p:nvPr/>
        </p:nvSpPr>
        <p:spPr bwMode="auto">
          <a:xfrm>
            <a:off x="6193914" y="1"/>
            <a:ext cx="599808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Choice of a variety of DB engines</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(SQL Server, Oracle, </a:t>
            </a:r>
            <a:r>
              <a:rPr lang="en-US" sz="3200" dirty="0" err="1">
                <a:gradFill>
                  <a:gsLst>
                    <a:gs pos="0">
                      <a:srgbClr val="FFFFFF"/>
                    </a:gs>
                    <a:gs pos="100000">
                      <a:srgbClr val="FFFFFF"/>
                    </a:gs>
                  </a:gsLst>
                  <a:lin ang="5400000" scaled="0"/>
                </a:gradFill>
                <a:latin typeface="+mj-lt"/>
              </a:rPr>
              <a:t>MySql</a:t>
            </a:r>
            <a:r>
              <a:rPr lang="en-US" sz="3200" dirty="0">
                <a:gradFill>
                  <a:gsLst>
                    <a:gs pos="0">
                      <a:srgbClr val="FFFFFF"/>
                    </a:gs>
                    <a:gs pos="100000">
                      <a:srgbClr val="FFFFFF"/>
                    </a:gs>
                  </a:gsLst>
                  <a:lin ang="5400000" scaled="0"/>
                </a:gradFill>
                <a:latin typeface="+mj-lt"/>
              </a:rPr>
              <a:t>)</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All the features of native DB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Windows authentication available (requires VM to be joined to on-premises domain)</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Larger database sizes possible (16TB)</a:t>
            </a:r>
          </a:p>
          <a:p>
            <a:pPr defTabSz="914099" fontAlgn="base">
              <a:spcBef>
                <a:spcPct val="0"/>
              </a:spcBef>
              <a:spcAft>
                <a:spcPts val="1800"/>
              </a:spcAft>
            </a:pPr>
            <a:r>
              <a:rPr lang="en-US" sz="3200" dirty="0">
                <a:gradFill>
                  <a:gsLst>
                    <a:gs pos="0">
                      <a:srgbClr val="FFFFFF"/>
                    </a:gs>
                    <a:gs pos="100000">
                      <a:srgbClr val="FFFFFF"/>
                    </a:gs>
                  </a:gsLst>
                  <a:lin ang="5400000" scaled="0"/>
                </a:gradFill>
                <a:latin typeface="+mj-lt"/>
              </a:rPr>
              <a:t>…</a:t>
            </a:r>
          </a:p>
        </p:txBody>
      </p:sp>
      <p:cxnSp>
        <p:nvCxnSpPr>
          <p:cNvPr id="5" name="Straight Connector 4"/>
          <p:cNvCxnSpPr/>
          <p:nvPr/>
        </p:nvCxnSpPr>
        <p:spPr>
          <a:xfrm>
            <a:off x="6096000" y="811162"/>
            <a:ext cx="0" cy="5235677"/>
          </a:xfrm>
          <a:prstGeom prst="line">
            <a:avLst/>
          </a:prstGeom>
          <a:ln w="57150">
            <a:solidFill>
              <a:schemeClr val="bg1"/>
            </a:solidFill>
            <a:prstDash val="dash"/>
          </a:ln>
        </p:spPr>
        <p:style>
          <a:lnRef idx="3">
            <a:schemeClr val="accent1"/>
          </a:lnRef>
          <a:fillRef idx="0">
            <a:schemeClr val="accent1"/>
          </a:fillRef>
          <a:effectRef idx="2">
            <a:schemeClr val="accent1"/>
          </a:effectRef>
          <a:fontRef idx="minor">
            <a:schemeClr val="tx1"/>
          </a:fontRef>
        </p:style>
      </p:cxnSp>
      <p:sp>
        <p:nvSpPr>
          <p:cNvPr id="12" name="Title 1"/>
          <p:cNvSpPr txBox="1">
            <a:spLocks/>
          </p:cNvSpPr>
          <p:nvPr/>
        </p:nvSpPr>
        <p:spPr>
          <a:xfrm>
            <a:off x="6096001" y="0"/>
            <a:ext cx="6096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72000"/>
            <a:r>
              <a:rPr lang="en-US" dirty="0" smtClean="0">
                <a:solidFill>
                  <a:schemeClr val="bg2"/>
                </a:solidFill>
              </a:rPr>
              <a:t>SQL IaaS</a:t>
            </a:r>
            <a:endParaRPr lang="en-US" dirty="0"/>
          </a:p>
        </p:txBody>
      </p:sp>
      <p:sp>
        <p:nvSpPr>
          <p:cNvPr id="6" name="Rectangle 5"/>
          <p:cNvSpPr/>
          <p:nvPr/>
        </p:nvSpPr>
        <p:spPr>
          <a:xfrm>
            <a:off x="103239" y="132736"/>
            <a:ext cx="5633884" cy="57223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6193913" y="132735"/>
            <a:ext cx="5813208" cy="59141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000" dirty="0" smtClean="0"/>
              <a:t>Standing up a SQL Server in Azure using Marketplace</a:t>
            </a:r>
            <a:endParaRPr lang="en-US" sz="40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2" name="Picture 1"/>
          <p:cNvPicPr>
            <a:picLocks noChangeAspect="1"/>
          </p:cNvPicPr>
          <p:nvPr/>
        </p:nvPicPr>
        <p:blipFill>
          <a:blip r:embed="rId3"/>
          <a:stretch>
            <a:fillRect/>
          </a:stretch>
        </p:blipFill>
        <p:spPr>
          <a:xfrm>
            <a:off x="4449096" y="4083711"/>
            <a:ext cx="3293808" cy="2171198"/>
          </a:xfrm>
          <a:prstGeom prst="rect">
            <a:avLst/>
          </a:prstGeom>
        </p:spPr>
      </p:pic>
    </p:spTree>
    <p:extLst>
      <p:ext uri="{BB962C8B-B14F-4D97-AF65-F5344CB8AC3E}">
        <p14:creationId xmlns:p14="http://schemas.microsoft.com/office/powerpoint/2010/main" val="19813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48</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49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Architecture</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50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73394"/>
          </a:xfrm>
        </p:spPr>
        <p:txBody>
          <a:bodyPr>
            <a:normAutofit/>
          </a:bodyPr>
          <a:lstStyle/>
          <a:p>
            <a:pPr marL="0" algn="ctr"/>
            <a:r>
              <a:rPr lang="en-US" sz="6000" dirty="0" smtClean="0"/>
              <a:t>Microsoft Azure </a:t>
            </a:r>
            <a:r>
              <a:rPr lang="en-US" sz="6000" dirty="0" err="1" smtClean="0"/>
              <a:t>DocumentDB</a:t>
            </a:r>
            <a:endParaRPr lang="en-US" sz="6000" dirty="0"/>
          </a:p>
        </p:txBody>
      </p:sp>
      <p:pic>
        <p:nvPicPr>
          <p:cNvPr id="4" name="Picture 3"/>
          <p:cNvPicPr>
            <a:picLocks noChangeAspect="1"/>
          </p:cNvPicPr>
          <p:nvPr/>
        </p:nvPicPr>
        <p:blipFill>
          <a:blip r:embed="rId2"/>
          <a:stretch>
            <a:fillRect/>
          </a:stretch>
        </p:blipFill>
        <p:spPr>
          <a:xfrm>
            <a:off x="4788310" y="2052785"/>
            <a:ext cx="1835327" cy="2376277"/>
          </a:xfrm>
          <a:prstGeom prst="rect">
            <a:avLst/>
          </a:prstGeom>
        </p:spPr>
      </p:pic>
    </p:spTree>
    <p:extLst>
      <p:ext uri="{BB962C8B-B14F-4D97-AF65-F5344CB8AC3E}">
        <p14:creationId xmlns:p14="http://schemas.microsoft.com/office/powerpoint/2010/main" val="267693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12192000" cy="812800"/>
          </a:xfrm>
        </p:spPr>
        <p:txBody>
          <a:bodyPr/>
          <a:lstStyle/>
          <a:p>
            <a:r>
              <a:rPr lang="en-US" dirty="0"/>
              <a:t>A Server </a:t>
            </a:r>
            <a:r>
              <a:rPr lang="en-US" dirty="0" smtClean="0"/>
              <a:t>is not a machine</a:t>
            </a:r>
            <a:endParaRPr lang="en-US" dirty="0"/>
          </a:p>
        </p:txBody>
      </p:sp>
      <p:grpSp>
        <p:nvGrpSpPr>
          <p:cNvPr id="13" name="Group 12"/>
          <p:cNvGrpSpPr/>
          <p:nvPr/>
        </p:nvGrpSpPr>
        <p:grpSpPr>
          <a:xfrm>
            <a:off x="2413000" y="665516"/>
            <a:ext cx="7352849" cy="5526968"/>
            <a:chOff x="2413000" y="1055545"/>
            <a:chExt cx="7352849" cy="5526968"/>
          </a:xfrm>
        </p:grpSpPr>
        <p:grpSp>
          <p:nvGrpSpPr>
            <p:cNvPr id="12" name="Group 11"/>
            <p:cNvGrpSpPr/>
            <p:nvPr/>
          </p:nvGrpSpPr>
          <p:grpSpPr>
            <a:xfrm>
              <a:off x="2413000" y="1055545"/>
              <a:ext cx="7352849" cy="2520000"/>
              <a:chOff x="2413000" y="1055545"/>
              <a:chExt cx="7352849" cy="2520000"/>
            </a:xfrm>
          </p:grpSpPr>
          <p:sp>
            <p:nvSpPr>
              <p:cNvPr id="6" name="Chevron 5"/>
              <p:cNvSpPr/>
              <p:nvPr/>
            </p:nvSpPr>
            <p:spPr bwMode="auto">
              <a:xfrm>
                <a:off x="5375039" y="1594584"/>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5" name="Rectangle 4"/>
              <p:cNvSpPr/>
              <p:nvPr/>
            </p:nvSpPr>
            <p:spPr bwMode="auto">
              <a:xfrm>
                <a:off x="2413000"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SQL Server</a:t>
                </a:r>
              </a:p>
            </p:txBody>
          </p:sp>
          <p:sp>
            <p:nvSpPr>
              <p:cNvPr id="8" name="Rectangle 7"/>
              <p:cNvSpPr/>
              <p:nvPr/>
            </p:nvSpPr>
            <p:spPr bwMode="auto">
              <a:xfrm>
                <a:off x="7245849" y="1055545"/>
                <a:ext cx="2520000" cy="2520000"/>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Machine</a:t>
                </a:r>
              </a:p>
            </p:txBody>
          </p:sp>
        </p:grpSp>
        <p:grpSp>
          <p:nvGrpSpPr>
            <p:cNvPr id="7" name="Group 6"/>
            <p:cNvGrpSpPr/>
            <p:nvPr/>
          </p:nvGrpSpPr>
          <p:grpSpPr>
            <a:xfrm>
              <a:off x="2415552" y="4062513"/>
              <a:ext cx="7350295" cy="2520000"/>
              <a:chOff x="2415552" y="3539999"/>
              <a:chExt cx="7350295" cy="2520000"/>
            </a:xfrm>
          </p:grpSpPr>
          <p:sp>
            <p:nvSpPr>
              <p:cNvPr id="10" name="Chevron 9"/>
              <p:cNvSpPr/>
              <p:nvPr/>
            </p:nvSpPr>
            <p:spPr bwMode="auto">
              <a:xfrm>
                <a:off x="5375039" y="4079038"/>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9" name="Rectangle 8"/>
              <p:cNvSpPr/>
              <p:nvPr/>
            </p:nvSpPr>
            <p:spPr bwMode="auto">
              <a:xfrm>
                <a:off x="2415552"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Azure</a:t>
                </a:r>
              </a:p>
              <a:p>
                <a:pPr algn="ctr" defTabSz="914099"/>
                <a:r>
                  <a:rPr lang="en-US" sz="4000" b="1" dirty="0">
                    <a:gradFill>
                      <a:gsLst>
                        <a:gs pos="0">
                          <a:srgbClr val="FFFFFF"/>
                        </a:gs>
                        <a:gs pos="100000">
                          <a:srgbClr val="FFFFFF"/>
                        </a:gs>
                      </a:gsLst>
                      <a:lin ang="5400000" scaled="0"/>
                    </a:gradFill>
                    <a:latin typeface="+mj-lt"/>
                  </a:rPr>
                  <a:t>SQL Database Server</a:t>
                </a:r>
              </a:p>
            </p:txBody>
          </p:sp>
          <p:sp>
            <p:nvSpPr>
              <p:cNvPr id="11" name="Rectangle 10"/>
              <p:cNvSpPr/>
              <p:nvPr/>
            </p:nvSpPr>
            <p:spPr bwMode="auto">
              <a:xfrm>
                <a:off x="7245847" y="3539999"/>
                <a:ext cx="2520000" cy="2520000"/>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latin typeface="+mj-lt"/>
                  </a:rPr>
                  <a:t>TDS Endpoint</a:t>
                </a:r>
              </a:p>
            </p:txBody>
          </p:sp>
        </p:grpSp>
      </p:grpSp>
      <p:sp>
        <p:nvSpPr>
          <p:cNvPr id="3" name="Rectangle 2"/>
          <p:cNvSpPr/>
          <p:nvPr/>
        </p:nvSpPr>
        <p:spPr>
          <a:xfrm>
            <a:off x="7245847" y="2785406"/>
            <a:ext cx="2520000" cy="400110"/>
          </a:xfrm>
          <a:prstGeom prst="rect">
            <a:avLst/>
          </a:prstGeom>
        </p:spPr>
        <p:txBody>
          <a:bodyPr wrap="square">
            <a:spAutoFit/>
          </a:bodyPr>
          <a:lstStyle/>
          <a:p>
            <a:pPr algn="ctr"/>
            <a:r>
              <a:rPr lang="en-US" sz="2000" b="1" dirty="0">
                <a:gradFill>
                  <a:gsLst>
                    <a:gs pos="0">
                      <a:srgbClr val="FFFFFF"/>
                    </a:gs>
                    <a:gs pos="100000">
                      <a:srgbClr val="FFFFFF"/>
                    </a:gs>
                  </a:gsLst>
                  <a:lin ang="5400000" scaled="0"/>
                </a:gradFill>
                <a:latin typeface="+mj-lt"/>
              </a:rPr>
              <a:t>(Physical/VM)</a:t>
            </a:r>
          </a:p>
        </p:txBody>
      </p:sp>
    </p:spTree>
    <p:extLst>
      <p:ext uri="{BB962C8B-B14F-4D97-AF65-F5344CB8AC3E}">
        <p14:creationId xmlns:p14="http://schemas.microsoft.com/office/powerpoint/2010/main" val="332096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pPr>
              <a:lnSpc>
                <a:spcPct val="100000"/>
              </a:lnSpc>
              <a:spcBef>
                <a:spcPts val="0"/>
              </a:spcBef>
            </a:pPr>
            <a:r>
              <a:rPr lang="en-US" dirty="0" smtClean="0"/>
              <a:t>Starting with the basics</a:t>
            </a:r>
            <a:endParaRPr lang="en-US" dirty="0"/>
          </a:p>
        </p:txBody>
      </p:sp>
      <p:sp>
        <p:nvSpPr>
          <p:cNvPr id="3" name="Title 2"/>
          <p:cNvSpPr>
            <a:spLocks noGrp="1"/>
          </p:cNvSpPr>
          <p:nvPr>
            <p:ph type="ctrTitle"/>
          </p:nvPr>
        </p:nvSpPr>
        <p:spPr/>
        <p:txBody>
          <a:bodyPr/>
          <a:lstStyle/>
          <a:p>
            <a:r>
              <a:rPr lang="en-US" dirty="0"/>
              <a:t>Microsoft </a:t>
            </a:r>
            <a:r>
              <a:rPr lang="en-US" dirty="0" smtClean="0"/>
              <a:t>Azure SQL </a:t>
            </a:r>
            <a:r>
              <a:rPr lang="en-US" dirty="0"/>
              <a:t>Database</a:t>
            </a:r>
          </a:p>
        </p:txBody>
      </p:sp>
    </p:spTree>
    <p:extLst>
      <p:ext uri="{BB962C8B-B14F-4D97-AF65-F5344CB8AC3E}">
        <p14:creationId xmlns:p14="http://schemas.microsoft.com/office/powerpoint/2010/main" val="42154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0"/>
            <a:ext cx="12192000" cy="6858000"/>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lvl="1" indent="0" defTabSz="914325">
              <a:spcBef>
                <a:spcPts val="2400"/>
              </a:spcBef>
              <a:buNone/>
            </a:pPr>
            <a:r>
              <a:rPr lang="en-US" sz="4400" spc="-51" dirty="0" smtClean="0">
                <a:solidFill>
                  <a:schemeClr val="bg2"/>
                </a:solidFill>
                <a:latin typeface="+mj-lt"/>
              </a:rPr>
              <a:t>SQL </a:t>
            </a:r>
            <a:r>
              <a:rPr lang="en-US" sz="4400" spc="-51" dirty="0">
                <a:solidFill>
                  <a:schemeClr val="bg2"/>
                </a:solidFill>
                <a:latin typeface="+mj-lt"/>
              </a:rPr>
              <a:t>Server database technology </a:t>
            </a:r>
            <a:r>
              <a:rPr lang="en-US" sz="4400" spc="-51" dirty="0" smtClean="0">
                <a:solidFill>
                  <a:schemeClr val="bg2"/>
                </a:solidFill>
                <a:latin typeface="+mj-lt"/>
              </a:rPr>
              <a:t>“as </a:t>
            </a:r>
            <a:r>
              <a:rPr lang="en-US" sz="4400" spc="-51" dirty="0">
                <a:solidFill>
                  <a:schemeClr val="bg2"/>
                </a:solidFill>
                <a:latin typeface="+mj-lt"/>
              </a:rPr>
              <a:t>a </a:t>
            </a:r>
            <a:r>
              <a:rPr lang="en-US" sz="4400" spc="-51" dirty="0" smtClean="0">
                <a:solidFill>
                  <a:schemeClr val="bg2"/>
                </a:solidFill>
                <a:latin typeface="+mj-lt"/>
              </a:rPr>
              <a:t>Service”</a:t>
            </a:r>
          </a:p>
          <a:p>
            <a:pPr marL="252000" lvl="1" indent="0" defTabSz="914325">
              <a:spcBef>
                <a:spcPts val="2400"/>
              </a:spcBef>
              <a:buNone/>
            </a:pPr>
            <a:r>
              <a:rPr lang="en-US" sz="4400" spc="-51" dirty="0" smtClean="0">
                <a:solidFill>
                  <a:schemeClr val="bg2"/>
                </a:solidFill>
                <a:latin typeface="+mj-lt"/>
              </a:rPr>
              <a:t>Fully Managed</a:t>
            </a:r>
          </a:p>
          <a:p>
            <a:pPr marL="252000" lvl="1" indent="0" defTabSz="914325">
              <a:spcBef>
                <a:spcPts val="2400"/>
              </a:spcBef>
              <a:buNone/>
            </a:pPr>
            <a:r>
              <a:rPr lang="en-US" sz="4400" spc="-51" dirty="0" smtClean="0">
                <a:solidFill>
                  <a:schemeClr val="bg2"/>
                </a:solidFill>
                <a:latin typeface="+mj-lt"/>
              </a:rPr>
              <a:t>Enterprise-ready </a:t>
            </a:r>
            <a:r>
              <a:rPr lang="en-US" sz="4400" spc="-51" dirty="0">
                <a:solidFill>
                  <a:schemeClr val="bg2"/>
                </a:solidFill>
                <a:latin typeface="+mj-lt"/>
              </a:rPr>
              <a:t>with automatic support for </a:t>
            </a:r>
            <a:r>
              <a:rPr lang="en-US" sz="4400" spc="-51" dirty="0" smtClean="0">
                <a:solidFill>
                  <a:schemeClr val="bg2"/>
                </a:solidFill>
                <a:latin typeface="+mj-lt"/>
              </a:rPr>
              <a:t>HA, DR, Backups, replication and more</a:t>
            </a:r>
          </a:p>
          <a:p>
            <a:pPr marL="252000" lvl="1" indent="0" defTabSz="914325">
              <a:spcBef>
                <a:spcPts val="2400"/>
              </a:spcBef>
              <a:buNone/>
            </a:pPr>
            <a:r>
              <a:rPr lang="en-US" sz="4400" spc="-51" dirty="0" smtClean="0">
                <a:solidFill>
                  <a:schemeClr val="bg2"/>
                </a:solidFill>
                <a:latin typeface="+mj-lt"/>
              </a:rPr>
              <a:t>Can scale out elastically using </a:t>
            </a:r>
            <a:r>
              <a:rPr lang="en-US" sz="4400" spc="-51" dirty="0" err="1" smtClean="0">
                <a:solidFill>
                  <a:schemeClr val="bg2"/>
                </a:solidFill>
                <a:latin typeface="+mj-lt"/>
              </a:rPr>
              <a:t>ElasticScale</a:t>
            </a:r>
            <a:endParaRPr lang="en-US" sz="4400" spc="-51" dirty="0" smtClean="0">
              <a:solidFill>
                <a:schemeClr val="bg2"/>
              </a:solidFill>
              <a:latin typeface="+mj-lt"/>
            </a:endParaRPr>
          </a:p>
        </p:txBody>
      </p:sp>
      <p:pic>
        <p:nvPicPr>
          <p:cNvPr id="7" name="Picture 6"/>
          <p:cNvPicPr>
            <a:picLocks noChangeAspect="1"/>
          </p:cNvPicPr>
          <p:nvPr/>
        </p:nvPicPr>
        <p:blipFill>
          <a:blip r:embed="rId3">
            <a:biLevel thresh="25000"/>
          </a:blip>
          <a:stretch>
            <a:fillRect/>
          </a:stretch>
        </p:blipFill>
        <p:spPr>
          <a:xfrm>
            <a:off x="11287913" y="72570"/>
            <a:ext cx="817002" cy="859814"/>
          </a:xfrm>
          <a:prstGeom prst="rect">
            <a:avLst/>
          </a:prstGeom>
        </p:spPr>
      </p:pic>
      <p:sp>
        <p:nvSpPr>
          <p:cNvPr id="9"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SQL Database – The Basics</a:t>
            </a:r>
          </a:p>
        </p:txBody>
      </p:sp>
    </p:spTree>
    <p:extLst>
      <p:ext uri="{BB962C8B-B14F-4D97-AF65-F5344CB8AC3E}">
        <p14:creationId xmlns:p14="http://schemas.microsoft.com/office/powerpoint/2010/main" val="7524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txBox="1">
            <a:spLocks/>
          </p:cNvSpPr>
          <p:nvPr/>
        </p:nvSpPr>
        <p:spPr>
          <a:xfrm>
            <a:off x="512939" y="925286"/>
            <a:ext cx="6577690" cy="1503179"/>
          </a:xfrm>
          <a:prstGeom prst="rect">
            <a:avLst/>
          </a:prstGeom>
        </p:spPr>
        <p:txBody>
          <a:bodyPr lIns="0" tIns="0" rIns="0" bIns="0" anchor="ct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spcBef>
                <a:spcPts val="600"/>
              </a:spcBef>
              <a:buNone/>
            </a:pPr>
            <a:r>
              <a:rPr lang="en-US" sz="3600" spc="-51" dirty="0" smtClean="0">
                <a:solidFill>
                  <a:schemeClr val="bg2"/>
                </a:solidFill>
                <a:latin typeface="+mj-lt"/>
              </a:rPr>
              <a:t>Applications communicate </a:t>
            </a:r>
            <a:r>
              <a:rPr lang="en-US" sz="3600" spc="-51" dirty="0">
                <a:solidFill>
                  <a:schemeClr val="bg2"/>
                </a:solidFill>
                <a:latin typeface="+mj-lt"/>
              </a:rPr>
              <a:t>directly </a:t>
            </a:r>
            <a:r>
              <a:rPr lang="en-US" sz="3600" spc="-51" dirty="0" smtClean="0">
                <a:solidFill>
                  <a:schemeClr val="bg2"/>
                </a:solidFill>
                <a:latin typeface="+mj-lt"/>
              </a:rPr>
              <a:t>with SQL Database using TDS.</a:t>
            </a:r>
            <a:endParaRPr lang="en-US" sz="3600" dirty="0">
              <a:latin typeface="+mj-lt"/>
            </a:endParaRPr>
          </a:p>
        </p:txBody>
      </p:sp>
      <p:grpSp>
        <p:nvGrpSpPr>
          <p:cNvPr id="6" name="Group 5"/>
          <p:cNvGrpSpPr/>
          <p:nvPr/>
        </p:nvGrpSpPr>
        <p:grpSpPr>
          <a:xfrm>
            <a:off x="7518833" y="353101"/>
            <a:ext cx="3976070" cy="1592486"/>
            <a:chOff x="7518833" y="353101"/>
            <a:chExt cx="3976070" cy="1592486"/>
          </a:xfrm>
        </p:grpSpPr>
        <p:sp>
          <p:nvSpPr>
            <p:cNvPr id="84" name="Rectangle 83"/>
            <p:cNvSpPr/>
            <p:nvPr/>
          </p:nvSpPr>
          <p:spPr bwMode="auto">
            <a:xfrm>
              <a:off x="7518833" y="353101"/>
              <a:ext cx="3976070" cy="1592486"/>
            </a:xfrm>
            <a:prstGeom prst="rect">
              <a:avLst/>
            </a:prstGeom>
            <a:solidFill>
              <a:schemeClr val="accent4">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solidFill>
                    <a:schemeClr val="accent3">
                      <a:lumMod val="50000"/>
                    </a:schemeClr>
                  </a:solidFill>
                </a:rPr>
                <a:t>Client Layer</a:t>
              </a:r>
            </a:p>
          </p:txBody>
        </p:sp>
        <p:sp>
          <p:nvSpPr>
            <p:cNvPr id="3" name="Rectangle 2"/>
            <p:cNvSpPr/>
            <p:nvPr/>
          </p:nvSpPr>
          <p:spPr bwMode="auto">
            <a:xfrm>
              <a:off x="7755827" y="634999"/>
              <a:ext cx="950621"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PHP</a:t>
              </a:r>
            </a:p>
          </p:txBody>
        </p:sp>
        <p:sp>
          <p:nvSpPr>
            <p:cNvPr id="39" name="Rectangle 38"/>
            <p:cNvSpPr/>
            <p:nvPr/>
          </p:nvSpPr>
          <p:spPr bwMode="auto">
            <a:xfrm>
              <a:off x="10293349" y="634999"/>
              <a:ext cx="950625"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WCF Data Services</a:t>
              </a:r>
            </a:p>
          </p:txBody>
        </p:sp>
        <p:sp>
          <p:nvSpPr>
            <p:cNvPr id="40" name="Rectangle 39"/>
            <p:cNvSpPr/>
            <p:nvPr/>
          </p:nvSpPr>
          <p:spPr bwMode="auto">
            <a:xfrm>
              <a:off x="8814342" y="634999"/>
              <a:ext cx="1371114" cy="579117"/>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SQL Server</a:t>
              </a:r>
            </a:p>
            <a:p>
              <a:pPr algn="ctr" defTabSz="914099" fontAlgn="base">
                <a:spcBef>
                  <a:spcPct val="0"/>
                </a:spcBef>
                <a:spcAft>
                  <a:spcPct val="0"/>
                </a:spcAft>
              </a:pPr>
              <a:r>
                <a:rPr lang="en-US" sz="1200" dirty="0">
                  <a:solidFill>
                    <a:sysClr val="windowText" lastClr="000000"/>
                  </a:solidFill>
                </a:rPr>
                <a:t>Applications</a:t>
              </a:r>
            </a:p>
            <a:p>
              <a:pPr algn="ctr" defTabSz="914099" fontAlgn="base">
                <a:spcBef>
                  <a:spcPct val="0"/>
                </a:spcBef>
                <a:spcAft>
                  <a:spcPct val="0"/>
                </a:spcAft>
              </a:pPr>
              <a:r>
                <a:rPr lang="en-US" sz="1200" dirty="0">
                  <a:solidFill>
                    <a:sysClr val="windowText" lastClr="000000"/>
                  </a:solidFill>
                </a:rPr>
                <a:t>and Tools</a:t>
              </a:r>
            </a:p>
          </p:txBody>
        </p:sp>
        <p:sp>
          <p:nvSpPr>
            <p:cNvPr id="41" name="Rectangle 40"/>
            <p:cNvSpPr/>
            <p:nvPr/>
          </p:nvSpPr>
          <p:spPr bwMode="auto">
            <a:xfrm>
              <a:off x="7755826"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ODBC</a:t>
              </a:r>
            </a:p>
          </p:txBody>
        </p:sp>
        <p:sp>
          <p:nvSpPr>
            <p:cNvPr id="42" name="Rectangle 41"/>
            <p:cNvSpPr/>
            <p:nvPr/>
          </p:nvSpPr>
          <p:spPr bwMode="auto">
            <a:xfrm>
              <a:off x="9551973" y="1274364"/>
              <a:ext cx="1692000"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ADO.NET</a:t>
              </a:r>
            </a:p>
          </p:txBody>
        </p:sp>
        <p:sp>
          <p:nvSpPr>
            <p:cNvPr id="43" name="Rectangle 42"/>
            <p:cNvSpPr/>
            <p:nvPr/>
          </p:nvSpPr>
          <p:spPr bwMode="auto">
            <a:xfrm>
              <a:off x="7755826" y="1570505"/>
              <a:ext cx="3488147" cy="235894"/>
            </a:xfrm>
            <a:prstGeom prst="rect">
              <a:avLst/>
            </a:prstGeom>
            <a:solidFill>
              <a:schemeClr val="accent4">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ysClr val="windowText" lastClr="000000"/>
                  </a:solidFill>
                </a:rPr>
                <a:t>Tabular Data Stream (TDS)</a:t>
              </a:r>
            </a:p>
          </p:txBody>
        </p:sp>
      </p:grpSp>
      <p:sp>
        <p:nvSpPr>
          <p:cNvPr id="81"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How It </a:t>
            </a:r>
            <a:r>
              <a:rPr lang="en-US" dirty="0" smtClean="0"/>
              <a:t>Works – Architecture of the Service</a:t>
            </a:r>
            <a:endParaRPr lang="en-US" dirty="0"/>
          </a:p>
        </p:txBody>
      </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5567</TotalTime>
  <Words>9137</Words>
  <Application>Microsoft Office PowerPoint</Application>
  <PresentationFormat>Widescreen</PresentationFormat>
  <Paragraphs>1005</Paragraphs>
  <Slides>58</Slides>
  <Notes>47</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メイリオ</vt:lpstr>
      <vt:lpstr>Arial</vt:lpstr>
      <vt:lpstr>Calibri</vt:lpstr>
      <vt:lpstr>Consolas</vt:lpstr>
      <vt:lpstr>Segoe UI</vt:lpstr>
      <vt:lpstr>Segoe UI Light</vt:lpstr>
      <vt:lpstr>Wingdings</vt:lpstr>
      <vt:lpstr>Azure Medium</vt:lpstr>
      <vt:lpstr>Azure Data Overview</vt:lpstr>
      <vt:lpstr>PowerPoint Presentation</vt:lpstr>
      <vt:lpstr>Microsoft Azure SQL Database</vt:lpstr>
      <vt:lpstr>PowerPoint Presentation</vt:lpstr>
      <vt:lpstr>Microsoft Azure SQL Database</vt:lpstr>
      <vt:lpstr>A Server is not a machine</vt:lpstr>
      <vt:lpstr>Microsoft Azure SQL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your Database</vt:lpstr>
      <vt:lpstr>PowerPoint Presentation</vt:lpstr>
      <vt:lpstr>PowerPoint Presentation</vt:lpstr>
      <vt:lpstr>PowerPoint Presentation</vt:lpstr>
      <vt:lpstr>PowerPoint Presentation</vt:lpstr>
      <vt:lpstr>PowerPoint Presentation</vt:lpstr>
      <vt:lpstr>SQL Database Firewall</vt:lpstr>
      <vt:lpstr>Connecting To SQL Database</vt:lpstr>
      <vt:lpstr>SQL Database Considerations and Best Practices</vt:lpstr>
      <vt:lpstr>SQL Database Considerations and Best Practices</vt:lpstr>
      <vt:lpstr>SQL Database Considerations and Best Practices</vt:lpstr>
      <vt:lpstr>SQL on IaaS</vt:lpstr>
      <vt:lpstr>Run SQL on VM</vt:lpstr>
      <vt:lpstr>SQL Database</vt:lpstr>
      <vt:lpstr>PowerPoint Presentation</vt:lpstr>
      <vt:lpstr>NoSQL</vt:lpstr>
      <vt:lpstr>Generally more scalable</vt:lpstr>
      <vt:lpstr>NoSQL on Azure</vt:lpstr>
      <vt:lpstr>Microsoft Azure DocumentDB</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332</cp:revision>
  <cp:lastPrinted>2014-03-26T17:46:13Z</cp:lastPrinted>
  <dcterms:created xsi:type="dcterms:W3CDTF">2014-03-19T23:21:38Z</dcterms:created>
  <dcterms:modified xsi:type="dcterms:W3CDTF">2014-12-04T08:20:49Z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