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3"/>
  </p:notesMasterIdLst>
  <p:sldIdLst>
    <p:sldId id="256" r:id="rId5"/>
    <p:sldId id="575" r:id="rId6"/>
    <p:sldId id="576" r:id="rId7"/>
    <p:sldId id="544" r:id="rId8"/>
    <p:sldId id="546" r:id="rId9"/>
    <p:sldId id="547" r:id="rId10"/>
    <p:sldId id="631" r:id="rId11"/>
    <p:sldId id="632" r:id="rId12"/>
    <p:sldId id="548" r:id="rId13"/>
    <p:sldId id="622" r:id="rId14"/>
    <p:sldId id="624" r:id="rId15"/>
    <p:sldId id="625" r:id="rId16"/>
    <p:sldId id="623" r:id="rId17"/>
    <p:sldId id="627" r:id="rId18"/>
    <p:sldId id="628" r:id="rId19"/>
    <p:sldId id="630" r:id="rId20"/>
    <p:sldId id="629" r:id="rId21"/>
    <p:sldId id="553" r:id="rId22"/>
    <p:sldId id="571" r:id="rId23"/>
    <p:sldId id="633" r:id="rId24"/>
    <p:sldId id="637" r:id="rId25"/>
    <p:sldId id="556" r:id="rId26"/>
    <p:sldId id="636" r:id="rId27"/>
    <p:sldId id="635" r:id="rId28"/>
    <p:sldId id="638" r:id="rId29"/>
    <p:sldId id="639" r:id="rId30"/>
    <p:sldId id="557" r:id="rId31"/>
    <p:sldId id="641" r:id="rId32"/>
    <p:sldId id="642" r:id="rId33"/>
    <p:sldId id="558" r:id="rId34"/>
    <p:sldId id="644" r:id="rId35"/>
    <p:sldId id="645" r:id="rId36"/>
    <p:sldId id="560" r:id="rId37"/>
    <p:sldId id="561" r:id="rId38"/>
    <p:sldId id="562" r:id="rId39"/>
    <p:sldId id="646" r:id="rId40"/>
    <p:sldId id="647" r:id="rId41"/>
    <p:sldId id="648" r:id="rId42"/>
    <p:sldId id="564" r:id="rId43"/>
    <p:sldId id="650" r:id="rId44"/>
    <p:sldId id="652" r:id="rId45"/>
    <p:sldId id="649" r:id="rId46"/>
    <p:sldId id="651" r:id="rId47"/>
    <p:sldId id="615" r:id="rId48"/>
    <p:sldId id="620" r:id="rId49"/>
    <p:sldId id="621" r:id="rId50"/>
    <p:sldId id="653" r:id="rId51"/>
    <p:sldId id="612" r:id="rId52"/>
    <p:sldId id="617" r:id="rId53"/>
    <p:sldId id="614" r:id="rId54"/>
    <p:sldId id="656" r:id="rId55"/>
    <p:sldId id="619" r:id="rId56"/>
    <p:sldId id="337" r:id="rId57"/>
    <p:sldId id="496" r:id="rId58"/>
    <p:sldId id="492" r:id="rId59"/>
    <p:sldId id="495" r:id="rId60"/>
    <p:sldId id="573" r:id="rId61"/>
    <p:sldId id="574" r:id="rId6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4714972-6486-4087-9E5C-8365BEAF11E5}">
          <p14:sldIdLst>
            <p14:sldId id="256"/>
            <p14:sldId id="575"/>
          </p14:sldIdLst>
        </p14:section>
        <p14:section name="SQL Database" id="{6788CFD5-1B7A-4072-BEB9-1342AF89675A}">
          <p14:sldIdLst>
            <p14:sldId id="576"/>
            <p14:sldId id="544"/>
            <p14:sldId id="546"/>
            <p14:sldId id="547"/>
            <p14:sldId id="631"/>
            <p14:sldId id="632"/>
            <p14:sldId id="548"/>
            <p14:sldId id="622"/>
            <p14:sldId id="624"/>
            <p14:sldId id="625"/>
            <p14:sldId id="623"/>
            <p14:sldId id="627"/>
            <p14:sldId id="628"/>
            <p14:sldId id="630"/>
            <p14:sldId id="629"/>
            <p14:sldId id="553"/>
            <p14:sldId id="571"/>
            <p14:sldId id="633"/>
            <p14:sldId id="637"/>
            <p14:sldId id="556"/>
            <p14:sldId id="636"/>
            <p14:sldId id="635"/>
            <p14:sldId id="638"/>
            <p14:sldId id="639"/>
            <p14:sldId id="557"/>
            <p14:sldId id="641"/>
            <p14:sldId id="642"/>
            <p14:sldId id="558"/>
            <p14:sldId id="644"/>
            <p14:sldId id="645"/>
            <p14:sldId id="560"/>
            <p14:sldId id="561"/>
            <p14:sldId id="562"/>
            <p14:sldId id="646"/>
            <p14:sldId id="647"/>
            <p14:sldId id="648"/>
            <p14:sldId id="564"/>
            <p14:sldId id="650"/>
            <p14:sldId id="652"/>
            <p14:sldId id="649"/>
            <p14:sldId id="651"/>
          </p14:sldIdLst>
        </p14:section>
        <p14:section name="SQL IaaS" id="{F408553B-F18D-4720-BAEF-52AD7167790C}">
          <p14:sldIdLst>
            <p14:sldId id="615"/>
            <p14:sldId id="620"/>
            <p14:sldId id="621"/>
            <p14:sldId id="653"/>
          </p14:sldIdLst>
        </p14:section>
        <p14:section name="NoSql" id="{162625D5-9FAE-4661-95B9-A7DD0CC74EB7}">
          <p14:sldIdLst>
            <p14:sldId id="612"/>
            <p14:sldId id="617"/>
            <p14:sldId id="614"/>
          </p14:sldIdLst>
        </p14:section>
        <p14:section name="DocumentDb" id="{E2EDBE7F-F696-443E-BA7B-1CB2F81AA309}">
          <p14:sldIdLst>
            <p14:sldId id="656"/>
          </p14:sldIdLst>
        </p14:section>
        <p14:section name="Outro" id="{00D3D8B1-E403-4E21-9A68-5DB578B087B8}">
          <p14:sldIdLst>
            <p14:sldId id="619"/>
          </p14:sldIdLst>
        </p14:section>
        <p14:section name="format" id="{FD6797D5-E70A-4ED9-93AC-7D33CDAA9F17}">
          <p14:sldIdLst>
            <p14:sldId id="337"/>
            <p14:sldId id="496"/>
            <p14:sldId id="492"/>
            <p14:sldId id="495"/>
            <p14:sldId id="573"/>
            <p14:sldId id="5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380"/>
    <a:srgbClr val="ED7D31"/>
    <a:srgbClr val="00B0F0"/>
    <a:srgbClr val="19396C"/>
    <a:srgbClr val="081C23"/>
    <a:srgbClr val="F15A29"/>
    <a:srgbClr val="92D050"/>
    <a:srgbClr val="AC75D5"/>
    <a:srgbClr val="7F498F"/>
    <a:srgbClr val="D5B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76643" autoAdjust="0"/>
  </p:normalViewPr>
  <p:slideViewPr>
    <p:cSldViewPr snapToGrid="0">
      <p:cViewPr varScale="1">
        <p:scale>
          <a:sx n="83" d="100"/>
          <a:sy n="83" d="100"/>
        </p:scale>
        <p:origin x="188" y="56"/>
      </p:cViewPr>
      <p:guideLst/>
    </p:cSldViewPr>
  </p:slideViewPr>
  <p:notesTextViewPr>
    <p:cViewPr>
      <p:scale>
        <a:sx n="3" d="2"/>
        <a:sy n="3" d="2"/>
      </p:scale>
      <p:origin x="0" y="0"/>
    </p:cViewPr>
  </p:notesTextViewPr>
  <p:sorterViewPr>
    <p:cViewPr>
      <p:scale>
        <a:sx n="61" d="100"/>
        <a:sy n="61" d="100"/>
      </p:scale>
      <p:origin x="0" y="0"/>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smtClean="0"/>
            <a:t>SQL Database</a:t>
          </a:r>
          <a:endParaRPr lang="en-US"/>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F5192B22-188D-4905-865D-FB0F06FA51E5}">
      <dgm:prSet/>
      <dgm:spPr/>
      <dgm:t>
        <a:bodyPr/>
        <a:lstStyle/>
        <a:p>
          <a:pPr rtl="0"/>
          <a:r>
            <a:rPr lang="en-US" dirty="0" smtClean="0"/>
            <a:t>SQL on </a:t>
          </a:r>
          <a:r>
            <a:rPr lang="en-US" dirty="0" err="1" smtClean="0"/>
            <a:t>IaaS</a:t>
          </a:r>
          <a:endParaRPr lang="en-US" dirty="0"/>
        </a:p>
      </dgm:t>
    </dgm:pt>
    <dgm:pt modelId="{F3897636-FAF3-4731-A778-8862D438D943}" type="parTrans" cxnId="{BF56899C-E163-4BDC-B41F-D3BEBE6D497E}">
      <dgm:prSet/>
      <dgm:spPr/>
      <dgm:t>
        <a:bodyPr/>
        <a:lstStyle/>
        <a:p>
          <a:endParaRPr lang="en-US"/>
        </a:p>
      </dgm:t>
    </dgm:pt>
    <dgm:pt modelId="{099547DA-0E7A-45EB-BC6D-7C666533B622}" type="sibTrans" cxnId="{BF56899C-E163-4BDC-B41F-D3BEBE6D497E}">
      <dgm:prSet/>
      <dgm:spPr/>
      <dgm:t>
        <a:bodyPr/>
        <a:lstStyle/>
        <a:p>
          <a:endParaRPr lang="en-US"/>
        </a:p>
      </dgm:t>
    </dgm:pt>
    <dgm:pt modelId="{B305BEE9-96E7-4D38-B9B2-E40B0F514BFD}">
      <dgm:prSet/>
      <dgm:spPr/>
      <dgm:t>
        <a:bodyPr/>
        <a:lstStyle/>
        <a:p>
          <a:pPr rtl="0"/>
          <a:r>
            <a:rPr lang="en-US" dirty="0" err="1" smtClean="0"/>
            <a:t>DocumentDB</a:t>
          </a:r>
          <a:endParaRPr lang="en-US" dirty="0"/>
        </a:p>
      </dgm:t>
    </dgm:pt>
    <dgm:pt modelId="{F20EB76F-D5B3-421C-BA9D-2033FC3056A5}" type="parTrans" cxnId="{3F2775AD-E5B5-4B3B-9AB5-06151CEE193B}">
      <dgm:prSet/>
      <dgm:spPr/>
      <dgm:t>
        <a:bodyPr/>
        <a:lstStyle/>
        <a:p>
          <a:endParaRPr lang="sv-SE"/>
        </a:p>
      </dgm:t>
    </dgm:pt>
    <dgm:pt modelId="{41BBECFD-9737-4437-B95D-59D5F11DCB2A}" type="sibTrans" cxnId="{3F2775AD-E5B5-4B3B-9AB5-06151CEE193B}">
      <dgm:prSet/>
      <dgm:spPr/>
      <dgm:t>
        <a:bodyPr/>
        <a:lstStyle/>
        <a:p>
          <a:endParaRPr lang="sv-SE"/>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3">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F626D2C1-E362-4EE4-A84D-3ECF9A9E587C}" type="pres">
      <dgm:prSet presAssocID="{F5192B22-188D-4905-865D-FB0F06FA51E5}" presName="node" presStyleLbl="node1" presStyleIdx="1" presStyleCnt="3">
        <dgm:presLayoutVars>
          <dgm:bulletEnabled val="1"/>
        </dgm:presLayoutVars>
      </dgm:prSet>
      <dgm:spPr/>
      <dgm:t>
        <a:bodyPr/>
        <a:lstStyle/>
        <a:p>
          <a:endParaRPr lang="en-US"/>
        </a:p>
      </dgm:t>
    </dgm:pt>
    <dgm:pt modelId="{B0E36A32-ED2F-4B07-A82C-07B5A09FFFAF}" type="pres">
      <dgm:prSet presAssocID="{099547DA-0E7A-45EB-BC6D-7C666533B622}" presName="sibTrans" presStyleCnt="0"/>
      <dgm:spPr/>
    </dgm:pt>
    <dgm:pt modelId="{D103E3C0-707E-4981-B759-BBF58D011072}" type="pres">
      <dgm:prSet presAssocID="{B305BEE9-96E7-4D38-B9B2-E40B0F514BFD}" presName="node" presStyleLbl="node1" presStyleIdx="2" presStyleCnt="3">
        <dgm:presLayoutVars>
          <dgm:bulletEnabled val="1"/>
        </dgm:presLayoutVars>
      </dgm:prSet>
      <dgm:spPr/>
      <dgm:t>
        <a:bodyPr/>
        <a:lstStyle/>
        <a:p>
          <a:endParaRPr lang="sv-SE"/>
        </a:p>
      </dgm:t>
    </dgm:pt>
  </dgm:ptLst>
  <dgm:cxnLst>
    <dgm:cxn modelId="{3F2775AD-E5B5-4B3B-9AB5-06151CEE193B}" srcId="{FAB1662F-7421-4F7B-A5C0-57390BFE5777}" destId="{B305BEE9-96E7-4D38-B9B2-E40B0F514BFD}" srcOrd="2" destOrd="0" parTransId="{F20EB76F-D5B3-421C-BA9D-2033FC3056A5}" sibTransId="{41BBECFD-9737-4437-B95D-59D5F11DCB2A}"/>
    <dgm:cxn modelId="{F059DFAD-3473-4686-92B5-8534745B486F}" srcId="{FAB1662F-7421-4F7B-A5C0-57390BFE5777}" destId="{74B70E5F-85FA-42B8-A7FE-FD42B697C579}" srcOrd="0" destOrd="0" parTransId="{606FCD52-B795-4D11-9A2E-065852207DB8}" sibTransId="{799BB488-3E9F-4420-817A-B2F52C536B57}"/>
    <dgm:cxn modelId="{B96A1799-2D86-4AF7-A5B3-9E5BF83C3E57}" type="presOf" srcId="{FAB1662F-7421-4F7B-A5C0-57390BFE5777}" destId="{2AFE754E-A9BE-43F0-99CC-FD0E25860E09}" srcOrd="0" destOrd="0" presId="urn:microsoft.com/office/officeart/2005/8/layout/default"/>
    <dgm:cxn modelId="{BF56899C-E163-4BDC-B41F-D3BEBE6D497E}" srcId="{FAB1662F-7421-4F7B-A5C0-57390BFE5777}" destId="{F5192B22-188D-4905-865D-FB0F06FA51E5}" srcOrd="1" destOrd="0" parTransId="{F3897636-FAF3-4731-A778-8862D438D943}" sibTransId="{099547DA-0E7A-45EB-BC6D-7C666533B622}"/>
    <dgm:cxn modelId="{8EA81EAA-0C3D-4CEE-A885-57E189EB9081}" type="presOf" srcId="{74B70E5F-85FA-42B8-A7FE-FD42B697C579}" destId="{AD9EF522-A474-43A3-8895-E1B5C946DABC}" srcOrd="0" destOrd="0" presId="urn:microsoft.com/office/officeart/2005/8/layout/default"/>
    <dgm:cxn modelId="{4B3B3E25-EF76-4631-B0D8-E4CBED8802BF}" type="presOf" srcId="{B305BEE9-96E7-4D38-B9B2-E40B0F514BFD}" destId="{D103E3C0-707E-4981-B759-BBF58D011072}" srcOrd="0" destOrd="0" presId="urn:microsoft.com/office/officeart/2005/8/layout/default"/>
    <dgm:cxn modelId="{B6E2FE99-67E3-42C4-9A6D-9AD11BF30D7C}" type="presOf" srcId="{F5192B22-188D-4905-865D-FB0F06FA51E5}" destId="{F626D2C1-E362-4EE4-A84D-3ECF9A9E587C}" srcOrd="0" destOrd="0" presId="urn:microsoft.com/office/officeart/2005/8/layout/default"/>
    <dgm:cxn modelId="{6B10F417-AE09-4F98-832F-B920674F4A51}" type="presParOf" srcId="{2AFE754E-A9BE-43F0-99CC-FD0E25860E09}" destId="{AD9EF522-A474-43A3-8895-E1B5C946DABC}" srcOrd="0" destOrd="0" presId="urn:microsoft.com/office/officeart/2005/8/layout/default"/>
    <dgm:cxn modelId="{F6324F9B-14B3-4909-9C77-B58F9DF801B7}" type="presParOf" srcId="{2AFE754E-A9BE-43F0-99CC-FD0E25860E09}" destId="{0337DDA8-12A4-4D35-A6BA-A52F916C71F9}" srcOrd="1" destOrd="0" presId="urn:microsoft.com/office/officeart/2005/8/layout/default"/>
    <dgm:cxn modelId="{DB21158C-B954-42C8-AB04-4FF4C36A3911}" type="presParOf" srcId="{2AFE754E-A9BE-43F0-99CC-FD0E25860E09}" destId="{F626D2C1-E362-4EE4-A84D-3ECF9A9E587C}" srcOrd="2" destOrd="0" presId="urn:microsoft.com/office/officeart/2005/8/layout/default"/>
    <dgm:cxn modelId="{4E32AAAA-2F83-4ADC-B01D-0C95F784C2F5}" type="presParOf" srcId="{2AFE754E-A9BE-43F0-99CC-FD0E25860E09}" destId="{B0E36A32-ED2F-4B07-A82C-07B5A09FFFAF}" srcOrd="3" destOrd="0" presId="urn:microsoft.com/office/officeart/2005/8/layout/default"/>
    <dgm:cxn modelId="{00CD92C1-6989-4802-AC49-9F2EFB9FF57D}" type="presParOf" srcId="{2AFE754E-A9BE-43F0-99CC-FD0E25860E09}" destId="{D103E3C0-707E-4981-B759-BBF58D011072}"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1537306" y="2916"/>
          <a:ext cx="3761550" cy="225693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rtl="0">
            <a:lnSpc>
              <a:spcPct val="90000"/>
            </a:lnSpc>
            <a:spcBef>
              <a:spcPct val="0"/>
            </a:spcBef>
            <a:spcAft>
              <a:spcPct val="35000"/>
            </a:spcAft>
          </a:pPr>
          <a:r>
            <a:rPr lang="en-US" sz="4500" kern="1200" smtClean="0"/>
            <a:t>SQL Database</a:t>
          </a:r>
          <a:endParaRPr lang="en-US" sz="4500" kern="1200"/>
        </a:p>
      </dsp:txBody>
      <dsp:txXfrm>
        <a:off x="1537306" y="2916"/>
        <a:ext cx="3761550" cy="2256930"/>
      </dsp:txXfrm>
    </dsp:sp>
    <dsp:sp modelId="{F626D2C1-E362-4EE4-A84D-3ECF9A9E587C}">
      <dsp:nvSpPr>
        <dsp:cNvPr id="0" name=""/>
        <dsp:cNvSpPr/>
      </dsp:nvSpPr>
      <dsp:spPr>
        <a:xfrm>
          <a:off x="5675012" y="2916"/>
          <a:ext cx="3761550" cy="225693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rtl="0">
            <a:lnSpc>
              <a:spcPct val="90000"/>
            </a:lnSpc>
            <a:spcBef>
              <a:spcPct val="0"/>
            </a:spcBef>
            <a:spcAft>
              <a:spcPct val="35000"/>
            </a:spcAft>
          </a:pPr>
          <a:r>
            <a:rPr lang="en-US" sz="4500" kern="1200" dirty="0" smtClean="0"/>
            <a:t>SQL on </a:t>
          </a:r>
          <a:r>
            <a:rPr lang="en-US" sz="4500" kern="1200" dirty="0" err="1" smtClean="0"/>
            <a:t>IaaS</a:t>
          </a:r>
          <a:endParaRPr lang="en-US" sz="4500" kern="1200" dirty="0"/>
        </a:p>
      </dsp:txBody>
      <dsp:txXfrm>
        <a:off x="5675012" y="2916"/>
        <a:ext cx="3761550" cy="2256930"/>
      </dsp:txXfrm>
    </dsp:sp>
    <dsp:sp modelId="{D103E3C0-707E-4981-B759-BBF58D011072}">
      <dsp:nvSpPr>
        <dsp:cNvPr id="0" name=""/>
        <dsp:cNvSpPr/>
      </dsp:nvSpPr>
      <dsp:spPr>
        <a:xfrm>
          <a:off x="3606159" y="2636002"/>
          <a:ext cx="3761550" cy="225693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rtl="0">
            <a:lnSpc>
              <a:spcPct val="90000"/>
            </a:lnSpc>
            <a:spcBef>
              <a:spcPct val="0"/>
            </a:spcBef>
            <a:spcAft>
              <a:spcPct val="35000"/>
            </a:spcAft>
          </a:pPr>
          <a:r>
            <a:rPr lang="en-US" sz="4500" kern="1200" dirty="0" err="1" smtClean="0"/>
            <a:t>DocumentDB</a:t>
          </a:r>
          <a:endParaRPr lang="en-US" sz="4500" kern="1200" dirty="0"/>
        </a:p>
      </dsp:txBody>
      <dsp:txXfrm>
        <a:off x="3606159" y="2636002"/>
        <a:ext cx="3761550" cy="225693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12/3/2014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Microsoft’ continuous Private to Public Cloud Offering</a:t>
            </a:r>
            <a:r>
              <a:rPr lang="en-US" baseline="0" dirty="0" smtClean="0">
                <a:effectLst/>
                <a:latin typeface="Segoe UI" panose="020B0502040204020203" pitchFamily="34" charset="0"/>
              </a:rPr>
              <a:t>, but this presentation will focus on Microsoft’s relational database </a:t>
            </a:r>
            <a:r>
              <a:rPr lang="en-US" baseline="0" dirty="0" err="1" smtClean="0">
                <a:effectLst/>
                <a:latin typeface="Segoe UI" panose="020B0502040204020203" pitchFamily="34" charset="0"/>
              </a:rPr>
              <a:t>PaaS</a:t>
            </a:r>
            <a:r>
              <a:rPr lang="en-US" baseline="0" dirty="0" smtClean="0">
                <a:effectLst/>
                <a:latin typeface="Segoe UI" panose="020B0502040204020203" pitchFamily="34" charset="0"/>
              </a:rPr>
              <a:t> offering.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with new </a:t>
            </a:r>
            <a:r>
              <a:rPr lang="en-US" baseline="0" dirty="0" err="1" smtClean="0"/>
              <a:t>IaaS</a:t>
            </a:r>
            <a:r>
              <a:rPr lang="en-US" baseline="0" dirty="0" smtClean="0"/>
              <a:t> offerings that making it easier to bring this same level of trust and ease of use to the public cloud. </a:t>
            </a:r>
            <a:r>
              <a:rPr lang="en-US" sz="800" b="1" baseline="0" dirty="0" smtClean="0"/>
              <a:t>However, Microsoft Azure SQL Database extends SQL Server capabilities to the cloud by offering SQL Server as a relational database service.</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provides SQL Server as a relational service.</a:t>
            </a:r>
            <a:endParaRPr lang="en-US" dirty="0" smtClean="0">
              <a:effectLst/>
            </a:endParaRPr>
          </a:p>
          <a:p>
            <a:pPr rtl="0"/>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a:p>
        </p:txBody>
      </p:sp>
    </p:spTree>
    <p:extLst>
      <p:ext uri="{BB962C8B-B14F-4D97-AF65-F5344CB8AC3E}">
        <p14:creationId xmlns:p14="http://schemas.microsoft.com/office/powerpoint/2010/main" val="3145979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Microsoft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Microsoft Azure platform account. The billing and metering aspect of the services layer enables multi-tenant support by providing monitoring and billing for database usage based on individual Microsoft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501882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37775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385317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4123951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620932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baseline="0" dirty="0" smtClean="0">
                <a:effectLst/>
                <a:latin typeface="Segoe UI" panose="020B0502040204020203" pitchFamily="34" charset="0"/>
              </a:rPr>
              <a:t>Highlight what’s new in the latest SQL Database service update.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In late September</a:t>
            </a:r>
            <a:r>
              <a:rPr lang="en-US" baseline="0" dirty="0" smtClean="0">
                <a:effectLst/>
              </a:rPr>
              <a:t> a service update was deployed to Microsoft Azure SQL Database that included new functionality.</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Linked Server – </a:t>
            </a:r>
            <a:r>
              <a:rPr lang="en-US" dirty="0" smtClean="0"/>
              <a:t>This is a new component for database hybrid solutions spanning on-premises corporate networks and the Microsoft Azure cloud.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Recursive Trigger – </a:t>
            </a:r>
            <a:r>
              <a:rPr lang="en-US" dirty="0" smtClean="0"/>
              <a:t>Just like SQL Server 2012, the option can be configured via ALTER</a:t>
            </a:r>
            <a:r>
              <a:rPr lang="en-US" baseline="0" dirty="0" smtClean="0"/>
              <a:t> DATABASE </a:t>
            </a:r>
            <a:r>
              <a:rPr lang="en-US" baseline="0" dirty="0" err="1" smtClean="0"/>
              <a:t>dbname</a:t>
            </a:r>
            <a:r>
              <a:rPr lang="en-US" baseline="0" dirty="0" smtClean="0"/>
              <a:t> SET RECURSIVE_TRIGGERS ON|OFF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DBCC –</a:t>
            </a:r>
            <a:r>
              <a:rPr lang="en-US" baseline="0" dirty="0" smtClean="0">
                <a:effectLst/>
                <a:latin typeface="Segoe UI" panose="020B0502040204020203" pitchFamily="34" charset="0"/>
              </a:rPr>
              <a:t> </a:t>
            </a:r>
            <a:r>
              <a:rPr lang="en-US" dirty="0" smtClean="0"/>
              <a:t>The query optimizer uses statistics to estimate the cardinality or number of rows in the query result, which enables the query optimizer to create a high quality query plan.</a:t>
            </a:r>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Firewall Rules – </a:t>
            </a:r>
            <a:r>
              <a:rPr lang="en-US" dirty="0" smtClean="0"/>
              <a:t>different rules for different databases hosted on the same logical SQL Database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702854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Azure Portal (Ibiza) to create a new database server</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697201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Azure Portal (Ibiza) to create a new database server</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436324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1843838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91648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5</a:t>
            </a:fld>
            <a:endParaRPr lang="en-US" dirty="0"/>
          </a:p>
        </p:txBody>
      </p:sp>
    </p:spTree>
    <p:extLst>
      <p:ext uri="{BB962C8B-B14F-4D97-AF65-F5344CB8AC3E}">
        <p14:creationId xmlns:p14="http://schemas.microsoft.com/office/powerpoint/2010/main" val="976225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73141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709022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518678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170825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set of tools </a:t>
            </a:r>
            <a:r>
              <a:rPr lang="en-US" sz="900" baseline="0" dirty="0" smtClean="0"/>
              <a:t>for developers when interacting with Microsoft Azure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Management Portal -&gt; Cross Browser, Unified Management Experience</a:t>
            </a:r>
            <a:endParaRPr lang="en-US" dirty="0" smtClean="0">
              <a:effectLst/>
            </a:endParaRPr>
          </a:p>
          <a:p>
            <a:pPr rtl="0"/>
            <a:r>
              <a:rPr lang="en-US" dirty="0" smtClean="0">
                <a:effectLst/>
                <a:latin typeface="Segoe UI" panose="020B0502040204020203" pitchFamily="34" charset="0"/>
              </a:rPr>
              <a:t>SQL Server Data Tools -&gt; Integrated Database</a:t>
            </a:r>
            <a:r>
              <a:rPr lang="en-US" baseline="0" dirty="0" smtClean="0">
                <a:effectLst/>
                <a:latin typeface="Segoe UI" panose="020B0502040204020203" pitchFamily="34" charset="0"/>
              </a:rPr>
              <a:t> Design Environment, Table Designer, Debugging, T-SQL Editor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marL="167970" indent="-167970">
              <a:buFont typeface="Arial" pitchFamily="34" charset="0"/>
              <a:buChar char="•"/>
            </a:pPr>
            <a:r>
              <a:rPr lang="en-US" sz="900" dirty="0" smtClean="0"/>
              <a:t>IntelliSense in T-SQL Editor</a:t>
            </a:r>
          </a:p>
          <a:p>
            <a:pPr marL="167970" indent="-167970">
              <a:buFont typeface="Arial" pitchFamily="34" charset="0"/>
              <a:buChar char="•"/>
            </a:pPr>
            <a:r>
              <a:rPr lang="en-US" sz="900" spc="-51" dirty="0" smtClean="0">
                <a:solidFill>
                  <a:schemeClr val="tx1"/>
                </a:solidFill>
              </a:rPr>
              <a:t>SQL Server Data Tools</a:t>
            </a:r>
            <a:endParaRPr lang="en-US" sz="900" dirty="0" smtClean="0"/>
          </a:p>
          <a:p>
            <a:pPr marL="167970" indent="-167970">
              <a:buFont typeface="Arial" pitchFamily="34" charset="0"/>
              <a:buChar char="•"/>
            </a:pPr>
            <a:r>
              <a:rPr lang="en-US" sz="900" dirty="0" smtClean="0"/>
              <a:t>Strive to make it consistent as possible</a:t>
            </a:r>
          </a:p>
          <a:p>
            <a:pPr marL="167970" indent="-167970">
              <a:buFont typeface="Arial" pitchFamily="34" charset="0"/>
              <a:buChar char="•"/>
            </a:pPr>
            <a:r>
              <a:rPr lang="en-US" sz="900" dirty="0" smtClean="0"/>
              <a:t>Intersection with the cloud</a:t>
            </a:r>
          </a:p>
          <a:p>
            <a:pPr marL="167970" indent="-167970">
              <a:buFont typeface="Arial" pitchFamily="34" charset="0"/>
              <a:buChar char="•"/>
            </a:pPr>
            <a:r>
              <a:rPr lang="en-US" sz="900" dirty="0" smtClean="0"/>
              <a:t>Bridging you to the new cloud world</a:t>
            </a:r>
          </a:p>
          <a:p>
            <a:pPr marL="167970" indent="-167970">
              <a:buFont typeface="Arial" pitchFamily="34" charset="0"/>
              <a:buChar char="•"/>
            </a:pPr>
            <a:r>
              <a:rPr lang="en-US" sz="900" dirty="0" smtClean="0"/>
              <a:t>Consistency to the new</a:t>
            </a:r>
            <a:r>
              <a:rPr lang="en-US" sz="900" baseline="0" dirty="0" smtClean="0"/>
              <a:t> developer experience</a:t>
            </a:r>
          </a:p>
          <a:p>
            <a:pPr marL="167970" indent="-167970">
              <a:buFont typeface="Arial" pitchFamily="34" charset="0"/>
              <a:buChar char="•"/>
            </a:pPr>
            <a:r>
              <a:rPr lang="en-US" sz="900" baseline="0" dirty="0" smtClean="0"/>
              <a:t>Consistency with the new cloud model</a:t>
            </a:r>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869086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set of tools </a:t>
            </a:r>
            <a:r>
              <a:rPr lang="en-US" sz="900" baseline="0" dirty="0" smtClean="0"/>
              <a:t>for developers when interacting with Microsoft Azure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Management Portal -&gt; Cross Browser, Unified Management Experience</a:t>
            </a:r>
            <a:endParaRPr lang="en-US" dirty="0" smtClean="0">
              <a:effectLst/>
            </a:endParaRPr>
          </a:p>
          <a:p>
            <a:pPr rtl="0"/>
            <a:r>
              <a:rPr lang="en-US" dirty="0" smtClean="0">
                <a:effectLst/>
                <a:latin typeface="Segoe UI" panose="020B0502040204020203" pitchFamily="34" charset="0"/>
              </a:rPr>
              <a:t>SQL Server Data Tools -&gt; Integrated Database</a:t>
            </a:r>
            <a:r>
              <a:rPr lang="en-US" baseline="0" dirty="0" smtClean="0">
                <a:effectLst/>
                <a:latin typeface="Segoe UI" panose="020B0502040204020203" pitchFamily="34" charset="0"/>
              </a:rPr>
              <a:t> Design Environment, Table Designer, Debugging, T-SQL Editor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marL="167970" indent="-167970">
              <a:buFont typeface="Arial" pitchFamily="34" charset="0"/>
              <a:buChar char="•"/>
            </a:pPr>
            <a:r>
              <a:rPr lang="en-US" sz="900" dirty="0" smtClean="0"/>
              <a:t>IntelliSense in T-SQL Editor</a:t>
            </a:r>
          </a:p>
          <a:p>
            <a:pPr marL="167970" indent="-167970">
              <a:buFont typeface="Arial" pitchFamily="34" charset="0"/>
              <a:buChar char="•"/>
            </a:pPr>
            <a:r>
              <a:rPr lang="en-US" sz="900" spc="-51" dirty="0" smtClean="0">
                <a:solidFill>
                  <a:schemeClr val="tx1"/>
                </a:solidFill>
              </a:rPr>
              <a:t>SQL Server Data Tools</a:t>
            </a:r>
            <a:endParaRPr lang="en-US" sz="900" dirty="0" smtClean="0"/>
          </a:p>
          <a:p>
            <a:pPr marL="167970" indent="-167970">
              <a:buFont typeface="Arial" pitchFamily="34" charset="0"/>
              <a:buChar char="•"/>
            </a:pPr>
            <a:r>
              <a:rPr lang="en-US" sz="900" dirty="0" smtClean="0"/>
              <a:t>Strive to make it consistent as possible</a:t>
            </a:r>
          </a:p>
          <a:p>
            <a:pPr marL="167970" indent="-167970">
              <a:buFont typeface="Arial" pitchFamily="34" charset="0"/>
              <a:buChar char="•"/>
            </a:pPr>
            <a:r>
              <a:rPr lang="en-US" sz="900" dirty="0" smtClean="0"/>
              <a:t>Intersection with the cloud</a:t>
            </a:r>
          </a:p>
          <a:p>
            <a:pPr marL="167970" indent="-167970">
              <a:buFont typeface="Arial" pitchFamily="34" charset="0"/>
              <a:buChar char="•"/>
            </a:pPr>
            <a:r>
              <a:rPr lang="en-US" sz="900" dirty="0" smtClean="0"/>
              <a:t>Bridging you to the new cloud world</a:t>
            </a:r>
          </a:p>
          <a:p>
            <a:pPr marL="167970" indent="-167970">
              <a:buFont typeface="Arial" pitchFamily="34" charset="0"/>
              <a:buChar char="•"/>
            </a:pPr>
            <a:r>
              <a:rPr lang="en-US" sz="900" dirty="0" smtClean="0"/>
              <a:t>Consistency to the new</a:t>
            </a:r>
            <a:r>
              <a:rPr lang="en-US" sz="900" baseline="0" dirty="0" smtClean="0"/>
              <a:t> developer experience</a:t>
            </a:r>
          </a:p>
          <a:p>
            <a:pPr marL="167970" indent="-167970">
              <a:buFont typeface="Arial" pitchFamily="34" charset="0"/>
              <a:buChar char="•"/>
            </a:pPr>
            <a:r>
              <a:rPr lang="en-US" sz="900" baseline="0" dirty="0" smtClean="0"/>
              <a:t>Consistency with the new cloud model</a:t>
            </a:r>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019902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set of tools </a:t>
            </a:r>
            <a:r>
              <a:rPr lang="en-US" sz="900" baseline="0" dirty="0" smtClean="0"/>
              <a:t>for developers when interacting with Microsoft Azure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Management Portal -&gt; Cross Browser, Unified Management Experience</a:t>
            </a:r>
            <a:endParaRPr lang="en-US" dirty="0" smtClean="0">
              <a:effectLst/>
            </a:endParaRPr>
          </a:p>
          <a:p>
            <a:pPr rtl="0"/>
            <a:r>
              <a:rPr lang="en-US" dirty="0" smtClean="0">
                <a:effectLst/>
                <a:latin typeface="Segoe UI" panose="020B0502040204020203" pitchFamily="34" charset="0"/>
              </a:rPr>
              <a:t>SQL Server Data Tools -&gt; Integrated Database</a:t>
            </a:r>
            <a:r>
              <a:rPr lang="en-US" baseline="0" dirty="0" smtClean="0">
                <a:effectLst/>
                <a:latin typeface="Segoe UI" panose="020B0502040204020203" pitchFamily="34" charset="0"/>
              </a:rPr>
              <a:t> Design Environment, Table Designer, Debugging, T-SQL Editor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marL="167970" indent="-167970">
              <a:buFont typeface="Arial" pitchFamily="34" charset="0"/>
              <a:buChar char="•"/>
            </a:pPr>
            <a:r>
              <a:rPr lang="en-US" sz="900" dirty="0" smtClean="0"/>
              <a:t>IntelliSense in T-SQL Editor</a:t>
            </a:r>
          </a:p>
          <a:p>
            <a:pPr marL="167970" indent="-167970">
              <a:buFont typeface="Arial" pitchFamily="34" charset="0"/>
              <a:buChar char="•"/>
            </a:pPr>
            <a:r>
              <a:rPr lang="en-US" sz="900" spc="-51" dirty="0" smtClean="0">
                <a:solidFill>
                  <a:schemeClr val="tx1"/>
                </a:solidFill>
              </a:rPr>
              <a:t>SQL Server Data Tools</a:t>
            </a:r>
            <a:endParaRPr lang="en-US" sz="900" dirty="0" smtClean="0"/>
          </a:p>
          <a:p>
            <a:pPr marL="167970" indent="-167970">
              <a:buFont typeface="Arial" pitchFamily="34" charset="0"/>
              <a:buChar char="•"/>
            </a:pPr>
            <a:r>
              <a:rPr lang="en-US" sz="900" dirty="0" smtClean="0"/>
              <a:t>Strive to make it consistent as possible</a:t>
            </a:r>
          </a:p>
          <a:p>
            <a:pPr marL="167970" indent="-167970">
              <a:buFont typeface="Arial" pitchFamily="34" charset="0"/>
              <a:buChar char="•"/>
            </a:pPr>
            <a:r>
              <a:rPr lang="en-US" sz="900" dirty="0" smtClean="0"/>
              <a:t>Intersection with the cloud</a:t>
            </a:r>
          </a:p>
          <a:p>
            <a:pPr marL="167970" indent="-167970">
              <a:buFont typeface="Arial" pitchFamily="34" charset="0"/>
              <a:buChar char="•"/>
            </a:pPr>
            <a:r>
              <a:rPr lang="en-US" sz="900" dirty="0" smtClean="0"/>
              <a:t>Bridging you to the new cloud world</a:t>
            </a:r>
          </a:p>
          <a:p>
            <a:pPr marL="167970" indent="-167970">
              <a:buFont typeface="Arial" pitchFamily="34" charset="0"/>
              <a:buChar char="•"/>
            </a:pPr>
            <a:r>
              <a:rPr lang="en-US" sz="900" dirty="0" smtClean="0"/>
              <a:t>Consistency to the new</a:t>
            </a:r>
            <a:r>
              <a:rPr lang="en-US" sz="900" baseline="0" dirty="0" smtClean="0"/>
              <a:t> developer experience</a:t>
            </a:r>
          </a:p>
          <a:p>
            <a:pPr marL="167970" indent="-167970">
              <a:buFont typeface="Arial" pitchFamily="34" charset="0"/>
              <a:buChar char="•"/>
            </a:pPr>
            <a:r>
              <a:rPr lang="en-US" sz="900" baseline="0" dirty="0" smtClean="0"/>
              <a:t>Consistency with the new cloud model</a:t>
            </a:r>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230599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Discuss the</a:t>
            </a:r>
            <a:r>
              <a:rPr lang="en-US" baseline="0" dirty="0" smtClean="0">
                <a:effectLst/>
                <a:latin typeface="Segoe UI" panose="020B0502040204020203" pitchFamily="34" charset="0"/>
              </a:rPr>
              <a:t> deployment options for migrating your on-premises database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There are many ways to migrate</a:t>
            </a:r>
            <a:r>
              <a:rPr lang="en-US" baseline="0" dirty="0" smtClean="0">
                <a:effectLst/>
                <a:latin typeface="Segoe UI" panose="020B0502040204020203" pitchFamily="34" charset="0"/>
              </a:rPr>
              <a:t> your on-premises SQL Server database to Microsoft Azure SQL Database, but there have been great enhancements and improvements in both DAC and SSDT to dramatically improve and simplify deployment and migration options.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DAC Framework</a:t>
            </a:r>
            <a:r>
              <a:rPr lang="en-US" baseline="0" dirty="0" smtClean="0">
                <a:effectLst/>
                <a:latin typeface="Segoe UI" panose="020B0502040204020203" pitchFamily="34" charset="0"/>
              </a:rPr>
              <a:t> – A new unit of deployment called a </a:t>
            </a:r>
            <a:r>
              <a:rPr lang="en-US" baseline="0" dirty="0" err="1" smtClean="0">
                <a:effectLst/>
                <a:latin typeface="Segoe UI" panose="020B0502040204020203" pitchFamily="34" charset="0"/>
              </a:rPr>
              <a:t>bacpac</a:t>
            </a:r>
            <a:r>
              <a:rPr lang="en-US" baseline="0" dirty="0" smtClean="0">
                <a:effectLst/>
                <a:latin typeface="Segoe UI" panose="020B0502040204020203" pitchFamily="34" charset="0"/>
              </a:rPr>
              <a:t> which contains both schema AND data. </a:t>
            </a:r>
            <a:endParaRPr lang="en-US" dirty="0" smtClean="0">
              <a:effectLst/>
            </a:endParaRPr>
          </a:p>
          <a:p>
            <a:pPr rtl="0"/>
            <a:r>
              <a:rPr lang="en-US" dirty="0" smtClean="0">
                <a:effectLst/>
                <a:latin typeface="Segoe UI" panose="020B0502040204020203" pitchFamily="34" charset="0"/>
              </a:rPr>
              <a:t>SQL Server Data Tools –</a:t>
            </a:r>
            <a:r>
              <a:rPr lang="en-US" baseline="0" dirty="0" smtClean="0">
                <a:effectLst/>
                <a:latin typeface="Segoe UI" panose="020B0502040204020203" pitchFamily="34" charset="0"/>
              </a:rPr>
              <a:t> Easily determine “Azure read” status. Provide single Publish capability. </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Both DAC and SSDT provide instant feedback as to the</a:t>
            </a:r>
            <a:r>
              <a:rPr lang="en-US" baseline="0" dirty="0" smtClean="0">
                <a:effectLst/>
                <a:latin typeface="Segoe UI" panose="020B0502040204020203" pitchFamily="34" charset="0"/>
              </a:rPr>
              <a:t> “azure-ready” status of your on-premises database. SSDT provides a single publish from source to destination, but DAC creates a deployment unit which can be stored in Azure storage or on-premises and used to create multiple SQL Database instances.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530781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Discuss the</a:t>
            </a:r>
            <a:r>
              <a:rPr lang="en-US" baseline="0" dirty="0" smtClean="0">
                <a:effectLst/>
                <a:latin typeface="Segoe UI" panose="020B0502040204020203" pitchFamily="34" charset="0"/>
              </a:rPr>
              <a:t> deployment options for migrating your on-premises database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There are many ways to migrate</a:t>
            </a:r>
            <a:r>
              <a:rPr lang="en-US" baseline="0" dirty="0" smtClean="0">
                <a:effectLst/>
                <a:latin typeface="Segoe UI" panose="020B0502040204020203" pitchFamily="34" charset="0"/>
              </a:rPr>
              <a:t> your on-premises SQL Server database to Microsoft Azure SQL Database, but there have been great enhancements and improvements in both DAC and SSDT to dramatically improve and simplify deployment and migration options.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DAC Framework</a:t>
            </a:r>
            <a:r>
              <a:rPr lang="en-US" baseline="0" dirty="0" smtClean="0">
                <a:effectLst/>
                <a:latin typeface="Segoe UI" panose="020B0502040204020203" pitchFamily="34" charset="0"/>
              </a:rPr>
              <a:t> – A new unit of deployment called a </a:t>
            </a:r>
            <a:r>
              <a:rPr lang="en-US" baseline="0" dirty="0" err="1" smtClean="0">
                <a:effectLst/>
                <a:latin typeface="Segoe UI" panose="020B0502040204020203" pitchFamily="34" charset="0"/>
              </a:rPr>
              <a:t>bacpac</a:t>
            </a:r>
            <a:r>
              <a:rPr lang="en-US" baseline="0" dirty="0" smtClean="0">
                <a:effectLst/>
                <a:latin typeface="Segoe UI" panose="020B0502040204020203" pitchFamily="34" charset="0"/>
              </a:rPr>
              <a:t> which contains both schema AND data. </a:t>
            </a:r>
            <a:endParaRPr lang="en-US" dirty="0" smtClean="0">
              <a:effectLst/>
            </a:endParaRPr>
          </a:p>
          <a:p>
            <a:pPr rtl="0"/>
            <a:r>
              <a:rPr lang="en-US" dirty="0" smtClean="0">
                <a:effectLst/>
                <a:latin typeface="Segoe UI" panose="020B0502040204020203" pitchFamily="34" charset="0"/>
              </a:rPr>
              <a:t>SQL Server Data Tools –</a:t>
            </a:r>
            <a:r>
              <a:rPr lang="en-US" baseline="0" dirty="0" smtClean="0">
                <a:effectLst/>
                <a:latin typeface="Segoe UI" panose="020B0502040204020203" pitchFamily="34" charset="0"/>
              </a:rPr>
              <a:t> Easily determine “Azure read” status. Provide single Publish capability. </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Both DAC and SSDT provide instant feedback as to the</a:t>
            </a:r>
            <a:r>
              <a:rPr lang="en-US" baseline="0" dirty="0" smtClean="0">
                <a:effectLst/>
                <a:latin typeface="Segoe UI" panose="020B0502040204020203" pitchFamily="34" charset="0"/>
              </a:rPr>
              <a:t> “azure-ready” status of your on-premises database. SSDT provides a single publish from source to destination, but DAC creates a deployment unit which can be stored in Azure storage or on-premises and used to create multiple SQL Database instances.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972875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SSMS to deploy</a:t>
            </a:r>
            <a:r>
              <a:rPr lang="en-US" baseline="0" dirty="0" smtClean="0"/>
              <a:t> DAC pack to previously provisioned database server</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32</a:t>
            </a:fld>
            <a:endParaRPr lang="en-US"/>
          </a:p>
        </p:txBody>
      </p:sp>
    </p:spTree>
    <p:extLst>
      <p:ext uri="{BB962C8B-B14F-4D97-AF65-F5344CB8AC3E}">
        <p14:creationId xmlns:p14="http://schemas.microsoft.com/office/powerpoint/2010/main" val="522768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that</a:t>
            </a:r>
            <a:r>
              <a:rPr lang="en-US" baseline="0" dirty="0" smtClean="0">
                <a:effectLst/>
                <a:latin typeface="Segoe UI" panose="020B0502040204020203" pitchFamily="34" charset="0"/>
              </a:rPr>
              <a:t> while there are physical SQL Server boxes behind the scenes, when connecting to SQL Database, you are not connecting to a physical server, but to a TDS endpoint.</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 key to understanding SQL Database</a:t>
            </a:r>
            <a:r>
              <a:rPr lang="en-US" baseline="0" dirty="0" smtClean="0">
                <a:effectLst/>
                <a:latin typeface="Segoe UI" panose="020B0502040204020203" pitchFamily="34" charset="0"/>
              </a:rPr>
              <a:t> is understanding while SQL Database is SQL Server, we do not interact with them in the same physical manner.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dirty="0" smtClean="0">
                <a:effectLst/>
                <a:latin typeface="Segoe UI" panose="020B0502040204020203" pitchFamily="34" charset="0"/>
              </a:rPr>
              <a:t>.</a:t>
            </a:r>
            <a:endParaRPr lang="en-US" dirty="0" smtClean="0">
              <a:effectLst/>
            </a:endParaRPr>
          </a:p>
          <a:p>
            <a:pPr rtl="0"/>
            <a:r>
              <a:rPr lang="en-US" dirty="0" smtClean="0">
                <a:effectLst/>
                <a:latin typeface="Segoe UI" panose="020B0502040204020203" pitchFamily="34" charset="0"/>
              </a:rPr>
              <a:t>In</a:t>
            </a:r>
            <a:r>
              <a:rPr lang="en-US" baseline="0" dirty="0" smtClean="0">
                <a:effectLst/>
                <a:latin typeface="Segoe UI" panose="020B0502040204020203" pitchFamily="34" charset="0"/>
              </a:rPr>
              <a:t> Microsoft Azure, we do not have physical access to the actual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It is</a:t>
            </a:r>
            <a:r>
              <a:rPr lang="en-US" baseline="0" dirty="0" smtClean="0">
                <a:effectLst/>
                <a:latin typeface="Segoe UI" panose="020B0502040204020203" pitchFamily="34" charset="0"/>
              </a:rPr>
              <a:t> important that the attendee understands that it IS INDEED SQL Server at the platform layer. There are physical boxes running SQL Server 2012 Enterprise Edition. However, due to the nature of the Azure environment to provide the high-availability and scalability necessary, access to the physical boxes is currently not supported.</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961557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33</a:t>
            </a:fld>
            <a:endParaRPr lang="en-US" dirty="0"/>
          </a:p>
        </p:txBody>
      </p:sp>
    </p:spTree>
    <p:extLst>
      <p:ext uri="{BB962C8B-B14F-4D97-AF65-F5344CB8AC3E}">
        <p14:creationId xmlns:p14="http://schemas.microsoft.com/office/powerpoint/2010/main" val="3262515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two areas where Microsoft Azure SQL Database can be secured.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Security is vitally important and</a:t>
            </a:r>
            <a:r>
              <a:rPr lang="en-US" baseline="0" dirty="0" smtClean="0">
                <a:effectLst/>
              </a:rPr>
              <a:t> has not be overlooked. Microsoft Azure SQL Database takes security seriously.</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Set security</a:t>
            </a:r>
            <a:r>
              <a:rPr lang="en-US" baseline="0" dirty="0" smtClean="0">
                <a:effectLst/>
                <a:latin typeface="Segoe UI" panose="020B0502040204020203" pitchFamily="34" charset="0"/>
              </a:rPr>
              <a:t> options on the server itself</a:t>
            </a:r>
            <a:endParaRPr lang="en-US" dirty="0" smtClean="0">
              <a:effectLst/>
            </a:endParaRPr>
          </a:p>
          <a:p>
            <a:pPr rtl="0"/>
            <a:r>
              <a:rPr lang="en-US" dirty="0" smtClean="0">
                <a:effectLst/>
                <a:latin typeface="Segoe UI" panose="020B0502040204020203" pitchFamily="34" charset="0"/>
              </a:rPr>
              <a:t>Security within the database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This</a:t>
            </a:r>
            <a:r>
              <a:rPr lang="en-US" baseline="0" dirty="0" smtClean="0">
                <a:effectLst/>
                <a:latin typeface="Segoe UI" panose="020B0502040204020203" pitchFamily="34" charset="0"/>
              </a:rPr>
              <a:t> doesn’t leave the application free of any responsibility…some settings are required to be set within the application.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3897161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server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From</a:t>
            </a:r>
            <a:r>
              <a:rPr lang="en-US" baseline="0" dirty="0" smtClean="0">
                <a:effectLst/>
                <a:latin typeface="Segoe UI" panose="020B0502040204020203" pitchFamily="34" charset="0"/>
              </a:rPr>
              <a:t> the server perspective, there are several things that should be things that should be considered when managing the security of your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No</a:t>
            </a:r>
            <a:r>
              <a:rPr lang="en-US" baseline="0" dirty="0" smtClean="0"/>
              <a:t> Integrated Authentication</a:t>
            </a:r>
            <a:endParaRPr lang="en-US" dirty="0" smtClean="0"/>
          </a:p>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a:p>
            <a:pPr rtl="0"/>
            <a:r>
              <a:rPr lang="en-US" b="1" dirty="0" smtClean="0">
                <a:effectLst/>
                <a:latin typeface="Segoe UI" panose="020B0502040204020203" pitchFamily="34" charset="0"/>
              </a:rPr>
              <a:t>Notes:</a:t>
            </a:r>
            <a:endParaRPr lang="en-US" dirty="0" smtClean="0">
              <a:effectLst/>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Although the server-level principal login is not a member of the two database roles </a:t>
            </a:r>
            <a:r>
              <a:rPr lang="en-US" sz="1600" dirty="0" err="1" smtClean="0"/>
              <a:t>dbmanager</a:t>
            </a:r>
            <a:r>
              <a:rPr lang="en-US" sz="1600" dirty="0" smtClean="0"/>
              <a:t> and </a:t>
            </a:r>
            <a:r>
              <a:rPr lang="en-US" sz="1600" dirty="0" err="1" smtClean="0"/>
              <a:t>loginmanager</a:t>
            </a:r>
            <a:r>
              <a:rPr lang="en-US" sz="1600" dirty="0" smtClean="0"/>
              <a:t> in the master database, it has all permissions granted to these two roles.</a:t>
            </a: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4074636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server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From</a:t>
            </a:r>
            <a:r>
              <a:rPr lang="en-US" baseline="0" dirty="0" smtClean="0">
                <a:effectLst/>
                <a:latin typeface="Segoe UI" panose="020B0502040204020203" pitchFamily="34" charset="0"/>
              </a:rPr>
              <a:t> the server perspective, there are several things that should be things that should be considered when managing the security of your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No</a:t>
            </a:r>
            <a:r>
              <a:rPr lang="en-US" baseline="0" dirty="0" smtClean="0"/>
              <a:t> Integrated Authentication</a:t>
            </a:r>
            <a:endParaRPr lang="en-US" dirty="0" smtClean="0"/>
          </a:p>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a:p>
            <a:pPr rtl="0"/>
            <a:r>
              <a:rPr lang="en-US" b="1" dirty="0" smtClean="0">
                <a:effectLst/>
                <a:latin typeface="Segoe UI" panose="020B0502040204020203" pitchFamily="34" charset="0"/>
              </a:rPr>
              <a:t>Notes:</a:t>
            </a:r>
            <a:endParaRPr lang="en-US" dirty="0" smtClean="0">
              <a:effectLst/>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Although the server-level principal login is not a member of the two database roles </a:t>
            </a:r>
            <a:r>
              <a:rPr lang="en-US" sz="1600" dirty="0" err="1" smtClean="0"/>
              <a:t>dbmanager</a:t>
            </a:r>
            <a:r>
              <a:rPr lang="en-US" sz="1600" dirty="0" smtClean="0"/>
              <a:t> and </a:t>
            </a:r>
            <a:r>
              <a:rPr lang="en-US" sz="1600" dirty="0" err="1" smtClean="0"/>
              <a:t>loginmanager</a:t>
            </a:r>
            <a:r>
              <a:rPr lang="en-US" sz="1600" dirty="0" smtClean="0"/>
              <a:t> in the master database, it has all permissions granted to these two roles.</a:t>
            </a: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33057033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server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From</a:t>
            </a:r>
            <a:r>
              <a:rPr lang="en-US" baseline="0" dirty="0" smtClean="0">
                <a:effectLst/>
                <a:latin typeface="Segoe UI" panose="020B0502040204020203" pitchFamily="34" charset="0"/>
              </a:rPr>
              <a:t> the server perspective, there are several things that should be things that should be considered when managing the security of your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No</a:t>
            </a:r>
            <a:r>
              <a:rPr lang="en-US" baseline="0" dirty="0" smtClean="0"/>
              <a:t> Integrated Authentication</a:t>
            </a:r>
            <a:endParaRPr lang="en-US" dirty="0" smtClean="0"/>
          </a:p>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a:p>
            <a:pPr rtl="0"/>
            <a:r>
              <a:rPr lang="en-US" b="1" dirty="0" smtClean="0">
                <a:effectLst/>
                <a:latin typeface="Segoe UI" panose="020B0502040204020203" pitchFamily="34" charset="0"/>
              </a:rPr>
              <a:t>Notes:</a:t>
            </a:r>
            <a:endParaRPr lang="en-US" dirty="0" smtClean="0">
              <a:effectLst/>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Although the server-level principal login is not a member of the two database roles </a:t>
            </a:r>
            <a:r>
              <a:rPr lang="en-US" sz="1600" dirty="0" err="1" smtClean="0"/>
              <a:t>dbmanager</a:t>
            </a:r>
            <a:r>
              <a:rPr lang="en-US" sz="1600" dirty="0" smtClean="0"/>
              <a:t> and </a:t>
            </a:r>
            <a:r>
              <a:rPr lang="en-US" sz="1600" dirty="0" err="1" smtClean="0"/>
              <a:t>loginmanager</a:t>
            </a:r>
            <a:r>
              <a:rPr lang="en-US" sz="1600" dirty="0" smtClean="0"/>
              <a:t> in the master database, it has all permissions granted to these two roles.</a:t>
            </a: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4360626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server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From</a:t>
            </a:r>
            <a:r>
              <a:rPr lang="en-US" baseline="0" dirty="0" smtClean="0">
                <a:effectLst/>
                <a:latin typeface="Segoe UI" panose="020B0502040204020203" pitchFamily="34" charset="0"/>
              </a:rPr>
              <a:t> the server perspective, there are several things that should be things that should be considered when managing the security of your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No</a:t>
            </a:r>
            <a:r>
              <a:rPr lang="en-US" baseline="0" dirty="0" smtClean="0"/>
              <a:t> Integrated Authentication</a:t>
            </a:r>
            <a:endParaRPr lang="en-US" dirty="0" smtClean="0"/>
          </a:p>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a:p>
            <a:pPr rtl="0"/>
            <a:r>
              <a:rPr lang="en-US" b="1" dirty="0" smtClean="0">
                <a:effectLst/>
                <a:latin typeface="Segoe UI" panose="020B0502040204020203" pitchFamily="34" charset="0"/>
              </a:rPr>
              <a:t>Notes:</a:t>
            </a:r>
            <a:endParaRPr lang="en-US" dirty="0" smtClean="0">
              <a:effectLst/>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Although the server-level principal login is not a member of the two database roles </a:t>
            </a:r>
            <a:r>
              <a:rPr lang="en-US" sz="1600" dirty="0" err="1" smtClean="0"/>
              <a:t>dbmanager</a:t>
            </a:r>
            <a:r>
              <a:rPr lang="en-US" sz="1600" dirty="0" smtClean="0"/>
              <a:t> and </a:t>
            </a:r>
            <a:r>
              <a:rPr lang="en-US" sz="1600" dirty="0" err="1" smtClean="0"/>
              <a:t>loginmanager</a:t>
            </a:r>
            <a:r>
              <a:rPr lang="en-US" sz="1600" dirty="0" smtClean="0"/>
              <a:t> in the master database, it has all permissions granted to these two roles.</a:t>
            </a: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14173272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Illustrate</a:t>
            </a:r>
            <a:r>
              <a:rPr lang="en-US" baseline="0" dirty="0" smtClean="0">
                <a:effectLst/>
                <a:latin typeface="Segoe UI" panose="020B0502040204020203" pitchFamily="34" charset="0"/>
              </a:rPr>
              <a:t> the how SQL Database Firewall </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By</a:t>
            </a:r>
            <a:r>
              <a:rPr lang="en-US" baseline="0" dirty="0" smtClean="0">
                <a:effectLst/>
                <a:latin typeface="Segoe UI" panose="020B0502040204020203" pitchFamily="34" charset="0"/>
              </a:rPr>
              <a:t> default, no-one is allowed to access the database.</a:t>
            </a:r>
          </a:p>
          <a:p>
            <a:pPr rtl="0"/>
            <a:r>
              <a:rPr lang="en-US" baseline="0" dirty="0" smtClean="0">
                <a:effectLst/>
                <a:latin typeface="Segoe UI" panose="020B0502040204020203" pitchFamily="34" charset="0"/>
              </a:rPr>
              <a:t>Server Rules enable clients to access your entire SQL Database server</a:t>
            </a:r>
          </a:p>
          <a:p>
            <a:pPr rtl="0"/>
            <a:r>
              <a:rPr lang="en-US" baseline="0" dirty="0" smtClean="0">
                <a:effectLst/>
                <a:latin typeface="Segoe UI" panose="020B0502040204020203" pitchFamily="34" charset="0"/>
              </a:rPr>
              <a:t>Database rules enable clients to access individual databases within your SQL Database server</a:t>
            </a:r>
            <a:endParaRPr lang="en-US" dirty="0" smtClean="0">
              <a:effectLst/>
            </a:endParaRPr>
          </a:p>
          <a:p>
            <a:pPr rtl="0"/>
            <a:r>
              <a:rPr lang="en-US" dirty="0" smtClean="0">
                <a:effectLst/>
                <a:latin typeface="Segoe UI" panose="020B0502040204020203" pitchFamily="34" charset="0"/>
              </a:rPr>
              <a:t>Rules are originating IP Address</a:t>
            </a:r>
            <a:r>
              <a:rPr lang="en-US" baseline="0" dirty="0" smtClean="0">
                <a:effectLst/>
                <a:latin typeface="Segoe UI" panose="020B0502040204020203" pitchFamily="34" charset="0"/>
              </a:rPr>
              <a:t>-based.</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sz="1200" b="0" i="0" u="none" strike="noStrike" kern="1200" baseline="0" dirty="0" smtClean="0">
                <a:solidFill>
                  <a:schemeClr val="tx1"/>
                </a:solidFill>
                <a:latin typeface="Segoe UI" pitchFamily="34" charset="0"/>
                <a:ea typeface="+mn-ea"/>
                <a:cs typeface="+mn-cs"/>
              </a:rPr>
              <a:t>Maximum of 128 Rules</a:t>
            </a:r>
          </a:p>
          <a:p>
            <a:endParaRPr lang="en-US" sz="1200" b="0" i="0" u="none" strike="noStrike" kern="1200" baseline="0" dirty="0" smtClean="0">
              <a:solidFill>
                <a:schemeClr val="tx1"/>
              </a:solidFill>
              <a:latin typeface="Segoe UI" pitchFamily="34" charset="0"/>
              <a:ea typeface="+mn-ea"/>
              <a:cs typeface="+mn-cs"/>
            </a:endParaRPr>
          </a:p>
          <a:p>
            <a:r>
              <a:rPr lang="en-US" sz="1200" b="0" i="0" u="none" strike="noStrike" kern="1200" baseline="0" dirty="0" smtClean="0">
                <a:solidFill>
                  <a:schemeClr val="tx1"/>
                </a:solidFill>
                <a:latin typeface="Segoe UI" pitchFamily="34" charset="0"/>
                <a:ea typeface="+mn-ea"/>
                <a:cs typeface="+mn-cs"/>
              </a:rPr>
              <a:t>Rather than using a REST API like the other Azure storage services, SQL Database is accessed via Tabular Data Stream (TDS), the same protocol used by Microsoft SQL Server (operating over port TCP/1433). </a:t>
            </a:r>
            <a:r>
              <a:rPr lang="en-US" dirty="0" smtClean="0"/>
              <a:t>To help protect the</a:t>
            </a:r>
            <a:r>
              <a:rPr lang="en-US" baseline="0" dirty="0" smtClean="0"/>
              <a:t> </a:t>
            </a:r>
            <a:r>
              <a:rPr lang="en-US" dirty="0" smtClean="0"/>
              <a:t>data, the SQL Database firewall prevents all access to your SQL Database server until you specify which computers have permission. </a:t>
            </a:r>
            <a:endParaRPr lang="en-US" sz="1200" b="0" i="0" u="none" strike="noStrike" kern="1200" baseline="0" dirty="0" smtClean="0">
              <a:solidFill>
                <a:schemeClr val="tx1"/>
              </a:solidFill>
              <a:latin typeface="Segoe UI" pitchFamily="34" charset="0"/>
              <a:ea typeface="+mn-ea"/>
              <a:cs typeface="+mn-cs"/>
            </a:endParaRPr>
          </a:p>
          <a:p>
            <a:endParaRPr lang="en-US" dirty="0" smtClean="0"/>
          </a:p>
          <a:p>
            <a:r>
              <a:rPr lang="en-US" dirty="0" smtClean="0"/>
              <a:t>Initially, all access to your SQL Database server is blocked by the SQL Database firewall; connection attempts originating from the Internet or Microsoft Azure will not be able to reach your SQL Database server. In order to begin using your SQL Database server, you must go to the SQL Database</a:t>
            </a:r>
            <a:r>
              <a:rPr lang="en-US" baseline="0" dirty="0" smtClean="0"/>
              <a:t> Portal</a:t>
            </a:r>
            <a:r>
              <a:rPr lang="en-US" dirty="0" smtClean="0"/>
              <a:t> and specify one or more firewall settings that enable access to your SQL Database server. Use the firewall settings to specify which IP address ranges from the Internet are allowed, and whether or not Microsoft Azure applications can attempt to connect to your SQL Database server.</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ADA9749E-FBCD-4239-AFBA-6C4AFE6C59B7}" type="slidenum">
              <a:rPr lang="en-US" smtClean="0"/>
              <a:pPr/>
              <a:t>39</a:t>
            </a:fld>
            <a:endParaRPr lang="en-US"/>
          </a:p>
        </p:txBody>
      </p:sp>
    </p:spTree>
    <p:extLst>
      <p:ext uri="{BB962C8B-B14F-4D97-AF65-F5344CB8AC3E}">
        <p14:creationId xmlns:p14="http://schemas.microsoft.com/office/powerpoint/2010/main" val="5822906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Microsoft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40</a:t>
            </a:fld>
            <a:endParaRPr lang="en-US"/>
          </a:p>
        </p:txBody>
      </p:sp>
    </p:spTree>
    <p:extLst>
      <p:ext uri="{BB962C8B-B14F-4D97-AF65-F5344CB8AC3E}">
        <p14:creationId xmlns:p14="http://schemas.microsoft.com/office/powerpoint/2010/main" val="12789714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Microsoft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41</a:t>
            </a:fld>
            <a:endParaRPr lang="en-US"/>
          </a:p>
        </p:txBody>
      </p:sp>
    </p:spTree>
    <p:extLst>
      <p:ext uri="{BB962C8B-B14F-4D97-AF65-F5344CB8AC3E}">
        <p14:creationId xmlns:p14="http://schemas.microsoft.com/office/powerpoint/2010/main" val="3347769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Microsoft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42</a:t>
            </a:fld>
            <a:endParaRPr lang="en-US"/>
          </a:p>
        </p:txBody>
      </p:sp>
    </p:spTree>
    <p:extLst>
      <p:ext uri="{BB962C8B-B14F-4D97-AF65-F5344CB8AC3E}">
        <p14:creationId xmlns:p14="http://schemas.microsoft.com/office/powerpoint/2010/main" val="1605413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7</a:t>
            </a:fld>
            <a:endParaRPr lang="en-US" dirty="0"/>
          </a:p>
        </p:txBody>
      </p:sp>
    </p:spTree>
    <p:extLst>
      <p:ext uri="{BB962C8B-B14F-4D97-AF65-F5344CB8AC3E}">
        <p14:creationId xmlns:p14="http://schemas.microsoft.com/office/powerpoint/2010/main" val="285847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Microsoft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43</a:t>
            </a:fld>
            <a:endParaRPr lang="en-US"/>
          </a:p>
        </p:txBody>
      </p:sp>
    </p:spTree>
    <p:extLst>
      <p:ext uri="{BB962C8B-B14F-4D97-AF65-F5344CB8AC3E}">
        <p14:creationId xmlns:p14="http://schemas.microsoft.com/office/powerpoint/2010/main" val="3398117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44</a:t>
            </a:fld>
            <a:endParaRPr lang="en-US"/>
          </a:p>
        </p:txBody>
      </p:sp>
    </p:spTree>
    <p:extLst>
      <p:ext uri="{BB962C8B-B14F-4D97-AF65-F5344CB8AC3E}">
        <p14:creationId xmlns:p14="http://schemas.microsoft.com/office/powerpoint/2010/main" val="35986852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portal.azure.com</a:t>
            </a:r>
            <a:r>
              <a:rPr lang="en-US" baseline="0" dirty="0" smtClean="0"/>
              <a:t>.</a:t>
            </a:r>
          </a:p>
          <a:p>
            <a:r>
              <a:rPr lang="en-US" baseline="0" dirty="0" smtClean="0"/>
              <a:t>Enter Marketplace.</a:t>
            </a:r>
          </a:p>
          <a:p>
            <a:r>
              <a:rPr lang="en-US" baseline="0" dirty="0" smtClean="0"/>
              <a:t>Select Data -&gt; SQL Server -&gt; Any SQL VM you like.</a:t>
            </a:r>
          </a:p>
          <a:p>
            <a:r>
              <a:rPr lang="en-US" baseline="0" dirty="0" smtClean="0"/>
              <a:t>Show Pricing tier options and settings.</a:t>
            </a:r>
          </a:p>
          <a:p>
            <a:r>
              <a:rPr lang="en-US" baseline="0" dirty="0" smtClean="0"/>
              <a:t>Deploy it!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47</a:t>
            </a:fld>
            <a:endParaRPr lang="en-US"/>
          </a:p>
        </p:txBody>
      </p:sp>
    </p:spTree>
    <p:extLst>
      <p:ext uri="{BB962C8B-B14F-4D97-AF65-F5344CB8AC3E}">
        <p14:creationId xmlns:p14="http://schemas.microsoft.com/office/powerpoint/2010/main" val="42629526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12/3/2014 3:18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12/3/2014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55</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12/3/2014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SQL</a:t>
            </a:r>
            <a:r>
              <a:rPr lang="en-US" baseline="0" dirty="0" smtClean="0">
                <a:effectLst/>
                <a:latin typeface="Segoe UI" panose="020B0502040204020203" pitchFamily="34" charset="0"/>
              </a:rPr>
              <a:t> Database pricing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rPr>
              <a:t>Reduced database rates as of February 2012</a:t>
            </a:r>
          </a:p>
          <a:p>
            <a:pPr rtl="0"/>
            <a:r>
              <a:rPr lang="en-US" b="1" dirty="0" smtClean="0">
                <a:effectLst/>
                <a:latin typeface="Segoe UI" panose="020B0502040204020203" pitchFamily="34" charset="0"/>
              </a:rPr>
              <a:t>Notes:</a:t>
            </a:r>
            <a:endParaRPr lang="en-US" dirty="0" smtClean="0">
              <a:effectLst/>
            </a:endParaRPr>
          </a:p>
          <a:p>
            <a:r>
              <a:rPr lang="en-US" dirty="0" smtClean="0"/>
              <a:t>http://www.windowsazure.com/en-us/pricing/details/#data-management</a:t>
            </a:r>
          </a:p>
          <a:p>
            <a:r>
              <a:rPr lang="en-US" dirty="0" smtClean="0"/>
              <a:t>http://www.windowsazure.com/en-us/pricing/details/#data-transfers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57</a:t>
            </a:fld>
            <a:endParaRPr lang="en-US" dirty="0"/>
          </a:p>
        </p:txBody>
      </p:sp>
    </p:spTree>
    <p:extLst>
      <p:ext uri="{BB962C8B-B14F-4D97-AF65-F5344CB8AC3E}">
        <p14:creationId xmlns:p14="http://schemas.microsoft.com/office/powerpoint/2010/main" val="3173363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overall</a:t>
            </a:r>
            <a:r>
              <a:rPr lang="en-US" baseline="0" dirty="0" smtClean="0">
                <a:effectLst/>
                <a:latin typeface="Segoe UI" panose="020B0502040204020203" pitchFamily="34" charset="0"/>
              </a:rPr>
              <a:t> concepts and benefits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Let’s clear up</a:t>
            </a:r>
            <a:r>
              <a:rPr lang="en-US" baseline="0" dirty="0" smtClean="0">
                <a:effectLst/>
                <a:latin typeface="Segoe UI" panose="020B0502040204020203" pitchFamily="34" charset="0"/>
              </a:rPr>
              <a:t> any confusion and look at the basics of what SQL Database really is and some of its benefits.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The same great SQL Server database technology that you know, love, and use on-premises provided</a:t>
            </a:r>
            <a:r>
              <a:rPr lang="en-US" baseline="0" dirty="0" smtClean="0">
                <a:effectLst/>
                <a:latin typeface="Segoe UI" panose="020B0502040204020203" pitchFamily="34" charset="0"/>
              </a:rPr>
              <a:t> as a service</a:t>
            </a:r>
            <a:endParaRPr lang="en-US" dirty="0" smtClean="0">
              <a:effectLst/>
            </a:endParaRPr>
          </a:p>
          <a:p>
            <a:pPr rtl="0"/>
            <a:r>
              <a:rPr lang="en-US" dirty="0" smtClean="0">
                <a:effectLst/>
                <a:latin typeface="Segoe UI" panose="020B0502040204020203" pitchFamily="34" charset="0"/>
              </a:rPr>
              <a:t>Enterprise-ready</a:t>
            </a:r>
            <a:r>
              <a:rPr lang="en-US" baseline="0" dirty="0" smtClean="0">
                <a:effectLst/>
                <a:latin typeface="Segoe UI" panose="020B0502040204020203" pitchFamily="34" charset="0"/>
              </a:rPr>
              <a:t> </a:t>
            </a:r>
          </a:p>
          <a:p>
            <a:pPr rtl="0"/>
            <a:r>
              <a:rPr lang="en-US" baseline="0" dirty="0" smtClean="0">
                <a:effectLst/>
                <a:latin typeface="Segoe UI" panose="020B0502040204020203" pitchFamily="34" charset="0"/>
              </a:rPr>
              <a:t>Automatic support for High-Availability</a:t>
            </a:r>
          </a:p>
          <a:p>
            <a:pPr rtl="0"/>
            <a:r>
              <a:rPr lang="en-US" baseline="0" dirty="0" smtClean="0">
                <a:effectLst/>
                <a:latin typeface="Segoe UI" panose="020B0502040204020203" pitchFamily="34" charset="0"/>
              </a:rPr>
              <a:t>Designed to scale on-demand to provide the same great elasticity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High-availability – 3 copies of the database free for the cost of the one database. Always</a:t>
            </a:r>
            <a:r>
              <a:rPr lang="en-US" baseline="0" dirty="0" smtClean="0">
                <a:effectLst/>
                <a:latin typeface="Segoe UI" panose="020B0502040204020203" pitchFamily="34" charset="0"/>
              </a:rPr>
              <a:t> in sync. The cost to do this on-premises isn’t cheap. This is </a:t>
            </a:r>
            <a:r>
              <a:rPr lang="en-US" b="1" baseline="0" dirty="0" smtClean="0">
                <a:effectLst/>
                <a:latin typeface="Segoe UI" panose="020B0502040204020203" pitchFamily="34" charset="0"/>
              </a:rPr>
              <a:t>FREE</a:t>
            </a:r>
            <a:r>
              <a:rPr lang="en-US" baseline="0" dirty="0" smtClean="0">
                <a:effectLst/>
                <a:latin typeface="Segoe UI" panose="020B0502040204020203" pitchFamily="34" charset="0"/>
              </a:rPr>
              <a:t> in SQL Database.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320129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Microsoft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Microsoft Azure platform account. The billing and metering aspect of the services layer enables multi-tenant support by providing monitoring and billing for database usage based on individual Microsoft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083363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Microsoft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Microsoft Azure platform account. The billing and metering aspect of the services layer enables multi-tenant support by providing monitoring and billing for database usage based on individual Microsoft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433764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Microsoft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Microsoft Azure platform account. The billing and metering aspect of the services layer enables multi-tenant support by providing monitoring and billing for database usage based on individual Microsoft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1311124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Microsoft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Microsoft Azure platform account. The billing and metering aspect of the services layer enables multi-tenant support by providing monitoring and billing for database usage based on individual Microsoft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723234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tx1"/>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3710752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9237930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91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9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83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26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1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accent3">
                    <a:lumMod val="50000"/>
                  </a:schemeClr>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247425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9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9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51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19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0"/>
            <a:ext cx="12191999" cy="6858000"/>
          </a:xfrm>
        </p:spPr>
        <p:txBody>
          <a:bodyPr anchor="ctr">
            <a:normAutofit/>
          </a:bodyPr>
          <a:lstStyle>
            <a:lvl1pPr algn="ctr">
              <a:defRPr lang="en-US" sz="16600" kern="1200" dirty="0">
                <a:solidFill>
                  <a:schemeClr val="bg1"/>
                </a:solidFill>
                <a:latin typeface="+mj-lt"/>
                <a:ea typeface="+mj-ea"/>
                <a:cs typeface="+mj-cs"/>
              </a:defRPr>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858000"/>
          </a:xfrm>
        </p:spPr>
        <p:txBody>
          <a:bodyPr anchor="ctr">
            <a:noAutofit/>
          </a:bodyPr>
          <a:lstStyle>
            <a:lvl1pPr algn="ctr">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510319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8000"/>
          </a:xfrm>
          <a:prstGeom prst="rect">
            <a:avLst/>
          </a:prstGeom>
        </p:spPr>
        <p:txBody>
          <a:bodyPr vert="horz" lIns="91440" tIns="45720" rIns="91440" bIns="45720" rtlCol="0" anchor="ctr">
            <a:normAutofit/>
          </a:bodyPr>
          <a:lstStyle/>
          <a:p>
            <a:pPr lvl="0"/>
            <a:r>
              <a:rPr lang="en-US" dirty="0" smtClean="0"/>
              <a:t>Click to edit Master text styles</a:t>
            </a:r>
          </a:p>
        </p:txBody>
      </p:sp>
      <p:sp>
        <p:nvSpPr>
          <p:cNvPr id="2" name="Title Placeholder 1"/>
          <p:cNvSpPr>
            <a:spLocks noGrp="1"/>
          </p:cNvSpPr>
          <p:nvPr>
            <p:ph type="title"/>
          </p:nvPr>
        </p:nvSpPr>
        <p:spPr>
          <a:xfrm>
            <a:off x="0" y="0"/>
            <a:ext cx="12201418" cy="812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713" r:id="rId2"/>
    <p:sldLayoutId id="2147483687" r:id="rId3"/>
    <p:sldLayoutId id="2147483690" r:id="rId4"/>
    <p:sldLayoutId id="2147483686" r:id="rId5"/>
    <p:sldLayoutId id="2147483685" r:id="rId6"/>
    <p:sldLayoutId id="2147483662" r:id="rId7"/>
    <p:sldLayoutId id="2147483668" r:id="rId8"/>
    <p:sldLayoutId id="2147483693" r:id="rId9"/>
    <p:sldLayoutId id="2147483697" r:id="rId10"/>
    <p:sldLayoutId id="2147483699" r:id="rId11"/>
    <p:sldLayoutId id="2147483666" r:id="rId12"/>
    <p:sldLayoutId id="214748369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1" r:id="rId21"/>
    <p:sldLayoutId id="2147483712" r:id="rId22"/>
    <p:sldLayoutId id="2147483688" r:id="rId23"/>
    <p:sldLayoutId id="2147483701" r:id="rId24"/>
  </p:sldLayoutIdLst>
  <p:timing>
    <p:tnLst>
      <p:par>
        <p:cTn id="1" dur="indefinite" restart="never" nodeType="tmRoot"/>
      </p:par>
    </p:tnLst>
  </p:timing>
  <p:hf hdr="0" ftr="0" dt="0"/>
  <p:txStyles>
    <p:title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23.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8662" y="2235200"/>
            <a:ext cx="12210662" cy="2387600"/>
          </a:xfrm>
        </p:spPr>
        <p:txBody>
          <a:bodyPr anchor="ctr">
            <a:noAutofit/>
          </a:bodyPr>
          <a:lstStyle/>
          <a:p>
            <a:pPr algn="l"/>
            <a:r>
              <a:rPr lang="en-US" sz="9600" dirty="0" smtClean="0">
                <a:solidFill>
                  <a:schemeClr val="bg1"/>
                </a:solidFill>
              </a:rPr>
              <a:t>Azure Data Overview</a:t>
            </a:r>
            <a:endParaRPr lang="en-US" sz="9600" dirty="0">
              <a:solidFill>
                <a:schemeClr val="bg1"/>
              </a:solidFill>
            </a:endParaRPr>
          </a:p>
        </p:txBody>
      </p:sp>
      <p:sp>
        <p:nvSpPr>
          <p:cNvPr id="3" name="Subtitle 2"/>
          <p:cNvSpPr>
            <a:spLocks noGrp="1"/>
          </p:cNvSpPr>
          <p:nvPr>
            <p:ph type="subTitle" idx="1"/>
          </p:nvPr>
        </p:nvSpPr>
        <p:spPr>
          <a:xfrm>
            <a:off x="-18663" y="4261447"/>
            <a:ext cx="12210662" cy="1655762"/>
          </a:xfrm>
        </p:spPr>
        <p:txBody>
          <a:bodyPr>
            <a:normAutofit/>
          </a:bodyPr>
          <a:lstStyle/>
          <a:p>
            <a:pPr marL="252000" algn="l"/>
            <a:r>
              <a:rPr lang="en-US" sz="4400" dirty="0" smtClean="0">
                <a:solidFill>
                  <a:srgbClr val="00B0F0"/>
                </a:solidFill>
                <a:latin typeface="+mj-lt"/>
              </a:rPr>
              <a:t>Presenter Name</a:t>
            </a:r>
          </a:p>
          <a:p>
            <a:pPr marL="252000"/>
            <a:r>
              <a:rPr lang="en-US" sz="2800" dirty="0" smtClean="0">
                <a:solidFill>
                  <a:schemeClr val="bg1"/>
                </a:solidFill>
                <a:latin typeface="+mj-lt"/>
              </a:rPr>
              <a:t>Position or role</a:t>
            </a: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512939" y="2282776"/>
            <a:ext cx="6577690" cy="1801093"/>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z="3600" spc="-51" dirty="0" smtClean="0">
                <a:solidFill>
                  <a:schemeClr val="bg2"/>
                </a:solidFill>
                <a:latin typeface="+mj-lt"/>
              </a:rPr>
              <a:t>Gateway </a:t>
            </a:r>
            <a:r>
              <a:rPr lang="en-US" sz="3600" spc="-51" dirty="0">
                <a:solidFill>
                  <a:schemeClr val="bg2"/>
                </a:solidFill>
                <a:latin typeface="+mj-lt"/>
              </a:rPr>
              <a:t>between Client </a:t>
            </a:r>
            <a:r>
              <a:rPr lang="en-US" sz="3600" spc="-51" dirty="0" smtClean="0">
                <a:solidFill>
                  <a:schemeClr val="bg2"/>
                </a:solidFill>
                <a:latin typeface="+mj-lt"/>
              </a:rPr>
              <a:t>layer</a:t>
            </a:r>
            <a:br>
              <a:rPr lang="en-US" sz="3600" spc="-51" dirty="0" smtClean="0">
                <a:solidFill>
                  <a:schemeClr val="bg2"/>
                </a:solidFill>
                <a:latin typeface="+mj-lt"/>
              </a:rPr>
            </a:br>
            <a:r>
              <a:rPr lang="en-US" sz="3600" spc="-51" dirty="0" smtClean="0">
                <a:solidFill>
                  <a:schemeClr val="bg2"/>
                </a:solidFill>
                <a:latin typeface="+mj-lt"/>
              </a:rPr>
              <a:t>and </a:t>
            </a:r>
            <a:r>
              <a:rPr lang="en-US" sz="3600" spc="-51" dirty="0">
                <a:solidFill>
                  <a:schemeClr val="bg2"/>
                </a:solidFill>
                <a:latin typeface="+mj-lt"/>
              </a:rPr>
              <a:t>Platform layer</a:t>
            </a:r>
            <a:r>
              <a:rPr lang="en-US" sz="3600" spc="-51" dirty="0" smtClean="0">
                <a:solidFill>
                  <a:schemeClr val="bg2"/>
                </a:solidFill>
                <a:latin typeface="+mj-lt"/>
              </a:rPr>
              <a:t>.</a:t>
            </a:r>
            <a:endParaRPr lang="en-US" sz="3600" spc="-51" dirty="0">
              <a:solidFill>
                <a:schemeClr val="bg2"/>
              </a:solidFill>
              <a:latin typeface="+mj-lt"/>
            </a:endParaRPr>
          </a:p>
        </p:txBody>
      </p:sp>
      <p:grpSp>
        <p:nvGrpSpPr>
          <p:cNvPr id="6" name="Group 5"/>
          <p:cNvGrpSpPr/>
          <p:nvPr/>
        </p:nvGrpSpPr>
        <p:grpSpPr>
          <a:xfrm>
            <a:off x="7518833" y="353101"/>
            <a:ext cx="3976070" cy="1592486"/>
            <a:chOff x="7518833" y="353101"/>
            <a:chExt cx="3976070" cy="1592486"/>
          </a:xfrm>
        </p:grpSpPr>
        <p:sp>
          <p:nvSpPr>
            <p:cNvPr id="84" name="Rectangle 83"/>
            <p:cNvSpPr/>
            <p:nvPr/>
          </p:nvSpPr>
          <p:spPr bwMode="auto">
            <a:xfrm>
              <a:off x="7518833" y="353101"/>
              <a:ext cx="3976070" cy="1592486"/>
            </a:xfrm>
            <a:prstGeom prst="rect">
              <a:avLst/>
            </a:prstGeom>
            <a:solidFill>
              <a:schemeClr val="accent4">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solidFill>
                    <a:schemeClr val="accent3">
                      <a:lumMod val="50000"/>
                    </a:schemeClr>
                  </a:solidFill>
                </a:rPr>
                <a:t>Client Layer</a:t>
              </a:r>
            </a:p>
          </p:txBody>
        </p:sp>
        <p:sp>
          <p:nvSpPr>
            <p:cNvPr id="3" name="Rectangle 2"/>
            <p:cNvSpPr/>
            <p:nvPr/>
          </p:nvSpPr>
          <p:spPr bwMode="auto">
            <a:xfrm>
              <a:off x="7755827" y="634999"/>
              <a:ext cx="950621"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PHP</a:t>
              </a:r>
            </a:p>
          </p:txBody>
        </p:sp>
        <p:sp>
          <p:nvSpPr>
            <p:cNvPr id="39" name="Rectangle 38"/>
            <p:cNvSpPr/>
            <p:nvPr/>
          </p:nvSpPr>
          <p:spPr bwMode="auto">
            <a:xfrm>
              <a:off x="10293349" y="634999"/>
              <a:ext cx="950625"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WCF Data Services</a:t>
              </a:r>
            </a:p>
          </p:txBody>
        </p:sp>
        <p:sp>
          <p:nvSpPr>
            <p:cNvPr id="40" name="Rectangle 39"/>
            <p:cNvSpPr/>
            <p:nvPr/>
          </p:nvSpPr>
          <p:spPr bwMode="auto">
            <a:xfrm>
              <a:off x="8814342" y="634999"/>
              <a:ext cx="1371114"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SQL Server</a:t>
              </a:r>
            </a:p>
            <a:p>
              <a:pPr algn="ctr" defTabSz="914099" fontAlgn="base">
                <a:spcBef>
                  <a:spcPct val="0"/>
                </a:spcBef>
                <a:spcAft>
                  <a:spcPct val="0"/>
                </a:spcAft>
              </a:pPr>
              <a:r>
                <a:rPr lang="en-US" sz="1200" dirty="0">
                  <a:solidFill>
                    <a:sysClr val="windowText" lastClr="000000"/>
                  </a:solidFill>
                </a:rPr>
                <a:t>Applications</a:t>
              </a:r>
            </a:p>
            <a:p>
              <a:pPr algn="ctr" defTabSz="914099" fontAlgn="base">
                <a:spcBef>
                  <a:spcPct val="0"/>
                </a:spcBef>
                <a:spcAft>
                  <a:spcPct val="0"/>
                </a:spcAft>
              </a:pPr>
              <a:r>
                <a:rPr lang="en-US" sz="1200" dirty="0">
                  <a:solidFill>
                    <a:sysClr val="windowText" lastClr="000000"/>
                  </a:solidFill>
                </a:rPr>
                <a:t>and Tools</a:t>
              </a:r>
            </a:p>
          </p:txBody>
        </p:sp>
        <p:sp>
          <p:nvSpPr>
            <p:cNvPr id="41" name="Rectangle 40"/>
            <p:cNvSpPr/>
            <p:nvPr/>
          </p:nvSpPr>
          <p:spPr bwMode="auto">
            <a:xfrm>
              <a:off x="7755826"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ODBC</a:t>
              </a:r>
            </a:p>
          </p:txBody>
        </p:sp>
        <p:sp>
          <p:nvSpPr>
            <p:cNvPr id="42" name="Rectangle 41"/>
            <p:cNvSpPr/>
            <p:nvPr/>
          </p:nvSpPr>
          <p:spPr bwMode="auto">
            <a:xfrm>
              <a:off x="9551973"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ADO.NET</a:t>
              </a:r>
            </a:p>
          </p:txBody>
        </p:sp>
        <p:sp>
          <p:nvSpPr>
            <p:cNvPr id="43" name="Rectangle 42"/>
            <p:cNvSpPr/>
            <p:nvPr/>
          </p:nvSpPr>
          <p:spPr bwMode="auto">
            <a:xfrm>
              <a:off x="7755826" y="1570505"/>
              <a:ext cx="3488147"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Tabular Data Stream (TDS)</a:t>
              </a:r>
            </a:p>
          </p:txBody>
        </p:sp>
      </p:grpSp>
      <p:grpSp>
        <p:nvGrpSpPr>
          <p:cNvPr id="7" name="Group 6"/>
          <p:cNvGrpSpPr/>
          <p:nvPr/>
        </p:nvGrpSpPr>
        <p:grpSpPr>
          <a:xfrm>
            <a:off x="7518833" y="1999680"/>
            <a:ext cx="3976070" cy="2084188"/>
            <a:chOff x="7518833" y="1990153"/>
            <a:chExt cx="3976070" cy="2084188"/>
          </a:xfrm>
        </p:grpSpPr>
        <p:cxnSp>
          <p:nvCxnSpPr>
            <p:cNvPr id="13" name="Straight Connector 12"/>
            <p:cNvCxnSpPr/>
            <p:nvPr/>
          </p:nvCxnSpPr>
          <p:spPr>
            <a:xfrm>
              <a:off x="7518833" y="2169940"/>
              <a:ext cx="3976069"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8833" y="2273249"/>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61173"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9667"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1" name="Rectangle 50"/>
            <p:cNvSpPr/>
            <p:nvPr/>
          </p:nvSpPr>
          <p:spPr bwMode="auto">
            <a:xfrm>
              <a:off x="9049667"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2" name="Rectangle 51"/>
            <p:cNvSpPr/>
            <p:nvPr/>
          </p:nvSpPr>
          <p:spPr bwMode="auto">
            <a:xfrm>
              <a:off x="9049667"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3" name="Rectangle 52"/>
            <p:cNvSpPr/>
            <p:nvPr/>
          </p:nvSpPr>
          <p:spPr bwMode="auto">
            <a:xfrm>
              <a:off x="10152585"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41079"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5" name="Rectangle 54"/>
            <p:cNvSpPr/>
            <p:nvPr/>
          </p:nvSpPr>
          <p:spPr bwMode="auto">
            <a:xfrm>
              <a:off x="10241079"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6" name="Rectangle 55"/>
            <p:cNvSpPr/>
            <p:nvPr/>
          </p:nvSpPr>
          <p:spPr bwMode="auto">
            <a:xfrm>
              <a:off x="10241079"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7" name="Rectangle 56"/>
            <p:cNvSpPr/>
            <p:nvPr/>
          </p:nvSpPr>
          <p:spPr bwMode="auto">
            <a:xfrm>
              <a:off x="7755828"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4322"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9" name="Rectangle 58"/>
            <p:cNvSpPr/>
            <p:nvPr/>
          </p:nvSpPr>
          <p:spPr bwMode="auto">
            <a:xfrm>
              <a:off x="7844322"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60" name="Rectangle 59"/>
            <p:cNvSpPr/>
            <p:nvPr/>
          </p:nvSpPr>
          <p:spPr bwMode="auto">
            <a:xfrm>
              <a:off x="7844322"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17" name="TextBox 16"/>
            <p:cNvSpPr txBox="1"/>
            <p:nvPr/>
          </p:nvSpPr>
          <p:spPr>
            <a:xfrm>
              <a:off x="11288425" y="277946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1" name="TextBox 60"/>
            <p:cNvSpPr txBox="1"/>
            <p:nvPr/>
          </p:nvSpPr>
          <p:spPr>
            <a:xfrm>
              <a:off x="11288425" y="321201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2" name="TextBox 61"/>
            <p:cNvSpPr txBox="1"/>
            <p:nvPr/>
          </p:nvSpPr>
          <p:spPr>
            <a:xfrm>
              <a:off x="11288425" y="364150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82" name="Straight Arrow Connector 81"/>
            <p:cNvCxnSpPr/>
            <p:nvPr/>
          </p:nvCxnSpPr>
          <p:spPr>
            <a:xfrm flipV="1">
              <a:off x="9535865" y="2030053"/>
              <a:ext cx="0" cy="243196"/>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1915" y="1990153"/>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a:solidFill>
                    <a:schemeClr val="bg1"/>
                  </a:solidFill>
                </a:rPr>
                <a:t>TDS+SSL</a:t>
              </a:r>
            </a:p>
          </p:txBody>
        </p:sp>
      </p:grpSp>
      <p:sp>
        <p:nvSpPr>
          <p:cNvPr id="81"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How It </a:t>
            </a:r>
            <a:r>
              <a:rPr lang="en-US" dirty="0" smtClean="0"/>
              <a:t>Works – Architecture of the Service</a:t>
            </a:r>
            <a:endParaRPr lang="en-US" dirty="0"/>
          </a:p>
        </p:txBody>
      </p:sp>
      <p:sp>
        <p:nvSpPr>
          <p:cNvPr id="2" name="Rectangle 1"/>
          <p:cNvSpPr/>
          <p:nvPr/>
        </p:nvSpPr>
        <p:spPr>
          <a:xfrm>
            <a:off x="7518832" y="353102"/>
            <a:ext cx="3976069" cy="1592486"/>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54919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512939" y="4137961"/>
            <a:ext cx="6577690" cy="193181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z="3600" spc="-51" dirty="0" smtClean="0">
                <a:solidFill>
                  <a:schemeClr val="bg2"/>
                </a:solidFill>
                <a:latin typeface="+mj-lt"/>
              </a:rPr>
              <a:t>Includes physical servicers</a:t>
            </a:r>
            <a:br>
              <a:rPr lang="en-US" sz="3600" spc="-51" dirty="0" smtClean="0">
                <a:solidFill>
                  <a:schemeClr val="bg2"/>
                </a:solidFill>
                <a:latin typeface="+mj-lt"/>
              </a:rPr>
            </a:br>
            <a:r>
              <a:rPr lang="en-US" sz="3600" spc="-51" dirty="0" smtClean="0">
                <a:solidFill>
                  <a:schemeClr val="bg2"/>
                </a:solidFill>
                <a:latin typeface="+mj-lt"/>
              </a:rPr>
              <a:t>and services that support</a:t>
            </a:r>
            <a:br>
              <a:rPr lang="en-US" sz="3600" spc="-51" dirty="0" smtClean="0">
                <a:solidFill>
                  <a:schemeClr val="bg2"/>
                </a:solidFill>
                <a:latin typeface="+mj-lt"/>
              </a:rPr>
            </a:br>
            <a:r>
              <a:rPr lang="en-US" sz="3600" spc="-51" dirty="0" smtClean="0">
                <a:solidFill>
                  <a:schemeClr val="bg2"/>
                </a:solidFill>
                <a:latin typeface="+mj-lt"/>
              </a:rPr>
              <a:t>the Services layer.</a:t>
            </a:r>
            <a:endParaRPr lang="en-US" sz="3600" spc="-51" dirty="0">
              <a:solidFill>
                <a:schemeClr val="bg2"/>
              </a:solidFill>
              <a:latin typeface="+mj-lt"/>
            </a:endParaRPr>
          </a:p>
        </p:txBody>
      </p:sp>
      <p:grpSp>
        <p:nvGrpSpPr>
          <p:cNvPr id="6" name="Group 5"/>
          <p:cNvGrpSpPr/>
          <p:nvPr/>
        </p:nvGrpSpPr>
        <p:grpSpPr>
          <a:xfrm>
            <a:off x="7518833" y="353101"/>
            <a:ext cx="3976070" cy="1592486"/>
            <a:chOff x="7518833" y="353101"/>
            <a:chExt cx="3976070" cy="1592486"/>
          </a:xfrm>
        </p:grpSpPr>
        <p:sp>
          <p:nvSpPr>
            <p:cNvPr id="84" name="Rectangle 83"/>
            <p:cNvSpPr/>
            <p:nvPr/>
          </p:nvSpPr>
          <p:spPr bwMode="auto">
            <a:xfrm>
              <a:off x="7518833" y="353101"/>
              <a:ext cx="3976070" cy="1592486"/>
            </a:xfrm>
            <a:prstGeom prst="rect">
              <a:avLst/>
            </a:prstGeom>
            <a:solidFill>
              <a:schemeClr val="accent4">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solidFill>
                    <a:schemeClr val="accent3">
                      <a:lumMod val="50000"/>
                    </a:schemeClr>
                  </a:solidFill>
                </a:rPr>
                <a:t>Client Layer</a:t>
              </a:r>
            </a:p>
          </p:txBody>
        </p:sp>
        <p:sp>
          <p:nvSpPr>
            <p:cNvPr id="3" name="Rectangle 2"/>
            <p:cNvSpPr/>
            <p:nvPr/>
          </p:nvSpPr>
          <p:spPr bwMode="auto">
            <a:xfrm>
              <a:off x="7755827" y="634999"/>
              <a:ext cx="950621"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PHP</a:t>
              </a:r>
            </a:p>
          </p:txBody>
        </p:sp>
        <p:sp>
          <p:nvSpPr>
            <p:cNvPr id="39" name="Rectangle 38"/>
            <p:cNvSpPr/>
            <p:nvPr/>
          </p:nvSpPr>
          <p:spPr bwMode="auto">
            <a:xfrm>
              <a:off x="10293349" y="634999"/>
              <a:ext cx="950625"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WCF Data Services</a:t>
              </a:r>
            </a:p>
          </p:txBody>
        </p:sp>
        <p:sp>
          <p:nvSpPr>
            <p:cNvPr id="40" name="Rectangle 39"/>
            <p:cNvSpPr/>
            <p:nvPr/>
          </p:nvSpPr>
          <p:spPr bwMode="auto">
            <a:xfrm>
              <a:off x="8814342" y="634999"/>
              <a:ext cx="1371114"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SQL Server</a:t>
              </a:r>
            </a:p>
            <a:p>
              <a:pPr algn="ctr" defTabSz="914099" fontAlgn="base">
                <a:spcBef>
                  <a:spcPct val="0"/>
                </a:spcBef>
                <a:spcAft>
                  <a:spcPct val="0"/>
                </a:spcAft>
              </a:pPr>
              <a:r>
                <a:rPr lang="en-US" sz="1200" dirty="0">
                  <a:solidFill>
                    <a:sysClr val="windowText" lastClr="000000"/>
                  </a:solidFill>
                </a:rPr>
                <a:t>Applications</a:t>
              </a:r>
            </a:p>
            <a:p>
              <a:pPr algn="ctr" defTabSz="914099" fontAlgn="base">
                <a:spcBef>
                  <a:spcPct val="0"/>
                </a:spcBef>
                <a:spcAft>
                  <a:spcPct val="0"/>
                </a:spcAft>
              </a:pPr>
              <a:r>
                <a:rPr lang="en-US" sz="1200" dirty="0">
                  <a:solidFill>
                    <a:sysClr val="windowText" lastClr="000000"/>
                  </a:solidFill>
                </a:rPr>
                <a:t>and Tools</a:t>
              </a:r>
            </a:p>
          </p:txBody>
        </p:sp>
        <p:sp>
          <p:nvSpPr>
            <p:cNvPr id="41" name="Rectangle 40"/>
            <p:cNvSpPr/>
            <p:nvPr/>
          </p:nvSpPr>
          <p:spPr bwMode="auto">
            <a:xfrm>
              <a:off x="7755826"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ODBC</a:t>
              </a:r>
            </a:p>
          </p:txBody>
        </p:sp>
        <p:sp>
          <p:nvSpPr>
            <p:cNvPr id="42" name="Rectangle 41"/>
            <p:cNvSpPr/>
            <p:nvPr/>
          </p:nvSpPr>
          <p:spPr bwMode="auto">
            <a:xfrm>
              <a:off x="9551973"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ADO.NET</a:t>
              </a:r>
            </a:p>
          </p:txBody>
        </p:sp>
        <p:sp>
          <p:nvSpPr>
            <p:cNvPr id="43" name="Rectangle 42"/>
            <p:cNvSpPr/>
            <p:nvPr/>
          </p:nvSpPr>
          <p:spPr bwMode="auto">
            <a:xfrm>
              <a:off x="7755826" y="1570505"/>
              <a:ext cx="3488147"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Tabular Data Stream (TDS)</a:t>
              </a:r>
            </a:p>
          </p:txBody>
        </p:sp>
      </p:grpSp>
      <p:grpSp>
        <p:nvGrpSpPr>
          <p:cNvPr id="7" name="Group 6"/>
          <p:cNvGrpSpPr/>
          <p:nvPr/>
        </p:nvGrpSpPr>
        <p:grpSpPr>
          <a:xfrm>
            <a:off x="7518833" y="1999680"/>
            <a:ext cx="3976070" cy="2084188"/>
            <a:chOff x="7518833" y="1990153"/>
            <a:chExt cx="3976070" cy="2084188"/>
          </a:xfrm>
        </p:grpSpPr>
        <p:cxnSp>
          <p:nvCxnSpPr>
            <p:cNvPr id="13" name="Straight Connector 12"/>
            <p:cNvCxnSpPr/>
            <p:nvPr/>
          </p:nvCxnSpPr>
          <p:spPr>
            <a:xfrm>
              <a:off x="7518833" y="2169940"/>
              <a:ext cx="3976069"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8833" y="2273249"/>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61173"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9667"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1" name="Rectangle 50"/>
            <p:cNvSpPr/>
            <p:nvPr/>
          </p:nvSpPr>
          <p:spPr bwMode="auto">
            <a:xfrm>
              <a:off x="9049667"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2" name="Rectangle 51"/>
            <p:cNvSpPr/>
            <p:nvPr/>
          </p:nvSpPr>
          <p:spPr bwMode="auto">
            <a:xfrm>
              <a:off x="9049667"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3" name="Rectangle 52"/>
            <p:cNvSpPr/>
            <p:nvPr/>
          </p:nvSpPr>
          <p:spPr bwMode="auto">
            <a:xfrm>
              <a:off x="10152585"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41079"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5" name="Rectangle 54"/>
            <p:cNvSpPr/>
            <p:nvPr/>
          </p:nvSpPr>
          <p:spPr bwMode="auto">
            <a:xfrm>
              <a:off x="10241079"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6" name="Rectangle 55"/>
            <p:cNvSpPr/>
            <p:nvPr/>
          </p:nvSpPr>
          <p:spPr bwMode="auto">
            <a:xfrm>
              <a:off x="10241079"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7" name="Rectangle 56"/>
            <p:cNvSpPr/>
            <p:nvPr/>
          </p:nvSpPr>
          <p:spPr bwMode="auto">
            <a:xfrm>
              <a:off x="7755828"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4322"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9" name="Rectangle 58"/>
            <p:cNvSpPr/>
            <p:nvPr/>
          </p:nvSpPr>
          <p:spPr bwMode="auto">
            <a:xfrm>
              <a:off x="7844322"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60" name="Rectangle 59"/>
            <p:cNvSpPr/>
            <p:nvPr/>
          </p:nvSpPr>
          <p:spPr bwMode="auto">
            <a:xfrm>
              <a:off x="7844322"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17" name="TextBox 16"/>
            <p:cNvSpPr txBox="1"/>
            <p:nvPr/>
          </p:nvSpPr>
          <p:spPr>
            <a:xfrm>
              <a:off x="11288425" y="277946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1" name="TextBox 60"/>
            <p:cNvSpPr txBox="1"/>
            <p:nvPr/>
          </p:nvSpPr>
          <p:spPr>
            <a:xfrm>
              <a:off x="11288425" y="321201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2" name="TextBox 61"/>
            <p:cNvSpPr txBox="1"/>
            <p:nvPr/>
          </p:nvSpPr>
          <p:spPr>
            <a:xfrm>
              <a:off x="11288425" y="364150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82" name="Straight Arrow Connector 81"/>
            <p:cNvCxnSpPr/>
            <p:nvPr/>
          </p:nvCxnSpPr>
          <p:spPr>
            <a:xfrm flipV="1">
              <a:off x="9535865" y="2030053"/>
              <a:ext cx="0" cy="243196"/>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1915" y="1990153"/>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a:solidFill>
                    <a:schemeClr val="bg1"/>
                  </a:solidFill>
                </a:rPr>
                <a:t>TDS+SSL</a:t>
              </a:r>
            </a:p>
          </p:txBody>
        </p:sp>
      </p:grpSp>
      <p:grpSp>
        <p:nvGrpSpPr>
          <p:cNvPr id="3072" name="Group 3071"/>
          <p:cNvGrpSpPr/>
          <p:nvPr/>
        </p:nvGrpSpPr>
        <p:grpSpPr>
          <a:xfrm>
            <a:off x="7518832" y="4137961"/>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81"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How It </a:t>
            </a:r>
            <a:r>
              <a:rPr lang="en-US" dirty="0" smtClean="0"/>
              <a:t>Works – Architecture of the Service</a:t>
            </a:r>
            <a:endParaRPr lang="en-US" dirty="0"/>
          </a:p>
        </p:txBody>
      </p:sp>
      <p:sp>
        <p:nvSpPr>
          <p:cNvPr id="80" name="Rectangle 79"/>
          <p:cNvSpPr/>
          <p:nvPr/>
        </p:nvSpPr>
        <p:spPr>
          <a:xfrm>
            <a:off x="7518832" y="353102"/>
            <a:ext cx="3976069" cy="3730766"/>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01593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2"/>
                                        </p:tgtEl>
                                        <p:attrNameLst>
                                          <p:attrName>style.visibility</p:attrName>
                                        </p:attrNameLst>
                                      </p:cBhvr>
                                      <p:to>
                                        <p:strVal val="visible"/>
                                      </p:to>
                                    </p:set>
                                    <p:anim calcmode="lin" valueType="num">
                                      <p:cBhvr additive="base">
                                        <p:cTn id="11" dur="500" fill="hold"/>
                                        <p:tgtEl>
                                          <p:spTgt spid="3072"/>
                                        </p:tgtEl>
                                        <p:attrNameLst>
                                          <p:attrName>ppt_x</p:attrName>
                                        </p:attrNameLst>
                                      </p:cBhvr>
                                      <p:tavLst>
                                        <p:tav tm="0">
                                          <p:val>
                                            <p:strVal val="#ppt_x"/>
                                          </p:val>
                                        </p:tav>
                                        <p:tav tm="100000">
                                          <p:val>
                                            <p:strVal val="#ppt_x"/>
                                          </p:val>
                                        </p:tav>
                                      </p:tavLst>
                                    </p:anim>
                                    <p:anim calcmode="lin" valueType="num">
                                      <p:cBhvr additive="base">
                                        <p:cTn id="12" dur="500" fill="hold"/>
                                        <p:tgtEl>
                                          <p:spTgt spid="3072"/>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8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512939" y="5486192"/>
            <a:ext cx="6577690" cy="1371808"/>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z="3600" spc="-51" dirty="0" smtClean="0">
                <a:solidFill>
                  <a:schemeClr val="bg2"/>
                </a:solidFill>
                <a:latin typeface="+mj-lt"/>
              </a:rPr>
              <a:t>Administration of the physical </a:t>
            </a:r>
            <a:r>
              <a:rPr lang="en-US" sz="3600" spc="-51" dirty="0">
                <a:solidFill>
                  <a:schemeClr val="bg2"/>
                </a:solidFill>
                <a:latin typeface="+mj-lt"/>
              </a:rPr>
              <a:t>HW and OS.</a:t>
            </a:r>
          </a:p>
        </p:txBody>
      </p:sp>
      <p:sp>
        <p:nvSpPr>
          <p:cNvPr id="79" name="Rectangle 78"/>
          <p:cNvSpPr/>
          <p:nvPr/>
        </p:nvSpPr>
        <p:spPr bwMode="auto">
          <a:xfrm>
            <a:off x="7518833" y="6123865"/>
            <a:ext cx="3976070" cy="325421"/>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Infrastructure Layer</a:t>
            </a:r>
          </a:p>
        </p:txBody>
      </p:sp>
      <p:grpSp>
        <p:nvGrpSpPr>
          <p:cNvPr id="6" name="Group 5"/>
          <p:cNvGrpSpPr/>
          <p:nvPr/>
        </p:nvGrpSpPr>
        <p:grpSpPr>
          <a:xfrm>
            <a:off x="7518833" y="353101"/>
            <a:ext cx="3976070" cy="1592486"/>
            <a:chOff x="7518833" y="353101"/>
            <a:chExt cx="3976070" cy="1592486"/>
          </a:xfrm>
        </p:grpSpPr>
        <p:sp>
          <p:nvSpPr>
            <p:cNvPr id="84" name="Rectangle 83"/>
            <p:cNvSpPr/>
            <p:nvPr/>
          </p:nvSpPr>
          <p:spPr bwMode="auto">
            <a:xfrm>
              <a:off x="7518833" y="353101"/>
              <a:ext cx="3976070" cy="1592486"/>
            </a:xfrm>
            <a:prstGeom prst="rect">
              <a:avLst/>
            </a:prstGeom>
            <a:solidFill>
              <a:schemeClr val="accent4">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solidFill>
                    <a:schemeClr val="accent3">
                      <a:lumMod val="50000"/>
                    </a:schemeClr>
                  </a:solidFill>
                </a:rPr>
                <a:t>Client Layer</a:t>
              </a:r>
            </a:p>
          </p:txBody>
        </p:sp>
        <p:sp>
          <p:nvSpPr>
            <p:cNvPr id="3" name="Rectangle 2"/>
            <p:cNvSpPr/>
            <p:nvPr/>
          </p:nvSpPr>
          <p:spPr bwMode="auto">
            <a:xfrm>
              <a:off x="7755827" y="634999"/>
              <a:ext cx="950621"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PHP</a:t>
              </a:r>
            </a:p>
          </p:txBody>
        </p:sp>
        <p:sp>
          <p:nvSpPr>
            <p:cNvPr id="39" name="Rectangle 38"/>
            <p:cNvSpPr/>
            <p:nvPr/>
          </p:nvSpPr>
          <p:spPr bwMode="auto">
            <a:xfrm>
              <a:off x="10293349" y="634999"/>
              <a:ext cx="950625"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WCF Data Services</a:t>
              </a:r>
            </a:p>
          </p:txBody>
        </p:sp>
        <p:sp>
          <p:nvSpPr>
            <p:cNvPr id="40" name="Rectangle 39"/>
            <p:cNvSpPr/>
            <p:nvPr/>
          </p:nvSpPr>
          <p:spPr bwMode="auto">
            <a:xfrm>
              <a:off x="8814342" y="634999"/>
              <a:ext cx="1371114"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SQL Server</a:t>
              </a:r>
            </a:p>
            <a:p>
              <a:pPr algn="ctr" defTabSz="914099" fontAlgn="base">
                <a:spcBef>
                  <a:spcPct val="0"/>
                </a:spcBef>
                <a:spcAft>
                  <a:spcPct val="0"/>
                </a:spcAft>
              </a:pPr>
              <a:r>
                <a:rPr lang="en-US" sz="1200" dirty="0">
                  <a:solidFill>
                    <a:sysClr val="windowText" lastClr="000000"/>
                  </a:solidFill>
                </a:rPr>
                <a:t>Applications</a:t>
              </a:r>
            </a:p>
            <a:p>
              <a:pPr algn="ctr" defTabSz="914099" fontAlgn="base">
                <a:spcBef>
                  <a:spcPct val="0"/>
                </a:spcBef>
                <a:spcAft>
                  <a:spcPct val="0"/>
                </a:spcAft>
              </a:pPr>
              <a:r>
                <a:rPr lang="en-US" sz="1200" dirty="0">
                  <a:solidFill>
                    <a:sysClr val="windowText" lastClr="000000"/>
                  </a:solidFill>
                </a:rPr>
                <a:t>and Tools</a:t>
              </a:r>
            </a:p>
          </p:txBody>
        </p:sp>
        <p:sp>
          <p:nvSpPr>
            <p:cNvPr id="41" name="Rectangle 40"/>
            <p:cNvSpPr/>
            <p:nvPr/>
          </p:nvSpPr>
          <p:spPr bwMode="auto">
            <a:xfrm>
              <a:off x="7755826"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ODBC</a:t>
              </a:r>
            </a:p>
          </p:txBody>
        </p:sp>
        <p:sp>
          <p:nvSpPr>
            <p:cNvPr id="42" name="Rectangle 41"/>
            <p:cNvSpPr/>
            <p:nvPr/>
          </p:nvSpPr>
          <p:spPr bwMode="auto">
            <a:xfrm>
              <a:off x="9551973"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ADO.NET</a:t>
              </a:r>
            </a:p>
          </p:txBody>
        </p:sp>
        <p:sp>
          <p:nvSpPr>
            <p:cNvPr id="43" name="Rectangle 42"/>
            <p:cNvSpPr/>
            <p:nvPr/>
          </p:nvSpPr>
          <p:spPr bwMode="auto">
            <a:xfrm>
              <a:off x="7755826" y="1570505"/>
              <a:ext cx="3488147"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Tabular Data Stream (TDS)</a:t>
              </a:r>
            </a:p>
          </p:txBody>
        </p:sp>
      </p:grpSp>
      <p:grpSp>
        <p:nvGrpSpPr>
          <p:cNvPr id="7" name="Group 6"/>
          <p:cNvGrpSpPr/>
          <p:nvPr/>
        </p:nvGrpSpPr>
        <p:grpSpPr>
          <a:xfrm>
            <a:off x="7518833" y="1999680"/>
            <a:ext cx="3976070" cy="2084188"/>
            <a:chOff x="7518833" y="1990153"/>
            <a:chExt cx="3976070" cy="2084188"/>
          </a:xfrm>
        </p:grpSpPr>
        <p:cxnSp>
          <p:nvCxnSpPr>
            <p:cNvPr id="13" name="Straight Connector 12"/>
            <p:cNvCxnSpPr/>
            <p:nvPr/>
          </p:nvCxnSpPr>
          <p:spPr>
            <a:xfrm>
              <a:off x="7518833" y="2169940"/>
              <a:ext cx="3976069"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8833" y="2273249"/>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61173"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9667"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1" name="Rectangle 50"/>
            <p:cNvSpPr/>
            <p:nvPr/>
          </p:nvSpPr>
          <p:spPr bwMode="auto">
            <a:xfrm>
              <a:off x="9049667"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2" name="Rectangle 51"/>
            <p:cNvSpPr/>
            <p:nvPr/>
          </p:nvSpPr>
          <p:spPr bwMode="auto">
            <a:xfrm>
              <a:off x="9049667"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3" name="Rectangle 52"/>
            <p:cNvSpPr/>
            <p:nvPr/>
          </p:nvSpPr>
          <p:spPr bwMode="auto">
            <a:xfrm>
              <a:off x="10152585"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41079"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5" name="Rectangle 54"/>
            <p:cNvSpPr/>
            <p:nvPr/>
          </p:nvSpPr>
          <p:spPr bwMode="auto">
            <a:xfrm>
              <a:off x="10241079"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6" name="Rectangle 55"/>
            <p:cNvSpPr/>
            <p:nvPr/>
          </p:nvSpPr>
          <p:spPr bwMode="auto">
            <a:xfrm>
              <a:off x="10241079"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7" name="Rectangle 56"/>
            <p:cNvSpPr/>
            <p:nvPr/>
          </p:nvSpPr>
          <p:spPr bwMode="auto">
            <a:xfrm>
              <a:off x="7755828"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4322"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9" name="Rectangle 58"/>
            <p:cNvSpPr/>
            <p:nvPr/>
          </p:nvSpPr>
          <p:spPr bwMode="auto">
            <a:xfrm>
              <a:off x="7844322"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60" name="Rectangle 59"/>
            <p:cNvSpPr/>
            <p:nvPr/>
          </p:nvSpPr>
          <p:spPr bwMode="auto">
            <a:xfrm>
              <a:off x="7844322"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17" name="TextBox 16"/>
            <p:cNvSpPr txBox="1"/>
            <p:nvPr/>
          </p:nvSpPr>
          <p:spPr>
            <a:xfrm>
              <a:off x="11288425" y="277946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1" name="TextBox 60"/>
            <p:cNvSpPr txBox="1"/>
            <p:nvPr/>
          </p:nvSpPr>
          <p:spPr>
            <a:xfrm>
              <a:off x="11288425" y="321201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2" name="TextBox 61"/>
            <p:cNvSpPr txBox="1"/>
            <p:nvPr/>
          </p:nvSpPr>
          <p:spPr>
            <a:xfrm>
              <a:off x="11288425" y="364150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82" name="Straight Arrow Connector 81"/>
            <p:cNvCxnSpPr/>
            <p:nvPr/>
          </p:nvCxnSpPr>
          <p:spPr>
            <a:xfrm flipV="1">
              <a:off x="9535865" y="2030053"/>
              <a:ext cx="0" cy="243196"/>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1915" y="1990153"/>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a:solidFill>
                    <a:schemeClr val="bg1"/>
                  </a:solidFill>
                </a:rPr>
                <a:t>TDS+SSL</a:t>
              </a:r>
            </a:p>
          </p:txBody>
        </p:sp>
      </p:grpSp>
      <p:grpSp>
        <p:nvGrpSpPr>
          <p:cNvPr id="3072" name="Group 3071"/>
          <p:cNvGrpSpPr/>
          <p:nvPr/>
        </p:nvGrpSpPr>
        <p:grpSpPr>
          <a:xfrm>
            <a:off x="7518832" y="4137961"/>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81"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How It </a:t>
            </a:r>
            <a:r>
              <a:rPr lang="en-US" dirty="0" smtClean="0"/>
              <a:t>Works – Architecture of the Service</a:t>
            </a:r>
            <a:endParaRPr lang="en-US" dirty="0"/>
          </a:p>
        </p:txBody>
      </p:sp>
      <p:sp>
        <p:nvSpPr>
          <p:cNvPr id="80" name="Rectangle 79"/>
          <p:cNvSpPr/>
          <p:nvPr/>
        </p:nvSpPr>
        <p:spPr>
          <a:xfrm>
            <a:off x="7518832" y="353101"/>
            <a:ext cx="3976069" cy="5716669"/>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19245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ppt_x"/>
                                          </p:val>
                                        </p:tav>
                                        <p:tav tm="100000">
                                          <p:val>
                                            <p:strVal val="#ppt_x"/>
                                          </p:val>
                                        </p:tav>
                                      </p:tavLst>
                                    </p:anim>
                                    <p:anim calcmode="lin" valueType="num">
                                      <p:cBhvr additive="base">
                                        <p:cTn id="12" dur="500" fill="hold"/>
                                        <p:tgtEl>
                                          <p:spTgt spid="79"/>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79" grpId="0" animBg="1"/>
      <p:bldP spid="8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bwMode="auto">
          <a:xfrm>
            <a:off x="7518833" y="6123865"/>
            <a:ext cx="3976070" cy="325421"/>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Infrastructure Layer</a:t>
            </a:r>
          </a:p>
        </p:txBody>
      </p:sp>
      <p:grpSp>
        <p:nvGrpSpPr>
          <p:cNvPr id="6" name="Group 5"/>
          <p:cNvGrpSpPr/>
          <p:nvPr/>
        </p:nvGrpSpPr>
        <p:grpSpPr>
          <a:xfrm>
            <a:off x="7518833" y="353101"/>
            <a:ext cx="3976070" cy="1592486"/>
            <a:chOff x="7518833" y="353101"/>
            <a:chExt cx="3976070" cy="1592486"/>
          </a:xfrm>
        </p:grpSpPr>
        <p:sp>
          <p:nvSpPr>
            <p:cNvPr id="84" name="Rectangle 83"/>
            <p:cNvSpPr/>
            <p:nvPr/>
          </p:nvSpPr>
          <p:spPr bwMode="auto">
            <a:xfrm>
              <a:off x="7518833" y="353101"/>
              <a:ext cx="3976070" cy="1592486"/>
            </a:xfrm>
            <a:prstGeom prst="rect">
              <a:avLst/>
            </a:prstGeom>
            <a:solidFill>
              <a:schemeClr val="accent4">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solidFill>
                    <a:schemeClr val="accent3">
                      <a:lumMod val="50000"/>
                    </a:schemeClr>
                  </a:solidFill>
                </a:rPr>
                <a:t>Client Layer</a:t>
              </a:r>
            </a:p>
          </p:txBody>
        </p:sp>
        <p:sp>
          <p:nvSpPr>
            <p:cNvPr id="3" name="Rectangle 2"/>
            <p:cNvSpPr/>
            <p:nvPr/>
          </p:nvSpPr>
          <p:spPr bwMode="auto">
            <a:xfrm>
              <a:off x="7755827" y="634999"/>
              <a:ext cx="950621"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PHP</a:t>
              </a:r>
            </a:p>
          </p:txBody>
        </p:sp>
        <p:sp>
          <p:nvSpPr>
            <p:cNvPr id="39" name="Rectangle 38"/>
            <p:cNvSpPr/>
            <p:nvPr/>
          </p:nvSpPr>
          <p:spPr bwMode="auto">
            <a:xfrm>
              <a:off x="10293349" y="634999"/>
              <a:ext cx="950625"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WCF Data Services</a:t>
              </a:r>
            </a:p>
          </p:txBody>
        </p:sp>
        <p:sp>
          <p:nvSpPr>
            <p:cNvPr id="40" name="Rectangle 39"/>
            <p:cNvSpPr/>
            <p:nvPr/>
          </p:nvSpPr>
          <p:spPr bwMode="auto">
            <a:xfrm>
              <a:off x="8814342" y="634999"/>
              <a:ext cx="1371114"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SQL Server</a:t>
              </a:r>
            </a:p>
            <a:p>
              <a:pPr algn="ctr" defTabSz="914099" fontAlgn="base">
                <a:spcBef>
                  <a:spcPct val="0"/>
                </a:spcBef>
                <a:spcAft>
                  <a:spcPct val="0"/>
                </a:spcAft>
              </a:pPr>
              <a:r>
                <a:rPr lang="en-US" sz="1200" dirty="0">
                  <a:solidFill>
                    <a:sysClr val="windowText" lastClr="000000"/>
                  </a:solidFill>
                </a:rPr>
                <a:t>Applications</a:t>
              </a:r>
            </a:p>
            <a:p>
              <a:pPr algn="ctr" defTabSz="914099" fontAlgn="base">
                <a:spcBef>
                  <a:spcPct val="0"/>
                </a:spcBef>
                <a:spcAft>
                  <a:spcPct val="0"/>
                </a:spcAft>
              </a:pPr>
              <a:r>
                <a:rPr lang="en-US" sz="1200" dirty="0">
                  <a:solidFill>
                    <a:sysClr val="windowText" lastClr="000000"/>
                  </a:solidFill>
                </a:rPr>
                <a:t>and Tools</a:t>
              </a:r>
            </a:p>
          </p:txBody>
        </p:sp>
        <p:sp>
          <p:nvSpPr>
            <p:cNvPr id="41" name="Rectangle 40"/>
            <p:cNvSpPr/>
            <p:nvPr/>
          </p:nvSpPr>
          <p:spPr bwMode="auto">
            <a:xfrm>
              <a:off x="7755826"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ODBC</a:t>
              </a:r>
            </a:p>
          </p:txBody>
        </p:sp>
        <p:sp>
          <p:nvSpPr>
            <p:cNvPr id="42" name="Rectangle 41"/>
            <p:cNvSpPr/>
            <p:nvPr/>
          </p:nvSpPr>
          <p:spPr bwMode="auto">
            <a:xfrm>
              <a:off x="9551973"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ADO.NET</a:t>
              </a:r>
            </a:p>
          </p:txBody>
        </p:sp>
        <p:sp>
          <p:nvSpPr>
            <p:cNvPr id="43" name="Rectangle 42"/>
            <p:cNvSpPr/>
            <p:nvPr/>
          </p:nvSpPr>
          <p:spPr bwMode="auto">
            <a:xfrm>
              <a:off x="7755826" y="1570505"/>
              <a:ext cx="3488147"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Tabular Data Stream (TDS)</a:t>
              </a:r>
            </a:p>
          </p:txBody>
        </p:sp>
      </p:grpSp>
      <p:grpSp>
        <p:nvGrpSpPr>
          <p:cNvPr id="7" name="Group 6"/>
          <p:cNvGrpSpPr/>
          <p:nvPr/>
        </p:nvGrpSpPr>
        <p:grpSpPr>
          <a:xfrm>
            <a:off x="7518833" y="1999680"/>
            <a:ext cx="3976070" cy="2084188"/>
            <a:chOff x="7518833" y="1990153"/>
            <a:chExt cx="3976070" cy="2084188"/>
          </a:xfrm>
        </p:grpSpPr>
        <p:cxnSp>
          <p:nvCxnSpPr>
            <p:cNvPr id="13" name="Straight Connector 12"/>
            <p:cNvCxnSpPr/>
            <p:nvPr/>
          </p:nvCxnSpPr>
          <p:spPr>
            <a:xfrm>
              <a:off x="7518833" y="2169940"/>
              <a:ext cx="3976069"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8833" y="2273249"/>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61173"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9667"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1" name="Rectangle 50"/>
            <p:cNvSpPr/>
            <p:nvPr/>
          </p:nvSpPr>
          <p:spPr bwMode="auto">
            <a:xfrm>
              <a:off x="9049667"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2" name="Rectangle 51"/>
            <p:cNvSpPr/>
            <p:nvPr/>
          </p:nvSpPr>
          <p:spPr bwMode="auto">
            <a:xfrm>
              <a:off x="9049667"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3" name="Rectangle 52"/>
            <p:cNvSpPr/>
            <p:nvPr/>
          </p:nvSpPr>
          <p:spPr bwMode="auto">
            <a:xfrm>
              <a:off x="10152585"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41079"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5" name="Rectangle 54"/>
            <p:cNvSpPr/>
            <p:nvPr/>
          </p:nvSpPr>
          <p:spPr bwMode="auto">
            <a:xfrm>
              <a:off x="10241079"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6" name="Rectangle 55"/>
            <p:cNvSpPr/>
            <p:nvPr/>
          </p:nvSpPr>
          <p:spPr bwMode="auto">
            <a:xfrm>
              <a:off x="10241079"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7" name="Rectangle 56"/>
            <p:cNvSpPr/>
            <p:nvPr/>
          </p:nvSpPr>
          <p:spPr bwMode="auto">
            <a:xfrm>
              <a:off x="7755828"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4322"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9" name="Rectangle 58"/>
            <p:cNvSpPr/>
            <p:nvPr/>
          </p:nvSpPr>
          <p:spPr bwMode="auto">
            <a:xfrm>
              <a:off x="7844322"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60" name="Rectangle 59"/>
            <p:cNvSpPr/>
            <p:nvPr/>
          </p:nvSpPr>
          <p:spPr bwMode="auto">
            <a:xfrm>
              <a:off x="7844322"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17" name="TextBox 16"/>
            <p:cNvSpPr txBox="1"/>
            <p:nvPr/>
          </p:nvSpPr>
          <p:spPr>
            <a:xfrm>
              <a:off x="11288425" y="277946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1" name="TextBox 60"/>
            <p:cNvSpPr txBox="1"/>
            <p:nvPr/>
          </p:nvSpPr>
          <p:spPr>
            <a:xfrm>
              <a:off x="11288425" y="321201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2" name="TextBox 61"/>
            <p:cNvSpPr txBox="1"/>
            <p:nvPr/>
          </p:nvSpPr>
          <p:spPr>
            <a:xfrm>
              <a:off x="11288425" y="364150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82" name="Straight Arrow Connector 81"/>
            <p:cNvCxnSpPr/>
            <p:nvPr/>
          </p:nvCxnSpPr>
          <p:spPr>
            <a:xfrm flipV="1">
              <a:off x="9535865" y="2030053"/>
              <a:ext cx="0" cy="243196"/>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1915" y="1990153"/>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a:solidFill>
                    <a:schemeClr val="bg1"/>
                  </a:solidFill>
                </a:rPr>
                <a:t>TDS+SSL</a:t>
              </a:r>
            </a:p>
          </p:txBody>
        </p:sp>
      </p:grpSp>
      <p:grpSp>
        <p:nvGrpSpPr>
          <p:cNvPr id="3072" name="Group 3071"/>
          <p:cNvGrpSpPr/>
          <p:nvPr/>
        </p:nvGrpSpPr>
        <p:grpSpPr>
          <a:xfrm>
            <a:off x="7518832" y="4137961"/>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81"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How It </a:t>
            </a:r>
            <a:r>
              <a:rPr lang="en-US" dirty="0" smtClean="0"/>
              <a:t>Works – Architecture of the Service</a:t>
            </a:r>
            <a:endParaRPr lang="en-US" dirty="0"/>
          </a:p>
        </p:txBody>
      </p:sp>
      <p:sp>
        <p:nvSpPr>
          <p:cNvPr id="2" name="Left Brace 1"/>
          <p:cNvSpPr/>
          <p:nvPr/>
        </p:nvSpPr>
        <p:spPr>
          <a:xfrm>
            <a:off x="6531427" y="2179466"/>
            <a:ext cx="667658" cy="4269820"/>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0" name="Content Placeholder 2"/>
          <p:cNvSpPr txBox="1">
            <a:spLocks/>
          </p:cNvSpPr>
          <p:nvPr/>
        </p:nvSpPr>
        <p:spPr>
          <a:xfrm>
            <a:off x="1175657" y="3562787"/>
            <a:ext cx="5355769" cy="150317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z="5400" spc="-51" dirty="0" smtClean="0">
                <a:solidFill>
                  <a:schemeClr val="bg2"/>
                </a:solidFill>
                <a:latin typeface="+mj-lt"/>
              </a:rPr>
              <a:t>Microsoft Azure</a:t>
            </a:r>
            <a:br>
              <a:rPr lang="en-US" sz="5400" spc="-51" dirty="0" smtClean="0">
                <a:solidFill>
                  <a:schemeClr val="bg2"/>
                </a:solidFill>
                <a:latin typeface="+mj-lt"/>
              </a:rPr>
            </a:br>
            <a:r>
              <a:rPr lang="en-US" sz="5400" spc="-51" dirty="0" smtClean="0">
                <a:solidFill>
                  <a:schemeClr val="bg2"/>
                </a:solidFill>
                <a:latin typeface="+mj-lt"/>
              </a:rPr>
              <a:t>SQL Database</a:t>
            </a:r>
          </a:p>
          <a:p>
            <a:pPr marL="3175" lvl="1" indent="0" defTabSz="914325">
              <a:spcBef>
                <a:spcPts val="600"/>
              </a:spcBef>
              <a:buNone/>
            </a:pPr>
            <a:r>
              <a:rPr lang="en-US" sz="5400" spc="-51" dirty="0" smtClean="0">
                <a:solidFill>
                  <a:schemeClr val="bg2"/>
                </a:solidFill>
                <a:latin typeface="+mj-lt"/>
              </a:rPr>
              <a:t>SaaS</a:t>
            </a:r>
            <a:endParaRPr lang="en-US" sz="5400" dirty="0">
              <a:latin typeface="+mj-lt"/>
            </a:endParaRPr>
          </a:p>
        </p:txBody>
      </p:sp>
    </p:spTree>
    <p:extLst>
      <p:ext uri="{BB962C8B-B14F-4D97-AF65-F5344CB8AC3E}">
        <p14:creationId xmlns:p14="http://schemas.microsoft.com/office/powerpoint/2010/main" val="288598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045030" y="0"/>
            <a:ext cx="1010194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25">
              <a:spcBef>
                <a:spcPts val="2400"/>
              </a:spcBef>
              <a:buNone/>
            </a:pPr>
            <a:r>
              <a:rPr lang="en-US" sz="4400" spc="-51" dirty="0" smtClean="0">
                <a:solidFill>
                  <a:schemeClr val="bg2"/>
                </a:solidFill>
                <a:latin typeface="+mj-lt"/>
              </a:rPr>
              <a:t>The Service </a:t>
            </a:r>
            <a:r>
              <a:rPr lang="en-US" sz="4400" spc="-51" dirty="0">
                <a:solidFill>
                  <a:schemeClr val="bg2"/>
                </a:solidFill>
                <a:latin typeface="+mj-lt"/>
              </a:rPr>
              <a:t>head </a:t>
            </a:r>
            <a:r>
              <a:rPr lang="en-US" sz="4400" spc="-51" dirty="0" smtClean="0">
                <a:solidFill>
                  <a:schemeClr val="bg2"/>
                </a:solidFill>
                <a:latin typeface="+mj-lt"/>
              </a:rPr>
              <a:t>contains </a:t>
            </a:r>
            <a:r>
              <a:rPr lang="en-US" sz="4400" spc="-51" dirty="0">
                <a:solidFill>
                  <a:schemeClr val="bg2"/>
                </a:solidFill>
                <a:latin typeface="+mj-lt"/>
              </a:rPr>
              <a:t>databases</a:t>
            </a:r>
          </a:p>
          <a:p>
            <a:pPr marL="0" lvl="1" indent="0" defTabSz="914325">
              <a:spcBef>
                <a:spcPts val="2400"/>
              </a:spcBef>
              <a:buNone/>
            </a:pPr>
            <a:r>
              <a:rPr lang="en-US" sz="4400" spc="-51" dirty="0">
                <a:solidFill>
                  <a:schemeClr val="bg2"/>
                </a:solidFill>
                <a:latin typeface="+mj-lt"/>
              </a:rPr>
              <a:t>Connect via automatically generated </a:t>
            </a:r>
            <a:r>
              <a:rPr lang="en-US" sz="4400" spc="-51" dirty="0" smtClean="0">
                <a:solidFill>
                  <a:schemeClr val="bg2"/>
                </a:solidFill>
                <a:latin typeface="+mj-lt"/>
              </a:rPr>
              <a:t>FQDN: {name}.database.windows.net</a:t>
            </a:r>
            <a:endParaRPr lang="en-US" sz="4400" spc="-51" dirty="0">
              <a:solidFill>
                <a:schemeClr val="bg2"/>
              </a:solidFill>
              <a:latin typeface="+mj-lt"/>
            </a:endParaRPr>
          </a:p>
          <a:p>
            <a:pPr marL="0" lvl="1" indent="0" defTabSz="914325">
              <a:spcBef>
                <a:spcPts val="2400"/>
              </a:spcBef>
              <a:buNone/>
            </a:pPr>
            <a:r>
              <a:rPr lang="en-US" sz="4400" spc="-51" dirty="0">
                <a:solidFill>
                  <a:schemeClr val="bg2"/>
                </a:solidFill>
                <a:latin typeface="+mj-lt"/>
              </a:rPr>
              <a:t>Initially contains only a master </a:t>
            </a:r>
            <a:r>
              <a:rPr lang="en-US" sz="4400" spc="-51" dirty="0" smtClean="0">
                <a:solidFill>
                  <a:schemeClr val="bg2"/>
                </a:solidFill>
                <a:latin typeface="+mj-lt"/>
              </a:rPr>
              <a:t>database</a:t>
            </a:r>
            <a:endParaRPr lang="en-US" sz="4400" spc="-51" dirty="0">
              <a:solidFill>
                <a:schemeClr val="bg2"/>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a:t>
            </a:r>
            <a:r>
              <a:rPr lang="en-US" dirty="0" smtClean="0"/>
              <a:t>Server Definition</a:t>
            </a:r>
            <a:endParaRPr lang="en-US" dirty="0"/>
          </a:p>
        </p:txBody>
      </p:sp>
      <p:pic>
        <p:nvPicPr>
          <p:cNvPr id="8" name="Picture 7"/>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1196773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59658" y="1"/>
            <a:ext cx="7048126"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14325">
              <a:spcBef>
                <a:spcPts val="2400"/>
              </a:spcBef>
              <a:buNone/>
            </a:pPr>
            <a:r>
              <a:rPr lang="en-US" sz="4400" spc="-51" dirty="0">
                <a:solidFill>
                  <a:schemeClr val="bg2"/>
                </a:solidFill>
                <a:latin typeface="+mj-lt"/>
              </a:rPr>
              <a:t>Log on to Microsoft Azure Management Portal</a:t>
            </a:r>
          </a:p>
          <a:p>
            <a:pPr marL="0" lvl="1" indent="0" defTabSz="914325">
              <a:spcBef>
                <a:spcPts val="2400"/>
              </a:spcBef>
              <a:buNone/>
            </a:pPr>
            <a:r>
              <a:rPr lang="en-US" sz="4400" spc="-51" dirty="0">
                <a:solidFill>
                  <a:schemeClr val="bg2"/>
                </a:solidFill>
                <a:latin typeface="+mj-lt"/>
              </a:rPr>
              <a:t>Create a SQL Database server</a:t>
            </a:r>
          </a:p>
          <a:p>
            <a:pPr marL="0" lvl="1" indent="0" defTabSz="914325">
              <a:spcBef>
                <a:spcPts val="2400"/>
              </a:spcBef>
              <a:buNone/>
            </a:pPr>
            <a:r>
              <a:rPr lang="en-US" sz="4400" spc="-51" dirty="0">
                <a:solidFill>
                  <a:schemeClr val="bg2"/>
                </a:solidFill>
                <a:latin typeface="+mj-lt"/>
              </a:rPr>
              <a:t>Specify admin login credentials</a:t>
            </a:r>
          </a:p>
          <a:p>
            <a:pPr marL="0" lvl="1" indent="0" defTabSz="914325">
              <a:spcBef>
                <a:spcPts val="2400"/>
              </a:spcBef>
              <a:buNone/>
            </a:pPr>
            <a:r>
              <a:rPr lang="en-US" sz="4400" spc="-51" dirty="0">
                <a:solidFill>
                  <a:schemeClr val="bg2"/>
                </a:solidFill>
                <a:latin typeface="+mj-lt"/>
              </a:rPr>
              <a:t>Add firewall </a:t>
            </a:r>
            <a:r>
              <a:rPr lang="en-US" sz="4400" spc="-51" dirty="0" smtClean="0">
                <a:solidFill>
                  <a:schemeClr val="bg2"/>
                </a:solidFill>
                <a:latin typeface="+mj-lt"/>
              </a:rPr>
              <a:t>rules and </a:t>
            </a:r>
            <a:r>
              <a:rPr lang="en-US" sz="4400" spc="-51" dirty="0">
                <a:solidFill>
                  <a:schemeClr val="bg2"/>
                </a:solidFill>
                <a:latin typeface="+mj-lt"/>
              </a:rPr>
              <a:t>enable service access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7441" y="1397076"/>
            <a:ext cx="4658342" cy="4063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Provision Servers </a:t>
            </a:r>
            <a:r>
              <a:rPr lang="en-US" dirty="0" smtClean="0"/>
              <a:t>Interactively</a:t>
            </a:r>
            <a:endParaRPr lang="en-US" dirty="0"/>
          </a:p>
        </p:txBody>
      </p:sp>
    </p:spTree>
    <p:extLst>
      <p:ext uri="{BB962C8B-B14F-4D97-AF65-F5344CB8AC3E}">
        <p14:creationId xmlns:p14="http://schemas.microsoft.com/office/powerpoint/2010/main" val="1022973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59658" y="1"/>
            <a:ext cx="7048126"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14325">
              <a:spcBef>
                <a:spcPts val="2400"/>
              </a:spcBef>
              <a:buNone/>
            </a:pPr>
            <a:r>
              <a:rPr lang="en-US" sz="4400" spc="-51" dirty="0">
                <a:solidFill>
                  <a:schemeClr val="bg2"/>
                </a:solidFill>
                <a:latin typeface="+mj-lt"/>
              </a:rPr>
              <a:t>Log on to Microsoft Azure Management Portal</a:t>
            </a:r>
          </a:p>
          <a:p>
            <a:pPr marL="0" lvl="1" indent="0" defTabSz="914325">
              <a:spcBef>
                <a:spcPts val="2400"/>
              </a:spcBef>
              <a:buNone/>
            </a:pPr>
            <a:r>
              <a:rPr lang="en-US" sz="4400" spc="-51" dirty="0">
                <a:solidFill>
                  <a:schemeClr val="bg2"/>
                </a:solidFill>
                <a:latin typeface="+mj-lt"/>
              </a:rPr>
              <a:t>Create a SQL Database server</a:t>
            </a:r>
          </a:p>
          <a:p>
            <a:pPr marL="0" lvl="1" indent="0" defTabSz="914325">
              <a:spcBef>
                <a:spcPts val="2400"/>
              </a:spcBef>
              <a:buNone/>
            </a:pPr>
            <a:r>
              <a:rPr lang="en-US" sz="4400" spc="-51" dirty="0">
                <a:solidFill>
                  <a:schemeClr val="bg2"/>
                </a:solidFill>
                <a:latin typeface="+mj-lt"/>
              </a:rPr>
              <a:t>Specify admin login credentials</a:t>
            </a:r>
          </a:p>
          <a:p>
            <a:pPr marL="0" lvl="1" indent="0" defTabSz="914325">
              <a:spcBef>
                <a:spcPts val="2400"/>
              </a:spcBef>
              <a:buNone/>
            </a:pPr>
            <a:r>
              <a:rPr lang="en-US" sz="4400" spc="-51" dirty="0">
                <a:solidFill>
                  <a:schemeClr val="bg2"/>
                </a:solidFill>
                <a:latin typeface="+mj-lt"/>
              </a:rPr>
              <a:t>Add firewall </a:t>
            </a:r>
            <a:r>
              <a:rPr lang="en-US" sz="4400" spc="-51" dirty="0" smtClean="0">
                <a:solidFill>
                  <a:schemeClr val="bg2"/>
                </a:solidFill>
                <a:latin typeface="+mj-lt"/>
              </a:rPr>
              <a:t>rules and </a:t>
            </a:r>
            <a:r>
              <a:rPr lang="en-US" sz="4400" spc="-51" dirty="0">
                <a:solidFill>
                  <a:schemeClr val="bg2"/>
                </a:solidFill>
                <a:latin typeface="+mj-lt"/>
              </a:rPr>
              <a:t>enable service access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7441" y="1397076"/>
            <a:ext cx="4658342" cy="4063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Provision Servers </a:t>
            </a:r>
            <a:r>
              <a:rPr lang="en-US" dirty="0" smtClean="0"/>
              <a:t>Interactively</a:t>
            </a:r>
            <a:endParaRPr lang="en-US" dirty="0"/>
          </a:p>
        </p:txBody>
      </p:sp>
      <p:sp>
        <p:nvSpPr>
          <p:cNvPr id="2" name="TextBox 1"/>
          <p:cNvSpPr txBox="1"/>
          <p:nvPr/>
        </p:nvSpPr>
        <p:spPr>
          <a:xfrm>
            <a:off x="580571" y="2336800"/>
            <a:ext cx="11030857" cy="1200329"/>
          </a:xfrm>
          <a:prstGeom prst="rect">
            <a:avLst/>
          </a:prstGeom>
          <a:solidFill>
            <a:schemeClr val="accent2">
              <a:lumMod val="60000"/>
              <a:lumOff val="40000"/>
            </a:schemeClr>
          </a:solidFill>
        </p:spPr>
        <p:txBody>
          <a:bodyPr wrap="square" rtlCol="0">
            <a:spAutoFit/>
          </a:bodyPr>
          <a:lstStyle/>
          <a:p>
            <a:pPr algn="ctr"/>
            <a:r>
              <a:rPr lang="sv-SE" sz="7200" dirty="0" smtClean="0"/>
              <a:t>Same for Preview Portal?</a:t>
            </a:r>
            <a:endParaRPr lang="sv-SE" sz="7200" dirty="0"/>
          </a:p>
        </p:txBody>
      </p:sp>
    </p:spTree>
    <p:extLst>
      <p:ext uri="{BB962C8B-B14F-4D97-AF65-F5344CB8AC3E}">
        <p14:creationId xmlns:p14="http://schemas.microsoft.com/office/powerpoint/2010/main" val="1572515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1"/>
            <a:ext cx="12191999" cy="3421625"/>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914325">
              <a:spcBef>
                <a:spcPts val="2400"/>
              </a:spcBef>
              <a:buNone/>
            </a:pPr>
            <a:r>
              <a:rPr lang="en-US" sz="4000" spc="-51" dirty="0" smtClean="0">
                <a:solidFill>
                  <a:schemeClr val="bg2"/>
                </a:solidFill>
                <a:latin typeface="+mj-lt"/>
              </a:rPr>
              <a:t>Use </a:t>
            </a:r>
            <a:r>
              <a:rPr lang="en-US" sz="4000" spc="-51" dirty="0">
                <a:solidFill>
                  <a:schemeClr val="bg2"/>
                </a:solidFill>
                <a:latin typeface="+mj-lt"/>
              </a:rPr>
              <a:t>Microsoft Azure Platform PowerShell </a:t>
            </a:r>
            <a:r>
              <a:rPr lang="en-US" sz="4000" spc="-51" dirty="0" err="1" smtClean="0">
                <a:solidFill>
                  <a:schemeClr val="bg2"/>
                </a:solidFill>
                <a:latin typeface="+mj-lt"/>
              </a:rPr>
              <a:t>cmdlets</a:t>
            </a:r>
            <a:endParaRPr lang="en-US" sz="4000" spc="-51" dirty="0" smtClean="0">
              <a:solidFill>
                <a:schemeClr val="bg2"/>
              </a:solidFill>
              <a:latin typeface="+mj-lt"/>
            </a:endParaRPr>
          </a:p>
          <a:p>
            <a:pPr marL="0" lvl="1" indent="0" algn="ctr" defTabSz="914325">
              <a:spcBef>
                <a:spcPts val="2400"/>
              </a:spcBef>
              <a:buNone/>
            </a:pPr>
            <a:r>
              <a:rPr lang="en-US" sz="4000" spc="-51" dirty="0" smtClean="0">
                <a:solidFill>
                  <a:schemeClr val="bg2"/>
                </a:solidFill>
                <a:latin typeface="+mj-lt"/>
              </a:rPr>
              <a:t>http://azure.microsoft.com/en-us/services/automation</a:t>
            </a:r>
            <a:endParaRPr lang="en-US" sz="4000" spc="-51" dirty="0">
              <a:solidFill>
                <a:schemeClr val="bg2"/>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a:t>
            </a:r>
            <a:r>
              <a:rPr lang="en-US" spc="-51" dirty="0">
                <a:solidFill>
                  <a:schemeClr val="bg2"/>
                </a:solidFill>
              </a:rPr>
              <a:t>Automate Server Provisioning</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09" t="1182"/>
          <a:stretch/>
        </p:blipFill>
        <p:spPr>
          <a:xfrm>
            <a:off x="2909888" y="2662237"/>
            <a:ext cx="6405002" cy="2686547"/>
          </a:xfrm>
          <a:prstGeom prst="rect">
            <a:avLst/>
          </a:prstGeom>
          <a:noFill/>
          <a:ln w="9525">
            <a:noFill/>
            <a:miter lim="800000"/>
            <a:headEnd/>
            <a:tailEnd/>
          </a:ln>
          <a:effectLst>
            <a:outerShdw blurRad="50800" dist="25400" dir="2700000" algn="tl" rotWithShape="0">
              <a:prstClr val="black">
                <a:alpha val="20000"/>
              </a:prstClr>
            </a:outerShdw>
          </a:effectLst>
        </p:spPr>
      </p:pic>
      <p:sp>
        <p:nvSpPr>
          <p:cNvPr id="7" name="Content Placeholder 2"/>
          <p:cNvSpPr txBox="1">
            <a:spLocks/>
          </p:cNvSpPr>
          <p:nvPr/>
        </p:nvSpPr>
        <p:spPr>
          <a:xfrm>
            <a:off x="1" y="5707626"/>
            <a:ext cx="12191999" cy="1150374"/>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914325">
              <a:spcBef>
                <a:spcPts val="2400"/>
              </a:spcBef>
              <a:buNone/>
            </a:pPr>
            <a:r>
              <a:rPr lang="en-US" sz="4000" spc="-51" dirty="0" smtClean="0">
                <a:solidFill>
                  <a:schemeClr val="bg2"/>
                </a:solidFill>
                <a:latin typeface="+mj-lt"/>
              </a:rPr>
              <a:t>Or use the </a:t>
            </a:r>
            <a:r>
              <a:rPr lang="en-US" sz="4000" spc="-51" dirty="0">
                <a:solidFill>
                  <a:schemeClr val="bg2"/>
                </a:solidFill>
                <a:latin typeface="+mj-lt"/>
              </a:rPr>
              <a:t>Azure </a:t>
            </a:r>
            <a:r>
              <a:rPr lang="en-US" sz="4000" spc="-51" dirty="0" smtClean="0">
                <a:solidFill>
                  <a:schemeClr val="bg2"/>
                </a:solidFill>
                <a:latin typeface="+mj-lt"/>
              </a:rPr>
              <a:t>Cross-Platform </a:t>
            </a:r>
            <a:r>
              <a:rPr lang="en-US" sz="4000" spc="-51" dirty="0">
                <a:solidFill>
                  <a:schemeClr val="bg2"/>
                </a:solidFill>
                <a:latin typeface="+mj-lt"/>
              </a:rPr>
              <a:t>Command-Line Interface (xplat-cli)</a:t>
            </a:r>
          </a:p>
        </p:txBody>
      </p:sp>
      <p:sp>
        <p:nvSpPr>
          <p:cNvPr id="8" name="TextBox 7"/>
          <p:cNvSpPr txBox="1"/>
          <p:nvPr/>
        </p:nvSpPr>
        <p:spPr>
          <a:xfrm>
            <a:off x="596960" y="3421626"/>
            <a:ext cx="11030857" cy="1200329"/>
          </a:xfrm>
          <a:prstGeom prst="rect">
            <a:avLst/>
          </a:prstGeom>
          <a:solidFill>
            <a:schemeClr val="accent2">
              <a:lumMod val="60000"/>
              <a:lumOff val="40000"/>
            </a:schemeClr>
          </a:solidFill>
        </p:spPr>
        <p:txBody>
          <a:bodyPr wrap="square" rtlCol="0">
            <a:spAutoFit/>
          </a:bodyPr>
          <a:lstStyle/>
          <a:p>
            <a:pPr algn="ctr"/>
            <a:r>
              <a:rPr lang="en-US" sz="7200" dirty="0" smtClean="0"/>
              <a:t>Make separate slides!</a:t>
            </a:r>
            <a:endParaRPr lang="en-US" sz="7200" dirty="0"/>
          </a:p>
        </p:txBody>
      </p:sp>
    </p:spTree>
    <p:extLst>
      <p:ext uri="{BB962C8B-B14F-4D97-AF65-F5344CB8AC3E}">
        <p14:creationId xmlns:p14="http://schemas.microsoft.com/office/powerpoint/2010/main" val="795505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894654017"/>
              </p:ext>
            </p:extLst>
          </p:nvPr>
        </p:nvGraphicFramePr>
        <p:xfrm>
          <a:off x="340517" y="1487468"/>
          <a:ext cx="11510966" cy="3968287"/>
        </p:xfrm>
        <a:graphic>
          <a:graphicData uri="http://schemas.openxmlformats.org/drawingml/2006/table">
            <a:tbl>
              <a:tblPr firstRow="1" bandRow="1">
                <a:tableStyleId>{93296810-A885-4BE3-A3E7-6D5BEEA58F35}</a:tableStyleId>
              </a:tblPr>
              <a:tblGrid>
                <a:gridCol w="1198567"/>
                <a:gridCol w="1674812"/>
                <a:gridCol w="2071688"/>
                <a:gridCol w="1016000"/>
                <a:gridCol w="1841500"/>
                <a:gridCol w="830658"/>
                <a:gridCol w="960042"/>
                <a:gridCol w="1917699"/>
              </a:tblGrid>
              <a:tr h="566310">
                <a:tc rowSpan="2">
                  <a:txBody>
                    <a:bodyPr/>
                    <a:lstStyle/>
                    <a:p>
                      <a:r>
                        <a:rPr lang="en-US" b="0" dirty="0" smtClean="0">
                          <a:latin typeface="+mj-lt"/>
                        </a:rPr>
                        <a:t>Service</a:t>
                      </a:r>
                      <a:r>
                        <a:rPr lang="en-US" b="0" baseline="0" dirty="0" smtClean="0">
                          <a:latin typeface="+mj-lt"/>
                        </a:rPr>
                        <a:t> Tier</a:t>
                      </a:r>
                      <a:endParaRPr lang="en-US" b="0" dirty="0">
                        <a:latin typeface="+mj-lt"/>
                      </a:endParaRPr>
                    </a:p>
                  </a:txBody>
                  <a:tcPr/>
                </a:tc>
                <a:tc rowSpan="2">
                  <a:txBody>
                    <a:bodyPr/>
                    <a:lstStyle/>
                    <a:p>
                      <a:pPr marL="0" algn="l" defTabSz="914400" rtl="0" eaLnBrk="1" latinLnBrk="0" hangingPunct="1"/>
                      <a:r>
                        <a:rPr lang="en-US" sz="1800" b="0" kern="1200" dirty="0" smtClean="0">
                          <a:solidFill>
                            <a:schemeClr val="lt1"/>
                          </a:solidFill>
                          <a:latin typeface="+mj-lt"/>
                          <a:ea typeface="+mn-ea"/>
                          <a:cs typeface="+mn-cs"/>
                        </a:rPr>
                        <a:t>Performance Level</a:t>
                      </a:r>
                      <a:endParaRPr lang="en-US" sz="1800" b="0" kern="1200" dirty="0">
                        <a:solidFill>
                          <a:schemeClr val="lt1"/>
                        </a:solidFill>
                        <a:latin typeface="+mj-lt"/>
                        <a:ea typeface="+mn-ea"/>
                        <a:cs typeface="+mn-cs"/>
                      </a:endParaRPr>
                    </a:p>
                  </a:txBody>
                  <a:tcPr/>
                </a:tc>
                <a:tc rowSpan="2">
                  <a:txBody>
                    <a:bodyPr/>
                    <a:lstStyle/>
                    <a:p>
                      <a:pPr marL="0" algn="l" defTabSz="914400" rtl="0" eaLnBrk="1" latinLnBrk="0" hangingPunct="1"/>
                      <a:r>
                        <a:rPr lang="en-US" sz="1800" b="0" kern="1200" dirty="0" smtClean="0">
                          <a:solidFill>
                            <a:schemeClr val="lt1"/>
                          </a:solidFill>
                          <a:latin typeface="+mj-lt"/>
                          <a:ea typeface="+mn-ea"/>
                          <a:cs typeface="+mn-cs"/>
                        </a:rPr>
                        <a:t>Common App Pattern</a:t>
                      </a:r>
                      <a:endParaRPr lang="en-US" sz="1800" b="0" kern="1200" dirty="0">
                        <a:solidFill>
                          <a:schemeClr val="lt1"/>
                        </a:solidFill>
                        <a:latin typeface="+mj-lt"/>
                        <a:ea typeface="+mn-ea"/>
                        <a:cs typeface="+mn-cs"/>
                      </a:endParaRPr>
                    </a:p>
                  </a:txBody>
                  <a:tcPr/>
                </a:tc>
                <a:tc gridSpan="3">
                  <a:txBody>
                    <a:bodyPr/>
                    <a:lstStyle/>
                    <a:p>
                      <a:pPr marL="0" algn="l" defTabSz="914400" rtl="0" eaLnBrk="1" latinLnBrk="0" hangingPunct="1"/>
                      <a:r>
                        <a:rPr lang="en-US" sz="1800" b="0" kern="1200" dirty="0" smtClean="0">
                          <a:solidFill>
                            <a:schemeClr val="lt1"/>
                          </a:solidFill>
                          <a:latin typeface="+mj-lt"/>
                          <a:ea typeface="+mn-ea"/>
                          <a:cs typeface="+mn-cs"/>
                        </a:rPr>
                        <a:t>Performance</a:t>
                      </a:r>
                      <a:endParaRPr lang="en-US" sz="1800" b="0" kern="1200" dirty="0">
                        <a:solidFill>
                          <a:schemeClr val="lt1"/>
                        </a:solidFill>
                        <a:latin typeface="+mj-lt"/>
                        <a:ea typeface="+mn-ea"/>
                        <a:cs typeface="+mn-cs"/>
                      </a:endParaRPr>
                    </a:p>
                  </a:txBody>
                  <a:tcPr/>
                </a:tc>
                <a:tc hMerge="1">
                  <a:txBody>
                    <a:bodyPr/>
                    <a:lstStyle/>
                    <a:p>
                      <a:endParaRPr lang="en-US" dirty="0"/>
                    </a:p>
                  </a:txBody>
                  <a:tcPr/>
                </a:tc>
                <a:tc hMerge="1">
                  <a:txBody>
                    <a:bodyPr/>
                    <a:lstStyle/>
                    <a:p>
                      <a:endParaRPr lang="en-US" dirty="0"/>
                    </a:p>
                  </a:txBody>
                  <a:tcPr/>
                </a:tc>
                <a:tc gridSpan="2">
                  <a:txBody>
                    <a:bodyPr/>
                    <a:lstStyle/>
                    <a:p>
                      <a:pPr marL="0" algn="l" defTabSz="914400" rtl="0" eaLnBrk="1" latinLnBrk="0" hangingPunct="1"/>
                      <a:r>
                        <a:rPr lang="en-US" sz="1800" b="0" kern="1200" dirty="0" smtClean="0">
                          <a:solidFill>
                            <a:schemeClr val="lt1"/>
                          </a:solidFill>
                          <a:latin typeface="+mj-lt"/>
                          <a:ea typeface="+mn-ea"/>
                          <a:cs typeface="+mn-cs"/>
                        </a:rPr>
                        <a:t>Business Continuity </a:t>
                      </a:r>
                      <a:endParaRPr lang="en-US" sz="1800" b="0" kern="1200" dirty="0">
                        <a:solidFill>
                          <a:schemeClr val="lt1"/>
                        </a:solidFill>
                        <a:latin typeface="+mj-lt"/>
                        <a:ea typeface="+mn-ea"/>
                        <a:cs typeface="+mn-cs"/>
                      </a:endParaRPr>
                    </a:p>
                  </a:txBody>
                  <a:tcPr/>
                </a:tc>
                <a:tc hMerge="1">
                  <a:txBody>
                    <a:bodyPr/>
                    <a:lstStyle/>
                    <a:p>
                      <a:endParaRPr lang="en-US" dirty="0"/>
                    </a:p>
                  </a:txBody>
                  <a:tcPr/>
                </a:tc>
              </a:tr>
              <a:tr h="718636">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r>
                        <a:rPr lang="en-US" dirty="0" smtClean="0">
                          <a:latin typeface="+mj-lt"/>
                        </a:rPr>
                        <a:t>Max DB Size</a:t>
                      </a:r>
                      <a:endParaRPr lang="en-US" dirty="0">
                        <a:latin typeface="+mj-lt"/>
                      </a:endParaRPr>
                    </a:p>
                  </a:txBody>
                  <a:tcPr/>
                </a:tc>
                <a:tc>
                  <a:txBody>
                    <a:bodyPr/>
                    <a:lstStyle/>
                    <a:p>
                      <a:r>
                        <a:rPr lang="en-US" dirty="0" smtClean="0">
                          <a:latin typeface="+mj-lt"/>
                        </a:rPr>
                        <a:t>Trans. </a:t>
                      </a:r>
                      <a:r>
                        <a:rPr lang="en-US" dirty="0" err="1" smtClean="0">
                          <a:latin typeface="+mj-lt"/>
                        </a:rPr>
                        <a:t>Perf</a:t>
                      </a:r>
                      <a:r>
                        <a:rPr lang="en-US" dirty="0" smtClean="0">
                          <a:latin typeface="+mj-lt"/>
                        </a:rPr>
                        <a:t>. Objective</a:t>
                      </a:r>
                      <a:endParaRPr lang="en-US" dirty="0">
                        <a:latin typeface="+mj-lt"/>
                      </a:endParaRPr>
                    </a:p>
                  </a:txBody>
                  <a:tcPr/>
                </a:tc>
                <a:tc>
                  <a:txBody>
                    <a:bodyPr/>
                    <a:lstStyle/>
                    <a:p>
                      <a:r>
                        <a:rPr lang="en-US" dirty="0" smtClean="0">
                          <a:latin typeface="+mj-lt"/>
                        </a:rPr>
                        <a:t>DTU</a:t>
                      </a:r>
                      <a:endParaRPr lang="en-US" dirty="0">
                        <a:latin typeface="+mj-lt"/>
                      </a:endParaRPr>
                    </a:p>
                  </a:txBody>
                  <a:tcPr/>
                </a:tc>
                <a:tc>
                  <a:txBody>
                    <a:bodyPr/>
                    <a:lstStyle/>
                    <a:p>
                      <a:r>
                        <a:rPr lang="en-US" dirty="0" smtClean="0">
                          <a:latin typeface="+mj-lt"/>
                        </a:rPr>
                        <a:t>PITR</a:t>
                      </a:r>
                      <a:endParaRPr lang="en-US" dirty="0">
                        <a:latin typeface="+mj-lt"/>
                      </a:endParaRPr>
                    </a:p>
                  </a:txBody>
                  <a:tcPr/>
                </a:tc>
                <a:tc>
                  <a:txBody>
                    <a:bodyPr/>
                    <a:lstStyle/>
                    <a:p>
                      <a:r>
                        <a:rPr lang="en-US" dirty="0" smtClean="0">
                          <a:latin typeface="+mj-lt"/>
                        </a:rPr>
                        <a:t>DR / GEO-Rep</a:t>
                      </a:r>
                      <a:endParaRPr lang="en-US" dirty="0">
                        <a:latin typeface="+mj-lt"/>
                      </a:endParaRPr>
                    </a:p>
                  </a:txBody>
                  <a:tcPr/>
                </a:tc>
              </a:tr>
              <a:tr h="854541">
                <a:tc>
                  <a:txBody>
                    <a:bodyPr/>
                    <a:lstStyle/>
                    <a:p>
                      <a:r>
                        <a:rPr lang="en-US" dirty="0" smtClean="0">
                          <a:latin typeface="+mj-lt"/>
                        </a:rPr>
                        <a:t>Basic</a:t>
                      </a:r>
                      <a:endParaRPr lang="en-US" dirty="0">
                        <a:latin typeface="+mj-lt"/>
                      </a:endParaRPr>
                    </a:p>
                  </a:txBody>
                  <a:tcPr/>
                </a:tc>
                <a:tc>
                  <a:txBody>
                    <a:bodyPr/>
                    <a:lstStyle/>
                    <a:p>
                      <a:r>
                        <a:rPr lang="en-US" dirty="0" smtClean="0">
                          <a:latin typeface="+mj-lt"/>
                        </a:rPr>
                        <a:t>Basic</a:t>
                      </a:r>
                      <a:endParaRPr lang="en-US" dirty="0">
                        <a:latin typeface="+mj-lt"/>
                      </a:endParaRPr>
                    </a:p>
                  </a:txBody>
                  <a:tcPr/>
                </a:tc>
                <a:tc>
                  <a:txBody>
                    <a:bodyPr/>
                    <a:lstStyle/>
                    <a:p>
                      <a:r>
                        <a:rPr lang="en-US" sz="1600" dirty="0" smtClean="0">
                          <a:latin typeface="+mj-lt"/>
                        </a:rPr>
                        <a:t>Small</a:t>
                      </a:r>
                      <a:r>
                        <a:rPr lang="en-US" sz="1600" baseline="0" dirty="0" smtClean="0">
                          <a:latin typeface="+mj-lt"/>
                        </a:rPr>
                        <a:t> DB, SQL </a:t>
                      </a:r>
                      <a:r>
                        <a:rPr lang="en-US" sz="1600" baseline="0" dirty="0" err="1" smtClean="0">
                          <a:latin typeface="+mj-lt"/>
                        </a:rPr>
                        <a:t>opp</a:t>
                      </a:r>
                      <a:endParaRPr lang="en-US" dirty="0">
                        <a:latin typeface="+mj-lt"/>
                      </a:endParaRPr>
                    </a:p>
                  </a:txBody>
                  <a:tcPr/>
                </a:tc>
                <a:tc>
                  <a:txBody>
                    <a:bodyPr/>
                    <a:lstStyle/>
                    <a:p>
                      <a:r>
                        <a:rPr lang="en-US" dirty="0" smtClean="0">
                          <a:latin typeface="+mj-lt"/>
                        </a:rPr>
                        <a:t>2 GB</a:t>
                      </a:r>
                      <a:endParaRPr lang="en-US" dirty="0">
                        <a:latin typeface="+mj-lt"/>
                      </a:endParaRPr>
                    </a:p>
                  </a:txBody>
                  <a:tcPr/>
                </a:tc>
                <a:tc>
                  <a:txBody>
                    <a:bodyPr/>
                    <a:lstStyle/>
                    <a:p>
                      <a:r>
                        <a:rPr lang="en-US" dirty="0" smtClean="0">
                          <a:latin typeface="+mj-lt"/>
                        </a:rPr>
                        <a:t>Reliability</a:t>
                      </a:r>
                      <a:r>
                        <a:rPr lang="en-US" baseline="0" dirty="0" smtClean="0">
                          <a:latin typeface="+mj-lt"/>
                        </a:rPr>
                        <a:t> / Hr.</a:t>
                      </a:r>
                      <a:endParaRPr lang="en-US" dirty="0">
                        <a:latin typeface="+mj-lt"/>
                      </a:endParaRPr>
                    </a:p>
                  </a:txBody>
                  <a:tcPr/>
                </a:tc>
                <a:tc>
                  <a:txBody>
                    <a:bodyPr/>
                    <a:lstStyle/>
                    <a:p>
                      <a:r>
                        <a:rPr lang="en-US" dirty="0" smtClean="0">
                          <a:latin typeface="+mj-lt"/>
                        </a:rPr>
                        <a:t>5</a:t>
                      </a:r>
                      <a:endParaRPr lang="en-US" dirty="0">
                        <a:latin typeface="+mj-lt"/>
                      </a:endParaRPr>
                    </a:p>
                  </a:txBody>
                  <a:tcPr/>
                </a:tc>
                <a:tc>
                  <a:txBody>
                    <a:bodyPr/>
                    <a:lstStyle/>
                    <a:p>
                      <a:r>
                        <a:rPr lang="en-US" dirty="0" smtClean="0">
                          <a:latin typeface="+mj-lt"/>
                        </a:rPr>
                        <a:t>7 Days</a:t>
                      </a:r>
                      <a:endParaRPr lang="en-US" dirty="0">
                        <a:latin typeface="+mj-lt"/>
                      </a:endParaRPr>
                    </a:p>
                  </a:txBody>
                  <a:tcPr/>
                </a:tc>
                <a:tc>
                  <a:txBody>
                    <a:bodyPr/>
                    <a:lstStyle/>
                    <a:p>
                      <a:r>
                        <a:rPr lang="en-US" dirty="0" smtClean="0">
                          <a:latin typeface="+mj-lt"/>
                        </a:rPr>
                        <a:t>DB Copy + Manual Export</a:t>
                      </a:r>
                      <a:endParaRPr lang="en-US" dirty="0">
                        <a:latin typeface="+mj-lt"/>
                      </a:endParaRPr>
                    </a:p>
                  </a:txBody>
                  <a:tcPr/>
                </a:tc>
              </a:tr>
              <a:tr h="829178">
                <a:tc>
                  <a:txBody>
                    <a:bodyPr/>
                    <a:lstStyle/>
                    <a:p>
                      <a:r>
                        <a:rPr lang="en-US" dirty="0" smtClean="0">
                          <a:latin typeface="+mj-lt"/>
                        </a:rPr>
                        <a:t>Standard</a:t>
                      </a:r>
                      <a:endParaRPr lang="en-US" dirty="0">
                        <a:latin typeface="+mj-lt"/>
                      </a:endParaRPr>
                    </a:p>
                  </a:txBody>
                  <a:tcPr/>
                </a:tc>
                <a:tc>
                  <a:txBody>
                    <a:bodyPr/>
                    <a:lstStyle/>
                    <a:p>
                      <a:r>
                        <a:rPr lang="en-US" dirty="0" smtClean="0">
                          <a:latin typeface="+mj-lt"/>
                        </a:rPr>
                        <a:t>S0</a:t>
                      </a:r>
                      <a:br>
                        <a:rPr lang="en-US" dirty="0" smtClean="0">
                          <a:latin typeface="+mj-lt"/>
                        </a:rPr>
                      </a:br>
                      <a:r>
                        <a:rPr lang="en-US" dirty="0" smtClean="0">
                          <a:latin typeface="+mj-lt"/>
                        </a:rPr>
                        <a:t>S1</a:t>
                      </a:r>
                      <a:br>
                        <a:rPr lang="en-US" dirty="0" smtClean="0">
                          <a:latin typeface="+mj-lt"/>
                        </a:rPr>
                      </a:br>
                      <a:r>
                        <a:rPr lang="en-US" dirty="0" smtClean="0">
                          <a:latin typeface="+mj-lt"/>
                        </a:rPr>
                        <a:t>S2</a:t>
                      </a:r>
                      <a:endParaRPr lang="en-US" dirty="0">
                        <a:latin typeface="+mj-lt"/>
                      </a:endParaRPr>
                    </a:p>
                  </a:txBody>
                  <a:tcPr/>
                </a:tc>
                <a:tc>
                  <a:txBody>
                    <a:bodyPr/>
                    <a:lstStyle/>
                    <a:p>
                      <a:r>
                        <a:rPr lang="en-US" sz="1600" dirty="0" err="1" smtClean="0">
                          <a:latin typeface="+mj-lt"/>
                        </a:rPr>
                        <a:t>Wrkgp</a:t>
                      </a:r>
                      <a:r>
                        <a:rPr lang="en-US" sz="1600" dirty="0" smtClean="0">
                          <a:latin typeface="+mj-lt"/>
                        </a:rPr>
                        <a:t>/cloud</a:t>
                      </a:r>
                      <a:r>
                        <a:rPr lang="en-US" sz="1600" baseline="0" dirty="0" smtClean="0">
                          <a:latin typeface="+mj-lt"/>
                        </a:rPr>
                        <a:t> app, multiple concurrent  operations</a:t>
                      </a:r>
                      <a:endParaRPr lang="en-US" sz="1600" dirty="0">
                        <a:latin typeface="+mj-lt"/>
                      </a:endParaRPr>
                    </a:p>
                  </a:txBody>
                  <a:tcPr/>
                </a:tc>
                <a:tc>
                  <a:txBody>
                    <a:bodyPr/>
                    <a:lstStyle/>
                    <a:p>
                      <a:r>
                        <a:rPr lang="en-US" dirty="0" smtClean="0">
                          <a:latin typeface="+mj-lt"/>
                        </a:rPr>
                        <a:t>250 GB</a:t>
                      </a:r>
                      <a:endParaRPr lang="en-US" dirty="0">
                        <a:latin typeface="+mj-lt"/>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latin typeface="+mj-lt"/>
                        </a:rPr>
                        <a:t>Reliability</a:t>
                      </a:r>
                      <a:r>
                        <a:rPr lang="en-US" baseline="0" dirty="0" smtClean="0">
                          <a:latin typeface="+mj-lt"/>
                        </a:rPr>
                        <a:t> / Min.</a:t>
                      </a:r>
                      <a:endParaRPr lang="en-US" dirty="0" smtClean="0">
                        <a:latin typeface="+mj-lt"/>
                      </a:endParaRPr>
                    </a:p>
                  </a:txBody>
                  <a:tcPr/>
                </a:tc>
                <a:tc>
                  <a:txBody>
                    <a:bodyPr/>
                    <a:lstStyle/>
                    <a:p>
                      <a:r>
                        <a:rPr lang="en-US" dirty="0" smtClean="0">
                          <a:latin typeface="+mj-lt"/>
                        </a:rPr>
                        <a:t>10</a:t>
                      </a:r>
                      <a:br>
                        <a:rPr lang="en-US" dirty="0" smtClean="0">
                          <a:latin typeface="+mj-lt"/>
                        </a:rPr>
                      </a:br>
                      <a:r>
                        <a:rPr lang="en-US" dirty="0" smtClean="0">
                          <a:latin typeface="+mj-lt"/>
                        </a:rPr>
                        <a:t>20</a:t>
                      </a:r>
                      <a:br>
                        <a:rPr lang="en-US" dirty="0" smtClean="0">
                          <a:latin typeface="+mj-lt"/>
                        </a:rPr>
                      </a:br>
                      <a:r>
                        <a:rPr lang="en-US" dirty="0" smtClean="0">
                          <a:latin typeface="+mj-lt"/>
                        </a:rPr>
                        <a:t>50</a:t>
                      </a:r>
                      <a:endParaRPr lang="en-US" dirty="0">
                        <a:latin typeface="+mj-lt"/>
                      </a:endParaRPr>
                    </a:p>
                  </a:txBody>
                  <a:tcPr/>
                </a:tc>
                <a:tc>
                  <a:txBody>
                    <a:bodyPr/>
                    <a:lstStyle/>
                    <a:p>
                      <a:r>
                        <a:rPr lang="en-US" dirty="0" smtClean="0">
                          <a:latin typeface="+mj-lt"/>
                        </a:rPr>
                        <a:t>14 Days</a:t>
                      </a:r>
                      <a:endParaRPr lang="en-US" dirty="0">
                        <a:latin typeface="+mj-lt"/>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latin typeface="+mj-lt"/>
                        </a:rPr>
                        <a:t>DB Copy + Manual Export</a:t>
                      </a:r>
                    </a:p>
                  </a:txBody>
                  <a:tcPr/>
                </a:tc>
              </a:tr>
              <a:tr h="899032">
                <a:tc>
                  <a:txBody>
                    <a:bodyPr/>
                    <a:lstStyle/>
                    <a:p>
                      <a:r>
                        <a:rPr lang="en-US" dirty="0" smtClean="0">
                          <a:latin typeface="+mj-lt"/>
                        </a:rPr>
                        <a:t>Premium</a:t>
                      </a:r>
                      <a:endParaRPr lang="en-US" dirty="0">
                        <a:latin typeface="+mj-lt"/>
                      </a:endParaRPr>
                    </a:p>
                  </a:txBody>
                  <a:tcPr/>
                </a:tc>
                <a:tc>
                  <a:txBody>
                    <a:bodyPr/>
                    <a:lstStyle/>
                    <a:p>
                      <a:r>
                        <a:rPr lang="en-US" dirty="0" smtClean="0">
                          <a:latin typeface="+mj-lt"/>
                        </a:rPr>
                        <a:t>P1</a:t>
                      </a:r>
                      <a:r>
                        <a:rPr lang="en-US" baseline="0" dirty="0" smtClean="0">
                          <a:latin typeface="+mj-lt"/>
                        </a:rPr>
                        <a:t/>
                      </a:r>
                      <a:br>
                        <a:rPr lang="en-US" baseline="0" dirty="0" smtClean="0">
                          <a:latin typeface="+mj-lt"/>
                        </a:rPr>
                      </a:br>
                      <a:r>
                        <a:rPr lang="en-US" baseline="0" dirty="0" smtClean="0">
                          <a:latin typeface="+mj-lt"/>
                        </a:rPr>
                        <a:t>P2</a:t>
                      </a:r>
                      <a:br>
                        <a:rPr lang="en-US" baseline="0" dirty="0" smtClean="0">
                          <a:latin typeface="+mj-lt"/>
                        </a:rPr>
                      </a:br>
                      <a:r>
                        <a:rPr lang="en-US" baseline="0" dirty="0" smtClean="0">
                          <a:latin typeface="+mj-lt"/>
                        </a:rPr>
                        <a:t>P3</a:t>
                      </a:r>
                      <a:endParaRPr lang="en-US" dirty="0">
                        <a:latin typeface="+mj-lt"/>
                      </a:endParaRPr>
                    </a:p>
                  </a:txBody>
                  <a:tcPr/>
                </a:tc>
                <a:tc>
                  <a:txBody>
                    <a:bodyPr/>
                    <a:lstStyle/>
                    <a:p>
                      <a:r>
                        <a:rPr lang="en-US" sz="1600" dirty="0" smtClean="0">
                          <a:latin typeface="+mj-lt"/>
                        </a:rPr>
                        <a:t>Mission</a:t>
                      </a:r>
                      <a:r>
                        <a:rPr lang="en-US" sz="1600" baseline="0" dirty="0" smtClean="0">
                          <a:latin typeface="+mj-lt"/>
                        </a:rPr>
                        <a:t> Critical, High volume, Many concurrent Users</a:t>
                      </a:r>
                      <a:endParaRPr lang="en-US" sz="1600" dirty="0">
                        <a:latin typeface="+mj-lt"/>
                      </a:endParaRPr>
                    </a:p>
                  </a:txBody>
                  <a:tcPr/>
                </a:tc>
                <a:tc>
                  <a:txBody>
                    <a:bodyPr/>
                    <a:lstStyle/>
                    <a:p>
                      <a:r>
                        <a:rPr lang="en-US" dirty="0" smtClean="0">
                          <a:latin typeface="+mj-lt"/>
                        </a:rPr>
                        <a:t>500 GB</a:t>
                      </a:r>
                      <a:endParaRPr lang="en-US" dirty="0">
                        <a:latin typeface="+mj-lt"/>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latin typeface="+mj-lt"/>
                        </a:rPr>
                        <a:t>Reliability</a:t>
                      </a:r>
                      <a:r>
                        <a:rPr lang="en-US" baseline="0" dirty="0" smtClean="0">
                          <a:latin typeface="+mj-lt"/>
                        </a:rPr>
                        <a:t> / sec.</a:t>
                      </a:r>
                      <a:endParaRPr lang="en-US" dirty="0" smtClean="0">
                        <a:latin typeface="+mj-lt"/>
                      </a:endParaRPr>
                    </a:p>
                  </a:txBody>
                  <a:tcPr/>
                </a:tc>
                <a:tc>
                  <a:txBody>
                    <a:bodyPr/>
                    <a:lstStyle/>
                    <a:p>
                      <a:r>
                        <a:rPr lang="en-US" dirty="0" smtClean="0">
                          <a:latin typeface="+mj-lt"/>
                        </a:rPr>
                        <a:t>100</a:t>
                      </a:r>
                    </a:p>
                    <a:p>
                      <a:r>
                        <a:rPr lang="en-US" dirty="0" smtClean="0">
                          <a:latin typeface="+mj-lt"/>
                        </a:rPr>
                        <a:t>200</a:t>
                      </a:r>
                    </a:p>
                    <a:p>
                      <a:r>
                        <a:rPr lang="en-US" dirty="0" smtClean="0">
                          <a:latin typeface="+mj-lt"/>
                        </a:rPr>
                        <a:t>800</a:t>
                      </a:r>
                      <a:endParaRPr lang="en-US" dirty="0">
                        <a:latin typeface="+mj-lt"/>
                      </a:endParaRPr>
                    </a:p>
                  </a:txBody>
                  <a:tcPr/>
                </a:tc>
                <a:tc>
                  <a:txBody>
                    <a:bodyPr/>
                    <a:lstStyle/>
                    <a:p>
                      <a:r>
                        <a:rPr lang="en-US" dirty="0" smtClean="0">
                          <a:latin typeface="+mj-lt"/>
                        </a:rPr>
                        <a:t>35 Days</a:t>
                      </a:r>
                      <a:endParaRPr lang="en-US" dirty="0">
                        <a:latin typeface="+mj-lt"/>
                      </a:endParaRPr>
                    </a:p>
                  </a:txBody>
                  <a:tcPr/>
                </a:tc>
                <a:tc>
                  <a:txBody>
                    <a:bodyPr/>
                    <a:lstStyle/>
                    <a:p>
                      <a:r>
                        <a:rPr lang="en-US" dirty="0" smtClean="0">
                          <a:latin typeface="+mj-lt"/>
                        </a:rPr>
                        <a:t>Active Geo-replication</a:t>
                      </a:r>
                      <a:endParaRPr lang="en-US" dirty="0">
                        <a:latin typeface="+mj-lt"/>
                      </a:endParaRPr>
                    </a:p>
                  </a:txBody>
                  <a:tcPr/>
                </a:tc>
              </a:tr>
            </a:tbl>
          </a:graphicData>
        </a:graphic>
      </p:graphicFrame>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Selecting the right </a:t>
            </a:r>
            <a:r>
              <a:rPr lang="en-US" dirty="0" smtClean="0"/>
              <a:t>SQL Database edition</a:t>
            </a:r>
            <a:endParaRPr lang="en-US" dirty="0"/>
          </a:p>
        </p:txBody>
      </p:sp>
      <p:sp>
        <p:nvSpPr>
          <p:cNvPr id="5" name="Content Placeholder 2"/>
          <p:cNvSpPr txBox="1">
            <a:spLocks/>
          </p:cNvSpPr>
          <p:nvPr/>
        </p:nvSpPr>
        <p:spPr>
          <a:xfrm>
            <a:off x="0" y="5376863"/>
            <a:ext cx="12192000" cy="1481137"/>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914325">
              <a:spcBef>
                <a:spcPts val="2400"/>
              </a:spcBef>
              <a:buNone/>
            </a:pPr>
            <a:r>
              <a:rPr lang="en-US" sz="3200" spc="-51" dirty="0" smtClean="0">
                <a:solidFill>
                  <a:schemeClr val="bg2"/>
                </a:solidFill>
                <a:latin typeface="+mj-lt"/>
              </a:rPr>
              <a:t>This information is subject to change over time.</a:t>
            </a:r>
            <a:endParaRPr lang="en-US" sz="3200" spc="-51" dirty="0">
              <a:solidFill>
                <a:schemeClr val="bg2"/>
              </a:solidFill>
              <a:latin typeface="+mj-lt"/>
            </a:endParaRPr>
          </a:p>
        </p:txBody>
      </p:sp>
    </p:spTree>
    <p:extLst>
      <p:ext uri="{BB962C8B-B14F-4D97-AF65-F5344CB8AC3E}">
        <p14:creationId xmlns:p14="http://schemas.microsoft.com/office/powerpoint/2010/main" val="4207901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a:latin typeface="+mj-lt"/>
              </a:rPr>
              <a:t>Creating A SQL </a:t>
            </a:r>
            <a:r>
              <a:rPr lang="en-US" sz="4400" dirty="0" smtClean="0">
                <a:latin typeface="+mj-lt"/>
              </a:rPr>
              <a:t>Database </a:t>
            </a:r>
            <a:r>
              <a:rPr lang="en-US" sz="4400" dirty="0">
                <a:latin typeface="+mj-lt"/>
              </a:rPr>
              <a:t>Server</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Tree>
    <p:extLst>
      <p:ext uri="{BB962C8B-B14F-4D97-AF65-F5344CB8AC3E}">
        <p14:creationId xmlns:p14="http://schemas.microsoft.com/office/powerpoint/2010/main" val="115098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545268471"/>
              </p:ext>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959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a:t>Create </a:t>
            </a:r>
            <a:r>
              <a:rPr lang="en-US" sz="4400" dirty="0" smtClean="0"/>
              <a:t>and deploy your database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Tree>
    <p:extLst>
      <p:ext uri="{BB962C8B-B14F-4D97-AF65-F5344CB8AC3E}">
        <p14:creationId xmlns:p14="http://schemas.microsoft.com/office/powerpoint/2010/main" val="122595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1999"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algn="ctr" defTabSz="914325">
              <a:spcBef>
                <a:spcPts val="900"/>
              </a:spcBef>
              <a:buNone/>
            </a:pPr>
            <a:r>
              <a:rPr lang="en-US" sz="4400" dirty="0">
                <a:solidFill>
                  <a:schemeClr val="bg1"/>
                </a:solidFill>
                <a:latin typeface="+mj-lt"/>
              </a:rPr>
              <a:t>Transact-SQL</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Use </a:t>
            </a:r>
            <a:r>
              <a:rPr lang="en-US" dirty="0"/>
              <a:t>Familiar Technologies</a:t>
            </a:r>
          </a:p>
        </p:txBody>
      </p:sp>
      <p:sp>
        <p:nvSpPr>
          <p:cNvPr id="4" name="Content Placeholder 2"/>
          <p:cNvSpPr txBox="1">
            <a:spLocks/>
          </p:cNvSpPr>
          <p:nvPr/>
        </p:nvSpPr>
        <p:spPr>
          <a:xfrm>
            <a:off x="1" y="6135329"/>
            <a:ext cx="12191999" cy="722671"/>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algn="ctr" defTabSz="914325">
              <a:spcBef>
                <a:spcPts val="900"/>
              </a:spcBef>
              <a:buNone/>
            </a:pPr>
            <a:r>
              <a:rPr lang="en-US" sz="3200" dirty="0" smtClean="0">
                <a:solidFill>
                  <a:schemeClr val="bg1"/>
                </a:solidFill>
                <a:latin typeface="+mj-lt"/>
              </a:rPr>
              <a:t>(obviously)</a:t>
            </a:r>
            <a:endParaRPr lang="en-US" sz="3200" dirty="0">
              <a:solidFill>
                <a:schemeClr val="bg1"/>
              </a:solidFill>
              <a:latin typeface="+mj-lt"/>
            </a:endParaRPr>
          </a:p>
        </p:txBody>
      </p:sp>
    </p:spTree>
    <p:extLst>
      <p:ext uri="{BB962C8B-B14F-4D97-AF65-F5344CB8AC3E}">
        <p14:creationId xmlns:p14="http://schemas.microsoft.com/office/powerpoint/2010/main" val="2082266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buNone/>
            </a:pPr>
            <a:r>
              <a:rPr lang="en-US" sz="4400" dirty="0" smtClean="0">
                <a:solidFill>
                  <a:schemeClr val="bg1"/>
                </a:solidFill>
                <a:latin typeface="+mj-lt"/>
              </a:rPr>
              <a:t>.</a:t>
            </a:r>
            <a:r>
              <a:rPr lang="en-US" sz="4400" dirty="0">
                <a:solidFill>
                  <a:schemeClr val="bg1"/>
                </a:solidFill>
                <a:latin typeface="+mj-lt"/>
              </a:rPr>
              <a:t>NET Framework (C#, Visual Basic, F</a:t>
            </a:r>
            <a:r>
              <a:rPr lang="en-US" sz="4400" dirty="0" smtClean="0">
                <a:solidFill>
                  <a:schemeClr val="bg1"/>
                </a:solidFill>
                <a:latin typeface="+mj-lt"/>
              </a:rPr>
              <a:t>#): </a:t>
            </a:r>
            <a:r>
              <a:rPr lang="en-US" sz="4400" dirty="0">
                <a:solidFill>
                  <a:schemeClr val="bg1"/>
                </a:solidFill>
                <a:latin typeface="+mj-lt"/>
              </a:rPr>
              <a:t>ADO.NET</a:t>
            </a: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smtClean="0">
                <a:solidFill>
                  <a:schemeClr val="bg1"/>
                </a:solidFill>
                <a:latin typeface="+mj-lt"/>
              </a:rPr>
              <a:t>C </a:t>
            </a:r>
            <a:r>
              <a:rPr lang="en-US" sz="4400" dirty="0">
                <a:solidFill>
                  <a:schemeClr val="bg1"/>
                </a:solidFill>
                <a:latin typeface="+mj-lt"/>
              </a:rPr>
              <a:t>/ C</a:t>
            </a:r>
            <a:r>
              <a:rPr lang="en-US" sz="4400" dirty="0" smtClean="0">
                <a:solidFill>
                  <a:schemeClr val="bg1"/>
                </a:solidFill>
                <a:latin typeface="+mj-lt"/>
              </a:rPr>
              <a:t>++: </a:t>
            </a:r>
            <a:r>
              <a:rPr lang="en-US" sz="4400" dirty="0">
                <a:solidFill>
                  <a:schemeClr val="bg1"/>
                </a:solidFill>
                <a:latin typeface="+mj-lt"/>
              </a:rPr>
              <a:t>ODBC</a:t>
            </a: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smtClean="0">
                <a:solidFill>
                  <a:schemeClr val="bg1"/>
                </a:solidFill>
                <a:latin typeface="+mj-lt"/>
              </a:rPr>
              <a:t>Java: </a:t>
            </a:r>
            <a:r>
              <a:rPr lang="en-US" sz="4400" dirty="0">
                <a:solidFill>
                  <a:schemeClr val="bg1"/>
                </a:solidFill>
                <a:latin typeface="+mj-lt"/>
              </a:rPr>
              <a:t>Microsoft JDBC provider</a:t>
            </a: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smtClean="0">
                <a:solidFill>
                  <a:schemeClr val="bg1"/>
                </a:solidFill>
                <a:latin typeface="+mj-lt"/>
              </a:rPr>
              <a:t>PHP: </a:t>
            </a:r>
            <a:r>
              <a:rPr lang="en-US" sz="4400" dirty="0">
                <a:solidFill>
                  <a:schemeClr val="bg1"/>
                </a:solidFill>
                <a:latin typeface="+mj-lt"/>
              </a:rPr>
              <a:t>Microsoft PHP </a:t>
            </a:r>
            <a:r>
              <a:rPr lang="en-US" sz="4400" dirty="0" smtClean="0">
                <a:solidFill>
                  <a:schemeClr val="bg1"/>
                </a:solidFill>
                <a:latin typeface="+mj-lt"/>
              </a:rPr>
              <a:t>provider</a:t>
            </a:r>
            <a:endParaRPr lang="en-US" sz="4400" dirty="0">
              <a:solidFill>
                <a:schemeClr val="bg1"/>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Use </a:t>
            </a:r>
            <a:r>
              <a:rPr lang="en-US" dirty="0"/>
              <a:t>Familiar </a:t>
            </a:r>
            <a:r>
              <a:rPr lang="en-US" dirty="0" smtClean="0"/>
              <a:t>Technologies </a:t>
            </a:r>
            <a:r>
              <a:rPr lang="en-US" dirty="0"/>
              <a:t>- Languages</a:t>
            </a:r>
          </a:p>
        </p:txBody>
      </p:sp>
    </p:spTree>
    <p:extLst>
      <p:ext uri="{BB962C8B-B14F-4D97-AF65-F5344CB8AC3E}">
        <p14:creationId xmlns:p14="http://schemas.microsoft.com/office/powerpoint/2010/main" val="2489507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buNone/>
            </a:pPr>
            <a:r>
              <a:rPr lang="en-US" sz="4400" dirty="0" err="1">
                <a:solidFill>
                  <a:schemeClr val="bg1"/>
                </a:solidFill>
                <a:latin typeface="+mj-lt"/>
              </a:rPr>
              <a:t>Odata</a:t>
            </a:r>
            <a:endParaRPr lang="en-US" sz="4400" dirty="0">
              <a:solidFill>
                <a:schemeClr val="bg1"/>
              </a:solidFill>
              <a:latin typeface="+mj-lt"/>
            </a:endParaRPr>
          </a:p>
          <a:p>
            <a:pPr marL="252000" lvl="1" indent="0" defTabSz="914325">
              <a:spcBef>
                <a:spcPts val="0"/>
              </a:spcBef>
              <a:buNone/>
            </a:pPr>
            <a:endParaRPr lang="en-US" sz="4400" dirty="0">
              <a:solidFill>
                <a:schemeClr val="bg1"/>
              </a:solidFill>
              <a:latin typeface="+mj-lt"/>
            </a:endParaRPr>
          </a:p>
          <a:p>
            <a:pPr marL="252000" lvl="1" indent="0" defTabSz="914325">
              <a:spcBef>
                <a:spcPts val="0"/>
              </a:spcBef>
              <a:buNone/>
            </a:pPr>
            <a:r>
              <a:rPr lang="en-US" sz="4400" dirty="0">
                <a:solidFill>
                  <a:schemeClr val="bg1"/>
                </a:solidFill>
                <a:latin typeface="+mj-lt"/>
              </a:rPr>
              <a:t>Entity Framework</a:t>
            </a:r>
          </a:p>
          <a:p>
            <a:pPr marL="252000" lvl="1" indent="0" defTabSz="914325">
              <a:spcBef>
                <a:spcPts val="0"/>
              </a:spcBef>
              <a:buNone/>
            </a:pPr>
            <a:endParaRPr lang="en-US" sz="4400" dirty="0">
              <a:solidFill>
                <a:schemeClr val="bg1"/>
              </a:solidFill>
              <a:latin typeface="+mj-lt"/>
            </a:endParaRPr>
          </a:p>
          <a:p>
            <a:pPr marL="252000" lvl="1" indent="0" defTabSz="914325">
              <a:spcBef>
                <a:spcPts val="0"/>
              </a:spcBef>
              <a:buNone/>
            </a:pPr>
            <a:r>
              <a:rPr lang="en-US" sz="4400" dirty="0">
                <a:solidFill>
                  <a:schemeClr val="bg1"/>
                </a:solidFill>
                <a:latin typeface="+mj-lt"/>
              </a:rPr>
              <a:t>WCF Data Services</a:t>
            </a:r>
          </a:p>
          <a:p>
            <a:pPr marL="252000" lvl="1" indent="0" defTabSz="914325">
              <a:spcBef>
                <a:spcPts val="0"/>
              </a:spcBef>
              <a:buNone/>
            </a:pPr>
            <a:endParaRPr lang="en-US" sz="4400" dirty="0">
              <a:solidFill>
                <a:schemeClr val="bg1"/>
              </a:solidFill>
              <a:latin typeface="+mj-lt"/>
            </a:endParaRPr>
          </a:p>
          <a:p>
            <a:pPr marL="252000" lvl="1" indent="0" defTabSz="914325">
              <a:spcBef>
                <a:spcPts val="0"/>
              </a:spcBef>
              <a:buNone/>
            </a:pPr>
            <a:r>
              <a:rPr lang="en-US" sz="4400" dirty="0" err="1">
                <a:solidFill>
                  <a:schemeClr val="bg1"/>
                </a:solidFill>
                <a:latin typeface="+mj-lt"/>
              </a:rPr>
              <a:t>Nhibernate</a:t>
            </a:r>
            <a:r>
              <a:rPr lang="en-US" sz="4400" dirty="0">
                <a:solidFill>
                  <a:schemeClr val="bg1"/>
                </a:solidFill>
                <a:latin typeface="+mj-lt"/>
              </a:rPr>
              <a:t> (etc.)</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Use </a:t>
            </a:r>
            <a:r>
              <a:rPr lang="en-US" dirty="0"/>
              <a:t>Familiar </a:t>
            </a:r>
            <a:r>
              <a:rPr lang="en-US" dirty="0" smtClean="0"/>
              <a:t>Technologies - </a:t>
            </a:r>
            <a:r>
              <a:rPr lang="en-US" dirty="0"/>
              <a:t>Frameworks</a:t>
            </a:r>
          </a:p>
        </p:txBody>
      </p:sp>
    </p:spTree>
    <p:extLst>
      <p:ext uri="{BB962C8B-B14F-4D97-AF65-F5344CB8AC3E}">
        <p14:creationId xmlns:p14="http://schemas.microsoft.com/office/powerpoint/2010/main" val="859021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buNone/>
            </a:pPr>
            <a:r>
              <a:rPr lang="en-US" sz="4400" dirty="0" smtClean="0">
                <a:solidFill>
                  <a:schemeClr val="bg1"/>
                </a:solidFill>
                <a:latin typeface="+mj-lt"/>
              </a:rPr>
              <a:t>SQL </a:t>
            </a:r>
            <a:r>
              <a:rPr lang="en-US" sz="4400" dirty="0">
                <a:solidFill>
                  <a:schemeClr val="bg1"/>
                </a:solidFill>
                <a:latin typeface="+mj-lt"/>
              </a:rPr>
              <a:t>Server Management Studio </a:t>
            </a:r>
            <a:r>
              <a:rPr lang="en-US" sz="4400" dirty="0" smtClean="0">
                <a:solidFill>
                  <a:schemeClr val="bg1"/>
                </a:solidFill>
                <a:latin typeface="+mj-lt"/>
              </a:rPr>
              <a:t>(&gt;=2008 R2)</a:t>
            </a:r>
            <a:endParaRPr lang="en-US" sz="4400" dirty="0">
              <a:solidFill>
                <a:schemeClr val="bg1"/>
              </a:solidFill>
              <a:latin typeface="+mj-lt"/>
            </a:endParaRP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a:solidFill>
                  <a:schemeClr val="bg1"/>
                </a:solidFill>
                <a:latin typeface="+mj-lt"/>
              </a:rPr>
              <a:t>SQL</a:t>
            </a:r>
            <a:r>
              <a:rPr lang="en-US" sz="4400" dirty="0" smtClean="0">
                <a:solidFill>
                  <a:schemeClr val="bg1"/>
                </a:solidFill>
                <a:latin typeface="+mj-lt"/>
              </a:rPr>
              <a:t> </a:t>
            </a:r>
            <a:r>
              <a:rPr lang="en-US" sz="4400" dirty="0">
                <a:solidFill>
                  <a:schemeClr val="bg1"/>
                </a:solidFill>
                <a:latin typeface="+mj-lt"/>
              </a:rPr>
              <a:t>Server command-line utilities (SQLCMD, BCP)</a:t>
            </a: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smtClean="0">
                <a:solidFill>
                  <a:schemeClr val="bg1"/>
                </a:solidFill>
                <a:latin typeface="+mj-lt"/>
              </a:rPr>
              <a:t>CA </a:t>
            </a:r>
            <a:r>
              <a:rPr lang="en-US" sz="4400" dirty="0">
                <a:solidFill>
                  <a:schemeClr val="bg1"/>
                </a:solidFill>
                <a:latin typeface="+mj-lt"/>
              </a:rPr>
              <a:t>Erwin® Data Modeler</a:t>
            </a: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smtClean="0">
                <a:solidFill>
                  <a:schemeClr val="bg1"/>
                </a:solidFill>
                <a:latin typeface="+mj-lt"/>
              </a:rPr>
              <a:t>Embarcadero </a:t>
            </a:r>
            <a:r>
              <a:rPr lang="en-US" sz="4400" dirty="0">
                <a:solidFill>
                  <a:schemeClr val="bg1"/>
                </a:solidFill>
                <a:latin typeface="+mj-lt"/>
              </a:rPr>
              <a:t>Technologies DBArtisan®</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Use </a:t>
            </a:r>
            <a:r>
              <a:rPr lang="en-US" dirty="0"/>
              <a:t>Familiar </a:t>
            </a:r>
            <a:r>
              <a:rPr lang="en-US" dirty="0" smtClean="0"/>
              <a:t>Technologies - </a:t>
            </a:r>
            <a:r>
              <a:rPr lang="en-US" dirty="0"/>
              <a:t>Tools</a:t>
            </a:r>
          </a:p>
        </p:txBody>
      </p:sp>
      <p:sp>
        <p:nvSpPr>
          <p:cNvPr id="2" name="TextBox 1"/>
          <p:cNvSpPr txBox="1"/>
          <p:nvPr/>
        </p:nvSpPr>
        <p:spPr>
          <a:xfrm>
            <a:off x="904568" y="5849266"/>
            <a:ext cx="10382864" cy="523220"/>
          </a:xfrm>
          <a:prstGeom prst="rect">
            <a:avLst/>
          </a:prstGeom>
          <a:solidFill>
            <a:schemeClr val="accent2">
              <a:lumMod val="60000"/>
              <a:lumOff val="40000"/>
            </a:schemeClr>
          </a:solidFill>
        </p:spPr>
        <p:txBody>
          <a:bodyPr wrap="square" rtlCol="0">
            <a:spAutoFit/>
          </a:bodyPr>
          <a:lstStyle>
            <a:defPPr>
              <a:defRPr lang="en-US"/>
            </a:defPPr>
            <a:lvl1pPr algn="ctr">
              <a:defRPr sz="7200"/>
            </a:lvl1pPr>
          </a:lstStyle>
          <a:p>
            <a:r>
              <a:rPr lang="en-US" sz="2800" dirty="0"/>
              <a:t>Why are there specific options here for other technologies?</a:t>
            </a:r>
            <a:endParaRPr lang="sv-SE" sz="2800" dirty="0"/>
          </a:p>
        </p:txBody>
      </p:sp>
    </p:spTree>
    <p:extLst>
      <p:ext uri="{BB962C8B-B14F-4D97-AF65-F5344CB8AC3E}">
        <p14:creationId xmlns:p14="http://schemas.microsoft.com/office/powerpoint/2010/main" val="3256881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spcAft>
                <a:spcPts val="2400"/>
              </a:spcAft>
              <a:buNone/>
            </a:pPr>
            <a:r>
              <a:rPr lang="en-US" sz="4400" dirty="0" smtClean="0">
                <a:solidFill>
                  <a:schemeClr val="bg1"/>
                </a:solidFill>
                <a:latin typeface="+mj-lt"/>
              </a:rPr>
              <a:t>Focus </a:t>
            </a:r>
            <a:r>
              <a:rPr lang="en-US" sz="4400" dirty="0">
                <a:solidFill>
                  <a:schemeClr val="bg1"/>
                </a:solidFill>
                <a:latin typeface="+mj-lt"/>
              </a:rPr>
              <a:t>on logical vs. physical administration</a:t>
            </a:r>
          </a:p>
          <a:p>
            <a:pPr marL="252000" lvl="1" indent="0" defTabSz="914325">
              <a:spcBef>
                <a:spcPts val="0"/>
              </a:spcBef>
              <a:spcAft>
                <a:spcPts val="2400"/>
              </a:spcAft>
              <a:buNone/>
            </a:pPr>
            <a:r>
              <a:rPr lang="en-US" sz="4400" dirty="0">
                <a:solidFill>
                  <a:schemeClr val="bg1"/>
                </a:solidFill>
                <a:latin typeface="+mj-lt"/>
              </a:rPr>
              <a:t>Database and log files automatically placed</a:t>
            </a:r>
          </a:p>
          <a:p>
            <a:pPr marL="252000" lvl="1" indent="0" defTabSz="914325">
              <a:spcBef>
                <a:spcPts val="0"/>
              </a:spcBef>
              <a:spcAft>
                <a:spcPts val="2400"/>
              </a:spcAft>
              <a:buNone/>
            </a:pPr>
            <a:r>
              <a:rPr lang="en-US" sz="4400" dirty="0">
                <a:solidFill>
                  <a:schemeClr val="bg1"/>
                </a:solidFill>
                <a:latin typeface="+mj-lt"/>
              </a:rPr>
              <a:t>Three high-availability replicas maintained for every database</a:t>
            </a:r>
          </a:p>
          <a:p>
            <a:pPr marL="252000" lvl="1" indent="0" defTabSz="914325">
              <a:spcBef>
                <a:spcPts val="0"/>
              </a:spcBef>
              <a:spcAft>
                <a:spcPts val="2400"/>
              </a:spcAft>
              <a:buNone/>
            </a:pPr>
            <a:r>
              <a:rPr lang="en-US" sz="4400" dirty="0">
                <a:solidFill>
                  <a:schemeClr val="bg1"/>
                </a:solidFill>
                <a:latin typeface="+mj-lt"/>
              </a:rPr>
              <a:t>Tables require a clustered index</a:t>
            </a:r>
          </a:p>
          <a:p>
            <a:pPr marL="252000" lvl="1" indent="0" defTabSz="914325">
              <a:spcBef>
                <a:spcPts val="0"/>
              </a:spcBef>
              <a:spcAft>
                <a:spcPts val="2400"/>
              </a:spcAft>
              <a:buNone/>
            </a:pPr>
            <a:r>
              <a:rPr lang="en-US" sz="4400" dirty="0">
                <a:solidFill>
                  <a:schemeClr val="bg1"/>
                </a:solidFill>
                <a:latin typeface="+mj-lt"/>
              </a:rPr>
              <a:t>Maximum database size is 500 GB</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Azure SQL Database vs. SQL Server</a:t>
            </a:r>
            <a:endParaRPr lang="en-US" dirty="0"/>
          </a:p>
        </p:txBody>
      </p:sp>
      <p:sp>
        <p:nvSpPr>
          <p:cNvPr id="2" name="Rectangle 1"/>
          <p:cNvSpPr/>
          <p:nvPr/>
        </p:nvSpPr>
        <p:spPr>
          <a:xfrm>
            <a:off x="0" y="894163"/>
            <a:ext cx="12192000" cy="806326"/>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Rectangle 4"/>
          <p:cNvSpPr/>
          <p:nvPr/>
        </p:nvSpPr>
        <p:spPr>
          <a:xfrm>
            <a:off x="0" y="1700489"/>
            <a:ext cx="12192000" cy="858314"/>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ctangle 7"/>
          <p:cNvSpPr/>
          <p:nvPr/>
        </p:nvSpPr>
        <p:spPr>
          <a:xfrm>
            <a:off x="0" y="2558803"/>
            <a:ext cx="12192000" cy="1615440"/>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ctangle 8"/>
          <p:cNvSpPr/>
          <p:nvPr/>
        </p:nvSpPr>
        <p:spPr>
          <a:xfrm>
            <a:off x="0" y="4174243"/>
            <a:ext cx="12192000" cy="806326"/>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Rectangle 9"/>
          <p:cNvSpPr/>
          <p:nvPr/>
        </p:nvSpPr>
        <p:spPr>
          <a:xfrm>
            <a:off x="0" y="4980569"/>
            <a:ext cx="12192000" cy="915794"/>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TextBox 10"/>
          <p:cNvSpPr txBox="1"/>
          <p:nvPr/>
        </p:nvSpPr>
        <p:spPr>
          <a:xfrm>
            <a:off x="904568" y="6113852"/>
            <a:ext cx="10382864" cy="523220"/>
          </a:xfrm>
          <a:prstGeom prst="rect">
            <a:avLst/>
          </a:prstGeom>
          <a:solidFill>
            <a:schemeClr val="accent2">
              <a:lumMod val="60000"/>
              <a:lumOff val="40000"/>
            </a:schemeClr>
          </a:solidFill>
        </p:spPr>
        <p:txBody>
          <a:bodyPr wrap="square" rtlCol="0">
            <a:spAutoFit/>
          </a:bodyPr>
          <a:lstStyle>
            <a:defPPr>
              <a:defRPr lang="en-US"/>
            </a:defPPr>
            <a:lvl1pPr algn="ctr">
              <a:defRPr sz="7200"/>
            </a:lvl1pPr>
          </a:lstStyle>
          <a:p>
            <a:r>
              <a:rPr lang="en-US" sz="2800" dirty="0" smtClean="0"/>
              <a:t>Do you like this design that </a:t>
            </a:r>
            <a:r>
              <a:rPr lang="en-US" sz="2800" dirty="0" err="1" smtClean="0"/>
              <a:t>foucuses</a:t>
            </a:r>
            <a:r>
              <a:rPr lang="en-US" sz="2800" dirty="0" smtClean="0"/>
              <a:t> on one point at a time?</a:t>
            </a:r>
            <a:endParaRPr lang="sv-SE" sz="2800" dirty="0"/>
          </a:p>
        </p:txBody>
      </p:sp>
    </p:spTree>
    <p:extLst>
      <p:ext uri="{BB962C8B-B14F-4D97-AF65-F5344CB8AC3E}">
        <p14:creationId xmlns:p14="http://schemas.microsoft.com/office/powerpoint/2010/main" val="1363602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xit" presetSubtype="0" fill="hold" grpId="0"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xit" presetSubtype="0" fill="hold" grpId="0"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xit" presetSubtype="0" fill="hold" grpId="0"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par>
                                <p:cTn id="40" presetID="10" presetClass="exit" presetSubtype="0" fill="hold" grpId="2" nodeType="withEffect">
                                  <p:stCondLst>
                                    <p:cond delay="0"/>
                                  </p:stCondLst>
                                  <p:childTnLst>
                                    <p:animEffect transition="out" filter="fade">
                                      <p:cBhvr>
                                        <p:cTn id="41" dur="500"/>
                                        <p:tgtEl>
                                          <p:spTgt spid="5"/>
                                        </p:tgtEl>
                                      </p:cBhvr>
                                    </p:animEffect>
                                    <p:set>
                                      <p:cBhvr>
                                        <p:cTn id="42" dur="1" fill="hold">
                                          <p:stCondLst>
                                            <p:cond delay="499"/>
                                          </p:stCondLst>
                                        </p:cTn>
                                        <p:tgtEl>
                                          <p:spTgt spid="5"/>
                                        </p:tgtEl>
                                        <p:attrNameLst>
                                          <p:attrName>style.visibility</p:attrName>
                                        </p:attrNameLst>
                                      </p:cBhvr>
                                      <p:to>
                                        <p:strVal val="hidden"/>
                                      </p:to>
                                    </p:set>
                                  </p:childTnLst>
                                </p:cTn>
                              </p:par>
                              <p:par>
                                <p:cTn id="43" presetID="10" presetClass="exit" presetSubtype="0" fill="hold" grpId="2" nodeType="withEffect">
                                  <p:stCondLst>
                                    <p:cond delay="0"/>
                                  </p:stCondLst>
                                  <p:childTnLst>
                                    <p:animEffect transition="out" filter="fade">
                                      <p:cBhvr>
                                        <p:cTn id="44" dur="500"/>
                                        <p:tgtEl>
                                          <p:spTgt spid="8"/>
                                        </p:tgtEl>
                                      </p:cBhvr>
                                    </p:animEffect>
                                    <p:set>
                                      <p:cBhvr>
                                        <p:cTn id="45" dur="1" fill="hold">
                                          <p:stCondLst>
                                            <p:cond delay="499"/>
                                          </p:stCondLst>
                                        </p:cTn>
                                        <p:tgtEl>
                                          <p:spTgt spid="8"/>
                                        </p:tgtEl>
                                        <p:attrNameLst>
                                          <p:attrName>style.visibility</p:attrName>
                                        </p:attrNameLst>
                                      </p:cBhvr>
                                      <p:to>
                                        <p:strVal val="hidden"/>
                                      </p:to>
                                    </p:set>
                                  </p:childTnLst>
                                </p:cTn>
                              </p:par>
                              <p:par>
                                <p:cTn id="46" presetID="10" presetClass="exit" presetSubtype="0" fill="hold" grpId="2" nodeType="withEffect">
                                  <p:stCondLst>
                                    <p:cond delay="0"/>
                                  </p:stCondLst>
                                  <p:childTnLst>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5" grpId="2" animBg="1"/>
      <p:bldP spid="8" grpId="0" animBg="1"/>
      <p:bldP spid="8" grpId="1" animBg="1"/>
      <p:bldP spid="8" grpId="2" animBg="1"/>
      <p:bldP spid="9" grpId="0" animBg="1"/>
      <p:bldP spid="9" grpId="1" animBg="1"/>
      <p:bldP spid="9" grpId="2"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900"/>
              </a:spcBef>
              <a:buNone/>
            </a:pPr>
            <a:endParaRPr lang="en-US" sz="4400" dirty="0">
              <a:solidFill>
                <a:schemeClr val="bg1"/>
              </a:solidFill>
              <a:latin typeface="+mj-lt"/>
            </a:endParaRPr>
          </a:p>
          <a:p>
            <a:pPr marL="228600" lvl="1" indent="0" defTabSz="914325">
              <a:spcBef>
                <a:spcPts val="0"/>
              </a:spcBef>
              <a:spcAft>
                <a:spcPts val="2400"/>
              </a:spcAft>
              <a:buNone/>
            </a:pPr>
            <a:r>
              <a:rPr lang="en-US" sz="4400" dirty="0">
                <a:solidFill>
                  <a:schemeClr val="bg1"/>
                </a:solidFill>
                <a:latin typeface="+mj-lt"/>
              </a:rPr>
              <a:t>Use command, distributed transactions, distributed views</a:t>
            </a:r>
          </a:p>
          <a:p>
            <a:pPr marL="228600" lvl="1" indent="0" defTabSz="914325">
              <a:spcBef>
                <a:spcPts val="0"/>
              </a:spcBef>
              <a:spcAft>
                <a:spcPts val="2400"/>
              </a:spcAft>
              <a:buNone/>
            </a:pPr>
            <a:r>
              <a:rPr lang="en-US" sz="4400" dirty="0">
                <a:solidFill>
                  <a:schemeClr val="bg1"/>
                </a:solidFill>
                <a:latin typeface="+mj-lt"/>
              </a:rPr>
              <a:t>Service Broker</a:t>
            </a:r>
          </a:p>
          <a:p>
            <a:pPr marL="228600" lvl="1" indent="0" defTabSz="914325">
              <a:spcBef>
                <a:spcPts val="0"/>
              </a:spcBef>
              <a:spcAft>
                <a:spcPts val="2400"/>
              </a:spcAft>
              <a:buNone/>
            </a:pPr>
            <a:r>
              <a:rPr lang="en-US" sz="4400" dirty="0">
                <a:solidFill>
                  <a:schemeClr val="bg1"/>
                </a:solidFill>
                <a:latin typeface="+mj-lt"/>
              </a:rPr>
              <a:t>Common Language Runtime (CLR)</a:t>
            </a:r>
          </a:p>
          <a:p>
            <a:pPr marL="228600" lvl="1" indent="0" defTabSz="914325">
              <a:spcBef>
                <a:spcPts val="0"/>
              </a:spcBef>
              <a:spcAft>
                <a:spcPts val="2400"/>
              </a:spcAft>
              <a:buNone/>
            </a:pPr>
            <a:r>
              <a:rPr lang="en-US" sz="4400" dirty="0">
                <a:solidFill>
                  <a:schemeClr val="bg1"/>
                </a:solidFill>
                <a:latin typeface="+mj-lt"/>
              </a:rPr>
              <a:t>SQL Agent</a:t>
            </a:r>
          </a:p>
          <a:p>
            <a:pPr marL="228600" lvl="1" indent="0" defTabSz="914325">
              <a:spcBef>
                <a:spcPts val="0"/>
              </a:spcBef>
              <a:spcAft>
                <a:spcPts val="2400"/>
              </a:spcAft>
              <a:buNone/>
            </a:pPr>
            <a:r>
              <a:rPr lang="en-US" sz="4400" dirty="0">
                <a:solidFill>
                  <a:schemeClr val="bg1"/>
                </a:solidFill>
                <a:latin typeface="+mj-lt"/>
              </a:rPr>
              <a:t>SQL Profiler</a:t>
            </a:r>
          </a:p>
          <a:p>
            <a:pPr marL="228600" lvl="1" indent="0" defTabSz="914325">
              <a:spcBef>
                <a:spcPts val="0"/>
              </a:spcBef>
              <a:spcAft>
                <a:spcPts val="2400"/>
              </a:spcAft>
              <a:buNone/>
            </a:pPr>
            <a:r>
              <a:rPr lang="en-US" sz="4400" dirty="0">
                <a:solidFill>
                  <a:schemeClr val="bg1"/>
                </a:solidFill>
                <a:latin typeface="+mj-lt"/>
              </a:rPr>
              <a:t>Native Encryption</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Unsupported SQL Server Features</a:t>
            </a:r>
          </a:p>
        </p:txBody>
      </p:sp>
    </p:spTree>
    <p:extLst>
      <p:ext uri="{BB962C8B-B14F-4D97-AF65-F5344CB8AC3E}">
        <p14:creationId xmlns:p14="http://schemas.microsoft.com/office/powerpoint/2010/main" val="4285851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1369" y="956707"/>
            <a:ext cx="8249264" cy="4679122"/>
          </a:xfrm>
          <a:prstGeom prst="rect">
            <a:avLst/>
          </a:prstGeom>
        </p:spPr>
      </p:pic>
      <p:sp>
        <p:nvSpPr>
          <p:cNvPr id="7" name="Content Placeholder 2"/>
          <p:cNvSpPr txBox="1">
            <a:spLocks/>
          </p:cNvSpPr>
          <p:nvPr/>
        </p:nvSpPr>
        <p:spPr>
          <a:xfrm>
            <a:off x="3347885" y="5530645"/>
            <a:ext cx="5496230" cy="1327354"/>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900"/>
              </a:spcBef>
              <a:buNone/>
            </a:pPr>
            <a:r>
              <a:rPr lang="en-US" sz="2400" spc="-51" dirty="0" smtClean="0">
                <a:solidFill>
                  <a:schemeClr val="bg2"/>
                </a:solidFill>
                <a:latin typeface="+mj-lt"/>
              </a:rPr>
              <a:t>Web </a:t>
            </a:r>
            <a:r>
              <a:rPr lang="en-US" sz="2400" spc="-51" dirty="0">
                <a:solidFill>
                  <a:schemeClr val="bg2"/>
                </a:solidFill>
                <a:latin typeface="+mj-lt"/>
              </a:rPr>
              <a:t>designers for tables, views, stored procs</a:t>
            </a:r>
          </a:p>
          <a:p>
            <a:pPr marL="3175" lvl="1" indent="0" defTabSz="914325">
              <a:spcBef>
                <a:spcPts val="900"/>
              </a:spcBef>
              <a:buNone/>
            </a:pPr>
            <a:r>
              <a:rPr lang="en-US" sz="2400" spc="-51" dirty="0">
                <a:solidFill>
                  <a:schemeClr val="bg2"/>
                </a:solidFill>
                <a:latin typeface="+mj-lt"/>
              </a:rPr>
              <a:t>Interactive query editing and </a:t>
            </a:r>
            <a:r>
              <a:rPr lang="en-US" sz="2400" spc="-51" dirty="0" smtClean="0">
                <a:solidFill>
                  <a:schemeClr val="bg2"/>
                </a:solidFill>
                <a:latin typeface="+mj-lt"/>
              </a:rPr>
              <a:t>execution</a:t>
            </a:r>
            <a:endParaRPr lang="en-US" sz="3200" dirty="0">
              <a:latin typeface="+mj-lt"/>
            </a:endParaRPr>
          </a:p>
        </p:txBody>
      </p:sp>
      <p:sp>
        <p:nvSpPr>
          <p:cNvPr id="8"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Azure SQL </a:t>
            </a:r>
            <a:r>
              <a:rPr lang="en-US" dirty="0"/>
              <a:t>Database Management Portal</a:t>
            </a:r>
          </a:p>
        </p:txBody>
      </p:sp>
    </p:spTree>
    <p:extLst>
      <p:ext uri="{BB962C8B-B14F-4D97-AF65-F5344CB8AC3E}">
        <p14:creationId xmlns:p14="http://schemas.microsoft.com/office/powerpoint/2010/main" val="2433113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SQL </a:t>
            </a:r>
            <a:r>
              <a:rPr lang="en-US" dirty="0"/>
              <a:t>Server </a:t>
            </a:r>
            <a:r>
              <a:rPr lang="en-US" dirty="0" smtClean="0"/>
              <a:t>Management Studio </a:t>
            </a:r>
            <a:r>
              <a:rPr lang="en-US" dirty="0"/>
              <a:t>(</a:t>
            </a:r>
            <a:r>
              <a:rPr lang="en-US" dirty="0" smtClean="0"/>
              <a:t>SSMS)</a:t>
            </a:r>
            <a:endParaRPr lang="en-US" dirty="0"/>
          </a:p>
        </p:txBody>
      </p:sp>
      <p:sp>
        <p:nvSpPr>
          <p:cNvPr id="11" name="TextBox 10"/>
          <p:cNvSpPr txBox="1"/>
          <p:nvPr/>
        </p:nvSpPr>
        <p:spPr>
          <a:xfrm>
            <a:off x="580571" y="2336800"/>
            <a:ext cx="11030857" cy="1200329"/>
          </a:xfrm>
          <a:prstGeom prst="rect">
            <a:avLst/>
          </a:prstGeom>
          <a:solidFill>
            <a:schemeClr val="accent2">
              <a:lumMod val="60000"/>
              <a:lumOff val="40000"/>
            </a:schemeClr>
          </a:solidFill>
        </p:spPr>
        <p:txBody>
          <a:bodyPr wrap="square" rtlCol="0">
            <a:spAutoFit/>
          </a:bodyPr>
          <a:lstStyle/>
          <a:p>
            <a:pPr algn="ctr"/>
            <a:r>
              <a:rPr lang="sv-SE" sz="7200" dirty="0" smtClean="0"/>
              <a:t>SSMS </a:t>
            </a:r>
            <a:r>
              <a:rPr lang="sv-SE" sz="7200" dirty="0" err="1" smtClean="0"/>
              <a:t>picture</a:t>
            </a:r>
            <a:endParaRPr lang="sv-SE" sz="7200" dirty="0"/>
          </a:p>
        </p:txBody>
      </p:sp>
    </p:spTree>
    <p:extLst>
      <p:ext uri="{BB962C8B-B14F-4D97-AF65-F5344CB8AC3E}">
        <p14:creationId xmlns:p14="http://schemas.microsoft.com/office/powerpoint/2010/main" val="1898380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4830792"/>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buNone/>
            </a:pPr>
            <a:r>
              <a:rPr lang="en-US" sz="4000" dirty="0" smtClean="0">
                <a:solidFill>
                  <a:schemeClr val="bg1"/>
                </a:solidFill>
                <a:latin typeface="+mj-lt"/>
              </a:rPr>
              <a:t>Includes </a:t>
            </a:r>
            <a:r>
              <a:rPr lang="en-US" sz="4000" dirty="0">
                <a:solidFill>
                  <a:schemeClr val="bg1"/>
                </a:solidFill>
                <a:latin typeface="+mj-lt"/>
              </a:rPr>
              <a:t>modern designers and projects with declarative, </a:t>
            </a:r>
            <a:r>
              <a:rPr lang="en-US" sz="4000" dirty="0" smtClean="0">
                <a:solidFill>
                  <a:schemeClr val="bg1"/>
                </a:solidFill>
                <a:latin typeface="+mj-lt"/>
              </a:rPr>
              <a:t>model-driven development</a:t>
            </a:r>
          </a:p>
          <a:p>
            <a:pPr marL="252000" lvl="1" indent="0" defTabSz="914325">
              <a:spcBef>
                <a:spcPts val="0"/>
              </a:spcBef>
              <a:buNone/>
            </a:pPr>
            <a:endParaRPr lang="en-US" sz="4000" dirty="0">
              <a:solidFill>
                <a:schemeClr val="bg1"/>
              </a:solidFill>
              <a:latin typeface="+mj-lt"/>
            </a:endParaRPr>
          </a:p>
          <a:p>
            <a:pPr marL="252000" lvl="1" indent="0" defTabSz="914325">
              <a:spcBef>
                <a:spcPts val="0"/>
              </a:spcBef>
              <a:buNone/>
            </a:pPr>
            <a:r>
              <a:rPr lang="en-US" sz="4000" dirty="0">
                <a:solidFill>
                  <a:schemeClr val="bg1"/>
                </a:solidFill>
                <a:latin typeface="+mj-lt"/>
              </a:rPr>
              <a:t>Develop and test in both connected and disconnected </a:t>
            </a:r>
            <a:r>
              <a:rPr lang="en-US" sz="4000" dirty="0" smtClean="0">
                <a:solidFill>
                  <a:schemeClr val="bg1"/>
                </a:solidFill>
                <a:latin typeface="+mj-lt"/>
              </a:rPr>
              <a:t>states</a:t>
            </a:r>
            <a:endParaRPr lang="en-US" sz="4000" dirty="0">
              <a:solidFill>
                <a:schemeClr val="bg1"/>
              </a:solidFill>
              <a:latin typeface="+mj-lt"/>
            </a:endParaRPr>
          </a:p>
        </p:txBody>
      </p:sp>
      <p:sp>
        <p:nvSpPr>
          <p:cNvPr id="8"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Visual Studio IDE for database development</a:t>
            </a:r>
          </a:p>
        </p:txBody>
      </p:sp>
      <p:pic>
        <p:nvPicPr>
          <p:cNvPr id="9" name="Content Placeholder 4"/>
          <p:cNvPicPr>
            <a:picLocks noChangeAspect="1"/>
          </p:cNvPicPr>
          <p:nvPr/>
        </p:nvPicPr>
        <p:blipFill rotWithShape="1">
          <a:blip r:embed="rId3" cstate="print">
            <a:extLst>
              <a:ext uri="{28A0092B-C50C-407E-A947-70E740481C1C}">
                <a14:useLocalDpi xmlns:a14="http://schemas.microsoft.com/office/drawing/2010/main" val="0"/>
              </a:ext>
            </a:extLst>
          </a:blip>
          <a:srcRect t="3664" r="894" b="6527"/>
          <a:stretch/>
        </p:blipFill>
        <p:spPr>
          <a:xfrm>
            <a:off x="5660678" y="3321170"/>
            <a:ext cx="6391909" cy="3397190"/>
          </a:xfrm>
          <a:prstGeom prst="rect">
            <a:avLst/>
          </a:prstGeom>
        </p:spPr>
      </p:pic>
    </p:spTree>
    <p:extLst>
      <p:ext uri="{BB962C8B-B14F-4D97-AF65-F5344CB8AC3E}">
        <p14:creationId xmlns:p14="http://schemas.microsoft.com/office/powerpoint/2010/main" val="994936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73394"/>
          </a:xfrm>
        </p:spPr>
        <p:txBody>
          <a:bodyPr>
            <a:normAutofit/>
          </a:bodyPr>
          <a:lstStyle/>
          <a:p>
            <a:pPr marL="0" algn="ctr"/>
            <a:r>
              <a:rPr lang="en-US" sz="6000" dirty="0" smtClean="0"/>
              <a:t>Microsoft Azure SQL Database</a:t>
            </a:r>
            <a:endParaRPr lang="en-US" sz="6000" dirty="0"/>
          </a:p>
        </p:txBody>
      </p:sp>
      <p:pic>
        <p:nvPicPr>
          <p:cNvPr id="3" name="Picture 2"/>
          <p:cNvPicPr>
            <a:picLocks noChangeAspect="1"/>
          </p:cNvPicPr>
          <p:nvPr/>
        </p:nvPicPr>
        <p:blipFill>
          <a:blip r:embed="rId2">
            <a:biLevel thresh="25000"/>
          </a:blip>
          <a:stretch>
            <a:fillRect/>
          </a:stretch>
        </p:blipFill>
        <p:spPr>
          <a:xfrm>
            <a:off x="4788310" y="2052785"/>
            <a:ext cx="2615380" cy="2752430"/>
          </a:xfrm>
          <a:prstGeom prst="rect">
            <a:avLst/>
          </a:prstGeom>
        </p:spPr>
      </p:pic>
    </p:spTree>
    <p:extLst>
      <p:ext uri="{BB962C8B-B14F-4D97-AF65-F5344CB8AC3E}">
        <p14:creationId xmlns:p14="http://schemas.microsoft.com/office/powerpoint/2010/main" val="7214004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28" y="3978153"/>
            <a:ext cx="4916928" cy="2765773"/>
          </a:xfrm>
          <a:prstGeom prst="rect">
            <a:avLst/>
          </a:prstGeom>
        </p:spPr>
      </p:pic>
      <p:sp>
        <p:nvSpPr>
          <p:cNvPr id="6" name="Content Placeholder 2"/>
          <p:cNvSpPr txBox="1">
            <a:spLocks/>
          </p:cNvSpPr>
          <p:nvPr/>
        </p:nvSpPr>
        <p:spPr>
          <a:xfrm>
            <a:off x="-1" y="530942"/>
            <a:ext cx="12192001" cy="6327058"/>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spcAft>
                <a:spcPts val="1200"/>
              </a:spcAft>
              <a:buNone/>
            </a:pPr>
            <a:r>
              <a:rPr lang="en-US" sz="3200" dirty="0" smtClean="0">
                <a:solidFill>
                  <a:schemeClr val="bg1"/>
                </a:solidFill>
                <a:latin typeface="+mj-lt"/>
              </a:rPr>
              <a:t>Alternative </a:t>
            </a:r>
            <a:r>
              <a:rPr lang="en-US" sz="3200" dirty="0">
                <a:solidFill>
                  <a:schemeClr val="bg1"/>
                </a:solidFill>
                <a:latin typeface="+mj-lt"/>
              </a:rPr>
              <a:t>to traditional script based approach</a:t>
            </a:r>
          </a:p>
          <a:p>
            <a:pPr marL="252000" lvl="1" indent="0" defTabSz="914325">
              <a:spcBef>
                <a:spcPts val="0"/>
              </a:spcBef>
              <a:spcAft>
                <a:spcPts val="1200"/>
              </a:spcAft>
              <a:buNone/>
            </a:pPr>
            <a:r>
              <a:rPr lang="en-US" sz="3200" dirty="0">
                <a:solidFill>
                  <a:schemeClr val="bg1"/>
                </a:solidFill>
                <a:latin typeface="+mj-lt"/>
              </a:rPr>
              <a:t>Dramatically simplifies deployment, </a:t>
            </a:r>
            <a:r>
              <a:rPr lang="en-US" sz="3200" dirty="0" smtClean="0">
                <a:solidFill>
                  <a:schemeClr val="bg1"/>
                </a:solidFill>
                <a:latin typeface="+mj-lt"/>
              </a:rPr>
              <a:t>migration </a:t>
            </a:r>
            <a:r>
              <a:rPr lang="en-US" sz="3200" dirty="0">
                <a:solidFill>
                  <a:schemeClr val="bg1"/>
                </a:solidFill>
                <a:latin typeface="+mj-lt"/>
              </a:rPr>
              <a:t>and versioning of databases</a:t>
            </a:r>
          </a:p>
          <a:p>
            <a:pPr marL="252000" lvl="1" indent="0" defTabSz="914325">
              <a:spcBef>
                <a:spcPts val="0"/>
              </a:spcBef>
              <a:spcAft>
                <a:spcPts val="1200"/>
              </a:spcAft>
              <a:buNone/>
            </a:pPr>
            <a:r>
              <a:rPr lang="en-US" sz="3200" dirty="0">
                <a:solidFill>
                  <a:schemeClr val="bg1"/>
                </a:solidFill>
                <a:latin typeface="+mj-lt"/>
              </a:rPr>
              <a:t>Provides a single unit of deployment for schema (dacpac) or </a:t>
            </a:r>
            <a:r>
              <a:rPr lang="en-US" sz="3200" dirty="0" smtClean="0">
                <a:solidFill>
                  <a:schemeClr val="bg1"/>
                </a:solidFill>
                <a:latin typeface="+mj-lt"/>
              </a:rPr>
              <a:t>for schema </a:t>
            </a:r>
            <a:r>
              <a:rPr lang="en-US" sz="3200" dirty="0">
                <a:solidFill>
                  <a:schemeClr val="bg1"/>
                </a:solidFill>
                <a:latin typeface="+mj-lt"/>
              </a:rPr>
              <a:t>+ data (bacpac)</a:t>
            </a:r>
          </a:p>
          <a:p>
            <a:pPr marL="252000" lvl="1" indent="0" defTabSz="914325">
              <a:spcBef>
                <a:spcPts val="0"/>
              </a:spcBef>
              <a:spcAft>
                <a:spcPts val="1200"/>
              </a:spcAft>
              <a:buNone/>
            </a:pPr>
            <a:r>
              <a:rPr lang="en-US" sz="3200" dirty="0">
                <a:solidFill>
                  <a:schemeClr val="bg1"/>
                </a:solidFill>
                <a:latin typeface="+mj-lt"/>
              </a:rPr>
              <a:t>Supports automatic versioning </a:t>
            </a:r>
            <a:r>
              <a:rPr lang="en-US" sz="3200" dirty="0" smtClean="0">
                <a:solidFill>
                  <a:schemeClr val="bg1"/>
                </a:solidFill>
                <a:latin typeface="+mj-lt"/>
              </a:rPr>
              <a:t>of</a:t>
            </a:r>
            <a:br>
              <a:rPr lang="en-US" sz="3200" dirty="0" smtClean="0">
                <a:solidFill>
                  <a:schemeClr val="bg1"/>
                </a:solidFill>
                <a:latin typeface="+mj-lt"/>
              </a:rPr>
            </a:br>
            <a:r>
              <a:rPr lang="en-US" sz="3200" dirty="0" smtClean="0">
                <a:solidFill>
                  <a:schemeClr val="bg1"/>
                </a:solidFill>
                <a:latin typeface="+mj-lt"/>
              </a:rPr>
              <a:t>database </a:t>
            </a:r>
            <a:r>
              <a:rPr lang="en-US" sz="3200" dirty="0">
                <a:solidFill>
                  <a:schemeClr val="bg1"/>
                </a:solidFill>
                <a:latin typeface="+mj-lt"/>
              </a:rPr>
              <a:t>schemas</a:t>
            </a:r>
          </a:p>
          <a:p>
            <a:pPr marL="252000" lvl="1" indent="0" defTabSz="914325">
              <a:spcBef>
                <a:spcPts val="0"/>
              </a:spcBef>
              <a:spcAft>
                <a:spcPts val="1200"/>
              </a:spcAft>
              <a:buNone/>
            </a:pPr>
            <a:r>
              <a:rPr lang="en-US" sz="3200" dirty="0">
                <a:solidFill>
                  <a:schemeClr val="bg1"/>
                </a:solidFill>
                <a:latin typeface="+mj-lt"/>
              </a:rPr>
              <a:t>Supports platform targeting for </a:t>
            </a:r>
            <a:r>
              <a:rPr lang="en-US" sz="3200" dirty="0" smtClean="0">
                <a:solidFill>
                  <a:schemeClr val="bg1"/>
                </a:solidFill>
                <a:latin typeface="+mj-lt"/>
              </a:rPr>
              <a:t>both</a:t>
            </a:r>
            <a:br>
              <a:rPr lang="en-US" sz="3200" dirty="0" smtClean="0">
                <a:solidFill>
                  <a:schemeClr val="bg1"/>
                </a:solidFill>
                <a:latin typeface="+mj-lt"/>
              </a:rPr>
            </a:br>
            <a:r>
              <a:rPr lang="en-US" sz="3200" dirty="0" smtClean="0">
                <a:solidFill>
                  <a:schemeClr val="bg1"/>
                </a:solidFill>
                <a:latin typeface="+mj-lt"/>
              </a:rPr>
              <a:t>SQL </a:t>
            </a:r>
            <a:r>
              <a:rPr lang="en-US" sz="3200" dirty="0">
                <a:solidFill>
                  <a:schemeClr val="bg1"/>
                </a:solidFill>
                <a:latin typeface="+mj-lt"/>
              </a:rPr>
              <a:t>Server (2005 and </a:t>
            </a:r>
            <a:r>
              <a:rPr lang="en-US" sz="3200" dirty="0" smtClean="0">
                <a:solidFill>
                  <a:schemeClr val="bg1"/>
                </a:solidFill>
                <a:latin typeface="+mj-lt"/>
              </a:rPr>
              <a:t>above)</a:t>
            </a:r>
            <a:br>
              <a:rPr lang="en-US" sz="3200" dirty="0" smtClean="0">
                <a:solidFill>
                  <a:schemeClr val="bg1"/>
                </a:solidFill>
                <a:latin typeface="+mj-lt"/>
              </a:rPr>
            </a:br>
            <a:r>
              <a:rPr lang="en-US" sz="3200" dirty="0" smtClean="0">
                <a:solidFill>
                  <a:schemeClr val="bg1"/>
                </a:solidFill>
                <a:latin typeface="+mj-lt"/>
              </a:rPr>
              <a:t>and SQL </a:t>
            </a:r>
            <a:r>
              <a:rPr lang="en-US" sz="3200" dirty="0">
                <a:solidFill>
                  <a:schemeClr val="bg1"/>
                </a:solidFill>
                <a:latin typeface="+mj-lt"/>
              </a:rPr>
              <a:t>Database</a:t>
            </a:r>
          </a:p>
          <a:p>
            <a:pPr marL="252000" lvl="1" indent="0" defTabSz="914325">
              <a:spcBef>
                <a:spcPts val="0"/>
              </a:spcBef>
              <a:spcAft>
                <a:spcPts val="1200"/>
              </a:spcAft>
              <a:buNone/>
            </a:pPr>
            <a:r>
              <a:rPr lang="en-US" sz="3200" dirty="0">
                <a:solidFill>
                  <a:schemeClr val="bg1"/>
                </a:solidFill>
                <a:latin typeface="+mj-lt"/>
              </a:rPr>
              <a:t>Build from </a:t>
            </a:r>
            <a:r>
              <a:rPr lang="en-US" sz="3200" dirty="0" smtClean="0">
                <a:solidFill>
                  <a:schemeClr val="bg1"/>
                </a:solidFill>
                <a:latin typeface="+mj-lt"/>
              </a:rPr>
              <a:t>scratch</a:t>
            </a:r>
            <a:br>
              <a:rPr lang="en-US" sz="3200" dirty="0" smtClean="0">
                <a:solidFill>
                  <a:schemeClr val="bg1"/>
                </a:solidFill>
                <a:latin typeface="+mj-lt"/>
              </a:rPr>
            </a:br>
            <a:r>
              <a:rPr lang="en-US" sz="3200" dirty="0" smtClean="0">
                <a:solidFill>
                  <a:schemeClr val="bg1"/>
                </a:solidFill>
                <a:latin typeface="+mj-lt"/>
              </a:rPr>
              <a:t>or </a:t>
            </a:r>
            <a:r>
              <a:rPr lang="en-US" sz="3200" dirty="0">
                <a:solidFill>
                  <a:schemeClr val="bg1"/>
                </a:solidFill>
                <a:latin typeface="+mj-lt"/>
              </a:rPr>
              <a:t>extract from existing </a:t>
            </a:r>
            <a:r>
              <a:rPr lang="en-US" sz="3200" dirty="0" err="1" smtClean="0">
                <a:solidFill>
                  <a:schemeClr val="bg1"/>
                </a:solidFill>
                <a:latin typeface="+mj-lt"/>
              </a:rPr>
              <a:t>db</a:t>
            </a:r>
            <a:endParaRPr lang="en-US" sz="3200" dirty="0">
              <a:solidFill>
                <a:schemeClr val="bg1"/>
              </a:solidFill>
              <a:latin typeface="+mj-lt"/>
            </a:endParaRPr>
          </a:p>
        </p:txBody>
      </p:sp>
      <p:sp>
        <p:nvSpPr>
          <p:cNvPr id="5"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Database Deployment - Data-Tier Application Framework </a:t>
            </a:r>
            <a:r>
              <a:rPr lang="en-US" dirty="0" smtClean="0"/>
              <a:t>(</a:t>
            </a:r>
            <a:r>
              <a:rPr lang="en-US" dirty="0"/>
              <a:t>DAC </a:t>
            </a:r>
            <a:r>
              <a:rPr lang="en-US" dirty="0" err="1"/>
              <a:t>Fx</a:t>
            </a:r>
            <a:r>
              <a:rPr lang="en-US" dirty="0" smtClean="0"/>
              <a:t>)</a:t>
            </a:r>
            <a:endParaRPr lang="en-US" dirty="0"/>
          </a:p>
        </p:txBody>
      </p:sp>
    </p:spTree>
    <p:extLst>
      <p:ext uri="{BB962C8B-B14F-4D97-AF65-F5344CB8AC3E}">
        <p14:creationId xmlns:p14="http://schemas.microsoft.com/office/powerpoint/2010/main" val="2439183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530942"/>
            <a:ext cx="12192000" cy="6327058"/>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spcAft>
                <a:spcPts val="1200"/>
              </a:spcAft>
              <a:buNone/>
            </a:pPr>
            <a:r>
              <a:rPr lang="en-US" sz="4000" dirty="0" smtClean="0">
                <a:solidFill>
                  <a:schemeClr val="bg1"/>
                </a:solidFill>
                <a:latin typeface="+mj-lt"/>
              </a:rPr>
              <a:t>SQL </a:t>
            </a:r>
            <a:r>
              <a:rPr lang="en-US" sz="4000" dirty="0">
                <a:solidFill>
                  <a:schemeClr val="bg1"/>
                </a:solidFill>
                <a:latin typeface="+mj-lt"/>
              </a:rPr>
              <a:t>Server Data </a:t>
            </a:r>
            <a:r>
              <a:rPr lang="en-US" sz="4000" dirty="0" smtClean="0">
                <a:solidFill>
                  <a:schemeClr val="bg1"/>
                </a:solidFill>
                <a:latin typeface="+mj-lt"/>
              </a:rPr>
              <a:t>Tools</a:t>
            </a:r>
          </a:p>
          <a:p>
            <a:pPr marL="252000" lvl="1" indent="0" defTabSz="914325">
              <a:spcBef>
                <a:spcPts val="0"/>
              </a:spcBef>
              <a:spcAft>
                <a:spcPts val="1200"/>
              </a:spcAft>
              <a:buNone/>
            </a:pPr>
            <a:endParaRPr lang="en-US" sz="4000" dirty="0">
              <a:solidFill>
                <a:schemeClr val="bg1"/>
              </a:solidFill>
              <a:latin typeface="+mj-lt"/>
            </a:endParaRPr>
          </a:p>
          <a:p>
            <a:pPr marL="252000" lvl="1" indent="0" defTabSz="914325">
              <a:spcBef>
                <a:spcPts val="0"/>
              </a:spcBef>
              <a:spcAft>
                <a:spcPts val="1200"/>
              </a:spcAft>
              <a:buNone/>
            </a:pPr>
            <a:r>
              <a:rPr lang="en-US" sz="4000" dirty="0" smtClean="0">
                <a:solidFill>
                  <a:schemeClr val="bg1"/>
                </a:solidFill>
                <a:latin typeface="+mj-lt"/>
              </a:rPr>
              <a:t>SQL </a:t>
            </a:r>
            <a:r>
              <a:rPr lang="en-US" sz="4000" dirty="0">
                <a:solidFill>
                  <a:schemeClr val="bg1"/>
                </a:solidFill>
                <a:latin typeface="+mj-lt"/>
              </a:rPr>
              <a:t>Server 2012/2014 Management Studio</a:t>
            </a:r>
          </a:p>
          <a:p>
            <a:pPr marL="252000" lvl="1" indent="0" defTabSz="914325">
              <a:spcBef>
                <a:spcPts val="0"/>
              </a:spcBef>
              <a:spcAft>
                <a:spcPts val="1200"/>
              </a:spcAft>
              <a:buNone/>
            </a:pPr>
            <a:endParaRPr lang="en-US" sz="4000" dirty="0" smtClean="0">
              <a:solidFill>
                <a:schemeClr val="bg1"/>
              </a:solidFill>
              <a:latin typeface="+mj-lt"/>
            </a:endParaRPr>
          </a:p>
          <a:p>
            <a:pPr marL="252000" lvl="1" indent="0" defTabSz="914325">
              <a:spcBef>
                <a:spcPts val="0"/>
              </a:spcBef>
              <a:spcAft>
                <a:spcPts val="1200"/>
              </a:spcAft>
              <a:buNone/>
            </a:pPr>
            <a:r>
              <a:rPr lang="en-US" sz="4000" dirty="0" smtClean="0">
                <a:solidFill>
                  <a:schemeClr val="bg1"/>
                </a:solidFill>
                <a:latin typeface="+mj-lt"/>
              </a:rPr>
              <a:t>SQL </a:t>
            </a:r>
            <a:r>
              <a:rPr lang="en-US" sz="4000" dirty="0">
                <a:solidFill>
                  <a:schemeClr val="bg1"/>
                </a:solidFill>
                <a:latin typeface="+mj-lt"/>
              </a:rPr>
              <a:t>Database Import/Export Service</a:t>
            </a:r>
          </a:p>
          <a:p>
            <a:pPr marL="252000" lvl="1" indent="0" defTabSz="914325">
              <a:spcBef>
                <a:spcPts val="0"/>
              </a:spcBef>
              <a:spcAft>
                <a:spcPts val="1200"/>
              </a:spcAft>
              <a:buNone/>
            </a:pPr>
            <a:endParaRPr lang="en-US" sz="4000" dirty="0" smtClean="0">
              <a:solidFill>
                <a:schemeClr val="bg1"/>
              </a:solidFill>
              <a:latin typeface="+mj-lt"/>
            </a:endParaRPr>
          </a:p>
          <a:p>
            <a:pPr marL="252000" lvl="1" indent="0" defTabSz="914325">
              <a:spcBef>
                <a:spcPts val="0"/>
              </a:spcBef>
              <a:spcAft>
                <a:spcPts val="1200"/>
              </a:spcAft>
              <a:buNone/>
            </a:pPr>
            <a:r>
              <a:rPr lang="en-US" sz="4000" dirty="0" smtClean="0">
                <a:solidFill>
                  <a:schemeClr val="bg1"/>
                </a:solidFill>
                <a:latin typeface="+mj-lt"/>
              </a:rPr>
              <a:t>http://sqldacexamples.codeplex.com</a:t>
            </a:r>
            <a:endParaRPr lang="en-US" sz="4000" dirty="0">
              <a:solidFill>
                <a:schemeClr val="bg1"/>
              </a:solidFill>
              <a:latin typeface="+mj-lt"/>
            </a:endParaRPr>
          </a:p>
        </p:txBody>
      </p:sp>
      <p:sp>
        <p:nvSpPr>
          <p:cNvPr id="5"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Database Deployment - How To Get The Latest DAC </a:t>
            </a:r>
            <a:r>
              <a:rPr lang="en-US" dirty="0" err="1"/>
              <a:t>Fx</a:t>
            </a:r>
            <a:endParaRPr lang="en-US" dirty="0"/>
          </a:p>
        </p:txBody>
      </p:sp>
    </p:spTree>
    <p:extLst>
      <p:ext uri="{BB962C8B-B14F-4D97-AF65-F5344CB8AC3E}">
        <p14:creationId xmlns:p14="http://schemas.microsoft.com/office/powerpoint/2010/main" val="3807730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fade">
                                      <p:cBhvr>
                                        <p:cTn id="16"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a:t>DAC Deployment </a:t>
            </a:r>
            <a:br>
              <a:rPr lang="en-US" sz="4400" dirty="0"/>
            </a:br>
            <a:r>
              <a:rPr lang="en-US" sz="4400" dirty="0" smtClean="0"/>
              <a:t>From </a:t>
            </a:r>
            <a:r>
              <a:rPr lang="en-US" sz="4400" dirty="0"/>
              <a:t>SQL Server Management Studio</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Tree>
    <p:extLst>
      <p:ext uri="{BB962C8B-B14F-4D97-AF65-F5344CB8AC3E}">
        <p14:creationId xmlns:p14="http://schemas.microsoft.com/office/powerpoint/2010/main" val="345623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normAutofit/>
          </a:bodyPr>
          <a:lstStyle/>
          <a:p>
            <a:pPr marL="0" algn="ctr"/>
            <a:r>
              <a:rPr lang="en-US" sz="9600" dirty="0"/>
              <a:t>Secure </a:t>
            </a:r>
            <a:r>
              <a:rPr lang="en-US" sz="9600" dirty="0" smtClean="0"/>
              <a:t>your Database</a:t>
            </a:r>
            <a:endParaRPr lang="en-US" sz="9600" dirty="0"/>
          </a:p>
        </p:txBody>
      </p:sp>
    </p:spTree>
    <p:extLst>
      <p:ext uri="{BB962C8B-B14F-4D97-AF65-F5344CB8AC3E}">
        <p14:creationId xmlns:p14="http://schemas.microsoft.com/office/powerpoint/2010/main" val="3002263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194844" y="1245903"/>
            <a:ext cx="5802312" cy="4366194"/>
            <a:chOff x="3194844" y="1447800"/>
            <a:chExt cx="5802312" cy="4366194"/>
          </a:xfrm>
        </p:grpSpPr>
        <p:grpSp>
          <p:nvGrpSpPr>
            <p:cNvPr id="2" name="Group 1"/>
            <p:cNvGrpSpPr/>
            <p:nvPr/>
          </p:nvGrpSpPr>
          <p:grpSpPr>
            <a:xfrm>
              <a:off x="3194844" y="1447800"/>
              <a:ext cx="5802312" cy="1639914"/>
              <a:chOff x="5867401" y="1447800"/>
              <a:chExt cx="5802312" cy="1639914"/>
            </a:xfrm>
          </p:grpSpPr>
          <p:sp>
            <p:nvSpPr>
              <p:cNvPr id="9" name="Rounded Rectangle 8"/>
              <p:cNvSpPr/>
              <p:nvPr/>
            </p:nvSpPr>
            <p:spPr bwMode="auto">
              <a:xfrm>
                <a:off x="5867401" y="144780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0" name="TextBox 9"/>
              <p:cNvSpPr txBox="1"/>
              <p:nvPr/>
            </p:nvSpPr>
            <p:spPr>
              <a:xfrm>
                <a:off x="7420911" y="1931676"/>
                <a:ext cx="4248802" cy="646331"/>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600" dirty="0">
                    <a:latin typeface="+mj-lt"/>
                  </a:rPr>
                  <a:t>On The Server</a:t>
                </a:r>
              </a:p>
            </p:txBody>
          </p:sp>
          <p:sp>
            <p:nvSpPr>
              <p:cNvPr id="12" name="Freeform 58"/>
              <p:cNvSpPr>
                <a:spLocks noEditPoints="1"/>
              </p:cNvSpPr>
              <p:nvPr/>
            </p:nvSpPr>
            <p:spPr bwMode="black">
              <a:xfrm>
                <a:off x="6033884" y="1705536"/>
                <a:ext cx="1024996" cy="109861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grpSp>
          <p:nvGrpSpPr>
            <p:cNvPr id="4" name="Group 3"/>
            <p:cNvGrpSpPr/>
            <p:nvPr/>
          </p:nvGrpSpPr>
          <p:grpSpPr>
            <a:xfrm>
              <a:off x="3194844" y="4174080"/>
              <a:ext cx="5802312" cy="1639914"/>
              <a:chOff x="5867401" y="3198720"/>
              <a:chExt cx="5802312" cy="1639914"/>
            </a:xfrm>
          </p:grpSpPr>
          <p:sp>
            <p:nvSpPr>
              <p:cNvPr id="5" name="Rounded Rectangle 4"/>
              <p:cNvSpPr/>
              <p:nvPr/>
            </p:nvSpPr>
            <p:spPr bwMode="auto">
              <a:xfrm>
                <a:off x="5867401" y="319872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TextBox 6"/>
              <p:cNvSpPr txBox="1"/>
              <p:nvPr/>
            </p:nvSpPr>
            <p:spPr>
              <a:xfrm>
                <a:off x="7339631" y="3684381"/>
                <a:ext cx="4330082" cy="646331"/>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600" dirty="0">
                    <a:latin typeface="+mj-lt"/>
                  </a:rPr>
                  <a:t>Within The Database</a:t>
                </a:r>
              </a:p>
            </p:txBody>
          </p:sp>
          <p:sp>
            <p:nvSpPr>
              <p:cNvPr id="13" name="Freeform 83"/>
              <p:cNvSpPr>
                <a:spLocks noEditPoints="1"/>
              </p:cNvSpPr>
              <p:nvPr/>
            </p:nvSpPr>
            <p:spPr bwMode="black">
              <a:xfrm>
                <a:off x="6037386" y="3465419"/>
                <a:ext cx="1027116" cy="1084254"/>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grpSp>
      <p:sp>
        <p:nvSpPr>
          <p:cNvPr id="11" name="Title 3"/>
          <p:cNvSpPr txBox="1">
            <a:spLocks/>
          </p:cNvSpPr>
          <p:nvPr/>
        </p:nvSpPr>
        <p:spPr>
          <a:xfrm>
            <a:off x="0" y="0"/>
            <a:ext cx="12192000" cy="812800"/>
          </a:xfrm>
          <a:prstGeom prst="rect">
            <a:avLst/>
          </a:prstGeom>
        </p:spPr>
        <p:txBody>
          <a:bodyPr vert="horz" lIns="91440" tIns="45720" rIns="91440" bIns="45720" rtlCol="0" anchor="ctr">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There </a:t>
            </a:r>
            <a:r>
              <a:rPr lang="en-US" dirty="0" smtClean="0"/>
              <a:t>are two ways to </a:t>
            </a:r>
            <a:r>
              <a:rPr lang="en-US" dirty="0"/>
              <a:t>Secure </a:t>
            </a:r>
            <a:r>
              <a:rPr lang="en-US" dirty="0" smtClean="0"/>
              <a:t>a database</a:t>
            </a:r>
            <a:endParaRPr lang="en-US" dirty="0"/>
          </a:p>
        </p:txBody>
      </p:sp>
    </p:spTree>
    <p:extLst>
      <p:ext uri="{BB962C8B-B14F-4D97-AF65-F5344CB8AC3E}">
        <p14:creationId xmlns:p14="http://schemas.microsoft.com/office/powerpoint/2010/main" val="327522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462981" y="0"/>
            <a:ext cx="7266038" cy="685799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900"/>
              </a:spcBef>
              <a:buNone/>
            </a:pPr>
            <a:r>
              <a:rPr lang="en-US" sz="4400" dirty="0" smtClean="0">
                <a:solidFill>
                  <a:schemeClr val="bg1"/>
                </a:solidFill>
                <a:latin typeface="+mj-lt"/>
              </a:rPr>
              <a:t>SQL </a:t>
            </a:r>
            <a:r>
              <a:rPr lang="en-US" sz="4400" dirty="0">
                <a:solidFill>
                  <a:schemeClr val="bg1"/>
                </a:solidFill>
                <a:latin typeface="+mj-lt"/>
              </a:rPr>
              <a:t>authentication </a:t>
            </a:r>
            <a:r>
              <a:rPr lang="en-US" sz="4400" dirty="0" smtClean="0">
                <a:solidFill>
                  <a:schemeClr val="bg1"/>
                </a:solidFill>
                <a:latin typeface="+mj-lt"/>
              </a:rPr>
              <a:t>supported</a:t>
            </a:r>
          </a:p>
          <a:p>
            <a:pPr marL="3175" lvl="1" indent="0" defTabSz="914325">
              <a:spcBef>
                <a:spcPts val="900"/>
              </a:spcBef>
              <a:buNone/>
            </a:pPr>
            <a:r>
              <a:rPr lang="en-US" sz="3200" dirty="0" smtClean="0">
                <a:solidFill>
                  <a:schemeClr val="bg1"/>
                </a:solidFill>
                <a:latin typeface="+mj-lt"/>
              </a:rPr>
              <a:t>(No </a:t>
            </a:r>
            <a:r>
              <a:rPr lang="en-US" sz="3200" dirty="0">
                <a:solidFill>
                  <a:schemeClr val="bg1"/>
                </a:solidFill>
                <a:latin typeface="+mj-lt"/>
              </a:rPr>
              <a:t>Integrated </a:t>
            </a:r>
            <a:r>
              <a:rPr lang="en-US" sz="3200" dirty="0" smtClean="0">
                <a:solidFill>
                  <a:schemeClr val="bg1"/>
                </a:solidFill>
                <a:latin typeface="+mj-lt"/>
              </a:rPr>
              <a:t>authentication)</a:t>
            </a:r>
            <a:endParaRPr lang="en-US" sz="4400" dirty="0">
              <a:solidFill>
                <a:schemeClr val="bg1"/>
              </a:solidFill>
              <a:latin typeface="+mj-lt"/>
            </a:endParaRPr>
          </a:p>
          <a:p>
            <a:pPr marL="3175" lvl="1" indent="0" defTabSz="914325">
              <a:spcBef>
                <a:spcPts val="900"/>
              </a:spcBef>
              <a:buNone/>
            </a:pPr>
            <a:endParaRPr lang="en-US" sz="4400" dirty="0" smtClean="0">
              <a:solidFill>
                <a:schemeClr val="bg1"/>
              </a:solidFill>
              <a:latin typeface="+mj-lt"/>
            </a:endParaRPr>
          </a:p>
          <a:p>
            <a:pPr marL="0" lvl="1" indent="0" defTabSz="914325">
              <a:spcBef>
                <a:spcPts val="0"/>
              </a:spcBef>
              <a:spcAft>
                <a:spcPts val="1200"/>
              </a:spcAft>
              <a:buNone/>
            </a:pPr>
            <a:r>
              <a:rPr lang="en-US" sz="4400" dirty="0" smtClean="0">
                <a:solidFill>
                  <a:schemeClr val="bg1"/>
                </a:solidFill>
                <a:latin typeface="+mj-lt"/>
              </a:rPr>
              <a:t>The </a:t>
            </a:r>
            <a:r>
              <a:rPr lang="en-US" sz="4400" dirty="0">
                <a:solidFill>
                  <a:schemeClr val="bg1"/>
                </a:solidFill>
                <a:latin typeface="+mj-lt"/>
              </a:rPr>
              <a:t>Admin login is similar to </a:t>
            </a:r>
            <a:r>
              <a:rPr lang="en-US" sz="4400" dirty="0" err="1" smtClean="0">
                <a:solidFill>
                  <a:schemeClr val="bg1"/>
                </a:solidFill>
                <a:latin typeface="+mj-lt"/>
              </a:rPr>
              <a:t>sa</a:t>
            </a:r>
            <a:endParaRPr lang="en-US" sz="4400" dirty="0">
              <a:solidFill>
                <a:schemeClr val="bg1"/>
              </a:solidFill>
              <a:latin typeface="+mj-lt"/>
            </a:endParaRPr>
          </a:p>
        </p:txBody>
      </p:sp>
      <p:sp>
        <p:nvSpPr>
          <p:cNvPr id="7" name="Title 3"/>
          <p:cNvSpPr txBox="1">
            <a:spLocks/>
          </p:cNvSpPr>
          <p:nvPr/>
        </p:nvSpPr>
        <p:spPr>
          <a:xfrm>
            <a:off x="0" y="0"/>
            <a:ext cx="12192000" cy="812800"/>
          </a:xfrm>
          <a:prstGeom prst="rect">
            <a:avLst/>
          </a:prstGeom>
        </p:spPr>
        <p:txBody>
          <a:bodyPr vert="horz" lIns="91440" tIns="45720" rIns="91440" bIns="45720" rtlCol="0" anchor="ctr">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Server Security</a:t>
            </a:r>
          </a:p>
        </p:txBody>
      </p:sp>
      <p:sp>
        <p:nvSpPr>
          <p:cNvPr id="8" name="Freeform 58"/>
          <p:cNvSpPr>
            <a:spLocks noEditPoints="1"/>
          </p:cNvSpPr>
          <p:nvPr/>
        </p:nvSpPr>
        <p:spPr bwMode="black">
          <a:xfrm>
            <a:off x="11426854" y="50800"/>
            <a:ext cx="663545" cy="71120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946312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71948" y="0"/>
            <a:ext cx="11248104" cy="685799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14325">
              <a:spcBef>
                <a:spcPts val="0"/>
              </a:spcBef>
              <a:buNone/>
            </a:pPr>
            <a:r>
              <a:rPr lang="en-US" sz="4400" dirty="0" smtClean="0">
                <a:solidFill>
                  <a:schemeClr val="bg1"/>
                </a:solidFill>
                <a:latin typeface="+mj-lt"/>
              </a:rPr>
              <a:t>Connect </a:t>
            </a:r>
            <a:r>
              <a:rPr lang="en-US" sz="4400" dirty="0">
                <a:solidFill>
                  <a:schemeClr val="bg1"/>
                </a:solidFill>
                <a:latin typeface="+mj-lt"/>
              </a:rPr>
              <a:t>to master to administer logins</a:t>
            </a:r>
          </a:p>
          <a:p>
            <a:pPr marL="0" lvl="1" indent="0" defTabSz="914325">
              <a:spcBef>
                <a:spcPts val="0"/>
              </a:spcBef>
              <a:buNone/>
            </a:pPr>
            <a:endParaRPr lang="en-US" sz="4400" dirty="0" smtClean="0">
              <a:solidFill>
                <a:schemeClr val="bg1"/>
              </a:solidFill>
              <a:latin typeface="+mj-lt"/>
            </a:endParaRPr>
          </a:p>
          <a:p>
            <a:pPr marL="0" lvl="1" indent="0" defTabSz="914325">
              <a:spcBef>
                <a:spcPts val="0"/>
              </a:spcBef>
              <a:buNone/>
            </a:pPr>
            <a:r>
              <a:rPr lang="en-US" sz="4400" dirty="0" err="1" smtClean="0">
                <a:solidFill>
                  <a:schemeClr val="bg1"/>
                </a:solidFill>
                <a:latin typeface="+mj-lt"/>
              </a:rPr>
              <a:t>loginmanager</a:t>
            </a:r>
            <a:r>
              <a:rPr lang="en-US" sz="4400" dirty="0" smtClean="0">
                <a:solidFill>
                  <a:schemeClr val="bg1"/>
                </a:solidFill>
                <a:latin typeface="+mj-lt"/>
              </a:rPr>
              <a:t> role:</a:t>
            </a:r>
            <a:br>
              <a:rPr lang="en-US" sz="4400" dirty="0" smtClean="0">
                <a:solidFill>
                  <a:schemeClr val="bg1"/>
                </a:solidFill>
                <a:latin typeface="+mj-lt"/>
              </a:rPr>
            </a:br>
            <a:r>
              <a:rPr lang="en-US" sz="4400" dirty="0" smtClean="0">
                <a:solidFill>
                  <a:schemeClr val="bg1"/>
                </a:solidFill>
                <a:latin typeface="+mj-lt"/>
              </a:rPr>
              <a:t>Server-Level </a:t>
            </a:r>
            <a:r>
              <a:rPr lang="en-US" sz="4400" dirty="0">
                <a:solidFill>
                  <a:schemeClr val="bg1"/>
                </a:solidFill>
                <a:latin typeface="+mj-lt"/>
              </a:rPr>
              <a:t>security role for creating logins</a:t>
            </a:r>
          </a:p>
          <a:p>
            <a:pPr marL="0" lvl="1" indent="0" defTabSz="914325">
              <a:spcBef>
                <a:spcPts val="0"/>
              </a:spcBef>
              <a:buNone/>
            </a:pPr>
            <a:endParaRPr lang="en-US" sz="4400" dirty="0" smtClean="0">
              <a:solidFill>
                <a:schemeClr val="bg1"/>
              </a:solidFill>
              <a:latin typeface="+mj-lt"/>
            </a:endParaRPr>
          </a:p>
          <a:p>
            <a:pPr marL="0" lvl="1" indent="0" defTabSz="914325">
              <a:spcBef>
                <a:spcPts val="0"/>
              </a:spcBef>
              <a:buNone/>
            </a:pPr>
            <a:r>
              <a:rPr lang="en-US" sz="4400" dirty="0" err="1" smtClean="0">
                <a:solidFill>
                  <a:schemeClr val="bg1"/>
                </a:solidFill>
                <a:latin typeface="+mj-lt"/>
              </a:rPr>
              <a:t>dbmanager</a:t>
            </a:r>
            <a:r>
              <a:rPr lang="en-US" sz="4400" dirty="0" smtClean="0">
                <a:solidFill>
                  <a:schemeClr val="bg1"/>
                </a:solidFill>
                <a:latin typeface="+mj-lt"/>
              </a:rPr>
              <a:t> role:</a:t>
            </a:r>
            <a:br>
              <a:rPr lang="en-US" sz="4400" dirty="0" smtClean="0">
                <a:solidFill>
                  <a:schemeClr val="bg1"/>
                </a:solidFill>
                <a:latin typeface="+mj-lt"/>
              </a:rPr>
            </a:br>
            <a:r>
              <a:rPr lang="en-US" sz="4400" dirty="0" smtClean="0">
                <a:solidFill>
                  <a:schemeClr val="bg1"/>
                </a:solidFill>
                <a:latin typeface="+mj-lt"/>
              </a:rPr>
              <a:t>Server-Level </a:t>
            </a:r>
            <a:r>
              <a:rPr lang="en-US" sz="4400" dirty="0">
                <a:solidFill>
                  <a:schemeClr val="bg1"/>
                </a:solidFill>
                <a:latin typeface="+mj-lt"/>
              </a:rPr>
              <a:t>security role for creating databases</a:t>
            </a:r>
          </a:p>
        </p:txBody>
      </p:sp>
      <p:sp>
        <p:nvSpPr>
          <p:cNvPr id="7" name="Title 3"/>
          <p:cNvSpPr txBox="1">
            <a:spLocks/>
          </p:cNvSpPr>
          <p:nvPr/>
        </p:nvSpPr>
        <p:spPr>
          <a:xfrm>
            <a:off x="0" y="0"/>
            <a:ext cx="12192000" cy="812800"/>
          </a:xfrm>
          <a:prstGeom prst="rect">
            <a:avLst/>
          </a:prstGeom>
        </p:spPr>
        <p:txBody>
          <a:bodyPr vert="horz" lIns="91440" tIns="45720" rIns="91440" bIns="45720" rtlCol="0" anchor="ctr">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SQL Database Server Security</a:t>
            </a:r>
            <a:endParaRPr lang="en-US" dirty="0"/>
          </a:p>
        </p:txBody>
      </p:sp>
      <p:sp>
        <p:nvSpPr>
          <p:cNvPr id="8" name="Freeform 58"/>
          <p:cNvSpPr>
            <a:spLocks noEditPoints="1"/>
          </p:cNvSpPr>
          <p:nvPr/>
        </p:nvSpPr>
        <p:spPr bwMode="black">
          <a:xfrm>
            <a:off x="11426854" y="50800"/>
            <a:ext cx="663545" cy="71120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0694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973394" y="0"/>
            <a:ext cx="10245212" cy="685799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0"/>
              </a:spcBef>
              <a:spcAft>
                <a:spcPts val="1200"/>
              </a:spcAft>
              <a:buNone/>
            </a:pPr>
            <a:r>
              <a:rPr lang="en-US" sz="4400" dirty="0">
                <a:solidFill>
                  <a:schemeClr val="bg1"/>
                </a:solidFill>
                <a:latin typeface="+mj-lt"/>
              </a:rPr>
              <a:t>Logins require an associated user account</a:t>
            </a:r>
          </a:p>
          <a:p>
            <a:pPr marL="3175" lvl="1" indent="0" defTabSz="914325">
              <a:spcBef>
                <a:spcPts val="0"/>
              </a:spcBef>
              <a:spcAft>
                <a:spcPts val="1200"/>
              </a:spcAft>
              <a:buNone/>
            </a:pPr>
            <a:endParaRPr lang="en-US" sz="4400" dirty="0" smtClean="0">
              <a:solidFill>
                <a:schemeClr val="bg1"/>
              </a:solidFill>
              <a:latin typeface="+mj-lt"/>
            </a:endParaRPr>
          </a:p>
          <a:p>
            <a:pPr marL="3175" lvl="1" indent="0" defTabSz="914325">
              <a:spcBef>
                <a:spcPts val="0"/>
              </a:spcBef>
              <a:spcAft>
                <a:spcPts val="1200"/>
              </a:spcAft>
              <a:buNone/>
            </a:pPr>
            <a:r>
              <a:rPr lang="en-US" sz="4400" dirty="0" smtClean="0">
                <a:solidFill>
                  <a:schemeClr val="bg1"/>
                </a:solidFill>
                <a:latin typeface="+mj-lt"/>
              </a:rPr>
              <a:t>The </a:t>
            </a:r>
            <a:r>
              <a:rPr lang="en-US" sz="4400" dirty="0">
                <a:solidFill>
                  <a:schemeClr val="bg1"/>
                </a:solidFill>
                <a:latin typeface="+mj-lt"/>
              </a:rPr>
              <a:t>Admin login is automatically associated with </a:t>
            </a:r>
            <a:r>
              <a:rPr lang="en-US" sz="4400" dirty="0" err="1" smtClean="0">
                <a:solidFill>
                  <a:schemeClr val="bg1"/>
                </a:solidFill>
                <a:latin typeface="+mj-lt"/>
              </a:rPr>
              <a:t>dbo</a:t>
            </a:r>
            <a:endParaRPr lang="en-US" sz="4400" dirty="0" smtClean="0">
              <a:solidFill>
                <a:schemeClr val="bg1"/>
              </a:solidFill>
              <a:latin typeface="+mj-lt"/>
            </a:endParaRPr>
          </a:p>
          <a:p>
            <a:pPr marL="3175" lvl="1" indent="0" defTabSz="914325">
              <a:spcBef>
                <a:spcPts val="0"/>
              </a:spcBef>
              <a:spcAft>
                <a:spcPts val="1200"/>
              </a:spcAft>
              <a:buNone/>
            </a:pPr>
            <a:endParaRPr lang="en-US" sz="4400" dirty="0">
              <a:solidFill>
                <a:schemeClr val="bg1"/>
              </a:solidFill>
              <a:latin typeface="+mj-lt"/>
            </a:endParaRPr>
          </a:p>
          <a:p>
            <a:pPr marL="3175" lvl="1" indent="0" defTabSz="914325">
              <a:spcBef>
                <a:spcPts val="0"/>
              </a:spcBef>
              <a:spcAft>
                <a:spcPts val="1200"/>
              </a:spcAft>
              <a:buNone/>
            </a:pPr>
            <a:r>
              <a:rPr lang="en-US" sz="4400" dirty="0">
                <a:solidFill>
                  <a:schemeClr val="bg1"/>
                </a:solidFill>
                <a:latin typeface="+mj-lt"/>
              </a:rPr>
              <a:t>The </a:t>
            </a:r>
            <a:r>
              <a:rPr lang="en-US" sz="4400" dirty="0" err="1">
                <a:solidFill>
                  <a:schemeClr val="bg1"/>
                </a:solidFill>
                <a:latin typeface="+mj-lt"/>
              </a:rPr>
              <a:t>dbo</a:t>
            </a:r>
            <a:r>
              <a:rPr lang="en-US" sz="4400" dirty="0">
                <a:solidFill>
                  <a:schemeClr val="bg1"/>
                </a:solidFill>
                <a:latin typeface="+mj-lt"/>
              </a:rPr>
              <a:t> has full rights in the </a:t>
            </a:r>
            <a:r>
              <a:rPr lang="en-US" sz="4400" dirty="0" smtClean="0">
                <a:solidFill>
                  <a:schemeClr val="bg1"/>
                </a:solidFill>
                <a:latin typeface="+mj-lt"/>
              </a:rPr>
              <a:t>database</a:t>
            </a:r>
            <a:endParaRPr lang="en-US" sz="4400" dirty="0">
              <a:solidFill>
                <a:schemeClr val="bg1"/>
              </a:solidFill>
              <a:latin typeface="+mj-lt"/>
            </a:endParaRPr>
          </a:p>
        </p:txBody>
      </p:sp>
      <p:sp>
        <p:nvSpPr>
          <p:cNvPr id="7" name="Title 3"/>
          <p:cNvSpPr txBox="1">
            <a:spLocks/>
          </p:cNvSpPr>
          <p:nvPr/>
        </p:nvSpPr>
        <p:spPr>
          <a:xfrm>
            <a:off x="0" y="0"/>
            <a:ext cx="12192000" cy="812800"/>
          </a:xfrm>
          <a:prstGeom prst="rect">
            <a:avLst/>
          </a:prstGeom>
        </p:spPr>
        <p:txBody>
          <a:bodyPr vert="horz" lIns="91440" tIns="45720" rIns="91440" bIns="45720" rtlCol="0" anchor="ctr">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a:t>
            </a:r>
            <a:r>
              <a:rPr lang="en-US" dirty="0" smtClean="0"/>
              <a:t>Security</a:t>
            </a:r>
            <a:endParaRPr lang="en-US" dirty="0"/>
          </a:p>
        </p:txBody>
      </p:sp>
      <p:sp>
        <p:nvSpPr>
          <p:cNvPr id="10" name="Freeform 83"/>
          <p:cNvSpPr>
            <a:spLocks noEditPoints="1"/>
          </p:cNvSpPr>
          <p:nvPr/>
        </p:nvSpPr>
        <p:spPr bwMode="black">
          <a:xfrm>
            <a:off x="11426854" y="50800"/>
            <a:ext cx="663545" cy="711200"/>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510179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973394" y="0"/>
            <a:ext cx="10245212" cy="685799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0"/>
              </a:spcBef>
              <a:spcAft>
                <a:spcPts val="1200"/>
              </a:spcAft>
              <a:buNone/>
            </a:pPr>
            <a:r>
              <a:rPr lang="en-US" sz="4400" dirty="0" smtClean="0">
                <a:solidFill>
                  <a:schemeClr val="bg1"/>
                </a:solidFill>
                <a:latin typeface="+mj-lt"/>
              </a:rPr>
              <a:t>Manage </a:t>
            </a:r>
            <a:r>
              <a:rPr lang="en-US" sz="4400" dirty="0">
                <a:solidFill>
                  <a:schemeClr val="bg1"/>
                </a:solidFill>
                <a:latin typeface="+mj-lt"/>
              </a:rPr>
              <a:t>users with </a:t>
            </a:r>
            <a:br>
              <a:rPr lang="en-US" sz="4400" dirty="0">
                <a:solidFill>
                  <a:schemeClr val="bg1"/>
                </a:solidFill>
                <a:latin typeface="+mj-lt"/>
              </a:rPr>
            </a:br>
            <a:r>
              <a:rPr lang="en-US" sz="4400" dirty="0" smtClean="0">
                <a:solidFill>
                  <a:schemeClr val="bg1"/>
                </a:solidFill>
                <a:latin typeface="+mj-lt"/>
              </a:rPr>
              <a:t>CREATE </a:t>
            </a:r>
            <a:r>
              <a:rPr lang="en-US" sz="4400" dirty="0">
                <a:solidFill>
                  <a:schemeClr val="bg1"/>
                </a:solidFill>
                <a:latin typeface="+mj-lt"/>
              </a:rPr>
              <a:t>/ ALTER / DROP USER commands</a:t>
            </a:r>
          </a:p>
          <a:p>
            <a:pPr marL="3175" lvl="1" indent="0" defTabSz="914325">
              <a:spcBef>
                <a:spcPts val="0"/>
              </a:spcBef>
              <a:spcAft>
                <a:spcPts val="1200"/>
              </a:spcAft>
              <a:buNone/>
            </a:pPr>
            <a:endParaRPr lang="en-US" sz="4400" dirty="0" smtClean="0">
              <a:solidFill>
                <a:schemeClr val="bg1"/>
              </a:solidFill>
              <a:latin typeface="+mj-lt"/>
            </a:endParaRPr>
          </a:p>
          <a:p>
            <a:pPr marL="3175" lvl="1" indent="0" defTabSz="914325">
              <a:spcBef>
                <a:spcPts val="0"/>
              </a:spcBef>
              <a:spcAft>
                <a:spcPts val="1200"/>
              </a:spcAft>
              <a:buNone/>
            </a:pPr>
            <a:r>
              <a:rPr lang="en-US" sz="4400" dirty="0" smtClean="0">
                <a:solidFill>
                  <a:schemeClr val="bg1"/>
                </a:solidFill>
                <a:latin typeface="+mj-lt"/>
              </a:rPr>
              <a:t>Add </a:t>
            </a:r>
            <a:r>
              <a:rPr lang="en-US" sz="4400" dirty="0">
                <a:solidFill>
                  <a:schemeClr val="bg1"/>
                </a:solidFill>
                <a:latin typeface="+mj-lt"/>
              </a:rPr>
              <a:t>users to roles via </a:t>
            </a:r>
            <a:r>
              <a:rPr lang="en-US" sz="4400" dirty="0" err="1">
                <a:solidFill>
                  <a:schemeClr val="bg1"/>
                </a:solidFill>
                <a:latin typeface="+mj-lt"/>
              </a:rPr>
              <a:t>sp_add_rolemember</a:t>
            </a:r>
            <a:r>
              <a:rPr lang="en-US" sz="4400" dirty="0">
                <a:solidFill>
                  <a:schemeClr val="bg1"/>
                </a:solidFill>
                <a:latin typeface="+mj-lt"/>
              </a:rPr>
              <a:t> to grant privileges</a:t>
            </a:r>
          </a:p>
          <a:p>
            <a:pPr marL="3175" lvl="1" indent="0" defTabSz="914325">
              <a:spcBef>
                <a:spcPts val="0"/>
              </a:spcBef>
              <a:spcAft>
                <a:spcPts val="1200"/>
              </a:spcAft>
              <a:buNone/>
            </a:pPr>
            <a:endParaRPr lang="en-US" sz="4400" dirty="0" smtClean="0">
              <a:solidFill>
                <a:schemeClr val="bg1"/>
              </a:solidFill>
              <a:latin typeface="+mj-lt"/>
            </a:endParaRPr>
          </a:p>
          <a:p>
            <a:pPr marL="3175" lvl="1" indent="0" defTabSz="914325">
              <a:spcBef>
                <a:spcPts val="0"/>
              </a:spcBef>
              <a:spcAft>
                <a:spcPts val="1200"/>
              </a:spcAft>
              <a:buNone/>
            </a:pPr>
            <a:r>
              <a:rPr lang="en-US" sz="4400" dirty="0" smtClean="0">
                <a:solidFill>
                  <a:schemeClr val="bg1"/>
                </a:solidFill>
                <a:latin typeface="+mj-lt"/>
              </a:rPr>
              <a:t>Utilize </a:t>
            </a:r>
            <a:r>
              <a:rPr lang="en-US" sz="4400" dirty="0">
                <a:solidFill>
                  <a:schemeClr val="bg1"/>
                </a:solidFill>
                <a:latin typeface="+mj-lt"/>
              </a:rPr>
              <a:t>schemas where appropriate</a:t>
            </a:r>
          </a:p>
        </p:txBody>
      </p:sp>
      <p:sp>
        <p:nvSpPr>
          <p:cNvPr id="7" name="Title 3"/>
          <p:cNvSpPr txBox="1">
            <a:spLocks/>
          </p:cNvSpPr>
          <p:nvPr/>
        </p:nvSpPr>
        <p:spPr>
          <a:xfrm>
            <a:off x="0" y="0"/>
            <a:ext cx="12192000" cy="812800"/>
          </a:xfrm>
          <a:prstGeom prst="rect">
            <a:avLst/>
          </a:prstGeom>
        </p:spPr>
        <p:txBody>
          <a:bodyPr vert="horz" lIns="91440" tIns="45720" rIns="91440" bIns="45720" rtlCol="0" anchor="ctr">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Security</a:t>
            </a:r>
          </a:p>
        </p:txBody>
      </p:sp>
      <p:sp>
        <p:nvSpPr>
          <p:cNvPr id="8" name="Freeform 83"/>
          <p:cNvSpPr>
            <a:spLocks noEditPoints="1"/>
          </p:cNvSpPr>
          <p:nvPr/>
        </p:nvSpPr>
        <p:spPr bwMode="black">
          <a:xfrm>
            <a:off x="11426854" y="50800"/>
            <a:ext cx="663545" cy="711200"/>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761887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9525" y="0"/>
            <a:ext cx="12201525" cy="812800"/>
          </a:xfrm>
        </p:spPr>
        <p:txBody>
          <a:bodyPr>
            <a:normAutofit/>
          </a:bodyPr>
          <a:lstStyle/>
          <a:p>
            <a:r>
              <a:rPr lang="en-US" dirty="0" smtClean="0"/>
              <a:t>SQL Database Firewall</a:t>
            </a:r>
            <a:endParaRPr lang="en-US" dirty="0"/>
          </a:p>
        </p:txBody>
      </p:sp>
      <p:sp>
        <p:nvSpPr>
          <p:cNvPr id="5" name="Content Placeholder 4"/>
          <p:cNvSpPr>
            <a:spLocks noGrp="1"/>
          </p:cNvSpPr>
          <p:nvPr>
            <p:ph type="body" sz="quarter" idx="4294967295"/>
          </p:nvPr>
        </p:nvSpPr>
        <p:spPr>
          <a:xfrm>
            <a:off x="0" y="574675"/>
            <a:ext cx="12192000" cy="4073525"/>
          </a:xfrm>
        </p:spPr>
        <p:txBody>
          <a:bodyPr>
            <a:noAutofit/>
          </a:bodyPr>
          <a:lstStyle/>
          <a:p>
            <a:pPr marL="252000" algn="l"/>
            <a:r>
              <a:rPr lang="en-US" sz="3600" dirty="0"/>
              <a:t>IP Address-based access control for SQL Database</a:t>
            </a:r>
          </a:p>
          <a:p>
            <a:pPr marL="252000" algn="l"/>
            <a:r>
              <a:rPr lang="en-US" sz="3600" dirty="0"/>
              <a:t>Rules can be defined at the server and database</a:t>
            </a:r>
          </a:p>
          <a:p>
            <a:pPr marL="252000" algn="l"/>
            <a:r>
              <a:rPr lang="en-US" sz="3600" dirty="0"/>
              <a:t>No IP authorized by default</a:t>
            </a:r>
          </a:p>
          <a:p>
            <a:pPr marL="252000" algn="l"/>
            <a:r>
              <a:rPr lang="en-US" sz="3600" dirty="0"/>
              <a:t>Configurable using the SQL Database Portal and REST API</a:t>
            </a:r>
          </a:p>
          <a:p>
            <a:pPr marL="252000" algn="l"/>
            <a:r>
              <a:rPr lang="en-US" sz="3600" dirty="0"/>
              <a:t>Option to disable/enable access from applications hosted in Microsoft Azure</a:t>
            </a:r>
          </a:p>
        </p:txBody>
      </p:sp>
      <p:pic>
        <p:nvPicPr>
          <p:cNvPr id="1026" name="Picture 2" descr="C:\Users\Magnus\AppData\Local\Temp\SNAGHTMLd37186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026" y="4395019"/>
            <a:ext cx="9163948" cy="2341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46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bwMode="auto">
          <a:xfrm>
            <a:off x="8072313" y="2208992"/>
            <a:ext cx="1549840" cy="1908524"/>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60" name="Rectangle 59"/>
          <p:cNvSpPr/>
          <p:nvPr/>
        </p:nvSpPr>
        <p:spPr bwMode="auto">
          <a:xfrm>
            <a:off x="8072313" y="4168401"/>
            <a:ext cx="1549840" cy="518916"/>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endParaRPr lang="en-US" kern="0" dirty="0">
              <a:gradFill>
                <a:gsLst>
                  <a:gs pos="85000">
                    <a:srgbClr val="FFFFFF"/>
                  </a:gs>
                  <a:gs pos="0">
                    <a:srgbClr val="FFFFFF"/>
                  </a:gs>
                </a:gsLst>
                <a:lin ang="5400000" scaled="0"/>
              </a:gradFill>
            </a:endParaRPr>
          </a:p>
        </p:txBody>
      </p:sp>
      <p:sp>
        <p:nvSpPr>
          <p:cNvPr id="80" name="Rectangle 79"/>
          <p:cNvSpPr/>
          <p:nvPr/>
        </p:nvSpPr>
        <p:spPr bwMode="auto">
          <a:xfrm>
            <a:off x="6478175" y="4168401"/>
            <a:ext cx="1549840" cy="518916"/>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endParaRPr lang="en-US" kern="0" dirty="0">
              <a:gradFill>
                <a:gsLst>
                  <a:gs pos="85000">
                    <a:srgbClr val="FFFFFF"/>
                  </a:gs>
                  <a:gs pos="0">
                    <a:srgbClr val="FFFFFF"/>
                  </a:gs>
                </a:gsLst>
                <a:lin ang="5400000" scaled="0"/>
              </a:gradFill>
            </a:endParaRPr>
          </a:p>
        </p:txBody>
      </p:sp>
      <p:sp>
        <p:nvSpPr>
          <p:cNvPr id="28" name="Rectangle 27"/>
          <p:cNvSpPr/>
          <p:nvPr/>
        </p:nvSpPr>
        <p:spPr bwMode="auto">
          <a:xfrm>
            <a:off x="6478175" y="4168401"/>
            <a:ext cx="1549840" cy="518916"/>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r>
              <a:rPr lang="en-US" kern="0" dirty="0" err="1" smtClean="0">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6478175" y="2208992"/>
            <a:ext cx="1549840" cy="1908524"/>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81" name="Rectangle 80"/>
          <p:cNvSpPr/>
          <p:nvPr/>
        </p:nvSpPr>
        <p:spPr bwMode="auto">
          <a:xfrm>
            <a:off x="8072313" y="0"/>
            <a:ext cx="154984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fontAlgn="base">
              <a:spcBef>
                <a:spcPct val="0"/>
              </a:spcBef>
              <a:spcAft>
                <a:spcPct val="0"/>
              </a:spcAft>
            </a:pPr>
            <a:endParaRPr lang="en-US" sz="2700">
              <a:gradFill>
                <a:gsLst>
                  <a:gs pos="0">
                    <a:srgbClr val="FFFFFF"/>
                  </a:gs>
                  <a:gs pos="100000">
                    <a:srgbClr val="FFFFFF"/>
                  </a:gs>
                </a:gsLst>
                <a:lin ang="5400000" scaled="0"/>
              </a:gradFill>
            </a:endParaRPr>
          </a:p>
        </p:txBody>
      </p:sp>
      <p:sp>
        <p:nvSpPr>
          <p:cNvPr id="64" name="Rectangle 63"/>
          <p:cNvSpPr/>
          <p:nvPr/>
        </p:nvSpPr>
        <p:spPr bwMode="auto">
          <a:xfrm>
            <a:off x="3291425" y="4168401"/>
            <a:ext cx="1549840" cy="518916"/>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121877" tIns="0" rIns="0" bIns="0" numCol="1" rtlCol="0" anchor="ctr" anchorCtr="1" compatLnSpc="1">
            <a:prstTxWarp prst="textNoShape">
              <a:avLst/>
            </a:prstTxWarp>
          </a:bodyPr>
          <a:lstStyle/>
          <a:p>
            <a:pPr algn="ctr" defTabSz="914209">
              <a:buSzPct val="90000"/>
              <a:defRPr/>
            </a:pPr>
            <a:r>
              <a:rPr lang="en-US" kern="0" dirty="0">
                <a:gradFill>
                  <a:gsLst>
                    <a:gs pos="85000">
                      <a:srgbClr val="FFFFFF"/>
                    </a:gs>
                    <a:gs pos="0">
                      <a:srgbClr val="FFFFFF"/>
                    </a:gs>
                  </a:gsLst>
                  <a:lin ang="5400000" scaled="0"/>
                </a:gradFill>
              </a:rPr>
              <a:t>Physical</a:t>
            </a:r>
          </a:p>
        </p:txBody>
      </p:sp>
      <p:sp>
        <p:nvSpPr>
          <p:cNvPr id="65" name="Rectangle 64"/>
          <p:cNvSpPr/>
          <p:nvPr/>
        </p:nvSpPr>
        <p:spPr bwMode="auto">
          <a:xfrm>
            <a:off x="3289904" y="2208992"/>
            <a:ext cx="1549840" cy="1908524"/>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76" name="Rectangle 75"/>
          <p:cNvSpPr/>
          <p:nvPr/>
        </p:nvSpPr>
        <p:spPr bwMode="auto">
          <a:xfrm>
            <a:off x="4885561" y="4168399"/>
            <a:ext cx="1549840" cy="518916"/>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914209">
              <a:lnSpc>
                <a:spcPct val="90000"/>
              </a:lnSpc>
              <a:buSzPct val="90000"/>
              <a:defRPr/>
            </a:pPr>
            <a:r>
              <a:rPr lang="en-US" kern="0" dirty="0" smtClean="0">
                <a:gradFill>
                  <a:gsLst>
                    <a:gs pos="85000">
                      <a:srgbClr val="FFFFFF"/>
                    </a:gs>
                    <a:gs pos="0">
                      <a:srgbClr val="FFFFFF"/>
                    </a:gs>
                  </a:gsLst>
                  <a:lin ang="5400000" scaled="0"/>
                </a:gradFill>
              </a:rPr>
              <a:t>Virtual</a:t>
            </a:r>
            <a:endParaRPr lang="en-US" kern="0" dirty="0">
              <a:gradFill>
                <a:gsLst>
                  <a:gs pos="85000">
                    <a:srgbClr val="FFFFFF"/>
                  </a:gs>
                  <a:gs pos="0">
                    <a:srgbClr val="FFFFFF"/>
                  </a:gs>
                </a:gsLst>
                <a:lin ang="5400000" scaled="0"/>
              </a:gradFill>
            </a:endParaRPr>
          </a:p>
        </p:txBody>
      </p:sp>
      <p:sp>
        <p:nvSpPr>
          <p:cNvPr id="77" name="Rectangle 76"/>
          <p:cNvSpPr/>
          <p:nvPr/>
        </p:nvSpPr>
        <p:spPr bwMode="auto">
          <a:xfrm>
            <a:off x="4884040" y="2208992"/>
            <a:ext cx="1549840" cy="1908524"/>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31" name="Freeform 6"/>
          <p:cNvSpPr>
            <a:spLocks noChangeAspect="1" noEditPoints="1"/>
          </p:cNvSpPr>
          <p:nvPr/>
        </p:nvSpPr>
        <p:spPr bwMode="auto">
          <a:xfrm>
            <a:off x="3727238" y="2719473"/>
            <a:ext cx="675171" cy="887563"/>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33" name="Freeform 17"/>
          <p:cNvSpPr>
            <a:spLocks noEditPoints="1"/>
          </p:cNvSpPr>
          <p:nvPr/>
        </p:nvSpPr>
        <p:spPr bwMode="auto">
          <a:xfrm>
            <a:off x="5225441" y="2725867"/>
            <a:ext cx="867039" cy="874773"/>
          </a:xfrm>
          <a:custGeom>
            <a:avLst/>
            <a:gdLst>
              <a:gd name="T0" fmla="*/ 57 w 293"/>
              <a:gd name="T1" fmla="*/ 195 h 296"/>
              <a:gd name="T2" fmla="*/ 112 w 293"/>
              <a:gd name="T3" fmla="*/ 187 h 296"/>
              <a:gd name="T4" fmla="*/ 229 w 293"/>
              <a:gd name="T5" fmla="*/ 213 h 296"/>
              <a:gd name="T6" fmla="*/ 44 w 293"/>
              <a:gd name="T7" fmla="*/ 120 h 296"/>
              <a:gd name="T8" fmla="*/ 61 w 293"/>
              <a:gd name="T9" fmla="*/ 101 h 296"/>
              <a:gd name="T10" fmla="*/ 44 w 293"/>
              <a:gd name="T11" fmla="*/ 217 h 296"/>
              <a:gd name="T12" fmla="*/ 52 w 293"/>
              <a:gd name="T13" fmla="*/ 236 h 296"/>
              <a:gd name="T14" fmla="*/ 183 w 293"/>
              <a:gd name="T15" fmla="*/ 236 h 296"/>
              <a:gd name="T16" fmla="*/ 223 w 293"/>
              <a:gd name="T17" fmla="*/ 244 h 296"/>
              <a:gd name="T18" fmla="*/ 229 w 293"/>
              <a:gd name="T19" fmla="*/ 179 h 296"/>
              <a:gd name="T20" fmla="*/ 223 w 293"/>
              <a:gd name="T21" fmla="*/ 143 h 296"/>
              <a:gd name="T22" fmla="*/ 32 w 293"/>
              <a:gd name="T23" fmla="*/ 139 h 296"/>
              <a:gd name="T24" fmla="*/ 56 w 293"/>
              <a:gd name="T25" fmla="*/ 142 h 296"/>
              <a:gd name="T26" fmla="*/ 179 w 293"/>
              <a:gd name="T27" fmla="*/ 150 h 296"/>
              <a:gd name="T28" fmla="*/ 57 w 293"/>
              <a:gd name="T29" fmla="*/ 60 h 296"/>
              <a:gd name="T30" fmla="*/ 112 w 293"/>
              <a:gd name="T31" fmla="*/ 52 h 296"/>
              <a:gd name="T32" fmla="*/ 261 w 293"/>
              <a:gd name="T33" fmla="*/ 194 h 296"/>
              <a:gd name="T34" fmla="*/ 277 w 293"/>
              <a:gd name="T35" fmla="*/ 147 h 296"/>
              <a:gd name="T36" fmla="*/ 246 w 293"/>
              <a:gd name="T37" fmla="*/ 279 h 296"/>
              <a:gd name="T38" fmla="*/ 261 w 293"/>
              <a:gd name="T39" fmla="*/ 254 h 296"/>
              <a:gd name="T40" fmla="*/ 223 w 293"/>
              <a:gd name="T41" fmla="*/ 87 h 296"/>
              <a:gd name="T42" fmla="*/ 253 w 293"/>
              <a:gd name="T43" fmla="*/ 254 h 296"/>
              <a:gd name="T44" fmla="*/ 79 w 293"/>
              <a:gd name="T45" fmla="*/ 272 h 296"/>
              <a:gd name="T46" fmla="*/ 43 w 293"/>
              <a:gd name="T47" fmla="*/ 23 h 296"/>
              <a:gd name="T48" fmla="*/ 226 w 293"/>
              <a:gd name="T49" fmla="*/ 109 h 296"/>
              <a:gd name="T50" fmla="*/ 4 w 293"/>
              <a:gd name="T51" fmla="*/ 96 h 296"/>
              <a:gd name="T52" fmla="*/ 61 w 293"/>
              <a:gd name="T53" fmla="*/ 4 h 296"/>
              <a:gd name="T54" fmla="*/ 4 w 293"/>
              <a:gd name="T55" fmla="*/ 24 h 296"/>
              <a:gd name="T56" fmla="*/ 69 w 293"/>
              <a:gd name="T57" fmla="*/ 0 h 296"/>
              <a:gd name="T58" fmla="*/ 0 w 293"/>
              <a:gd name="T59" fmla="*/ 56 h 296"/>
              <a:gd name="T60" fmla="*/ 4 w 293"/>
              <a:gd name="T61" fmla="*/ 42 h 296"/>
              <a:gd name="T62" fmla="*/ 4 w 293"/>
              <a:gd name="T63" fmla="*/ 72 h 296"/>
              <a:gd name="T64" fmla="*/ 109 w 293"/>
              <a:gd name="T65" fmla="*/ 0 h 296"/>
              <a:gd name="T66" fmla="*/ 259 w 293"/>
              <a:gd name="T67" fmla="*/ 61 h 296"/>
              <a:gd name="T68" fmla="*/ 274 w 293"/>
              <a:gd name="T69" fmla="*/ 89 h 296"/>
              <a:gd name="T70" fmla="*/ 243 w 293"/>
              <a:gd name="T71" fmla="*/ 33 h 296"/>
              <a:gd name="T72" fmla="*/ 205 w 293"/>
              <a:gd name="T73" fmla="*/ 4 h 296"/>
              <a:gd name="T74" fmla="*/ 172 w 293"/>
              <a:gd name="T75" fmla="*/ 0 h 296"/>
              <a:gd name="T76" fmla="*/ 210 w 293"/>
              <a:gd name="T77" fmla="*/ 11 h 296"/>
              <a:gd name="T78" fmla="*/ 291 w 293"/>
              <a:gd name="T79" fmla="*/ 142 h 296"/>
              <a:gd name="T80" fmla="*/ 234 w 293"/>
              <a:gd name="T81" fmla="*/ 292 h 296"/>
              <a:gd name="T82" fmla="*/ 218 w 293"/>
              <a:gd name="T83" fmla="*/ 292 h 296"/>
              <a:gd name="T84" fmla="*/ 171 w 293"/>
              <a:gd name="T85" fmla="*/ 292 h 296"/>
              <a:gd name="T86" fmla="*/ 203 w 293"/>
              <a:gd name="T87" fmla="*/ 292 h 296"/>
              <a:gd name="T88" fmla="*/ 281 w 293"/>
              <a:gd name="T89" fmla="*/ 284 h 296"/>
              <a:gd name="T90" fmla="*/ 293 w 293"/>
              <a:gd name="T91" fmla="*/ 175 h 296"/>
              <a:gd name="T92" fmla="*/ 282 w 293"/>
              <a:gd name="T93" fmla="*/ 120 h 296"/>
              <a:gd name="T94" fmla="*/ 283 w 293"/>
              <a:gd name="T95" fmla="*/ 276 h 296"/>
              <a:gd name="T96" fmla="*/ 288 w 293"/>
              <a:gd name="T97" fmla="*/ 262 h 296"/>
              <a:gd name="T98" fmla="*/ 289 w 293"/>
              <a:gd name="T99" fmla="*/ 246 h 296"/>
              <a:gd name="T100" fmla="*/ 4 w 293"/>
              <a:gd name="T101" fmla="*/ 215 h 296"/>
              <a:gd name="T102" fmla="*/ 4 w 293"/>
              <a:gd name="T103" fmla="*/ 247 h 296"/>
              <a:gd name="T104" fmla="*/ 4 w 293"/>
              <a:gd name="T105" fmla="*/ 183 h 296"/>
              <a:gd name="T106" fmla="*/ 4 w 293"/>
              <a:gd name="T107" fmla="*/ 104 h 296"/>
              <a:gd name="T108" fmla="*/ 4 w 293"/>
              <a:gd name="T109" fmla="*/ 151 h 296"/>
              <a:gd name="T110" fmla="*/ 51 w 293"/>
              <a:gd name="T111" fmla="*/ 296 h 296"/>
              <a:gd name="T112" fmla="*/ 67 w 293"/>
              <a:gd name="T113" fmla="*/ 296 h 296"/>
              <a:gd name="T114" fmla="*/ 20 w 293"/>
              <a:gd name="T115" fmla="*/ 290 h 296"/>
              <a:gd name="T116" fmla="*/ 43 w 293"/>
              <a:gd name="T117"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3" h="296">
                <a:moveTo>
                  <a:pt x="187" y="172"/>
                </a:moveTo>
                <a:cubicBezTo>
                  <a:pt x="44" y="172"/>
                  <a:pt x="44" y="172"/>
                  <a:pt x="44" y="172"/>
                </a:cubicBezTo>
                <a:cubicBezTo>
                  <a:pt x="38" y="172"/>
                  <a:pt x="32" y="178"/>
                  <a:pt x="32" y="184"/>
                </a:cubicBezTo>
                <a:cubicBezTo>
                  <a:pt x="32" y="198"/>
                  <a:pt x="32" y="198"/>
                  <a:pt x="32" y="198"/>
                </a:cubicBezTo>
                <a:cubicBezTo>
                  <a:pt x="32" y="205"/>
                  <a:pt x="38" y="210"/>
                  <a:pt x="44" y="210"/>
                </a:cubicBezTo>
                <a:cubicBezTo>
                  <a:pt x="187" y="210"/>
                  <a:pt x="187" y="210"/>
                  <a:pt x="187" y="210"/>
                </a:cubicBezTo>
                <a:cubicBezTo>
                  <a:pt x="194" y="210"/>
                  <a:pt x="199" y="205"/>
                  <a:pt x="199" y="198"/>
                </a:cubicBezTo>
                <a:cubicBezTo>
                  <a:pt x="199" y="184"/>
                  <a:pt x="199" y="184"/>
                  <a:pt x="199" y="184"/>
                </a:cubicBezTo>
                <a:cubicBezTo>
                  <a:pt x="199" y="178"/>
                  <a:pt x="194" y="172"/>
                  <a:pt x="187" y="172"/>
                </a:cubicBezTo>
                <a:close/>
                <a:moveTo>
                  <a:pt x="57" y="195"/>
                </a:moveTo>
                <a:cubicBezTo>
                  <a:pt x="56" y="195"/>
                  <a:pt x="56" y="195"/>
                  <a:pt x="56" y="195"/>
                </a:cubicBezTo>
                <a:cubicBezTo>
                  <a:pt x="54" y="195"/>
                  <a:pt x="52" y="193"/>
                  <a:pt x="52" y="191"/>
                </a:cubicBezTo>
                <a:cubicBezTo>
                  <a:pt x="52" y="189"/>
                  <a:pt x="54" y="187"/>
                  <a:pt x="56" y="187"/>
                </a:cubicBezTo>
                <a:cubicBezTo>
                  <a:pt x="57" y="187"/>
                  <a:pt x="57" y="187"/>
                  <a:pt x="57" y="187"/>
                </a:cubicBezTo>
                <a:cubicBezTo>
                  <a:pt x="59" y="187"/>
                  <a:pt x="61" y="189"/>
                  <a:pt x="61" y="191"/>
                </a:cubicBezTo>
                <a:cubicBezTo>
                  <a:pt x="61" y="193"/>
                  <a:pt x="59" y="195"/>
                  <a:pt x="57" y="195"/>
                </a:cubicBezTo>
                <a:close/>
                <a:moveTo>
                  <a:pt x="179" y="195"/>
                </a:moveTo>
                <a:cubicBezTo>
                  <a:pt x="112" y="195"/>
                  <a:pt x="112" y="195"/>
                  <a:pt x="112" y="195"/>
                </a:cubicBezTo>
                <a:cubicBezTo>
                  <a:pt x="110" y="195"/>
                  <a:pt x="108" y="193"/>
                  <a:pt x="108" y="191"/>
                </a:cubicBezTo>
                <a:cubicBezTo>
                  <a:pt x="108" y="189"/>
                  <a:pt x="110" y="187"/>
                  <a:pt x="112" y="187"/>
                </a:cubicBezTo>
                <a:cubicBezTo>
                  <a:pt x="179" y="187"/>
                  <a:pt x="179" y="187"/>
                  <a:pt x="179" y="187"/>
                </a:cubicBezTo>
                <a:cubicBezTo>
                  <a:pt x="181" y="187"/>
                  <a:pt x="183" y="189"/>
                  <a:pt x="183" y="191"/>
                </a:cubicBezTo>
                <a:cubicBezTo>
                  <a:pt x="183" y="193"/>
                  <a:pt x="181" y="195"/>
                  <a:pt x="179" y="195"/>
                </a:cubicBezTo>
                <a:close/>
                <a:moveTo>
                  <a:pt x="241" y="218"/>
                </a:moveTo>
                <a:cubicBezTo>
                  <a:pt x="241" y="208"/>
                  <a:pt x="241" y="208"/>
                  <a:pt x="241" y="208"/>
                </a:cubicBezTo>
                <a:cubicBezTo>
                  <a:pt x="241" y="203"/>
                  <a:pt x="237" y="199"/>
                  <a:pt x="232" y="199"/>
                </a:cubicBezTo>
                <a:cubicBezTo>
                  <a:pt x="223" y="199"/>
                  <a:pt x="223" y="199"/>
                  <a:pt x="223" y="199"/>
                </a:cubicBezTo>
                <a:cubicBezTo>
                  <a:pt x="223" y="210"/>
                  <a:pt x="223" y="210"/>
                  <a:pt x="223" y="210"/>
                </a:cubicBezTo>
                <a:cubicBezTo>
                  <a:pt x="226" y="210"/>
                  <a:pt x="226" y="210"/>
                  <a:pt x="226" y="210"/>
                </a:cubicBezTo>
                <a:cubicBezTo>
                  <a:pt x="228" y="210"/>
                  <a:pt x="229" y="212"/>
                  <a:pt x="229" y="213"/>
                </a:cubicBezTo>
                <a:cubicBezTo>
                  <a:pt x="229" y="215"/>
                  <a:pt x="228" y="216"/>
                  <a:pt x="226" y="216"/>
                </a:cubicBezTo>
                <a:cubicBezTo>
                  <a:pt x="223" y="216"/>
                  <a:pt x="223" y="216"/>
                  <a:pt x="223" y="216"/>
                </a:cubicBezTo>
                <a:cubicBezTo>
                  <a:pt x="223" y="227"/>
                  <a:pt x="223" y="227"/>
                  <a:pt x="223" y="227"/>
                </a:cubicBezTo>
                <a:cubicBezTo>
                  <a:pt x="232" y="227"/>
                  <a:pt x="232" y="227"/>
                  <a:pt x="232" y="227"/>
                </a:cubicBezTo>
                <a:cubicBezTo>
                  <a:pt x="237" y="227"/>
                  <a:pt x="241" y="223"/>
                  <a:pt x="241" y="218"/>
                </a:cubicBezTo>
                <a:close/>
                <a:moveTo>
                  <a:pt x="187" y="82"/>
                </a:moveTo>
                <a:cubicBezTo>
                  <a:pt x="44" y="82"/>
                  <a:pt x="44" y="82"/>
                  <a:pt x="44" y="82"/>
                </a:cubicBezTo>
                <a:cubicBezTo>
                  <a:pt x="38" y="82"/>
                  <a:pt x="32" y="88"/>
                  <a:pt x="32" y="94"/>
                </a:cubicBezTo>
                <a:cubicBezTo>
                  <a:pt x="32" y="108"/>
                  <a:pt x="32" y="108"/>
                  <a:pt x="32" y="108"/>
                </a:cubicBezTo>
                <a:cubicBezTo>
                  <a:pt x="32" y="115"/>
                  <a:pt x="38" y="120"/>
                  <a:pt x="44" y="120"/>
                </a:cubicBezTo>
                <a:cubicBezTo>
                  <a:pt x="187" y="120"/>
                  <a:pt x="187" y="120"/>
                  <a:pt x="187" y="120"/>
                </a:cubicBezTo>
                <a:cubicBezTo>
                  <a:pt x="194" y="120"/>
                  <a:pt x="199" y="115"/>
                  <a:pt x="199" y="108"/>
                </a:cubicBezTo>
                <a:cubicBezTo>
                  <a:pt x="199" y="94"/>
                  <a:pt x="199" y="94"/>
                  <a:pt x="199" y="94"/>
                </a:cubicBezTo>
                <a:cubicBezTo>
                  <a:pt x="199" y="88"/>
                  <a:pt x="194" y="82"/>
                  <a:pt x="187" y="82"/>
                </a:cubicBezTo>
                <a:close/>
                <a:moveTo>
                  <a:pt x="57" y="105"/>
                </a:moveTo>
                <a:cubicBezTo>
                  <a:pt x="56" y="105"/>
                  <a:pt x="56" y="105"/>
                  <a:pt x="56" y="105"/>
                </a:cubicBezTo>
                <a:cubicBezTo>
                  <a:pt x="54" y="105"/>
                  <a:pt x="52" y="103"/>
                  <a:pt x="52" y="101"/>
                </a:cubicBezTo>
                <a:cubicBezTo>
                  <a:pt x="52" y="99"/>
                  <a:pt x="54" y="97"/>
                  <a:pt x="56" y="97"/>
                </a:cubicBezTo>
                <a:cubicBezTo>
                  <a:pt x="57" y="97"/>
                  <a:pt x="57" y="97"/>
                  <a:pt x="57" y="97"/>
                </a:cubicBezTo>
                <a:cubicBezTo>
                  <a:pt x="59" y="97"/>
                  <a:pt x="61" y="99"/>
                  <a:pt x="61" y="101"/>
                </a:cubicBezTo>
                <a:cubicBezTo>
                  <a:pt x="61" y="103"/>
                  <a:pt x="59" y="105"/>
                  <a:pt x="57" y="105"/>
                </a:cubicBezTo>
                <a:close/>
                <a:moveTo>
                  <a:pt x="179" y="105"/>
                </a:moveTo>
                <a:cubicBezTo>
                  <a:pt x="112" y="105"/>
                  <a:pt x="112" y="105"/>
                  <a:pt x="112" y="105"/>
                </a:cubicBezTo>
                <a:cubicBezTo>
                  <a:pt x="110" y="105"/>
                  <a:pt x="108" y="103"/>
                  <a:pt x="108" y="101"/>
                </a:cubicBezTo>
                <a:cubicBezTo>
                  <a:pt x="108" y="99"/>
                  <a:pt x="110" y="97"/>
                  <a:pt x="112" y="97"/>
                </a:cubicBezTo>
                <a:cubicBezTo>
                  <a:pt x="179" y="97"/>
                  <a:pt x="179" y="97"/>
                  <a:pt x="179" y="97"/>
                </a:cubicBezTo>
                <a:cubicBezTo>
                  <a:pt x="181" y="97"/>
                  <a:pt x="183" y="99"/>
                  <a:pt x="183" y="101"/>
                </a:cubicBezTo>
                <a:cubicBezTo>
                  <a:pt x="183" y="103"/>
                  <a:pt x="181" y="105"/>
                  <a:pt x="179" y="105"/>
                </a:cubicBezTo>
                <a:close/>
                <a:moveTo>
                  <a:pt x="187" y="217"/>
                </a:moveTo>
                <a:cubicBezTo>
                  <a:pt x="44" y="217"/>
                  <a:pt x="44" y="217"/>
                  <a:pt x="44" y="217"/>
                </a:cubicBezTo>
                <a:cubicBezTo>
                  <a:pt x="38" y="217"/>
                  <a:pt x="32" y="223"/>
                  <a:pt x="32" y="229"/>
                </a:cubicBezTo>
                <a:cubicBezTo>
                  <a:pt x="32" y="243"/>
                  <a:pt x="32" y="243"/>
                  <a:pt x="32" y="243"/>
                </a:cubicBezTo>
                <a:cubicBezTo>
                  <a:pt x="32" y="250"/>
                  <a:pt x="38" y="255"/>
                  <a:pt x="44" y="255"/>
                </a:cubicBezTo>
                <a:cubicBezTo>
                  <a:pt x="187" y="255"/>
                  <a:pt x="187" y="255"/>
                  <a:pt x="187" y="255"/>
                </a:cubicBezTo>
                <a:cubicBezTo>
                  <a:pt x="194" y="255"/>
                  <a:pt x="199" y="250"/>
                  <a:pt x="199" y="243"/>
                </a:cubicBezTo>
                <a:cubicBezTo>
                  <a:pt x="199" y="229"/>
                  <a:pt x="199" y="229"/>
                  <a:pt x="199" y="229"/>
                </a:cubicBezTo>
                <a:cubicBezTo>
                  <a:pt x="199" y="223"/>
                  <a:pt x="194" y="217"/>
                  <a:pt x="187" y="217"/>
                </a:cubicBezTo>
                <a:close/>
                <a:moveTo>
                  <a:pt x="57" y="240"/>
                </a:moveTo>
                <a:cubicBezTo>
                  <a:pt x="56" y="240"/>
                  <a:pt x="56" y="240"/>
                  <a:pt x="56" y="240"/>
                </a:cubicBezTo>
                <a:cubicBezTo>
                  <a:pt x="54" y="240"/>
                  <a:pt x="52" y="238"/>
                  <a:pt x="52" y="236"/>
                </a:cubicBezTo>
                <a:cubicBezTo>
                  <a:pt x="52" y="234"/>
                  <a:pt x="54" y="232"/>
                  <a:pt x="56" y="232"/>
                </a:cubicBezTo>
                <a:cubicBezTo>
                  <a:pt x="57" y="232"/>
                  <a:pt x="57" y="232"/>
                  <a:pt x="57" y="232"/>
                </a:cubicBezTo>
                <a:cubicBezTo>
                  <a:pt x="59" y="232"/>
                  <a:pt x="61" y="234"/>
                  <a:pt x="61" y="236"/>
                </a:cubicBezTo>
                <a:cubicBezTo>
                  <a:pt x="61" y="238"/>
                  <a:pt x="59" y="240"/>
                  <a:pt x="57" y="240"/>
                </a:cubicBezTo>
                <a:close/>
                <a:moveTo>
                  <a:pt x="179" y="240"/>
                </a:moveTo>
                <a:cubicBezTo>
                  <a:pt x="112" y="240"/>
                  <a:pt x="112" y="240"/>
                  <a:pt x="112" y="240"/>
                </a:cubicBezTo>
                <a:cubicBezTo>
                  <a:pt x="110" y="240"/>
                  <a:pt x="108" y="238"/>
                  <a:pt x="108" y="236"/>
                </a:cubicBezTo>
                <a:cubicBezTo>
                  <a:pt x="108" y="234"/>
                  <a:pt x="110" y="232"/>
                  <a:pt x="112" y="232"/>
                </a:cubicBezTo>
                <a:cubicBezTo>
                  <a:pt x="179" y="232"/>
                  <a:pt x="179" y="232"/>
                  <a:pt x="179" y="232"/>
                </a:cubicBezTo>
                <a:cubicBezTo>
                  <a:pt x="181" y="232"/>
                  <a:pt x="183" y="234"/>
                  <a:pt x="183" y="236"/>
                </a:cubicBezTo>
                <a:cubicBezTo>
                  <a:pt x="183" y="238"/>
                  <a:pt x="181" y="240"/>
                  <a:pt x="179" y="240"/>
                </a:cubicBezTo>
                <a:close/>
                <a:moveTo>
                  <a:pt x="226" y="250"/>
                </a:moveTo>
                <a:cubicBezTo>
                  <a:pt x="223" y="250"/>
                  <a:pt x="223" y="250"/>
                  <a:pt x="223" y="250"/>
                </a:cubicBezTo>
                <a:cubicBezTo>
                  <a:pt x="222" y="254"/>
                  <a:pt x="221" y="258"/>
                  <a:pt x="219" y="261"/>
                </a:cubicBezTo>
                <a:cubicBezTo>
                  <a:pt x="232" y="261"/>
                  <a:pt x="232" y="261"/>
                  <a:pt x="232" y="261"/>
                </a:cubicBezTo>
                <a:cubicBezTo>
                  <a:pt x="237" y="261"/>
                  <a:pt x="241" y="257"/>
                  <a:pt x="241" y="252"/>
                </a:cubicBezTo>
                <a:cubicBezTo>
                  <a:pt x="241" y="242"/>
                  <a:pt x="241" y="242"/>
                  <a:pt x="241" y="242"/>
                </a:cubicBezTo>
                <a:cubicBezTo>
                  <a:pt x="241" y="237"/>
                  <a:pt x="237" y="233"/>
                  <a:pt x="232" y="233"/>
                </a:cubicBezTo>
                <a:cubicBezTo>
                  <a:pt x="223" y="233"/>
                  <a:pt x="223" y="233"/>
                  <a:pt x="223" y="233"/>
                </a:cubicBezTo>
                <a:cubicBezTo>
                  <a:pt x="223" y="244"/>
                  <a:pt x="223" y="244"/>
                  <a:pt x="223" y="244"/>
                </a:cubicBezTo>
                <a:cubicBezTo>
                  <a:pt x="226" y="244"/>
                  <a:pt x="226" y="244"/>
                  <a:pt x="226" y="244"/>
                </a:cubicBezTo>
                <a:cubicBezTo>
                  <a:pt x="228" y="244"/>
                  <a:pt x="229" y="245"/>
                  <a:pt x="229" y="247"/>
                </a:cubicBezTo>
                <a:cubicBezTo>
                  <a:pt x="229" y="249"/>
                  <a:pt x="228" y="250"/>
                  <a:pt x="226" y="250"/>
                </a:cubicBezTo>
                <a:close/>
                <a:moveTo>
                  <a:pt x="241" y="185"/>
                </a:moveTo>
                <a:cubicBezTo>
                  <a:pt x="241" y="174"/>
                  <a:pt x="241" y="174"/>
                  <a:pt x="241" y="174"/>
                </a:cubicBezTo>
                <a:cubicBezTo>
                  <a:pt x="241" y="169"/>
                  <a:pt x="237" y="165"/>
                  <a:pt x="232" y="165"/>
                </a:cubicBezTo>
                <a:cubicBezTo>
                  <a:pt x="223" y="165"/>
                  <a:pt x="223" y="165"/>
                  <a:pt x="223" y="165"/>
                </a:cubicBezTo>
                <a:cubicBezTo>
                  <a:pt x="223" y="176"/>
                  <a:pt x="223" y="176"/>
                  <a:pt x="223" y="176"/>
                </a:cubicBezTo>
                <a:cubicBezTo>
                  <a:pt x="226" y="176"/>
                  <a:pt x="226" y="176"/>
                  <a:pt x="226" y="176"/>
                </a:cubicBezTo>
                <a:cubicBezTo>
                  <a:pt x="228" y="176"/>
                  <a:pt x="229" y="178"/>
                  <a:pt x="229" y="179"/>
                </a:cubicBezTo>
                <a:cubicBezTo>
                  <a:pt x="229" y="181"/>
                  <a:pt x="228" y="182"/>
                  <a:pt x="226" y="182"/>
                </a:cubicBezTo>
                <a:cubicBezTo>
                  <a:pt x="223" y="182"/>
                  <a:pt x="223" y="182"/>
                  <a:pt x="223" y="182"/>
                </a:cubicBezTo>
                <a:cubicBezTo>
                  <a:pt x="223" y="194"/>
                  <a:pt x="223" y="194"/>
                  <a:pt x="223" y="194"/>
                </a:cubicBezTo>
                <a:cubicBezTo>
                  <a:pt x="232" y="194"/>
                  <a:pt x="232" y="194"/>
                  <a:pt x="232" y="194"/>
                </a:cubicBezTo>
                <a:cubicBezTo>
                  <a:pt x="237" y="194"/>
                  <a:pt x="241" y="190"/>
                  <a:pt x="241" y="185"/>
                </a:cubicBezTo>
                <a:close/>
                <a:moveTo>
                  <a:pt x="241" y="151"/>
                </a:moveTo>
                <a:cubicBezTo>
                  <a:pt x="241" y="141"/>
                  <a:pt x="241" y="141"/>
                  <a:pt x="241" y="141"/>
                </a:cubicBezTo>
                <a:cubicBezTo>
                  <a:pt x="241" y="136"/>
                  <a:pt x="237" y="132"/>
                  <a:pt x="232" y="132"/>
                </a:cubicBezTo>
                <a:cubicBezTo>
                  <a:pt x="223" y="132"/>
                  <a:pt x="223" y="132"/>
                  <a:pt x="223" y="132"/>
                </a:cubicBezTo>
                <a:cubicBezTo>
                  <a:pt x="223" y="143"/>
                  <a:pt x="223" y="143"/>
                  <a:pt x="223" y="143"/>
                </a:cubicBezTo>
                <a:cubicBezTo>
                  <a:pt x="226" y="143"/>
                  <a:pt x="226" y="143"/>
                  <a:pt x="226" y="143"/>
                </a:cubicBezTo>
                <a:cubicBezTo>
                  <a:pt x="228" y="143"/>
                  <a:pt x="229" y="144"/>
                  <a:pt x="229" y="146"/>
                </a:cubicBezTo>
                <a:cubicBezTo>
                  <a:pt x="229" y="147"/>
                  <a:pt x="228" y="149"/>
                  <a:pt x="226" y="149"/>
                </a:cubicBezTo>
                <a:cubicBezTo>
                  <a:pt x="223" y="149"/>
                  <a:pt x="223" y="149"/>
                  <a:pt x="223" y="149"/>
                </a:cubicBezTo>
                <a:cubicBezTo>
                  <a:pt x="223" y="160"/>
                  <a:pt x="223" y="160"/>
                  <a:pt x="223" y="160"/>
                </a:cubicBezTo>
                <a:cubicBezTo>
                  <a:pt x="232" y="160"/>
                  <a:pt x="232" y="160"/>
                  <a:pt x="232" y="160"/>
                </a:cubicBezTo>
                <a:cubicBezTo>
                  <a:pt x="237" y="160"/>
                  <a:pt x="241" y="156"/>
                  <a:pt x="241" y="151"/>
                </a:cubicBezTo>
                <a:close/>
                <a:moveTo>
                  <a:pt x="187" y="127"/>
                </a:moveTo>
                <a:cubicBezTo>
                  <a:pt x="44" y="127"/>
                  <a:pt x="44" y="127"/>
                  <a:pt x="44" y="127"/>
                </a:cubicBezTo>
                <a:cubicBezTo>
                  <a:pt x="38" y="127"/>
                  <a:pt x="32" y="133"/>
                  <a:pt x="32" y="139"/>
                </a:cubicBezTo>
                <a:cubicBezTo>
                  <a:pt x="32" y="153"/>
                  <a:pt x="32" y="153"/>
                  <a:pt x="32" y="153"/>
                </a:cubicBezTo>
                <a:cubicBezTo>
                  <a:pt x="32" y="160"/>
                  <a:pt x="38" y="165"/>
                  <a:pt x="44" y="165"/>
                </a:cubicBezTo>
                <a:cubicBezTo>
                  <a:pt x="187" y="165"/>
                  <a:pt x="187" y="165"/>
                  <a:pt x="187" y="165"/>
                </a:cubicBezTo>
                <a:cubicBezTo>
                  <a:pt x="194" y="165"/>
                  <a:pt x="199" y="160"/>
                  <a:pt x="199" y="153"/>
                </a:cubicBezTo>
                <a:cubicBezTo>
                  <a:pt x="199" y="139"/>
                  <a:pt x="199" y="139"/>
                  <a:pt x="199" y="139"/>
                </a:cubicBezTo>
                <a:cubicBezTo>
                  <a:pt x="199" y="133"/>
                  <a:pt x="194" y="127"/>
                  <a:pt x="187" y="127"/>
                </a:cubicBezTo>
                <a:close/>
                <a:moveTo>
                  <a:pt x="57" y="150"/>
                </a:moveTo>
                <a:cubicBezTo>
                  <a:pt x="56" y="150"/>
                  <a:pt x="56" y="150"/>
                  <a:pt x="56" y="150"/>
                </a:cubicBezTo>
                <a:cubicBezTo>
                  <a:pt x="54" y="150"/>
                  <a:pt x="52" y="148"/>
                  <a:pt x="52" y="146"/>
                </a:cubicBezTo>
                <a:cubicBezTo>
                  <a:pt x="52" y="144"/>
                  <a:pt x="54" y="142"/>
                  <a:pt x="56" y="142"/>
                </a:cubicBezTo>
                <a:cubicBezTo>
                  <a:pt x="57" y="142"/>
                  <a:pt x="57" y="142"/>
                  <a:pt x="57" y="142"/>
                </a:cubicBezTo>
                <a:cubicBezTo>
                  <a:pt x="59" y="142"/>
                  <a:pt x="61" y="144"/>
                  <a:pt x="61" y="146"/>
                </a:cubicBezTo>
                <a:cubicBezTo>
                  <a:pt x="61" y="148"/>
                  <a:pt x="59" y="150"/>
                  <a:pt x="57" y="150"/>
                </a:cubicBezTo>
                <a:close/>
                <a:moveTo>
                  <a:pt x="179" y="150"/>
                </a:moveTo>
                <a:cubicBezTo>
                  <a:pt x="112" y="150"/>
                  <a:pt x="112" y="150"/>
                  <a:pt x="112" y="150"/>
                </a:cubicBezTo>
                <a:cubicBezTo>
                  <a:pt x="110" y="150"/>
                  <a:pt x="108" y="148"/>
                  <a:pt x="108" y="146"/>
                </a:cubicBezTo>
                <a:cubicBezTo>
                  <a:pt x="108" y="144"/>
                  <a:pt x="110" y="142"/>
                  <a:pt x="112" y="142"/>
                </a:cubicBezTo>
                <a:cubicBezTo>
                  <a:pt x="179" y="142"/>
                  <a:pt x="179" y="142"/>
                  <a:pt x="179" y="142"/>
                </a:cubicBezTo>
                <a:cubicBezTo>
                  <a:pt x="181" y="142"/>
                  <a:pt x="183" y="144"/>
                  <a:pt x="183" y="146"/>
                </a:cubicBezTo>
                <a:cubicBezTo>
                  <a:pt x="183" y="148"/>
                  <a:pt x="181" y="150"/>
                  <a:pt x="179" y="150"/>
                </a:cubicBezTo>
                <a:close/>
                <a:moveTo>
                  <a:pt x="187" y="37"/>
                </a:moveTo>
                <a:cubicBezTo>
                  <a:pt x="44" y="37"/>
                  <a:pt x="44" y="37"/>
                  <a:pt x="44" y="37"/>
                </a:cubicBezTo>
                <a:cubicBezTo>
                  <a:pt x="38" y="37"/>
                  <a:pt x="32" y="43"/>
                  <a:pt x="32" y="49"/>
                </a:cubicBezTo>
                <a:cubicBezTo>
                  <a:pt x="32" y="63"/>
                  <a:pt x="32" y="63"/>
                  <a:pt x="32" y="63"/>
                </a:cubicBezTo>
                <a:cubicBezTo>
                  <a:pt x="32" y="70"/>
                  <a:pt x="38" y="75"/>
                  <a:pt x="44" y="75"/>
                </a:cubicBezTo>
                <a:cubicBezTo>
                  <a:pt x="187" y="75"/>
                  <a:pt x="187" y="75"/>
                  <a:pt x="187" y="75"/>
                </a:cubicBezTo>
                <a:cubicBezTo>
                  <a:pt x="194" y="75"/>
                  <a:pt x="199" y="70"/>
                  <a:pt x="199" y="63"/>
                </a:cubicBezTo>
                <a:cubicBezTo>
                  <a:pt x="199" y="49"/>
                  <a:pt x="199" y="49"/>
                  <a:pt x="199" y="49"/>
                </a:cubicBezTo>
                <a:cubicBezTo>
                  <a:pt x="199" y="43"/>
                  <a:pt x="194" y="37"/>
                  <a:pt x="187" y="37"/>
                </a:cubicBezTo>
                <a:close/>
                <a:moveTo>
                  <a:pt x="57" y="60"/>
                </a:moveTo>
                <a:cubicBezTo>
                  <a:pt x="56" y="60"/>
                  <a:pt x="56" y="60"/>
                  <a:pt x="56" y="60"/>
                </a:cubicBezTo>
                <a:cubicBezTo>
                  <a:pt x="54" y="60"/>
                  <a:pt x="52" y="58"/>
                  <a:pt x="52" y="56"/>
                </a:cubicBezTo>
                <a:cubicBezTo>
                  <a:pt x="52" y="54"/>
                  <a:pt x="54" y="52"/>
                  <a:pt x="56" y="52"/>
                </a:cubicBezTo>
                <a:cubicBezTo>
                  <a:pt x="57" y="52"/>
                  <a:pt x="57" y="52"/>
                  <a:pt x="57" y="52"/>
                </a:cubicBezTo>
                <a:cubicBezTo>
                  <a:pt x="59" y="52"/>
                  <a:pt x="61" y="54"/>
                  <a:pt x="61" y="56"/>
                </a:cubicBezTo>
                <a:cubicBezTo>
                  <a:pt x="61" y="58"/>
                  <a:pt x="59" y="60"/>
                  <a:pt x="57" y="60"/>
                </a:cubicBezTo>
                <a:close/>
                <a:moveTo>
                  <a:pt x="179" y="60"/>
                </a:moveTo>
                <a:cubicBezTo>
                  <a:pt x="112" y="60"/>
                  <a:pt x="112" y="60"/>
                  <a:pt x="112" y="60"/>
                </a:cubicBezTo>
                <a:cubicBezTo>
                  <a:pt x="110" y="60"/>
                  <a:pt x="108" y="58"/>
                  <a:pt x="108" y="56"/>
                </a:cubicBezTo>
                <a:cubicBezTo>
                  <a:pt x="108" y="54"/>
                  <a:pt x="110" y="52"/>
                  <a:pt x="112" y="52"/>
                </a:cubicBezTo>
                <a:cubicBezTo>
                  <a:pt x="179" y="52"/>
                  <a:pt x="179" y="52"/>
                  <a:pt x="179" y="52"/>
                </a:cubicBezTo>
                <a:cubicBezTo>
                  <a:pt x="181" y="52"/>
                  <a:pt x="183" y="54"/>
                  <a:pt x="183" y="56"/>
                </a:cubicBezTo>
                <a:cubicBezTo>
                  <a:pt x="183" y="58"/>
                  <a:pt x="181" y="60"/>
                  <a:pt x="179" y="60"/>
                </a:cubicBezTo>
                <a:close/>
                <a:moveTo>
                  <a:pt x="268" y="175"/>
                </a:moveTo>
                <a:cubicBezTo>
                  <a:pt x="268" y="172"/>
                  <a:pt x="265" y="169"/>
                  <a:pt x="261" y="169"/>
                </a:cubicBezTo>
                <a:cubicBezTo>
                  <a:pt x="261" y="190"/>
                  <a:pt x="261" y="190"/>
                  <a:pt x="261" y="190"/>
                </a:cubicBezTo>
                <a:cubicBezTo>
                  <a:pt x="265" y="189"/>
                  <a:pt x="268" y="187"/>
                  <a:pt x="268" y="183"/>
                </a:cubicBezTo>
                <a:lnTo>
                  <a:pt x="268" y="175"/>
                </a:lnTo>
                <a:close/>
                <a:moveTo>
                  <a:pt x="268" y="201"/>
                </a:moveTo>
                <a:cubicBezTo>
                  <a:pt x="268" y="197"/>
                  <a:pt x="265" y="194"/>
                  <a:pt x="261" y="194"/>
                </a:cubicBezTo>
                <a:cubicBezTo>
                  <a:pt x="261" y="215"/>
                  <a:pt x="261" y="215"/>
                  <a:pt x="261" y="215"/>
                </a:cubicBezTo>
                <a:cubicBezTo>
                  <a:pt x="265" y="215"/>
                  <a:pt x="268" y="212"/>
                  <a:pt x="268" y="208"/>
                </a:cubicBezTo>
                <a:lnTo>
                  <a:pt x="268" y="201"/>
                </a:lnTo>
                <a:close/>
                <a:moveTo>
                  <a:pt x="268" y="150"/>
                </a:moveTo>
                <a:cubicBezTo>
                  <a:pt x="268" y="146"/>
                  <a:pt x="265" y="143"/>
                  <a:pt x="261" y="143"/>
                </a:cubicBezTo>
                <a:cubicBezTo>
                  <a:pt x="261" y="164"/>
                  <a:pt x="261" y="164"/>
                  <a:pt x="261" y="164"/>
                </a:cubicBezTo>
                <a:cubicBezTo>
                  <a:pt x="265" y="164"/>
                  <a:pt x="268" y="161"/>
                  <a:pt x="268" y="158"/>
                </a:cubicBezTo>
                <a:lnTo>
                  <a:pt x="268" y="150"/>
                </a:lnTo>
                <a:close/>
                <a:moveTo>
                  <a:pt x="277" y="260"/>
                </a:moveTo>
                <a:cubicBezTo>
                  <a:pt x="277" y="147"/>
                  <a:pt x="277" y="147"/>
                  <a:pt x="277" y="147"/>
                </a:cubicBezTo>
                <a:cubicBezTo>
                  <a:pt x="277" y="139"/>
                  <a:pt x="270" y="132"/>
                  <a:pt x="261" y="132"/>
                </a:cubicBezTo>
                <a:cubicBezTo>
                  <a:pt x="261" y="132"/>
                  <a:pt x="261" y="132"/>
                  <a:pt x="261" y="132"/>
                </a:cubicBezTo>
                <a:cubicBezTo>
                  <a:pt x="261" y="135"/>
                  <a:pt x="261" y="135"/>
                  <a:pt x="261" y="135"/>
                </a:cubicBezTo>
                <a:cubicBezTo>
                  <a:pt x="261" y="135"/>
                  <a:pt x="261" y="135"/>
                  <a:pt x="261" y="135"/>
                </a:cubicBezTo>
                <a:cubicBezTo>
                  <a:pt x="268" y="135"/>
                  <a:pt x="273" y="141"/>
                  <a:pt x="273" y="147"/>
                </a:cubicBezTo>
                <a:cubicBezTo>
                  <a:pt x="273" y="260"/>
                  <a:pt x="273" y="260"/>
                  <a:pt x="273" y="260"/>
                </a:cubicBezTo>
                <a:cubicBezTo>
                  <a:pt x="273" y="267"/>
                  <a:pt x="268" y="272"/>
                  <a:pt x="261" y="272"/>
                </a:cubicBezTo>
                <a:cubicBezTo>
                  <a:pt x="254" y="272"/>
                  <a:pt x="254" y="272"/>
                  <a:pt x="254" y="272"/>
                </a:cubicBezTo>
                <a:cubicBezTo>
                  <a:pt x="252" y="275"/>
                  <a:pt x="249" y="277"/>
                  <a:pt x="246" y="279"/>
                </a:cubicBezTo>
                <a:cubicBezTo>
                  <a:pt x="246" y="279"/>
                  <a:pt x="246" y="279"/>
                  <a:pt x="246" y="279"/>
                </a:cubicBezTo>
                <a:cubicBezTo>
                  <a:pt x="264" y="279"/>
                  <a:pt x="264" y="279"/>
                  <a:pt x="264" y="279"/>
                </a:cubicBezTo>
                <a:cubicBezTo>
                  <a:pt x="267" y="274"/>
                  <a:pt x="267" y="274"/>
                  <a:pt x="267" y="274"/>
                </a:cubicBezTo>
                <a:cubicBezTo>
                  <a:pt x="273" y="272"/>
                  <a:pt x="277" y="267"/>
                  <a:pt x="277" y="260"/>
                </a:cubicBezTo>
                <a:close/>
                <a:moveTo>
                  <a:pt x="268" y="226"/>
                </a:moveTo>
                <a:cubicBezTo>
                  <a:pt x="268" y="222"/>
                  <a:pt x="265" y="219"/>
                  <a:pt x="261" y="219"/>
                </a:cubicBezTo>
                <a:cubicBezTo>
                  <a:pt x="261" y="240"/>
                  <a:pt x="261" y="240"/>
                  <a:pt x="261" y="240"/>
                </a:cubicBezTo>
                <a:cubicBezTo>
                  <a:pt x="265" y="240"/>
                  <a:pt x="268" y="237"/>
                  <a:pt x="268" y="234"/>
                </a:cubicBezTo>
                <a:lnTo>
                  <a:pt x="268" y="226"/>
                </a:lnTo>
                <a:close/>
                <a:moveTo>
                  <a:pt x="261" y="245"/>
                </a:moveTo>
                <a:cubicBezTo>
                  <a:pt x="261" y="254"/>
                  <a:pt x="261" y="254"/>
                  <a:pt x="261" y="254"/>
                </a:cubicBezTo>
                <a:cubicBezTo>
                  <a:pt x="261" y="258"/>
                  <a:pt x="260" y="262"/>
                  <a:pt x="259" y="266"/>
                </a:cubicBezTo>
                <a:cubicBezTo>
                  <a:pt x="261" y="266"/>
                  <a:pt x="261" y="266"/>
                  <a:pt x="261" y="266"/>
                </a:cubicBezTo>
                <a:cubicBezTo>
                  <a:pt x="265" y="266"/>
                  <a:pt x="268" y="263"/>
                  <a:pt x="268" y="259"/>
                </a:cubicBezTo>
                <a:cubicBezTo>
                  <a:pt x="268" y="251"/>
                  <a:pt x="268" y="251"/>
                  <a:pt x="268" y="251"/>
                </a:cubicBezTo>
                <a:cubicBezTo>
                  <a:pt x="268" y="248"/>
                  <a:pt x="265" y="245"/>
                  <a:pt x="261" y="245"/>
                </a:cubicBezTo>
                <a:close/>
                <a:moveTo>
                  <a:pt x="253" y="254"/>
                </a:moveTo>
                <a:cubicBezTo>
                  <a:pt x="253" y="103"/>
                  <a:pt x="253" y="103"/>
                  <a:pt x="253" y="103"/>
                </a:cubicBezTo>
                <a:cubicBezTo>
                  <a:pt x="253" y="92"/>
                  <a:pt x="244" y="83"/>
                  <a:pt x="233" y="83"/>
                </a:cubicBezTo>
                <a:cubicBezTo>
                  <a:pt x="223" y="83"/>
                  <a:pt x="223" y="83"/>
                  <a:pt x="223" y="83"/>
                </a:cubicBezTo>
                <a:cubicBezTo>
                  <a:pt x="223" y="87"/>
                  <a:pt x="223" y="87"/>
                  <a:pt x="223" y="87"/>
                </a:cubicBezTo>
                <a:cubicBezTo>
                  <a:pt x="233" y="87"/>
                  <a:pt x="233" y="87"/>
                  <a:pt x="233" y="87"/>
                </a:cubicBezTo>
                <a:cubicBezTo>
                  <a:pt x="242" y="87"/>
                  <a:pt x="249" y="94"/>
                  <a:pt x="249" y="103"/>
                </a:cubicBezTo>
                <a:cubicBezTo>
                  <a:pt x="249" y="254"/>
                  <a:pt x="249" y="254"/>
                  <a:pt x="249" y="254"/>
                </a:cubicBezTo>
                <a:cubicBezTo>
                  <a:pt x="249" y="262"/>
                  <a:pt x="242" y="269"/>
                  <a:pt x="233" y="269"/>
                </a:cubicBezTo>
                <a:cubicBezTo>
                  <a:pt x="213" y="269"/>
                  <a:pt x="213" y="269"/>
                  <a:pt x="213" y="269"/>
                </a:cubicBezTo>
                <a:cubicBezTo>
                  <a:pt x="211" y="271"/>
                  <a:pt x="209" y="273"/>
                  <a:pt x="207" y="275"/>
                </a:cubicBezTo>
                <a:cubicBezTo>
                  <a:pt x="209" y="279"/>
                  <a:pt x="209" y="279"/>
                  <a:pt x="209" y="279"/>
                </a:cubicBezTo>
                <a:cubicBezTo>
                  <a:pt x="237" y="279"/>
                  <a:pt x="237" y="279"/>
                  <a:pt x="237" y="279"/>
                </a:cubicBezTo>
                <a:cubicBezTo>
                  <a:pt x="240" y="273"/>
                  <a:pt x="240" y="273"/>
                  <a:pt x="240" y="273"/>
                </a:cubicBezTo>
                <a:cubicBezTo>
                  <a:pt x="248" y="270"/>
                  <a:pt x="253" y="262"/>
                  <a:pt x="253" y="254"/>
                </a:cubicBezTo>
                <a:close/>
                <a:moveTo>
                  <a:pt x="215" y="245"/>
                </a:moveTo>
                <a:cubicBezTo>
                  <a:pt x="215" y="44"/>
                  <a:pt x="215" y="44"/>
                  <a:pt x="215" y="44"/>
                </a:cubicBezTo>
                <a:cubicBezTo>
                  <a:pt x="215" y="29"/>
                  <a:pt x="203" y="17"/>
                  <a:pt x="188" y="17"/>
                </a:cubicBezTo>
                <a:cubicBezTo>
                  <a:pt x="43" y="17"/>
                  <a:pt x="43" y="17"/>
                  <a:pt x="43" y="17"/>
                </a:cubicBezTo>
                <a:cubicBezTo>
                  <a:pt x="28" y="17"/>
                  <a:pt x="16" y="29"/>
                  <a:pt x="16" y="44"/>
                </a:cubicBezTo>
                <a:cubicBezTo>
                  <a:pt x="16" y="245"/>
                  <a:pt x="16" y="245"/>
                  <a:pt x="16" y="245"/>
                </a:cubicBezTo>
                <a:cubicBezTo>
                  <a:pt x="16" y="257"/>
                  <a:pt x="24" y="266"/>
                  <a:pt x="34" y="270"/>
                </a:cubicBezTo>
                <a:cubicBezTo>
                  <a:pt x="38" y="279"/>
                  <a:pt x="38" y="279"/>
                  <a:pt x="38" y="279"/>
                </a:cubicBezTo>
                <a:cubicBezTo>
                  <a:pt x="75" y="279"/>
                  <a:pt x="75" y="279"/>
                  <a:pt x="75" y="279"/>
                </a:cubicBezTo>
                <a:cubicBezTo>
                  <a:pt x="79" y="272"/>
                  <a:pt x="79" y="272"/>
                  <a:pt x="79" y="272"/>
                </a:cubicBezTo>
                <a:cubicBezTo>
                  <a:pt x="153" y="272"/>
                  <a:pt x="153" y="272"/>
                  <a:pt x="153" y="272"/>
                </a:cubicBezTo>
                <a:cubicBezTo>
                  <a:pt x="156" y="279"/>
                  <a:pt x="156" y="279"/>
                  <a:pt x="156" y="279"/>
                </a:cubicBezTo>
                <a:cubicBezTo>
                  <a:pt x="193" y="279"/>
                  <a:pt x="193" y="279"/>
                  <a:pt x="193" y="279"/>
                </a:cubicBezTo>
                <a:cubicBezTo>
                  <a:pt x="198" y="270"/>
                  <a:pt x="198" y="270"/>
                  <a:pt x="198" y="270"/>
                </a:cubicBezTo>
                <a:cubicBezTo>
                  <a:pt x="208" y="266"/>
                  <a:pt x="215" y="257"/>
                  <a:pt x="215" y="245"/>
                </a:cubicBezTo>
                <a:close/>
                <a:moveTo>
                  <a:pt x="188" y="266"/>
                </a:moveTo>
                <a:cubicBezTo>
                  <a:pt x="43" y="266"/>
                  <a:pt x="43" y="266"/>
                  <a:pt x="43" y="266"/>
                </a:cubicBezTo>
                <a:cubicBezTo>
                  <a:pt x="32" y="266"/>
                  <a:pt x="22" y="257"/>
                  <a:pt x="22" y="245"/>
                </a:cubicBezTo>
                <a:cubicBezTo>
                  <a:pt x="22" y="44"/>
                  <a:pt x="22" y="44"/>
                  <a:pt x="22" y="44"/>
                </a:cubicBezTo>
                <a:cubicBezTo>
                  <a:pt x="22" y="32"/>
                  <a:pt x="32" y="23"/>
                  <a:pt x="43" y="23"/>
                </a:cubicBezTo>
                <a:cubicBezTo>
                  <a:pt x="188" y="23"/>
                  <a:pt x="188" y="23"/>
                  <a:pt x="188" y="23"/>
                </a:cubicBezTo>
                <a:cubicBezTo>
                  <a:pt x="200" y="23"/>
                  <a:pt x="209" y="32"/>
                  <a:pt x="209" y="44"/>
                </a:cubicBezTo>
                <a:cubicBezTo>
                  <a:pt x="209" y="245"/>
                  <a:pt x="209" y="245"/>
                  <a:pt x="209" y="245"/>
                </a:cubicBezTo>
                <a:cubicBezTo>
                  <a:pt x="209" y="257"/>
                  <a:pt x="200" y="266"/>
                  <a:pt x="188" y="266"/>
                </a:cubicBezTo>
                <a:close/>
                <a:moveTo>
                  <a:pt x="241" y="117"/>
                </a:moveTo>
                <a:cubicBezTo>
                  <a:pt x="241" y="107"/>
                  <a:pt x="241" y="107"/>
                  <a:pt x="241" y="107"/>
                </a:cubicBezTo>
                <a:cubicBezTo>
                  <a:pt x="241" y="102"/>
                  <a:pt x="237" y="98"/>
                  <a:pt x="232" y="98"/>
                </a:cubicBezTo>
                <a:cubicBezTo>
                  <a:pt x="223" y="98"/>
                  <a:pt x="223" y="98"/>
                  <a:pt x="223" y="98"/>
                </a:cubicBezTo>
                <a:cubicBezTo>
                  <a:pt x="223" y="109"/>
                  <a:pt x="223" y="109"/>
                  <a:pt x="223" y="109"/>
                </a:cubicBezTo>
                <a:cubicBezTo>
                  <a:pt x="226" y="109"/>
                  <a:pt x="226" y="109"/>
                  <a:pt x="226" y="109"/>
                </a:cubicBezTo>
                <a:cubicBezTo>
                  <a:pt x="228" y="109"/>
                  <a:pt x="229" y="110"/>
                  <a:pt x="229" y="112"/>
                </a:cubicBezTo>
                <a:cubicBezTo>
                  <a:pt x="229" y="114"/>
                  <a:pt x="228" y="115"/>
                  <a:pt x="226" y="115"/>
                </a:cubicBezTo>
                <a:cubicBezTo>
                  <a:pt x="223" y="115"/>
                  <a:pt x="223" y="115"/>
                  <a:pt x="223" y="115"/>
                </a:cubicBezTo>
                <a:cubicBezTo>
                  <a:pt x="223" y="126"/>
                  <a:pt x="223" y="126"/>
                  <a:pt x="223" y="126"/>
                </a:cubicBezTo>
                <a:cubicBezTo>
                  <a:pt x="232" y="126"/>
                  <a:pt x="232" y="126"/>
                  <a:pt x="232" y="126"/>
                </a:cubicBezTo>
                <a:cubicBezTo>
                  <a:pt x="237" y="126"/>
                  <a:pt x="241" y="122"/>
                  <a:pt x="241" y="117"/>
                </a:cubicBezTo>
                <a:close/>
                <a:moveTo>
                  <a:pt x="4" y="88"/>
                </a:moveTo>
                <a:cubicBezTo>
                  <a:pt x="0" y="88"/>
                  <a:pt x="0" y="88"/>
                  <a:pt x="0" y="88"/>
                </a:cubicBezTo>
                <a:cubicBezTo>
                  <a:pt x="0" y="96"/>
                  <a:pt x="0" y="96"/>
                  <a:pt x="0" y="96"/>
                </a:cubicBezTo>
                <a:cubicBezTo>
                  <a:pt x="4" y="96"/>
                  <a:pt x="4" y="96"/>
                  <a:pt x="4" y="96"/>
                </a:cubicBezTo>
                <a:lnTo>
                  <a:pt x="4" y="88"/>
                </a:lnTo>
                <a:close/>
                <a:moveTo>
                  <a:pt x="125" y="0"/>
                </a:moveTo>
                <a:cubicBezTo>
                  <a:pt x="117" y="0"/>
                  <a:pt x="117" y="0"/>
                  <a:pt x="117" y="0"/>
                </a:cubicBezTo>
                <a:cubicBezTo>
                  <a:pt x="117" y="4"/>
                  <a:pt x="117" y="4"/>
                  <a:pt x="117" y="4"/>
                </a:cubicBezTo>
                <a:cubicBezTo>
                  <a:pt x="125" y="4"/>
                  <a:pt x="125" y="4"/>
                  <a:pt x="125" y="4"/>
                </a:cubicBezTo>
                <a:lnTo>
                  <a:pt x="125" y="0"/>
                </a:lnTo>
                <a:close/>
                <a:moveTo>
                  <a:pt x="61" y="0"/>
                </a:moveTo>
                <a:cubicBezTo>
                  <a:pt x="53" y="0"/>
                  <a:pt x="53" y="0"/>
                  <a:pt x="53" y="0"/>
                </a:cubicBezTo>
                <a:cubicBezTo>
                  <a:pt x="53" y="4"/>
                  <a:pt x="53" y="4"/>
                  <a:pt x="53" y="4"/>
                </a:cubicBezTo>
                <a:cubicBezTo>
                  <a:pt x="61" y="4"/>
                  <a:pt x="61" y="4"/>
                  <a:pt x="61" y="4"/>
                </a:cubicBezTo>
                <a:lnTo>
                  <a:pt x="61" y="0"/>
                </a:lnTo>
                <a:close/>
                <a:moveTo>
                  <a:pt x="42" y="4"/>
                </a:moveTo>
                <a:cubicBezTo>
                  <a:pt x="45" y="4"/>
                  <a:pt x="45" y="4"/>
                  <a:pt x="45" y="4"/>
                </a:cubicBezTo>
                <a:cubicBezTo>
                  <a:pt x="45" y="0"/>
                  <a:pt x="45" y="0"/>
                  <a:pt x="45" y="0"/>
                </a:cubicBezTo>
                <a:cubicBezTo>
                  <a:pt x="42" y="0"/>
                  <a:pt x="42" y="0"/>
                  <a:pt x="42" y="0"/>
                </a:cubicBezTo>
                <a:cubicBezTo>
                  <a:pt x="40" y="0"/>
                  <a:pt x="39" y="0"/>
                  <a:pt x="37" y="1"/>
                </a:cubicBezTo>
                <a:cubicBezTo>
                  <a:pt x="37" y="5"/>
                  <a:pt x="37" y="5"/>
                  <a:pt x="37" y="5"/>
                </a:cubicBezTo>
                <a:cubicBezTo>
                  <a:pt x="39" y="4"/>
                  <a:pt x="40" y="4"/>
                  <a:pt x="42" y="4"/>
                </a:cubicBezTo>
                <a:close/>
                <a:moveTo>
                  <a:pt x="8" y="25"/>
                </a:moveTo>
                <a:cubicBezTo>
                  <a:pt x="4" y="24"/>
                  <a:pt x="4" y="24"/>
                  <a:pt x="4" y="24"/>
                </a:cubicBezTo>
                <a:cubicBezTo>
                  <a:pt x="3" y="26"/>
                  <a:pt x="2" y="29"/>
                  <a:pt x="1" y="32"/>
                </a:cubicBezTo>
                <a:cubicBezTo>
                  <a:pt x="5" y="33"/>
                  <a:pt x="5" y="33"/>
                  <a:pt x="5" y="33"/>
                </a:cubicBezTo>
                <a:cubicBezTo>
                  <a:pt x="6" y="30"/>
                  <a:pt x="7" y="28"/>
                  <a:pt x="8" y="25"/>
                </a:cubicBezTo>
                <a:close/>
                <a:moveTo>
                  <a:pt x="93" y="0"/>
                </a:moveTo>
                <a:cubicBezTo>
                  <a:pt x="85" y="0"/>
                  <a:pt x="85" y="0"/>
                  <a:pt x="85" y="0"/>
                </a:cubicBezTo>
                <a:cubicBezTo>
                  <a:pt x="85" y="4"/>
                  <a:pt x="85" y="4"/>
                  <a:pt x="85" y="4"/>
                </a:cubicBezTo>
                <a:cubicBezTo>
                  <a:pt x="93" y="4"/>
                  <a:pt x="93" y="4"/>
                  <a:pt x="93" y="4"/>
                </a:cubicBezTo>
                <a:lnTo>
                  <a:pt x="93" y="0"/>
                </a:lnTo>
                <a:close/>
                <a:moveTo>
                  <a:pt x="77" y="0"/>
                </a:moveTo>
                <a:cubicBezTo>
                  <a:pt x="69" y="0"/>
                  <a:pt x="69" y="0"/>
                  <a:pt x="69" y="0"/>
                </a:cubicBezTo>
                <a:cubicBezTo>
                  <a:pt x="69" y="4"/>
                  <a:pt x="69" y="4"/>
                  <a:pt x="69" y="4"/>
                </a:cubicBezTo>
                <a:cubicBezTo>
                  <a:pt x="77" y="4"/>
                  <a:pt x="77" y="4"/>
                  <a:pt x="77" y="4"/>
                </a:cubicBezTo>
                <a:lnTo>
                  <a:pt x="77" y="0"/>
                </a:lnTo>
                <a:close/>
                <a:moveTo>
                  <a:pt x="141" y="0"/>
                </a:moveTo>
                <a:cubicBezTo>
                  <a:pt x="133" y="0"/>
                  <a:pt x="133" y="0"/>
                  <a:pt x="133" y="0"/>
                </a:cubicBezTo>
                <a:cubicBezTo>
                  <a:pt x="133" y="4"/>
                  <a:pt x="133" y="4"/>
                  <a:pt x="133" y="4"/>
                </a:cubicBezTo>
                <a:cubicBezTo>
                  <a:pt x="141" y="4"/>
                  <a:pt x="141" y="4"/>
                  <a:pt x="141" y="4"/>
                </a:cubicBezTo>
                <a:lnTo>
                  <a:pt x="141" y="0"/>
                </a:lnTo>
                <a:close/>
                <a:moveTo>
                  <a:pt x="4" y="56"/>
                </a:moveTo>
                <a:cubicBezTo>
                  <a:pt x="0" y="56"/>
                  <a:pt x="0" y="56"/>
                  <a:pt x="0" y="56"/>
                </a:cubicBezTo>
                <a:cubicBezTo>
                  <a:pt x="0" y="64"/>
                  <a:pt x="0" y="64"/>
                  <a:pt x="0" y="64"/>
                </a:cubicBezTo>
                <a:cubicBezTo>
                  <a:pt x="4" y="64"/>
                  <a:pt x="4" y="64"/>
                  <a:pt x="4" y="64"/>
                </a:cubicBezTo>
                <a:lnTo>
                  <a:pt x="4" y="56"/>
                </a:lnTo>
                <a:close/>
                <a:moveTo>
                  <a:pt x="4" y="42"/>
                </a:moveTo>
                <a:cubicBezTo>
                  <a:pt x="4" y="42"/>
                  <a:pt x="4" y="41"/>
                  <a:pt x="4" y="40"/>
                </a:cubicBezTo>
                <a:cubicBezTo>
                  <a:pt x="0" y="40"/>
                  <a:pt x="0" y="40"/>
                  <a:pt x="0" y="40"/>
                </a:cubicBezTo>
                <a:cubicBezTo>
                  <a:pt x="0" y="41"/>
                  <a:pt x="0" y="41"/>
                  <a:pt x="0" y="42"/>
                </a:cubicBezTo>
                <a:cubicBezTo>
                  <a:pt x="0" y="48"/>
                  <a:pt x="0" y="48"/>
                  <a:pt x="0" y="48"/>
                </a:cubicBezTo>
                <a:cubicBezTo>
                  <a:pt x="4" y="48"/>
                  <a:pt x="4" y="48"/>
                  <a:pt x="4" y="48"/>
                </a:cubicBezTo>
                <a:lnTo>
                  <a:pt x="4" y="42"/>
                </a:lnTo>
                <a:close/>
                <a:moveTo>
                  <a:pt x="17" y="14"/>
                </a:moveTo>
                <a:cubicBezTo>
                  <a:pt x="14" y="11"/>
                  <a:pt x="14" y="11"/>
                  <a:pt x="14" y="11"/>
                </a:cubicBezTo>
                <a:cubicBezTo>
                  <a:pt x="12" y="12"/>
                  <a:pt x="10" y="14"/>
                  <a:pt x="9" y="17"/>
                </a:cubicBezTo>
                <a:cubicBezTo>
                  <a:pt x="12" y="19"/>
                  <a:pt x="12" y="19"/>
                  <a:pt x="12" y="19"/>
                </a:cubicBezTo>
                <a:cubicBezTo>
                  <a:pt x="13" y="17"/>
                  <a:pt x="15" y="15"/>
                  <a:pt x="17" y="14"/>
                </a:cubicBezTo>
                <a:close/>
                <a:moveTo>
                  <a:pt x="4" y="72"/>
                </a:moveTo>
                <a:cubicBezTo>
                  <a:pt x="0" y="72"/>
                  <a:pt x="0" y="72"/>
                  <a:pt x="0" y="72"/>
                </a:cubicBezTo>
                <a:cubicBezTo>
                  <a:pt x="0" y="80"/>
                  <a:pt x="0" y="80"/>
                  <a:pt x="0" y="80"/>
                </a:cubicBezTo>
                <a:cubicBezTo>
                  <a:pt x="4" y="80"/>
                  <a:pt x="4" y="80"/>
                  <a:pt x="4" y="80"/>
                </a:cubicBezTo>
                <a:lnTo>
                  <a:pt x="4" y="72"/>
                </a:lnTo>
                <a:close/>
                <a:moveTo>
                  <a:pt x="30" y="6"/>
                </a:moveTo>
                <a:cubicBezTo>
                  <a:pt x="29" y="2"/>
                  <a:pt x="29" y="2"/>
                  <a:pt x="29" y="2"/>
                </a:cubicBezTo>
                <a:cubicBezTo>
                  <a:pt x="26" y="3"/>
                  <a:pt x="24" y="4"/>
                  <a:pt x="21" y="6"/>
                </a:cubicBezTo>
                <a:cubicBezTo>
                  <a:pt x="23" y="9"/>
                  <a:pt x="23" y="9"/>
                  <a:pt x="23" y="9"/>
                </a:cubicBezTo>
                <a:cubicBezTo>
                  <a:pt x="25" y="8"/>
                  <a:pt x="28" y="7"/>
                  <a:pt x="30" y="6"/>
                </a:cubicBezTo>
                <a:close/>
                <a:moveTo>
                  <a:pt x="109" y="0"/>
                </a:moveTo>
                <a:cubicBezTo>
                  <a:pt x="101" y="0"/>
                  <a:pt x="101" y="0"/>
                  <a:pt x="101" y="0"/>
                </a:cubicBezTo>
                <a:cubicBezTo>
                  <a:pt x="101" y="4"/>
                  <a:pt x="101" y="4"/>
                  <a:pt x="101" y="4"/>
                </a:cubicBezTo>
                <a:cubicBezTo>
                  <a:pt x="109" y="4"/>
                  <a:pt x="109" y="4"/>
                  <a:pt x="109" y="4"/>
                </a:cubicBezTo>
                <a:lnTo>
                  <a:pt x="109" y="0"/>
                </a:lnTo>
                <a:close/>
                <a:moveTo>
                  <a:pt x="251" y="47"/>
                </a:moveTo>
                <a:cubicBezTo>
                  <a:pt x="247" y="40"/>
                  <a:pt x="247" y="40"/>
                  <a:pt x="247" y="40"/>
                </a:cubicBezTo>
                <a:cubicBezTo>
                  <a:pt x="244" y="42"/>
                  <a:pt x="244" y="42"/>
                  <a:pt x="244" y="42"/>
                </a:cubicBezTo>
                <a:cubicBezTo>
                  <a:pt x="247" y="49"/>
                  <a:pt x="247" y="49"/>
                  <a:pt x="247" y="49"/>
                </a:cubicBezTo>
                <a:lnTo>
                  <a:pt x="251" y="47"/>
                </a:lnTo>
                <a:close/>
                <a:moveTo>
                  <a:pt x="259" y="61"/>
                </a:moveTo>
                <a:cubicBezTo>
                  <a:pt x="255" y="54"/>
                  <a:pt x="255" y="54"/>
                  <a:pt x="255" y="54"/>
                </a:cubicBezTo>
                <a:cubicBezTo>
                  <a:pt x="251" y="56"/>
                  <a:pt x="251" y="56"/>
                  <a:pt x="251" y="56"/>
                </a:cubicBezTo>
                <a:cubicBezTo>
                  <a:pt x="255" y="63"/>
                  <a:pt x="255" y="63"/>
                  <a:pt x="255" y="63"/>
                </a:cubicBezTo>
                <a:lnTo>
                  <a:pt x="259" y="61"/>
                </a:lnTo>
                <a:close/>
                <a:moveTo>
                  <a:pt x="266" y="75"/>
                </a:moveTo>
                <a:cubicBezTo>
                  <a:pt x="262" y="68"/>
                  <a:pt x="262" y="68"/>
                  <a:pt x="262" y="68"/>
                </a:cubicBezTo>
                <a:cubicBezTo>
                  <a:pt x="259" y="70"/>
                  <a:pt x="259" y="70"/>
                  <a:pt x="259" y="70"/>
                </a:cubicBezTo>
                <a:cubicBezTo>
                  <a:pt x="263" y="77"/>
                  <a:pt x="263" y="77"/>
                  <a:pt x="263" y="77"/>
                </a:cubicBezTo>
                <a:lnTo>
                  <a:pt x="266" y="75"/>
                </a:lnTo>
                <a:close/>
                <a:moveTo>
                  <a:pt x="274" y="89"/>
                </a:moveTo>
                <a:cubicBezTo>
                  <a:pt x="270" y="82"/>
                  <a:pt x="270" y="82"/>
                  <a:pt x="270" y="82"/>
                </a:cubicBezTo>
                <a:cubicBezTo>
                  <a:pt x="266" y="84"/>
                  <a:pt x="266" y="84"/>
                  <a:pt x="266" y="84"/>
                </a:cubicBezTo>
                <a:cubicBezTo>
                  <a:pt x="270" y="91"/>
                  <a:pt x="270" y="91"/>
                  <a:pt x="270" y="91"/>
                </a:cubicBezTo>
                <a:lnTo>
                  <a:pt x="274" y="89"/>
                </a:lnTo>
                <a:close/>
                <a:moveTo>
                  <a:pt x="232" y="20"/>
                </a:moveTo>
                <a:cubicBezTo>
                  <a:pt x="231" y="19"/>
                  <a:pt x="228" y="17"/>
                  <a:pt x="226" y="15"/>
                </a:cubicBezTo>
                <a:cubicBezTo>
                  <a:pt x="224" y="19"/>
                  <a:pt x="224" y="19"/>
                  <a:pt x="224" y="19"/>
                </a:cubicBezTo>
                <a:cubicBezTo>
                  <a:pt x="226" y="20"/>
                  <a:pt x="228" y="22"/>
                  <a:pt x="230" y="23"/>
                </a:cubicBezTo>
                <a:lnTo>
                  <a:pt x="232" y="20"/>
                </a:lnTo>
                <a:close/>
                <a:moveTo>
                  <a:pt x="243" y="33"/>
                </a:moveTo>
                <a:cubicBezTo>
                  <a:pt x="242" y="31"/>
                  <a:pt x="240" y="28"/>
                  <a:pt x="238" y="26"/>
                </a:cubicBezTo>
                <a:cubicBezTo>
                  <a:pt x="235" y="29"/>
                  <a:pt x="235" y="29"/>
                  <a:pt x="235" y="29"/>
                </a:cubicBezTo>
                <a:cubicBezTo>
                  <a:pt x="237" y="31"/>
                  <a:pt x="239" y="33"/>
                  <a:pt x="240" y="35"/>
                </a:cubicBezTo>
                <a:lnTo>
                  <a:pt x="243" y="33"/>
                </a:lnTo>
                <a:close/>
                <a:moveTo>
                  <a:pt x="277" y="105"/>
                </a:moveTo>
                <a:cubicBezTo>
                  <a:pt x="280" y="104"/>
                  <a:pt x="280" y="104"/>
                  <a:pt x="280" y="104"/>
                </a:cubicBezTo>
                <a:cubicBezTo>
                  <a:pt x="279" y="101"/>
                  <a:pt x="278" y="99"/>
                  <a:pt x="277" y="96"/>
                </a:cubicBezTo>
                <a:cubicBezTo>
                  <a:pt x="274" y="98"/>
                  <a:pt x="274" y="98"/>
                  <a:pt x="274" y="98"/>
                </a:cubicBezTo>
                <a:cubicBezTo>
                  <a:pt x="275" y="100"/>
                  <a:pt x="276" y="103"/>
                  <a:pt x="277" y="105"/>
                </a:cubicBezTo>
                <a:close/>
                <a:moveTo>
                  <a:pt x="205" y="4"/>
                </a:moveTo>
                <a:cubicBezTo>
                  <a:pt x="202" y="3"/>
                  <a:pt x="199" y="2"/>
                  <a:pt x="197" y="2"/>
                </a:cubicBezTo>
                <a:cubicBezTo>
                  <a:pt x="196" y="6"/>
                  <a:pt x="196" y="6"/>
                  <a:pt x="196" y="6"/>
                </a:cubicBezTo>
                <a:cubicBezTo>
                  <a:pt x="198" y="6"/>
                  <a:pt x="201" y="7"/>
                  <a:pt x="203" y="8"/>
                </a:cubicBezTo>
                <a:lnTo>
                  <a:pt x="205" y="4"/>
                </a:lnTo>
                <a:close/>
                <a:moveTo>
                  <a:pt x="157" y="0"/>
                </a:moveTo>
                <a:cubicBezTo>
                  <a:pt x="149" y="0"/>
                  <a:pt x="149" y="0"/>
                  <a:pt x="149" y="0"/>
                </a:cubicBezTo>
                <a:cubicBezTo>
                  <a:pt x="149" y="4"/>
                  <a:pt x="149" y="4"/>
                  <a:pt x="149" y="4"/>
                </a:cubicBezTo>
                <a:cubicBezTo>
                  <a:pt x="157" y="4"/>
                  <a:pt x="157" y="4"/>
                  <a:pt x="157" y="4"/>
                </a:cubicBezTo>
                <a:lnTo>
                  <a:pt x="157" y="0"/>
                </a:lnTo>
                <a:close/>
                <a:moveTo>
                  <a:pt x="172" y="0"/>
                </a:moveTo>
                <a:cubicBezTo>
                  <a:pt x="165" y="0"/>
                  <a:pt x="165" y="0"/>
                  <a:pt x="165" y="0"/>
                </a:cubicBezTo>
                <a:cubicBezTo>
                  <a:pt x="165" y="4"/>
                  <a:pt x="165" y="4"/>
                  <a:pt x="165" y="4"/>
                </a:cubicBezTo>
                <a:cubicBezTo>
                  <a:pt x="172" y="4"/>
                  <a:pt x="172" y="4"/>
                  <a:pt x="172" y="4"/>
                </a:cubicBezTo>
                <a:lnTo>
                  <a:pt x="172" y="0"/>
                </a:lnTo>
                <a:close/>
                <a:moveTo>
                  <a:pt x="188" y="4"/>
                </a:moveTo>
                <a:cubicBezTo>
                  <a:pt x="189" y="0"/>
                  <a:pt x="189" y="0"/>
                  <a:pt x="189" y="0"/>
                </a:cubicBezTo>
                <a:cubicBezTo>
                  <a:pt x="187" y="0"/>
                  <a:pt x="186" y="0"/>
                  <a:pt x="185" y="0"/>
                </a:cubicBezTo>
                <a:cubicBezTo>
                  <a:pt x="180" y="0"/>
                  <a:pt x="180" y="0"/>
                  <a:pt x="180" y="0"/>
                </a:cubicBezTo>
                <a:cubicBezTo>
                  <a:pt x="180" y="4"/>
                  <a:pt x="180" y="4"/>
                  <a:pt x="180" y="4"/>
                </a:cubicBezTo>
                <a:cubicBezTo>
                  <a:pt x="185" y="4"/>
                  <a:pt x="185" y="4"/>
                  <a:pt x="185" y="4"/>
                </a:cubicBezTo>
                <a:cubicBezTo>
                  <a:pt x="186" y="4"/>
                  <a:pt x="187" y="4"/>
                  <a:pt x="188" y="4"/>
                </a:cubicBezTo>
                <a:close/>
                <a:moveTo>
                  <a:pt x="219" y="11"/>
                </a:moveTo>
                <a:cubicBezTo>
                  <a:pt x="217" y="9"/>
                  <a:pt x="215" y="8"/>
                  <a:pt x="212" y="7"/>
                </a:cubicBezTo>
                <a:cubicBezTo>
                  <a:pt x="210" y="11"/>
                  <a:pt x="210" y="11"/>
                  <a:pt x="210" y="11"/>
                </a:cubicBezTo>
                <a:cubicBezTo>
                  <a:pt x="213" y="12"/>
                  <a:pt x="215" y="13"/>
                  <a:pt x="217" y="14"/>
                </a:cubicBezTo>
                <a:lnTo>
                  <a:pt x="219" y="11"/>
                </a:lnTo>
                <a:close/>
                <a:moveTo>
                  <a:pt x="285" y="135"/>
                </a:moveTo>
                <a:cubicBezTo>
                  <a:pt x="289" y="135"/>
                  <a:pt x="289" y="135"/>
                  <a:pt x="289" y="135"/>
                </a:cubicBezTo>
                <a:cubicBezTo>
                  <a:pt x="289" y="132"/>
                  <a:pt x="288" y="129"/>
                  <a:pt x="288" y="127"/>
                </a:cubicBezTo>
                <a:cubicBezTo>
                  <a:pt x="284" y="128"/>
                  <a:pt x="284" y="128"/>
                  <a:pt x="284" y="128"/>
                </a:cubicBezTo>
                <a:cubicBezTo>
                  <a:pt x="284" y="130"/>
                  <a:pt x="285" y="133"/>
                  <a:pt x="285" y="135"/>
                </a:cubicBezTo>
                <a:close/>
                <a:moveTo>
                  <a:pt x="288" y="151"/>
                </a:moveTo>
                <a:cubicBezTo>
                  <a:pt x="292" y="150"/>
                  <a:pt x="292" y="150"/>
                  <a:pt x="292" y="150"/>
                </a:cubicBezTo>
                <a:cubicBezTo>
                  <a:pt x="292" y="148"/>
                  <a:pt x="291" y="145"/>
                  <a:pt x="291" y="142"/>
                </a:cubicBezTo>
                <a:cubicBezTo>
                  <a:pt x="287" y="143"/>
                  <a:pt x="287" y="143"/>
                  <a:pt x="287" y="143"/>
                </a:cubicBezTo>
                <a:cubicBezTo>
                  <a:pt x="287" y="146"/>
                  <a:pt x="288" y="148"/>
                  <a:pt x="288" y="151"/>
                </a:cubicBezTo>
                <a:close/>
                <a:moveTo>
                  <a:pt x="242" y="296"/>
                </a:moveTo>
                <a:cubicBezTo>
                  <a:pt x="250" y="296"/>
                  <a:pt x="250" y="296"/>
                  <a:pt x="250" y="296"/>
                </a:cubicBezTo>
                <a:cubicBezTo>
                  <a:pt x="250" y="292"/>
                  <a:pt x="250" y="292"/>
                  <a:pt x="250" y="292"/>
                </a:cubicBezTo>
                <a:cubicBezTo>
                  <a:pt x="242" y="292"/>
                  <a:pt x="242" y="292"/>
                  <a:pt x="242" y="292"/>
                </a:cubicBezTo>
                <a:lnTo>
                  <a:pt x="242" y="296"/>
                </a:lnTo>
                <a:close/>
                <a:moveTo>
                  <a:pt x="226" y="296"/>
                </a:moveTo>
                <a:cubicBezTo>
                  <a:pt x="234" y="296"/>
                  <a:pt x="234" y="296"/>
                  <a:pt x="234" y="296"/>
                </a:cubicBezTo>
                <a:cubicBezTo>
                  <a:pt x="234" y="292"/>
                  <a:pt x="234" y="292"/>
                  <a:pt x="234" y="292"/>
                </a:cubicBezTo>
                <a:cubicBezTo>
                  <a:pt x="226" y="292"/>
                  <a:pt x="226" y="292"/>
                  <a:pt x="226" y="292"/>
                </a:cubicBezTo>
                <a:lnTo>
                  <a:pt x="226" y="296"/>
                </a:lnTo>
                <a:close/>
                <a:moveTo>
                  <a:pt x="258" y="292"/>
                </a:moveTo>
                <a:cubicBezTo>
                  <a:pt x="259" y="296"/>
                  <a:pt x="259" y="296"/>
                  <a:pt x="259" y="296"/>
                </a:cubicBezTo>
                <a:cubicBezTo>
                  <a:pt x="261" y="295"/>
                  <a:pt x="264" y="294"/>
                  <a:pt x="267" y="293"/>
                </a:cubicBezTo>
                <a:cubicBezTo>
                  <a:pt x="265" y="290"/>
                  <a:pt x="265" y="290"/>
                  <a:pt x="265" y="290"/>
                </a:cubicBezTo>
                <a:cubicBezTo>
                  <a:pt x="263" y="291"/>
                  <a:pt x="260" y="291"/>
                  <a:pt x="258" y="292"/>
                </a:cubicBezTo>
                <a:close/>
                <a:moveTo>
                  <a:pt x="210" y="296"/>
                </a:moveTo>
                <a:cubicBezTo>
                  <a:pt x="218" y="296"/>
                  <a:pt x="218" y="296"/>
                  <a:pt x="218" y="296"/>
                </a:cubicBezTo>
                <a:cubicBezTo>
                  <a:pt x="218" y="292"/>
                  <a:pt x="218" y="292"/>
                  <a:pt x="218" y="292"/>
                </a:cubicBezTo>
                <a:cubicBezTo>
                  <a:pt x="210" y="292"/>
                  <a:pt x="210" y="292"/>
                  <a:pt x="210" y="292"/>
                </a:cubicBezTo>
                <a:lnTo>
                  <a:pt x="210" y="296"/>
                </a:lnTo>
                <a:close/>
                <a:moveTo>
                  <a:pt x="179" y="296"/>
                </a:moveTo>
                <a:cubicBezTo>
                  <a:pt x="187" y="296"/>
                  <a:pt x="187" y="296"/>
                  <a:pt x="187" y="296"/>
                </a:cubicBezTo>
                <a:cubicBezTo>
                  <a:pt x="187" y="292"/>
                  <a:pt x="187" y="292"/>
                  <a:pt x="187" y="292"/>
                </a:cubicBezTo>
                <a:cubicBezTo>
                  <a:pt x="179" y="292"/>
                  <a:pt x="179" y="292"/>
                  <a:pt x="179" y="292"/>
                </a:cubicBezTo>
                <a:lnTo>
                  <a:pt x="179" y="296"/>
                </a:lnTo>
                <a:close/>
                <a:moveTo>
                  <a:pt x="163" y="296"/>
                </a:moveTo>
                <a:cubicBezTo>
                  <a:pt x="171" y="296"/>
                  <a:pt x="171" y="296"/>
                  <a:pt x="171" y="296"/>
                </a:cubicBezTo>
                <a:cubicBezTo>
                  <a:pt x="171" y="292"/>
                  <a:pt x="171" y="292"/>
                  <a:pt x="171" y="292"/>
                </a:cubicBezTo>
                <a:cubicBezTo>
                  <a:pt x="163" y="292"/>
                  <a:pt x="163" y="292"/>
                  <a:pt x="163" y="292"/>
                </a:cubicBezTo>
                <a:lnTo>
                  <a:pt x="163" y="296"/>
                </a:lnTo>
                <a:close/>
                <a:moveTo>
                  <a:pt x="147" y="296"/>
                </a:moveTo>
                <a:cubicBezTo>
                  <a:pt x="155" y="296"/>
                  <a:pt x="155" y="296"/>
                  <a:pt x="155" y="296"/>
                </a:cubicBezTo>
                <a:cubicBezTo>
                  <a:pt x="155" y="292"/>
                  <a:pt x="155" y="292"/>
                  <a:pt x="155" y="292"/>
                </a:cubicBezTo>
                <a:cubicBezTo>
                  <a:pt x="147" y="292"/>
                  <a:pt x="147" y="292"/>
                  <a:pt x="147" y="292"/>
                </a:cubicBezTo>
                <a:lnTo>
                  <a:pt x="147" y="296"/>
                </a:lnTo>
                <a:close/>
                <a:moveTo>
                  <a:pt x="195" y="296"/>
                </a:moveTo>
                <a:cubicBezTo>
                  <a:pt x="203" y="296"/>
                  <a:pt x="203" y="296"/>
                  <a:pt x="203" y="296"/>
                </a:cubicBezTo>
                <a:cubicBezTo>
                  <a:pt x="203" y="292"/>
                  <a:pt x="203" y="292"/>
                  <a:pt x="203" y="292"/>
                </a:cubicBezTo>
                <a:cubicBezTo>
                  <a:pt x="195" y="292"/>
                  <a:pt x="195" y="292"/>
                  <a:pt x="195" y="292"/>
                </a:cubicBezTo>
                <a:lnTo>
                  <a:pt x="195" y="296"/>
                </a:lnTo>
                <a:close/>
                <a:moveTo>
                  <a:pt x="131" y="296"/>
                </a:moveTo>
                <a:cubicBezTo>
                  <a:pt x="139" y="296"/>
                  <a:pt x="139" y="296"/>
                  <a:pt x="139" y="296"/>
                </a:cubicBezTo>
                <a:cubicBezTo>
                  <a:pt x="139" y="292"/>
                  <a:pt x="139" y="292"/>
                  <a:pt x="139" y="292"/>
                </a:cubicBezTo>
                <a:cubicBezTo>
                  <a:pt x="131" y="292"/>
                  <a:pt x="131" y="292"/>
                  <a:pt x="131" y="292"/>
                </a:cubicBezTo>
                <a:lnTo>
                  <a:pt x="131" y="296"/>
                </a:lnTo>
                <a:close/>
                <a:moveTo>
                  <a:pt x="272" y="286"/>
                </a:moveTo>
                <a:cubicBezTo>
                  <a:pt x="274" y="289"/>
                  <a:pt x="274" y="289"/>
                  <a:pt x="274" y="289"/>
                </a:cubicBezTo>
                <a:cubicBezTo>
                  <a:pt x="276" y="288"/>
                  <a:pt x="279" y="286"/>
                  <a:pt x="281" y="284"/>
                </a:cubicBezTo>
                <a:cubicBezTo>
                  <a:pt x="278" y="281"/>
                  <a:pt x="278" y="281"/>
                  <a:pt x="278" y="281"/>
                </a:cubicBezTo>
                <a:cubicBezTo>
                  <a:pt x="276" y="283"/>
                  <a:pt x="274" y="285"/>
                  <a:pt x="272" y="286"/>
                </a:cubicBezTo>
                <a:close/>
                <a:moveTo>
                  <a:pt x="289" y="214"/>
                </a:moveTo>
                <a:cubicBezTo>
                  <a:pt x="293" y="214"/>
                  <a:pt x="293" y="214"/>
                  <a:pt x="293" y="214"/>
                </a:cubicBezTo>
                <a:cubicBezTo>
                  <a:pt x="293" y="206"/>
                  <a:pt x="293" y="206"/>
                  <a:pt x="293" y="206"/>
                </a:cubicBezTo>
                <a:cubicBezTo>
                  <a:pt x="289" y="206"/>
                  <a:pt x="289" y="206"/>
                  <a:pt x="289" y="206"/>
                </a:cubicBezTo>
                <a:lnTo>
                  <a:pt x="289" y="214"/>
                </a:lnTo>
                <a:close/>
                <a:moveTo>
                  <a:pt x="289" y="182"/>
                </a:moveTo>
                <a:cubicBezTo>
                  <a:pt x="293" y="182"/>
                  <a:pt x="293" y="182"/>
                  <a:pt x="293" y="182"/>
                </a:cubicBezTo>
                <a:cubicBezTo>
                  <a:pt x="293" y="175"/>
                  <a:pt x="293" y="175"/>
                  <a:pt x="293" y="175"/>
                </a:cubicBezTo>
                <a:cubicBezTo>
                  <a:pt x="289" y="175"/>
                  <a:pt x="289" y="175"/>
                  <a:pt x="289" y="175"/>
                </a:cubicBezTo>
                <a:lnTo>
                  <a:pt x="289" y="182"/>
                </a:lnTo>
                <a:close/>
                <a:moveTo>
                  <a:pt x="289" y="198"/>
                </a:moveTo>
                <a:cubicBezTo>
                  <a:pt x="293" y="198"/>
                  <a:pt x="293" y="198"/>
                  <a:pt x="293" y="198"/>
                </a:cubicBezTo>
                <a:cubicBezTo>
                  <a:pt x="293" y="190"/>
                  <a:pt x="293" y="190"/>
                  <a:pt x="293" y="190"/>
                </a:cubicBezTo>
                <a:cubicBezTo>
                  <a:pt x="289" y="190"/>
                  <a:pt x="289" y="190"/>
                  <a:pt x="289" y="190"/>
                </a:cubicBezTo>
                <a:lnTo>
                  <a:pt x="289" y="198"/>
                </a:lnTo>
                <a:close/>
                <a:moveTo>
                  <a:pt x="283" y="111"/>
                </a:moveTo>
                <a:cubicBezTo>
                  <a:pt x="279" y="113"/>
                  <a:pt x="279" y="113"/>
                  <a:pt x="279" y="113"/>
                </a:cubicBezTo>
                <a:cubicBezTo>
                  <a:pt x="280" y="115"/>
                  <a:pt x="281" y="118"/>
                  <a:pt x="282" y="120"/>
                </a:cubicBezTo>
                <a:cubicBezTo>
                  <a:pt x="285" y="119"/>
                  <a:pt x="285" y="119"/>
                  <a:pt x="285" y="119"/>
                </a:cubicBezTo>
                <a:cubicBezTo>
                  <a:pt x="285" y="116"/>
                  <a:pt x="284" y="114"/>
                  <a:pt x="283" y="111"/>
                </a:cubicBezTo>
                <a:close/>
                <a:moveTo>
                  <a:pt x="293" y="158"/>
                </a:moveTo>
                <a:cubicBezTo>
                  <a:pt x="289" y="159"/>
                  <a:pt x="289" y="159"/>
                  <a:pt x="289" y="159"/>
                </a:cubicBezTo>
                <a:cubicBezTo>
                  <a:pt x="289" y="161"/>
                  <a:pt x="289" y="163"/>
                  <a:pt x="289" y="166"/>
                </a:cubicBezTo>
                <a:cubicBezTo>
                  <a:pt x="289" y="167"/>
                  <a:pt x="289" y="167"/>
                  <a:pt x="289" y="167"/>
                </a:cubicBezTo>
                <a:cubicBezTo>
                  <a:pt x="293" y="167"/>
                  <a:pt x="293" y="167"/>
                  <a:pt x="293" y="167"/>
                </a:cubicBezTo>
                <a:cubicBezTo>
                  <a:pt x="293" y="166"/>
                  <a:pt x="293" y="166"/>
                  <a:pt x="293" y="166"/>
                </a:cubicBezTo>
                <a:cubicBezTo>
                  <a:pt x="293" y="163"/>
                  <a:pt x="293" y="161"/>
                  <a:pt x="293" y="158"/>
                </a:cubicBezTo>
                <a:close/>
                <a:moveTo>
                  <a:pt x="283" y="276"/>
                </a:moveTo>
                <a:cubicBezTo>
                  <a:pt x="286" y="278"/>
                  <a:pt x="286" y="278"/>
                  <a:pt x="286" y="278"/>
                </a:cubicBezTo>
                <a:cubicBezTo>
                  <a:pt x="287" y="276"/>
                  <a:pt x="289" y="273"/>
                  <a:pt x="290" y="271"/>
                </a:cubicBezTo>
                <a:cubicBezTo>
                  <a:pt x="286" y="269"/>
                  <a:pt x="286" y="269"/>
                  <a:pt x="286" y="269"/>
                </a:cubicBezTo>
                <a:cubicBezTo>
                  <a:pt x="285" y="271"/>
                  <a:pt x="284" y="274"/>
                  <a:pt x="283" y="276"/>
                </a:cubicBezTo>
                <a:close/>
                <a:moveTo>
                  <a:pt x="288" y="262"/>
                </a:moveTo>
                <a:cubicBezTo>
                  <a:pt x="292" y="263"/>
                  <a:pt x="292" y="263"/>
                  <a:pt x="292" y="263"/>
                </a:cubicBezTo>
                <a:cubicBezTo>
                  <a:pt x="293" y="260"/>
                  <a:pt x="293" y="257"/>
                  <a:pt x="293" y="254"/>
                </a:cubicBezTo>
                <a:cubicBezTo>
                  <a:pt x="293" y="254"/>
                  <a:pt x="293" y="254"/>
                  <a:pt x="293" y="254"/>
                </a:cubicBezTo>
                <a:cubicBezTo>
                  <a:pt x="289" y="254"/>
                  <a:pt x="289" y="254"/>
                  <a:pt x="289" y="254"/>
                </a:cubicBezTo>
                <a:cubicBezTo>
                  <a:pt x="289" y="257"/>
                  <a:pt x="289" y="259"/>
                  <a:pt x="288" y="262"/>
                </a:cubicBezTo>
                <a:close/>
                <a:moveTo>
                  <a:pt x="289" y="230"/>
                </a:moveTo>
                <a:cubicBezTo>
                  <a:pt x="293" y="230"/>
                  <a:pt x="293" y="230"/>
                  <a:pt x="293" y="230"/>
                </a:cubicBezTo>
                <a:cubicBezTo>
                  <a:pt x="293" y="222"/>
                  <a:pt x="293" y="222"/>
                  <a:pt x="293" y="222"/>
                </a:cubicBezTo>
                <a:cubicBezTo>
                  <a:pt x="289" y="222"/>
                  <a:pt x="289" y="222"/>
                  <a:pt x="289" y="222"/>
                </a:cubicBezTo>
                <a:lnTo>
                  <a:pt x="289" y="230"/>
                </a:lnTo>
                <a:close/>
                <a:moveTo>
                  <a:pt x="289" y="246"/>
                </a:moveTo>
                <a:cubicBezTo>
                  <a:pt x="293" y="246"/>
                  <a:pt x="293" y="246"/>
                  <a:pt x="293" y="246"/>
                </a:cubicBezTo>
                <a:cubicBezTo>
                  <a:pt x="293" y="238"/>
                  <a:pt x="293" y="238"/>
                  <a:pt x="293" y="238"/>
                </a:cubicBezTo>
                <a:cubicBezTo>
                  <a:pt x="289" y="238"/>
                  <a:pt x="289" y="238"/>
                  <a:pt x="289" y="238"/>
                </a:cubicBezTo>
                <a:lnTo>
                  <a:pt x="289" y="246"/>
                </a:lnTo>
                <a:close/>
                <a:moveTo>
                  <a:pt x="4" y="119"/>
                </a:moveTo>
                <a:cubicBezTo>
                  <a:pt x="0" y="119"/>
                  <a:pt x="0" y="119"/>
                  <a:pt x="0" y="119"/>
                </a:cubicBezTo>
                <a:cubicBezTo>
                  <a:pt x="0" y="127"/>
                  <a:pt x="0" y="127"/>
                  <a:pt x="0" y="127"/>
                </a:cubicBezTo>
                <a:cubicBezTo>
                  <a:pt x="4" y="127"/>
                  <a:pt x="4" y="127"/>
                  <a:pt x="4" y="127"/>
                </a:cubicBezTo>
                <a:lnTo>
                  <a:pt x="4" y="119"/>
                </a:lnTo>
                <a:close/>
                <a:moveTo>
                  <a:pt x="4" y="215"/>
                </a:moveTo>
                <a:cubicBezTo>
                  <a:pt x="0" y="215"/>
                  <a:pt x="0" y="215"/>
                  <a:pt x="0" y="215"/>
                </a:cubicBezTo>
                <a:cubicBezTo>
                  <a:pt x="0" y="223"/>
                  <a:pt x="0" y="223"/>
                  <a:pt x="0" y="223"/>
                </a:cubicBezTo>
                <a:cubicBezTo>
                  <a:pt x="4" y="223"/>
                  <a:pt x="4" y="223"/>
                  <a:pt x="4" y="223"/>
                </a:cubicBezTo>
                <a:lnTo>
                  <a:pt x="4" y="215"/>
                </a:lnTo>
                <a:close/>
                <a:moveTo>
                  <a:pt x="115" y="296"/>
                </a:moveTo>
                <a:cubicBezTo>
                  <a:pt x="123" y="296"/>
                  <a:pt x="123" y="296"/>
                  <a:pt x="123" y="296"/>
                </a:cubicBezTo>
                <a:cubicBezTo>
                  <a:pt x="123" y="292"/>
                  <a:pt x="123" y="292"/>
                  <a:pt x="123" y="292"/>
                </a:cubicBezTo>
                <a:cubicBezTo>
                  <a:pt x="115" y="292"/>
                  <a:pt x="115" y="292"/>
                  <a:pt x="115" y="292"/>
                </a:cubicBezTo>
                <a:lnTo>
                  <a:pt x="115" y="296"/>
                </a:lnTo>
                <a:close/>
                <a:moveTo>
                  <a:pt x="4" y="247"/>
                </a:moveTo>
                <a:cubicBezTo>
                  <a:pt x="0" y="247"/>
                  <a:pt x="0" y="247"/>
                  <a:pt x="0" y="247"/>
                </a:cubicBezTo>
                <a:cubicBezTo>
                  <a:pt x="0" y="255"/>
                  <a:pt x="0" y="255"/>
                  <a:pt x="0" y="255"/>
                </a:cubicBezTo>
                <a:cubicBezTo>
                  <a:pt x="4" y="255"/>
                  <a:pt x="4" y="255"/>
                  <a:pt x="4" y="255"/>
                </a:cubicBezTo>
                <a:lnTo>
                  <a:pt x="4" y="247"/>
                </a:lnTo>
                <a:close/>
                <a:moveTo>
                  <a:pt x="4" y="231"/>
                </a:moveTo>
                <a:cubicBezTo>
                  <a:pt x="0" y="231"/>
                  <a:pt x="0" y="231"/>
                  <a:pt x="0" y="231"/>
                </a:cubicBezTo>
                <a:cubicBezTo>
                  <a:pt x="0" y="239"/>
                  <a:pt x="0" y="239"/>
                  <a:pt x="0" y="239"/>
                </a:cubicBezTo>
                <a:cubicBezTo>
                  <a:pt x="4" y="239"/>
                  <a:pt x="4" y="239"/>
                  <a:pt x="4" y="239"/>
                </a:cubicBezTo>
                <a:lnTo>
                  <a:pt x="4" y="231"/>
                </a:lnTo>
                <a:close/>
                <a:moveTo>
                  <a:pt x="4" y="183"/>
                </a:moveTo>
                <a:cubicBezTo>
                  <a:pt x="0" y="183"/>
                  <a:pt x="0" y="183"/>
                  <a:pt x="0" y="183"/>
                </a:cubicBezTo>
                <a:cubicBezTo>
                  <a:pt x="0" y="191"/>
                  <a:pt x="0" y="191"/>
                  <a:pt x="0" y="191"/>
                </a:cubicBezTo>
                <a:cubicBezTo>
                  <a:pt x="4" y="191"/>
                  <a:pt x="4" y="191"/>
                  <a:pt x="4" y="191"/>
                </a:cubicBezTo>
                <a:lnTo>
                  <a:pt x="4" y="183"/>
                </a:lnTo>
                <a:close/>
                <a:moveTo>
                  <a:pt x="4" y="135"/>
                </a:moveTo>
                <a:cubicBezTo>
                  <a:pt x="0" y="135"/>
                  <a:pt x="0" y="135"/>
                  <a:pt x="0" y="135"/>
                </a:cubicBezTo>
                <a:cubicBezTo>
                  <a:pt x="0" y="143"/>
                  <a:pt x="0" y="143"/>
                  <a:pt x="0" y="143"/>
                </a:cubicBezTo>
                <a:cubicBezTo>
                  <a:pt x="4" y="143"/>
                  <a:pt x="4" y="143"/>
                  <a:pt x="4" y="143"/>
                </a:cubicBezTo>
                <a:lnTo>
                  <a:pt x="4" y="135"/>
                </a:lnTo>
                <a:close/>
                <a:moveTo>
                  <a:pt x="4" y="104"/>
                </a:moveTo>
                <a:cubicBezTo>
                  <a:pt x="0" y="104"/>
                  <a:pt x="0" y="104"/>
                  <a:pt x="0" y="104"/>
                </a:cubicBezTo>
                <a:cubicBezTo>
                  <a:pt x="0" y="112"/>
                  <a:pt x="0" y="112"/>
                  <a:pt x="0" y="112"/>
                </a:cubicBezTo>
                <a:cubicBezTo>
                  <a:pt x="4" y="112"/>
                  <a:pt x="4" y="112"/>
                  <a:pt x="4" y="112"/>
                </a:cubicBezTo>
                <a:lnTo>
                  <a:pt x="4" y="104"/>
                </a:lnTo>
                <a:close/>
                <a:moveTo>
                  <a:pt x="4" y="167"/>
                </a:moveTo>
                <a:cubicBezTo>
                  <a:pt x="0" y="167"/>
                  <a:pt x="0" y="167"/>
                  <a:pt x="0" y="167"/>
                </a:cubicBezTo>
                <a:cubicBezTo>
                  <a:pt x="0" y="175"/>
                  <a:pt x="0" y="175"/>
                  <a:pt x="0" y="175"/>
                </a:cubicBezTo>
                <a:cubicBezTo>
                  <a:pt x="4" y="175"/>
                  <a:pt x="4" y="175"/>
                  <a:pt x="4" y="175"/>
                </a:cubicBezTo>
                <a:lnTo>
                  <a:pt x="4" y="167"/>
                </a:lnTo>
                <a:close/>
                <a:moveTo>
                  <a:pt x="4" y="151"/>
                </a:moveTo>
                <a:cubicBezTo>
                  <a:pt x="0" y="151"/>
                  <a:pt x="0" y="151"/>
                  <a:pt x="0" y="151"/>
                </a:cubicBezTo>
                <a:cubicBezTo>
                  <a:pt x="0" y="159"/>
                  <a:pt x="0" y="159"/>
                  <a:pt x="0" y="159"/>
                </a:cubicBezTo>
                <a:cubicBezTo>
                  <a:pt x="4" y="159"/>
                  <a:pt x="4" y="159"/>
                  <a:pt x="4" y="159"/>
                </a:cubicBezTo>
                <a:lnTo>
                  <a:pt x="4" y="151"/>
                </a:lnTo>
                <a:close/>
                <a:moveTo>
                  <a:pt x="4" y="199"/>
                </a:moveTo>
                <a:cubicBezTo>
                  <a:pt x="0" y="199"/>
                  <a:pt x="0" y="199"/>
                  <a:pt x="0" y="199"/>
                </a:cubicBezTo>
                <a:cubicBezTo>
                  <a:pt x="0" y="207"/>
                  <a:pt x="0" y="207"/>
                  <a:pt x="0" y="207"/>
                </a:cubicBezTo>
                <a:cubicBezTo>
                  <a:pt x="4" y="207"/>
                  <a:pt x="4" y="207"/>
                  <a:pt x="4" y="207"/>
                </a:cubicBezTo>
                <a:lnTo>
                  <a:pt x="4" y="199"/>
                </a:lnTo>
                <a:close/>
                <a:moveTo>
                  <a:pt x="51" y="296"/>
                </a:moveTo>
                <a:cubicBezTo>
                  <a:pt x="59" y="296"/>
                  <a:pt x="59" y="296"/>
                  <a:pt x="59" y="296"/>
                </a:cubicBezTo>
                <a:cubicBezTo>
                  <a:pt x="59" y="292"/>
                  <a:pt x="59" y="292"/>
                  <a:pt x="59" y="292"/>
                </a:cubicBezTo>
                <a:cubicBezTo>
                  <a:pt x="51" y="292"/>
                  <a:pt x="51" y="292"/>
                  <a:pt x="51" y="292"/>
                </a:cubicBezTo>
                <a:lnTo>
                  <a:pt x="51" y="296"/>
                </a:lnTo>
                <a:close/>
                <a:moveTo>
                  <a:pt x="83" y="296"/>
                </a:moveTo>
                <a:cubicBezTo>
                  <a:pt x="91" y="296"/>
                  <a:pt x="91" y="296"/>
                  <a:pt x="91" y="296"/>
                </a:cubicBezTo>
                <a:cubicBezTo>
                  <a:pt x="91" y="292"/>
                  <a:pt x="91" y="292"/>
                  <a:pt x="91" y="292"/>
                </a:cubicBezTo>
                <a:cubicBezTo>
                  <a:pt x="83" y="292"/>
                  <a:pt x="83" y="292"/>
                  <a:pt x="83" y="292"/>
                </a:cubicBezTo>
                <a:lnTo>
                  <a:pt x="83" y="296"/>
                </a:lnTo>
                <a:close/>
                <a:moveTo>
                  <a:pt x="67" y="296"/>
                </a:moveTo>
                <a:cubicBezTo>
                  <a:pt x="75" y="296"/>
                  <a:pt x="75" y="296"/>
                  <a:pt x="75" y="296"/>
                </a:cubicBezTo>
                <a:cubicBezTo>
                  <a:pt x="75" y="292"/>
                  <a:pt x="75" y="292"/>
                  <a:pt x="75" y="292"/>
                </a:cubicBezTo>
                <a:cubicBezTo>
                  <a:pt x="67" y="292"/>
                  <a:pt x="67" y="292"/>
                  <a:pt x="67" y="292"/>
                </a:cubicBezTo>
                <a:lnTo>
                  <a:pt x="67" y="296"/>
                </a:lnTo>
                <a:close/>
                <a:moveTo>
                  <a:pt x="99" y="296"/>
                </a:moveTo>
                <a:cubicBezTo>
                  <a:pt x="107" y="296"/>
                  <a:pt x="107" y="296"/>
                  <a:pt x="107" y="296"/>
                </a:cubicBezTo>
                <a:cubicBezTo>
                  <a:pt x="107" y="292"/>
                  <a:pt x="107" y="292"/>
                  <a:pt x="107" y="292"/>
                </a:cubicBezTo>
                <a:cubicBezTo>
                  <a:pt x="99" y="292"/>
                  <a:pt x="99" y="292"/>
                  <a:pt x="99" y="292"/>
                </a:cubicBezTo>
                <a:lnTo>
                  <a:pt x="99" y="296"/>
                </a:lnTo>
                <a:close/>
                <a:moveTo>
                  <a:pt x="20" y="290"/>
                </a:moveTo>
                <a:cubicBezTo>
                  <a:pt x="22" y="291"/>
                  <a:pt x="24" y="293"/>
                  <a:pt x="27" y="294"/>
                </a:cubicBezTo>
                <a:cubicBezTo>
                  <a:pt x="28" y="290"/>
                  <a:pt x="28" y="290"/>
                  <a:pt x="28" y="290"/>
                </a:cubicBezTo>
                <a:cubicBezTo>
                  <a:pt x="26" y="289"/>
                  <a:pt x="24" y="288"/>
                  <a:pt x="22" y="286"/>
                </a:cubicBezTo>
                <a:lnTo>
                  <a:pt x="20" y="290"/>
                </a:lnTo>
                <a:close/>
                <a:moveTo>
                  <a:pt x="7" y="278"/>
                </a:moveTo>
                <a:cubicBezTo>
                  <a:pt x="9" y="281"/>
                  <a:pt x="11" y="283"/>
                  <a:pt x="13" y="285"/>
                </a:cubicBezTo>
                <a:cubicBezTo>
                  <a:pt x="16" y="282"/>
                  <a:pt x="16" y="282"/>
                  <a:pt x="16" y="282"/>
                </a:cubicBezTo>
                <a:cubicBezTo>
                  <a:pt x="14" y="280"/>
                  <a:pt x="12" y="278"/>
                  <a:pt x="11" y="276"/>
                </a:cubicBezTo>
                <a:lnTo>
                  <a:pt x="7" y="278"/>
                </a:lnTo>
                <a:close/>
                <a:moveTo>
                  <a:pt x="36" y="292"/>
                </a:moveTo>
                <a:cubicBezTo>
                  <a:pt x="35" y="296"/>
                  <a:pt x="35" y="296"/>
                  <a:pt x="35" y="296"/>
                </a:cubicBezTo>
                <a:cubicBezTo>
                  <a:pt x="37" y="296"/>
                  <a:pt x="40" y="296"/>
                  <a:pt x="42" y="296"/>
                </a:cubicBezTo>
                <a:cubicBezTo>
                  <a:pt x="43" y="296"/>
                  <a:pt x="43" y="296"/>
                  <a:pt x="43" y="296"/>
                </a:cubicBezTo>
                <a:cubicBezTo>
                  <a:pt x="43" y="292"/>
                  <a:pt x="43" y="292"/>
                  <a:pt x="43" y="292"/>
                </a:cubicBezTo>
                <a:cubicBezTo>
                  <a:pt x="42" y="292"/>
                  <a:pt x="42" y="292"/>
                  <a:pt x="42" y="292"/>
                </a:cubicBezTo>
                <a:cubicBezTo>
                  <a:pt x="40" y="292"/>
                  <a:pt x="38" y="292"/>
                  <a:pt x="36" y="292"/>
                </a:cubicBezTo>
                <a:close/>
                <a:moveTo>
                  <a:pt x="1" y="263"/>
                </a:moveTo>
                <a:cubicBezTo>
                  <a:pt x="1" y="266"/>
                  <a:pt x="2" y="269"/>
                  <a:pt x="3" y="271"/>
                </a:cubicBezTo>
                <a:cubicBezTo>
                  <a:pt x="7" y="269"/>
                  <a:pt x="7" y="269"/>
                  <a:pt x="7" y="269"/>
                </a:cubicBezTo>
                <a:cubicBezTo>
                  <a:pt x="6" y="267"/>
                  <a:pt x="5" y="265"/>
                  <a:pt x="5" y="262"/>
                </a:cubicBezTo>
                <a:lnTo>
                  <a:pt x="1" y="263"/>
                </a:ln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grpSp>
        <p:nvGrpSpPr>
          <p:cNvPr id="4" name="Group 3"/>
          <p:cNvGrpSpPr/>
          <p:nvPr/>
        </p:nvGrpSpPr>
        <p:grpSpPr>
          <a:xfrm>
            <a:off x="6730374" y="2579194"/>
            <a:ext cx="1045443" cy="1168121"/>
            <a:chOff x="6705443" y="2579193"/>
            <a:chExt cx="1045443" cy="1168121"/>
          </a:xfrm>
        </p:grpSpPr>
        <p:sp>
          <p:nvSpPr>
            <p:cNvPr id="35" name="Freeform 6"/>
            <p:cNvSpPr>
              <a:spLocks noChangeAspect="1" noEditPoints="1"/>
            </p:cNvSpPr>
            <p:nvPr/>
          </p:nvSpPr>
          <p:spPr bwMode="auto">
            <a:xfrm>
              <a:off x="6705443" y="2579193"/>
              <a:ext cx="442311" cy="581451"/>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24" name="Freeform 128"/>
            <p:cNvSpPr>
              <a:spLocks noChangeAspect="1"/>
            </p:cNvSpPr>
            <p:nvPr/>
          </p:nvSpPr>
          <p:spPr bwMode="black">
            <a:xfrm>
              <a:off x="7097892" y="3386591"/>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rapezoid 1"/>
            <p:cNvSpPr/>
            <p:nvPr/>
          </p:nvSpPr>
          <p:spPr bwMode="auto">
            <a:xfrm rot="8419041">
              <a:off x="6915480" y="2911222"/>
              <a:ext cx="549101" cy="678034"/>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101" h="678034">
                  <a:moveTo>
                    <a:pt x="0" y="678034"/>
                  </a:moveTo>
                  <a:lnTo>
                    <a:pt x="142540" y="0"/>
                  </a:lnTo>
                  <a:lnTo>
                    <a:pt x="430299" y="0"/>
                  </a:lnTo>
                  <a:lnTo>
                    <a:pt x="549101" y="643388"/>
                  </a:lnTo>
                  <a:lnTo>
                    <a:pt x="250203" y="389765"/>
                  </a:lnTo>
                  <a:lnTo>
                    <a:pt x="0" y="678034"/>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6" name="Rectangle 35"/>
          <p:cNvSpPr/>
          <p:nvPr/>
        </p:nvSpPr>
        <p:spPr>
          <a:xfrm>
            <a:off x="8480487" y="4241666"/>
            <a:ext cx="733492" cy="372387"/>
          </a:xfrm>
          <a:prstGeom prst="rect">
            <a:avLst/>
          </a:prstGeom>
        </p:spPr>
        <p:txBody>
          <a:bodyPr wrap="none" lIns="121899" tIns="60949" rIns="121899" bIns="60949">
            <a:spAutoFit/>
          </a:bodyPr>
          <a:lstStyle/>
          <a:p>
            <a:pPr defTabSz="914209">
              <a:lnSpc>
                <a:spcPct val="90000"/>
              </a:lnSpc>
              <a:buSzPct val="90000"/>
              <a:defRPr/>
            </a:pPr>
            <a:r>
              <a:rPr lang="en-US" kern="0" dirty="0" smtClean="0">
                <a:gradFill>
                  <a:gsLst>
                    <a:gs pos="85000">
                      <a:srgbClr val="FFFFFF"/>
                    </a:gs>
                    <a:gs pos="0">
                      <a:srgbClr val="FFFFFF"/>
                    </a:gs>
                  </a:gsLst>
                  <a:lin ang="5400000" scaled="0"/>
                </a:gradFill>
              </a:rPr>
              <a:t>SaaS</a:t>
            </a:r>
            <a:endParaRPr lang="en-US" kern="0" dirty="0">
              <a:gradFill>
                <a:gsLst>
                  <a:gs pos="85000">
                    <a:srgbClr val="FFFFFF"/>
                  </a:gs>
                  <a:gs pos="0">
                    <a:srgbClr val="FFFFFF"/>
                  </a:gs>
                </a:gsLst>
                <a:lin ang="5400000" scaled="0"/>
              </a:gradFill>
            </a:endParaRPr>
          </a:p>
        </p:txBody>
      </p:sp>
      <p:grpSp>
        <p:nvGrpSpPr>
          <p:cNvPr id="6" name="Group 5"/>
          <p:cNvGrpSpPr/>
          <p:nvPr/>
        </p:nvGrpSpPr>
        <p:grpSpPr>
          <a:xfrm>
            <a:off x="8333090" y="2557292"/>
            <a:ext cx="1028286" cy="1211925"/>
            <a:chOff x="8237852" y="2535042"/>
            <a:chExt cx="1028286" cy="1211925"/>
          </a:xfrm>
        </p:grpSpPr>
        <p:pic>
          <p:nvPicPr>
            <p:cNvPr id="72" name="Picture 2" descr="\\MAGNUM\Projects\Microsoft\Cloud Power FY12\Design\Icons\PNGs\Web.png"/>
            <p:cNvPicPr>
              <a:picLocks noChangeAspect="1" noChangeArrowheads="1"/>
            </p:cNvPicPr>
            <p:nvPr/>
          </p:nvPicPr>
          <p:blipFill rotWithShape="1">
            <a:blip r:embed="rId3" cstate="print">
              <a:lum bright="100000"/>
            </a:blip>
            <a:srcRect t="1" b="-1316"/>
            <a:stretch/>
          </p:blipFill>
          <p:spPr bwMode="auto">
            <a:xfrm>
              <a:off x="8237852" y="2535042"/>
              <a:ext cx="676969" cy="685872"/>
            </a:xfrm>
            <a:prstGeom prst="rect">
              <a:avLst/>
            </a:prstGeom>
            <a:noFill/>
          </p:spPr>
        </p:pic>
        <p:sp>
          <p:nvSpPr>
            <p:cNvPr id="30" name="Freeform 128"/>
            <p:cNvSpPr>
              <a:spLocks noChangeAspect="1"/>
            </p:cNvSpPr>
            <p:nvPr/>
          </p:nvSpPr>
          <p:spPr bwMode="black">
            <a:xfrm>
              <a:off x="8613144" y="3386244"/>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Trapezoid 1"/>
            <p:cNvSpPr/>
            <p:nvPr/>
          </p:nvSpPr>
          <p:spPr bwMode="auto">
            <a:xfrm rot="9184644">
              <a:off x="8512224" y="2917660"/>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Rectangle 2"/>
          <p:cNvSpPr/>
          <p:nvPr/>
        </p:nvSpPr>
        <p:spPr>
          <a:xfrm>
            <a:off x="1061884" y="4687314"/>
            <a:ext cx="7010429" cy="2170686"/>
          </a:xfrm>
          <a:prstGeom prst="rect">
            <a:avLst/>
          </a:prstGeom>
        </p:spPr>
        <p:txBody>
          <a:bodyPr wrap="square" anchor="ctr">
            <a:noAutofit/>
          </a:bodyPr>
          <a:lstStyle/>
          <a:p>
            <a:pPr algn="r"/>
            <a:r>
              <a:rPr lang="en-US" sz="4400" dirty="0" smtClean="0">
                <a:solidFill>
                  <a:schemeClr val="bg1"/>
                </a:solidFill>
                <a:latin typeface="+mj-lt"/>
                <a:ea typeface="+mj-ea"/>
                <a:cs typeface="+mj-cs"/>
              </a:rPr>
              <a:t>From private to public </a:t>
            </a:r>
            <a:r>
              <a:rPr lang="en-US" sz="4400" dirty="0">
                <a:solidFill>
                  <a:schemeClr val="bg1"/>
                </a:solidFill>
                <a:latin typeface="+mj-lt"/>
                <a:ea typeface="+mj-ea"/>
                <a:cs typeface="+mj-cs"/>
              </a:rPr>
              <a:t>Cloud</a:t>
            </a:r>
            <a:endParaRPr lang="sv-SE" sz="4400" dirty="0">
              <a:solidFill>
                <a:schemeClr val="bg1"/>
              </a:solidFill>
              <a:latin typeface="+mj-lt"/>
              <a:ea typeface="+mj-ea"/>
              <a:cs typeface="+mj-cs"/>
            </a:endParaRPr>
          </a:p>
        </p:txBody>
      </p:sp>
      <p:sp>
        <p:nvSpPr>
          <p:cNvPr id="37" name="Title 1"/>
          <p:cNvSpPr txBox="1">
            <a:spLocks/>
          </p:cNvSpPr>
          <p:nvPr/>
        </p:nvSpPr>
        <p:spPr>
          <a:xfrm>
            <a:off x="0" y="0"/>
            <a:ext cx="12201418"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Microsoft Relational Storage Options</a:t>
            </a:r>
            <a:endParaRPr lang="en-US" dirty="0"/>
          </a:p>
        </p:txBody>
      </p:sp>
      <p:sp>
        <p:nvSpPr>
          <p:cNvPr id="38" name="Rectangle 37"/>
          <p:cNvSpPr/>
          <p:nvPr/>
        </p:nvSpPr>
        <p:spPr>
          <a:xfrm>
            <a:off x="1061884" y="548787"/>
            <a:ext cx="7010430" cy="1660204"/>
          </a:xfrm>
          <a:prstGeom prst="rect">
            <a:avLst/>
          </a:prstGeom>
        </p:spPr>
        <p:txBody>
          <a:bodyPr wrap="square" anchor="ctr">
            <a:noAutofit/>
          </a:bodyPr>
          <a:lstStyle/>
          <a:p>
            <a:pPr algn="r"/>
            <a:r>
              <a:rPr lang="en-US" sz="4400" dirty="0">
                <a:solidFill>
                  <a:schemeClr val="bg1"/>
                </a:solidFill>
                <a:latin typeface="+mj-lt"/>
                <a:ea typeface="+mj-ea"/>
                <a:cs typeface="+mj-cs"/>
              </a:rPr>
              <a:t>A Continuous </a:t>
            </a:r>
            <a:r>
              <a:rPr lang="en-US" sz="4400" dirty="0" smtClean="0">
                <a:solidFill>
                  <a:schemeClr val="bg1"/>
                </a:solidFill>
                <a:latin typeface="+mj-lt"/>
                <a:ea typeface="+mj-ea"/>
                <a:cs typeface="+mj-cs"/>
              </a:rPr>
              <a:t>offering</a:t>
            </a:r>
            <a:endParaRPr lang="sv-SE" sz="4400" dirty="0">
              <a:solidFill>
                <a:schemeClr val="bg1"/>
              </a:solidFill>
              <a:latin typeface="+mj-lt"/>
              <a:ea typeface="+mj-ea"/>
              <a:cs typeface="+mj-cs"/>
            </a:endParaRPr>
          </a:p>
        </p:txBody>
      </p:sp>
    </p:spTree>
    <p:extLst>
      <p:ext uri="{BB962C8B-B14F-4D97-AF65-F5344CB8AC3E}">
        <p14:creationId xmlns:p14="http://schemas.microsoft.com/office/powerpoint/2010/main" val="188952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9525" y="0"/>
            <a:ext cx="12201525" cy="812800"/>
          </a:xfrm>
        </p:spPr>
        <p:txBody>
          <a:bodyPr>
            <a:normAutofit/>
          </a:bodyPr>
          <a:lstStyle/>
          <a:p>
            <a:r>
              <a:rPr lang="en-US" dirty="0"/>
              <a:t>Connecting To SQL Database</a:t>
            </a:r>
          </a:p>
        </p:txBody>
      </p:sp>
      <p:sp>
        <p:nvSpPr>
          <p:cNvPr id="5" name="Content Placeholder 4"/>
          <p:cNvSpPr>
            <a:spLocks noGrp="1"/>
          </p:cNvSpPr>
          <p:nvPr>
            <p:ph type="body" sz="quarter" idx="4294967295"/>
          </p:nvPr>
        </p:nvSpPr>
        <p:spPr>
          <a:xfrm>
            <a:off x="0" y="0"/>
            <a:ext cx="12192000" cy="6857999"/>
          </a:xfrm>
        </p:spPr>
        <p:txBody>
          <a:bodyPr>
            <a:noAutofit/>
          </a:bodyPr>
          <a:lstStyle/>
          <a:p>
            <a:pPr marL="252000" algn="l">
              <a:spcBef>
                <a:spcPts val="0"/>
              </a:spcBef>
              <a:spcAft>
                <a:spcPts val="1200"/>
              </a:spcAft>
            </a:pPr>
            <a:r>
              <a:rPr lang="en-US" sz="4400" dirty="0" smtClean="0"/>
              <a:t>Tabular Data Stream (TDS) protocol over TCP/IP</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SSL required</a:t>
            </a:r>
            <a:endParaRPr lang="en-US" sz="4400" dirty="0"/>
          </a:p>
        </p:txBody>
      </p:sp>
      <p:sp>
        <p:nvSpPr>
          <p:cNvPr id="6" name="TextBox 5"/>
          <p:cNvSpPr txBox="1"/>
          <p:nvPr/>
        </p:nvSpPr>
        <p:spPr>
          <a:xfrm>
            <a:off x="6091237" y="3428999"/>
            <a:ext cx="5153553" cy="3000821"/>
          </a:xfrm>
          <a:prstGeom prst="rect">
            <a:avLst/>
          </a:prstGeom>
          <a:solidFill>
            <a:schemeClr val="bg1">
              <a:alpha val="50000"/>
            </a:schemeClr>
          </a:solidFill>
          <a:ln>
            <a:solidFill>
              <a:schemeClr val="accent2">
                <a:alpha val="50000"/>
              </a:schemeClr>
            </a:solidFill>
          </a:ln>
        </p:spPr>
        <p:txBody>
          <a:bodyPr wrap="square" lIns="91440" tIns="0" rIns="0" bIns="0" rtlCol="0">
            <a:spAutoFit/>
          </a:bodyPr>
          <a:lstStyle/>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add</a:t>
            </a:r>
            <a:r>
              <a:rPr lang="en-US" sz="1600" dirty="0">
                <a:solidFill>
                  <a:srgbClr val="FF0000"/>
                </a:solidFill>
                <a:latin typeface="Consolas"/>
              </a:rPr>
              <a:t>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AdventureWorks</a:t>
            </a:r>
            <a:r>
              <a:rPr lang="en-US" sz="1600" dirty="0">
                <a:solidFill>
                  <a:srgbClr val="000000"/>
                </a:solidFill>
                <a:latin typeface="Consolas"/>
              </a:rPr>
              <a:t>"</a:t>
            </a:r>
            <a:r>
              <a:rPr lang="en-US" sz="1600" dirty="0">
                <a:solidFill>
                  <a:srgbClr val="FF0000"/>
                </a:solidFill>
                <a:latin typeface="Consolas"/>
              </a:rPr>
              <a:t>connectionString</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00"/>
                </a:solidFill>
                <a:latin typeface="Consolas"/>
              </a:rPr>
              <a:t>"</a:t>
            </a:r>
            <a:r>
              <a:rPr lang="en-US" sz="1600" dirty="0">
                <a:solidFill>
                  <a:srgbClr val="0000FF"/>
                </a:solidFill>
                <a:latin typeface="Consolas"/>
              </a:rPr>
              <a:t>Data Source=</a:t>
            </a:r>
            <a:r>
              <a:rPr lang="en-US" sz="1600" dirty="0">
                <a:solidFill>
                  <a:srgbClr val="0000FF"/>
                </a:solidFill>
                <a:highlight>
                  <a:srgbClr val="FFFF00"/>
                </a:highlight>
                <a:latin typeface="Consolas"/>
              </a:rPr>
              <a:t>[server].database.windows.net</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FF"/>
                </a:solidFill>
                <a:latin typeface="Consolas"/>
              </a:rPr>
              <a:t>Integrated Security=False;</a:t>
            </a:r>
            <a:endParaRPr lang="en-US" sz="800" dirty="0">
              <a:latin typeface="Segoe UI" pitchFamily="34" charset="0"/>
              <a:ea typeface="Segoe UI" pitchFamily="34" charset="0"/>
            </a:endParaRPr>
          </a:p>
          <a:p>
            <a:pPr marL="457120"/>
            <a:r>
              <a:rPr lang="en-US" sz="1600" dirty="0">
                <a:solidFill>
                  <a:srgbClr val="0000FF"/>
                </a:solidFill>
                <a:latin typeface="Consolas"/>
              </a:rPr>
              <a:t>Initial Catalog=ProductsDb;</a:t>
            </a:r>
            <a:endParaRPr lang="en-US" sz="800" dirty="0">
              <a:latin typeface="Segoe UI" pitchFamily="34" charset="0"/>
              <a:ea typeface="Segoe UI" pitchFamily="34" charset="0"/>
            </a:endParaRPr>
          </a:p>
          <a:p>
            <a:pPr marL="457120"/>
            <a:r>
              <a:rPr lang="en-US" sz="1600" dirty="0">
                <a:solidFill>
                  <a:srgbClr val="0000FF"/>
                </a:solidFill>
                <a:latin typeface="Consolas"/>
              </a:rPr>
              <a:t>User Id=[login]@[server];</a:t>
            </a:r>
            <a:endParaRPr lang="en-US" sz="800" dirty="0">
              <a:latin typeface="Segoe UI" pitchFamily="34" charset="0"/>
              <a:ea typeface="Segoe UI" pitchFamily="34" charset="0"/>
            </a:endParaRPr>
          </a:p>
          <a:p>
            <a:pPr marL="457120"/>
            <a:r>
              <a:rPr lang="en-US" sz="1600" dirty="0">
                <a:solidFill>
                  <a:srgbClr val="0000FF"/>
                </a:solidFill>
                <a:latin typeface="Consolas"/>
              </a:rPr>
              <a:t>Password=[password];</a:t>
            </a:r>
          </a:p>
          <a:p>
            <a:pPr marL="457120"/>
            <a:r>
              <a:rPr lang="en-US" sz="1600" dirty="0" err="1">
                <a:solidFill>
                  <a:srgbClr val="0000FF"/>
                </a:solidFill>
                <a:latin typeface="Consolas"/>
                <a:ea typeface="Segoe UI" pitchFamily="34" charset="0"/>
              </a:rPr>
              <a:t>Trusted_Connection</a:t>
            </a:r>
            <a:r>
              <a:rPr lang="en-US" sz="1600" dirty="0">
                <a:solidFill>
                  <a:srgbClr val="0000FF"/>
                </a:solidFill>
                <a:latin typeface="Consolas"/>
                <a:ea typeface="Segoe UI" pitchFamily="34" charset="0"/>
              </a:rPr>
              <a:t>=False;</a:t>
            </a:r>
            <a:endParaRPr lang="en-US" sz="800" dirty="0">
              <a:latin typeface="Segoe UI" pitchFamily="34" charset="0"/>
              <a:ea typeface="Segoe UI" pitchFamily="34" charset="0"/>
            </a:endParaRPr>
          </a:p>
          <a:p>
            <a:pPr marL="457120"/>
            <a:r>
              <a:rPr lang="en-US" sz="1600" dirty="0">
                <a:solidFill>
                  <a:srgbClr val="0000FF"/>
                </a:solidFill>
                <a:highlight>
                  <a:srgbClr val="FFFF00"/>
                </a:highlight>
                <a:latin typeface="Consolas"/>
              </a:rPr>
              <a:t>Encrypt=true</a:t>
            </a:r>
            <a:r>
              <a:rPr lang="en-US" sz="1600" dirty="0">
                <a:solidFill>
                  <a:srgbClr val="0000FF"/>
                </a:solidFill>
                <a:latin typeface="Consolas"/>
              </a:rPr>
              <a:t>;</a:t>
            </a:r>
            <a:r>
              <a:rPr lang="en-US" sz="1600" dirty="0">
                <a:solidFill>
                  <a:srgbClr val="000000"/>
                </a:solidFill>
                <a:latin typeface="Consolas"/>
              </a:rPr>
              <a:t>"</a:t>
            </a:r>
            <a:endParaRPr lang="en-US" sz="800" dirty="0">
              <a:latin typeface="Segoe UI" pitchFamily="34" charset="0"/>
              <a:ea typeface="Segoe UI" pitchFamily="34" charset="0"/>
            </a:endParaRPr>
          </a:p>
          <a:p>
            <a:r>
              <a:rPr lang="en-US" sz="1600" dirty="0">
                <a:solidFill>
                  <a:srgbClr val="FF0000"/>
                </a:solidFill>
                <a:latin typeface="Consolas"/>
              </a:rPr>
              <a:t>providerName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System.Data.SqlClient</a:t>
            </a:r>
            <a:r>
              <a:rPr lang="en-US" sz="1600" dirty="0">
                <a:solidFill>
                  <a:srgbClr val="000000"/>
                </a:solidFill>
                <a:latin typeface="Consolas"/>
              </a:rPr>
              <a:t>"</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1600" dirty="0">
              <a:solidFill>
                <a:prstClr val="black"/>
              </a:solidFill>
              <a:latin typeface="Consolas"/>
            </a:endParaRPr>
          </a:p>
        </p:txBody>
      </p:sp>
    </p:spTree>
    <p:extLst>
      <p:ext uri="{BB962C8B-B14F-4D97-AF65-F5344CB8AC3E}">
        <p14:creationId xmlns:p14="http://schemas.microsoft.com/office/powerpoint/2010/main" val="413424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201525" cy="812800"/>
          </a:xfrm>
        </p:spPr>
        <p:txBody>
          <a:bodyPr>
            <a:normAutofit/>
          </a:bodyPr>
          <a:lstStyle/>
          <a:p>
            <a:r>
              <a:rPr lang="en-US" dirty="0" smtClean="0"/>
              <a:t>SQL </a:t>
            </a:r>
            <a:r>
              <a:rPr lang="en-US" dirty="0"/>
              <a:t>Database </a:t>
            </a:r>
            <a:r>
              <a:rPr lang="en-US" dirty="0" smtClean="0"/>
              <a:t>Considerations and Best Practices</a:t>
            </a:r>
            <a:endParaRPr lang="en-US" dirty="0"/>
          </a:p>
        </p:txBody>
      </p:sp>
      <p:sp>
        <p:nvSpPr>
          <p:cNvPr id="5" name="Content Placeholder 4"/>
          <p:cNvSpPr>
            <a:spLocks noGrp="1"/>
          </p:cNvSpPr>
          <p:nvPr>
            <p:ph type="body" sz="quarter" idx="4294967295"/>
          </p:nvPr>
        </p:nvSpPr>
        <p:spPr>
          <a:xfrm>
            <a:off x="2802194" y="530225"/>
            <a:ext cx="6587612" cy="6327775"/>
          </a:xfrm>
        </p:spPr>
        <p:txBody>
          <a:bodyPr>
            <a:noAutofit/>
          </a:bodyPr>
          <a:lstStyle/>
          <a:p>
            <a:pPr marL="252000" algn="l">
              <a:spcBef>
                <a:spcPts val="0"/>
              </a:spcBef>
              <a:spcAft>
                <a:spcPts val="1200"/>
              </a:spcAft>
            </a:pPr>
            <a:r>
              <a:rPr lang="en-US" sz="4400" dirty="0"/>
              <a:t>login: [login]@[server]</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Idle </a:t>
            </a:r>
            <a:r>
              <a:rPr lang="en-US" sz="4400" dirty="0"/>
              <a:t>connections</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Long </a:t>
            </a:r>
            <a:r>
              <a:rPr lang="en-US" sz="4400" dirty="0"/>
              <a:t>running transactions</a:t>
            </a:r>
          </a:p>
        </p:txBody>
      </p:sp>
    </p:spTree>
    <p:extLst>
      <p:ext uri="{BB962C8B-B14F-4D97-AF65-F5344CB8AC3E}">
        <p14:creationId xmlns:p14="http://schemas.microsoft.com/office/powerpoint/2010/main" val="277928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201525" cy="812800"/>
          </a:xfrm>
        </p:spPr>
        <p:txBody>
          <a:bodyPr>
            <a:normAutofit/>
          </a:bodyPr>
          <a:lstStyle/>
          <a:p>
            <a:r>
              <a:rPr lang="en-US" dirty="0"/>
              <a:t>SQL Database Considerations and Best Practices</a:t>
            </a:r>
          </a:p>
        </p:txBody>
      </p:sp>
      <p:sp>
        <p:nvSpPr>
          <p:cNvPr id="5" name="Content Placeholder 4"/>
          <p:cNvSpPr>
            <a:spLocks noGrp="1"/>
          </p:cNvSpPr>
          <p:nvPr>
            <p:ph type="body" sz="quarter" idx="4294967295"/>
          </p:nvPr>
        </p:nvSpPr>
        <p:spPr>
          <a:xfrm>
            <a:off x="4159045" y="530225"/>
            <a:ext cx="3873910" cy="6327775"/>
          </a:xfrm>
        </p:spPr>
        <p:txBody>
          <a:bodyPr>
            <a:noAutofit/>
          </a:bodyPr>
          <a:lstStyle/>
          <a:p>
            <a:pPr marL="252000" algn="l">
              <a:spcBef>
                <a:spcPts val="0"/>
              </a:spcBef>
              <a:spcAft>
                <a:spcPts val="1200"/>
              </a:spcAft>
            </a:pPr>
            <a:r>
              <a:rPr lang="en-US" sz="4400" dirty="0" err="1"/>
              <a:t>DoS</a:t>
            </a:r>
            <a:r>
              <a:rPr lang="en-US" sz="4400" dirty="0"/>
              <a:t> guard</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Failover </a:t>
            </a:r>
            <a:r>
              <a:rPr lang="en-US" sz="4400" dirty="0"/>
              <a:t>events</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Throttling</a:t>
            </a:r>
            <a:endParaRPr lang="en-US" sz="4400" dirty="0"/>
          </a:p>
        </p:txBody>
      </p:sp>
    </p:spTree>
    <p:extLst>
      <p:ext uri="{BB962C8B-B14F-4D97-AF65-F5344CB8AC3E}">
        <p14:creationId xmlns:p14="http://schemas.microsoft.com/office/powerpoint/2010/main" val="277018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201525" cy="812800"/>
          </a:xfrm>
        </p:spPr>
        <p:txBody>
          <a:bodyPr>
            <a:normAutofit/>
          </a:bodyPr>
          <a:lstStyle/>
          <a:p>
            <a:r>
              <a:rPr lang="en-US" dirty="0"/>
              <a:t>SQL Database Considerations and Best Practices</a:t>
            </a:r>
          </a:p>
        </p:txBody>
      </p:sp>
      <p:sp>
        <p:nvSpPr>
          <p:cNvPr id="5" name="Content Placeholder 4"/>
          <p:cNvSpPr>
            <a:spLocks noGrp="1"/>
          </p:cNvSpPr>
          <p:nvPr>
            <p:ph type="body" sz="quarter" idx="4294967295"/>
          </p:nvPr>
        </p:nvSpPr>
        <p:spPr>
          <a:xfrm>
            <a:off x="1710813" y="530225"/>
            <a:ext cx="8770374" cy="6327775"/>
          </a:xfrm>
        </p:spPr>
        <p:txBody>
          <a:bodyPr>
            <a:noAutofit/>
          </a:bodyPr>
          <a:lstStyle/>
          <a:p>
            <a:pPr marL="252000" algn="l">
              <a:spcBef>
                <a:spcPts val="0"/>
              </a:spcBef>
              <a:spcAft>
                <a:spcPts val="1200"/>
              </a:spcAft>
            </a:pPr>
            <a:r>
              <a:rPr lang="en-US" sz="4400" dirty="0"/>
              <a:t>Connection pooling and Retry logic</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Latency </a:t>
            </a:r>
            <a:r>
              <a:rPr lang="en-US" sz="4400" dirty="0"/>
              <a:t>introduced for updates</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No </a:t>
            </a:r>
            <a:r>
              <a:rPr lang="en-US" sz="4400" dirty="0"/>
              <a:t>cross-database dependencies</a:t>
            </a:r>
          </a:p>
        </p:txBody>
      </p:sp>
    </p:spTree>
    <p:extLst>
      <p:ext uri="{BB962C8B-B14F-4D97-AF65-F5344CB8AC3E}">
        <p14:creationId xmlns:p14="http://schemas.microsoft.com/office/powerpoint/2010/main" val="107113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13800" dirty="0" smtClean="0">
                <a:solidFill>
                  <a:schemeClr val="bg1"/>
                </a:solidFill>
              </a:rPr>
              <a:t>SQL on </a:t>
            </a:r>
            <a:r>
              <a:rPr lang="en-US" sz="13800" dirty="0" err="1" smtClean="0">
                <a:solidFill>
                  <a:schemeClr val="bg1"/>
                </a:solidFill>
              </a:rPr>
              <a:t>IaaS</a:t>
            </a:r>
            <a:endParaRPr lang="en-US" sz="13800" dirty="0">
              <a:solidFill>
                <a:schemeClr val="bg1"/>
              </a:solidFill>
            </a:endParaRPr>
          </a:p>
        </p:txBody>
      </p:sp>
    </p:spTree>
    <p:extLst>
      <p:ext uri="{BB962C8B-B14F-4D97-AF65-F5344CB8AC3E}">
        <p14:creationId xmlns:p14="http://schemas.microsoft.com/office/powerpoint/2010/main" val="303547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a:solidFill>
                  <a:schemeClr val="bg2"/>
                </a:solidFill>
              </a:rPr>
              <a:t>Run SQL on VM</a:t>
            </a:r>
            <a:endParaRPr lang="en-US" dirty="0"/>
          </a:p>
        </p:txBody>
      </p:sp>
      <p:sp>
        <p:nvSpPr>
          <p:cNvPr id="3" name="Content Placeholder 2"/>
          <p:cNvSpPr>
            <a:spLocks noGrp="1"/>
          </p:cNvSpPr>
          <p:nvPr>
            <p:ph idx="4294967295"/>
          </p:nvPr>
        </p:nvSpPr>
        <p:spPr>
          <a:xfrm>
            <a:off x="0" y="0"/>
            <a:ext cx="12201525" cy="6858000"/>
          </a:xfrm>
        </p:spPr>
        <p:txBody>
          <a:bodyPr>
            <a:noAutofit/>
          </a:bodyPr>
          <a:lstStyle/>
          <a:p>
            <a:pPr marL="252000" algn="l">
              <a:spcBef>
                <a:spcPts val="0"/>
              </a:spcBef>
            </a:pPr>
            <a:r>
              <a:rPr lang="en-US" sz="4400" dirty="0"/>
              <a:t>Run any SQL product on cloud VM </a:t>
            </a:r>
          </a:p>
          <a:p>
            <a:pPr marL="252000" algn="l">
              <a:spcBef>
                <a:spcPts val="0"/>
              </a:spcBef>
            </a:pPr>
            <a:endParaRPr lang="en-US" sz="4400" dirty="0" smtClean="0"/>
          </a:p>
          <a:p>
            <a:pPr marL="252000" algn="l">
              <a:spcBef>
                <a:spcPts val="0"/>
              </a:spcBef>
            </a:pPr>
            <a:r>
              <a:rPr lang="en-US" sz="4400" dirty="0" smtClean="0"/>
              <a:t>Support </a:t>
            </a:r>
            <a:r>
              <a:rPr lang="en-US" sz="4400" dirty="0"/>
              <a:t>for SQL Server, Oracle, </a:t>
            </a:r>
            <a:r>
              <a:rPr lang="en-US" sz="4400" dirty="0" err="1"/>
              <a:t>MySql</a:t>
            </a:r>
            <a:endParaRPr lang="en-US" sz="4400" dirty="0"/>
          </a:p>
          <a:p>
            <a:pPr marL="252000" algn="l">
              <a:spcBef>
                <a:spcPts val="0"/>
              </a:spcBef>
            </a:pPr>
            <a:endParaRPr lang="en-US" sz="4400" dirty="0" smtClean="0"/>
          </a:p>
          <a:p>
            <a:pPr marL="252000" algn="l">
              <a:spcBef>
                <a:spcPts val="0"/>
              </a:spcBef>
            </a:pPr>
            <a:r>
              <a:rPr lang="en-US" sz="4400" dirty="0" smtClean="0"/>
              <a:t>Ready </a:t>
            </a:r>
            <a:r>
              <a:rPr lang="en-US" sz="4400" dirty="0"/>
              <a:t>to go VM images available in Gallery</a:t>
            </a:r>
          </a:p>
          <a:p>
            <a:pPr marL="252000" algn="l">
              <a:spcBef>
                <a:spcPts val="0"/>
              </a:spcBef>
            </a:pPr>
            <a:endParaRPr lang="en-US" sz="4400" dirty="0" smtClean="0"/>
          </a:p>
          <a:p>
            <a:pPr marL="252000" algn="l">
              <a:spcBef>
                <a:spcPts val="0"/>
              </a:spcBef>
            </a:pPr>
            <a:r>
              <a:rPr lang="en-US" sz="4400" dirty="0" smtClean="0"/>
              <a:t>Persistent </a:t>
            </a:r>
            <a:r>
              <a:rPr lang="en-US" sz="4400" dirty="0"/>
              <a:t>storage using attached disk in blob storage</a:t>
            </a:r>
          </a:p>
        </p:txBody>
      </p:sp>
    </p:spTree>
    <p:extLst>
      <p:ext uri="{BB962C8B-B14F-4D97-AF65-F5344CB8AC3E}">
        <p14:creationId xmlns:p14="http://schemas.microsoft.com/office/powerpoint/2010/main" val="314412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pPr marL="72000"/>
            <a:r>
              <a:rPr lang="en-US" dirty="0" smtClean="0">
                <a:solidFill>
                  <a:schemeClr val="bg2"/>
                </a:solidFill>
              </a:rPr>
              <a:t>SQL Database</a:t>
            </a:r>
            <a:endParaRPr lang="en-US" dirty="0"/>
          </a:p>
        </p:txBody>
      </p:sp>
      <p:sp>
        <p:nvSpPr>
          <p:cNvPr id="7" name="Rectangle 6"/>
          <p:cNvSpPr/>
          <p:nvPr/>
        </p:nvSpPr>
        <p:spPr bwMode="auto">
          <a:xfrm>
            <a:off x="0" y="-1"/>
            <a:ext cx="6096000" cy="68580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72000"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Fully managed “as a Service”</a:t>
            </a:r>
          </a:p>
          <a:p>
            <a:pPr marL="72000"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Enterprise-ready with automatic support for HA, DR, Backups, replication and more</a:t>
            </a:r>
          </a:p>
          <a:p>
            <a:pPr marL="72000"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Can scale out elastically using </a:t>
            </a:r>
            <a:r>
              <a:rPr lang="en-US" sz="3200" dirty="0" err="1">
                <a:gradFill>
                  <a:gsLst>
                    <a:gs pos="0">
                      <a:srgbClr val="FFFFFF"/>
                    </a:gs>
                    <a:gs pos="100000">
                      <a:srgbClr val="FFFFFF"/>
                    </a:gs>
                  </a:gsLst>
                  <a:lin ang="5400000" scaled="0"/>
                </a:gradFill>
                <a:latin typeface="+mj-lt"/>
              </a:rPr>
              <a:t>ElasticScale</a:t>
            </a:r>
            <a:endParaRPr lang="en-US" sz="3200" dirty="0">
              <a:gradFill>
                <a:gsLst>
                  <a:gs pos="0">
                    <a:srgbClr val="FFFFFF"/>
                  </a:gs>
                  <a:gs pos="100000">
                    <a:srgbClr val="FFFFFF"/>
                  </a:gs>
                </a:gsLst>
                <a:lin ang="5400000" scaled="0"/>
              </a:gradFill>
              <a:latin typeface="+mj-lt"/>
            </a:endParaRPr>
          </a:p>
          <a:p>
            <a:pPr marL="72000"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a:t>
            </a:r>
          </a:p>
        </p:txBody>
      </p:sp>
      <p:sp>
        <p:nvSpPr>
          <p:cNvPr id="9" name="Rectangle 8"/>
          <p:cNvSpPr/>
          <p:nvPr/>
        </p:nvSpPr>
        <p:spPr bwMode="auto">
          <a:xfrm>
            <a:off x="6193914" y="1"/>
            <a:ext cx="5998086"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Choice of a variety of DB engines</a:t>
            </a:r>
            <a:br>
              <a:rPr lang="en-US" sz="3200" dirty="0">
                <a:gradFill>
                  <a:gsLst>
                    <a:gs pos="0">
                      <a:srgbClr val="FFFFFF"/>
                    </a:gs>
                    <a:gs pos="100000">
                      <a:srgbClr val="FFFFFF"/>
                    </a:gs>
                  </a:gsLst>
                  <a:lin ang="5400000" scaled="0"/>
                </a:gradFill>
                <a:latin typeface="+mj-lt"/>
              </a:rPr>
            </a:br>
            <a:r>
              <a:rPr lang="en-US" sz="3200" dirty="0">
                <a:gradFill>
                  <a:gsLst>
                    <a:gs pos="0">
                      <a:srgbClr val="FFFFFF"/>
                    </a:gs>
                    <a:gs pos="100000">
                      <a:srgbClr val="FFFFFF"/>
                    </a:gs>
                  </a:gsLst>
                  <a:lin ang="5400000" scaled="0"/>
                </a:gradFill>
                <a:latin typeface="+mj-lt"/>
              </a:rPr>
              <a:t>(SQL Server, Oracle, </a:t>
            </a:r>
            <a:r>
              <a:rPr lang="en-US" sz="3200" dirty="0" err="1">
                <a:gradFill>
                  <a:gsLst>
                    <a:gs pos="0">
                      <a:srgbClr val="FFFFFF"/>
                    </a:gs>
                    <a:gs pos="100000">
                      <a:srgbClr val="FFFFFF"/>
                    </a:gs>
                  </a:gsLst>
                  <a:lin ang="5400000" scaled="0"/>
                </a:gradFill>
                <a:latin typeface="+mj-lt"/>
              </a:rPr>
              <a:t>MySql</a:t>
            </a:r>
            <a:r>
              <a:rPr lang="en-US" sz="3200" dirty="0">
                <a:gradFill>
                  <a:gsLst>
                    <a:gs pos="0">
                      <a:srgbClr val="FFFFFF"/>
                    </a:gs>
                    <a:gs pos="100000">
                      <a:srgbClr val="FFFFFF"/>
                    </a:gs>
                  </a:gsLst>
                  <a:lin ang="5400000" scaled="0"/>
                </a:gradFill>
                <a:latin typeface="+mj-lt"/>
              </a:rPr>
              <a:t>)</a:t>
            </a:r>
          </a:p>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All the features of native DB</a:t>
            </a:r>
          </a:p>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Windows authentication available (requires VM to be joined to on-premises domain)</a:t>
            </a:r>
          </a:p>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Larger database sizes possible (16TB)</a:t>
            </a:r>
          </a:p>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a:t>
            </a:r>
          </a:p>
        </p:txBody>
      </p:sp>
      <p:cxnSp>
        <p:nvCxnSpPr>
          <p:cNvPr id="5" name="Straight Connector 4"/>
          <p:cNvCxnSpPr/>
          <p:nvPr/>
        </p:nvCxnSpPr>
        <p:spPr>
          <a:xfrm>
            <a:off x="6096000" y="811162"/>
            <a:ext cx="0" cy="5235677"/>
          </a:xfrm>
          <a:prstGeom prst="line">
            <a:avLst/>
          </a:prstGeom>
          <a:ln w="57150">
            <a:solidFill>
              <a:schemeClr val="bg1"/>
            </a:solidFill>
            <a:prstDash val="dash"/>
          </a:ln>
        </p:spPr>
        <p:style>
          <a:lnRef idx="3">
            <a:schemeClr val="accent1"/>
          </a:lnRef>
          <a:fillRef idx="0">
            <a:schemeClr val="accent1"/>
          </a:fillRef>
          <a:effectRef idx="2">
            <a:schemeClr val="accent1"/>
          </a:effectRef>
          <a:fontRef idx="minor">
            <a:schemeClr val="tx1"/>
          </a:fontRef>
        </p:style>
      </p:cxnSp>
      <p:sp>
        <p:nvSpPr>
          <p:cNvPr id="12" name="Title 1"/>
          <p:cNvSpPr txBox="1">
            <a:spLocks/>
          </p:cNvSpPr>
          <p:nvPr/>
        </p:nvSpPr>
        <p:spPr>
          <a:xfrm>
            <a:off x="6096001" y="0"/>
            <a:ext cx="6096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pPr marL="72000"/>
            <a:r>
              <a:rPr lang="en-US" dirty="0" smtClean="0">
                <a:solidFill>
                  <a:schemeClr val="bg2"/>
                </a:solidFill>
              </a:rPr>
              <a:t>SQL IaaS</a:t>
            </a:r>
            <a:endParaRPr lang="en-US" dirty="0"/>
          </a:p>
        </p:txBody>
      </p:sp>
      <p:sp>
        <p:nvSpPr>
          <p:cNvPr id="6" name="Rectangle 5"/>
          <p:cNvSpPr/>
          <p:nvPr/>
        </p:nvSpPr>
        <p:spPr>
          <a:xfrm>
            <a:off x="103239" y="132736"/>
            <a:ext cx="5633884" cy="57223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Rectangle 12"/>
          <p:cNvSpPr/>
          <p:nvPr/>
        </p:nvSpPr>
        <p:spPr>
          <a:xfrm>
            <a:off x="6193913" y="132735"/>
            <a:ext cx="5813208" cy="591410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56277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000" dirty="0" smtClean="0"/>
              <a:t>Standing up a SQL Server in Azure using Marketplace</a:t>
            </a:r>
            <a:endParaRPr lang="en-US" sz="40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2" name="Picture 1"/>
          <p:cNvPicPr>
            <a:picLocks noChangeAspect="1"/>
          </p:cNvPicPr>
          <p:nvPr/>
        </p:nvPicPr>
        <p:blipFill>
          <a:blip r:embed="rId3"/>
          <a:stretch>
            <a:fillRect/>
          </a:stretch>
        </p:blipFill>
        <p:spPr>
          <a:xfrm>
            <a:off x="4449096" y="4083711"/>
            <a:ext cx="3293808" cy="2171198"/>
          </a:xfrm>
          <a:prstGeom prst="rect">
            <a:avLst/>
          </a:prstGeom>
        </p:spPr>
      </p:pic>
    </p:spTree>
    <p:extLst>
      <p:ext uri="{BB962C8B-B14F-4D97-AF65-F5344CB8AC3E}">
        <p14:creationId xmlns:p14="http://schemas.microsoft.com/office/powerpoint/2010/main" val="198132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NoSQL</a:t>
            </a:r>
            <a:endParaRPr lang="en-US" dirty="0"/>
          </a:p>
        </p:txBody>
      </p:sp>
      <p:sp>
        <p:nvSpPr>
          <p:cNvPr id="2" name="Slide Number Placeholder 1"/>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48</a:t>
            </a:fld>
            <a:endParaRPr lang="en-US"/>
          </a:p>
        </p:txBody>
      </p:sp>
    </p:spTree>
    <p:extLst>
      <p:ext uri="{BB962C8B-B14F-4D97-AF65-F5344CB8AC3E}">
        <p14:creationId xmlns:p14="http://schemas.microsoft.com/office/powerpoint/2010/main" val="42572991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bg2"/>
                </a:solidFill>
              </a:rPr>
              <a:t>Generally more scalable</a:t>
            </a:r>
            <a:endParaRPr lang="en-US" sz="4400" dirty="0"/>
          </a:p>
        </p:txBody>
      </p:sp>
      <p:sp>
        <p:nvSpPr>
          <p:cNvPr id="3" name="Content Placeholder 2"/>
          <p:cNvSpPr>
            <a:spLocks noGrp="1"/>
          </p:cNvSpPr>
          <p:nvPr>
            <p:ph idx="1"/>
          </p:nvPr>
        </p:nvSpPr>
        <p:spPr/>
        <p:txBody>
          <a:bodyPr>
            <a:noAutofit/>
          </a:bodyPr>
          <a:lstStyle/>
          <a:p>
            <a:r>
              <a:rPr lang="en-US" sz="2800" dirty="0" smtClean="0">
                <a:solidFill>
                  <a:schemeClr val="bg2"/>
                </a:solidFill>
              </a:rPr>
              <a:t>The storage engines of NoSQL stores are designed to minimize contentions enabling higher throughput and therefore more scalable</a:t>
            </a:r>
          </a:p>
          <a:p>
            <a:r>
              <a:rPr lang="en-US" sz="2800" dirty="0" smtClean="0"/>
              <a:t>Lower </a:t>
            </a:r>
            <a:r>
              <a:rPr lang="en-US" sz="2800" dirty="0"/>
              <a:t>transaction capability </a:t>
            </a:r>
            <a:r>
              <a:rPr lang="en-US" sz="2800" dirty="0" smtClean="0"/>
              <a:t>in NoSQL results in less contention and therefore more scalable</a:t>
            </a:r>
          </a:p>
          <a:p>
            <a:r>
              <a:rPr lang="en-US" sz="2800" dirty="0" smtClean="0">
                <a:sym typeface="Wingdings" panose="05000000000000000000" pitchFamily="2" charset="2"/>
              </a:rPr>
              <a:t>Less </a:t>
            </a:r>
            <a:r>
              <a:rPr lang="en-US" sz="2800" dirty="0">
                <a:sym typeface="Wingdings" panose="05000000000000000000" pitchFamily="2" charset="2"/>
              </a:rPr>
              <a:t>complex query processor </a:t>
            </a:r>
            <a:r>
              <a:rPr lang="en-US" sz="2800" dirty="0" smtClean="0">
                <a:sym typeface="Wingdings" panose="05000000000000000000" pitchFamily="2" charset="2"/>
              </a:rPr>
              <a:t>means that a </a:t>
            </a:r>
            <a:r>
              <a:rPr lang="en-US" sz="2800" dirty="0">
                <a:sym typeface="Wingdings" panose="05000000000000000000" pitchFamily="2" charset="2"/>
              </a:rPr>
              <a:t>single query can’t degrade service</a:t>
            </a:r>
          </a:p>
          <a:p>
            <a:r>
              <a:rPr lang="en-US" sz="2800" dirty="0">
                <a:sym typeface="Wingdings" panose="05000000000000000000" pitchFamily="2" charset="2"/>
              </a:rPr>
              <a:t>Built-in replication </a:t>
            </a:r>
            <a:r>
              <a:rPr lang="en-US" sz="2800" dirty="0" smtClean="0">
                <a:sym typeface="Wingdings" panose="05000000000000000000" pitchFamily="2" charset="2"/>
              </a:rPr>
              <a:t>capability means that store can scale out which better aligns to other application tiers (e.g. websites)</a:t>
            </a:r>
          </a:p>
          <a:p>
            <a:r>
              <a:rPr lang="en-US" sz="2800" dirty="0" smtClean="0">
                <a:sym typeface="Wingdings" panose="05000000000000000000" pitchFamily="2" charset="2"/>
              </a:rPr>
              <a:t>No fixed schema or lower schema requirements</a:t>
            </a:r>
            <a:endParaRPr lang="en-US" sz="2800" dirty="0"/>
          </a:p>
        </p:txBody>
      </p:sp>
      <p:sp>
        <p:nvSpPr>
          <p:cNvPr id="4" name="Slide Number Placeholder 3"/>
          <p:cNvSpPr>
            <a:spLocks noGrp="1"/>
          </p:cNvSpPr>
          <p:nvPr>
            <p:ph type="sldNum" sz="quarter" idx="4294967295"/>
          </p:nvPr>
        </p:nvSpPr>
        <p:spPr>
          <a:xfrm>
            <a:off x="8897420" y="6256216"/>
            <a:ext cx="2743200" cy="365125"/>
          </a:xfrm>
          <a:prstGeom prst="rect">
            <a:avLst/>
          </a:prstGeom>
        </p:spPr>
        <p:txBody>
          <a:bodyPr/>
          <a:lstStyle/>
          <a:p>
            <a:fld id="{0A164282-434E-41D4-9582-783D542A7B68}" type="slidenum">
              <a:rPr lang="en-US" smtClean="0"/>
              <a:pPr/>
              <a:t>49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95609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pPr>
              <a:lnSpc>
                <a:spcPct val="100000"/>
              </a:lnSpc>
              <a:spcBef>
                <a:spcPts val="0"/>
              </a:spcBef>
            </a:pPr>
            <a:r>
              <a:rPr lang="en-US" dirty="0" smtClean="0"/>
              <a:t>Architecture</a:t>
            </a:r>
            <a:endParaRPr lang="en-US" dirty="0"/>
          </a:p>
        </p:txBody>
      </p:sp>
      <p:sp>
        <p:nvSpPr>
          <p:cNvPr id="3" name="Title 2"/>
          <p:cNvSpPr>
            <a:spLocks noGrp="1"/>
          </p:cNvSpPr>
          <p:nvPr>
            <p:ph type="ctrTitle"/>
          </p:nvPr>
        </p:nvSpPr>
        <p:spPr/>
        <p:txBody>
          <a:bodyPr/>
          <a:lstStyle/>
          <a:p>
            <a:r>
              <a:rPr lang="en-US" dirty="0"/>
              <a:t>Microsoft </a:t>
            </a:r>
            <a:r>
              <a:rPr lang="en-US" dirty="0" smtClean="0"/>
              <a:t>Azure SQL </a:t>
            </a:r>
            <a:r>
              <a:rPr lang="en-US" dirty="0"/>
              <a:t>Database</a:t>
            </a:r>
          </a:p>
        </p:txBody>
      </p:sp>
    </p:spTree>
    <p:extLst>
      <p:ext uri="{BB962C8B-B14F-4D97-AF65-F5344CB8AC3E}">
        <p14:creationId xmlns:p14="http://schemas.microsoft.com/office/powerpoint/2010/main" val="2617535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NoSQL on Azure</a:t>
            </a:r>
            <a:endParaRPr lang="en-US" sz="4400" dirty="0"/>
          </a:p>
        </p:txBody>
      </p:sp>
      <p:sp>
        <p:nvSpPr>
          <p:cNvPr id="3" name="Content Placeholder 2"/>
          <p:cNvSpPr>
            <a:spLocks noGrp="1"/>
          </p:cNvSpPr>
          <p:nvPr>
            <p:ph idx="1"/>
          </p:nvPr>
        </p:nvSpPr>
        <p:spPr/>
        <p:txBody>
          <a:bodyPr>
            <a:noAutofit/>
          </a:bodyPr>
          <a:lstStyle/>
          <a:p>
            <a:r>
              <a:rPr lang="en-US" sz="2800" dirty="0" smtClean="0"/>
              <a:t>Azure Tables service is NoSQL row store</a:t>
            </a:r>
          </a:p>
          <a:p>
            <a:r>
              <a:rPr lang="en-US" sz="2800" dirty="0" err="1" smtClean="0"/>
              <a:t>MongoDB</a:t>
            </a:r>
            <a:r>
              <a:rPr lang="en-US" sz="2800" dirty="0" smtClean="0"/>
              <a:t> is a document (JSON) store </a:t>
            </a:r>
          </a:p>
          <a:p>
            <a:r>
              <a:rPr lang="en-US" sz="2800" dirty="0" smtClean="0"/>
              <a:t>Cassandra is a columnar store with excellent replication</a:t>
            </a:r>
          </a:p>
          <a:p>
            <a:r>
              <a:rPr lang="en-US" sz="2800" dirty="0" err="1" smtClean="0"/>
              <a:t>HBase</a:t>
            </a:r>
            <a:r>
              <a:rPr lang="en-US" sz="2800" dirty="0" smtClean="0"/>
              <a:t> is a Big Data (Hadoop) NoSQL store available in HDInsight</a:t>
            </a:r>
            <a:endParaRPr lang="en-US" sz="2800" dirty="0"/>
          </a:p>
        </p:txBody>
      </p:sp>
      <p:sp>
        <p:nvSpPr>
          <p:cNvPr id="4" name="Slide Number Placeholder 3"/>
          <p:cNvSpPr>
            <a:spLocks noGrp="1"/>
          </p:cNvSpPr>
          <p:nvPr>
            <p:ph type="sldNum" sz="quarter" idx="4294967295"/>
          </p:nvPr>
        </p:nvSpPr>
        <p:spPr>
          <a:xfrm>
            <a:off x="8897420" y="6256216"/>
            <a:ext cx="2743200" cy="365125"/>
          </a:xfrm>
          <a:prstGeom prst="rect">
            <a:avLst/>
          </a:prstGeom>
        </p:spPr>
        <p:txBody>
          <a:bodyPr/>
          <a:lstStyle/>
          <a:p>
            <a:fld id="{0A164282-434E-41D4-9582-783D542A7B68}" type="slidenum">
              <a:rPr lang="en-US" smtClean="0"/>
              <a:pPr/>
              <a:t>50</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90050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73394"/>
          </a:xfrm>
        </p:spPr>
        <p:txBody>
          <a:bodyPr>
            <a:normAutofit/>
          </a:bodyPr>
          <a:lstStyle/>
          <a:p>
            <a:pPr marL="0" algn="ctr"/>
            <a:r>
              <a:rPr lang="en-US" sz="6000" dirty="0" smtClean="0"/>
              <a:t>Microsoft Azure </a:t>
            </a:r>
            <a:r>
              <a:rPr lang="en-US" sz="6000" dirty="0" err="1" smtClean="0"/>
              <a:t>Docu</a:t>
            </a:r>
            <a:r>
              <a:rPr lang="en-US" sz="6000" dirty="0" err="1" smtClean="0"/>
              <a:t>mentDB</a:t>
            </a:r>
            <a:endParaRPr lang="en-US" sz="6000" dirty="0"/>
          </a:p>
        </p:txBody>
      </p:sp>
      <p:pic>
        <p:nvPicPr>
          <p:cNvPr id="4" name="Picture 3"/>
          <p:cNvPicPr>
            <a:picLocks noChangeAspect="1"/>
          </p:cNvPicPr>
          <p:nvPr/>
        </p:nvPicPr>
        <p:blipFill>
          <a:blip r:embed="rId2"/>
          <a:stretch>
            <a:fillRect/>
          </a:stretch>
        </p:blipFill>
        <p:spPr>
          <a:xfrm>
            <a:off x="4788310" y="2052785"/>
            <a:ext cx="1835327" cy="2376277"/>
          </a:xfrm>
          <a:prstGeom prst="rect">
            <a:avLst/>
          </a:prstGeom>
        </p:spPr>
      </p:pic>
    </p:spTree>
    <p:extLst>
      <p:ext uri="{BB962C8B-B14F-4D97-AF65-F5344CB8AC3E}">
        <p14:creationId xmlns:p14="http://schemas.microsoft.com/office/powerpoint/2010/main" val="2676932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76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520701" y="228601"/>
            <a:ext cx="11149013" cy="1329595"/>
          </a:xfrm>
        </p:spPr>
        <p:txBody>
          <a:bodyPr>
            <a:normAutofit fontScale="90000"/>
          </a:bodyPr>
          <a:lstStyle/>
          <a:p>
            <a:r>
              <a:rPr lang="en-US" sz="4800" dirty="0"/>
              <a:t>SQL Database Billing Rates (As of February 2012)</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200509" y="1805627"/>
            <a:ext cx="3345104" cy="3043210"/>
          </a:xfrm>
          <a:prstGeom prst="rect">
            <a:avLst/>
          </a:prstGeom>
          <a:noFill/>
          <a:ln>
            <a:noFill/>
          </a:ln>
        </p:spPr>
      </p:pic>
      <p:sp>
        <p:nvSpPr>
          <p:cNvPr id="7" name="Content Placeholder 2"/>
          <p:cNvSpPr txBox="1">
            <a:spLocks/>
          </p:cNvSpPr>
          <p:nvPr/>
        </p:nvSpPr>
        <p:spPr>
          <a:xfrm>
            <a:off x="6339283" y="3489820"/>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endParaRPr lang="en-US" sz="1600" spc="-51" dirty="0"/>
          </a:p>
        </p:txBody>
      </p:sp>
      <p:graphicFrame>
        <p:nvGraphicFramePr>
          <p:cNvPr id="8" name="Content Placeholder 1"/>
          <p:cNvGraphicFramePr>
            <a:graphicFrameLocks/>
          </p:cNvGraphicFramePr>
          <p:nvPr>
            <p:extLst/>
          </p:nvPr>
        </p:nvGraphicFramePr>
        <p:xfrm>
          <a:off x="4517027" y="1447800"/>
          <a:ext cx="7152686" cy="2042022"/>
        </p:xfrm>
        <a:graphic>
          <a:graphicData uri="http://schemas.openxmlformats.org/drawingml/2006/table">
            <a:tbl>
              <a:tblPr firstRow="1" bandRow="1">
                <a:tableStyleId>{5C22544A-7EE6-4342-B048-85BDC9FD1C3A}</a:tableStyleId>
              </a:tblPr>
              <a:tblGrid>
                <a:gridCol w="2001784"/>
                <a:gridCol w="5150902"/>
              </a:tblGrid>
              <a:tr h="340337">
                <a:tc>
                  <a:txBody>
                    <a:bodyPr/>
                    <a:lstStyle/>
                    <a:p>
                      <a:r>
                        <a:rPr lang="en-US" sz="1400" dirty="0" smtClean="0"/>
                        <a:t>Database Size</a:t>
                      </a:r>
                      <a:endParaRPr lang="en-US" sz="1400" dirty="0"/>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400" dirty="0" smtClean="0"/>
                        <a:t>Price Per Database Per Month</a:t>
                      </a:r>
                      <a:endParaRPr lang="en-US" sz="1400" dirty="0"/>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340337">
                <a:tc>
                  <a:txBody>
                    <a:bodyPr/>
                    <a:lstStyle/>
                    <a:p>
                      <a:r>
                        <a:rPr lang="en-US" sz="1400" dirty="0" smtClean="0"/>
                        <a:t>0</a:t>
                      </a:r>
                      <a:r>
                        <a:rPr lang="en-US" sz="1400" baseline="0" dirty="0" smtClean="0"/>
                        <a:t> to 100 MB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a:t>
                      </a:r>
                      <a:r>
                        <a:rPr lang="en-US" sz="1400" baseline="0" dirty="0" smtClean="0"/>
                        <a:t> $4.995</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100</a:t>
                      </a:r>
                      <a:r>
                        <a:rPr lang="en-US" sz="1400" baseline="0" dirty="0" smtClean="0"/>
                        <a:t> to 1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 $9.99</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1GB to 10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$9.99 for first</a:t>
                      </a:r>
                      <a:r>
                        <a:rPr lang="en-US" sz="1400" baseline="0" dirty="0" smtClean="0"/>
                        <a:t> GB, $3.99 per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 GB to 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$45.954 for first 10 GB, $1.998 for</a:t>
                      </a:r>
                      <a:r>
                        <a:rPr lang="en-US" sz="1400" baseline="0" dirty="0" smtClean="0"/>
                        <a:t>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50 GB to 150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$145.874 for first 50 GB, $0.999 for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9" name="Content Placeholder 2"/>
          <p:cNvSpPr txBox="1">
            <a:spLocks/>
          </p:cNvSpPr>
          <p:nvPr/>
        </p:nvSpPr>
        <p:spPr>
          <a:xfrm>
            <a:off x="4517027" y="5059959"/>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9000"/>
                  </a:schemeClr>
                </a:solidFill>
                <a:latin typeface="Segoe UI Light" pitchFamily="34" charset="0"/>
              </a:rPr>
              <a:t>Data Transfers</a:t>
            </a:r>
          </a:p>
          <a:p>
            <a:pPr marL="3175" lvl="1" indent="0" defTabSz="914325">
              <a:spcBef>
                <a:spcPts val="600"/>
              </a:spcBef>
              <a:buNone/>
            </a:pPr>
            <a:r>
              <a:rPr lang="en-US" sz="1600" spc="-51" dirty="0"/>
              <a:t>North America and Europe regions $0.05 - $0.12 per GB outbound</a:t>
            </a:r>
          </a:p>
          <a:p>
            <a:pPr marL="3175" lvl="1" indent="0" defTabSz="914325">
              <a:spcBef>
                <a:spcPts val="600"/>
              </a:spcBef>
              <a:buNone/>
            </a:pPr>
            <a:r>
              <a:rPr lang="en-US" sz="1600" spc="-51" dirty="0"/>
              <a:t>Asia Pacific region $0.12 - $0.19 per GB outbound</a:t>
            </a:r>
          </a:p>
          <a:p>
            <a:pPr marL="3175" lvl="1" indent="0" defTabSz="914325">
              <a:spcBef>
                <a:spcPts val="600"/>
              </a:spcBef>
              <a:buNone/>
            </a:pPr>
            <a:r>
              <a:rPr lang="en-US" sz="1600" spc="-51" dirty="0"/>
              <a:t>All inbound data transfers are at no charge.</a:t>
            </a:r>
          </a:p>
        </p:txBody>
      </p:sp>
      <p:sp>
        <p:nvSpPr>
          <p:cNvPr id="10" name="Content Placeholder 2"/>
          <p:cNvSpPr txBox="1">
            <a:spLocks/>
          </p:cNvSpPr>
          <p:nvPr/>
        </p:nvSpPr>
        <p:spPr>
          <a:xfrm>
            <a:off x="4517027"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a:t>Based on graduated rate based on database size</a:t>
            </a:r>
          </a:p>
          <a:p>
            <a:pPr marL="3175" indent="0" defTabSz="914325">
              <a:spcBef>
                <a:spcPts val="0"/>
              </a:spcBef>
              <a:spcAft>
                <a:spcPts val="300"/>
              </a:spcAft>
              <a:buNone/>
            </a:pPr>
            <a:r>
              <a:rPr lang="en-US" sz="1600" spc="-51" dirty="0"/>
              <a:t>Charged at monthly rate per database</a:t>
            </a:r>
          </a:p>
          <a:p>
            <a:pPr marL="3175" lvl="1" indent="0" defTabSz="914325">
              <a:spcBef>
                <a:spcPts val="600"/>
              </a:spcBef>
              <a:buNone/>
            </a:pPr>
            <a:r>
              <a:rPr lang="en-US" sz="1600" spc="-51" dirty="0"/>
              <a:t>Amortized over month -&gt; calculated on daily basis</a:t>
            </a:r>
          </a:p>
          <a:p>
            <a:pPr marL="3175" lvl="1" indent="0" defTabSz="914325">
              <a:spcBef>
                <a:spcPts val="600"/>
              </a:spcBef>
              <a:buNone/>
            </a:pPr>
            <a:r>
              <a:rPr lang="en-US" sz="1600" spc="-51" dirty="0"/>
              <a:t>No Transaction Charges</a:t>
            </a:r>
          </a:p>
        </p:txBody>
      </p:sp>
    </p:spTree>
    <p:extLst>
      <p:ext uri="{BB962C8B-B14F-4D97-AF65-F5344CB8AC3E}">
        <p14:creationId xmlns:p14="http://schemas.microsoft.com/office/powerpoint/2010/main" val="3593768338"/>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20701" y="228600"/>
            <a:ext cx="11149013" cy="553998"/>
          </a:xfrm>
        </p:spPr>
        <p:txBody>
          <a:bodyPr>
            <a:normAutofit fontScale="90000"/>
          </a:bodyPr>
          <a:lstStyle/>
          <a:p>
            <a:r>
              <a:rPr lang="en-US" sz="4000" dirty="0"/>
              <a:t>SQL Database Architecture</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91" b="1379"/>
          <a:stretch/>
        </p:blipFill>
        <p:spPr bwMode="auto">
          <a:xfrm>
            <a:off x="2833903" y="1447800"/>
            <a:ext cx="6524194"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37799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192000" cy="812800"/>
          </a:xfrm>
        </p:spPr>
        <p:txBody>
          <a:bodyPr/>
          <a:lstStyle/>
          <a:p>
            <a:r>
              <a:rPr lang="en-US" dirty="0"/>
              <a:t>A Server </a:t>
            </a:r>
            <a:r>
              <a:rPr lang="en-US" dirty="0" smtClean="0"/>
              <a:t>is not a machine</a:t>
            </a:r>
            <a:endParaRPr lang="en-US" dirty="0"/>
          </a:p>
        </p:txBody>
      </p:sp>
      <p:grpSp>
        <p:nvGrpSpPr>
          <p:cNvPr id="13" name="Group 12"/>
          <p:cNvGrpSpPr/>
          <p:nvPr/>
        </p:nvGrpSpPr>
        <p:grpSpPr>
          <a:xfrm>
            <a:off x="2413000" y="665516"/>
            <a:ext cx="7352849" cy="5526968"/>
            <a:chOff x="2413000" y="1055545"/>
            <a:chExt cx="7352849" cy="5526968"/>
          </a:xfrm>
        </p:grpSpPr>
        <p:grpSp>
          <p:nvGrpSpPr>
            <p:cNvPr id="12" name="Group 11"/>
            <p:cNvGrpSpPr/>
            <p:nvPr/>
          </p:nvGrpSpPr>
          <p:grpSpPr>
            <a:xfrm>
              <a:off x="2413000" y="1055545"/>
              <a:ext cx="7352849" cy="2520000"/>
              <a:chOff x="2413000" y="1055545"/>
              <a:chExt cx="7352849" cy="2520000"/>
            </a:xfrm>
          </p:grpSpPr>
          <p:sp>
            <p:nvSpPr>
              <p:cNvPr id="6" name="Chevron 5"/>
              <p:cNvSpPr/>
              <p:nvPr/>
            </p:nvSpPr>
            <p:spPr bwMode="auto">
              <a:xfrm>
                <a:off x="5375039" y="1594584"/>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ndParaRPr>
              </a:p>
            </p:txBody>
          </p:sp>
          <p:sp>
            <p:nvSpPr>
              <p:cNvPr id="5" name="Rectangle 4"/>
              <p:cNvSpPr/>
              <p:nvPr/>
            </p:nvSpPr>
            <p:spPr bwMode="auto">
              <a:xfrm>
                <a:off x="2413000" y="1055545"/>
                <a:ext cx="2520000" cy="25200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SQL Server</a:t>
                </a:r>
              </a:p>
            </p:txBody>
          </p:sp>
          <p:sp>
            <p:nvSpPr>
              <p:cNvPr id="8" name="Rectangle 7"/>
              <p:cNvSpPr/>
              <p:nvPr/>
            </p:nvSpPr>
            <p:spPr bwMode="auto">
              <a:xfrm>
                <a:off x="7245849" y="1055545"/>
                <a:ext cx="2520000" cy="25200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Machine</a:t>
                </a:r>
              </a:p>
            </p:txBody>
          </p:sp>
        </p:grpSp>
        <p:grpSp>
          <p:nvGrpSpPr>
            <p:cNvPr id="7" name="Group 6"/>
            <p:cNvGrpSpPr/>
            <p:nvPr/>
          </p:nvGrpSpPr>
          <p:grpSpPr>
            <a:xfrm>
              <a:off x="2415552" y="4062513"/>
              <a:ext cx="7350295" cy="2520000"/>
              <a:chOff x="2415552" y="3539999"/>
              <a:chExt cx="7350295" cy="2520000"/>
            </a:xfrm>
          </p:grpSpPr>
          <p:sp>
            <p:nvSpPr>
              <p:cNvPr id="10" name="Chevron 9"/>
              <p:cNvSpPr/>
              <p:nvPr/>
            </p:nvSpPr>
            <p:spPr bwMode="auto">
              <a:xfrm>
                <a:off x="5375039" y="4079038"/>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ndParaRPr>
              </a:p>
            </p:txBody>
          </p:sp>
          <p:sp>
            <p:nvSpPr>
              <p:cNvPr id="9" name="Rectangle 8"/>
              <p:cNvSpPr/>
              <p:nvPr/>
            </p:nvSpPr>
            <p:spPr bwMode="auto">
              <a:xfrm>
                <a:off x="2415552" y="3539999"/>
                <a:ext cx="2520000" cy="2520000"/>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Azure</a:t>
                </a:r>
              </a:p>
              <a:p>
                <a:pPr algn="ctr" defTabSz="914099"/>
                <a:r>
                  <a:rPr lang="en-US" sz="4000" b="1" dirty="0">
                    <a:gradFill>
                      <a:gsLst>
                        <a:gs pos="0">
                          <a:srgbClr val="FFFFFF"/>
                        </a:gs>
                        <a:gs pos="100000">
                          <a:srgbClr val="FFFFFF"/>
                        </a:gs>
                      </a:gsLst>
                      <a:lin ang="5400000" scaled="0"/>
                    </a:gradFill>
                    <a:latin typeface="+mj-lt"/>
                  </a:rPr>
                  <a:t>SQL Database Server</a:t>
                </a:r>
              </a:p>
            </p:txBody>
          </p:sp>
          <p:sp>
            <p:nvSpPr>
              <p:cNvPr id="11" name="Rectangle 10"/>
              <p:cNvSpPr/>
              <p:nvPr/>
            </p:nvSpPr>
            <p:spPr bwMode="auto">
              <a:xfrm>
                <a:off x="7245847" y="3539999"/>
                <a:ext cx="2520000" cy="2520000"/>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TDS Endpoint</a:t>
                </a:r>
              </a:p>
            </p:txBody>
          </p:sp>
        </p:grpSp>
      </p:grpSp>
      <p:sp>
        <p:nvSpPr>
          <p:cNvPr id="3" name="Rectangle 2"/>
          <p:cNvSpPr/>
          <p:nvPr/>
        </p:nvSpPr>
        <p:spPr>
          <a:xfrm>
            <a:off x="7245847" y="2785406"/>
            <a:ext cx="2520000" cy="400110"/>
          </a:xfrm>
          <a:prstGeom prst="rect">
            <a:avLst/>
          </a:prstGeom>
        </p:spPr>
        <p:txBody>
          <a:bodyPr wrap="square">
            <a:spAutoFit/>
          </a:bodyPr>
          <a:lstStyle/>
          <a:p>
            <a:pPr algn="ctr"/>
            <a:r>
              <a:rPr lang="en-US" sz="2000" b="1" dirty="0">
                <a:gradFill>
                  <a:gsLst>
                    <a:gs pos="0">
                      <a:srgbClr val="FFFFFF"/>
                    </a:gs>
                    <a:gs pos="100000">
                      <a:srgbClr val="FFFFFF"/>
                    </a:gs>
                  </a:gsLst>
                  <a:lin ang="5400000" scaled="0"/>
                </a:gradFill>
                <a:latin typeface="+mj-lt"/>
              </a:rPr>
              <a:t>(Physical/VM)</a:t>
            </a:r>
          </a:p>
        </p:txBody>
      </p:sp>
    </p:spTree>
    <p:extLst>
      <p:ext uri="{BB962C8B-B14F-4D97-AF65-F5344CB8AC3E}">
        <p14:creationId xmlns:p14="http://schemas.microsoft.com/office/powerpoint/2010/main" val="3320961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pPr>
              <a:lnSpc>
                <a:spcPct val="100000"/>
              </a:lnSpc>
              <a:spcBef>
                <a:spcPts val="0"/>
              </a:spcBef>
            </a:pPr>
            <a:r>
              <a:rPr lang="en-US" dirty="0" smtClean="0"/>
              <a:t>Starting with the basics</a:t>
            </a:r>
            <a:endParaRPr lang="en-US" dirty="0"/>
          </a:p>
        </p:txBody>
      </p:sp>
      <p:sp>
        <p:nvSpPr>
          <p:cNvPr id="3" name="Title 2"/>
          <p:cNvSpPr>
            <a:spLocks noGrp="1"/>
          </p:cNvSpPr>
          <p:nvPr>
            <p:ph type="ctrTitle"/>
          </p:nvPr>
        </p:nvSpPr>
        <p:spPr/>
        <p:txBody>
          <a:bodyPr/>
          <a:lstStyle/>
          <a:p>
            <a:r>
              <a:rPr lang="en-US" dirty="0"/>
              <a:t>Microsoft </a:t>
            </a:r>
            <a:r>
              <a:rPr lang="en-US" dirty="0" smtClean="0"/>
              <a:t>Azure SQL </a:t>
            </a:r>
            <a:r>
              <a:rPr lang="en-US" dirty="0"/>
              <a:t>Database</a:t>
            </a:r>
          </a:p>
        </p:txBody>
      </p:sp>
    </p:spTree>
    <p:extLst>
      <p:ext uri="{BB962C8B-B14F-4D97-AF65-F5344CB8AC3E}">
        <p14:creationId xmlns:p14="http://schemas.microsoft.com/office/powerpoint/2010/main" val="421548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2400"/>
              </a:spcBef>
              <a:buNone/>
            </a:pPr>
            <a:r>
              <a:rPr lang="en-US" sz="4400" spc="-51" dirty="0" smtClean="0">
                <a:solidFill>
                  <a:schemeClr val="bg2"/>
                </a:solidFill>
                <a:latin typeface="+mj-lt"/>
              </a:rPr>
              <a:t>SQL </a:t>
            </a:r>
            <a:r>
              <a:rPr lang="en-US" sz="4400" spc="-51" dirty="0">
                <a:solidFill>
                  <a:schemeClr val="bg2"/>
                </a:solidFill>
                <a:latin typeface="+mj-lt"/>
              </a:rPr>
              <a:t>Server database technology </a:t>
            </a:r>
            <a:r>
              <a:rPr lang="en-US" sz="4400" spc="-51" dirty="0" smtClean="0">
                <a:solidFill>
                  <a:schemeClr val="bg2"/>
                </a:solidFill>
                <a:latin typeface="+mj-lt"/>
              </a:rPr>
              <a:t>“as </a:t>
            </a:r>
            <a:r>
              <a:rPr lang="en-US" sz="4400" spc="-51" dirty="0">
                <a:solidFill>
                  <a:schemeClr val="bg2"/>
                </a:solidFill>
                <a:latin typeface="+mj-lt"/>
              </a:rPr>
              <a:t>a </a:t>
            </a:r>
            <a:r>
              <a:rPr lang="en-US" sz="4400" spc="-51" dirty="0" smtClean="0">
                <a:solidFill>
                  <a:schemeClr val="bg2"/>
                </a:solidFill>
                <a:latin typeface="+mj-lt"/>
              </a:rPr>
              <a:t>Service”</a:t>
            </a:r>
          </a:p>
          <a:p>
            <a:pPr marL="252000" lvl="1" indent="0" defTabSz="914325">
              <a:spcBef>
                <a:spcPts val="2400"/>
              </a:spcBef>
              <a:buNone/>
            </a:pPr>
            <a:r>
              <a:rPr lang="en-US" sz="4400" spc="-51" dirty="0" smtClean="0">
                <a:solidFill>
                  <a:schemeClr val="bg2"/>
                </a:solidFill>
                <a:latin typeface="+mj-lt"/>
              </a:rPr>
              <a:t>Fully Managed</a:t>
            </a:r>
          </a:p>
          <a:p>
            <a:pPr marL="252000" lvl="1" indent="0" defTabSz="914325">
              <a:spcBef>
                <a:spcPts val="2400"/>
              </a:spcBef>
              <a:buNone/>
            </a:pPr>
            <a:r>
              <a:rPr lang="en-US" sz="4400" spc="-51" dirty="0" smtClean="0">
                <a:solidFill>
                  <a:schemeClr val="bg2"/>
                </a:solidFill>
                <a:latin typeface="+mj-lt"/>
              </a:rPr>
              <a:t>Enterprise-ready </a:t>
            </a:r>
            <a:r>
              <a:rPr lang="en-US" sz="4400" spc="-51" dirty="0">
                <a:solidFill>
                  <a:schemeClr val="bg2"/>
                </a:solidFill>
                <a:latin typeface="+mj-lt"/>
              </a:rPr>
              <a:t>with automatic support for </a:t>
            </a:r>
            <a:r>
              <a:rPr lang="en-US" sz="4400" spc="-51" dirty="0" smtClean="0">
                <a:solidFill>
                  <a:schemeClr val="bg2"/>
                </a:solidFill>
                <a:latin typeface="+mj-lt"/>
              </a:rPr>
              <a:t>HA, DR, Backups, replication and more</a:t>
            </a:r>
          </a:p>
          <a:p>
            <a:pPr marL="252000" lvl="1" indent="0" defTabSz="914325">
              <a:spcBef>
                <a:spcPts val="2400"/>
              </a:spcBef>
              <a:buNone/>
            </a:pPr>
            <a:r>
              <a:rPr lang="en-US" sz="4400" spc="-51" dirty="0" smtClean="0">
                <a:solidFill>
                  <a:schemeClr val="bg2"/>
                </a:solidFill>
                <a:latin typeface="+mj-lt"/>
              </a:rPr>
              <a:t>Can scale out elastically using </a:t>
            </a:r>
            <a:r>
              <a:rPr lang="en-US" sz="4400" spc="-51" dirty="0" err="1" smtClean="0">
                <a:solidFill>
                  <a:schemeClr val="bg2"/>
                </a:solidFill>
                <a:latin typeface="+mj-lt"/>
              </a:rPr>
              <a:t>ElasticScale</a:t>
            </a:r>
            <a:endParaRPr lang="en-US" sz="4400" spc="-51" dirty="0" smtClean="0">
              <a:solidFill>
                <a:schemeClr val="bg2"/>
              </a:solidFill>
              <a:latin typeface="+mj-lt"/>
            </a:endParaRPr>
          </a:p>
        </p:txBody>
      </p:sp>
      <p:pic>
        <p:nvPicPr>
          <p:cNvPr id="7" name="Picture 6"/>
          <p:cNvPicPr>
            <a:picLocks noChangeAspect="1"/>
          </p:cNvPicPr>
          <p:nvPr/>
        </p:nvPicPr>
        <p:blipFill>
          <a:blip r:embed="rId3">
            <a:biLevel thresh="25000"/>
          </a:blip>
          <a:stretch>
            <a:fillRect/>
          </a:stretch>
        </p:blipFill>
        <p:spPr>
          <a:xfrm>
            <a:off x="11287913" y="72570"/>
            <a:ext cx="817002" cy="859814"/>
          </a:xfrm>
          <a:prstGeom prst="rect">
            <a:avLst/>
          </a:prstGeom>
        </p:spPr>
      </p:pic>
      <p:sp>
        <p:nvSpPr>
          <p:cNvPr id="9"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The Basics</a:t>
            </a:r>
          </a:p>
        </p:txBody>
      </p:sp>
    </p:spTree>
    <p:extLst>
      <p:ext uri="{BB962C8B-B14F-4D97-AF65-F5344CB8AC3E}">
        <p14:creationId xmlns:p14="http://schemas.microsoft.com/office/powerpoint/2010/main" val="75248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512939" y="925286"/>
            <a:ext cx="6577690" cy="150317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z="3600" spc="-51" dirty="0" smtClean="0">
                <a:solidFill>
                  <a:schemeClr val="bg2"/>
                </a:solidFill>
                <a:latin typeface="+mj-lt"/>
              </a:rPr>
              <a:t>Applications communicate </a:t>
            </a:r>
            <a:r>
              <a:rPr lang="en-US" sz="3600" spc="-51" dirty="0">
                <a:solidFill>
                  <a:schemeClr val="bg2"/>
                </a:solidFill>
                <a:latin typeface="+mj-lt"/>
              </a:rPr>
              <a:t>directly </a:t>
            </a:r>
            <a:r>
              <a:rPr lang="en-US" sz="3600" spc="-51" dirty="0" smtClean="0">
                <a:solidFill>
                  <a:schemeClr val="bg2"/>
                </a:solidFill>
                <a:latin typeface="+mj-lt"/>
              </a:rPr>
              <a:t>with SQL Database using TDS.</a:t>
            </a:r>
            <a:endParaRPr lang="en-US" sz="3600" dirty="0">
              <a:latin typeface="+mj-lt"/>
            </a:endParaRPr>
          </a:p>
        </p:txBody>
      </p:sp>
      <p:grpSp>
        <p:nvGrpSpPr>
          <p:cNvPr id="6" name="Group 5"/>
          <p:cNvGrpSpPr/>
          <p:nvPr/>
        </p:nvGrpSpPr>
        <p:grpSpPr>
          <a:xfrm>
            <a:off x="7518833" y="353101"/>
            <a:ext cx="3976070" cy="1592486"/>
            <a:chOff x="7518833" y="353101"/>
            <a:chExt cx="3976070" cy="1592486"/>
          </a:xfrm>
        </p:grpSpPr>
        <p:sp>
          <p:nvSpPr>
            <p:cNvPr id="84" name="Rectangle 83"/>
            <p:cNvSpPr/>
            <p:nvPr/>
          </p:nvSpPr>
          <p:spPr bwMode="auto">
            <a:xfrm>
              <a:off x="7518833" y="353101"/>
              <a:ext cx="3976070" cy="1592486"/>
            </a:xfrm>
            <a:prstGeom prst="rect">
              <a:avLst/>
            </a:prstGeom>
            <a:solidFill>
              <a:schemeClr val="accent4">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solidFill>
                    <a:schemeClr val="accent3">
                      <a:lumMod val="50000"/>
                    </a:schemeClr>
                  </a:solidFill>
                </a:rPr>
                <a:t>Client Layer</a:t>
              </a:r>
            </a:p>
          </p:txBody>
        </p:sp>
        <p:sp>
          <p:nvSpPr>
            <p:cNvPr id="3" name="Rectangle 2"/>
            <p:cNvSpPr/>
            <p:nvPr/>
          </p:nvSpPr>
          <p:spPr bwMode="auto">
            <a:xfrm>
              <a:off x="7755827" y="634999"/>
              <a:ext cx="950621"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PHP</a:t>
              </a:r>
            </a:p>
          </p:txBody>
        </p:sp>
        <p:sp>
          <p:nvSpPr>
            <p:cNvPr id="39" name="Rectangle 38"/>
            <p:cNvSpPr/>
            <p:nvPr/>
          </p:nvSpPr>
          <p:spPr bwMode="auto">
            <a:xfrm>
              <a:off x="10293349" y="634999"/>
              <a:ext cx="950625"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WCF Data Services</a:t>
              </a:r>
            </a:p>
          </p:txBody>
        </p:sp>
        <p:sp>
          <p:nvSpPr>
            <p:cNvPr id="40" name="Rectangle 39"/>
            <p:cNvSpPr/>
            <p:nvPr/>
          </p:nvSpPr>
          <p:spPr bwMode="auto">
            <a:xfrm>
              <a:off x="8814342" y="634999"/>
              <a:ext cx="1371114"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SQL Server</a:t>
              </a:r>
            </a:p>
            <a:p>
              <a:pPr algn="ctr" defTabSz="914099" fontAlgn="base">
                <a:spcBef>
                  <a:spcPct val="0"/>
                </a:spcBef>
                <a:spcAft>
                  <a:spcPct val="0"/>
                </a:spcAft>
              </a:pPr>
              <a:r>
                <a:rPr lang="en-US" sz="1200" dirty="0">
                  <a:solidFill>
                    <a:sysClr val="windowText" lastClr="000000"/>
                  </a:solidFill>
                </a:rPr>
                <a:t>Applications</a:t>
              </a:r>
            </a:p>
            <a:p>
              <a:pPr algn="ctr" defTabSz="914099" fontAlgn="base">
                <a:spcBef>
                  <a:spcPct val="0"/>
                </a:spcBef>
                <a:spcAft>
                  <a:spcPct val="0"/>
                </a:spcAft>
              </a:pPr>
              <a:r>
                <a:rPr lang="en-US" sz="1200" dirty="0">
                  <a:solidFill>
                    <a:sysClr val="windowText" lastClr="000000"/>
                  </a:solidFill>
                </a:rPr>
                <a:t>and Tools</a:t>
              </a:r>
            </a:p>
          </p:txBody>
        </p:sp>
        <p:sp>
          <p:nvSpPr>
            <p:cNvPr id="41" name="Rectangle 40"/>
            <p:cNvSpPr/>
            <p:nvPr/>
          </p:nvSpPr>
          <p:spPr bwMode="auto">
            <a:xfrm>
              <a:off x="7755826"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ODBC</a:t>
              </a:r>
            </a:p>
          </p:txBody>
        </p:sp>
        <p:sp>
          <p:nvSpPr>
            <p:cNvPr id="42" name="Rectangle 41"/>
            <p:cNvSpPr/>
            <p:nvPr/>
          </p:nvSpPr>
          <p:spPr bwMode="auto">
            <a:xfrm>
              <a:off x="9551973"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ADO.NET</a:t>
              </a:r>
            </a:p>
          </p:txBody>
        </p:sp>
        <p:sp>
          <p:nvSpPr>
            <p:cNvPr id="43" name="Rectangle 42"/>
            <p:cNvSpPr/>
            <p:nvPr/>
          </p:nvSpPr>
          <p:spPr bwMode="auto">
            <a:xfrm>
              <a:off x="7755826" y="1570505"/>
              <a:ext cx="3488147"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Tabular Data Stream (TDS)</a:t>
              </a:r>
            </a:p>
          </p:txBody>
        </p:sp>
      </p:grpSp>
      <p:sp>
        <p:nvSpPr>
          <p:cNvPr id="81"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How It </a:t>
            </a:r>
            <a:r>
              <a:rPr lang="en-US" dirty="0" smtClean="0"/>
              <a:t>Works – Architecture of the Service</a:t>
            </a:r>
            <a:endParaRPr lang="en-US" dirty="0"/>
          </a:p>
        </p:txBody>
      </p:sp>
    </p:spTree>
    <p:extLst>
      <p:ext uri="{BB962C8B-B14F-4D97-AF65-F5344CB8AC3E}">
        <p14:creationId xmlns:p14="http://schemas.microsoft.com/office/powerpoint/2010/main" val="276873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30EFEA-9AEA-457C-BAA8-93C4281792F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ee586e5-3c92-48eb-9898-42915e590ada"/>
    <ds:schemaRef ds:uri="http://www.w3.org/XML/1998/namespace"/>
  </ds:schemaRefs>
</ds:datastoreItem>
</file>

<file path=customXml/itemProps2.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B32142-DE2C-423C-A302-95CAC21486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5567</TotalTime>
  <Words>9137</Words>
  <Application>Microsoft Office PowerPoint</Application>
  <PresentationFormat>Widescreen</PresentationFormat>
  <Paragraphs>1005</Paragraphs>
  <Slides>58</Slides>
  <Notes>47</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メイリオ</vt:lpstr>
      <vt:lpstr>Arial</vt:lpstr>
      <vt:lpstr>Calibri</vt:lpstr>
      <vt:lpstr>Consolas</vt:lpstr>
      <vt:lpstr>Segoe UI</vt:lpstr>
      <vt:lpstr>Segoe UI Light</vt:lpstr>
      <vt:lpstr>Wingdings</vt:lpstr>
      <vt:lpstr>Azure Medium</vt:lpstr>
      <vt:lpstr>Azure Data Overview</vt:lpstr>
      <vt:lpstr>PowerPoint Presentation</vt:lpstr>
      <vt:lpstr>Microsoft Azure SQL Database</vt:lpstr>
      <vt:lpstr>PowerPoint Presentation</vt:lpstr>
      <vt:lpstr>Microsoft Azure SQL Database</vt:lpstr>
      <vt:lpstr>A Server is not a machine</vt:lpstr>
      <vt:lpstr>Microsoft Azure SQL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Secure your Database</vt:lpstr>
      <vt:lpstr>PowerPoint Presentation</vt:lpstr>
      <vt:lpstr>PowerPoint Presentation</vt:lpstr>
      <vt:lpstr>PowerPoint Presentation</vt:lpstr>
      <vt:lpstr>PowerPoint Presentation</vt:lpstr>
      <vt:lpstr>PowerPoint Presentation</vt:lpstr>
      <vt:lpstr>SQL Database Firewall</vt:lpstr>
      <vt:lpstr>Connecting To SQL Database</vt:lpstr>
      <vt:lpstr>SQL Database Considerations and Best Practices</vt:lpstr>
      <vt:lpstr>SQL Database Considerations and Best Practices</vt:lpstr>
      <vt:lpstr>SQL Database Considerations and Best Practices</vt:lpstr>
      <vt:lpstr>SQL on IaaS</vt:lpstr>
      <vt:lpstr>Run SQL on VM</vt:lpstr>
      <vt:lpstr>SQL Database</vt:lpstr>
      <vt:lpstr>PowerPoint Presentation</vt:lpstr>
      <vt:lpstr>NoSQL</vt:lpstr>
      <vt:lpstr>Generally more scalable</vt:lpstr>
      <vt:lpstr>NoSQL on Azure</vt:lpstr>
      <vt:lpstr>Microsoft Azure DocumentDB</vt:lpstr>
      <vt:lpstr>PowerPoint Presentation</vt:lpstr>
      <vt:lpstr>PowerPoint Presentation</vt:lpstr>
      <vt:lpstr>PowerPoint Presentation</vt:lpstr>
      <vt:lpstr>PowerPoint Presentation</vt:lpstr>
      <vt:lpstr>PowerPoint Presentation</vt:lpstr>
      <vt:lpstr>SQL Database Billing Rates (As of February 2012)</vt:lpstr>
      <vt:lpstr>SQL Database Architecture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Magnus Mårtensson</cp:lastModifiedBy>
  <cp:revision>331</cp:revision>
  <cp:lastPrinted>2014-03-26T17:46:13Z</cp:lastPrinted>
  <dcterms:created xsi:type="dcterms:W3CDTF">2014-03-19T23:21:38Z</dcterms:created>
  <dcterms:modified xsi:type="dcterms:W3CDTF">2014-12-03T14:26:33Z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