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47.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27.xml" ContentType="application/vnd.openxmlformats-officedocument.presentationml.tags+xml"/>
  <Override PartName="/ppt/notesSlides/notesSlide50.xml" ContentType="application/vnd.openxmlformats-officedocument.presentationml.notesSlide+xml"/>
  <Override PartName="/ppt/tags/tag2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55.xml" ContentType="application/vnd.openxmlformats-officedocument.presentationml.notesSlide+xml"/>
  <Override PartName="/ppt/tags/tag41.xml" ContentType="application/vnd.openxmlformats-officedocument.presentationml.tags+xml"/>
  <Override PartName="/ppt/notesSlides/notesSlide56.xml" ContentType="application/vnd.openxmlformats-officedocument.presentationml.notesSlide+xml"/>
  <Override PartName="/ppt/tags/tag42.xml" ContentType="application/vnd.openxmlformats-officedocument.presentationml.tags+xml"/>
  <Override PartName="/ppt/notesSlides/notesSlide5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58.xml" ContentType="application/vnd.openxmlformats-officedocument.presentationml.notesSlide+xml"/>
  <Override PartName="/ppt/tags/tag51.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14" r:id="rId5"/>
  </p:sldMasterIdLst>
  <p:notesMasterIdLst>
    <p:notesMasterId r:id="rId92"/>
  </p:notesMasterIdLst>
  <p:sldIdLst>
    <p:sldId id="256" r:id="rId6"/>
    <p:sldId id="575" r:id="rId7"/>
    <p:sldId id="576" r:id="rId8"/>
    <p:sldId id="544" r:id="rId9"/>
    <p:sldId id="546" r:id="rId10"/>
    <p:sldId id="547" r:id="rId11"/>
    <p:sldId id="631" r:id="rId12"/>
    <p:sldId id="632" r:id="rId13"/>
    <p:sldId id="548" r:id="rId14"/>
    <p:sldId id="622" r:id="rId15"/>
    <p:sldId id="624" r:id="rId16"/>
    <p:sldId id="625" r:id="rId17"/>
    <p:sldId id="623" r:id="rId18"/>
    <p:sldId id="627" r:id="rId19"/>
    <p:sldId id="628" r:id="rId20"/>
    <p:sldId id="630" r:id="rId21"/>
    <p:sldId id="629" r:id="rId22"/>
    <p:sldId id="553" r:id="rId23"/>
    <p:sldId id="571" r:id="rId24"/>
    <p:sldId id="633" r:id="rId25"/>
    <p:sldId id="637" r:id="rId26"/>
    <p:sldId id="556" r:id="rId27"/>
    <p:sldId id="636" r:id="rId28"/>
    <p:sldId id="635" r:id="rId29"/>
    <p:sldId id="638" r:id="rId30"/>
    <p:sldId id="639" r:id="rId31"/>
    <p:sldId id="557" r:id="rId32"/>
    <p:sldId id="641" r:id="rId33"/>
    <p:sldId id="642" r:id="rId34"/>
    <p:sldId id="558" r:id="rId35"/>
    <p:sldId id="644" r:id="rId36"/>
    <p:sldId id="645" r:id="rId37"/>
    <p:sldId id="560" r:id="rId38"/>
    <p:sldId id="561" r:id="rId39"/>
    <p:sldId id="562" r:id="rId40"/>
    <p:sldId id="646" r:id="rId41"/>
    <p:sldId id="647" r:id="rId42"/>
    <p:sldId id="648" r:id="rId43"/>
    <p:sldId id="564" r:id="rId44"/>
    <p:sldId id="650" r:id="rId45"/>
    <p:sldId id="652" r:id="rId46"/>
    <p:sldId id="649" r:id="rId47"/>
    <p:sldId id="651" r:id="rId48"/>
    <p:sldId id="684" r:id="rId49"/>
    <p:sldId id="620" r:id="rId50"/>
    <p:sldId id="621" r:id="rId51"/>
    <p:sldId id="653" r:id="rId52"/>
    <p:sldId id="685" r:id="rId53"/>
    <p:sldId id="686" r:id="rId54"/>
    <p:sldId id="658" r:id="rId55"/>
    <p:sldId id="659" r:id="rId56"/>
    <p:sldId id="660" r:id="rId57"/>
    <p:sldId id="661" r:id="rId58"/>
    <p:sldId id="662" r:id="rId59"/>
    <p:sldId id="663" r:id="rId60"/>
    <p:sldId id="664" r:id="rId61"/>
    <p:sldId id="665" r:id="rId62"/>
    <p:sldId id="666" r:id="rId63"/>
    <p:sldId id="667" r:id="rId64"/>
    <p:sldId id="668" r:id="rId65"/>
    <p:sldId id="669" r:id="rId66"/>
    <p:sldId id="670" r:id="rId67"/>
    <p:sldId id="671" r:id="rId68"/>
    <p:sldId id="672" r:id="rId69"/>
    <p:sldId id="673" r:id="rId70"/>
    <p:sldId id="674" r:id="rId71"/>
    <p:sldId id="675" r:id="rId72"/>
    <p:sldId id="676" r:id="rId73"/>
    <p:sldId id="677" r:id="rId74"/>
    <p:sldId id="678" r:id="rId75"/>
    <p:sldId id="679" r:id="rId76"/>
    <p:sldId id="680" r:id="rId77"/>
    <p:sldId id="681" r:id="rId78"/>
    <p:sldId id="682" r:id="rId79"/>
    <p:sldId id="683" r:id="rId80"/>
    <p:sldId id="612" r:id="rId81"/>
    <p:sldId id="617" r:id="rId82"/>
    <p:sldId id="614" r:id="rId83"/>
    <p:sldId id="656" r:id="rId84"/>
    <p:sldId id="619" r:id="rId85"/>
    <p:sldId id="337" r:id="rId86"/>
    <p:sldId id="496" r:id="rId87"/>
    <p:sldId id="492" r:id="rId88"/>
    <p:sldId id="495" r:id="rId89"/>
    <p:sldId id="573" r:id="rId90"/>
    <p:sldId id="574" r:id="rId9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4714972-6486-4087-9E5C-8365BEAF11E5}">
          <p14:sldIdLst>
            <p14:sldId id="256"/>
            <p14:sldId id="575"/>
          </p14:sldIdLst>
        </p14:section>
        <p14:section name="SQL Database" id="{6788CFD5-1B7A-4072-BEB9-1342AF89675A}">
          <p14:sldIdLst>
            <p14:sldId id="576"/>
            <p14:sldId id="544"/>
            <p14:sldId id="546"/>
            <p14:sldId id="547"/>
            <p14:sldId id="631"/>
            <p14:sldId id="632"/>
            <p14:sldId id="548"/>
            <p14:sldId id="622"/>
            <p14:sldId id="624"/>
            <p14:sldId id="625"/>
            <p14:sldId id="623"/>
            <p14:sldId id="627"/>
            <p14:sldId id="628"/>
            <p14:sldId id="630"/>
            <p14:sldId id="629"/>
            <p14:sldId id="553"/>
            <p14:sldId id="571"/>
            <p14:sldId id="633"/>
            <p14:sldId id="637"/>
            <p14:sldId id="556"/>
            <p14:sldId id="636"/>
            <p14:sldId id="635"/>
            <p14:sldId id="638"/>
            <p14:sldId id="639"/>
            <p14:sldId id="557"/>
            <p14:sldId id="641"/>
            <p14:sldId id="642"/>
            <p14:sldId id="558"/>
            <p14:sldId id="644"/>
            <p14:sldId id="645"/>
            <p14:sldId id="560"/>
            <p14:sldId id="561"/>
            <p14:sldId id="562"/>
            <p14:sldId id="646"/>
            <p14:sldId id="647"/>
            <p14:sldId id="648"/>
            <p14:sldId id="564"/>
            <p14:sldId id="650"/>
            <p14:sldId id="652"/>
            <p14:sldId id="649"/>
            <p14:sldId id="651"/>
          </p14:sldIdLst>
        </p14:section>
        <p14:section name="SQL IaaS" id="{F408553B-F18D-4720-BAEF-52AD7167790C}">
          <p14:sldIdLst>
            <p14:sldId id="684"/>
            <p14:sldId id="620"/>
            <p14:sldId id="621"/>
            <p14:sldId id="653"/>
          </p14:sldIdLst>
        </p14:section>
        <p14:section name="HDInsight" id="{7B295AE8-179B-4612-8777-03F6454B7EAF}">
          <p14:sldIdLst>
            <p14:sldId id="685"/>
            <p14:sldId id="686"/>
            <p14:sldId id="658"/>
            <p14:sldId id="659"/>
            <p14:sldId id="660"/>
            <p14:sldId id="661"/>
            <p14:sldId id="662"/>
            <p14:sldId id="663"/>
            <p14:sldId id="664"/>
            <p14:sldId id="665"/>
            <p14:sldId id="666"/>
            <p14:sldId id="667"/>
            <p14:sldId id="668"/>
            <p14:sldId id="669"/>
            <p14:sldId id="670"/>
            <p14:sldId id="671"/>
            <p14:sldId id="672"/>
            <p14:sldId id="673"/>
            <p14:sldId id="674"/>
            <p14:sldId id="675"/>
            <p14:sldId id="676"/>
            <p14:sldId id="677"/>
            <p14:sldId id="678"/>
            <p14:sldId id="679"/>
            <p14:sldId id="680"/>
            <p14:sldId id="681"/>
            <p14:sldId id="682"/>
            <p14:sldId id="683"/>
          </p14:sldIdLst>
        </p14:section>
        <p14:section name="NoSql" id="{162625D5-9FAE-4661-95B9-A7DD0CC74EB7}">
          <p14:sldIdLst>
            <p14:sldId id="612"/>
            <p14:sldId id="617"/>
            <p14:sldId id="614"/>
          </p14:sldIdLst>
        </p14:section>
        <p14:section name="DocumentDb" id="{E2EDBE7F-F696-443E-BA7B-1CB2F81AA309}">
          <p14:sldIdLst>
            <p14:sldId id="656"/>
          </p14:sldIdLst>
        </p14:section>
        <p14:section name="Outro" id="{00D3D8B1-E403-4E21-9A68-5DB578B087B8}">
          <p14:sldIdLst>
            <p14:sldId id="619"/>
          </p14:sldIdLst>
        </p14:section>
        <p14:section name="format" id="{FD6797D5-E70A-4ED9-93AC-7D33CDAA9F17}">
          <p14:sldIdLst>
            <p14:sldId id="337"/>
            <p14:sldId id="496"/>
            <p14:sldId id="492"/>
            <p14:sldId id="495"/>
            <p14:sldId id="573"/>
            <p14:sldId id="5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ED7D31"/>
    <a:srgbClr val="00B0F0"/>
    <a:srgbClr val="19396C"/>
    <a:srgbClr val="081C23"/>
    <a:srgbClr val="F15A29"/>
    <a:srgbClr val="92D050"/>
    <a:srgbClr val="AC75D5"/>
    <a:srgbClr val="7F498F"/>
    <a:srgbClr val="D5B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76643" autoAdjust="0"/>
  </p:normalViewPr>
  <p:slideViewPr>
    <p:cSldViewPr snapToGrid="0">
      <p:cViewPr varScale="1">
        <p:scale>
          <a:sx n="85" d="100"/>
          <a:sy n="85" d="100"/>
        </p:scale>
        <p:origin x="108" y="56"/>
      </p:cViewPr>
      <p:guideLst/>
    </p:cSldViewPr>
  </p:slideViewPr>
  <p:notesTextViewPr>
    <p:cViewPr>
      <p:scale>
        <a:sx n="3" d="2"/>
        <a:sy n="3" d="2"/>
      </p:scale>
      <p:origin x="0" y="0"/>
    </p:cViewPr>
  </p:notesTextViewPr>
  <p:sorterViewPr>
    <p:cViewPr>
      <p:scale>
        <a:sx n="61" d="100"/>
        <a:sy n="61" d="100"/>
      </p:scale>
      <p:origin x="0" y="0"/>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viewProps" Target="view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smtClean="0"/>
            <a:t>SQL Database</a:t>
          </a:r>
          <a:endParaRPr lang="en-US"/>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F5192B22-188D-4905-865D-FB0F06FA51E5}">
      <dgm:prSet/>
      <dgm:spPr/>
      <dgm:t>
        <a:bodyPr/>
        <a:lstStyle/>
        <a:p>
          <a:pPr rtl="0"/>
          <a:r>
            <a:rPr lang="en-US" dirty="0" smtClean="0"/>
            <a:t>SQL on </a:t>
          </a:r>
          <a:r>
            <a:rPr lang="en-US" dirty="0" err="1" smtClean="0"/>
            <a:t>IaaS</a:t>
          </a:r>
          <a:endParaRPr lang="en-US" dirty="0"/>
        </a:p>
      </dgm:t>
    </dgm:pt>
    <dgm:pt modelId="{F3897636-FAF3-4731-A778-8862D438D943}" type="parTrans" cxnId="{BF56899C-E163-4BDC-B41F-D3BEBE6D497E}">
      <dgm:prSet/>
      <dgm:spPr/>
      <dgm:t>
        <a:bodyPr/>
        <a:lstStyle/>
        <a:p>
          <a:endParaRPr lang="en-US"/>
        </a:p>
      </dgm:t>
    </dgm:pt>
    <dgm:pt modelId="{099547DA-0E7A-45EB-BC6D-7C666533B622}" type="sibTrans" cxnId="{BF56899C-E163-4BDC-B41F-D3BEBE6D497E}">
      <dgm:prSet/>
      <dgm:spPr/>
      <dgm:t>
        <a:bodyPr/>
        <a:lstStyle/>
        <a:p>
          <a:endParaRPr lang="en-US"/>
        </a:p>
      </dgm:t>
    </dgm:pt>
    <dgm:pt modelId="{B305BEE9-96E7-4D38-B9B2-E40B0F514BFD}">
      <dgm:prSet/>
      <dgm:spPr/>
      <dgm:t>
        <a:bodyPr/>
        <a:lstStyle/>
        <a:p>
          <a:pPr rtl="0"/>
          <a:r>
            <a:rPr lang="en-US" dirty="0" err="1" smtClean="0"/>
            <a:t>DocumentDB</a:t>
          </a:r>
          <a:endParaRPr lang="en-US" dirty="0"/>
        </a:p>
      </dgm:t>
    </dgm:pt>
    <dgm:pt modelId="{F20EB76F-D5B3-421C-BA9D-2033FC3056A5}" type="parTrans" cxnId="{3F2775AD-E5B5-4B3B-9AB5-06151CEE193B}">
      <dgm:prSet/>
      <dgm:spPr/>
      <dgm:t>
        <a:bodyPr/>
        <a:lstStyle/>
        <a:p>
          <a:endParaRPr lang="sv-SE"/>
        </a:p>
      </dgm:t>
    </dgm:pt>
    <dgm:pt modelId="{41BBECFD-9737-4437-B95D-59D5F11DCB2A}" type="sibTrans" cxnId="{3F2775AD-E5B5-4B3B-9AB5-06151CEE193B}">
      <dgm:prSet/>
      <dgm:spPr/>
      <dgm:t>
        <a:bodyPr/>
        <a:lstStyle/>
        <a:p>
          <a:endParaRPr lang="sv-SE"/>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3">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F626D2C1-E362-4EE4-A84D-3ECF9A9E587C}" type="pres">
      <dgm:prSet presAssocID="{F5192B22-188D-4905-865D-FB0F06FA51E5}" presName="node" presStyleLbl="node1" presStyleIdx="1" presStyleCnt="3">
        <dgm:presLayoutVars>
          <dgm:bulletEnabled val="1"/>
        </dgm:presLayoutVars>
      </dgm:prSet>
      <dgm:spPr/>
      <dgm:t>
        <a:bodyPr/>
        <a:lstStyle/>
        <a:p>
          <a:endParaRPr lang="en-US"/>
        </a:p>
      </dgm:t>
    </dgm:pt>
    <dgm:pt modelId="{B0E36A32-ED2F-4B07-A82C-07B5A09FFFAF}" type="pres">
      <dgm:prSet presAssocID="{099547DA-0E7A-45EB-BC6D-7C666533B622}" presName="sibTrans" presStyleCnt="0"/>
      <dgm:spPr/>
    </dgm:pt>
    <dgm:pt modelId="{D103E3C0-707E-4981-B759-BBF58D011072}" type="pres">
      <dgm:prSet presAssocID="{B305BEE9-96E7-4D38-B9B2-E40B0F514BFD}" presName="node" presStyleLbl="node1" presStyleIdx="2" presStyleCnt="3">
        <dgm:presLayoutVars>
          <dgm:bulletEnabled val="1"/>
        </dgm:presLayoutVars>
      </dgm:prSet>
      <dgm:spPr/>
      <dgm:t>
        <a:bodyPr/>
        <a:lstStyle/>
        <a:p>
          <a:endParaRPr lang="sv-SE"/>
        </a:p>
      </dgm:t>
    </dgm:pt>
  </dgm:ptLst>
  <dgm:cxnLst>
    <dgm:cxn modelId="{4B3B3E25-EF76-4631-B0D8-E4CBED8802BF}" type="presOf" srcId="{B305BEE9-96E7-4D38-B9B2-E40B0F514BFD}" destId="{D103E3C0-707E-4981-B759-BBF58D011072}" srcOrd="0" destOrd="0" presId="urn:microsoft.com/office/officeart/2005/8/layout/default"/>
    <dgm:cxn modelId="{B96A1799-2D86-4AF7-A5B3-9E5BF83C3E57}" type="presOf" srcId="{FAB1662F-7421-4F7B-A5C0-57390BFE5777}" destId="{2AFE754E-A9BE-43F0-99CC-FD0E25860E09}" srcOrd="0" destOrd="0" presId="urn:microsoft.com/office/officeart/2005/8/layout/default"/>
    <dgm:cxn modelId="{8EA81EAA-0C3D-4CEE-A885-57E189EB9081}" type="presOf" srcId="{74B70E5F-85FA-42B8-A7FE-FD42B697C579}" destId="{AD9EF522-A474-43A3-8895-E1B5C946DABC}" srcOrd="0" destOrd="0" presId="urn:microsoft.com/office/officeart/2005/8/layout/default"/>
    <dgm:cxn modelId="{BF56899C-E163-4BDC-B41F-D3BEBE6D497E}" srcId="{FAB1662F-7421-4F7B-A5C0-57390BFE5777}" destId="{F5192B22-188D-4905-865D-FB0F06FA51E5}" srcOrd="1" destOrd="0" parTransId="{F3897636-FAF3-4731-A778-8862D438D943}" sibTransId="{099547DA-0E7A-45EB-BC6D-7C666533B622}"/>
    <dgm:cxn modelId="{F059DFAD-3473-4686-92B5-8534745B486F}" srcId="{FAB1662F-7421-4F7B-A5C0-57390BFE5777}" destId="{74B70E5F-85FA-42B8-A7FE-FD42B697C579}" srcOrd="0" destOrd="0" parTransId="{606FCD52-B795-4D11-9A2E-065852207DB8}" sibTransId="{799BB488-3E9F-4420-817A-B2F52C536B57}"/>
    <dgm:cxn modelId="{B6E2FE99-67E3-42C4-9A6D-9AD11BF30D7C}" type="presOf" srcId="{F5192B22-188D-4905-865D-FB0F06FA51E5}" destId="{F626D2C1-E362-4EE4-A84D-3ECF9A9E587C}" srcOrd="0" destOrd="0" presId="urn:microsoft.com/office/officeart/2005/8/layout/default"/>
    <dgm:cxn modelId="{3F2775AD-E5B5-4B3B-9AB5-06151CEE193B}" srcId="{FAB1662F-7421-4F7B-A5C0-57390BFE5777}" destId="{B305BEE9-96E7-4D38-B9B2-E40B0F514BFD}" srcOrd="2" destOrd="0" parTransId="{F20EB76F-D5B3-421C-BA9D-2033FC3056A5}" sibTransId="{41BBECFD-9737-4437-B95D-59D5F11DCB2A}"/>
    <dgm:cxn modelId="{6B10F417-AE09-4F98-832F-B920674F4A51}" type="presParOf" srcId="{2AFE754E-A9BE-43F0-99CC-FD0E25860E09}" destId="{AD9EF522-A474-43A3-8895-E1B5C946DABC}" srcOrd="0" destOrd="0" presId="urn:microsoft.com/office/officeart/2005/8/layout/default"/>
    <dgm:cxn modelId="{F6324F9B-14B3-4909-9C77-B58F9DF801B7}" type="presParOf" srcId="{2AFE754E-A9BE-43F0-99CC-FD0E25860E09}" destId="{0337DDA8-12A4-4D35-A6BA-A52F916C71F9}" srcOrd="1" destOrd="0" presId="urn:microsoft.com/office/officeart/2005/8/layout/default"/>
    <dgm:cxn modelId="{DB21158C-B954-42C8-AB04-4FF4C36A3911}" type="presParOf" srcId="{2AFE754E-A9BE-43F0-99CC-FD0E25860E09}" destId="{F626D2C1-E362-4EE4-A84D-3ECF9A9E587C}" srcOrd="2" destOrd="0" presId="urn:microsoft.com/office/officeart/2005/8/layout/default"/>
    <dgm:cxn modelId="{4E32AAAA-2F83-4ADC-B01D-0C95F784C2F5}" type="presParOf" srcId="{2AFE754E-A9BE-43F0-99CC-FD0E25860E09}" destId="{B0E36A32-ED2F-4B07-A82C-07B5A09FFFAF}" srcOrd="3" destOrd="0" presId="urn:microsoft.com/office/officeart/2005/8/layout/default"/>
    <dgm:cxn modelId="{00CD92C1-6989-4802-AC49-9F2EFB9FF57D}" type="presParOf" srcId="{2AFE754E-A9BE-43F0-99CC-FD0E25860E09}" destId="{D103E3C0-707E-4981-B759-BBF58D011072}"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1537306" y="2916"/>
          <a:ext cx="3761550" cy="225693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en-US" sz="4500" kern="1200" smtClean="0"/>
            <a:t>SQL Database</a:t>
          </a:r>
          <a:endParaRPr lang="en-US" sz="4500" kern="1200"/>
        </a:p>
      </dsp:txBody>
      <dsp:txXfrm>
        <a:off x="1537306" y="2916"/>
        <a:ext cx="3761550" cy="2256930"/>
      </dsp:txXfrm>
    </dsp:sp>
    <dsp:sp modelId="{F626D2C1-E362-4EE4-A84D-3ECF9A9E587C}">
      <dsp:nvSpPr>
        <dsp:cNvPr id="0" name=""/>
        <dsp:cNvSpPr/>
      </dsp:nvSpPr>
      <dsp:spPr>
        <a:xfrm>
          <a:off x="5675012" y="2916"/>
          <a:ext cx="3761550" cy="225693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en-US" sz="4500" kern="1200" dirty="0" smtClean="0"/>
            <a:t>SQL on </a:t>
          </a:r>
          <a:r>
            <a:rPr lang="en-US" sz="4500" kern="1200" dirty="0" err="1" smtClean="0"/>
            <a:t>IaaS</a:t>
          </a:r>
          <a:endParaRPr lang="en-US" sz="4500" kern="1200" dirty="0"/>
        </a:p>
      </dsp:txBody>
      <dsp:txXfrm>
        <a:off x="5675012" y="2916"/>
        <a:ext cx="3761550" cy="2256930"/>
      </dsp:txXfrm>
    </dsp:sp>
    <dsp:sp modelId="{D103E3C0-707E-4981-B759-BBF58D011072}">
      <dsp:nvSpPr>
        <dsp:cNvPr id="0" name=""/>
        <dsp:cNvSpPr/>
      </dsp:nvSpPr>
      <dsp:spPr>
        <a:xfrm>
          <a:off x="3606159" y="2636002"/>
          <a:ext cx="3761550" cy="225693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en-US" sz="4500" kern="1200" dirty="0" err="1" smtClean="0"/>
            <a:t>DocumentDB</a:t>
          </a:r>
          <a:endParaRPr lang="en-US" sz="4500" kern="1200" dirty="0"/>
        </a:p>
      </dsp:txBody>
      <dsp:txXfrm>
        <a:off x="3606159" y="2636002"/>
        <a:ext cx="3761550" cy="225693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12/4/2014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Microsoft’ continuous Private to Public Cloud Offering</a:t>
            </a:r>
            <a:r>
              <a:rPr lang="en-US" baseline="0" dirty="0" smtClean="0">
                <a:effectLst/>
                <a:latin typeface="Segoe UI" panose="020B0502040204020203" pitchFamily="34" charset="0"/>
              </a:rPr>
              <a:t>, but this presentation will focus on Microsoft’s relational database </a:t>
            </a:r>
            <a:r>
              <a:rPr lang="en-US" baseline="0" dirty="0" err="1" smtClean="0">
                <a:effectLst/>
                <a:latin typeface="Segoe UI" panose="020B0502040204020203" pitchFamily="34" charset="0"/>
              </a:rPr>
              <a:t>PaaS</a:t>
            </a:r>
            <a:r>
              <a:rPr lang="en-US" baseline="0" dirty="0" smtClean="0">
                <a:effectLst/>
                <a:latin typeface="Segoe UI" panose="020B0502040204020203" pitchFamily="34" charset="0"/>
              </a:rPr>
              <a:t> offering.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with new </a:t>
            </a:r>
            <a:r>
              <a:rPr lang="en-US" baseline="0" dirty="0" err="1" smtClean="0"/>
              <a:t>IaaS</a:t>
            </a:r>
            <a:r>
              <a:rPr lang="en-US" baseline="0" dirty="0" smtClean="0"/>
              <a:t> offerings that making it easier to bring this same level of trust and ease of use to the public cloud. </a:t>
            </a:r>
            <a:r>
              <a:rPr lang="en-US" sz="800" b="1" baseline="0" dirty="0" smtClean="0"/>
              <a:t>However, Microsoft Azure SQL Database extends SQL Server capabilities to the cloud by offering SQL Server as a relational database service.</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provides SQL Server as a relational service.</a:t>
            </a:r>
            <a:endParaRPr lang="en-US" dirty="0" smtClean="0">
              <a:effectLst/>
            </a:endParaRPr>
          </a:p>
          <a:p>
            <a:pPr rtl="0"/>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a:p>
        </p:txBody>
      </p:sp>
    </p:spTree>
    <p:extLst>
      <p:ext uri="{BB962C8B-B14F-4D97-AF65-F5344CB8AC3E}">
        <p14:creationId xmlns:p14="http://schemas.microsoft.com/office/powerpoint/2010/main" val="3145979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Microsoft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Microsoft Azure platform account. The billing and metering aspect of the services layer enables multi-tenant support by providing monitoring and billing for database usage based on individual Microsoft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501882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37775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385317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4123951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620932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baseline="0" dirty="0" smtClean="0">
                <a:effectLst/>
                <a:latin typeface="Segoe UI" panose="020B0502040204020203" pitchFamily="34" charset="0"/>
              </a:rPr>
              <a:t>Highlight what’s new in the latest SQL Database service update.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In late September</a:t>
            </a:r>
            <a:r>
              <a:rPr lang="en-US" baseline="0" dirty="0" smtClean="0">
                <a:effectLst/>
              </a:rPr>
              <a:t> a service update was deployed to Microsoft Azure SQL Database that included new functionality.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Linked Server – </a:t>
            </a:r>
            <a:r>
              <a:rPr lang="en-US" dirty="0" smtClean="0"/>
              <a:t>This is a new component for database hybrid solutions spanning on-premises corporate networks and the Microsoft Azure cloud.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Recursive Trigger – </a:t>
            </a:r>
            <a:r>
              <a:rPr lang="en-US" dirty="0" smtClean="0"/>
              <a:t>Just like SQL Server 2012, the option can be configured via ALTER</a:t>
            </a:r>
            <a:r>
              <a:rPr lang="en-US" baseline="0" dirty="0" smtClean="0"/>
              <a:t> DATABASE </a:t>
            </a:r>
            <a:r>
              <a:rPr lang="en-US" baseline="0" dirty="0" err="1" smtClean="0"/>
              <a:t>dbname</a:t>
            </a:r>
            <a:r>
              <a:rPr lang="en-US" baseline="0" dirty="0" smtClean="0"/>
              <a:t> SET RECURSIVE_TRIGGERS ON|OFF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DBCC –</a:t>
            </a:r>
            <a:r>
              <a:rPr lang="en-US" baseline="0" dirty="0" smtClean="0">
                <a:effectLst/>
                <a:latin typeface="Segoe UI" panose="020B0502040204020203" pitchFamily="34" charset="0"/>
              </a:rPr>
              <a:t> </a:t>
            </a:r>
            <a:r>
              <a:rPr lang="en-US" dirty="0" smtClean="0"/>
              <a:t>The query optimizer uses statistics to estimate the cardinality or number of rows in the query result, which enables the query optimizer to create a high quality query plan.</a:t>
            </a:r>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Firewall Rules – </a:t>
            </a:r>
            <a:r>
              <a:rPr lang="en-US" dirty="0" smtClean="0"/>
              <a:t>different rules for different databases hosted on the same logical SQL Database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702854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Azure Portal (Ibiza) to create a new database server</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697201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Azure Portal (Ibiza) to create a new database server</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436324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1843838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9164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5</a:t>
            </a:fld>
            <a:endParaRPr lang="en-US" dirty="0"/>
          </a:p>
        </p:txBody>
      </p:sp>
    </p:spTree>
    <p:extLst>
      <p:ext uri="{BB962C8B-B14F-4D97-AF65-F5344CB8AC3E}">
        <p14:creationId xmlns:p14="http://schemas.microsoft.com/office/powerpoint/2010/main" val="976225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73141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709022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518678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170825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set of tools </a:t>
            </a:r>
            <a:r>
              <a:rPr lang="en-US" sz="900" baseline="0" dirty="0" smtClean="0"/>
              <a:t>for developers when interacting with Microsoft Azure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Management Portal -&gt; Cross Browser, Unified Management Experience</a:t>
            </a:r>
            <a:endParaRPr lang="en-US" dirty="0" smtClean="0">
              <a:effectLst/>
            </a:endParaRPr>
          </a:p>
          <a:p>
            <a:pPr rtl="0"/>
            <a:r>
              <a:rPr lang="en-US" dirty="0" smtClean="0">
                <a:effectLst/>
                <a:latin typeface="Segoe UI" panose="020B0502040204020203" pitchFamily="34" charset="0"/>
              </a:rPr>
              <a:t>SQL Server Data Tools -&gt; Integrated Database</a:t>
            </a:r>
            <a:r>
              <a:rPr lang="en-US" baseline="0" dirty="0" smtClean="0">
                <a:effectLst/>
                <a:latin typeface="Segoe UI" panose="020B0502040204020203" pitchFamily="34" charset="0"/>
              </a:rPr>
              <a:t> Design Environment, Table Designer, Debugging, T-SQL Editor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marL="167970" indent="-167970">
              <a:buFont typeface="Arial" pitchFamily="34" charset="0"/>
              <a:buChar char="•"/>
            </a:pPr>
            <a:r>
              <a:rPr lang="en-US" sz="900" dirty="0" smtClean="0"/>
              <a:t>IntelliSense in T-SQL Editor</a:t>
            </a:r>
          </a:p>
          <a:p>
            <a:pPr marL="167970" indent="-167970">
              <a:buFont typeface="Arial" pitchFamily="34" charset="0"/>
              <a:buChar char="•"/>
            </a:pPr>
            <a:r>
              <a:rPr lang="en-US" sz="900" spc="-51" dirty="0" smtClean="0">
                <a:solidFill>
                  <a:schemeClr val="tx1"/>
                </a:solidFill>
              </a:rPr>
              <a:t>SQL Server Data Tools</a:t>
            </a:r>
            <a:endParaRPr lang="en-US" sz="900" dirty="0" smtClean="0"/>
          </a:p>
          <a:p>
            <a:pPr marL="167970" indent="-167970">
              <a:buFont typeface="Arial" pitchFamily="34" charset="0"/>
              <a:buChar char="•"/>
            </a:pPr>
            <a:r>
              <a:rPr lang="en-US" sz="900" dirty="0" smtClean="0"/>
              <a:t>Strive to make it consistent as possible</a:t>
            </a:r>
          </a:p>
          <a:p>
            <a:pPr marL="167970" indent="-167970">
              <a:buFont typeface="Arial" pitchFamily="34" charset="0"/>
              <a:buChar char="•"/>
            </a:pPr>
            <a:r>
              <a:rPr lang="en-US" sz="900" dirty="0" smtClean="0"/>
              <a:t>Intersection with the cloud</a:t>
            </a:r>
          </a:p>
          <a:p>
            <a:pPr marL="167970" indent="-167970">
              <a:buFont typeface="Arial" pitchFamily="34" charset="0"/>
              <a:buChar char="•"/>
            </a:pPr>
            <a:r>
              <a:rPr lang="en-US" sz="900" dirty="0" smtClean="0"/>
              <a:t>Bridging you to the new cloud world</a:t>
            </a:r>
          </a:p>
          <a:p>
            <a:pPr marL="167970" indent="-167970">
              <a:buFont typeface="Arial" pitchFamily="34" charset="0"/>
              <a:buChar char="•"/>
            </a:pPr>
            <a:r>
              <a:rPr lang="en-US" sz="900" dirty="0" smtClean="0"/>
              <a:t>Consistency to the new</a:t>
            </a:r>
            <a:r>
              <a:rPr lang="en-US" sz="900" baseline="0" dirty="0" smtClean="0"/>
              <a:t> developer experience</a:t>
            </a:r>
          </a:p>
          <a:p>
            <a:pPr marL="167970" indent="-167970">
              <a:buFont typeface="Arial" pitchFamily="34" charset="0"/>
              <a:buChar char="•"/>
            </a:pPr>
            <a:r>
              <a:rPr lang="en-US" sz="900" baseline="0" dirty="0" smtClean="0"/>
              <a:t>Consistency with the new cloud model</a:t>
            </a:r>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869086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set of tools </a:t>
            </a:r>
            <a:r>
              <a:rPr lang="en-US" sz="900" baseline="0" dirty="0" smtClean="0"/>
              <a:t>for developers when interacting with Microsoft Azure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Management Portal -&gt; Cross Browser, Unified Management Experience</a:t>
            </a:r>
            <a:endParaRPr lang="en-US" dirty="0" smtClean="0">
              <a:effectLst/>
            </a:endParaRPr>
          </a:p>
          <a:p>
            <a:pPr rtl="0"/>
            <a:r>
              <a:rPr lang="en-US" dirty="0" smtClean="0">
                <a:effectLst/>
                <a:latin typeface="Segoe UI" panose="020B0502040204020203" pitchFamily="34" charset="0"/>
              </a:rPr>
              <a:t>SQL Server Data Tools -&gt; Integrated Database</a:t>
            </a:r>
            <a:r>
              <a:rPr lang="en-US" baseline="0" dirty="0" smtClean="0">
                <a:effectLst/>
                <a:latin typeface="Segoe UI" panose="020B0502040204020203" pitchFamily="34" charset="0"/>
              </a:rPr>
              <a:t> Design Environment, Table Designer, Debugging, T-SQL Editor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marL="167970" indent="-167970">
              <a:buFont typeface="Arial" pitchFamily="34" charset="0"/>
              <a:buChar char="•"/>
            </a:pPr>
            <a:r>
              <a:rPr lang="en-US" sz="900" dirty="0" smtClean="0"/>
              <a:t>IntelliSense in T-SQL Editor</a:t>
            </a:r>
          </a:p>
          <a:p>
            <a:pPr marL="167970" indent="-167970">
              <a:buFont typeface="Arial" pitchFamily="34" charset="0"/>
              <a:buChar char="•"/>
            </a:pPr>
            <a:r>
              <a:rPr lang="en-US" sz="900" spc="-51" dirty="0" smtClean="0">
                <a:solidFill>
                  <a:schemeClr val="tx1"/>
                </a:solidFill>
              </a:rPr>
              <a:t>SQL Server Data Tools</a:t>
            </a:r>
            <a:endParaRPr lang="en-US" sz="900" dirty="0" smtClean="0"/>
          </a:p>
          <a:p>
            <a:pPr marL="167970" indent="-167970">
              <a:buFont typeface="Arial" pitchFamily="34" charset="0"/>
              <a:buChar char="•"/>
            </a:pPr>
            <a:r>
              <a:rPr lang="en-US" sz="900" dirty="0" smtClean="0"/>
              <a:t>Strive to make it consistent as possible</a:t>
            </a:r>
          </a:p>
          <a:p>
            <a:pPr marL="167970" indent="-167970">
              <a:buFont typeface="Arial" pitchFamily="34" charset="0"/>
              <a:buChar char="•"/>
            </a:pPr>
            <a:r>
              <a:rPr lang="en-US" sz="900" dirty="0" smtClean="0"/>
              <a:t>Intersection with the cloud</a:t>
            </a:r>
          </a:p>
          <a:p>
            <a:pPr marL="167970" indent="-167970">
              <a:buFont typeface="Arial" pitchFamily="34" charset="0"/>
              <a:buChar char="•"/>
            </a:pPr>
            <a:r>
              <a:rPr lang="en-US" sz="900" dirty="0" smtClean="0"/>
              <a:t>Bridging you to the new cloud world</a:t>
            </a:r>
          </a:p>
          <a:p>
            <a:pPr marL="167970" indent="-167970">
              <a:buFont typeface="Arial" pitchFamily="34" charset="0"/>
              <a:buChar char="•"/>
            </a:pPr>
            <a:r>
              <a:rPr lang="en-US" sz="900" dirty="0" smtClean="0"/>
              <a:t>Consistency to the new</a:t>
            </a:r>
            <a:r>
              <a:rPr lang="en-US" sz="900" baseline="0" dirty="0" smtClean="0"/>
              <a:t> developer experience</a:t>
            </a:r>
          </a:p>
          <a:p>
            <a:pPr marL="167970" indent="-167970">
              <a:buFont typeface="Arial" pitchFamily="34" charset="0"/>
              <a:buChar char="•"/>
            </a:pPr>
            <a:r>
              <a:rPr lang="en-US" sz="900" baseline="0" dirty="0" smtClean="0"/>
              <a:t>Consistency with the new cloud model</a:t>
            </a:r>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019902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set of tools </a:t>
            </a:r>
            <a:r>
              <a:rPr lang="en-US" sz="900" baseline="0" dirty="0" smtClean="0"/>
              <a:t>for developers when interacting with Microsoft Azure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Management Portal -&gt; Cross Browser, Unified Management Experience</a:t>
            </a:r>
            <a:endParaRPr lang="en-US" dirty="0" smtClean="0">
              <a:effectLst/>
            </a:endParaRPr>
          </a:p>
          <a:p>
            <a:pPr rtl="0"/>
            <a:r>
              <a:rPr lang="en-US" dirty="0" smtClean="0">
                <a:effectLst/>
                <a:latin typeface="Segoe UI" panose="020B0502040204020203" pitchFamily="34" charset="0"/>
              </a:rPr>
              <a:t>SQL Server Data Tools -&gt; Integrated Database</a:t>
            </a:r>
            <a:r>
              <a:rPr lang="en-US" baseline="0" dirty="0" smtClean="0">
                <a:effectLst/>
                <a:latin typeface="Segoe UI" panose="020B0502040204020203" pitchFamily="34" charset="0"/>
              </a:rPr>
              <a:t> Design Environment, Table Designer, Debugging, T-SQL Editor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marL="167970" indent="-167970">
              <a:buFont typeface="Arial" pitchFamily="34" charset="0"/>
              <a:buChar char="•"/>
            </a:pPr>
            <a:r>
              <a:rPr lang="en-US" sz="900" dirty="0" smtClean="0"/>
              <a:t>IntelliSense in T-SQL Editor</a:t>
            </a:r>
          </a:p>
          <a:p>
            <a:pPr marL="167970" indent="-167970">
              <a:buFont typeface="Arial" pitchFamily="34" charset="0"/>
              <a:buChar char="•"/>
            </a:pPr>
            <a:r>
              <a:rPr lang="en-US" sz="900" spc="-51" dirty="0" smtClean="0">
                <a:solidFill>
                  <a:schemeClr val="tx1"/>
                </a:solidFill>
              </a:rPr>
              <a:t>SQL Server Data Tools</a:t>
            </a:r>
            <a:endParaRPr lang="en-US" sz="900" dirty="0" smtClean="0"/>
          </a:p>
          <a:p>
            <a:pPr marL="167970" indent="-167970">
              <a:buFont typeface="Arial" pitchFamily="34" charset="0"/>
              <a:buChar char="•"/>
            </a:pPr>
            <a:r>
              <a:rPr lang="en-US" sz="900" dirty="0" smtClean="0"/>
              <a:t>Strive to make it consistent as possible</a:t>
            </a:r>
          </a:p>
          <a:p>
            <a:pPr marL="167970" indent="-167970">
              <a:buFont typeface="Arial" pitchFamily="34" charset="0"/>
              <a:buChar char="•"/>
            </a:pPr>
            <a:r>
              <a:rPr lang="en-US" sz="900" dirty="0" smtClean="0"/>
              <a:t>Intersection with the cloud</a:t>
            </a:r>
          </a:p>
          <a:p>
            <a:pPr marL="167970" indent="-167970">
              <a:buFont typeface="Arial" pitchFamily="34" charset="0"/>
              <a:buChar char="•"/>
            </a:pPr>
            <a:r>
              <a:rPr lang="en-US" sz="900" dirty="0" smtClean="0"/>
              <a:t>Bridging you to the new cloud world</a:t>
            </a:r>
          </a:p>
          <a:p>
            <a:pPr marL="167970" indent="-167970">
              <a:buFont typeface="Arial" pitchFamily="34" charset="0"/>
              <a:buChar char="•"/>
            </a:pPr>
            <a:r>
              <a:rPr lang="en-US" sz="900" dirty="0" smtClean="0"/>
              <a:t>Consistency to the new</a:t>
            </a:r>
            <a:r>
              <a:rPr lang="en-US" sz="900" baseline="0" dirty="0" smtClean="0"/>
              <a:t> developer experience</a:t>
            </a:r>
          </a:p>
          <a:p>
            <a:pPr marL="167970" indent="-167970">
              <a:buFont typeface="Arial" pitchFamily="34" charset="0"/>
              <a:buChar char="•"/>
            </a:pPr>
            <a:r>
              <a:rPr lang="en-US" sz="900" baseline="0" dirty="0" smtClean="0"/>
              <a:t>Consistency with the new cloud model</a:t>
            </a:r>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230599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Discuss the</a:t>
            </a:r>
            <a:r>
              <a:rPr lang="en-US" baseline="0" dirty="0" smtClean="0">
                <a:effectLst/>
                <a:latin typeface="Segoe UI" panose="020B0502040204020203" pitchFamily="34" charset="0"/>
              </a:rPr>
              <a:t> deployment options for migrating your on-premises database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There are many ways to migrate</a:t>
            </a:r>
            <a:r>
              <a:rPr lang="en-US" baseline="0" dirty="0" smtClean="0">
                <a:effectLst/>
                <a:latin typeface="Segoe UI" panose="020B0502040204020203" pitchFamily="34" charset="0"/>
              </a:rPr>
              <a:t> your on-premises SQL Server database to Microsoft Azure SQL Database, but there have been great enhancements and improvements in both DAC and SSDT to dramatically improve and simplify deployment and migration options.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DAC Framework</a:t>
            </a:r>
            <a:r>
              <a:rPr lang="en-US" baseline="0" dirty="0" smtClean="0">
                <a:effectLst/>
                <a:latin typeface="Segoe UI" panose="020B0502040204020203" pitchFamily="34" charset="0"/>
              </a:rPr>
              <a:t> – A new unit of deployment called a </a:t>
            </a:r>
            <a:r>
              <a:rPr lang="en-US" baseline="0" dirty="0" err="1" smtClean="0">
                <a:effectLst/>
                <a:latin typeface="Segoe UI" panose="020B0502040204020203" pitchFamily="34" charset="0"/>
              </a:rPr>
              <a:t>bacpac</a:t>
            </a:r>
            <a:r>
              <a:rPr lang="en-US" baseline="0" dirty="0" smtClean="0">
                <a:effectLst/>
                <a:latin typeface="Segoe UI" panose="020B0502040204020203" pitchFamily="34" charset="0"/>
              </a:rPr>
              <a:t> which contains both schema AND data. </a:t>
            </a:r>
            <a:endParaRPr lang="en-US" dirty="0" smtClean="0">
              <a:effectLst/>
            </a:endParaRPr>
          </a:p>
          <a:p>
            <a:pPr rtl="0"/>
            <a:r>
              <a:rPr lang="en-US" dirty="0" smtClean="0">
                <a:effectLst/>
                <a:latin typeface="Segoe UI" panose="020B0502040204020203" pitchFamily="34" charset="0"/>
              </a:rPr>
              <a:t>SQL Server Data Tools –</a:t>
            </a:r>
            <a:r>
              <a:rPr lang="en-US" baseline="0" dirty="0" smtClean="0">
                <a:effectLst/>
                <a:latin typeface="Segoe UI" panose="020B0502040204020203" pitchFamily="34" charset="0"/>
              </a:rPr>
              <a:t> Easily determine “Azure read” status. Provide single Publish capability. </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Both DAC and SSDT provide instant feedback as to the</a:t>
            </a:r>
            <a:r>
              <a:rPr lang="en-US" baseline="0" dirty="0" smtClean="0">
                <a:effectLst/>
                <a:latin typeface="Segoe UI" panose="020B0502040204020203" pitchFamily="34" charset="0"/>
              </a:rPr>
              <a:t> “azure-ready” status of your on-premises database. SSDT provides a single publish from source to destination, but DAC creates a deployment unit which can be stored in Azure storage or on-premises and used to create multiple SQL Database instances.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530781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Discuss the</a:t>
            </a:r>
            <a:r>
              <a:rPr lang="en-US" baseline="0" dirty="0" smtClean="0">
                <a:effectLst/>
                <a:latin typeface="Segoe UI" panose="020B0502040204020203" pitchFamily="34" charset="0"/>
              </a:rPr>
              <a:t> deployment options for migrating your on-premises database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There are many ways to migrate</a:t>
            </a:r>
            <a:r>
              <a:rPr lang="en-US" baseline="0" dirty="0" smtClean="0">
                <a:effectLst/>
                <a:latin typeface="Segoe UI" panose="020B0502040204020203" pitchFamily="34" charset="0"/>
              </a:rPr>
              <a:t> your on-premises SQL Server database to Microsoft Azure SQL Database, but there have been great enhancements and improvements in both DAC and SSDT to dramatically improve and simplify deployment and migration options.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DAC Framework</a:t>
            </a:r>
            <a:r>
              <a:rPr lang="en-US" baseline="0" dirty="0" smtClean="0">
                <a:effectLst/>
                <a:latin typeface="Segoe UI" panose="020B0502040204020203" pitchFamily="34" charset="0"/>
              </a:rPr>
              <a:t> – A new unit of deployment called a </a:t>
            </a:r>
            <a:r>
              <a:rPr lang="en-US" baseline="0" dirty="0" err="1" smtClean="0">
                <a:effectLst/>
                <a:latin typeface="Segoe UI" panose="020B0502040204020203" pitchFamily="34" charset="0"/>
              </a:rPr>
              <a:t>bacpac</a:t>
            </a:r>
            <a:r>
              <a:rPr lang="en-US" baseline="0" dirty="0" smtClean="0">
                <a:effectLst/>
                <a:latin typeface="Segoe UI" panose="020B0502040204020203" pitchFamily="34" charset="0"/>
              </a:rPr>
              <a:t> which contains both schema AND data. </a:t>
            </a:r>
            <a:endParaRPr lang="en-US" dirty="0" smtClean="0">
              <a:effectLst/>
            </a:endParaRPr>
          </a:p>
          <a:p>
            <a:pPr rtl="0"/>
            <a:r>
              <a:rPr lang="en-US" dirty="0" smtClean="0">
                <a:effectLst/>
                <a:latin typeface="Segoe UI" panose="020B0502040204020203" pitchFamily="34" charset="0"/>
              </a:rPr>
              <a:t>SQL Server Data Tools –</a:t>
            </a:r>
            <a:r>
              <a:rPr lang="en-US" baseline="0" dirty="0" smtClean="0">
                <a:effectLst/>
                <a:latin typeface="Segoe UI" panose="020B0502040204020203" pitchFamily="34" charset="0"/>
              </a:rPr>
              <a:t> Easily determine “Azure read” status. Provide single Publish capability. </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Both DAC and SSDT provide instant feedback as to the</a:t>
            </a:r>
            <a:r>
              <a:rPr lang="en-US" baseline="0" dirty="0" smtClean="0">
                <a:effectLst/>
                <a:latin typeface="Segoe UI" panose="020B0502040204020203" pitchFamily="34" charset="0"/>
              </a:rPr>
              <a:t> “azure-ready” status of your on-premises database. SSDT provides a single publish from source to destination, but DAC creates a deployment unit which can be stored in Azure storage or on-premises and used to create multiple SQL Database instances.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972875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SSMS to deploy</a:t>
            </a:r>
            <a:r>
              <a:rPr lang="en-US" baseline="0" dirty="0" smtClean="0"/>
              <a:t> DAC pack to previously provisioned database server</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522768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that</a:t>
            </a:r>
            <a:r>
              <a:rPr lang="en-US" baseline="0" dirty="0" smtClean="0">
                <a:effectLst/>
                <a:latin typeface="Segoe UI" panose="020B0502040204020203" pitchFamily="34" charset="0"/>
              </a:rPr>
              <a:t> while there are physical SQL Server boxes behind the scenes, when connecting to SQL Database, you are not connecting to a physical server, but to a TDS endpoint.</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 key to understanding SQL Database</a:t>
            </a:r>
            <a:r>
              <a:rPr lang="en-US" baseline="0" dirty="0" smtClean="0">
                <a:effectLst/>
                <a:latin typeface="Segoe UI" panose="020B0502040204020203" pitchFamily="34" charset="0"/>
              </a:rPr>
              <a:t> is understanding while SQL Database is SQL Server, we do not interact with them in the same physical manner.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dirty="0" smtClean="0">
                <a:effectLst/>
                <a:latin typeface="Segoe UI" panose="020B0502040204020203" pitchFamily="34" charset="0"/>
              </a:rPr>
              <a:t>.</a:t>
            </a:r>
            <a:endParaRPr lang="en-US" dirty="0" smtClean="0">
              <a:effectLst/>
            </a:endParaRPr>
          </a:p>
          <a:p>
            <a:pPr rtl="0"/>
            <a:r>
              <a:rPr lang="en-US" dirty="0" smtClean="0">
                <a:effectLst/>
                <a:latin typeface="Segoe UI" panose="020B0502040204020203" pitchFamily="34" charset="0"/>
              </a:rPr>
              <a:t>In</a:t>
            </a:r>
            <a:r>
              <a:rPr lang="en-US" baseline="0" dirty="0" smtClean="0">
                <a:effectLst/>
                <a:latin typeface="Segoe UI" panose="020B0502040204020203" pitchFamily="34" charset="0"/>
              </a:rPr>
              <a:t> Microsoft Azure, we do not have physical access to the actual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It is</a:t>
            </a:r>
            <a:r>
              <a:rPr lang="en-US" baseline="0" dirty="0" smtClean="0">
                <a:effectLst/>
                <a:latin typeface="Segoe UI" panose="020B0502040204020203" pitchFamily="34" charset="0"/>
              </a:rPr>
              <a:t> important that the attendee understands that it IS INDEED SQL Server at the platform layer. There are physical boxes running SQL Server 2012 Enterprise Edition. However, due to the nature of the Azure environment to provide the high-availability and scalability necessary, access to the physical boxes is currently not supported.</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961557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33</a:t>
            </a:fld>
            <a:endParaRPr lang="en-US" dirty="0"/>
          </a:p>
        </p:txBody>
      </p:sp>
    </p:spTree>
    <p:extLst>
      <p:ext uri="{BB962C8B-B14F-4D97-AF65-F5344CB8AC3E}">
        <p14:creationId xmlns:p14="http://schemas.microsoft.com/office/powerpoint/2010/main" val="3262515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two areas where Microsoft Azure SQL Database can be secured.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Security is vitally important and</a:t>
            </a:r>
            <a:r>
              <a:rPr lang="en-US" baseline="0" dirty="0" smtClean="0">
                <a:effectLst/>
              </a:rPr>
              <a:t> has not be overlooked. Microsoft Azure SQL Database takes security seriously.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Set security</a:t>
            </a:r>
            <a:r>
              <a:rPr lang="en-US" baseline="0" dirty="0" smtClean="0">
                <a:effectLst/>
                <a:latin typeface="Segoe UI" panose="020B0502040204020203" pitchFamily="34" charset="0"/>
              </a:rPr>
              <a:t> options on the server itself</a:t>
            </a:r>
            <a:endParaRPr lang="en-US" dirty="0" smtClean="0">
              <a:effectLst/>
            </a:endParaRPr>
          </a:p>
          <a:p>
            <a:pPr rtl="0"/>
            <a:r>
              <a:rPr lang="en-US" dirty="0" smtClean="0">
                <a:effectLst/>
                <a:latin typeface="Segoe UI" panose="020B0502040204020203" pitchFamily="34" charset="0"/>
              </a:rPr>
              <a:t>Security within the database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This</a:t>
            </a:r>
            <a:r>
              <a:rPr lang="en-US" baseline="0" dirty="0" smtClean="0">
                <a:effectLst/>
                <a:latin typeface="Segoe UI" panose="020B0502040204020203" pitchFamily="34" charset="0"/>
              </a:rPr>
              <a:t> doesn’t leave the application free of any responsibility…some settings are required to be set within the application.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3897161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4074636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33057033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4360626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14173272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Illustrate</a:t>
            </a:r>
            <a:r>
              <a:rPr lang="en-US" baseline="0" dirty="0" smtClean="0">
                <a:effectLst/>
                <a:latin typeface="Segoe UI" panose="020B0502040204020203" pitchFamily="34" charset="0"/>
              </a:rPr>
              <a:t> the how SQL Database Firewall </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By</a:t>
            </a:r>
            <a:r>
              <a:rPr lang="en-US" baseline="0" dirty="0" smtClean="0">
                <a:effectLst/>
                <a:latin typeface="Segoe UI" panose="020B0502040204020203" pitchFamily="34" charset="0"/>
              </a:rPr>
              <a:t> default, no-one is allowed to access the database.</a:t>
            </a:r>
          </a:p>
          <a:p>
            <a:pPr rtl="0"/>
            <a:r>
              <a:rPr lang="en-US" baseline="0" dirty="0" smtClean="0">
                <a:effectLst/>
                <a:latin typeface="Segoe UI" panose="020B0502040204020203" pitchFamily="34" charset="0"/>
              </a:rPr>
              <a:t>Server Rules enable clients to access your entire SQL Database server</a:t>
            </a:r>
          </a:p>
          <a:p>
            <a:pPr rtl="0"/>
            <a:r>
              <a:rPr lang="en-US" baseline="0" dirty="0" smtClean="0">
                <a:effectLst/>
                <a:latin typeface="Segoe UI" panose="020B0502040204020203" pitchFamily="34" charset="0"/>
              </a:rPr>
              <a:t>Database rules enable clients to access individual databases within your SQL Database server</a:t>
            </a:r>
            <a:endParaRPr lang="en-US" dirty="0" smtClean="0">
              <a:effectLst/>
            </a:endParaRPr>
          </a:p>
          <a:p>
            <a:pPr rtl="0"/>
            <a:r>
              <a:rPr lang="en-US" dirty="0" smtClean="0">
                <a:effectLst/>
                <a:latin typeface="Segoe UI" panose="020B0502040204020203" pitchFamily="34" charset="0"/>
              </a:rPr>
              <a:t>Rules are originating IP Address</a:t>
            </a:r>
            <a:r>
              <a:rPr lang="en-US" baseline="0" dirty="0" smtClean="0">
                <a:effectLst/>
                <a:latin typeface="Segoe UI" panose="020B0502040204020203" pitchFamily="34" charset="0"/>
              </a:rPr>
              <a:t>-based.</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sz="1200" b="0" i="0" u="none" strike="noStrike" kern="1200" baseline="0" dirty="0" smtClean="0">
                <a:solidFill>
                  <a:schemeClr val="tx1"/>
                </a:solidFill>
                <a:latin typeface="Segoe UI" pitchFamily="34" charset="0"/>
                <a:ea typeface="+mn-ea"/>
                <a:cs typeface="+mn-cs"/>
              </a:rPr>
              <a:t>Maximum of 128 Rules</a:t>
            </a:r>
          </a:p>
          <a:p>
            <a:endParaRPr lang="en-US" sz="1200" b="0" i="0" u="none" strike="noStrike" kern="1200" baseline="0" dirty="0" smtClean="0">
              <a:solidFill>
                <a:schemeClr val="tx1"/>
              </a:solidFill>
              <a:latin typeface="Segoe UI" pitchFamily="34" charset="0"/>
              <a:ea typeface="+mn-ea"/>
              <a:cs typeface="+mn-cs"/>
            </a:endParaRPr>
          </a:p>
          <a:p>
            <a:r>
              <a:rPr lang="en-US" sz="1200" b="0" i="0" u="none" strike="noStrike" kern="1200" baseline="0" dirty="0" smtClean="0">
                <a:solidFill>
                  <a:schemeClr val="tx1"/>
                </a:solidFill>
                <a:latin typeface="Segoe UI" pitchFamily="34" charset="0"/>
                <a:ea typeface="+mn-ea"/>
                <a:cs typeface="+mn-cs"/>
              </a:rPr>
              <a:t>Rather than using a REST API like the other Azure storage services, SQL Database is accessed via Tabular Data Stream (TDS), the same protocol used by Microsoft SQL Server (operating over port TCP/1433). </a:t>
            </a:r>
            <a:r>
              <a:rPr lang="en-US" dirty="0" smtClean="0"/>
              <a:t>To help protect the</a:t>
            </a:r>
            <a:r>
              <a:rPr lang="en-US" baseline="0" dirty="0" smtClean="0"/>
              <a:t> </a:t>
            </a:r>
            <a:r>
              <a:rPr lang="en-US" dirty="0" smtClean="0"/>
              <a:t>data, the SQL Database firewall prevents all access to your SQL Database server until you specify which computers have permission. </a:t>
            </a:r>
            <a:endParaRPr lang="en-US" sz="1200" b="0" i="0" u="none" strike="noStrike" kern="1200" baseline="0" dirty="0" smtClean="0">
              <a:solidFill>
                <a:schemeClr val="tx1"/>
              </a:solidFill>
              <a:latin typeface="Segoe UI" pitchFamily="34" charset="0"/>
              <a:ea typeface="+mn-ea"/>
              <a:cs typeface="+mn-cs"/>
            </a:endParaRPr>
          </a:p>
          <a:p>
            <a:endParaRPr lang="en-US" dirty="0" smtClean="0"/>
          </a:p>
          <a:p>
            <a:r>
              <a:rPr lang="en-US" dirty="0" smtClean="0"/>
              <a:t>Initially, all access to your SQL Database server is blocked by the SQL Database firewall; connection attempts originating from the Internet or Microsoft Azure will not be able to reach your SQL Database server. In order to begin using your SQL Database server, you must go to the SQL Database</a:t>
            </a:r>
            <a:r>
              <a:rPr lang="en-US" baseline="0" dirty="0" smtClean="0"/>
              <a:t> Portal</a:t>
            </a:r>
            <a:r>
              <a:rPr lang="en-US" dirty="0" smtClean="0"/>
              <a:t> and specify one or more firewall settings that enable access to your SQL Database server. Use the firewall settings to specify which IP address ranges from the Internet are allowed, and whether or not Microsoft Azure applications can attempt to connect to your SQL Database server.</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ADA9749E-FBCD-4239-AFBA-6C4AFE6C59B7}" type="slidenum">
              <a:rPr lang="en-US" smtClean="0"/>
              <a:pPr/>
              <a:t>39</a:t>
            </a:fld>
            <a:endParaRPr lang="en-US"/>
          </a:p>
        </p:txBody>
      </p:sp>
    </p:spTree>
    <p:extLst>
      <p:ext uri="{BB962C8B-B14F-4D97-AF65-F5344CB8AC3E}">
        <p14:creationId xmlns:p14="http://schemas.microsoft.com/office/powerpoint/2010/main" val="5822906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40</a:t>
            </a:fld>
            <a:endParaRPr lang="en-US"/>
          </a:p>
        </p:txBody>
      </p:sp>
    </p:spTree>
    <p:extLst>
      <p:ext uri="{BB962C8B-B14F-4D97-AF65-F5344CB8AC3E}">
        <p14:creationId xmlns:p14="http://schemas.microsoft.com/office/powerpoint/2010/main" val="12789714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41</a:t>
            </a:fld>
            <a:endParaRPr lang="en-US"/>
          </a:p>
        </p:txBody>
      </p:sp>
    </p:spTree>
    <p:extLst>
      <p:ext uri="{BB962C8B-B14F-4D97-AF65-F5344CB8AC3E}">
        <p14:creationId xmlns:p14="http://schemas.microsoft.com/office/powerpoint/2010/main" val="3347769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42</a:t>
            </a:fld>
            <a:endParaRPr lang="en-US"/>
          </a:p>
        </p:txBody>
      </p:sp>
    </p:spTree>
    <p:extLst>
      <p:ext uri="{BB962C8B-B14F-4D97-AF65-F5344CB8AC3E}">
        <p14:creationId xmlns:p14="http://schemas.microsoft.com/office/powerpoint/2010/main" val="1605413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7</a:t>
            </a:fld>
            <a:endParaRPr lang="en-US" dirty="0"/>
          </a:p>
        </p:txBody>
      </p:sp>
    </p:spTree>
    <p:extLst>
      <p:ext uri="{BB962C8B-B14F-4D97-AF65-F5344CB8AC3E}">
        <p14:creationId xmlns:p14="http://schemas.microsoft.com/office/powerpoint/2010/main" val="285847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43</a:t>
            </a:fld>
            <a:endParaRPr lang="en-US"/>
          </a:p>
        </p:txBody>
      </p:sp>
    </p:spTree>
    <p:extLst>
      <p:ext uri="{BB962C8B-B14F-4D97-AF65-F5344CB8AC3E}">
        <p14:creationId xmlns:p14="http://schemas.microsoft.com/office/powerpoint/2010/main" val="3398117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portal.azure.com</a:t>
            </a:r>
            <a:r>
              <a:rPr lang="en-US" baseline="0" dirty="0" smtClean="0"/>
              <a:t>.</a:t>
            </a:r>
          </a:p>
          <a:p>
            <a:r>
              <a:rPr lang="en-US" baseline="0" dirty="0" smtClean="0"/>
              <a:t>Enter Marketplace.</a:t>
            </a:r>
          </a:p>
          <a:p>
            <a:r>
              <a:rPr lang="en-US" baseline="0" dirty="0" smtClean="0"/>
              <a:t>Select Data -&gt; SQL Server -&gt; Any SQL VM you like.</a:t>
            </a:r>
          </a:p>
          <a:p>
            <a:r>
              <a:rPr lang="en-US" baseline="0" dirty="0" smtClean="0"/>
              <a:t>Show Pricing tier options and settings.</a:t>
            </a:r>
          </a:p>
          <a:p>
            <a:r>
              <a:rPr lang="en-US" baseline="0" dirty="0" smtClean="0"/>
              <a:t>Deploy it!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47</a:t>
            </a:fld>
            <a:endParaRPr lang="en-US"/>
          </a:p>
        </p:txBody>
      </p:sp>
    </p:spTree>
    <p:extLst>
      <p:ext uri="{BB962C8B-B14F-4D97-AF65-F5344CB8AC3E}">
        <p14:creationId xmlns:p14="http://schemas.microsoft.com/office/powerpoint/2010/main" val="42629526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BCC1A05-2D65-4971-B6B4-E191306B3EF6}" type="slidenum">
              <a:rPr lang="zh-CN" altLang="en-US" smtClean="0">
                <a:solidFill>
                  <a:prstClr val="black"/>
                </a:solidFill>
              </a:rPr>
              <a:pPr/>
              <a:t>50</a:t>
            </a:fld>
            <a:endParaRPr lang="zh-CN" altLang="en-US">
              <a:solidFill>
                <a:prstClr val="black"/>
              </a:solidFill>
            </a:endParaRPr>
          </a:p>
        </p:txBody>
      </p:sp>
    </p:spTree>
    <p:extLst>
      <p:ext uri="{BB962C8B-B14F-4D97-AF65-F5344CB8AC3E}">
        <p14:creationId xmlns:p14="http://schemas.microsoft.com/office/powerpoint/2010/main" val="13767378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25731696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25886540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90000"/>
              </a:lnSpc>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6286396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BCC1A05-2D65-4971-B6B4-E191306B3EF6}" type="slidenum">
              <a:rPr lang="zh-CN" altLang="en-US" smtClean="0">
                <a:solidFill>
                  <a:prstClr val="black"/>
                </a:solidFill>
              </a:rPr>
              <a:pPr/>
              <a:t>54</a:t>
            </a:fld>
            <a:endParaRPr lang="zh-CN" altLang="en-US">
              <a:solidFill>
                <a:prstClr val="black"/>
              </a:solidFill>
            </a:endParaRPr>
          </a:p>
        </p:txBody>
      </p:sp>
    </p:spTree>
    <p:extLst>
      <p:ext uri="{BB962C8B-B14F-4D97-AF65-F5344CB8AC3E}">
        <p14:creationId xmlns:p14="http://schemas.microsoft.com/office/powerpoint/2010/main" val="37805310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9367501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31458776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3502823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overall</a:t>
            </a:r>
            <a:r>
              <a:rPr lang="en-US" baseline="0" dirty="0" smtClean="0">
                <a:effectLst/>
                <a:latin typeface="Segoe UI" panose="020B0502040204020203" pitchFamily="34" charset="0"/>
              </a:rPr>
              <a:t> concepts and benefits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Let’s clear up</a:t>
            </a:r>
            <a:r>
              <a:rPr lang="en-US" baseline="0" dirty="0" smtClean="0">
                <a:effectLst/>
                <a:latin typeface="Segoe UI" panose="020B0502040204020203" pitchFamily="34" charset="0"/>
              </a:rPr>
              <a:t> any confusion and look at the basics of what SQL Database really is and some of its benefits.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The same great SQL Server database technology that you know, love, and use on-premises provided</a:t>
            </a:r>
            <a:r>
              <a:rPr lang="en-US" baseline="0" dirty="0" smtClean="0">
                <a:effectLst/>
                <a:latin typeface="Segoe UI" panose="020B0502040204020203" pitchFamily="34" charset="0"/>
              </a:rPr>
              <a:t> as a service</a:t>
            </a:r>
            <a:endParaRPr lang="en-US" dirty="0" smtClean="0">
              <a:effectLst/>
            </a:endParaRPr>
          </a:p>
          <a:p>
            <a:pPr rtl="0"/>
            <a:r>
              <a:rPr lang="en-US" dirty="0" smtClean="0">
                <a:effectLst/>
                <a:latin typeface="Segoe UI" panose="020B0502040204020203" pitchFamily="34" charset="0"/>
              </a:rPr>
              <a:t>Enterprise-ready</a:t>
            </a:r>
            <a:r>
              <a:rPr lang="en-US" baseline="0" dirty="0" smtClean="0">
                <a:effectLst/>
                <a:latin typeface="Segoe UI" panose="020B0502040204020203" pitchFamily="34" charset="0"/>
              </a:rPr>
              <a:t> </a:t>
            </a:r>
          </a:p>
          <a:p>
            <a:pPr rtl="0"/>
            <a:r>
              <a:rPr lang="en-US" baseline="0" dirty="0" smtClean="0">
                <a:effectLst/>
                <a:latin typeface="Segoe UI" panose="020B0502040204020203" pitchFamily="34" charset="0"/>
              </a:rPr>
              <a:t>Automatic support for High-Availability</a:t>
            </a:r>
          </a:p>
          <a:p>
            <a:pPr rtl="0"/>
            <a:r>
              <a:rPr lang="en-US" baseline="0" dirty="0" smtClean="0">
                <a:effectLst/>
                <a:latin typeface="Segoe UI" panose="020B0502040204020203" pitchFamily="34" charset="0"/>
              </a:rPr>
              <a:t>Designed to scale on-demand to provide the same great elasticity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High-availability – 3 copies of the database free for the cost of the one database. Always</a:t>
            </a:r>
            <a:r>
              <a:rPr lang="en-US" baseline="0" dirty="0" smtClean="0">
                <a:effectLst/>
                <a:latin typeface="Segoe UI" panose="020B0502040204020203" pitchFamily="34" charset="0"/>
              </a:rPr>
              <a:t> in sync. The cost to do this on-premises isn’t cheap. This is </a:t>
            </a:r>
            <a:r>
              <a:rPr lang="en-US" b="1" baseline="0" dirty="0" smtClean="0">
                <a:effectLst/>
                <a:latin typeface="Segoe UI" panose="020B0502040204020203" pitchFamily="34" charset="0"/>
              </a:rPr>
              <a:t>FREE</a:t>
            </a:r>
            <a:r>
              <a:rPr lang="en-US" baseline="0" dirty="0" smtClean="0">
                <a:effectLst/>
                <a:latin typeface="Segoe UI" panose="020B0502040204020203" pitchFamily="34" charset="0"/>
              </a:rPr>
              <a:t> in SQL Database.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3201292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13400697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18974422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21052041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04237-8EC8-489E-B855-C15325CF3369}" type="slidenum">
              <a:rPr lang="en-US" smtClean="0">
                <a:solidFill>
                  <a:prstClr val="black"/>
                </a:solidFill>
              </a:rPr>
              <a:pPr/>
              <a:t>62</a:t>
            </a:fld>
            <a:endParaRPr lang="en-US" dirty="0">
              <a:solidFill>
                <a:prstClr val="black"/>
              </a:solidFill>
            </a:endParaRPr>
          </a:p>
        </p:txBody>
      </p:sp>
    </p:spTree>
    <p:extLst>
      <p:ext uri="{BB962C8B-B14F-4D97-AF65-F5344CB8AC3E}">
        <p14:creationId xmlns:p14="http://schemas.microsoft.com/office/powerpoint/2010/main" val="36875361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Provision a cluster via Portal</a:t>
            </a:r>
          </a:p>
          <a:p>
            <a:r>
              <a:rPr lang="en-US" sz="1200" dirty="0" smtClean="0"/>
              <a:t>Provision a cluster via </a:t>
            </a:r>
            <a:r>
              <a:rPr lang="en-US" sz="1200" dirty="0" err="1" smtClean="0"/>
              <a:t>Powershell</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63</a:t>
            </a:fld>
            <a:endParaRPr lang="en-US">
              <a:solidFill>
                <a:prstClr val="black"/>
              </a:solidFill>
            </a:endParaRPr>
          </a:p>
        </p:txBody>
      </p:sp>
    </p:spTree>
    <p:extLst>
      <p:ext uri="{BB962C8B-B14F-4D97-AF65-F5344CB8AC3E}">
        <p14:creationId xmlns:p14="http://schemas.microsoft.com/office/powerpoint/2010/main" val="410644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5607437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7738D-585F-44E8-BC09-82BBE838E7E1}" type="slidenum">
              <a:rPr lang="en-US" smtClean="0">
                <a:solidFill>
                  <a:prstClr val="black"/>
                </a:solidFill>
              </a:rPr>
              <a:pPr/>
              <a:t>65</a:t>
            </a:fld>
            <a:endParaRPr lang="en-US" dirty="0">
              <a:solidFill>
                <a:prstClr val="black"/>
              </a:solidFill>
            </a:endParaRPr>
          </a:p>
        </p:txBody>
      </p:sp>
    </p:spTree>
    <p:extLst>
      <p:ext uri="{BB962C8B-B14F-4D97-AF65-F5344CB8AC3E}">
        <p14:creationId xmlns:p14="http://schemas.microsoft.com/office/powerpoint/2010/main" val="21464710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7738D-585F-44E8-BC09-82BBE838E7E1}" type="slidenum">
              <a:rPr lang="en-US" smtClean="0">
                <a:solidFill>
                  <a:prstClr val="black"/>
                </a:solidFill>
              </a:rPr>
              <a:pPr/>
              <a:t>66</a:t>
            </a:fld>
            <a:endParaRPr lang="en-US" dirty="0">
              <a:solidFill>
                <a:prstClr val="black"/>
              </a:solidFill>
            </a:endParaRPr>
          </a:p>
        </p:txBody>
      </p:sp>
    </p:spTree>
    <p:extLst>
      <p:ext uri="{BB962C8B-B14F-4D97-AF65-F5344CB8AC3E}">
        <p14:creationId xmlns:p14="http://schemas.microsoft.com/office/powerpoint/2010/main" val="40643167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67</a:t>
            </a:fld>
            <a:endParaRPr lang="en-US" dirty="0">
              <a:solidFill>
                <a:prstClr val="black"/>
              </a:solidFill>
            </a:endParaRPr>
          </a:p>
        </p:txBody>
      </p:sp>
    </p:spTree>
    <p:extLst>
      <p:ext uri="{BB962C8B-B14F-4D97-AF65-F5344CB8AC3E}">
        <p14:creationId xmlns:p14="http://schemas.microsoft.com/office/powerpoint/2010/main" val="11183266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dirty="0" smtClean="0">
              <a:latin typeface="Segoe" charset="0"/>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74</a:t>
            </a:fld>
            <a:endParaRPr lang="en-US" dirty="0">
              <a:solidFill>
                <a:prstClr val="black"/>
              </a:solidFill>
            </a:endParaRPr>
          </a:p>
        </p:txBody>
      </p:sp>
    </p:spTree>
    <p:extLst>
      <p:ext uri="{BB962C8B-B14F-4D97-AF65-F5344CB8AC3E}">
        <p14:creationId xmlns:p14="http://schemas.microsoft.com/office/powerpoint/2010/main" val="290254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Microsoft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Microsoft Azure platform account. The billing and metering aspect of the services layer enables multi-tenant support by providing monitoring and billing for database usage based on individual Microsoft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0833638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smtClean="0">
              <a:latin typeface="Segoe UI (Body)"/>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75</a:t>
            </a:fld>
            <a:endParaRPr lang="en-US" dirty="0">
              <a:solidFill>
                <a:prstClr val="black"/>
              </a:solidFill>
            </a:endParaRPr>
          </a:p>
        </p:txBody>
      </p:sp>
    </p:spTree>
    <p:extLst>
      <p:ext uri="{BB962C8B-B14F-4D97-AF65-F5344CB8AC3E}">
        <p14:creationId xmlns:p14="http://schemas.microsoft.com/office/powerpoint/2010/main" val="18693249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12/4/2014 3:45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81</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12/4/2014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82</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83</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12/4/2014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84</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SQL</a:t>
            </a:r>
            <a:r>
              <a:rPr lang="en-US" baseline="0" dirty="0" smtClean="0">
                <a:effectLst/>
                <a:latin typeface="Segoe UI" panose="020B0502040204020203" pitchFamily="34" charset="0"/>
              </a:rPr>
              <a:t> Database pricing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rPr>
              <a:t>Reduced database rates as of February 2012</a:t>
            </a:r>
          </a:p>
          <a:p>
            <a:pPr rtl="0"/>
            <a:r>
              <a:rPr lang="en-US" b="1" dirty="0" smtClean="0">
                <a:effectLst/>
                <a:latin typeface="Segoe UI" panose="020B0502040204020203" pitchFamily="34" charset="0"/>
              </a:rPr>
              <a:t>Notes:</a:t>
            </a:r>
            <a:endParaRPr lang="en-US" dirty="0" smtClean="0">
              <a:effectLst/>
            </a:endParaRPr>
          </a:p>
          <a:p>
            <a:r>
              <a:rPr lang="en-US" dirty="0" smtClean="0"/>
              <a:t>http://www.windowsazure.com/en-us/pricing/details/#data-management</a:t>
            </a:r>
          </a:p>
          <a:p>
            <a:r>
              <a:rPr lang="en-US" dirty="0" smtClean="0"/>
              <a:t>http://www.windowsazure.com/en-us/pricing/details/#data-transfers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85</a:t>
            </a:fld>
            <a:endParaRPr lang="en-US" dirty="0"/>
          </a:p>
        </p:txBody>
      </p:sp>
    </p:spTree>
    <p:extLst>
      <p:ext uri="{BB962C8B-B14F-4D97-AF65-F5344CB8AC3E}">
        <p14:creationId xmlns:p14="http://schemas.microsoft.com/office/powerpoint/2010/main" val="3173363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Microsoft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Microsoft Azure platform account. The billing and metering aspect of the services layer enables multi-tenant support by providing monitoring and billing for database usage based on individual Microsoft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433764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Microsoft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Microsoft Azure platform account. The billing and metering aspect of the services layer enables multi-tenant support by providing monitoring and billing for database usage based on individual Microsoft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311124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Microsoft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Microsoft Azure platform account. The billing and metering aspect of the services layer enables multi-tenant support by providing monitoring and billing for database usage based on individual Microsoft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723234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2.xml"/><Relationship Id="rId4" Type="http://schemas.openxmlformats.org/officeDocument/2006/relationships/tags" Target="../tags/tag3.xml"/></Relationships>
</file>

<file path=ppt/slideLayouts/_rels/slideLayout3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5.xml"/><Relationship Id="rId7" Type="http://schemas.microsoft.com/office/2007/relationships/hdphoto" Target="../media/hdphoto2.wdp"/><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slideMaster" Target="../slideMasters/slideMaster2.xml"/><Relationship Id="rId9" Type="http://schemas.openxmlformats.org/officeDocument/2006/relationships/image" Target="../media/image5.emf"/></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5.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microsoft.com/office/2007/relationships/hdphoto" Target="../media/hdphoto1.wdp"/><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5.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microsoft.com/office/2007/relationships/hdphoto" Target="../media/hdphoto1.wdp"/><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710752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9237930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accent3">
                    <a:lumMod val="50000"/>
                  </a:schemeClr>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247425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511895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16682429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260951526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48167440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3494093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424299125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237736732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25457509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00273478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66977440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1674987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03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
        <p:nvSpPr>
          <p:cNvPr id="7" name="Rectangle 6"/>
          <p:cNvSpPr/>
          <p:nvPr userDrawn="1">
            <p:custDataLst>
              <p:tags r:id="rId3"/>
            </p:custDataLst>
          </p:nvPr>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Freeform 105"/>
          <p:cNvSpPr>
            <a:spLocks/>
          </p:cNvSpPr>
          <p:nvPr userDrawn="1">
            <p:custDataLst>
              <p:tags r:id="rId4"/>
            </p:custDataLst>
          </p:nvPr>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33192189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_Section Divider">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2054"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pic>
        <p:nvPicPr>
          <p:cNvPr id="5" name="Picture 4"/>
          <p:cNvPicPr>
            <a:picLocks noChangeAspect="1"/>
          </p:cNvPicPr>
          <p:nvPr userDrawn="1">
            <p:custDataLst>
              <p:tags r:id="rId3"/>
            </p:custDataLst>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103353740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4" indent="0">
              <a:spcBef>
                <a:spcPts val="0"/>
              </a:spcBef>
              <a:spcAft>
                <a:spcPts val="900"/>
              </a:spcAft>
              <a:buSzPct val="80000"/>
              <a:buFont typeface="Arial" pitchFamily="34" charset="0"/>
              <a:buNone/>
              <a:defRPr sz="3999" spc="-100" baseline="0">
                <a:gradFill>
                  <a:gsLst>
                    <a:gs pos="0">
                      <a:srgbClr val="595959"/>
                    </a:gs>
                    <a:gs pos="86000">
                      <a:srgbClr val="595959"/>
                    </a:gs>
                  </a:gsLst>
                  <a:lin ang="5400000" scaled="0"/>
                </a:gradFill>
                <a:latin typeface="Segoe UI Light" pitchFamily="34" charset="0"/>
              </a:defRPr>
            </a:lvl1pPr>
            <a:lvl2pPr marL="3174" indent="0">
              <a:spcBef>
                <a:spcPts val="0"/>
              </a:spcBef>
              <a:buSzPct val="80000"/>
              <a:buFont typeface="Arial" pitchFamily="34" charset="0"/>
              <a:buNone/>
              <a:defRPr sz="1999" spc="-50" baseline="0">
                <a:gradFill>
                  <a:gsLst>
                    <a:gs pos="0">
                      <a:srgbClr val="595959"/>
                    </a:gs>
                    <a:gs pos="86000">
                      <a:srgbClr val="595959"/>
                    </a:gs>
                  </a:gsLst>
                  <a:lin ang="5400000" scaled="0"/>
                </a:gradFill>
              </a:defRPr>
            </a:lvl2pPr>
            <a:lvl3pPr marL="1258510" indent="-40310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482" indent="-34597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931" indent="-3364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46636540"/>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307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292783822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410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258864044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10319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image" Target="../media/image4.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smtClean="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713" r:id="rId2"/>
    <p:sldLayoutId id="2147483687" r:id="rId3"/>
    <p:sldLayoutId id="2147483690" r:id="rId4"/>
    <p:sldLayoutId id="2147483686" r:id="rId5"/>
    <p:sldLayoutId id="2147483685" r:id="rId6"/>
    <p:sldLayoutId id="2147483662" r:id="rId7"/>
    <p:sldLayoutId id="2147483668" r:id="rId8"/>
    <p:sldLayoutId id="2147483693" r:id="rId9"/>
    <p:sldLayoutId id="2147483697" r:id="rId10"/>
    <p:sldLayoutId id="2147483699" r:id="rId11"/>
    <p:sldLayoutId id="2147483666" r:id="rId12"/>
    <p:sldLayoutId id="214748369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1" r:id="rId21"/>
    <p:sldLayoutId id="2147483712" r:id="rId22"/>
    <p:sldLayoutId id="2147483688" r:id="rId23"/>
    <p:sldLayoutId id="2147483701" r:id="rId24"/>
  </p:sldLayoutIdLst>
  <p:timing>
    <p:tnLst>
      <p:par>
        <p:cTn id="1" dur="indefinite" restart="never" nodeType="tmRoot"/>
      </p:par>
    </p:tnLst>
  </p:timing>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8"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49183604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8" Type="http://schemas.openxmlformats.org/officeDocument/2006/relationships/notesSlide" Target="../notesSlides/notesSlide43.xml"/><Relationship Id="rId3" Type="http://schemas.openxmlformats.org/officeDocument/2006/relationships/tags" Target="../tags/tag9.xml"/><Relationship Id="rId7" Type="http://schemas.openxmlformats.org/officeDocument/2006/relationships/slideLayout" Target="../slideLayouts/slideLayout32.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tags" Target="../tags/tag12.xml"/><Relationship Id="rId11" Type="http://schemas.openxmlformats.org/officeDocument/2006/relationships/image" Target="../media/image22.jpeg"/><Relationship Id="rId5" Type="http://schemas.openxmlformats.org/officeDocument/2006/relationships/tags" Target="../tags/tag11.xml"/><Relationship Id="rId10" Type="http://schemas.openxmlformats.org/officeDocument/2006/relationships/image" Target="../media/image5.emf"/><Relationship Id="rId4" Type="http://schemas.openxmlformats.org/officeDocument/2006/relationships/tags" Target="../tags/tag10.xml"/><Relationship Id="rId9" Type="http://schemas.openxmlformats.org/officeDocument/2006/relationships/oleObject" Target="../embeddings/oleObject5.bin"/></Relationships>
</file>

<file path=ppt/slides/_rels/slide52.xml.rels><?xml version="1.0" encoding="UTF-8" standalone="yes"?>
<Relationships xmlns="http://schemas.openxmlformats.org/package/2006/relationships"><Relationship Id="rId8" Type="http://schemas.openxmlformats.org/officeDocument/2006/relationships/notesSlide" Target="../notesSlides/notesSlide44.xml"/><Relationship Id="rId3" Type="http://schemas.openxmlformats.org/officeDocument/2006/relationships/tags" Target="../tags/tag14.xml"/><Relationship Id="rId7" Type="http://schemas.openxmlformats.org/officeDocument/2006/relationships/slideLayout" Target="../slideLayouts/slideLayout32.xml"/><Relationship Id="rId2" Type="http://schemas.openxmlformats.org/officeDocument/2006/relationships/tags" Target="../tags/tag13.xml"/><Relationship Id="rId1" Type="http://schemas.openxmlformats.org/officeDocument/2006/relationships/vmlDrawing" Target="../drawings/vmlDrawing6.vml"/><Relationship Id="rId6" Type="http://schemas.openxmlformats.org/officeDocument/2006/relationships/tags" Target="../tags/tag17.xml"/><Relationship Id="rId11" Type="http://schemas.openxmlformats.org/officeDocument/2006/relationships/image" Target="../media/image22.jpeg"/><Relationship Id="rId5" Type="http://schemas.openxmlformats.org/officeDocument/2006/relationships/tags" Target="../tags/tag16.xml"/><Relationship Id="rId10" Type="http://schemas.openxmlformats.org/officeDocument/2006/relationships/image" Target="../media/image5.emf"/><Relationship Id="rId4" Type="http://schemas.openxmlformats.org/officeDocument/2006/relationships/tags" Target="../tags/tag15.xml"/><Relationship Id="rId9" Type="http://schemas.openxmlformats.org/officeDocument/2006/relationships/oleObject" Target="../embeddings/oleObject6.bin"/></Relationships>
</file>

<file path=ppt/slides/_rels/slide53.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24.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3.png"/><Relationship Id="rId5" Type="http://schemas.openxmlformats.org/officeDocument/2006/relationships/notesSlide" Target="../notesSlides/notesSlide45.xml"/><Relationship Id="rId4" Type="http://schemas.openxmlformats.org/officeDocument/2006/relationships/slideLayout" Target="../slideLayouts/slideLayout3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22.xml"/><Relationship Id="rId7" Type="http://schemas.openxmlformats.org/officeDocument/2006/relationships/oleObject" Target="../embeddings/oleObject7.bin"/><Relationship Id="rId2" Type="http://schemas.openxmlformats.org/officeDocument/2006/relationships/tags" Target="../tags/tag21.xml"/><Relationship Id="rId1" Type="http://schemas.openxmlformats.org/officeDocument/2006/relationships/vmlDrawing" Target="../drawings/vmlDrawing7.vml"/><Relationship Id="rId6" Type="http://schemas.openxmlformats.org/officeDocument/2006/relationships/notesSlide" Target="../notesSlides/notesSlide47.xml"/><Relationship Id="rId5" Type="http://schemas.openxmlformats.org/officeDocument/2006/relationships/slideLayout" Target="../slideLayouts/slideLayout32.xml"/><Relationship Id="rId4" Type="http://schemas.openxmlformats.org/officeDocument/2006/relationships/tags" Target="../tags/tag23.xml"/></Relationships>
</file>

<file path=ppt/slides/_rels/slide57.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25.xml"/><Relationship Id="rId7" Type="http://schemas.openxmlformats.org/officeDocument/2006/relationships/oleObject" Target="../embeddings/oleObject8.bin"/><Relationship Id="rId2" Type="http://schemas.openxmlformats.org/officeDocument/2006/relationships/tags" Target="../tags/tag24.xml"/><Relationship Id="rId1" Type="http://schemas.openxmlformats.org/officeDocument/2006/relationships/vmlDrawing" Target="../drawings/vmlDrawing8.vml"/><Relationship Id="rId6" Type="http://schemas.openxmlformats.org/officeDocument/2006/relationships/notesSlide" Target="../notesSlides/notesSlide48.xml"/><Relationship Id="rId5" Type="http://schemas.openxmlformats.org/officeDocument/2006/relationships/slideLayout" Target="../slideLayouts/slideLayout32.xml"/><Relationship Id="rId4" Type="http://schemas.openxmlformats.org/officeDocument/2006/relationships/tags" Target="../tags/tag26.xml"/><Relationship Id="rId9" Type="http://schemas.openxmlformats.org/officeDocument/2006/relationships/image" Target="../media/image25.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Layout" Target="../slideLayouts/slideLayout32.xml"/><Relationship Id="rId7" Type="http://schemas.openxmlformats.org/officeDocument/2006/relationships/image" Target="../media/image26.png"/><Relationship Id="rId2" Type="http://schemas.openxmlformats.org/officeDocument/2006/relationships/tags" Target="../tags/tag27.xml"/><Relationship Id="rId1" Type="http://schemas.openxmlformats.org/officeDocument/2006/relationships/vmlDrawing" Target="../drawings/vmlDrawing9.vml"/><Relationship Id="rId6" Type="http://schemas.openxmlformats.org/officeDocument/2006/relationships/image" Target="../media/image5.emf"/><Relationship Id="rId5" Type="http://schemas.openxmlformats.org/officeDocument/2006/relationships/oleObject" Target="../embeddings/oleObject9.bin"/><Relationship Id="rId4" Type="http://schemas.openxmlformats.org/officeDocument/2006/relationships/notesSlide" Target="../notesSlides/notesSlide50.xml"/><Relationship Id="rId9" Type="http://schemas.microsoft.com/office/2007/relationships/hdphoto" Target="../media/hdphoto3.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8.xml"/><Relationship Id="rId1" Type="http://schemas.openxmlformats.org/officeDocument/2006/relationships/tags" Target="../tags/tag28.xml"/><Relationship Id="rId5" Type="http://schemas.microsoft.com/office/2007/relationships/hdphoto" Target="../media/hdphoto4.wdp"/><Relationship Id="rId4" Type="http://schemas.openxmlformats.org/officeDocument/2006/relationships/image" Target="../media/image28.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image" Target="../media/image29.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image" Target="../media/image5.emf"/><Relationship Id="rId2" Type="http://schemas.openxmlformats.org/officeDocument/2006/relationships/tags" Target="../tags/tag29.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notesSlide" Target="../notesSlides/notesSlide55.xml"/><Relationship Id="rId10" Type="http://schemas.openxmlformats.org/officeDocument/2006/relationships/tags" Target="../tags/tag37.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slideLayout" Target="../slideLayouts/slideLayout3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8.xml"/><Relationship Id="rId1" Type="http://schemas.openxmlformats.org/officeDocument/2006/relationships/tags" Target="../tags/tag41.xml"/><Relationship Id="rId4" Type="http://schemas.openxmlformats.org/officeDocument/2006/relationships/image" Target="../media/image30.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38.xml"/><Relationship Id="rId1" Type="http://schemas.openxmlformats.org/officeDocument/2006/relationships/tags" Target="../tags/tag42.xml"/><Relationship Id="rId5" Type="http://schemas.openxmlformats.org/officeDocument/2006/relationships/image" Target="../media/image31.emf"/><Relationship Id="rId4" Type="http://schemas.openxmlformats.org/officeDocument/2006/relationships/image" Target="../media/image30.png"/></Relationships>
</file>

<file path=ppt/slides/_rels/slide67.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image" Target="../media/image5.emf"/><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oleObject" Target="../embeddings/oleObject11.bin"/><Relationship Id="rId2" Type="http://schemas.openxmlformats.org/officeDocument/2006/relationships/tags" Target="../tags/tag43.xml"/><Relationship Id="rId1" Type="http://schemas.openxmlformats.org/officeDocument/2006/relationships/vmlDrawing" Target="../drawings/vmlDrawing11.vml"/><Relationship Id="rId6" Type="http://schemas.openxmlformats.org/officeDocument/2006/relationships/tags" Target="../tags/tag47.xml"/><Relationship Id="rId11" Type="http://schemas.openxmlformats.org/officeDocument/2006/relationships/notesSlide" Target="../notesSlides/notesSlide58.xml"/><Relationship Id="rId5" Type="http://schemas.openxmlformats.org/officeDocument/2006/relationships/tags" Target="../tags/tag46.xml"/><Relationship Id="rId10" Type="http://schemas.openxmlformats.org/officeDocument/2006/relationships/slideLayout" Target="../slideLayouts/slideLayout32.xml"/><Relationship Id="rId4" Type="http://schemas.openxmlformats.org/officeDocument/2006/relationships/tags" Target="../tags/tag45.xml"/><Relationship Id="rId9" Type="http://schemas.openxmlformats.org/officeDocument/2006/relationships/tags" Target="../tags/tag5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51.xml"/><Relationship Id="rId1" Type="http://schemas.openxmlformats.org/officeDocument/2006/relationships/vmlDrawing" Target="../drawings/vmlDrawing12.vml"/><Relationship Id="rId6" Type="http://schemas.openxmlformats.org/officeDocument/2006/relationships/image" Target="../media/image5.emf"/><Relationship Id="rId5" Type="http://schemas.openxmlformats.org/officeDocument/2006/relationships/oleObject" Target="../embeddings/oleObject12.bin"/><Relationship Id="rId4" Type="http://schemas.openxmlformats.org/officeDocument/2006/relationships/notesSlide" Target="../notesSlides/notesSlide5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23.xml"/><Relationship Id="rId4" Type="http://schemas.openxmlformats.org/officeDocument/2006/relationships/image" Target="../media/image34.png"/></Relationships>
</file>

<file path=ppt/slides/_rels/slide8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2235200"/>
            <a:ext cx="12210662" cy="2387600"/>
          </a:xfrm>
        </p:spPr>
        <p:txBody>
          <a:bodyPr anchor="ctr">
            <a:noAutofit/>
          </a:bodyPr>
          <a:lstStyle/>
          <a:p>
            <a:pPr algn="l"/>
            <a:r>
              <a:rPr lang="en-US" sz="9600" dirty="0" smtClean="0">
                <a:solidFill>
                  <a:schemeClr val="bg1"/>
                </a:solidFill>
              </a:rPr>
              <a:t>Azure Data Overview</a:t>
            </a:r>
            <a:endParaRPr lang="en-US" sz="9600" dirty="0">
              <a:solidFill>
                <a:schemeClr val="bg1"/>
              </a:solidFill>
            </a:endParaRPr>
          </a:p>
        </p:txBody>
      </p:sp>
      <p:sp>
        <p:nvSpPr>
          <p:cNvPr id="3" name="Subtitle 2"/>
          <p:cNvSpPr>
            <a:spLocks noGrp="1"/>
          </p:cNvSpPr>
          <p:nvPr>
            <p:ph type="subTitle" idx="1"/>
          </p:nvPr>
        </p:nvSpPr>
        <p:spPr>
          <a:xfrm>
            <a:off x="-18663" y="4261447"/>
            <a:ext cx="12210662" cy="1655762"/>
          </a:xfrm>
        </p:spPr>
        <p:txBody>
          <a:bodyPr>
            <a:normAutofit/>
          </a:bodyPr>
          <a:lstStyle/>
          <a:p>
            <a:pPr marL="252000" algn="l"/>
            <a:r>
              <a:rPr lang="en-US" sz="4400" dirty="0" smtClean="0">
                <a:solidFill>
                  <a:srgbClr val="00B0F0"/>
                </a:solidFill>
                <a:latin typeface="+mj-lt"/>
              </a:rPr>
              <a:t>Presenter Name</a:t>
            </a:r>
          </a:p>
          <a:p>
            <a:pPr marL="252000"/>
            <a:r>
              <a:rPr lang="en-US" sz="2800" dirty="0" smtClean="0">
                <a:solidFill>
                  <a:schemeClr val="bg1"/>
                </a:solidFill>
                <a:latin typeface="+mj-lt"/>
              </a:rPr>
              <a:t>Position or role</a:t>
            </a: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512939" y="2282776"/>
            <a:ext cx="6577690" cy="1801093"/>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3600" spc="-51" dirty="0" smtClean="0">
                <a:solidFill>
                  <a:schemeClr val="bg2"/>
                </a:solidFill>
                <a:latin typeface="+mj-lt"/>
              </a:rPr>
              <a:t>Gateway </a:t>
            </a:r>
            <a:r>
              <a:rPr lang="en-US" sz="3600" spc="-51" dirty="0">
                <a:solidFill>
                  <a:schemeClr val="bg2"/>
                </a:solidFill>
                <a:latin typeface="+mj-lt"/>
              </a:rPr>
              <a:t>between Client </a:t>
            </a:r>
            <a:r>
              <a:rPr lang="en-US" sz="3600" spc="-51" dirty="0" smtClean="0">
                <a:solidFill>
                  <a:schemeClr val="bg2"/>
                </a:solidFill>
                <a:latin typeface="+mj-lt"/>
              </a:rPr>
              <a:t>layer</a:t>
            </a:r>
            <a:br>
              <a:rPr lang="en-US" sz="3600" spc="-51" dirty="0" smtClean="0">
                <a:solidFill>
                  <a:schemeClr val="bg2"/>
                </a:solidFill>
                <a:latin typeface="+mj-lt"/>
              </a:rPr>
            </a:br>
            <a:r>
              <a:rPr lang="en-US" sz="3600" spc="-51" dirty="0" smtClean="0">
                <a:solidFill>
                  <a:schemeClr val="bg2"/>
                </a:solidFill>
                <a:latin typeface="+mj-lt"/>
              </a:rPr>
              <a:t>and </a:t>
            </a:r>
            <a:r>
              <a:rPr lang="en-US" sz="3600" spc="-51" dirty="0">
                <a:solidFill>
                  <a:schemeClr val="bg2"/>
                </a:solidFill>
                <a:latin typeface="+mj-lt"/>
              </a:rPr>
              <a:t>Platform layer</a:t>
            </a:r>
            <a:r>
              <a:rPr lang="en-US" sz="3600" spc="-51" dirty="0" smtClean="0">
                <a:solidFill>
                  <a:schemeClr val="bg2"/>
                </a:solidFill>
                <a:latin typeface="+mj-lt"/>
              </a:rPr>
              <a:t>.</a:t>
            </a:r>
            <a:endParaRPr lang="en-US" sz="3600" spc="-51" dirty="0">
              <a:solidFill>
                <a:schemeClr val="bg2"/>
              </a:solidFill>
              <a:latin typeface="+mj-lt"/>
            </a:endParaRPr>
          </a:p>
        </p:txBody>
      </p:sp>
      <p:grpSp>
        <p:nvGrpSpPr>
          <p:cNvPr id="6" name="Group 5"/>
          <p:cNvGrpSpPr/>
          <p:nvPr/>
        </p:nvGrpSpPr>
        <p:grpSpPr>
          <a:xfrm>
            <a:off x="7518833" y="353101"/>
            <a:ext cx="3976070" cy="1592486"/>
            <a:chOff x="7518833" y="353101"/>
            <a:chExt cx="3976070" cy="1592486"/>
          </a:xfrm>
        </p:grpSpPr>
        <p:sp>
          <p:nvSpPr>
            <p:cNvPr id="84" name="Rectangle 83"/>
            <p:cNvSpPr/>
            <p:nvPr/>
          </p:nvSpPr>
          <p:spPr bwMode="auto">
            <a:xfrm>
              <a:off x="7518833" y="353101"/>
              <a:ext cx="3976070" cy="1592486"/>
            </a:xfrm>
            <a:prstGeom prst="rect">
              <a:avLst/>
            </a:prstGeom>
            <a:solidFill>
              <a:schemeClr val="accent4">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solidFill>
                    <a:schemeClr val="accent3">
                      <a:lumMod val="50000"/>
                    </a:schemeClr>
                  </a:solidFill>
                </a:rPr>
                <a:t>Client Layer</a:t>
              </a:r>
            </a:p>
          </p:txBody>
        </p:sp>
        <p:sp>
          <p:nvSpPr>
            <p:cNvPr id="3" name="Rectangle 2"/>
            <p:cNvSpPr/>
            <p:nvPr/>
          </p:nvSpPr>
          <p:spPr bwMode="auto">
            <a:xfrm>
              <a:off x="7755827" y="634999"/>
              <a:ext cx="950621"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PHP</a:t>
              </a:r>
            </a:p>
          </p:txBody>
        </p:sp>
        <p:sp>
          <p:nvSpPr>
            <p:cNvPr id="39" name="Rectangle 38"/>
            <p:cNvSpPr/>
            <p:nvPr/>
          </p:nvSpPr>
          <p:spPr bwMode="auto">
            <a:xfrm>
              <a:off x="10293349" y="634999"/>
              <a:ext cx="950625"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WCF Data Services</a:t>
              </a:r>
            </a:p>
          </p:txBody>
        </p:sp>
        <p:sp>
          <p:nvSpPr>
            <p:cNvPr id="40" name="Rectangle 39"/>
            <p:cNvSpPr/>
            <p:nvPr/>
          </p:nvSpPr>
          <p:spPr bwMode="auto">
            <a:xfrm>
              <a:off x="8814342" y="634999"/>
              <a:ext cx="1371114"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SQL Server</a:t>
              </a:r>
            </a:p>
            <a:p>
              <a:pPr algn="ctr" defTabSz="914099" fontAlgn="base">
                <a:spcBef>
                  <a:spcPct val="0"/>
                </a:spcBef>
                <a:spcAft>
                  <a:spcPct val="0"/>
                </a:spcAft>
              </a:pPr>
              <a:r>
                <a:rPr lang="en-US" sz="1200" dirty="0">
                  <a:solidFill>
                    <a:sysClr val="windowText" lastClr="000000"/>
                  </a:solidFill>
                </a:rPr>
                <a:t>Applications</a:t>
              </a:r>
            </a:p>
            <a:p>
              <a:pPr algn="ctr" defTabSz="914099" fontAlgn="base">
                <a:spcBef>
                  <a:spcPct val="0"/>
                </a:spcBef>
                <a:spcAft>
                  <a:spcPct val="0"/>
                </a:spcAft>
              </a:pPr>
              <a:r>
                <a:rPr lang="en-US" sz="1200" dirty="0">
                  <a:solidFill>
                    <a:sysClr val="windowText" lastClr="000000"/>
                  </a:solidFill>
                </a:rPr>
                <a:t>and Tools</a:t>
              </a:r>
            </a:p>
          </p:txBody>
        </p:sp>
        <p:sp>
          <p:nvSpPr>
            <p:cNvPr id="41" name="Rectangle 40"/>
            <p:cNvSpPr/>
            <p:nvPr/>
          </p:nvSpPr>
          <p:spPr bwMode="auto">
            <a:xfrm>
              <a:off x="7755826"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ODBC</a:t>
              </a:r>
            </a:p>
          </p:txBody>
        </p:sp>
        <p:sp>
          <p:nvSpPr>
            <p:cNvPr id="42" name="Rectangle 41"/>
            <p:cNvSpPr/>
            <p:nvPr/>
          </p:nvSpPr>
          <p:spPr bwMode="auto">
            <a:xfrm>
              <a:off x="9551973"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ADO.NET</a:t>
              </a:r>
            </a:p>
          </p:txBody>
        </p:sp>
        <p:sp>
          <p:nvSpPr>
            <p:cNvPr id="43" name="Rectangle 42"/>
            <p:cNvSpPr/>
            <p:nvPr/>
          </p:nvSpPr>
          <p:spPr bwMode="auto">
            <a:xfrm>
              <a:off x="7755826" y="1570505"/>
              <a:ext cx="3488147"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Tabular Data Stream (TDS)</a:t>
              </a:r>
            </a:p>
          </p:txBody>
        </p:sp>
      </p:grpSp>
      <p:grpSp>
        <p:nvGrpSpPr>
          <p:cNvPr id="7" name="Group 6"/>
          <p:cNvGrpSpPr/>
          <p:nvPr/>
        </p:nvGrpSpPr>
        <p:grpSpPr>
          <a:xfrm>
            <a:off x="7518833" y="1999680"/>
            <a:ext cx="3976070" cy="2084188"/>
            <a:chOff x="7518833" y="1990153"/>
            <a:chExt cx="3976070" cy="2084188"/>
          </a:xfrm>
        </p:grpSpPr>
        <p:cxnSp>
          <p:nvCxnSpPr>
            <p:cNvPr id="13" name="Straight Connector 12"/>
            <p:cNvCxnSpPr/>
            <p:nvPr/>
          </p:nvCxnSpPr>
          <p:spPr>
            <a:xfrm>
              <a:off x="7518833" y="2169940"/>
              <a:ext cx="3976069"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8833" y="2273249"/>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61173"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9667"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1" name="Rectangle 50"/>
            <p:cNvSpPr/>
            <p:nvPr/>
          </p:nvSpPr>
          <p:spPr bwMode="auto">
            <a:xfrm>
              <a:off x="9049667"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2" name="Rectangle 51"/>
            <p:cNvSpPr/>
            <p:nvPr/>
          </p:nvSpPr>
          <p:spPr bwMode="auto">
            <a:xfrm>
              <a:off x="9049667"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3" name="Rectangle 52"/>
            <p:cNvSpPr/>
            <p:nvPr/>
          </p:nvSpPr>
          <p:spPr bwMode="auto">
            <a:xfrm>
              <a:off x="10152585"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41079"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5" name="Rectangle 54"/>
            <p:cNvSpPr/>
            <p:nvPr/>
          </p:nvSpPr>
          <p:spPr bwMode="auto">
            <a:xfrm>
              <a:off x="10241079"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6" name="Rectangle 55"/>
            <p:cNvSpPr/>
            <p:nvPr/>
          </p:nvSpPr>
          <p:spPr bwMode="auto">
            <a:xfrm>
              <a:off x="10241079"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7" name="Rectangle 56"/>
            <p:cNvSpPr/>
            <p:nvPr/>
          </p:nvSpPr>
          <p:spPr bwMode="auto">
            <a:xfrm>
              <a:off x="7755828"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4322"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9" name="Rectangle 58"/>
            <p:cNvSpPr/>
            <p:nvPr/>
          </p:nvSpPr>
          <p:spPr bwMode="auto">
            <a:xfrm>
              <a:off x="7844322"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60" name="Rectangle 59"/>
            <p:cNvSpPr/>
            <p:nvPr/>
          </p:nvSpPr>
          <p:spPr bwMode="auto">
            <a:xfrm>
              <a:off x="7844322"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17" name="TextBox 16"/>
            <p:cNvSpPr txBox="1"/>
            <p:nvPr/>
          </p:nvSpPr>
          <p:spPr>
            <a:xfrm>
              <a:off x="11288425" y="277946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1" name="TextBox 60"/>
            <p:cNvSpPr txBox="1"/>
            <p:nvPr/>
          </p:nvSpPr>
          <p:spPr>
            <a:xfrm>
              <a:off x="11288425" y="321201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2" name="TextBox 61"/>
            <p:cNvSpPr txBox="1"/>
            <p:nvPr/>
          </p:nvSpPr>
          <p:spPr>
            <a:xfrm>
              <a:off x="11288425" y="364150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82" name="Straight Arrow Connector 81"/>
            <p:cNvCxnSpPr/>
            <p:nvPr/>
          </p:nvCxnSpPr>
          <p:spPr>
            <a:xfrm flipV="1">
              <a:off x="9535865" y="2030053"/>
              <a:ext cx="0" cy="243196"/>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1915" y="1990153"/>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a:solidFill>
                    <a:schemeClr val="bg1"/>
                  </a:solidFill>
                </a:rPr>
                <a:t>TDS+SSL</a:t>
              </a:r>
            </a:p>
          </p:txBody>
        </p:sp>
      </p:grpSp>
      <p:sp>
        <p:nvSpPr>
          <p:cNvPr id="81"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How It </a:t>
            </a:r>
            <a:r>
              <a:rPr lang="en-US" dirty="0" smtClean="0"/>
              <a:t>Works – Architecture of the Service</a:t>
            </a:r>
            <a:endParaRPr lang="en-US" dirty="0"/>
          </a:p>
        </p:txBody>
      </p:sp>
      <p:sp>
        <p:nvSpPr>
          <p:cNvPr id="2" name="Rectangle 1"/>
          <p:cNvSpPr/>
          <p:nvPr/>
        </p:nvSpPr>
        <p:spPr>
          <a:xfrm>
            <a:off x="7518832" y="353102"/>
            <a:ext cx="3976069" cy="1592486"/>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54919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512939" y="4137961"/>
            <a:ext cx="6577690" cy="193181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3600" spc="-51" dirty="0" smtClean="0">
                <a:solidFill>
                  <a:schemeClr val="bg2"/>
                </a:solidFill>
                <a:latin typeface="+mj-lt"/>
              </a:rPr>
              <a:t>Includes physical servicers</a:t>
            </a:r>
            <a:br>
              <a:rPr lang="en-US" sz="3600" spc="-51" dirty="0" smtClean="0">
                <a:solidFill>
                  <a:schemeClr val="bg2"/>
                </a:solidFill>
                <a:latin typeface="+mj-lt"/>
              </a:rPr>
            </a:br>
            <a:r>
              <a:rPr lang="en-US" sz="3600" spc="-51" dirty="0" smtClean="0">
                <a:solidFill>
                  <a:schemeClr val="bg2"/>
                </a:solidFill>
                <a:latin typeface="+mj-lt"/>
              </a:rPr>
              <a:t>and services that support</a:t>
            </a:r>
            <a:br>
              <a:rPr lang="en-US" sz="3600" spc="-51" dirty="0" smtClean="0">
                <a:solidFill>
                  <a:schemeClr val="bg2"/>
                </a:solidFill>
                <a:latin typeface="+mj-lt"/>
              </a:rPr>
            </a:br>
            <a:r>
              <a:rPr lang="en-US" sz="3600" spc="-51" dirty="0" smtClean="0">
                <a:solidFill>
                  <a:schemeClr val="bg2"/>
                </a:solidFill>
                <a:latin typeface="+mj-lt"/>
              </a:rPr>
              <a:t>the Services layer.</a:t>
            </a:r>
            <a:endParaRPr lang="en-US" sz="3600" spc="-51" dirty="0">
              <a:solidFill>
                <a:schemeClr val="bg2"/>
              </a:solidFill>
              <a:latin typeface="+mj-lt"/>
            </a:endParaRPr>
          </a:p>
        </p:txBody>
      </p:sp>
      <p:grpSp>
        <p:nvGrpSpPr>
          <p:cNvPr id="6" name="Group 5"/>
          <p:cNvGrpSpPr/>
          <p:nvPr/>
        </p:nvGrpSpPr>
        <p:grpSpPr>
          <a:xfrm>
            <a:off x="7518833" y="353101"/>
            <a:ext cx="3976070" cy="1592486"/>
            <a:chOff x="7518833" y="353101"/>
            <a:chExt cx="3976070" cy="1592486"/>
          </a:xfrm>
        </p:grpSpPr>
        <p:sp>
          <p:nvSpPr>
            <p:cNvPr id="84" name="Rectangle 83"/>
            <p:cNvSpPr/>
            <p:nvPr/>
          </p:nvSpPr>
          <p:spPr bwMode="auto">
            <a:xfrm>
              <a:off x="7518833" y="353101"/>
              <a:ext cx="3976070" cy="1592486"/>
            </a:xfrm>
            <a:prstGeom prst="rect">
              <a:avLst/>
            </a:prstGeom>
            <a:solidFill>
              <a:schemeClr val="accent4">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solidFill>
                    <a:schemeClr val="accent3">
                      <a:lumMod val="50000"/>
                    </a:schemeClr>
                  </a:solidFill>
                </a:rPr>
                <a:t>Client Layer</a:t>
              </a:r>
            </a:p>
          </p:txBody>
        </p:sp>
        <p:sp>
          <p:nvSpPr>
            <p:cNvPr id="3" name="Rectangle 2"/>
            <p:cNvSpPr/>
            <p:nvPr/>
          </p:nvSpPr>
          <p:spPr bwMode="auto">
            <a:xfrm>
              <a:off x="7755827" y="634999"/>
              <a:ext cx="950621"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PHP</a:t>
              </a:r>
            </a:p>
          </p:txBody>
        </p:sp>
        <p:sp>
          <p:nvSpPr>
            <p:cNvPr id="39" name="Rectangle 38"/>
            <p:cNvSpPr/>
            <p:nvPr/>
          </p:nvSpPr>
          <p:spPr bwMode="auto">
            <a:xfrm>
              <a:off x="10293349" y="634999"/>
              <a:ext cx="950625"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WCF Data Services</a:t>
              </a:r>
            </a:p>
          </p:txBody>
        </p:sp>
        <p:sp>
          <p:nvSpPr>
            <p:cNvPr id="40" name="Rectangle 39"/>
            <p:cNvSpPr/>
            <p:nvPr/>
          </p:nvSpPr>
          <p:spPr bwMode="auto">
            <a:xfrm>
              <a:off x="8814342" y="634999"/>
              <a:ext cx="1371114"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SQL Server</a:t>
              </a:r>
            </a:p>
            <a:p>
              <a:pPr algn="ctr" defTabSz="914099" fontAlgn="base">
                <a:spcBef>
                  <a:spcPct val="0"/>
                </a:spcBef>
                <a:spcAft>
                  <a:spcPct val="0"/>
                </a:spcAft>
              </a:pPr>
              <a:r>
                <a:rPr lang="en-US" sz="1200" dirty="0">
                  <a:solidFill>
                    <a:sysClr val="windowText" lastClr="000000"/>
                  </a:solidFill>
                </a:rPr>
                <a:t>Applications</a:t>
              </a:r>
            </a:p>
            <a:p>
              <a:pPr algn="ctr" defTabSz="914099" fontAlgn="base">
                <a:spcBef>
                  <a:spcPct val="0"/>
                </a:spcBef>
                <a:spcAft>
                  <a:spcPct val="0"/>
                </a:spcAft>
              </a:pPr>
              <a:r>
                <a:rPr lang="en-US" sz="1200" dirty="0">
                  <a:solidFill>
                    <a:sysClr val="windowText" lastClr="000000"/>
                  </a:solidFill>
                </a:rPr>
                <a:t>and Tools</a:t>
              </a:r>
            </a:p>
          </p:txBody>
        </p:sp>
        <p:sp>
          <p:nvSpPr>
            <p:cNvPr id="41" name="Rectangle 40"/>
            <p:cNvSpPr/>
            <p:nvPr/>
          </p:nvSpPr>
          <p:spPr bwMode="auto">
            <a:xfrm>
              <a:off x="7755826"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ODBC</a:t>
              </a:r>
            </a:p>
          </p:txBody>
        </p:sp>
        <p:sp>
          <p:nvSpPr>
            <p:cNvPr id="42" name="Rectangle 41"/>
            <p:cNvSpPr/>
            <p:nvPr/>
          </p:nvSpPr>
          <p:spPr bwMode="auto">
            <a:xfrm>
              <a:off x="9551973"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ADO.NET</a:t>
              </a:r>
            </a:p>
          </p:txBody>
        </p:sp>
        <p:sp>
          <p:nvSpPr>
            <p:cNvPr id="43" name="Rectangle 42"/>
            <p:cNvSpPr/>
            <p:nvPr/>
          </p:nvSpPr>
          <p:spPr bwMode="auto">
            <a:xfrm>
              <a:off x="7755826" y="1570505"/>
              <a:ext cx="3488147"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Tabular Data Stream (TDS)</a:t>
              </a:r>
            </a:p>
          </p:txBody>
        </p:sp>
      </p:grpSp>
      <p:grpSp>
        <p:nvGrpSpPr>
          <p:cNvPr id="7" name="Group 6"/>
          <p:cNvGrpSpPr/>
          <p:nvPr/>
        </p:nvGrpSpPr>
        <p:grpSpPr>
          <a:xfrm>
            <a:off x="7518833" y="1999680"/>
            <a:ext cx="3976070" cy="2084188"/>
            <a:chOff x="7518833" y="1990153"/>
            <a:chExt cx="3976070" cy="2084188"/>
          </a:xfrm>
        </p:grpSpPr>
        <p:cxnSp>
          <p:nvCxnSpPr>
            <p:cNvPr id="13" name="Straight Connector 12"/>
            <p:cNvCxnSpPr/>
            <p:nvPr/>
          </p:nvCxnSpPr>
          <p:spPr>
            <a:xfrm>
              <a:off x="7518833" y="2169940"/>
              <a:ext cx="3976069"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8833" y="2273249"/>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61173"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9667"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1" name="Rectangle 50"/>
            <p:cNvSpPr/>
            <p:nvPr/>
          </p:nvSpPr>
          <p:spPr bwMode="auto">
            <a:xfrm>
              <a:off x="9049667"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2" name="Rectangle 51"/>
            <p:cNvSpPr/>
            <p:nvPr/>
          </p:nvSpPr>
          <p:spPr bwMode="auto">
            <a:xfrm>
              <a:off x="9049667"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3" name="Rectangle 52"/>
            <p:cNvSpPr/>
            <p:nvPr/>
          </p:nvSpPr>
          <p:spPr bwMode="auto">
            <a:xfrm>
              <a:off x="10152585"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41079"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5" name="Rectangle 54"/>
            <p:cNvSpPr/>
            <p:nvPr/>
          </p:nvSpPr>
          <p:spPr bwMode="auto">
            <a:xfrm>
              <a:off x="10241079"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6" name="Rectangle 55"/>
            <p:cNvSpPr/>
            <p:nvPr/>
          </p:nvSpPr>
          <p:spPr bwMode="auto">
            <a:xfrm>
              <a:off x="10241079"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7" name="Rectangle 56"/>
            <p:cNvSpPr/>
            <p:nvPr/>
          </p:nvSpPr>
          <p:spPr bwMode="auto">
            <a:xfrm>
              <a:off x="7755828"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4322"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9" name="Rectangle 58"/>
            <p:cNvSpPr/>
            <p:nvPr/>
          </p:nvSpPr>
          <p:spPr bwMode="auto">
            <a:xfrm>
              <a:off x="7844322"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60" name="Rectangle 59"/>
            <p:cNvSpPr/>
            <p:nvPr/>
          </p:nvSpPr>
          <p:spPr bwMode="auto">
            <a:xfrm>
              <a:off x="7844322"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17" name="TextBox 16"/>
            <p:cNvSpPr txBox="1"/>
            <p:nvPr/>
          </p:nvSpPr>
          <p:spPr>
            <a:xfrm>
              <a:off x="11288425" y="277946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1" name="TextBox 60"/>
            <p:cNvSpPr txBox="1"/>
            <p:nvPr/>
          </p:nvSpPr>
          <p:spPr>
            <a:xfrm>
              <a:off x="11288425" y="321201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2" name="TextBox 61"/>
            <p:cNvSpPr txBox="1"/>
            <p:nvPr/>
          </p:nvSpPr>
          <p:spPr>
            <a:xfrm>
              <a:off x="11288425" y="364150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82" name="Straight Arrow Connector 81"/>
            <p:cNvCxnSpPr/>
            <p:nvPr/>
          </p:nvCxnSpPr>
          <p:spPr>
            <a:xfrm flipV="1">
              <a:off x="9535865" y="2030053"/>
              <a:ext cx="0" cy="243196"/>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1915" y="1990153"/>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a:solidFill>
                    <a:schemeClr val="bg1"/>
                  </a:solidFill>
                </a:rPr>
                <a:t>TDS+SSL</a:t>
              </a:r>
            </a:p>
          </p:txBody>
        </p:sp>
      </p:grpSp>
      <p:grpSp>
        <p:nvGrpSpPr>
          <p:cNvPr id="3072" name="Group 3071"/>
          <p:cNvGrpSpPr/>
          <p:nvPr/>
        </p:nvGrpSpPr>
        <p:grpSpPr>
          <a:xfrm>
            <a:off x="7518832" y="4137961"/>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81"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How It </a:t>
            </a:r>
            <a:r>
              <a:rPr lang="en-US" dirty="0" smtClean="0"/>
              <a:t>Works – Architecture of the Service</a:t>
            </a:r>
            <a:endParaRPr lang="en-US" dirty="0"/>
          </a:p>
        </p:txBody>
      </p:sp>
      <p:sp>
        <p:nvSpPr>
          <p:cNvPr id="80" name="Rectangle 79"/>
          <p:cNvSpPr/>
          <p:nvPr/>
        </p:nvSpPr>
        <p:spPr>
          <a:xfrm>
            <a:off x="7518832" y="353102"/>
            <a:ext cx="3976069" cy="3730766"/>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01593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2"/>
                                        </p:tgtEl>
                                        <p:attrNameLst>
                                          <p:attrName>style.visibility</p:attrName>
                                        </p:attrNameLst>
                                      </p:cBhvr>
                                      <p:to>
                                        <p:strVal val="visible"/>
                                      </p:to>
                                    </p:set>
                                    <p:anim calcmode="lin" valueType="num">
                                      <p:cBhvr additive="base">
                                        <p:cTn id="11" dur="500" fill="hold"/>
                                        <p:tgtEl>
                                          <p:spTgt spid="3072"/>
                                        </p:tgtEl>
                                        <p:attrNameLst>
                                          <p:attrName>ppt_x</p:attrName>
                                        </p:attrNameLst>
                                      </p:cBhvr>
                                      <p:tavLst>
                                        <p:tav tm="0">
                                          <p:val>
                                            <p:strVal val="#ppt_x"/>
                                          </p:val>
                                        </p:tav>
                                        <p:tav tm="100000">
                                          <p:val>
                                            <p:strVal val="#ppt_x"/>
                                          </p:val>
                                        </p:tav>
                                      </p:tavLst>
                                    </p:anim>
                                    <p:anim calcmode="lin" valueType="num">
                                      <p:cBhvr additive="base">
                                        <p:cTn id="12" dur="500" fill="hold"/>
                                        <p:tgtEl>
                                          <p:spTgt spid="3072"/>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8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512939" y="5486192"/>
            <a:ext cx="6577690" cy="1371808"/>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3600" spc="-51" dirty="0" smtClean="0">
                <a:solidFill>
                  <a:schemeClr val="bg2"/>
                </a:solidFill>
                <a:latin typeface="+mj-lt"/>
              </a:rPr>
              <a:t>Administration of the physical </a:t>
            </a:r>
            <a:r>
              <a:rPr lang="en-US" sz="3600" spc="-51" dirty="0">
                <a:solidFill>
                  <a:schemeClr val="bg2"/>
                </a:solidFill>
                <a:latin typeface="+mj-lt"/>
              </a:rPr>
              <a:t>HW and OS.</a:t>
            </a:r>
          </a:p>
        </p:txBody>
      </p:sp>
      <p:sp>
        <p:nvSpPr>
          <p:cNvPr id="79" name="Rectangle 78"/>
          <p:cNvSpPr/>
          <p:nvPr/>
        </p:nvSpPr>
        <p:spPr bwMode="auto">
          <a:xfrm>
            <a:off x="7518833" y="6123865"/>
            <a:ext cx="3976070" cy="325421"/>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Infrastructure Layer</a:t>
            </a:r>
          </a:p>
        </p:txBody>
      </p:sp>
      <p:grpSp>
        <p:nvGrpSpPr>
          <p:cNvPr id="6" name="Group 5"/>
          <p:cNvGrpSpPr/>
          <p:nvPr/>
        </p:nvGrpSpPr>
        <p:grpSpPr>
          <a:xfrm>
            <a:off x="7518833" y="353101"/>
            <a:ext cx="3976070" cy="1592486"/>
            <a:chOff x="7518833" y="353101"/>
            <a:chExt cx="3976070" cy="1592486"/>
          </a:xfrm>
        </p:grpSpPr>
        <p:sp>
          <p:nvSpPr>
            <p:cNvPr id="84" name="Rectangle 83"/>
            <p:cNvSpPr/>
            <p:nvPr/>
          </p:nvSpPr>
          <p:spPr bwMode="auto">
            <a:xfrm>
              <a:off x="7518833" y="353101"/>
              <a:ext cx="3976070" cy="1592486"/>
            </a:xfrm>
            <a:prstGeom prst="rect">
              <a:avLst/>
            </a:prstGeom>
            <a:solidFill>
              <a:schemeClr val="accent4">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solidFill>
                    <a:schemeClr val="accent3">
                      <a:lumMod val="50000"/>
                    </a:schemeClr>
                  </a:solidFill>
                </a:rPr>
                <a:t>Client Layer</a:t>
              </a:r>
            </a:p>
          </p:txBody>
        </p:sp>
        <p:sp>
          <p:nvSpPr>
            <p:cNvPr id="3" name="Rectangle 2"/>
            <p:cNvSpPr/>
            <p:nvPr/>
          </p:nvSpPr>
          <p:spPr bwMode="auto">
            <a:xfrm>
              <a:off x="7755827" y="634999"/>
              <a:ext cx="950621"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PHP</a:t>
              </a:r>
            </a:p>
          </p:txBody>
        </p:sp>
        <p:sp>
          <p:nvSpPr>
            <p:cNvPr id="39" name="Rectangle 38"/>
            <p:cNvSpPr/>
            <p:nvPr/>
          </p:nvSpPr>
          <p:spPr bwMode="auto">
            <a:xfrm>
              <a:off x="10293349" y="634999"/>
              <a:ext cx="950625"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WCF Data Services</a:t>
              </a:r>
            </a:p>
          </p:txBody>
        </p:sp>
        <p:sp>
          <p:nvSpPr>
            <p:cNvPr id="40" name="Rectangle 39"/>
            <p:cNvSpPr/>
            <p:nvPr/>
          </p:nvSpPr>
          <p:spPr bwMode="auto">
            <a:xfrm>
              <a:off x="8814342" y="634999"/>
              <a:ext cx="1371114"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SQL Server</a:t>
              </a:r>
            </a:p>
            <a:p>
              <a:pPr algn="ctr" defTabSz="914099" fontAlgn="base">
                <a:spcBef>
                  <a:spcPct val="0"/>
                </a:spcBef>
                <a:spcAft>
                  <a:spcPct val="0"/>
                </a:spcAft>
              </a:pPr>
              <a:r>
                <a:rPr lang="en-US" sz="1200" dirty="0">
                  <a:solidFill>
                    <a:sysClr val="windowText" lastClr="000000"/>
                  </a:solidFill>
                </a:rPr>
                <a:t>Applications</a:t>
              </a:r>
            </a:p>
            <a:p>
              <a:pPr algn="ctr" defTabSz="914099" fontAlgn="base">
                <a:spcBef>
                  <a:spcPct val="0"/>
                </a:spcBef>
                <a:spcAft>
                  <a:spcPct val="0"/>
                </a:spcAft>
              </a:pPr>
              <a:r>
                <a:rPr lang="en-US" sz="1200" dirty="0">
                  <a:solidFill>
                    <a:sysClr val="windowText" lastClr="000000"/>
                  </a:solidFill>
                </a:rPr>
                <a:t>and Tools</a:t>
              </a:r>
            </a:p>
          </p:txBody>
        </p:sp>
        <p:sp>
          <p:nvSpPr>
            <p:cNvPr id="41" name="Rectangle 40"/>
            <p:cNvSpPr/>
            <p:nvPr/>
          </p:nvSpPr>
          <p:spPr bwMode="auto">
            <a:xfrm>
              <a:off x="7755826"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ODBC</a:t>
              </a:r>
            </a:p>
          </p:txBody>
        </p:sp>
        <p:sp>
          <p:nvSpPr>
            <p:cNvPr id="42" name="Rectangle 41"/>
            <p:cNvSpPr/>
            <p:nvPr/>
          </p:nvSpPr>
          <p:spPr bwMode="auto">
            <a:xfrm>
              <a:off x="9551973"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ADO.NET</a:t>
              </a:r>
            </a:p>
          </p:txBody>
        </p:sp>
        <p:sp>
          <p:nvSpPr>
            <p:cNvPr id="43" name="Rectangle 42"/>
            <p:cNvSpPr/>
            <p:nvPr/>
          </p:nvSpPr>
          <p:spPr bwMode="auto">
            <a:xfrm>
              <a:off x="7755826" y="1570505"/>
              <a:ext cx="3488147"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Tabular Data Stream (TDS)</a:t>
              </a:r>
            </a:p>
          </p:txBody>
        </p:sp>
      </p:grpSp>
      <p:grpSp>
        <p:nvGrpSpPr>
          <p:cNvPr id="7" name="Group 6"/>
          <p:cNvGrpSpPr/>
          <p:nvPr/>
        </p:nvGrpSpPr>
        <p:grpSpPr>
          <a:xfrm>
            <a:off x="7518833" y="1999680"/>
            <a:ext cx="3976070" cy="2084188"/>
            <a:chOff x="7518833" y="1990153"/>
            <a:chExt cx="3976070" cy="2084188"/>
          </a:xfrm>
        </p:grpSpPr>
        <p:cxnSp>
          <p:nvCxnSpPr>
            <p:cNvPr id="13" name="Straight Connector 12"/>
            <p:cNvCxnSpPr/>
            <p:nvPr/>
          </p:nvCxnSpPr>
          <p:spPr>
            <a:xfrm>
              <a:off x="7518833" y="2169940"/>
              <a:ext cx="3976069"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8833" y="2273249"/>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61173"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9667"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1" name="Rectangle 50"/>
            <p:cNvSpPr/>
            <p:nvPr/>
          </p:nvSpPr>
          <p:spPr bwMode="auto">
            <a:xfrm>
              <a:off x="9049667"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2" name="Rectangle 51"/>
            <p:cNvSpPr/>
            <p:nvPr/>
          </p:nvSpPr>
          <p:spPr bwMode="auto">
            <a:xfrm>
              <a:off x="9049667"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3" name="Rectangle 52"/>
            <p:cNvSpPr/>
            <p:nvPr/>
          </p:nvSpPr>
          <p:spPr bwMode="auto">
            <a:xfrm>
              <a:off x="10152585"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41079"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5" name="Rectangle 54"/>
            <p:cNvSpPr/>
            <p:nvPr/>
          </p:nvSpPr>
          <p:spPr bwMode="auto">
            <a:xfrm>
              <a:off x="10241079"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6" name="Rectangle 55"/>
            <p:cNvSpPr/>
            <p:nvPr/>
          </p:nvSpPr>
          <p:spPr bwMode="auto">
            <a:xfrm>
              <a:off x="10241079"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7" name="Rectangle 56"/>
            <p:cNvSpPr/>
            <p:nvPr/>
          </p:nvSpPr>
          <p:spPr bwMode="auto">
            <a:xfrm>
              <a:off x="7755828"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4322"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9" name="Rectangle 58"/>
            <p:cNvSpPr/>
            <p:nvPr/>
          </p:nvSpPr>
          <p:spPr bwMode="auto">
            <a:xfrm>
              <a:off x="7844322"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60" name="Rectangle 59"/>
            <p:cNvSpPr/>
            <p:nvPr/>
          </p:nvSpPr>
          <p:spPr bwMode="auto">
            <a:xfrm>
              <a:off x="7844322"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17" name="TextBox 16"/>
            <p:cNvSpPr txBox="1"/>
            <p:nvPr/>
          </p:nvSpPr>
          <p:spPr>
            <a:xfrm>
              <a:off x="11288425" y="277946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1" name="TextBox 60"/>
            <p:cNvSpPr txBox="1"/>
            <p:nvPr/>
          </p:nvSpPr>
          <p:spPr>
            <a:xfrm>
              <a:off x="11288425" y="321201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2" name="TextBox 61"/>
            <p:cNvSpPr txBox="1"/>
            <p:nvPr/>
          </p:nvSpPr>
          <p:spPr>
            <a:xfrm>
              <a:off x="11288425" y="364150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82" name="Straight Arrow Connector 81"/>
            <p:cNvCxnSpPr/>
            <p:nvPr/>
          </p:nvCxnSpPr>
          <p:spPr>
            <a:xfrm flipV="1">
              <a:off x="9535865" y="2030053"/>
              <a:ext cx="0" cy="243196"/>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1915" y="1990153"/>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a:solidFill>
                    <a:schemeClr val="bg1"/>
                  </a:solidFill>
                </a:rPr>
                <a:t>TDS+SSL</a:t>
              </a:r>
            </a:p>
          </p:txBody>
        </p:sp>
      </p:grpSp>
      <p:grpSp>
        <p:nvGrpSpPr>
          <p:cNvPr id="3072" name="Group 3071"/>
          <p:cNvGrpSpPr/>
          <p:nvPr/>
        </p:nvGrpSpPr>
        <p:grpSpPr>
          <a:xfrm>
            <a:off x="7518832" y="4137961"/>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81"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How It </a:t>
            </a:r>
            <a:r>
              <a:rPr lang="en-US" dirty="0" smtClean="0"/>
              <a:t>Works – Architecture of the Service</a:t>
            </a:r>
            <a:endParaRPr lang="en-US" dirty="0"/>
          </a:p>
        </p:txBody>
      </p:sp>
      <p:sp>
        <p:nvSpPr>
          <p:cNvPr id="80" name="Rectangle 79"/>
          <p:cNvSpPr/>
          <p:nvPr/>
        </p:nvSpPr>
        <p:spPr>
          <a:xfrm>
            <a:off x="7518832" y="353101"/>
            <a:ext cx="3976069" cy="5716669"/>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19245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ppt_x"/>
                                          </p:val>
                                        </p:tav>
                                        <p:tav tm="100000">
                                          <p:val>
                                            <p:strVal val="#ppt_x"/>
                                          </p:val>
                                        </p:tav>
                                      </p:tavLst>
                                    </p:anim>
                                    <p:anim calcmode="lin" valueType="num">
                                      <p:cBhvr additive="base">
                                        <p:cTn id="12" dur="500" fill="hold"/>
                                        <p:tgtEl>
                                          <p:spTgt spid="79"/>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79" grpId="0" animBg="1"/>
      <p:bldP spid="8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bwMode="auto">
          <a:xfrm>
            <a:off x="7518833" y="6123865"/>
            <a:ext cx="3976070" cy="325421"/>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Infrastructure Layer</a:t>
            </a:r>
          </a:p>
        </p:txBody>
      </p:sp>
      <p:grpSp>
        <p:nvGrpSpPr>
          <p:cNvPr id="6" name="Group 5"/>
          <p:cNvGrpSpPr/>
          <p:nvPr/>
        </p:nvGrpSpPr>
        <p:grpSpPr>
          <a:xfrm>
            <a:off x="7518833" y="353101"/>
            <a:ext cx="3976070" cy="1592486"/>
            <a:chOff x="7518833" y="353101"/>
            <a:chExt cx="3976070" cy="1592486"/>
          </a:xfrm>
        </p:grpSpPr>
        <p:sp>
          <p:nvSpPr>
            <p:cNvPr id="84" name="Rectangle 83"/>
            <p:cNvSpPr/>
            <p:nvPr/>
          </p:nvSpPr>
          <p:spPr bwMode="auto">
            <a:xfrm>
              <a:off x="7518833" y="353101"/>
              <a:ext cx="3976070" cy="1592486"/>
            </a:xfrm>
            <a:prstGeom prst="rect">
              <a:avLst/>
            </a:prstGeom>
            <a:solidFill>
              <a:schemeClr val="accent4">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solidFill>
                    <a:schemeClr val="accent3">
                      <a:lumMod val="50000"/>
                    </a:schemeClr>
                  </a:solidFill>
                </a:rPr>
                <a:t>Client Layer</a:t>
              </a:r>
            </a:p>
          </p:txBody>
        </p:sp>
        <p:sp>
          <p:nvSpPr>
            <p:cNvPr id="3" name="Rectangle 2"/>
            <p:cNvSpPr/>
            <p:nvPr/>
          </p:nvSpPr>
          <p:spPr bwMode="auto">
            <a:xfrm>
              <a:off x="7755827" y="634999"/>
              <a:ext cx="950621"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PHP</a:t>
              </a:r>
            </a:p>
          </p:txBody>
        </p:sp>
        <p:sp>
          <p:nvSpPr>
            <p:cNvPr id="39" name="Rectangle 38"/>
            <p:cNvSpPr/>
            <p:nvPr/>
          </p:nvSpPr>
          <p:spPr bwMode="auto">
            <a:xfrm>
              <a:off x="10293349" y="634999"/>
              <a:ext cx="950625"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WCF Data Services</a:t>
              </a:r>
            </a:p>
          </p:txBody>
        </p:sp>
        <p:sp>
          <p:nvSpPr>
            <p:cNvPr id="40" name="Rectangle 39"/>
            <p:cNvSpPr/>
            <p:nvPr/>
          </p:nvSpPr>
          <p:spPr bwMode="auto">
            <a:xfrm>
              <a:off x="8814342" y="634999"/>
              <a:ext cx="1371114"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SQL Server</a:t>
              </a:r>
            </a:p>
            <a:p>
              <a:pPr algn="ctr" defTabSz="914099" fontAlgn="base">
                <a:spcBef>
                  <a:spcPct val="0"/>
                </a:spcBef>
                <a:spcAft>
                  <a:spcPct val="0"/>
                </a:spcAft>
              </a:pPr>
              <a:r>
                <a:rPr lang="en-US" sz="1200" dirty="0">
                  <a:solidFill>
                    <a:sysClr val="windowText" lastClr="000000"/>
                  </a:solidFill>
                </a:rPr>
                <a:t>Applications</a:t>
              </a:r>
            </a:p>
            <a:p>
              <a:pPr algn="ctr" defTabSz="914099" fontAlgn="base">
                <a:spcBef>
                  <a:spcPct val="0"/>
                </a:spcBef>
                <a:spcAft>
                  <a:spcPct val="0"/>
                </a:spcAft>
              </a:pPr>
              <a:r>
                <a:rPr lang="en-US" sz="1200" dirty="0">
                  <a:solidFill>
                    <a:sysClr val="windowText" lastClr="000000"/>
                  </a:solidFill>
                </a:rPr>
                <a:t>and Tools</a:t>
              </a:r>
            </a:p>
          </p:txBody>
        </p:sp>
        <p:sp>
          <p:nvSpPr>
            <p:cNvPr id="41" name="Rectangle 40"/>
            <p:cNvSpPr/>
            <p:nvPr/>
          </p:nvSpPr>
          <p:spPr bwMode="auto">
            <a:xfrm>
              <a:off x="7755826"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ODBC</a:t>
              </a:r>
            </a:p>
          </p:txBody>
        </p:sp>
        <p:sp>
          <p:nvSpPr>
            <p:cNvPr id="42" name="Rectangle 41"/>
            <p:cNvSpPr/>
            <p:nvPr/>
          </p:nvSpPr>
          <p:spPr bwMode="auto">
            <a:xfrm>
              <a:off x="9551973"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ADO.NET</a:t>
              </a:r>
            </a:p>
          </p:txBody>
        </p:sp>
        <p:sp>
          <p:nvSpPr>
            <p:cNvPr id="43" name="Rectangle 42"/>
            <p:cNvSpPr/>
            <p:nvPr/>
          </p:nvSpPr>
          <p:spPr bwMode="auto">
            <a:xfrm>
              <a:off x="7755826" y="1570505"/>
              <a:ext cx="3488147"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Tabular Data Stream (TDS)</a:t>
              </a:r>
            </a:p>
          </p:txBody>
        </p:sp>
      </p:grpSp>
      <p:grpSp>
        <p:nvGrpSpPr>
          <p:cNvPr id="7" name="Group 6"/>
          <p:cNvGrpSpPr/>
          <p:nvPr/>
        </p:nvGrpSpPr>
        <p:grpSpPr>
          <a:xfrm>
            <a:off x="7518833" y="1999680"/>
            <a:ext cx="3976070" cy="2084188"/>
            <a:chOff x="7518833" y="1990153"/>
            <a:chExt cx="3976070" cy="2084188"/>
          </a:xfrm>
        </p:grpSpPr>
        <p:cxnSp>
          <p:nvCxnSpPr>
            <p:cNvPr id="13" name="Straight Connector 12"/>
            <p:cNvCxnSpPr/>
            <p:nvPr/>
          </p:nvCxnSpPr>
          <p:spPr>
            <a:xfrm>
              <a:off x="7518833" y="2169940"/>
              <a:ext cx="3976069"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8833" y="2273249"/>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61173"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9667"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1" name="Rectangle 50"/>
            <p:cNvSpPr/>
            <p:nvPr/>
          </p:nvSpPr>
          <p:spPr bwMode="auto">
            <a:xfrm>
              <a:off x="9049667"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2" name="Rectangle 51"/>
            <p:cNvSpPr/>
            <p:nvPr/>
          </p:nvSpPr>
          <p:spPr bwMode="auto">
            <a:xfrm>
              <a:off x="9049667"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3" name="Rectangle 52"/>
            <p:cNvSpPr/>
            <p:nvPr/>
          </p:nvSpPr>
          <p:spPr bwMode="auto">
            <a:xfrm>
              <a:off x="10152585"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41079"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5" name="Rectangle 54"/>
            <p:cNvSpPr/>
            <p:nvPr/>
          </p:nvSpPr>
          <p:spPr bwMode="auto">
            <a:xfrm>
              <a:off x="10241079"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6" name="Rectangle 55"/>
            <p:cNvSpPr/>
            <p:nvPr/>
          </p:nvSpPr>
          <p:spPr bwMode="auto">
            <a:xfrm>
              <a:off x="10241079"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7" name="Rectangle 56"/>
            <p:cNvSpPr/>
            <p:nvPr/>
          </p:nvSpPr>
          <p:spPr bwMode="auto">
            <a:xfrm>
              <a:off x="7755828"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4322"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9" name="Rectangle 58"/>
            <p:cNvSpPr/>
            <p:nvPr/>
          </p:nvSpPr>
          <p:spPr bwMode="auto">
            <a:xfrm>
              <a:off x="7844322"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60" name="Rectangle 59"/>
            <p:cNvSpPr/>
            <p:nvPr/>
          </p:nvSpPr>
          <p:spPr bwMode="auto">
            <a:xfrm>
              <a:off x="7844322"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17" name="TextBox 16"/>
            <p:cNvSpPr txBox="1"/>
            <p:nvPr/>
          </p:nvSpPr>
          <p:spPr>
            <a:xfrm>
              <a:off x="11288425" y="277946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1" name="TextBox 60"/>
            <p:cNvSpPr txBox="1"/>
            <p:nvPr/>
          </p:nvSpPr>
          <p:spPr>
            <a:xfrm>
              <a:off x="11288425" y="321201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2" name="TextBox 61"/>
            <p:cNvSpPr txBox="1"/>
            <p:nvPr/>
          </p:nvSpPr>
          <p:spPr>
            <a:xfrm>
              <a:off x="11288425" y="364150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82" name="Straight Arrow Connector 81"/>
            <p:cNvCxnSpPr/>
            <p:nvPr/>
          </p:nvCxnSpPr>
          <p:spPr>
            <a:xfrm flipV="1">
              <a:off x="9535865" y="2030053"/>
              <a:ext cx="0" cy="243196"/>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1915" y="1990153"/>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a:solidFill>
                    <a:schemeClr val="bg1"/>
                  </a:solidFill>
                </a:rPr>
                <a:t>TDS+SSL</a:t>
              </a:r>
            </a:p>
          </p:txBody>
        </p:sp>
      </p:grpSp>
      <p:grpSp>
        <p:nvGrpSpPr>
          <p:cNvPr id="3072" name="Group 3071"/>
          <p:cNvGrpSpPr/>
          <p:nvPr/>
        </p:nvGrpSpPr>
        <p:grpSpPr>
          <a:xfrm>
            <a:off x="7518832" y="4137961"/>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81"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How It </a:t>
            </a:r>
            <a:r>
              <a:rPr lang="en-US" dirty="0" smtClean="0"/>
              <a:t>Works – Architecture of the Service</a:t>
            </a:r>
            <a:endParaRPr lang="en-US" dirty="0"/>
          </a:p>
        </p:txBody>
      </p:sp>
      <p:sp>
        <p:nvSpPr>
          <p:cNvPr id="2" name="Left Brace 1"/>
          <p:cNvSpPr/>
          <p:nvPr/>
        </p:nvSpPr>
        <p:spPr>
          <a:xfrm>
            <a:off x="6531427" y="2179466"/>
            <a:ext cx="667658" cy="4269820"/>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0" name="Content Placeholder 2"/>
          <p:cNvSpPr txBox="1">
            <a:spLocks/>
          </p:cNvSpPr>
          <p:nvPr/>
        </p:nvSpPr>
        <p:spPr>
          <a:xfrm>
            <a:off x="1175657" y="3562787"/>
            <a:ext cx="5355769" cy="150317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5400" spc="-51" dirty="0" smtClean="0">
                <a:solidFill>
                  <a:schemeClr val="bg2"/>
                </a:solidFill>
                <a:latin typeface="+mj-lt"/>
              </a:rPr>
              <a:t>Microsoft Azure</a:t>
            </a:r>
            <a:br>
              <a:rPr lang="en-US" sz="5400" spc="-51" dirty="0" smtClean="0">
                <a:solidFill>
                  <a:schemeClr val="bg2"/>
                </a:solidFill>
                <a:latin typeface="+mj-lt"/>
              </a:rPr>
            </a:br>
            <a:r>
              <a:rPr lang="en-US" sz="5400" spc="-51" dirty="0" smtClean="0">
                <a:solidFill>
                  <a:schemeClr val="bg2"/>
                </a:solidFill>
                <a:latin typeface="+mj-lt"/>
              </a:rPr>
              <a:t>SQL Database</a:t>
            </a:r>
          </a:p>
          <a:p>
            <a:pPr marL="3175" lvl="1" indent="0" defTabSz="914325">
              <a:spcBef>
                <a:spcPts val="600"/>
              </a:spcBef>
              <a:buNone/>
            </a:pPr>
            <a:r>
              <a:rPr lang="en-US" sz="5400" spc="-51" dirty="0" smtClean="0">
                <a:solidFill>
                  <a:schemeClr val="bg2"/>
                </a:solidFill>
                <a:latin typeface="+mj-lt"/>
              </a:rPr>
              <a:t>SaaS</a:t>
            </a:r>
            <a:endParaRPr lang="en-US" sz="5400" dirty="0">
              <a:latin typeface="+mj-lt"/>
            </a:endParaRPr>
          </a:p>
        </p:txBody>
      </p:sp>
    </p:spTree>
    <p:extLst>
      <p:ext uri="{BB962C8B-B14F-4D97-AF65-F5344CB8AC3E}">
        <p14:creationId xmlns:p14="http://schemas.microsoft.com/office/powerpoint/2010/main" val="288598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045030" y="0"/>
            <a:ext cx="1010194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25">
              <a:spcBef>
                <a:spcPts val="2400"/>
              </a:spcBef>
              <a:buNone/>
            </a:pPr>
            <a:r>
              <a:rPr lang="en-US" sz="4400" spc="-51" dirty="0" smtClean="0">
                <a:solidFill>
                  <a:schemeClr val="bg2"/>
                </a:solidFill>
                <a:latin typeface="+mj-lt"/>
              </a:rPr>
              <a:t>The Service </a:t>
            </a:r>
            <a:r>
              <a:rPr lang="en-US" sz="4400" spc="-51" dirty="0">
                <a:solidFill>
                  <a:schemeClr val="bg2"/>
                </a:solidFill>
                <a:latin typeface="+mj-lt"/>
              </a:rPr>
              <a:t>head </a:t>
            </a:r>
            <a:r>
              <a:rPr lang="en-US" sz="4400" spc="-51" dirty="0" smtClean="0">
                <a:solidFill>
                  <a:schemeClr val="bg2"/>
                </a:solidFill>
                <a:latin typeface="+mj-lt"/>
              </a:rPr>
              <a:t>contains </a:t>
            </a:r>
            <a:r>
              <a:rPr lang="en-US" sz="4400" spc="-51" dirty="0">
                <a:solidFill>
                  <a:schemeClr val="bg2"/>
                </a:solidFill>
                <a:latin typeface="+mj-lt"/>
              </a:rPr>
              <a:t>databases</a:t>
            </a:r>
          </a:p>
          <a:p>
            <a:pPr marL="0" lvl="1" indent="0" defTabSz="914325">
              <a:spcBef>
                <a:spcPts val="2400"/>
              </a:spcBef>
              <a:buNone/>
            </a:pPr>
            <a:r>
              <a:rPr lang="en-US" sz="4400" spc="-51" dirty="0">
                <a:solidFill>
                  <a:schemeClr val="bg2"/>
                </a:solidFill>
                <a:latin typeface="+mj-lt"/>
              </a:rPr>
              <a:t>Connect via automatically generated </a:t>
            </a:r>
            <a:r>
              <a:rPr lang="en-US" sz="4400" spc="-51" dirty="0" smtClean="0">
                <a:solidFill>
                  <a:schemeClr val="bg2"/>
                </a:solidFill>
                <a:latin typeface="+mj-lt"/>
              </a:rPr>
              <a:t>FQDN: {name}.database.windows.net</a:t>
            </a:r>
            <a:endParaRPr lang="en-US" sz="4400" spc="-51" dirty="0">
              <a:solidFill>
                <a:schemeClr val="bg2"/>
              </a:solidFill>
              <a:latin typeface="+mj-lt"/>
            </a:endParaRPr>
          </a:p>
          <a:p>
            <a:pPr marL="0" lvl="1" indent="0" defTabSz="914325">
              <a:spcBef>
                <a:spcPts val="2400"/>
              </a:spcBef>
              <a:buNone/>
            </a:pPr>
            <a:r>
              <a:rPr lang="en-US" sz="4400" spc="-51" dirty="0">
                <a:solidFill>
                  <a:schemeClr val="bg2"/>
                </a:solidFill>
                <a:latin typeface="+mj-lt"/>
              </a:rPr>
              <a:t>Initially contains only a master </a:t>
            </a:r>
            <a:r>
              <a:rPr lang="en-US" sz="4400" spc="-51" dirty="0" smtClean="0">
                <a:solidFill>
                  <a:schemeClr val="bg2"/>
                </a:solidFill>
                <a:latin typeface="+mj-lt"/>
              </a:rPr>
              <a:t>database</a:t>
            </a:r>
            <a:endParaRPr lang="en-US" sz="4400" spc="-51" dirty="0">
              <a:solidFill>
                <a:schemeClr val="bg2"/>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a:t>
            </a:r>
            <a:r>
              <a:rPr lang="en-US" dirty="0" smtClean="0"/>
              <a:t>Server Definition</a:t>
            </a:r>
            <a:endParaRPr lang="en-US" dirty="0"/>
          </a:p>
        </p:txBody>
      </p:sp>
      <p:pic>
        <p:nvPicPr>
          <p:cNvPr id="8" name="Picture 7"/>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1196773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59658" y="1"/>
            <a:ext cx="7048126"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14325">
              <a:spcBef>
                <a:spcPts val="2400"/>
              </a:spcBef>
              <a:buNone/>
            </a:pPr>
            <a:r>
              <a:rPr lang="en-US" sz="4400" spc="-51" dirty="0">
                <a:solidFill>
                  <a:schemeClr val="bg2"/>
                </a:solidFill>
                <a:latin typeface="+mj-lt"/>
              </a:rPr>
              <a:t>Log on to Microsoft Azure Management Portal</a:t>
            </a:r>
          </a:p>
          <a:p>
            <a:pPr marL="0" lvl="1" indent="0" defTabSz="914325">
              <a:spcBef>
                <a:spcPts val="2400"/>
              </a:spcBef>
              <a:buNone/>
            </a:pPr>
            <a:r>
              <a:rPr lang="en-US" sz="4400" spc="-51" dirty="0">
                <a:solidFill>
                  <a:schemeClr val="bg2"/>
                </a:solidFill>
                <a:latin typeface="+mj-lt"/>
              </a:rPr>
              <a:t>Create a SQL Database server</a:t>
            </a:r>
          </a:p>
          <a:p>
            <a:pPr marL="0" lvl="1" indent="0" defTabSz="914325">
              <a:spcBef>
                <a:spcPts val="2400"/>
              </a:spcBef>
              <a:buNone/>
            </a:pPr>
            <a:r>
              <a:rPr lang="en-US" sz="4400" spc="-51" dirty="0">
                <a:solidFill>
                  <a:schemeClr val="bg2"/>
                </a:solidFill>
                <a:latin typeface="+mj-lt"/>
              </a:rPr>
              <a:t>Specify admin login credentials</a:t>
            </a:r>
          </a:p>
          <a:p>
            <a:pPr marL="0" lvl="1" indent="0" defTabSz="914325">
              <a:spcBef>
                <a:spcPts val="2400"/>
              </a:spcBef>
              <a:buNone/>
            </a:pPr>
            <a:r>
              <a:rPr lang="en-US" sz="4400" spc="-51" dirty="0">
                <a:solidFill>
                  <a:schemeClr val="bg2"/>
                </a:solidFill>
                <a:latin typeface="+mj-lt"/>
              </a:rPr>
              <a:t>Add firewall </a:t>
            </a:r>
            <a:r>
              <a:rPr lang="en-US" sz="4400" spc="-51" dirty="0" smtClean="0">
                <a:solidFill>
                  <a:schemeClr val="bg2"/>
                </a:solidFill>
                <a:latin typeface="+mj-lt"/>
              </a:rPr>
              <a:t>rules and </a:t>
            </a:r>
            <a:r>
              <a:rPr lang="en-US" sz="4400" spc="-51" dirty="0">
                <a:solidFill>
                  <a:schemeClr val="bg2"/>
                </a:solidFill>
                <a:latin typeface="+mj-lt"/>
              </a:rPr>
              <a:t>enable service access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7441" y="1397076"/>
            <a:ext cx="4658342" cy="4063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Provision Servers </a:t>
            </a:r>
            <a:r>
              <a:rPr lang="en-US" dirty="0" smtClean="0"/>
              <a:t>Interactively</a:t>
            </a:r>
            <a:endParaRPr lang="en-US" dirty="0"/>
          </a:p>
        </p:txBody>
      </p:sp>
    </p:spTree>
    <p:extLst>
      <p:ext uri="{BB962C8B-B14F-4D97-AF65-F5344CB8AC3E}">
        <p14:creationId xmlns:p14="http://schemas.microsoft.com/office/powerpoint/2010/main" val="1022973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59658" y="1"/>
            <a:ext cx="7048126"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14325">
              <a:spcBef>
                <a:spcPts val="2400"/>
              </a:spcBef>
              <a:buNone/>
            </a:pPr>
            <a:r>
              <a:rPr lang="en-US" sz="4400" spc="-51" dirty="0">
                <a:solidFill>
                  <a:schemeClr val="bg2"/>
                </a:solidFill>
                <a:latin typeface="+mj-lt"/>
              </a:rPr>
              <a:t>Log on to Microsoft Azure Management Portal</a:t>
            </a:r>
          </a:p>
          <a:p>
            <a:pPr marL="0" lvl="1" indent="0" defTabSz="914325">
              <a:spcBef>
                <a:spcPts val="2400"/>
              </a:spcBef>
              <a:buNone/>
            </a:pPr>
            <a:r>
              <a:rPr lang="en-US" sz="4400" spc="-51" dirty="0">
                <a:solidFill>
                  <a:schemeClr val="bg2"/>
                </a:solidFill>
                <a:latin typeface="+mj-lt"/>
              </a:rPr>
              <a:t>Create a SQL Database server</a:t>
            </a:r>
          </a:p>
          <a:p>
            <a:pPr marL="0" lvl="1" indent="0" defTabSz="914325">
              <a:spcBef>
                <a:spcPts val="2400"/>
              </a:spcBef>
              <a:buNone/>
            </a:pPr>
            <a:r>
              <a:rPr lang="en-US" sz="4400" spc="-51" dirty="0">
                <a:solidFill>
                  <a:schemeClr val="bg2"/>
                </a:solidFill>
                <a:latin typeface="+mj-lt"/>
              </a:rPr>
              <a:t>Specify admin login credentials</a:t>
            </a:r>
          </a:p>
          <a:p>
            <a:pPr marL="0" lvl="1" indent="0" defTabSz="914325">
              <a:spcBef>
                <a:spcPts val="2400"/>
              </a:spcBef>
              <a:buNone/>
            </a:pPr>
            <a:r>
              <a:rPr lang="en-US" sz="4400" spc="-51" dirty="0">
                <a:solidFill>
                  <a:schemeClr val="bg2"/>
                </a:solidFill>
                <a:latin typeface="+mj-lt"/>
              </a:rPr>
              <a:t>Add firewall </a:t>
            </a:r>
            <a:r>
              <a:rPr lang="en-US" sz="4400" spc="-51" dirty="0" smtClean="0">
                <a:solidFill>
                  <a:schemeClr val="bg2"/>
                </a:solidFill>
                <a:latin typeface="+mj-lt"/>
              </a:rPr>
              <a:t>rules and </a:t>
            </a:r>
            <a:r>
              <a:rPr lang="en-US" sz="4400" spc="-51" dirty="0">
                <a:solidFill>
                  <a:schemeClr val="bg2"/>
                </a:solidFill>
                <a:latin typeface="+mj-lt"/>
              </a:rPr>
              <a:t>enable service access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7441" y="1397076"/>
            <a:ext cx="4658342" cy="4063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Provision Servers </a:t>
            </a:r>
            <a:r>
              <a:rPr lang="en-US" dirty="0" smtClean="0"/>
              <a:t>Interactively</a:t>
            </a:r>
            <a:endParaRPr lang="en-US" dirty="0"/>
          </a:p>
        </p:txBody>
      </p:sp>
      <p:sp>
        <p:nvSpPr>
          <p:cNvPr id="2" name="TextBox 1"/>
          <p:cNvSpPr txBox="1"/>
          <p:nvPr/>
        </p:nvSpPr>
        <p:spPr>
          <a:xfrm>
            <a:off x="580571" y="2336800"/>
            <a:ext cx="11030857" cy="1200329"/>
          </a:xfrm>
          <a:prstGeom prst="rect">
            <a:avLst/>
          </a:prstGeom>
          <a:solidFill>
            <a:schemeClr val="accent2">
              <a:lumMod val="60000"/>
              <a:lumOff val="40000"/>
            </a:schemeClr>
          </a:solidFill>
        </p:spPr>
        <p:txBody>
          <a:bodyPr wrap="square" rtlCol="0">
            <a:spAutoFit/>
          </a:bodyPr>
          <a:lstStyle/>
          <a:p>
            <a:pPr algn="ctr"/>
            <a:r>
              <a:rPr lang="sv-SE" sz="7200" dirty="0" smtClean="0"/>
              <a:t>Same for Preview Portal?</a:t>
            </a:r>
            <a:endParaRPr lang="sv-SE" sz="7200" dirty="0"/>
          </a:p>
        </p:txBody>
      </p:sp>
    </p:spTree>
    <p:extLst>
      <p:ext uri="{BB962C8B-B14F-4D97-AF65-F5344CB8AC3E}">
        <p14:creationId xmlns:p14="http://schemas.microsoft.com/office/powerpoint/2010/main" val="1572515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1"/>
            <a:ext cx="12191999" cy="3421625"/>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914325">
              <a:spcBef>
                <a:spcPts val="2400"/>
              </a:spcBef>
              <a:buNone/>
            </a:pPr>
            <a:r>
              <a:rPr lang="en-US" sz="4000" spc="-51" dirty="0" smtClean="0">
                <a:solidFill>
                  <a:schemeClr val="bg2"/>
                </a:solidFill>
                <a:latin typeface="+mj-lt"/>
              </a:rPr>
              <a:t>Use </a:t>
            </a:r>
            <a:r>
              <a:rPr lang="en-US" sz="4000" spc="-51" dirty="0">
                <a:solidFill>
                  <a:schemeClr val="bg2"/>
                </a:solidFill>
                <a:latin typeface="+mj-lt"/>
              </a:rPr>
              <a:t>Microsoft Azure Platform PowerShell </a:t>
            </a:r>
            <a:r>
              <a:rPr lang="en-US" sz="4000" spc="-51" dirty="0" err="1" smtClean="0">
                <a:solidFill>
                  <a:schemeClr val="bg2"/>
                </a:solidFill>
                <a:latin typeface="+mj-lt"/>
              </a:rPr>
              <a:t>cmdlets</a:t>
            </a:r>
            <a:endParaRPr lang="en-US" sz="4000" spc="-51" dirty="0" smtClean="0">
              <a:solidFill>
                <a:schemeClr val="bg2"/>
              </a:solidFill>
              <a:latin typeface="+mj-lt"/>
            </a:endParaRPr>
          </a:p>
          <a:p>
            <a:pPr marL="0" lvl="1" indent="0" algn="ctr" defTabSz="914325">
              <a:spcBef>
                <a:spcPts val="2400"/>
              </a:spcBef>
              <a:buNone/>
            </a:pPr>
            <a:r>
              <a:rPr lang="en-US" sz="4000" spc="-51" dirty="0" smtClean="0">
                <a:solidFill>
                  <a:schemeClr val="bg2"/>
                </a:solidFill>
                <a:latin typeface="+mj-lt"/>
              </a:rPr>
              <a:t>http://azure.microsoft.com/en-us/services/automation</a:t>
            </a:r>
            <a:endParaRPr lang="en-US" sz="4000" spc="-51" dirty="0">
              <a:solidFill>
                <a:schemeClr val="bg2"/>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a:t>
            </a:r>
            <a:r>
              <a:rPr lang="en-US" spc="-51" dirty="0">
                <a:solidFill>
                  <a:schemeClr val="bg2"/>
                </a:solidFill>
              </a:rPr>
              <a:t>Automate Server Provisioning</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09" t="1182"/>
          <a:stretch/>
        </p:blipFill>
        <p:spPr>
          <a:xfrm>
            <a:off x="2909888" y="2662237"/>
            <a:ext cx="6405002" cy="2686547"/>
          </a:xfrm>
          <a:prstGeom prst="rect">
            <a:avLst/>
          </a:prstGeom>
          <a:noFill/>
          <a:ln w="9525">
            <a:noFill/>
            <a:miter lim="800000"/>
            <a:headEnd/>
            <a:tailEnd/>
          </a:ln>
          <a:effectLst>
            <a:outerShdw blurRad="50800" dist="25400" dir="2700000" algn="tl" rotWithShape="0">
              <a:prstClr val="black">
                <a:alpha val="20000"/>
              </a:prstClr>
            </a:outerShdw>
          </a:effectLst>
        </p:spPr>
      </p:pic>
      <p:sp>
        <p:nvSpPr>
          <p:cNvPr id="7" name="Content Placeholder 2"/>
          <p:cNvSpPr txBox="1">
            <a:spLocks/>
          </p:cNvSpPr>
          <p:nvPr/>
        </p:nvSpPr>
        <p:spPr>
          <a:xfrm>
            <a:off x="1" y="5707626"/>
            <a:ext cx="12191999" cy="1150374"/>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914325">
              <a:spcBef>
                <a:spcPts val="2400"/>
              </a:spcBef>
              <a:buNone/>
            </a:pPr>
            <a:r>
              <a:rPr lang="en-US" sz="4000" spc="-51" dirty="0" smtClean="0">
                <a:solidFill>
                  <a:schemeClr val="bg2"/>
                </a:solidFill>
                <a:latin typeface="+mj-lt"/>
              </a:rPr>
              <a:t>Or use the </a:t>
            </a:r>
            <a:r>
              <a:rPr lang="en-US" sz="4000" spc="-51" dirty="0">
                <a:solidFill>
                  <a:schemeClr val="bg2"/>
                </a:solidFill>
                <a:latin typeface="+mj-lt"/>
              </a:rPr>
              <a:t>Azure </a:t>
            </a:r>
            <a:r>
              <a:rPr lang="en-US" sz="4000" spc="-51" dirty="0" smtClean="0">
                <a:solidFill>
                  <a:schemeClr val="bg2"/>
                </a:solidFill>
                <a:latin typeface="+mj-lt"/>
              </a:rPr>
              <a:t>Cross-Platform </a:t>
            </a:r>
            <a:r>
              <a:rPr lang="en-US" sz="4000" spc="-51" dirty="0">
                <a:solidFill>
                  <a:schemeClr val="bg2"/>
                </a:solidFill>
                <a:latin typeface="+mj-lt"/>
              </a:rPr>
              <a:t>Command-Line Interface (xplat-cli)</a:t>
            </a:r>
          </a:p>
        </p:txBody>
      </p:sp>
      <p:sp>
        <p:nvSpPr>
          <p:cNvPr id="8" name="TextBox 7"/>
          <p:cNvSpPr txBox="1"/>
          <p:nvPr/>
        </p:nvSpPr>
        <p:spPr>
          <a:xfrm>
            <a:off x="596960" y="3421626"/>
            <a:ext cx="11030857" cy="1200329"/>
          </a:xfrm>
          <a:prstGeom prst="rect">
            <a:avLst/>
          </a:prstGeom>
          <a:solidFill>
            <a:schemeClr val="accent2">
              <a:lumMod val="60000"/>
              <a:lumOff val="40000"/>
            </a:schemeClr>
          </a:solidFill>
        </p:spPr>
        <p:txBody>
          <a:bodyPr wrap="square" rtlCol="0">
            <a:spAutoFit/>
          </a:bodyPr>
          <a:lstStyle/>
          <a:p>
            <a:pPr algn="ctr"/>
            <a:r>
              <a:rPr lang="en-US" sz="7200" dirty="0" smtClean="0"/>
              <a:t>Make separate slides!</a:t>
            </a:r>
            <a:endParaRPr lang="en-US" sz="7200" dirty="0"/>
          </a:p>
        </p:txBody>
      </p:sp>
    </p:spTree>
    <p:extLst>
      <p:ext uri="{BB962C8B-B14F-4D97-AF65-F5344CB8AC3E}">
        <p14:creationId xmlns:p14="http://schemas.microsoft.com/office/powerpoint/2010/main" val="795505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894654017"/>
              </p:ext>
            </p:extLst>
          </p:nvPr>
        </p:nvGraphicFramePr>
        <p:xfrm>
          <a:off x="340517" y="1487468"/>
          <a:ext cx="11510966" cy="3968287"/>
        </p:xfrm>
        <a:graphic>
          <a:graphicData uri="http://schemas.openxmlformats.org/drawingml/2006/table">
            <a:tbl>
              <a:tblPr firstRow="1" bandRow="1">
                <a:tableStyleId>{93296810-A885-4BE3-A3E7-6D5BEEA58F35}</a:tableStyleId>
              </a:tblPr>
              <a:tblGrid>
                <a:gridCol w="1198567"/>
                <a:gridCol w="1674812"/>
                <a:gridCol w="2071688"/>
                <a:gridCol w="1016000"/>
                <a:gridCol w="1841500"/>
                <a:gridCol w="830658"/>
                <a:gridCol w="960042"/>
                <a:gridCol w="1917699"/>
              </a:tblGrid>
              <a:tr h="566310">
                <a:tc rowSpan="2">
                  <a:txBody>
                    <a:bodyPr/>
                    <a:lstStyle/>
                    <a:p>
                      <a:r>
                        <a:rPr lang="en-US" b="0" dirty="0" smtClean="0">
                          <a:latin typeface="+mj-lt"/>
                        </a:rPr>
                        <a:t>Service</a:t>
                      </a:r>
                      <a:r>
                        <a:rPr lang="en-US" b="0" baseline="0" dirty="0" smtClean="0">
                          <a:latin typeface="+mj-lt"/>
                        </a:rPr>
                        <a:t> Tier</a:t>
                      </a:r>
                      <a:endParaRPr lang="en-US" b="0" dirty="0">
                        <a:latin typeface="+mj-lt"/>
                      </a:endParaRPr>
                    </a:p>
                  </a:txBody>
                  <a:tcPr/>
                </a:tc>
                <a:tc rowSpan="2">
                  <a:txBody>
                    <a:bodyPr/>
                    <a:lstStyle/>
                    <a:p>
                      <a:pPr marL="0" algn="l" defTabSz="914400" rtl="0" eaLnBrk="1" latinLnBrk="0" hangingPunct="1"/>
                      <a:r>
                        <a:rPr lang="en-US" sz="1800" b="0" kern="1200" dirty="0" smtClean="0">
                          <a:solidFill>
                            <a:schemeClr val="lt1"/>
                          </a:solidFill>
                          <a:latin typeface="+mj-lt"/>
                          <a:ea typeface="+mn-ea"/>
                          <a:cs typeface="+mn-cs"/>
                        </a:rPr>
                        <a:t>Performance Level</a:t>
                      </a:r>
                      <a:endParaRPr lang="en-US" sz="1800" b="0" kern="1200" dirty="0">
                        <a:solidFill>
                          <a:schemeClr val="lt1"/>
                        </a:solidFill>
                        <a:latin typeface="+mj-lt"/>
                        <a:ea typeface="+mn-ea"/>
                        <a:cs typeface="+mn-cs"/>
                      </a:endParaRPr>
                    </a:p>
                  </a:txBody>
                  <a:tcPr/>
                </a:tc>
                <a:tc rowSpan="2">
                  <a:txBody>
                    <a:bodyPr/>
                    <a:lstStyle/>
                    <a:p>
                      <a:pPr marL="0" algn="l" defTabSz="914400" rtl="0" eaLnBrk="1" latinLnBrk="0" hangingPunct="1"/>
                      <a:r>
                        <a:rPr lang="en-US" sz="1800" b="0" kern="1200" dirty="0" smtClean="0">
                          <a:solidFill>
                            <a:schemeClr val="lt1"/>
                          </a:solidFill>
                          <a:latin typeface="+mj-lt"/>
                          <a:ea typeface="+mn-ea"/>
                          <a:cs typeface="+mn-cs"/>
                        </a:rPr>
                        <a:t>Common App Pattern</a:t>
                      </a:r>
                      <a:endParaRPr lang="en-US" sz="1800" b="0" kern="1200" dirty="0">
                        <a:solidFill>
                          <a:schemeClr val="lt1"/>
                        </a:solidFill>
                        <a:latin typeface="+mj-lt"/>
                        <a:ea typeface="+mn-ea"/>
                        <a:cs typeface="+mn-cs"/>
                      </a:endParaRPr>
                    </a:p>
                  </a:txBody>
                  <a:tcPr/>
                </a:tc>
                <a:tc gridSpan="3">
                  <a:txBody>
                    <a:bodyPr/>
                    <a:lstStyle/>
                    <a:p>
                      <a:pPr marL="0" algn="l" defTabSz="914400" rtl="0" eaLnBrk="1" latinLnBrk="0" hangingPunct="1"/>
                      <a:r>
                        <a:rPr lang="en-US" sz="1800" b="0" kern="1200" dirty="0" smtClean="0">
                          <a:solidFill>
                            <a:schemeClr val="lt1"/>
                          </a:solidFill>
                          <a:latin typeface="+mj-lt"/>
                          <a:ea typeface="+mn-ea"/>
                          <a:cs typeface="+mn-cs"/>
                        </a:rPr>
                        <a:t>Performance</a:t>
                      </a:r>
                      <a:endParaRPr lang="en-US" sz="1800" b="0" kern="1200" dirty="0">
                        <a:solidFill>
                          <a:schemeClr val="lt1"/>
                        </a:solidFill>
                        <a:latin typeface="+mj-lt"/>
                        <a:ea typeface="+mn-ea"/>
                        <a:cs typeface="+mn-cs"/>
                      </a:endParaRPr>
                    </a:p>
                  </a:txBody>
                  <a:tcPr/>
                </a:tc>
                <a:tc hMerge="1">
                  <a:txBody>
                    <a:bodyPr/>
                    <a:lstStyle/>
                    <a:p>
                      <a:endParaRPr lang="en-US" dirty="0"/>
                    </a:p>
                  </a:txBody>
                  <a:tcPr/>
                </a:tc>
                <a:tc hMerge="1">
                  <a:txBody>
                    <a:bodyPr/>
                    <a:lstStyle/>
                    <a:p>
                      <a:endParaRPr lang="en-US" dirty="0"/>
                    </a:p>
                  </a:txBody>
                  <a:tcPr/>
                </a:tc>
                <a:tc gridSpan="2">
                  <a:txBody>
                    <a:bodyPr/>
                    <a:lstStyle/>
                    <a:p>
                      <a:pPr marL="0" algn="l" defTabSz="914400" rtl="0" eaLnBrk="1" latinLnBrk="0" hangingPunct="1"/>
                      <a:r>
                        <a:rPr lang="en-US" sz="1800" b="0" kern="1200" dirty="0" smtClean="0">
                          <a:solidFill>
                            <a:schemeClr val="lt1"/>
                          </a:solidFill>
                          <a:latin typeface="+mj-lt"/>
                          <a:ea typeface="+mn-ea"/>
                          <a:cs typeface="+mn-cs"/>
                        </a:rPr>
                        <a:t>Business Continuity </a:t>
                      </a:r>
                      <a:endParaRPr lang="en-US" sz="1800" b="0" kern="1200" dirty="0">
                        <a:solidFill>
                          <a:schemeClr val="lt1"/>
                        </a:solidFill>
                        <a:latin typeface="+mj-lt"/>
                        <a:ea typeface="+mn-ea"/>
                        <a:cs typeface="+mn-cs"/>
                      </a:endParaRPr>
                    </a:p>
                  </a:txBody>
                  <a:tcPr/>
                </a:tc>
                <a:tc hMerge="1">
                  <a:txBody>
                    <a:bodyPr/>
                    <a:lstStyle/>
                    <a:p>
                      <a:endParaRPr lang="en-US" dirty="0"/>
                    </a:p>
                  </a:txBody>
                  <a:tcPr/>
                </a:tc>
              </a:tr>
              <a:tr h="718636">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r>
                        <a:rPr lang="en-US" dirty="0" smtClean="0">
                          <a:latin typeface="+mj-lt"/>
                        </a:rPr>
                        <a:t>Max DB Size</a:t>
                      </a:r>
                      <a:endParaRPr lang="en-US" dirty="0">
                        <a:latin typeface="+mj-lt"/>
                      </a:endParaRPr>
                    </a:p>
                  </a:txBody>
                  <a:tcPr/>
                </a:tc>
                <a:tc>
                  <a:txBody>
                    <a:bodyPr/>
                    <a:lstStyle/>
                    <a:p>
                      <a:r>
                        <a:rPr lang="en-US" dirty="0" smtClean="0">
                          <a:latin typeface="+mj-lt"/>
                        </a:rPr>
                        <a:t>Trans. </a:t>
                      </a:r>
                      <a:r>
                        <a:rPr lang="en-US" dirty="0" err="1" smtClean="0">
                          <a:latin typeface="+mj-lt"/>
                        </a:rPr>
                        <a:t>Perf</a:t>
                      </a:r>
                      <a:r>
                        <a:rPr lang="en-US" dirty="0" smtClean="0">
                          <a:latin typeface="+mj-lt"/>
                        </a:rPr>
                        <a:t>. Objective</a:t>
                      </a:r>
                      <a:endParaRPr lang="en-US" dirty="0">
                        <a:latin typeface="+mj-lt"/>
                      </a:endParaRPr>
                    </a:p>
                  </a:txBody>
                  <a:tcPr/>
                </a:tc>
                <a:tc>
                  <a:txBody>
                    <a:bodyPr/>
                    <a:lstStyle/>
                    <a:p>
                      <a:r>
                        <a:rPr lang="en-US" dirty="0" smtClean="0">
                          <a:latin typeface="+mj-lt"/>
                        </a:rPr>
                        <a:t>DTU</a:t>
                      </a:r>
                      <a:endParaRPr lang="en-US" dirty="0">
                        <a:latin typeface="+mj-lt"/>
                      </a:endParaRPr>
                    </a:p>
                  </a:txBody>
                  <a:tcPr/>
                </a:tc>
                <a:tc>
                  <a:txBody>
                    <a:bodyPr/>
                    <a:lstStyle/>
                    <a:p>
                      <a:r>
                        <a:rPr lang="en-US" dirty="0" smtClean="0">
                          <a:latin typeface="+mj-lt"/>
                        </a:rPr>
                        <a:t>PITR</a:t>
                      </a:r>
                      <a:endParaRPr lang="en-US" dirty="0">
                        <a:latin typeface="+mj-lt"/>
                      </a:endParaRPr>
                    </a:p>
                  </a:txBody>
                  <a:tcPr/>
                </a:tc>
                <a:tc>
                  <a:txBody>
                    <a:bodyPr/>
                    <a:lstStyle/>
                    <a:p>
                      <a:r>
                        <a:rPr lang="en-US" dirty="0" smtClean="0">
                          <a:latin typeface="+mj-lt"/>
                        </a:rPr>
                        <a:t>DR / GEO-Rep</a:t>
                      </a:r>
                      <a:endParaRPr lang="en-US" dirty="0">
                        <a:latin typeface="+mj-lt"/>
                      </a:endParaRPr>
                    </a:p>
                  </a:txBody>
                  <a:tcPr/>
                </a:tc>
              </a:tr>
              <a:tr h="854541">
                <a:tc>
                  <a:txBody>
                    <a:bodyPr/>
                    <a:lstStyle/>
                    <a:p>
                      <a:r>
                        <a:rPr lang="en-US" dirty="0" smtClean="0">
                          <a:latin typeface="+mj-lt"/>
                        </a:rPr>
                        <a:t>Basic</a:t>
                      </a:r>
                      <a:endParaRPr lang="en-US" dirty="0">
                        <a:latin typeface="+mj-lt"/>
                      </a:endParaRPr>
                    </a:p>
                  </a:txBody>
                  <a:tcPr/>
                </a:tc>
                <a:tc>
                  <a:txBody>
                    <a:bodyPr/>
                    <a:lstStyle/>
                    <a:p>
                      <a:r>
                        <a:rPr lang="en-US" dirty="0" smtClean="0">
                          <a:latin typeface="+mj-lt"/>
                        </a:rPr>
                        <a:t>Basic</a:t>
                      </a:r>
                      <a:endParaRPr lang="en-US" dirty="0">
                        <a:latin typeface="+mj-lt"/>
                      </a:endParaRPr>
                    </a:p>
                  </a:txBody>
                  <a:tcPr/>
                </a:tc>
                <a:tc>
                  <a:txBody>
                    <a:bodyPr/>
                    <a:lstStyle/>
                    <a:p>
                      <a:r>
                        <a:rPr lang="en-US" sz="1600" dirty="0" smtClean="0">
                          <a:latin typeface="+mj-lt"/>
                        </a:rPr>
                        <a:t>Small</a:t>
                      </a:r>
                      <a:r>
                        <a:rPr lang="en-US" sz="1600" baseline="0" dirty="0" smtClean="0">
                          <a:latin typeface="+mj-lt"/>
                        </a:rPr>
                        <a:t> DB, SQL </a:t>
                      </a:r>
                      <a:r>
                        <a:rPr lang="en-US" sz="1600" baseline="0" dirty="0" err="1" smtClean="0">
                          <a:latin typeface="+mj-lt"/>
                        </a:rPr>
                        <a:t>opp</a:t>
                      </a:r>
                      <a:endParaRPr lang="en-US" dirty="0">
                        <a:latin typeface="+mj-lt"/>
                      </a:endParaRPr>
                    </a:p>
                  </a:txBody>
                  <a:tcPr/>
                </a:tc>
                <a:tc>
                  <a:txBody>
                    <a:bodyPr/>
                    <a:lstStyle/>
                    <a:p>
                      <a:r>
                        <a:rPr lang="en-US" dirty="0" smtClean="0">
                          <a:latin typeface="+mj-lt"/>
                        </a:rPr>
                        <a:t>2 GB</a:t>
                      </a:r>
                      <a:endParaRPr lang="en-US" dirty="0">
                        <a:latin typeface="+mj-lt"/>
                      </a:endParaRPr>
                    </a:p>
                  </a:txBody>
                  <a:tcPr/>
                </a:tc>
                <a:tc>
                  <a:txBody>
                    <a:bodyPr/>
                    <a:lstStyle/>
                    <a:p>
                      <a:r>
                        <a:rPr lang="en-US" dirty="0" smtClean="0">
                          <a:latin typeface="+mj-lt"/>
                        </a:rPr>
                        <a:t>Reliability</a:t>
                      </a:r>
                      <a:r>
                        <a:rPr lang="en-US" baseline="0" dirty="0" smtClean="0">
                          <a:latin typeface="+mj-lt"/>
                        </a:rPr>
                        <a:t> / Hr.</a:t>
                      </a:r>
                      <a:endParaRPr lang="en-US" dirty="0">
                        <a:latin typeface="+mj-lt"/>
                      </a:endParaRPr>
                    </a:p>
                  </a:txBody>
                  <a:tcPr/>
                </a:tc>
                <a:tc>
                  <a:txBody>
                    <a:bodyPr/>
                    <a:lstStyle/>
                    <a:p>
                      <a:r>
                        <a:rPr lang="en-US" dirty="0" smtClean="0">
                          <a:latin typeface="+mj-lt"/>
                        </a:rPr>
                        <a:t>5</a:t>
                      </a:r>
                      <a:endParaRPr lang="en-US" dirty="0">
                        <a:latin typeface="+mj-lt"/>
                      </a:endParaRPr>
                    </a:p>
                  </a:txBody>
                  <a:tcPr/>
                </a:tc>
                <a:tc>
                  <a:txBody>
                    <a:bodyPr/>
                    <a:lstStyle/>
                    <a:p>
                      <a:r>
                        <a:rPr lang="en-US" dirty="0" smtClean="0">
                          <a:latin typeface="+mj-lt"/>
                        </a:rPr>
                        <a:t>7 Days</a:t>
                      </a:r>
                      <a:endParaRPr lang="en-US" dirty="0">
                        <a:latin typeface="+mj-lt"/>
                      </a:endParaRPr>
                    </a:p>
                  </a:txBody>
                  <a:tcPr/>
                </a:tc>
                <a:tc>
                  <a:txBody>
                    <a:bodyPr/>
                    <a:lstStyle/>
                    <a:p>
                      <a:r>
                        <a:rPr lang="en-US" dirty="0" smtClean="0">
                          <a:latin typeface="+mj-lt"/>
                        </a:rPr>
                        <a:t>DB Copy + Manual Export</a:t>
                      </a:r>
                      <a:endParaRPr lang="en-US" dirty="0">
                        <a:latin typeface="+mj-lt"/>
                      </a:endParaRPr>
                    </a:p>
                  </a:txBody>
                  <a:tcPr/>
                </a:tc>
              </a:tr>
              <a:tr h="829178">
                <a:tc>
                  <a:txBody>
                    <a:bodyPr/>
                    <a:lstStyle/>
                    <a:p>
                      <a:r>
                        <a:rPr lang="en-US" dirty="0" smtClean="0">
                          <a:latin typeface="+mj-lt"/>
                        </a:rPr>
                        <a:t>Standard</a:t>
                      </a:r>
                      <a:endParaRPr lang="en-US" dirty="0">
                        <a:latin typeface="+mj-lt"/>
                      </a:endParaRPr>
                    </a:p>
                  </a:txBody>
                  <a:tcPr/>
                </a:tc>
                <a:tc>
                  <a:txBody>
                    <a:bodyPr/>
                    <a:lstStyle/>
                    <a:p>
                      <a:r>
                        <a:rPr lang="en-US" dirty="0" smtClean="0">
                          <a:latin typeface="+mj-lt"/>
                        </a:rPr>
                        <a:t>S0</a:t>
                      </a:r>
                      <a:br>
                        <a:rPr lang="en-US" dirty="0" smtClean="0">
                          <a:latin typeface="+mj-lt"/>
                        </a:rPr>
                      </a:br>
                      <a:r>
                        <a:rPr lang="en-US" dirty="0" smtClean="0">
                          <a:latin typeface="+mj-lt"/>
                        </a:rPr>
                        <a:t>S1</a:t>
                      </a:r>
                      <a:br>
                        <a:rPr lang="en-US" dirty="0" smtClean="0">
                          <a:latin typeface="+mj-lt"/>
                        </a:rPr>
                      </a:br>
                      <a:r>
                        <a:rPr lang="en-US" dirty="0" smtClean="0">
                          <a:latin typeface="+mj-lt"/>
                        </a:rPr>
                        <a:t>S2</a:t>
                      </a:r>
                      <a:endParaRPr lang="en-US" dirty="0">
                        <a:latin typeface="+mj-lt"/>
                      </a:endParaRPr>
                    </a:p>
                  </a:txBody>
                  <a:tcPr/>
                </a:tc>
                <a:tc>
                  <a:txBody>
                    <a:bodyPr/>
                    <a:lstStyle/>
                    <a:p>
                      <a:r>
                        <a:rPr lang="en-US" sz="1600" dirty="0" err="1" smtClean="0">
                          <a:latin typeface="+mj-lt"/>
                        </a:rPr>
                        <a:t>Wrkgp</a:t>
                      </a:r>
                      <a:r>
                        <a:rPr lang="en-US" sz="1600" dirty="0" smtClean="0">
                          <a:latin typeface="+mj-lt"/>
                        </a:rPr>
                        <a:t>/cloud</a:t>
                      </a:r>
                      <a:r>
                        <a:rPr lang="en-US" sz="1600" baseline="0" dirty="0" smtClean="0">
                          <a:latin typeface="+mj-lt"/>
                        </a:rPr>
                        <a:t> app, multiple concurrent  operations</a:t>
                      </a:r>
                      <a:endParaRPr lang="en-US" sz="1600" dirty="0">
                        <a:latin typeface="+mj-lt"/>
                      </a:endParaRPr>
                    </a:p>
                  </a:txBody>
                  <a:tcPr/>
                </a:tc>
                <a:tc>
                  <a:txBody>
                    <a:bodyPr/>
                    <a:lstStyle/>
                    <a:p>
                      <a:r>
                        <a:rPr lang="en-US" dirty="0" smtClean="0">
                          <a:latin typeface="+mj-lt"/>
                        </a:rPr>
                        <a:t>250 GB</a:t>
                      </a:r>
                      <a:endParaRPr lang="en-US" dirty="0">
                        <a:latin typeface="+mj-lt"/>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latin typeface="+mj-lt"/>
                        </a:rPr>
                        <a:t>Reliability</a:t>
                      </a:r>
                      <a:r>
                        <a:rPr lang="en-US" baseline="0" dirty="0" smtClean="0">
                          <a:latin typeface="+mj-lt"/>
                        </a:rPr>
                        <a:t> / Min.</a:t>
                      </a:r>
                      <a:endParaRPr lang="en-US" dirty="0" smtClean="0">
                        <a:latin typeface="+mj-lt"/>
                      </a:endParaRPr>
                    </a:p>
                  </a:txBody>
                  <a:tcPr/>
                </a:tc>
                <a:tc>
                  <a:txBody>
                    <a:bodyPr/>
                    <a:lstStyle/>
                    <a:p>
                      <a:r>
                        <a:rPr lang="en-US" dirty="0" smtClean="0">
                          <a:latin typeface="+mj-lt"/>
                        </a:rPr>
                        <a:t>10</a:t>
                      </a:r>
                      <a:br>
                        <a:rPr lang="en-US" dirty="0" smtClean="0">
                          <a:latin typeface="+mj-lt"/>
                        </a:rPr>
                      </a:br>
                      <a:r>
                        <a:rPr lang="en-US" dirty="0" smtClean="0">
                          <a:latin typeface="+mj-lt"/>
                        </a:rPr>
                        <a:t>20</a:t>
                      </a:r>
                      <a:br>
                        <a:rPr lang="en-US" dirty="0" smtClean="0">
                          <a:latin typeface="+mj-lt"/>
                        </a:rPr>
                      </a:br>
                      <a:r>
                        <a:rPr lang="en-US" dirty="0" smtClean="0">
                          <a:latin typeface="+mj-lt"/>
                        </a:rPr>
                        <a:t>50</a:t>
                      </a:r>
                      <a:endParaRPr lang="en-US" dirty="0">
                        <a:latin typeface="+mj-lt"/>
                      </a:endParaRPr>
                    </a:p>
                  </a:txBody>
                  <a:tcPr/>
                </a:tc>
                <a:tc>
                  <a:txBody>
                    <a:bodyPr/>
                    <a:lstStyle/>
                    <a:p>
                      <a:r>
                        <a:rPr lang="en-US" dirty="0" smtClean="0">
                          <a:latin typeface="+mj-lt"/>
                        </a:rPr>
                        <a:t>14 Days</a:t>
                      </a:r>
                      <a:endParaRPr lang="en-US" dirty="0">
                        <a:latin typeface="+mj-lt"/>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latin typeface="+mj-lt"/>
                        </a:rPr>
                        <a:t>DB Copy + Manual Export</a:t>
                      </a:r>
                    </a:p>
                  </a:txBody>
                  <a:tcPr/>
                </a:tc>
              </a:tr>
              <a:tr h="899032">
                <a:tc>
                  <a:txBody>
                    <a:bodyPr/>
                    <a:lstStyle/>
                    <a:p>
                      <a:r>
                        <a:rPr lang="en-US" dirty="0" smtClean="0">
                          <a:latin typeface="+mj-lt"/>
                        </a:rPr>
                        <a:t>Premium</a:t>
                      </a:r>
                      <a:endParaRPr lang="en-US" dirty="0">
                        <a:latin typeface="+mj-lt"/>
                      </a:endParaRPr>
                    </a:p>
                  </a:txBody>
                  <a:tcPr/>
                </a:tc>
                <a:tc>
                  <a:txBody>
                    <a:bodyPr/>
                    <a:lstStyle/>
                    <a:p>
                      <a:r>
                        <a:rPr lang="en-US" dirty="0" smtClean="0">
                          <a:latin typeface="+mj-lt"/>
                        </a:rPr>
                        <a:t>P1</a:t>
                      </a:r>
                      <a:r>
                        <a:rPr lang="en-US" baseline="0" dirty="0" smtClean="0">
                          <a:latin typeface="+mj-lt"/>
                        </a:rPr>
                        <a:t/>
                      </a:r>
                      <a:br>
                        <a:rPr lang="en-US" baseline="0" dirty="0" smtClean="0">
                          <a:latin typeface="+mj-lt"/>
                        </a:rPr>
                      </a:br>
                      <a:r>
                        <a:rPr lang="en-US" baseline="0" dirty="0" smtClean="0">
                          <a:latin typeface="+mj-lt"/>
                        </a:rPr>
                        <a:t>P2</a:t>
                      </a:r>
                      <a:br>
                        <a:rPr lang="en-US" baseline="0" dirty="0" smtClean="0">
                          <a:latin typeface="+mj-lt"/>
                        </a:rPr>
                      </a:br>
                      <a:r>
                        <a:rPr lang="en-US" baseline="0" dirty="0" smtClean="0">
                          <a:latin typeface="+mj-lt"/>
                        </a:rPr>
                        <a:t>P3</a:t>
                      </a:r>
                      <a:endParaRPr lang="en-US" dirty="0">
                        <a:latin typeface="+mj-lt"/>
                      </a:endParaRPr>
                    </a:p>
                  </a:txBody>
                  <a:tcPr/>
                </a:tc>
                <a:tc>
                  <a:txBody>
                    <a:bodyPr/>
                    <a:lstStyle/>
                    <a:p>
                      <a:r>
                        <a:rPr lang="en-US" sz="1600" dirty="0" smtClean="0">
                          <a:latin typeface="+mj-lt"/>
                        </a:rPr>
                        <a:t>Mission</a:t>
                      </a:r>
                      <a:r>
                        <a:rPr lang="en-US" sz="1600" baseline="0" dirty="0" smtClean="0">
                          <a:latin typeface="+mj-lt"/>
                        </a:rPr>
                        <a:t> Critical, High volume, Many concurrent Users</a:t>
                      </a:r>
                      <a:endParaRPr lang="en-US" sz="1600" dirty="0">
                        <a:latin typeface="+mj-lt"/>
                      </a:endParaRPr>
                    </a:p>
                  </a:txBody>
                  <a:tcPr/>
                </a:tc>
                <a:tc>
                  <a:txBody>
                    <a:bodyPr/>
                    <a:lstStyle/>
                    <a:p>
                      <a:r>
                        <a:rPr lang="en-US" dirty="0" smtClean="0">
                          <a:latin typeface="+mj-lt"/>
                        </a:rPr>
                        <a:t>500 GB</a:t>
                      </a:r>
                      <a:endParaRPr lang="en-US" dirty="0">
                        <a:latin typeface="+mj-lt"/>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latin typeface="+mj-lt"/>
                        </a:rPr>
                        <a:t>Reliability</a:t>
                      </a:r>
                      <a:r>
                        <a:rPr lang="en-US" baseline="0" dirty="0" smtClean="0">
                          <a:latin typeface="+mj-lt"/>
                        </a:rPr>
                        <a:t> / sec.</a:t>
                      </a:r>
                      <a:endParaRPr lang="en-US" dirty="0" smtClean="0">
                        <a:latin typeface="+mj-lt"/>
                      </a:endParaRPr>
                    </a:p>
                  </a:txBody>
                  <a:tcPr/>
                </a:tc>
                <a:tc>
                  <a:txBody>
                    <a:bodyPr/>
                    <a:lstStyle/>
                    <a:p>
                      <a:r>
                        <a:rPr lang="en-US" dirty="0" smtClean="0">
                          <a:latin typeface="+mj-lt"/>
                        </a:rPr>
                        <a:t>100</a:t>
                      </a:r>
                    </a:p>
                    <a:p>
                      <a:r>
                        <a:rPr lang="en-US" dirty="0" smtClean="0">
                          <a:latin typeface="+mj-lt"/>
                        </a:rPr>
                        <a:t>200</a:t>
                      </a:r>
                    </a:p>
                    <a:p>
                      <a:r>
                        <a:rPr lang="en-US" dirty="0" smtClean="0">
                          <a:latin typeface="+mj-lt"/>
                        </a:rPr>
                        <a:t>800</a:t>
                      </a:r>
                      <a:endParaRPr lang="en-US" dirty="0">
                        <a:latin typeface="+mj-lt"/>
                      </a:endParaRPr>
                    </a:p>
                  </a:txBody>
                  <a:tcPr/>
                </a:tc>
                <a:tc>
                  <a:txBody>
                    <a:bodyPr/>
                    <a:lstStyle/>
                    <a:p>
                      <a:r>
                        <a:rPr lang="en-US" dirty="0" smtClean="0">
                          <a:latin typeface="+mj-lt"/>
                        </a:rPr>
                        <a:t>35 Days</a:t>
                      </a:r>
                      <a:endParaRPr lang="en-US" dirty="0">
                        <a:latin typeface="+mj-lt"/>
                      </a:endParaRPr>
                    </a:p>
                  </a:txBody>
                  <a:tcPr/>
                </a:tc>
                <a:tc>
                  <a:txBody>
                    <a:bodyPr/>
                    <a:lstStyle/>
                    <a:p>
                      <a:r>
                        <a:rPr lang="en-US" dirty="0" smtClean="0">
                          <a:latin typeface="+mj-lt"/>
                        </a:rPr>
                        <a:t>Active Geo-replication</a:t>
                      </a:r>
                      <a:endParaRPr lang="en-US" dirty="0">
                        <a:latin typeface="+mj-lt"/>
                      </a:endParaRPr>
                    </a:p>
                  </a:txBody>
                  <a:tcPr/>
                </a:tc>
              </a:tr>
            </a:tbl>
          </a:graphicData>
        </a:graphic>
      </p:graphicFrame>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Selecting the right </a:t>
            </a:r>
            <a:r>
              <a:rPr lang="en-US" dirty="0" smtClean="0"/>
              <a:t>SQL Database edition</a:t>
            </a:r>
            <a:endParaRPr lang="en-US" dirty="0"/>
          </a:p>
        </p:txBody>
      </p:sp>
      <p:sp>
        <p:nvSpPr>
          <p:cNvPr id="5" name="Content Placeholder 2"/>
          <p:cNvSpPr txBox="1">
            <a:spLocks/>
          </p:cNvSpPr>
          <p:nvPr/>
        </p:nvSpPr>
        <p:spPr>
          <a:xfrm>
            <a:off x="0" y="5376863"/>
            <a:ext cx="12192000" cy="1481137"/>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914325">
              <a:spcBef>
                <a:spcPts val="2400"/>
              </a:spcBef>
              <a:buNone/>
            </a:pPr>
            <a:r>
              <a:rPr lang="en-US" sz="3200" spc="-51" dirty="0" smtClean="0">
                <a:solidFill>
                  <a:schemeClr val="bg2"/>
                </a:solidFill>
                <a:latin typeface="+mj-lt"/>
              </a:rPr>
              <a:t>This information is subject to change over time.</a:t>
            </a:r>
            <a:endParaRPr lang="en-US" sz="3200" spc="-51" dirty="0">
              <a:solidFill>
                <a:schemeClr val="bg2"/>
              </a:solidFill>
              <a:latin typeface="+mj-lt"/>
            </a:endParaRPr>
          </a:p>
        </p:txBody>
      </p:sp>
    </p:spTree>
    <p:extLst>
      <p:ext uri="{BB962C8B-B14F-4D97-AF65-F5344CB8AC3E}">
        <p14:creationId xmlns:p14="http://schemas.microsoft.com/office/powerpoint/2010/main" val="4207901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a:latin typeface="+mj-lt"/>
              </a:rPr>
              <a:t>Creating A SQL </a:t>
            </a:r>
            <a:r>
              <a:rPr lang="en-US" sz="4400" dirty="0" smtClean="0">
                <a:latin typeface="+mj-lt"/>
              </a:rPr>
              <a:t>Database </a:t>
            </a:r>
            <a:r>
              <a:rPr lang="en-US" sz="4400" dirty="0">
                <a:latin typeface="+mj-lt"/>
              </a:rPr>
              <a:t>Server</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115098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545268471"/>
              </p:ext>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959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a:t>Create </a:t>
            </a:r>
            <a:r>
              <a:rPr lang="en-US" sz="4400" dirty="0" smtClean="0"/>
              <a:t>and deploy your database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122595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1999"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algn="ctr" defTabSz="914325">
              <a:spcBef>
                <a:spcPts val="900"/>
              </a:spcBef>
              <a:buNone/>
            </a:pPr>
            <a:r>
              <a:rPr lang="en-US" sz="4400" dirty="0">
                <a:solidFill>
                  <a:schemeClr val="bg1"/>
                </a:solidFill>
                <a:latin typeface="+mj-lt"/>
              </a:rPr>
              <a:t>Transact-SQL</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Use </a:t>
            </a:r>
            <a:r>
              <a:rPr lang="en-US" dirty="0"/>
              <a:t>Familiar Technologies</a:t>
            </a:r>
          </a:p>
        </p:txBody>
      </p:sp>
      <p:sp>
        <p:nvSpPr>
          <p:cNvPr id="4" name="Content Placeholder 2"/>
          <p:cNvSpPr txBox="1">
            <a:spLocks/>
          </p:cNvSpPr>
          <p:nvPr/>
        </p:nvSpPr>
        <p:spPr>
          <a:xfrm>
            <a:off x="1" y="6135329"/>
            <a:ext cx="12191999" cy="722671"/>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algn="ctr" defTabSz="914325">
              <a:spcBef>
                <a:spcPts val="900"/>
              </a:spcBef>
              <a:buNone/>
            </a:pPr>
            <a:r>
              <a:rPr lang="en-US" sz="3200" dirty="0" smtClean="0">
                <a:solidFill>
                  <a:schemeClr val="bg1"/>
                </a:solidFill>
                <a:latin typeface="+mj-lt"/>
              </a:rPr>
              <a:t>(obviously)</a:t>
            </a:r>
            <a:endParaRPr lang="en-US" sz="3200" dirty="0">
              <a:solidFill>
                <a:schemeClr val="bg1"/>
              </a:solidFill>
              <a:latin typeface="+mj-lt"/>
            </a:endParaRPr>
          </a:p>
        </p:txBody>
      </p:sp>
    </p:spTree>
    <p:extLst>
      <p:ext uri="{BB962C8B-B14F-4D97-AF65-F5344CB8AC3E}">
        <p14:creationId xmlns:p14="http://schemas.microsoft.com/office/powerpoint/2010/main" val="2082266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buNone/>
            </a:pPr>
            <a:r>
              <a:rPr lang="en-US" sz="4400" dirty="0" smtClean="0">
                <a:solidFill>
                  <a:schemeClr val="bg1"/>
                </a:solidFill>
                <a:latin typeface="+mj-lt"/>
              </a:rPr>
              <a:t>.</a:t>
            </a:r>
            <a:r>
              <a:rPr lang="en-US" sz="4400" dirty="0">
                <a:solidFill>
                  <a:schemeClr val="bg1"/>
                </a:solidFill>
                <a:latin typeface="+mj-lt"/>
              </a:rPr>
              <a:t>NET Framework (C#, Visual Basic, F</a:t>
            </a:r>
            <a:r>
              <a:rPr lang="en-US" sz="4400" dirty="0" smtClean="0">
                <a:solidFill>
                  <a:schemeClr val="bg1"/>
                </a:solidFill>
                <a:latin typeface="+mj-lt"/>
              </a:rPr>
              <a:t>#): </a:t>
            </a:r>
            <a:r>
              <a:rPr lang="en-US" sz="4400" dirty="0">
                <a:solidFill>
                  <a:schemeClr val="bg1"/>
                </a:solidFill>
                <a:latin typeface="+mj-lt"/>
              </a:rPr>
              <a:t>ADO.NET</a:t>
            </a: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smtClean="0">
                <a:solidFill>
                  <a:schemeClr val="bg1"/>
                </a:solidFill>
                <a:latin typeface="+mj-lt"/>
              </a:rPr>
              <a:t>C </a:t>
            </a:r>
            <a:r>
              <a:rPr lang="en-US" sz="4400" dirty="0">
                <a:solidFill>
                  <a:schemeClr val="bg1"/>
                </a:solidFill>
                <a:latin typeface="+mj-lt"/>
              </a:rPr>
              <a:t>/ C</a:t>
            </a:r>
            <a:r>
              <a:rPr lang="en-US" sz="4400" dirty="0" smtClean="0">
                <a:solidFill>
                  <a:schemeClr val="bg1"/>
                </a:solidFill>
                <a:latin typeface="+mj-lt"/>
              </a:rPr>
              <a:t>++: </a:t>
            </a:r>
            <a:r>
              <a:rPr lang="en-US" sz="4400" dirty="0">
                <a:solidFill>
                  <a:schemeClr val="bg1"/>
                </a:solidFill>
                <a:latin typeface="+mj-lt"/>
              </a:rPr>
              <a:t>ODBC</a:t>
            </a: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smtClean="0">
                <a:solidFill>
                  <a:schemeClr val="bg1"/>
                </a:solidFill>
                <a:latin typeface="+mj-lt"/>
              </a:rPr>
              <a:t>Java: </a:t>
            </a:r>
            <a:r>
              <a:rPr lang="en-US" sz="4400" dirty="0">
                <a:solidFill>
                  <a:schemeClr val="bg1"/>
                </a:solidFill>
                <a:latin typeface="+mj-lt"/>
              </a:rPr>
              <a:t>Microsoft JDBC provider</a:t>
            </a: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smtClean="0">
                <a:solidFill>
                  <a:schemeClr val="bg1"/>
                </a:solidFill>
                <a:latin typeface="+mj-lt"/>
              </a:rPr>
              <a:t>PHP: </a:t>
            </a:r>
            <a:r>
              <a:rPr lang="en-US" sz="4400" dirty="0">
                <a:solidFill>
                  <a:schemeClr val="bg1"/>
                </a:solidFill>
                <a:latin typeface="+mj-lt"/>
              </a:rPr>
              <a:t>Microsoft PHP </a:t>
            </a:r>
            <a:r>
              <a:rPr lang="en-US" sz="4400" dirty="0" smtClean="0">
                <a:solidFill>
                  <a:schemeClr val="bg1"/>
                </a:solidFill>
                <a:latin typeface="+mj-lt"/>
              </a:rPr>
              <a:t>provider</a:t>
            </a:r>
            <a:endParaRPr lang="en-US" sz="4400" dirty="0">
              <a:solidFill>
                <a:schemeClr val="bg1"/>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Use </a:t>
            </a:r>
            <a:r>
              <a:rPr lang="en-US" dirty="0"/>
              <a:t>Familiar </a:t>
            </a:r>
            <a:r>
              <a:rPr lang="en-US" dirty="0" smtClean="0"/>
              <a:t>Technologies </a:t>
            </a:r>
            <a:r>
              <a:rPr lang="en-US" dirty="0"/>
              <a:t>- Languages</a:t>
            </a:r>
          </a:p>
        </p:txBody>
      </p:sp>
    </p:spTree>
    <p:extLst>
      <p:ext uri="{BB962C8B-B14F-4D97-AF65-F5344CB8AC3E}">
        <p14:creationId xmlns:p14="http://schemas.microsoft.com/office/powerpoint/2010/main" val="2489507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buNone/>
            </a:pPr>
            <a:r>
              <a:rPr lang="en-US" sz="4400" dirty="0" err="1">
                <a:solidFill>
                  <a:schemeClr val="bg1"/>
                </a:solidFill>
                <a:latin typeface="+mj-lt"/>
              </a:rPr>
              <a:t>Odata</a:t>
            </a:r>
            <a:endParaRPr lang="en-US" sz="4400" dirty="0">
              <a:solidFill>
                <a:schemeClr val="bg1"/>
              </a:solidFill>
              <a:latin typeface="+mj-lt"/>
            </a:endParaRPr>
          </a:p>
          <a:p>
            <a:pPr marL="252000" lvl="1" indent="0" defTabSz="914325">
              <a:spcBef>
                <a:spcPts val="0"/>
              </a:spcBef>
              <a:buNone/>
            </a:pPr>
            <a:endParaRPr lang="en-US" sz="4400" dirty="0">
              <a:solidFill>
                <a:schemeClr val="bg1"/>
              </a:solidFill>
              <a:latin typeface="+mj-lt"/>
            </a:endParaRPr>
          </a:p>
          <a:p>
            <a:pPr marL="252000" lvl="1" indent="0" defTabSz="914325">
              <a:spcBef>
                <a:spcPts val="0"/>
              </a:spcBef>
              <a:buNone/>
            </a:pPr>
            <a:r>
              <a:rPr lang="en-US" sz="4400" dirty="0">
                <a:solidFill>
                  <a:schemeClr val="bg1"/>
                </a:solidFill>
                <a:latin typeface="+mj-lt"/>
              </a:rPr>
              <a:t>Entity Framework</a:t>
            </a:r>
          </a:p>
          <a:p>
            <a:pPr marL="252000" lvl="1" indent="0" defTabSz="914325">
              <a:spcBef>
                <a:spcPts val="0"/>
              </a:spcBef>
              <a:buNone/>
            </a:pPr>
            <a:endParaRPr lang="en-US" sz="4400" dirty="0">
              <a:solidFill>
                <a:schemeClr val="bg1"/>
              </a:solidFill>
              <a:latin typeface="+mj-lt"/>
            </a:endParaRPr>
          </a:p>
          <a:p>
            <a:pPr marL="252000" lvl="1" indent="0" defTabSz="914325">
              <a:spcBef>
                <a:spcPts val="0"/>
              </a:spcBef>
              <a:buNone/>
            </a:pPr>
            <a:r>
              <a:rPr lang="en-US" sz="4400" dirty="0">
                <a:solidFill>
                  <a:schemeClr val="bg1"/>
                </a:solidFill>
                <a:latin typeface="+mj-lt"/>
              </a:rPr>
              <a:t>WCF Data Services</a:t>
            </a:r>
          </a:p>
          <a:p>
            <a:pPr marL="252000" lvl="1" indent="0" defTabSz="914325">
              <a:spcBef>
                <a:spcPts val="0"/>
              </a:spcBef>
              <a:buNone/>
            </a:pPr>
            <a:endParaRPr lang="en-US" sz="4400" dirty="0">
              <a:solidFill>
                <a:schemeClr val="bg1"/>
              </a:solidFill>
              <a:latin typeface="+mj-lt"/>
            </a:endParaRPr>
          </a:p>
          <a:p>
            <a:pPr marL="252000" lvl="1" indent="0" defTabSz="914325">
              <a:spcBef>
                <a:spcPts val="0"/>
              </a:spcBef>
              <a:buNone/>
            </a:pPr>
            <a:r>
              <a:rPr lang="en-US" sz="4400" dirty="0" err="1">
                <a:solidFill>
                  <a:schemeClr val="bg1"/>
                </a:solidFill>
                <a:latin typeface="+mj-lt"/>
              </a:rPr>
              <a:t>Nhibernate</a:t>
            </a:r>
            <a:r>
              <a:rPr lang="en-US" sz="4400" dirty="0">
                <a:solidFill>
                  <a:schemeClr val="bg1"/>
                </a:solidFill>
                <a:latin typeface="+mj-lt"/>
              </a:rPr>
              <a:t> (etc.)</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Use </a:t>
            </a:r>
            <a:r>
              <a:rPr lang="en-US" dirty="0"/>
              <a:t>Familiar </a:t>
            </a:r>
            <a:r>
              <a:rPr lang="en-US" dirty="0" smtClean="0"/>
              <a:t>Technologies - </a:t>
            </a:r>
            <a:r>
              <a:rPr lang="en-US" dirty="0"/>
              <a:t>Frameworks</a:t>
            </a:r>
          </a:p>
        </p:txBody>
      </p:sp>
    </p:spTree>
    <p:extLst>
      <p:ext uri="{BB962C8B-B14F-4D97-AF65-F5344CB8AC3E}">
        <p14:creationId xmlns:p14="http://schemas.microsoft.com/office/powerpoint/2010/main" val="859021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buNone/>
            </a:pPr>
            <a:r>
              <a:rPr lang="en-US" sz="4400" dirty="0" smtClean="0">
                <a:solidFill>
                  <a:schemeClr val="bg1"/>
                </a:solidFill>
                <a:latin typeface="+mj-lt"/>
              </a:rPr>
              <a:t>SQL </a:t>
            </a:r>
            <a:r>
              <a:rPr lang="en-US" sz="4400" dirty="0">
                <a:solidFill>
                  <a:schemeClr val="bg1"/>
                </a:solidFill>
                <a:latin typeface="+mj-lt"/>
              </a:rPr>
              <a:t>Server Management Studio </a:t>
            </a:r>
            <a:r>
              <a:rPr lang="en-US" sz="4400" dirty="0" smtClean="0">
                <a:solidFill>
                  <a:schemeClr val="bg1"/>
                </a:solidFill>
                <a:latin typeface="+mj-lt"/>
              </a:rPr>
              <a:t>(&gt;=2008 R2)</a:t>
            </a:r>
            <a:endParaRPr lang="en-US" sz="4400" dirty="0">
              <a:solidFill>
                <a:schemeClr val="bg1"/>
              </a:solidFill>
              <a:latin typeface="+mj-lt"/>
            </a:endParaRP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a:solidFill>
                  <a:schemeClr val="bg1"/>
                </a:solidFill>
                <a:latin typeface="+mj-lt"/>
              </a:rPr>
              <a:t>SQL</a:t>
            </a:r>
            <a:r>
              <a:rPr lang="en-US" sz="4400" dirty="0" smtClean="0">
                <a:solidFill>
                  <a:schemeClr val="bg1"/>
                </a:solidFill>
                <a:latin typeface="+mj-lt"/>
              </a:rPr>
              <a:t> </a:t>
            </a:r>
            <a:r>
              <a:rPr lang="en-US" sz="4400" dirty="0">
                <a:solidFill>
                  <a:schemeClr val="bg1"/>
                </a:solidFill>
                <a:latin typeface="+mj-lt"/>
              </a:rPr>
              <a:t>Server command-line utilities (SQLCMD, BCP)</a:t>
            </a: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smtClean="0">
                <a:solidFill>
                  <a:schemeClr val="bg1"/>
                </a:solidFill>
                <a:latin typeface="+mj-lt"/>
              </a:rPr>
              <a:t>CA </a:t>
            </a:r>
            <a:r>
              <a:rPr lang="en-US" sz="4400" dirty="0">
                <a:solidFill>
                  <a:schemeClr val="bg1"/>
                </a:solidFill>
                <a:latin typeface="+mj-lt"/>
              </a:rPr>
              <a:t>Erwin® Data Modeler</a:t>
            </a: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smtClean="0">
                <a:solidFill>
                  <a:schemeClr val="bg1"/>
                </a:solidFill>
                <a:latin typeface="+mj-lt"/>
              </a:rPr>
              <a:t>Embarcadero </a:t>
            </a:r>
            <a:r>
              <a:rPr lang="en-US" sz="4400" dirty="0">
                <a:solidFill>
                  <a:schemeClr val="bg1"/>
                </a:solidFill>
                <a:latin typeface="+mj-lt"/>
              </a:rPr>
              <a:t>Technologies DBArtisan®</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Use </a:t>
            </a:r>
            <a:r>
              <a:rPr lang="en-US" dirty="0"/>
              <a:t>Familiar </a:t>
            </a:r>
            <a:r>
              <a:rPr lang="en-US" dirty="0" smtClean="0"/>
              <a:t>Technologies - </a:t>
            </a:r>
            <a:r>
              <a:rPr lang="en-US" dirty="0"/>
              <a:t>Tools</a:t>
            </a:r>
          </a:p>
        </p:txBody>
      </p:sp>
      <p:sp>
        <p:nvSpPr>
          <p:cNvPr id="2" name="TextBox 1"/>
          <p:cNvSpPr txBox="1"/>
          <p:nvPr/>
        </p:nvSpPr>
        <p:spPr>
          <a:xfrm>
            <a:off x="904568" y="5849266"/>
            <a:ext cx="10382864" cy="523220"/>
          </a:xfrm>
          <a:prstGeom prst="rect">
            <a:avLst/>
          </a:prstGeom>
          <a:solidFill>
            <a:schemeClr val="accent2">
              <a:lumMod val="60000"/>
              <a:lumOff val="40000"/>
            </a:schemeClr>
          </a:solidFill>
        </p:spPr>
        <p:txBody>
          <a:bodyPr wrap="square" rtlCol="0">
            <a:spAutoFit/>
          </a:bodyPr>
          <a:lstStyle>
            <a:defPPr>
              <a:defRPr lang="en-US"/>
            </a:defPPr>
            <a:lvl1pPr algn="ctr">
              <a:defRPr sz="7200"/>
            </a:lvl1pPr>
          </a:lstStyle>
          <a:p>
            <a:r>
              <a:rPr lang="en-US" sz="2800" dirty="0"/>
              <a:t>Why are there specific options here for other technologies?</a:t>
            </a:r>
            <a:endParaRPr lang="sv-SE" sz="2800" dirty="0"/>
          </a:p>
        </p:txBody>
      </p:sp>
    </p:spTree>
    <p:extLst>
      <p:ext uri="{BB962C8B-B14F-4D97-AF65-F5344CB8AC3E}">
        <p14:creationId xmlns:p14="http://schemas.microsoft.com/office/powerpoint/2010/main" val="3256881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spcAft>
                <a:spcPts val="2400"/>
              </a:spcAft>
              <a:buNone/>
            </a:pPr>
            <a:r>
              <a:rPr lang="en-US" sz="4400" dirty="0" smtClean="0">
                <a:solidFill>
                  <a:schemeClr val="bg1"/>
                </a:solidFill>
                <a:latin typeface="+mj-lt"/>
              </a:rPr>
              <a:t>Focus </a:t>
            </a:r>
            <a:r>
              <a:rPr lang="en-US" sz="4400" dirty="0">
                <a:solidFill>
                  <a:schemeClr val="bg1"/>
                </a:solidFill>
                <a:latin typeface="+mj-lt"/>
              </a:rPr>
              <a:t>on logical vs. physical administration</a:t>
            </a:r>
          </a:p>
          <a:p>
            <a:pPr marL="252000" lvl="1" indent="0" defTabSz="914325">
              <a:spcBef>
                <a:spcPts val="0"/>
              </a:spcBef>
              <a:spcAft>
                <a:spcPts val="2400"/>
              </a:spcAft>
              <a:buNone/>
            </a:pPr>
            <a:r>
              <a:rPr lang="en-US" sz="4400" dirty="0">
                <a:solidFill>
                  <a:schemeClr val="bg1"/>
                </a:solidFill>
                <a:latin typeface="+mj-lt"/>
              </a:rPr>
              <a:t>Database and log files automatically placed</a:t>
            </a:r>
          </a:p>
          <a:p>
            <a:pPr marL="252000" lvl="1" indent="0" defTabSz="914325">
              <a:spcBef>
                <a:spcPts val="0"/>
              </a:spcBef>
              <a:spcAft>
                <a:spcPts val="2400"/>
              </a:spcAft>
              <a:buNone/>
            </a:pPr>
            <a:r>
              <a:rPr lang="en-US" sz="4400" dirty="0">
                <a:solidFill>
                  <a:schemeClr val="bg1"/>
                </a:solidFill>
                <a:latin typeface="+mj-lt"/>
              </a:rPr>
              <a:t>Three high-availability replicas maintained for every database</a:t>
            </a:r>
          </a:p>
          <a:p>
            <a:pPr marL="252000" lvl="1" indent="0" defTabSz="914325">
              <a:spcBef>
                <a:spcPts val="0"/>
              </a:spcBef>
              <a:spcAft>
                <a:spcPts val="2400"/>
              </a:spcAft>
              <a:buNone/>
            </a:pPr>
            <a:r>
              <a:rPr lang="en-US" sz="4400" dirty="0">
                <a:solidFill>
                  <a:schemeClr val="bg1"/>
                </a:solidFill>
                <a:latin typeface="+mj-lt"/>
              </a:rPr>
              <a:t>Tables require a clustered index</a:t>
            </a:r>
          </a:p>
          <a:p>
            <a:pPr marL="252000" lvl="1" indent="0" defTabSz="914325">
              <a:spcBef>
                <a:spcPts val="0"/>
              </a:spcBef>
              <a:spcAft>
                <a:spcPts val="2400"/>
              </a:spcAft>
              <a:buNone/>
            </a:pPr>
            <a:r>
              <a:rPr lang="en-US" sz="4400" dirty="0">
                <a:solidFill>
                  <a:schemeClr val="bg1"/>
                </a:solidFill>
                <a:latin typeface="+mj-lt"/>
              </a:rPr>
              <a:t>Maximum database size is 500 GB</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Azure SQL Database vs. SQL Server</a:t>
            </a:r>
            <a:endParaRPr lang="en-US" dirty="0"/>
          </a:p>
        </p:txBody>
      </p:sp>
      <p:sp>
        <p:nvSpPr>
          <p:cNvPr id="2" name="Rectangle 1"/>
          <p:cNvSpPr/>
          <p:nvPr/>
        </p:nvSpPr>
        <p:spPr>
          <a:xfrm>
            <a:off x="0" y="894163"/>
            <a:ext cx="12192000" cy="806326"/>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Rectangle 4"/>
          <p:cNvSpPr/>
          <p:nvPr/>
        </p:nvSpPr>
        <p:spPr>
          <a:xfrm>
            <a:off x="0" y="1700489"/>
            <a:ext cx="12192000" cy="858314"/>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ctangle 7"/>
          <p:cNvSpPr/>
          <p:nvPr/>
        </p:nvSpPr>
        <p:spPr>
          <a:xfrm>
            <a:off x="0" y="2558803"/>
            <a:ext cx="12192000" cy="1615440"/>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ctangle 8"/>
          <p:cNvSpPr/>
          <p:nvPr/>
        </p:nvSpPr>
        <p:spPr>
          <a:xfrm>
            <a:off x="0" y="4174243"/>
            <a:ext cx="12192000" cy="806326"/>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Rectangle 9"/>
          <p:cNvSpPr/>
          <p:nvPr/>
        </p:nvSpPr>
        <p:spPr>
          <a:xfrm>
            <a:off x="0" y="4980569"/>
            <a:ext cx="12192000" cy="915794"/>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TextBox 10"/>
          <p:cNvSpPr txBox="1"/>
          <p:nvPr/>
        </p:nvSpPr>
        <p:spPr>
          <a:xfrm>
            <a:off x="904568" y="6113852"/>
            <a:ext cx="10382864" cy="523220"/>
          </a:xfrm>
          <a:prstGeom prst="rect">
            <a:avLst/>
          </a:prstGeom>
          <a:solidFill>
            <a:schemeClr val="accent2">
              <a:lumMod val="60000"/>
              <a:lumOff val="40000"/>
            </a:schemeClr>
          </a:solidFill>
        </p:spPr>
        <p:txBody>
          <a:bodyPr wrap="square" rtlCol="0">
            <a:spAutoFit/>
          </a:bodyPr>
          <a:lstStyle>
            <a:defPPr>
              <a:defRPr lang="en-US"/>
            </a:defPPr>
            <a:lvl1pPr algn="ctr">
              <a:defRPr sz="7200"/>
            </a:lvl1pPr>
          </a:lstStyle>
          <a:p>
            <a:r>
              <a:rPr lang="en-US" sz="2800" dirty="0" smtClean="0"/>
              <a:t>Do you like this design that </a:t>
            </a:r>
            <a:r>
              <a:rPr lang="en-US" sz="2800" dirty="0" err="1" smtClean="0"/>
              <a:t>foucuses</a:t>
            </a:r>
            <a:r>
              <a:rPr lang="en-US" sz="2800" dirty="0" smtClean="0"/>
              <a:t> on one point at a time?</a:t>
            </a:r>
            <a:endParaRPr lang="sv-SE" sz="2800" dirty="0"/>
          </a:p>
        </p:txBody>
      </p:sp>
    </p:spTree>
    <p:extLst>
      <p:ext uri="{BB962C8B-B14F-4D97-AF65-F5344CB8AC3E}">
        <p14:creationId xmlns:p14="http://schemas.microsoft.com/office/powerpoint/2010/main" val="1363602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xit" presetSubtype="0" fill="hold" grpId="0"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xit" presetSubtype="0" fill="hold" grpId="0"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xit" presetSubtype="0" fill="hold" grpId="0"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par>
                                <p:cTn id="40" presetID="10" presetClass="exit" presetSubtype="0" fill="hold" grpId="2" nodeType="with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par>
                                <p:cTn id="43" presetID="10" presetClass="exit" presetSubtype="0" fill="hold" grpId="2" nodeType="withEffect">
                                  <p:stCondLst>
                                    <p:cond delay="0"/>
                                  </p:stCondLst>
                                  <p:childTnLst>
                                    <p:animEffect transition="out" filter="fade">
                                      <p:cBhvr>
                                        <p:cTn id="44" dur="500"/>
                                        <p:tgtEl>
                                          <p:spTgt spid="8"/>
                                        </p:tgtEl>
                                      </p:cBhvr>
                                    </p:animEffect>
                                    <p:set>
                                      <p:cBhvr>
                                        <p:cTn id="45" dur="1" fill="hold">
                                          <p:stCondLst>
                                            <p:cond delay="499"/>
                                          </p:stCondLst>
                                        </p:cTn>
                                        <p:tgtEl>
                                          <p:spTgt spid="8"/>
                                        </p:tgtEl>
                                        <p:attrNameLst>
                                          <p:attrName>style.visibility</p:attrName>
                                        </p:attrNameLst>
                                      </p:cBhvr>
                                      <p:to>
                                        <p:strVal val="hidden"/>
                                      </p:to>
                                    </p:set>
                                  </p:childTnLst>
                                </p:cTn>
                              </p:par>
                              <p:par>
                                <p:cTn id="46" presetID="10" presetClass="exit" presetSubtype="0" fill="hold" grpId="2" nodeType="withEffect">
                                  <p:stCondLst>
                                    <p:cond delay="0"/>
                                  </p:stCondLst>
                                  <p:childTnLst>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5" grpId="2" animBg="1"/>
      <p:bldP spid="8" grpId="0" animBg="1"/>
      <p:bldP spid="8" grpId="1" animBg="1"/>
      <p:bldP spid="8" grpId="2" animBg="1"/>
      <p:bldP spid="9" grpId="0" animBg="1"/>
      <p:bldP spid="9" grpId="1" animBg="1"/>
      <p:bldP spid="9" grpId="2"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900"/>
              </a:spcBef>
              <a:buNone/>
            </a:pPr>
            <a:endParaRPr lang="en-US" sz="4400" dirty="0">
              <a:solidFill>
                <a:schemeClr val="bg1"/>
              </a:solidFill>
              <a:latin typeface="+mj-lt"/>
            </a:endParaRPr>
          </a:p>
          <a:p>
            <a:pPr marL="228600" lvl="1" indent="0" defTabSz="914325">
              <a:spcBef>
                <a:spcPts val="0"/>
              </a:spcBef>
              <a:spcAft>
                <a:spcPts val="2400"/>
              </a:spcAft>
              <a:buNone/>
            </a:pPr>
            <a:r>
              <a:rPr lang="en-US" sz="4400" dirty="0">
                <a:solidFill>
                  <a:schemeClr val="bg1"/>
                </a:solidFill>
                <a:latin typeface="+mj-lt"/>
              </a:rPr>
              <a:t>Use command, distributed transactions, distributed views</a:t>
            </a:r>
          </a:p>
          <a:p>
            <a:pPr marL="228600" lvl="1" indent="0" defTabSz="914325">
              <a:spcBef>
                <a:spcPts val="0"/>
              </a:spcBef>
              <a:spcAft>
                <a:spcPts val="2400"/>
              </a:spcAft>
              <a:buNone/>
            </a:pPr>
            <a:r>
              <a:rPr lang="en-US" sz="4400" dirty="0">
                <a:solidFill>
                  <a:schemeClr val="bg1"/>
                </a:solidFill>
                <a:latin typeface="+mj-lt"/>
              </a:rPr>
              <a:t>Service Broker</a:t>
            </a:r>
          </a:p>
          <a:p>
            <a:pPr marL="228600" lvl="1" indent="0" defTabSz="914325">
              <a:spcBef>
                <a:spcPts val="0"/>
              </a:spcBef>
              <a:spcAft>
                <a:spcPts val="2400"/>
              </a:spcAft>
              <a:buNone/>
            </a:pPr>
            <a:r>
              <a:rPr lang="en-US" sz="4400" dirty="0">
                <a:solidFill>
                  <a:schemeClr val="bg1"/>
                </a:solidFill>
                <a:latin typeface="+mj-lt"/>
              </a:rPr>
              <a:t>Common Language Runtime (CLR)</a:t>
            </a:r>
          </a:p>
          <a:p>
            <a:pPr marL="228600" lvl="1" indent="0" defTabSz="914325">
              <a:spcBef>
                <a:spcPts val="0"/>
              </a:spcBef>
              <a:spcAft>
                <a:spcPts val="2400"/>
              </a:spcAft>
              <a:buNone/>
            </a:pPr>
            <a:r>
              <a:rPr lang="en-US" sz="4400" dirty="0">
                <a:solidFill>
                  <a:schemeClr val="bg1"/>
                </a:solidFill>
                <a:latin typeface="+mj-lt"/>
              </a:rPr>
              <a:t>SQL Agent</a:t>
            </a:r>
          </a:p>
          <a:p>
            <a:pPr marL="228600" lvl="1" indent="0" defTabSz="914325">
              <a:spcBef>
                <a:spcPts val="0"/>
              </a:spcBef>
              <a:spcAft>
                <a:spcPts val="2400"/>
              </a:spcAft>
              <a:buNone/>
            </a:pPr>
            <a:r>
              <a:rPr lang="en-US" sz="4400" dirty="0">
                <a:solidFill>
                  <a:schemeClr val="bg1"/>
                </a:solidFill>
                <a:latin typeface="+mj-lt"/>
              </a:rPr>
              <a:t>SQL Profiler</a:t>
            </a:r>
          </a:p>
          <a:p>
            <a:pPr marL="228600" lvl="1" indent="0" defTabSz="914325">
              <a:spcBef>
                <a:spcPts val="0"/>
              </a:spcBef>
              <a:spcAft>
                <a:spcPts val="2400"/>
              </a:spcAft>
              <a:buNone/>
            </a:pPr>
            <a:r>
              <a:rPr lang="en-US" sz="4400" dirty="0">
                <a:solidFill>
                  <a:schemeClr val="bg1"/>
                </a:solidFill>
                <a:latin typeface="+mj-lt"/>
              </a:rPr>
              <a:t>Native Encryption</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Unsupported SQL Server Features</a:t>
            </a:r>
          </a:p>
        </p:txBody>
      </p:sp>
    </p:spTree>
    <p:extLst>
      <p:ext uri="{BB962C8B-B14F-4D97-AF65-F5344CB8AC3E}">
        <p14:creationId xmlns:p14="http://schemas.microsoft.com/office/powerpoint/2010/main" val="4285851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1369" y="956707"/>
            <a:ext cx="8249264" cy="4679122"/>
          </a:xfrm>
          <a:prstGeom prst="rect">
            <a:avLst/>
          </a:prstGeom>
        </p:spPr>
      </p:pic>
      <p:sp>
        <p:nvSpPr>
          <p:cNvPr id="7" name="Content Placeholder 2"/>
          <p:cNvSpPr txBox="1">
            <a:spLocks/>
          </p:cNvSpPr>
          <p:nvPr/>
        </p:nvSpPr>
        <p:spPr>
          <a:xfrm>
            <a:off x="3347885" y="5530645"/>
            <a:ext cx="5496230" cy="1327354"/>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900"/>
              </a:spcBef>
              <a:buNone/>
            </a:pPr>
            <a:r>
              <a:rPr lang="en-US" sz="2400" spc="-51" dirty="0" smtClean="0">
                <a:solidFill>
                  <a:schemeClr val="bg2"/>
                </a:solidFill>
                <a:latin typeface="+mj-lt"/>
              </a:rPr>
              <a:t>Web </a:t>
            </a:r>
            <a:r>
              <a:rPr lang="en-US" sz="2400" spc="-51" dirty="0">
                <a:solidFill>
                  <a:schemeClr val="bg2"/>
                </a:solidFill>
                <a:latin typeface="+mj-lt"/>
              </a:rPr>
              <a:t>designers for tables, views, stored procs</a:t>
            </a:r>
          </a:p>
          <a:p>
            <a:pPr marL="3175" lvl="1" indent="0" defTabSz="914325">
              <a:spcBef>
                <a:spcPts val="900"/>
              </a:spcBef>
              <a:buNone/>
            </a:pPr>
            <a:r>
              <a:rPr lang="en-US" sz="2400" spc="-51" dirty="0">
                <a:solidFill>
                  <a:schemeClr val="bg2"/>
                </a:solidFill>
                <a:latin typeface="+mj-lt"/>
              </a:rPr>
              <a:t>Interactive query editing and </a:t>
            </a:r>
            <a:r>
              <a:rPr lang="en-US" sz="2400" spc="-51" dirty="0" smtClean="0">
                <a:solidFill>
                  <a:schemeClr val="bg2"/>
                </a:solidFill>
                <a:latin typeface="+mj-lt"/>
              </a:rPr>
              <a:t>execution</a:t>
            </a:r>
            <a:endParaRPr lang="en-US" sz="3200" dirty="0">
              <a:latin typeface="+mj-lt"/>
            </a:endParaRPr>
          </a:p>
        </p:txBody>
      </p:sp>
      <p:sp>
        <p:nvSpPr>
          <p:cNvPr id="8"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Azure SQL </a:t>
            </a:r>
            <a:r>
              <a:rPr lang="en-US" dirty="0"/>
              <a:t>Database Management Portal</a:t>
            </a:r>
          </a:p>
        </p:txBody>
      </p:sp>
    </p:spTree>
    <p:extLst>
      <p:ext uri="{BB962C8B-B14F-4D97-AF65-F5344CB8AC3E}">
        <p14:creationId xmlns:p14="http://schemas.microsoft.com/office/powerpoint/2010/main" val="2433113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SQL </a:t>
            </a:r>
            <a:r>
              <a:rPr lang="en-US" dirty="0"/>
              <a:t>Server </a:t>
            </a:r>
            <a:r>
              <a:rPr lang="en-US" dirty="0" smtClean="0"/>
              <a:t>Management Studio </a:t>
            </a:r>
            <a:r>
              <a:rPr lang="en-US" dirty="0"/>
              <a:t>(</a:t>
            </a:r>
            <a:r>
              <a:rPr lang="en-US" dirty="0" smtClean="0"/>
              <a:t>SSMS)</a:t>
            </a:r>
            <a:endParaRPr lang="en-US" dirty="0"/>
          </a:p>
        </p:txBody>
      </p:sp>
      <p:sp>
        <p:nvSpPr>
          <p:cNvPr id="11" name="TextBox 10"/>
          <p:cNvSpPr txBox="1"/>
          <p:nvPr/>
        </p:nvSpPr>
        <p:spPr>
          <a:xfrm>
            <a:off x="580571" y="2336800"/>
            <a:ext cx="11030857" cy="1200329"/>
          </a:xfrm>
          <a:prstGeom prst="rect">
            <a:avLst/>
          </a:prstGeom>
          <a:solidFill>
            <a:schemeClr val="accent2">
              <a:lumMod val="60000"/>
              <a:lumOff val="40000"/>
            </a:schemeClr>
          </a:solidFill>
        </p:spPr>
        <p:txBody>
          <a:bodyPr wrap="square" rtlCol="0">
            <a:spAutoFit/>
          </a:bodyPr>
          <a:lstStyle/>
          <a:p>
            <a:pPr algn="ctr"/>
            <a:r>
              <a:rPr lang="sv-SE" sz="7200" dirty="0" smtClean="0"/>
              <a:t>SSMS </a:t>
            </a:r>
            <a:r>
              <a:rPr lang="sv-SE" sz="7200" dirty="0" err="1" smtClean="0"/>
              <a:t>picture</a:t>
            </a:r>
            <a:endParaRPr lang="sv-SE" sz="7200" dirty="0"/>
          </a:p>
        </p:txBody>
      </p:sp>
    </p:spTree>
    <p:extLst>
      <p:ext uri="{BB962C8B-B14F-4D97-AF65-F5344CB8AC3E}">
        <p14:creationId xmlns:p14="http://schemas.microsoft.com/office/powerpoint/2010/main" val="1898380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4830792"/>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buNone/>
            </a:pPr>
            <a:r>
              <a:rPr lang="en-US" sz="4000" dirty="0" smtClean="0">
                <a:solidFill>
                  <a:schemeClr val="bg1"/>
                </a:solidFill>
                <a:latin typeface="+mj-lt"/>
              </a:rPr>
              <a:t>Includes </a:t>
            </a:r>
            <a:r>
              <a:rPr lang="en-US" sz="4000" dirty="0">
                <a:solidFill>
                  <a:schemeClr val="bg1"/>
                </a:solidFill>
                <a:latin typeface="+mj-lt"/>
              </a:rPr>
              <a:t>modern designers and projects with declarative, </a:t>
            </a:r>
            <a:r>
              <a:rPr lang="en-US" sz="4000" dirty="0" smtClean="0">
                <a:solidFill>
                  <a:schemeClr val="bg1"/>
                </a:solidFill>
                <a:latin typeface="+mj-lt"/>
              </a:rPr>
              <a:t>model-driven development</a:t>
            </a:r>
          </a:p>
          <a:p>
            <a:pPr marL="252000" lvl="1" indent="0" defTabSz="914325">
              <a:spcBef>
                <a:spcPts val="0"/>
              </a:spcBef>
              <a:buNone/>
            </a:pPr>
            <a:endParaRPr lang="en-US" sz="4000" dirty="0">
              <a:solidFill>
                <a:schemeClr val="bg1"/>
              </a:solidFill>
              <a:latin typeface="+mj-lt"/>
            </a:endParaRPr>
          </a:p>
          <a:p>
            <a:pPr marL="252000" lvl="1" indent="0" defTabSz="914325">
              <a:spcBef>
                <a:spcPts val="0"/>
              </a:spcBef>
              <a:buNone/>
            </a:pPr>
            <a:r>
              <a:rPr lang="en-US" sz="4000" dirty="0">
                <a:solidFill>
                  <a:schemeClr val="bg1"/>
                </a:solidFill>
                <a:latin typeface="+mj-lt"/>
              </a:rPr>
              <a:t>Develop and test in both connected and disconnected </a:t>
            </a:r>
            <a:r>
              <a:rPr lang="en-US" sz="4000" dirty="0" smtClean="0">
                <a:solidFill>
                  <a:schemeClr val="bg1"/>
                </a:solidFill>
                <a:latin typeface="+mj-lt"/>
              </a:rPr>
              <a:t>states</a:t>
            </a:r>
            <a:endParaRPr lang="en-US" sz="4000" dirty="0">
              <a:solidFill>
                <a:schemeClr val="bg1"/>
              </a:solidFill>
              <a:latin typeface="+mj-lt"/>
            </a:endParaRPr>
          </a:p>
        </p:txBody>
      </p:sp>
      <p:sp>
        <p:nvSpPr>
          <p:cNvPr id="8"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Visual Studio IDE for database development</a:t>
            </a:r>
          </a:p>
        </p:txBody>
      </p:sp>
      <p:pic>
        <p:nvPicPr>
          <p:cNvPr id="9" name="Content Placeholder 4"/>
          <p:cNvPicPr>
            <a:picLocks noChangeAspect="1"/>
          </p:cNvPicPr>
          <p:nvPr/>
        </p:nvPicPr>
        <p:blipFill rotWithShape="1">
          <a:blip r:embed="rId3" cstate="print">
            <a:extLst>
              <a:ext uri="{28A0092B-C50C-407E-A947-70E740481C1C}">
                <a14:useLocalDpi xmlns:a14="http://schemas.microsoft.com/office/drawing/2010/main" val="0"/>
              </a:ext>
            </a:extLst>
          </a:blip>
          <a:srcRect t="3664" r="894" b="6527"/>
          <a:stretch/>
        </p:blipFill>
        <p:spPr>
          <a:xfrm>
            <a:off x="5660678" y="3321170"/>
            <a:ext cx="6391909" cy="3397190"/>
          </a:xfrm>
          <a:prstGeom prst="rect">
            <a:avLst/>
          </a:prstGeom>
        </p:spPr>
      </p:pic>
    </p:spTree>
    <p:extLst>
      <p:ext uri="{BB962C8B-B14F-4D97-AF65-F5344CB8AC3E}">
        <p14:creationId xmlns:p14="http://schemas.microsoft.com/office/powerpoint/2010/main" val="994936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73394"/>
          </a:xfrm>
        </p:spPr>
        <p:txBody>
          <a:bodyPr>
            <a:normAutofit/>
          </a:bodyPr>
          <a:lstStyle/>
          <a:p>
            <a:pPr marL="0" algn="ctr"/>
            <a:r>
              <a:rPr lang="en-US" sz="6000" dirty="0" smtClean="0"/>
              <a:t>Microsoft Azure SQL Database</a:t>
            </a:r>
            <a:endParaRPr lang="en-US" sz="6000" dirty="0"/>
          </a:p>
        </p:txBody>
      </p:sp>
      <p:pic>
        <p:nvPicPr>
          <p:cNvPr id="3" name="Picture 2"/>
          <p:cNvPicPr>
            <a:picLocks noChangeAspect="1"/>
          </p:cNvPicPr>
          <p:nvPr/>
        </p:nvPicPr>
        <p:blipFill>
          <a:blip r:embed="rId2">
            <a:biLevel thresh="25000"/>
          </a:blip>
          <a:stretch>
            <a:fillRect/>
          </a:stretch>
        </p:blipFill>
        <p:spPr>
          <a:xfrm>
            <a:off x="4788310" y="2052785"/>
            <a:ext cx="2615380" cy="2752430"/>
          </a:xfrm>
          <a:prstGeom prst="rect">
            <a:avLst/>
          </a:prstGeom>
        </p:spPr>
      </p:pic>
    </p:spTree>
    <p:extLst>
      <p:ext uri="{BB962C8B-B14F-4D97-AF65-F5344CB8AC3E}">
        <p14:creationId xmlns:p14="http://schemas.microsoft.com/office/powerpoint/2010/main" val="7214004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28" y="3978153"/>
            <a:ext cx="4916928" cy="2765773"/>
          </a:xfrm>
          <a:prstGeom prst="rect">
            <a:avLst/>
          </a:prstGeom>
        </p:spPr>
      </p:pic>
      <p:sp>
        <p:nvSpPr>
          <p:cNvPr id="6" name="Content Placeholder 2"/>
          <p:cNvSpPr txBox="1">
            <a:spLocks/>
          </p:cNvSpPr>
          <p:nvPr/>
        </p:nvSpPr>
        <p:spPr>
          <a:xfrm>
            <a:off x="-1" y="530942"/>
            <a:ext cx="12192001" cy="6327058"/>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spcAft>
                <a:spcPts val="1200"/>
              </a:spcAft>
              <a:buNone/>
            </a:pPr>
            <a:r>
              <a:rPr lang="en-US" sz="3200" dirty="0" smtClean="0">
                <a:solidFill>
                  <a:schemeClr val="bg1"/>
                </a:solidFill>
                <a:latin typeface="+mj-lt"/>
              </a:rPr>
              <a:t>Alternative </a:t>
            </a:r>
            <a:r>
              <a:rPr lang="en-US" sz="3200" dirty="0">
                <a:solidFill>
                  <a:schemeClr val="bg1"/>
                </a:solidFill>
                <a:latin typeface="+mj-lt"/>
              </a:rPr>
              <a:t>to traditional script based approach</a:t>
            </a:r>
          </a:p>
          <a:p>
            <a:pPr marL="252000" lvl="1" indent="0" defTabSz="914325">
              <a:spcBef>
                <a:spcPts val="0"/>
              </a:spcBef>
              <a:spcAft>
                <a:spcPts val="1200"/>
              </a:spcAft>
              <a:buNone/>
            </a:pPr>
            <a:r>
              <a:rPr lang="en-US" sz="3200" dirty="0">
                <a:solidFill>
                  <a:schemeClr val="bg1"/>
                </a:solidFill>
                <a:latin typeface="+mj-lt"/>
              </a:rPr>
              <a:t>Dramatically simplifies deployment, </a:t>
            </a:r>
            <a:r>
              <a:rPr lang="en-US" sz="3200" dirty="0" smtClean="0">
                <a:solidFill>
                  <a:schemeClr val="bg1"/>
                </a:solidFill>
                <a:latin typeface="+mj-lt"/>
              </a:rPr>
              <a:t>migration </a:t>
            </a:r>
            <a:r>
              <a:rPr lang="en-US" sz="3200" dirty="0">
                <a:solidFill>
                  <a:schemeClr val="bg1"/>
                </a:solidFill>
                <a:latin typeface="+mj-lt"/>
              </a:rPr>
              <a:t>and versioning of databases</a:t>
            </a:r>
          </a:p>
          <a:p>
            <a:pPr marL="252000" lvl="1" indent="0" defTabSz="914325">
              <a:spcBef>
                <a:spcPts val="0"/>
              </a:spcBef>
              <a:spcAft>
                <a:spcPts val="1200"/>
              </a:spcAft>
              <a:buNone/>
            </a:pPr>
            <a:r>
              <a:rPr lang="en-US" sz="3200" dirty="0">
                <a:solidFill>
                  <a:schemeClr val="bg1"/>
                </a:solidFill>
                <a:latin typeface="+mj-lt"/>
              </a:rPr>
              <a:t>Provides a single unit of deployment for schema (dacpac) or </a:t>
            </a:r>
            <a:r>
              <a:rPr lang="en-US" sz="3200" dirty="0" smtClean="0">
                <a:solidFill>
                  <a:schemeClr val="bg1"/>
                </a:solidFill>
                <a:latin typeface="+mj-lt"/>
              </a:rPr>
              <a:t>for schema </a:t>
            </a:r>
            <a:r>
              <a:rPr lang="en-US" sz="3200" dirty="0">
                <a:solidFill>
                  <a:schemeClr val="bg1"/>
                </a:solidFill>
                <a:latin typeface="+mj-lt"/>
              </a:rPr>
              <a:t>+ data (bacpac)</a:t>
            </a:r>
          </a:p>
          <a:p>
            <a:pPr marL="252000" lvl="1" indent="0" defTabSz="914325">
              <a:spcBef>
                <a:spcPts val="0"/>
              </a:spcBef>
              <a:spcAft>
                <a:spcPts val="1200"/>
              </a:spcAft>
              <a:buNone/>
            </a:pPr>
            <a:r>
              <a:rPr lang="en-US" sz="3200" dirty="0">
                <a:solidFill>
                  <a:schemeClr val="bg1"/>
                </a:solidFill>
                <a:latin typeface="+mj-lt"/>
              </a:rPr>
              <a:t>Supports automatic versioning </a:t>
            </a:r>
            <a:r>
              <a:rPr lang="en-US" sz="3200" dirty="0" smtClean="0">
                <a:solidFill>
                  <a:schemeClr val="bg1"/>
                </a:solidFill>
                <a:latin typeface="+mj-lt"/>
              </a:rPr>
              <a:t>of</a:t>
            </a:r>
            <a:br>
              <a:rPr lang="en-US" sz="3200" dirty="0" smtClean="0">
                <a:solidFill>
                  <a:schemeClr val="bg1"/>
                </a:solidFill>
                <a:latin typeface="+mj-lt"/>
              </a:rPr>
            </a:br>
            <a:r>
              <a:rPr lang="en-US" sz="3200" dirty="0" smtClean="0">
                <a:solidFill>
                  <a:schemeClr val="bg1"/>
                </a:solidFill>
                <a:latin typeface="+mj-lt"/>
              </a:rPr>
              <a:t>database </a:t>
            </a:r>
            <a:r>
              <a:rPr lang="en-US" sz="3200" dirty="0">
                <a:solidFill>
                  <a:schemeClr val="bg1"/>
                </a:solidFill>
                <a:latin typeface="+mj-lt"/>
              </a:rPr>
              <a:t>schemas</a:t>
            </a:r>
          </a:p>
          <a:p>
            <a:pPr marL="252000" lvl="1" indent="0" defTabSz="914325">
              <a:spcBef>
                <a:spcPts val="0"/>
              </a:spcBef>
              <a:spcAft>
                <a:spcPts val="1200"/>
              </a:spcAft>
              <a:buNone/>
            </a:pPr>
            <a:r>
              <a:rPr lang="en-US" sz="3200" dirty="0">
                <a:solidFill>
                  <a:schemeClr val="bg1"/>
                </a:solidFill>
                <a:latin typeface="+mj-lt"/>
              </a:rPr>
              <a:t>Supports platform targeting for </a:t>
            </a:r>
            <a:r>
              <a:rPr lang="en-US" sz="3200" dirty="0" smtClean="0">
                <a:solidFill>
                  <a:schemeClr val="bg1"/>
                </a:solidFill>
                <a:latin typeface="+mj-lt"/>
              </a:rPr>
              <a:t>both</a:t>
            </a:r>
            <a:br>
              <a:rPr lang="en-US" sz="3200" dirty="0" smtClean="0">
                <a:solidFill>
                  <a:schemeClr val="bg1"/>
                </a:solidFill>
                <a:latin typeface="+mj-lt"/>
              </a:rPr>
            </a:br>
            <a:r>
              <a:rPr lang="en-US" sz="3200" dirty="0" smtClean="0">
                <a:solidFill>
                  <a:schemeClr val="bg1"/>
                </a:solidFill>
                <a:latin typeface="+mj-lt"/>
              </a:rPr>
              <a:t>SQL </a:t>
            </a:r>
            <a:r>
              <a:rPr lang="en-US" sz="3200" dirty="0">
                <a:solidFill>
                  <a:schemeClr val="bg1"/>
                </a:solidFill>
                <a:latin typeface="+mj-lt"/>
              </a:rPr>
              <a:t>Server (2005 and </a:t>
            </a:r>
            <a:r>
              <a:rPr lang="en-US" sz="3200" dirty="0" smtClean="0">
                <a:solidFill>
                  <a:schemeClr val="bg1"/>
                </a:solidFill>
                <a:latin typeface="+mj-lt"/>
              </a:rPr>
              <a:t>above)</a:t>
            </a:r>
            <a:br>
              <a:rPr lang="en-US" sz="3200" dirty="0" smtClean="0">
                <a:solidFill>
                  <a:schemeClr val="bg1"/>
                </a:solidFill>
                <a:latin typeface="+mj-lt"/>
              </a:rPr>
            </a:br>
            <a:r>
              <a:rPr lang="en-US" sz="3200" dirty="0" smtClean="0">
                <a:solidFill>
                  <a:schemeClr val="bg1"/>
                </a:solidFill>
                <a:latin typeface="+mj-lt"/>
              </a:rPr>
              <a:t>and SQL </a:t>
            </a:r>
            <a:r>
              <a:rPr lang="en-US" sz="3200" dirty="0">
                <a:solidFill>
                  <a:schemeClr val="bg1"/>
                </a:solidFill>
                <a:latin typeface="+mj-lt"/>
              </a:rPr>
              <a:t>Database</a:t>
            </a:r>
          </a:p>
          <a:p>
            <a:pPr marL="252000" lvl="1" indent="0" defTabSz="914325">
              <a:spcBef>
                <a:spcPts val="0"/>
              </a:spcBef>
              <a:spcAft>
                <a:spcPts val="1200"/>
              </a:spcAft>
              <a:buNone/>
            </a:pPr>
            <a:r>
              <a:rPr lang="en-US" sz="3200" dirty="0">
                <a:solidFill>
                  <a:schemeClr val="bg1"/>
                </a:solidFill>
                <a:latin typeface="+mj-lt"/>
              </a:rPr>
              <a:t>Build from </a:t>
            </a:r>
            <a:r>
              <a:rPr lang="en-US" sz="3200" dirty="0" smtClean="0">
                <a:solidFill>
                  <a:schemeClr val="bg1"/>
                </a:solidFill>
                <a:latin typeface="+mj-lt"/>
              </a:rPr>
              <a:t>scratch</a:t>
            </a:r>
            <a:br>
              <a:rPr lang="en-US" sz="3200" dirty="0" smtClean="0">
                <a:solidFill>
                  <a:schemeClr val="bg1"/>
                </a:solidFill>
                <a:latin typeface="+mj-lt"/>
              </a:rPr>
            </a:br>
            <a:r>
              <a:rPr lang="en-US" sz="3200" dirty="0" smtClean="0">
                <a:solidFill>
                  <a:schemeClr val="bg1"/>
                </a:solidFill>
                <a:latin typeface="+mj-lt"/>
              </a:rPr>
              <a:t>or </a:t>
            </a:r>
            <a:r>
              <a:rPr lang="en-US" sz="3200" dirty="0">
                <a:solidFill>
                  <a:schemeClr val="bg1"/>
                </a:solidFill>
                <a:latin typeface="+mj-lt"/>
              </a:rPr>
              <a:t>extract from existing </a:t>
            </a:r>
            <a:r>
              <a:rPr lang="en-US" sz="3200" dirty="0" err="1" smtClean="0">
                <a:solidFill>
                  <a:schemeClr val="bg1"/>
                </a:solidFill>
                <a:latin typeface="+mj-lt"/>
              </a:rPr>
              <a:t>db</a:t>
            </a:r>
            <a:endParaRPr lang="en-US" sz="3200" dirty="0">
              <a:solidFill>
                <a:schemeClr val="bg1"/>
              </a:solidFill>
              <a:latin typeface="+mj-lt"/>
            </a:endParaRPr>
          </a:p>
        </p:txBody>
      </p:sp>
      <p:sp>
        <p:nvSpPr>
          <p:cNvPr id="5"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Database Deployment - Data-Tier Application Framework </a:t>
            </a:r>
            <a:r>
              <a:rPr lang="en-US" dirty="0" smtClean="0"/>
              <a:t>(</a:t>
            </a:r>
            <a:r>
              <a:rPr lang="en-US" dirty="0"/>
              <a:t>DAC </a:t>
            </a:r>
            <a:r>
              <a:rPr lang="en-US" dirty="0" err="1"/>
              <a:t>Fx</a:t>
            </a:r>
            <a:r>
              <a:rPr lang="en-US" dirty="0" smtClean="0"/>
              <a:t>)</a:t>
            </a:r>
            <a:endParaRPr lang="en-US" dirty="0"/>
          </a:p>
        </p:txBody>
      </p:sp>
    </p:spTree>
    <p:extLst>
      <p:ext uri="{BB962C8B-B14F-4D97-AF65-F5344CB8AC3E}">
        <p14:creationId xmlns:p14="http://schemas.microsoft.com/office/powerpoint/2010/main" val="2439183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530942"/>
            <a:ext cx="12192000" cy="6327058"/>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spcAft>
                <a:spcPts val="1200"/>
              </a:spcAft>
              <a:buNone/>
            </a:pPr>
            <a:r>
              <a:rPr lang="en-US" sz="4000" dirty="0" smtClean="0">
                <a:solidFill>
                  <a:schemeClr val="bg1"/>
                </a:solidFill>
                <a:latin typeface="+mj-lt"/>
              </a:rPr>
              <a:t>SQL </a:t>
            </a:r>
            <a:r>
              <a:rPr lang="en-US" sz="4000" dirty="0">
                <a:solidFill>
                  <a:schemeClr val="bg1"/>
                </a:solidFill>
                <a:latin typeface="+mj-lt"/>
              </a:rPr>
              <a:t>Server Data </a:t>
            </a:r>
            <a:r>
              <a:rPr lang="en-US" sz="4000" dirty="0" smtClean="0">
                <a:solidFill>
                  <a:schemeClr val="bg1"/>
                </a:solidFill>
                <a:latin typeface="+mj-lt"/>
              </a:rPr>
              <a:t>Tools</a:t>
            </a:r>
          </a:p>
          <a:p>
            <a:pPr marL="252000" lvl="1" indent="0" defTabSz="914325">
              <a:spcBef>
                <a:spcPts val="0"/>
              </a:spcBef>
              <a:spcAft>
                <a:spcPts val="1200"/>
              </a:spcAft>
              <a:buNone/>
            </a:pPr>
            <a:endParaRPr lang="en-US" sz="4000" dirty="0">
              <a:solidFill>
                <a:schemeClr val="bg1"/>
              </a:solidFill>
              <a:latin typeface="+mj-lt"/>
            </a:endParaRPr>
          </a:p>
          <a:p>
            <a:pPr marL="252000" lvl="1" indent="0" defTabSz="914325">
              <a:spcBef>
                <a:spcPts val="0"/>
              </a:spcBef>
              <a:spcAft>
                <a:spcPts val="1200"/>
              </a:spcAft>
              <a:buNone/>
            </a:pPr>
            <a:r>
              <a:rPr lang="en-US" sz="4000" dirty="0" smtClean="0">
                <a:solidFill>
                  <a:schemeClr val="bg1"/>
                </a:solidFill>
                <a:latin typeface="+mj-lt"/>
              </a:rPr>
              <a:t>SQL </a:t>
            </a:r>
            <a:r>
              <a:rPr lang="en-US" sz="4000" dirty="0">
                <a:solidFill>
                  <a:schemeClr val="bg1"/>
                </a:solidFill>
                <a:latin typeface="+mj-lt"/>
              </a:rPr>
              <a:t>Server 2012/2014 Management Studio</a:t>
            </a:r>
          </a:p>
          <a:p>
            <a:pPr marL="252000" lvl="1" indent="0" defTabSz="914325">
              <a:spcBef>
                <a:spcPts val="0"/>
              </a:spcBef>
              <a:spcAft>
                <a:spcPts val="1200"/>
              </a:spcAft>
              <a:buNone/>
            </a:pPr>
            <a:endParaRPr lang="en-US" sz="4000" dirty="0" smtClean="0">
              <a:solidFill>
                <a:schemeClr val="bg1"/>
              </a:solidFill>
              <a:latin typeface="+mj-lt"/>
            </a:endParaRPr>
          </a:p>
          <a:p>
            <a:pPr marL="252000" lvl="1" indent="0" defTabSz="914325">
              <a:spcBef>
                <a:spcPts val="0"/>
              </a:spcBef>
              <a:spcAft>
                <a:spcPts val="1200"/>
              </a:spcAft>
              <a:buNone/>
            </a:pPr>
            <a:r>
              <a:rPr lang="en-US" sz="4000" dirty="0" smtClean="0">
                <a:solidFill>
                  <a:schemeClr val="bg1"/>
                </a:solidFill>
                <a:latin typeface="+mj-lt"/>
              </a:rPr>
              <a:t>SQL </a:t>
            </a:r>
            <a:r>
              <a:rPr lang="en-US" sz="4000" dirty="0">
                <a:solidFill>
                  <a:schemeClr val="bg1"/>
                </a:solidFill>
                <a:latin typeface="+mj-lt"/>
              </a:rPr>
              <a:t>Database Import/Export Service</a:t>
            </a:r>
          </a:p>
          <a:p>
            <a:pPr marL="252000" lvl="1" indent="0" defTabSz="914325">
              <a:spcBef>
                <a:spcPts val="0"/>
              </a:spcBef>
              <a:spcAft>
                <a:spcPts val="1200"/>
              </a:spcAft>
              <a:buNone/>
            </a:pPr>
            <a:endParaRPr lang="en-US" sz="4000" dirty="0" smtClean="0">
              <a:solidFill>
                <a:schemeClr val="bg1"/>
              </a:solidFill>
              <a:latin typeface="+mj-lt"/>
            </a:endParaRPr>
          </a:p>
          <a:p>
            <a:pPr marL="252000" lvl="1" indent="0" defTabSz="914325">
              <a:spcBef>
                <a:spcPts val="0"/>
              </a:spcBef>
              <a:spcAft>
                <a:spcPts val="1200"/>
              </a:spcAft>
              <a:buNone/>
            </a:pPr>
            <a:r>
              <a:rPr lang="en-US" sz="4000" dirty="0" smtClean="0">
                <a:solidFill>
                  <a:schemeClr val="bg1"/>
                </a:solidFill>
                <a:latin typeface="+mj-lt"/>
              </a:rPr>
              <a:t>http://sqldacexamples.codeplex.com</a:t>
            </a:r>
            <a:endParaRPr lang="en-US" sz="4000" dirty="0">
              <a:solidFill>
                <a:schemeClr val="bg1"/>
              </a:solidFill>
              <a:latin typeface="+mj-lt"/>
            </a:endParaRPr>
          </a:p>
        </p:txBody>
      </p:sp>
      <p:sp>
        <p:nvSpPr>
          <p:cNvPr id="5"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Database Deployment - How To Get The Latest DAC </a:t>
            </a:r>
            <a:r>
              <a:rPr lang="en-US" dirty="0" err="1"/>
              <a:t>Fx</a:t>
            </a:r>
            <a:endParaRPr lang="en-US" dirty="0"/>
          </a:p>
        </p:txBody>
      </p:sp>
    </p:spTree>
    <p:extLst>
      <p:ext uri="{BB962C8B-B14F-4D97-AF65-F5344CB8AC3E}">
        <p14:creationId xmlns:p14="http://schemas.microsoft.com/office/powerpoint/2010/main" val="3807730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fade">
                                      <p:cBhvr>
                                        <p:cTn id="16"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a:t>DAC Deployment </a:t>
            </a:r>
            <a:br>
              <a:rPr lang="en-US" sz="4400" dirty="0"/>
            </a:br>
            <a:r>
              <a:rPr lang="en-US" sz="4400" dirty="0" smtClean="0"/>
              <a:t>From </a:t>
            </a:r>
            <a:r>
              <a:rPr lang="en-US" sz="4400" dirty="0"/>
              <a:t>SQL Server Management Studio</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345623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normAutofit/>
          </a:bodyPr>
          <a:lstStyle/>
          <a:p>
            <a:pPr marL="0" algn="ctr"/>
            <a:r>
              <a:rPr lang="en-US" sz="9600" dirty="0"/>
              <a:t>Secure </a:t>
            </a:r>
            <a:r>
              <a:rPr lang="en-US" sz="9600" dirty="0" smtClean="0"/>
              <a:t>your Database</a:t>
            </a:r>
            <a:endParaRPr lang="en-US" sz="9600" dirty="0"/>
          </a:p>
        </p:txBody>
      </p:sp>
    </p:spTree>
    <p:extLst>
      <p:ext uri="{BB962C8B-B14F-4D97-AF65-F5344CB8AC3E}">
        <p14:creationId xmlns:p14="http://schemas.microsoft.com/office/powerpoint/2010/main" val="3002263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194844" y="1245903"/>
            <a:ext cx="5802312" cy="4366194"/>
            <a:chOff x="3194844" y="1447800"/>
            <a:chExt cx="5802312" cy="4366194"/>
          </a:xfrm>
        </p:grpSpPr>
        <p:grpSp>
          <p:nvGrpSpPr>
            <p:cNvPr id="2" name="Group 1"/>
            <p:cNvGrpSpPr/>
            <p:nvPr/>
          </p:nvGrpSpPr>
          <p:grpSpPr>
            <a:xfrm>
              <a:off x="3194844" y="1447800"/>
              <a:ext cx="5802312" cy="1639914"/>
              <a:chOff x="5867401" y="1447800"/>
              <a:chExt cx="5802312" cy="1639914"/>
            </a:xfrm>
          </p:grpSpPr>
          <p:sp>
            <p:nvSpPr>
              <p:cNvPr id="9" name="Rounded Rectangle 8"/>
              <p:cNvSpPr/>
              <p:nvPr/>
            </p:nvSpPr>
            <p:spPr bwMode="auto">
              <a:xfrm>
                <a:off x="5867401" y="144780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0" name="TextBox 9"/>
              <p:cNvSpPr txBox="1"/>
              <p:nvPr/>
            </p:nvSpPr>
            <p:spPr>
              <a:xfrm>
                <a:off x="7420911" y="1931676"/>
                <a:ext cx="4248802" cy="646331"/>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600" dirty="0">
                    <a:latin typeface="+mj-lt"/>
                  </a:rPr>
                  <a:t>On The Server</a:t>
                </a:r>
              </a:p>
            </p:txBody>
          </p:sp>
          <p:sp>
            <p:nvSpPr>
              <p:cNvPr id="12" name="Freeform 58"/>
              <p:cNvSpPr>
                <a:spLocks noEditPoints="1"/>
              </p:cNvSpPr>
              <p:nvPr/>
            </p:nvSpPr>
            <p:spPr bwMode="black">
              <a:xfrm>
                <a:off x="6033884" y="1705536"/>
                <a:ext cx="1024996" cy="109861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grpSp>
          <p:nvGrpSpPr>
            <p:cNvPr id="4" name="Group 3"/>
            <p:cNvGrpSpPr/>
            <p:nvPr/>
          </p:nvGrpSpPr>
          <p:grpSpPr>
            <a:xfrm>
              <a:off x="3194844" y="4174080"/>
              <a:ext cx="5802312" cy="1639914"/>
              <a:chOff x="5867401" y="3198720"/>
              <a:chExt cx="5802312" cy="1639914"/>
            </a:xfrm>
          </p:grpSpPr>
          <p:sp>
            <p:nvSpPr>
              <p:cNvPr id="5" name="Rounded Rectangle 4"/>
              <p:cNvSpPr/>
              <p:nvPr/>
            </p:nvSpPr>
            <p:spPr bwMode="auto">
              <a:xfrm>
                <a:off x="5867401" y="319872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TextBox 6"/>
              <p:cNvSpPr txBox="1"/>
              <p:nvPr/>
            </p:nvSpPr>
            <p:spPr>
              <a:xfrm>
                <a:off x="7339631" y="3684381"/>
                <a:ext cx="4330082" cy="646331"/>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600" dirty="0">
                    <a:latin typeface="+mj-lt"/>
                  </a:rPr>
                  <a:t>Within The Database</a:t>
                </a:r>
              </a:p>
            </p:txBody>
          </p:sp>
          <p:sp>
            <p:nvSpPr>
              <p:cNvPr id="13" name="Freeform 83"/>
              <p:cNvSpPr>
                <a:spLocks noEditPoints="1"/>
              </p:cNvSpPr>
              <p:nvPr/>
            </p:nvSpPr>
            <p:spPr bwMode="black">
              <a:xfrm>
                <a:off x="6037386" y="3465419"/>
                <a:ext cx="1027116" cy="1084254"/>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grpSp>
      <p:sp>
        <p:nvSpPr>
          <p:cNvPr id="11" name="Title 3"/>
          <p:cNvSpPr txBox="1">
            <a:spLocks/>
          </p:cNvSpPr>
          <p:nvPr/>
        </p:nvSpPr>
        <p:spPr>
          <a:xfrm>
            <a:off x="0" y="0"/>
            <a:ext cx="12192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There </a:t>
            </a:r>
            <a:r>
              <a:rPr lang="en-US" dirty="0" smtClean="0"/>
              <a:t>are two ways to </a:t>
            </a:r>
            <a:r>
              <a:rPr lang="en-US" dirty="0"/>
              <a:t>Secure </a:t>
            </a:r>
            <a:r>
              <a:rPr lang="en-US" dirty="0" smtClean="0"/>
              <a:t>a database</a:t>
            </a:r>
            <a:endParaRPr lang="en-US" dirty="0"/>
          </a:p>
        </p:txBody>
      </p:sp>
    </p:spTree>
    <p:extLst>
      <p:ext uri="{BB962C8B-B14F-4D97-AF65-F5344CB8AC3E}">
        <p14:creationId xmlns:p14="http://schemas.microsoft.com/office/powerpoint/2010/main" val="327522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462981" y="0"/>
            <a:ext cx="7266038" cy="685799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900"/>
              </a:spcBef>
              <a:buNone/>
            </a:pPr>
            <a:r>
              <a:rPr lang="en-US" sz="4400" dirty="0" smtClean="0">
                <a:solidFill>
                  <a:schemeClr val="bg1"/>
                </a:solidFill>
                <a:latin typeface="+mj-lt"/>
              </a:rPr>
              <a:t>SQL </a:t>
            </a:r>
            <a:r>
              <a:rPr lang="en-US" sz="4400" dirty="0">
                <a:solidFill>
                  <a:schemeClr val="bg1"/>
                </a:solidFill>
                <a:latin typeface="+mj-lt"/>
              </a:rPr>
              <a:t>authentication </a:t>
            </a:r>
            <a:r>
              <a:rPr lang="en-US" sz="4400" dirty="0" smtClean="0">
                <a:solidFill>
                  <a:schemeClr val="bg1"/>
                </a:solidFill>
                <a:latin typeface="+mj-lt"/>
              </a:rPr>
              <a:t>supported</a:t>
            </a:r>
          </a:p>
          <a:p>
            <a:pPr marL="3175" lvl="1" indent="0" defTabSz="914325">
              <a:spcBef>
                <a:spcPts val="900"/>
              </a:spcBef>
              <a:buNone/>
            </a:pPr>
            <a:r>
              <a:rPr lang="en-US" sz="3200" dirty="0" smtClean="0">
                <a:solidFill>
                  <a:schemeClr val="bg1"/>
                </a:solidFill>
                <a:latin typeface="+mj-lt"/>
              </a:rPr>
              <a:t>(No </a:t>
            </a:r>
            <a:r>
              <a:rPr lang="en-US" sz="3200" dirty="0">
                <a:solidFill>
                  <a:schemeClr val="bg1"/>
                </a:solidFill>
                <a:latin typeface="+mj-lt"/>
              </a:rPr>
              <a:t>Integrated </a:t>
            </a:r>
            <a:r>
              <a:rPr lang="en-US" sz="3200" dirty="0" smtClean="0">
                <a:solidFill>
                  <a:schemeClr val="bg1"/>
                </a:solidFill>
                <a:latin typeface="+mj-lt"/>
              </a:rPr>
              <a:t>authentication)</a:t>
            </a:r>
            <a:endParaRPr lang="en-US" sz="4400" dirty="0">
              <a:solidFill>
                <a:schemeClr val="bg1"/>
              </a:solidFill>
              <a:latin typeface="+mj-lt"/>
            </a:endParaRPr>
          </a:p>
          <a:p>
            <a:pPr marL="3175" lvl="1" indent="0" defTabSz="914325">
              <a:spcBef>
                <a:spcPts val="900"/>
              </a:spcBef>
              <a:buNone/>
            </a:pPr>
            <a:endParaRPr lang="en-US" sz="4400" dirty="0" smtClean="0">
              <a:solidFill>
                <a:schemeClr val="bg1"/>
              </a:solidFill>
              <a:latin typeface="+mj-lt"/>
            </a:endParaRPr>
          </a:p>
          <a:p>
            <a:pPr marL="0" lvl="1" indent="0" defTabSz="914325">
              <a:spcBef>
                <a:spcPts val="0"/>
              </a:spcBef>
              <a:spcAft>
                <a:spcPts val="1200"/>
              </a:spcAft>
              <a:buNone/>
            </a:pPr>
            <a:r>
              <a:rPr lang="en-US" sz="4400" dirty="0" smtClean="0">
                <a:solidFill>
                  <a:schemeClr val="bg1"/>
                </a:solidFill>
                <a:latin typeface="+mj-lt"/>
              </a:rPr>
              <a:t>The </a:t>
            </a:r>
            <a:r>
              <a:rPr lang="en-US" sz="4400" dirty="0">
                <a:solidFill>
                  <a:schemeClr val="bg1"/>
                </a:solidFill>
                <a:latin typeface="+mj-lt"/>
              </a:rPr>
              <a:t>Admin login is similar to </a:t>
            </a:r>
            <a:r>
              <a:rPr lang="en-US" sz="4400" dirty="0" err="1" smtClean="0">
                <a:solidFill>
                  <a:schemeClr val="bg1"/>
                </a:solidFill>
                <a:latin typeface="+mj-lt"/>
              </a:rPr>
              <a:t>sa</a:t>
            </a:r>
            <a:endParaRPr lang="en-US" sz="4400" dirty="0">
              <a:solidFill>
                <a:schemeClr val="bg1"/>
              </a:solidFill>
              <a:latin typeface="+mj-lt"/>
            </a:endParaRPr>
          </a:p>
        </p:txBody>
      </p:sp>
      <p:sp>
        <p:nvSpPr>
          <p:cNvPr id="7" name="Title 3"/>
          <p:cNvSpPr txBox="1">
            <a:spLocks/>
          </p:cNvSpPr>
          <p:nvPr/>
        </p:nvSpPr>
        <p:spPr>
          <a:xfrm>
            <a:off x="0" y="0"/>
            <a:ext cx="12192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Server Security</a:t>
            </a:r>
          </a:p>
        </p:txBody>
      </p:sp>
      <p:sp>
        <p:nvSpPr>
          <p:cNvPr id="8" name="Freeform 58"/>
          <p:cNvSpPr>
            <a:spLocks noEditPoints="1"/>
          </p:cNvSpPr>
          <p:nvPr/>
        </p:nvSpPr>
        <p:spPr bwMode="black">
          <a:xfrm>
            <a:off x="11426854" y="50800"/>
            <a:ext cx="663545" cy="71120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946312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71948" y="0"/>
            <a:ext cx="11248104" cy="685799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14325">
              <a:spcBef>
                <a:spcPts val="0"/>
              </a:spcBef>
              <a:buNone/>
            </a:pPr>
            <a:r>
              <a:rPr lang="en-US" sz="4400" dirty="0" smtClean="0">
                <a:solidFill>
                  <a:schemeClr val="bg1"/>
                </a:solidFill>
                <a:latin typeface="+mj-lt"/>
              </a:rPr>
              <a:t>Connect </a:t>
            </a:r>
            <a:r>
              <a:rPr lang="en-US" sz="4400" dirty="0">
                <a:solidFill>
                  <a:schemeClr val="bg1"/>
                </a:solidFill>
                <a:latin typeface="+mj-lt"/>
              </a:rPr>
              <a:t>to master to administer logins</a:t>
            </a:r>
          </a:p>
          <a:p>
            <a:pPr marL="0" lvl="1" indent="0" defTabSz="914325">
              <a:spcBef>
                <a:spcPts val="0"/>
              </a:spcBef>
              <a:buNone/>
            </a:pPr>
            <a:endParaRPr lang="en-US" sz="4400" dirty="0" smtClean="0">
              <a:solidFill>
                <a:schemeClr val="bg1"/>
              </a:solidFill>
              <a:latin typeface="+mj-lt"/>
            </a:endParaRPr>
          </a:p>
          <a:p>
            <a:pPr marL="0" lvl="1" indent="0" defTabSz="914325">
              <a:spcBef>
                <a:spcPts val="0"/>
              </a:spcBef>
              <a:buNone/>
            </a:pPr>
            <a:r>
              <a:rPr lang="en-US" sz="4400" dirty="0" err="1" smtClean="0">
                <a:solidFill>
                  <a:schemeClr val="bg1"/>
                </a:solidFill>
                <a:latin typeface="+mj-lt"/>
              </a:rPr>
              <a:t>loginmanager</a:t>
            </a:r>
            <a:r>
              <a:rPr lang="en-US" sz="4400" dirty="0" smtClean="0">
                <a:solidFill>
                  <a:schemeClr val="bg1"/>
                </a:solidFill>
                <a:latin typeface="+mj-lt"/>
              </a:rPr>
              <a:t> role:</a:t>
            </a:r>
            <a:br>
              <a:rPr lang="en-US" sz="4400" dirty="0" smtClean="0">
                <a:solidFill>
                  <a:schemeClr val="bg1"/>
                </a:solidFill>
                <a:latin typeface="+mj-lt"/>
              </a:rPr>
            </a:br>
            <a:r>
              <a:rPr lang="en-US" sz="4400" dirty="0" smtClean="0">
                <a:solidFill>
                  <a:schemeClr val="bg1"/>
                </a:solidFill>
                <a:latin typeface="+mj-lt"/>
              </a:rPr>
              <a:t>Server-Level </a:t>
            </a:r>
            <a:r>
              <a:rPr lang="en-US" sz="4400" dirty="0">
                <a:solidFill>
                  <a:schemeClr val="bg1"/>
                </a:solidFill>
                <a:latin typeface="+mj-lt"/>
              </a:rPr>
              <a:t>security role for creating logins</a:t>
            </a:r>
          </a:p>
          <a:p>
            <a:pPr marL="0" lvl="1" indent="0" defTabSz="914325">
              <a:spcBef>
                <a:spcPts val="0"/>
              </a:spcBef>
              <a:buNone/>
            </a:pPr>
            <a:endParaRPr lang="en-US" sz="4400" dirty="0" smtClean="0">
              <a:solidFill>
                <a:schemeClr val="bg1"/>
              </a:solidFill>
              <a:latin typeface="+mj-lt"/>
            </a:endParaRPr>
          </a:p>
          <a:p>
            <a:pPr marL="0" lvl="1" indent="0" defTabSz="914325">
              <a:spcBef>
                <a:spcPts val="0"/>
              </a:spcBef>
              <a:buNone/>
            </a:pPr>
            <a:r>
              <a:rPr lang="en-US" sz="4400" dirty="0" err="1" smtClean="0">
                <a:solidFill>
                  <a:schemeClr val="bg1"/>
                </a:solidFill>
                <a:latin typeface="+mj-lt"/>
              </a:rPr>
              <a:t>dbmanager</a:t>
            </a:r>
            <a:r>
              <a:rPr lang="en-US" sz="4400" dirty="0" smtClean="0">
                <a:solidFill>
                  <a:schemeClr val="bg1"/>
                </a:solidFill>
                <a:latin typeface="+mj-lt"/>
              </a:rPr>
              <a:t> role:</a:t>
            </a:r>
            <a:br>
              <a:rPr lang="en-US" sz="4400" dirty="0" smtClean="0">
                <a:solidFill>
                  <a:schemeClr val="bg1"/>
                </a:solidFill>
                <a:latin typeface="+mj-lt"/>
              </a:rPr>
            </a:br>
            <a:r>
              <a:rPr lang="en-US" sz="4400" dirty="0" smtClean="0">
                <a:solidFill>
                  <a:schemeClr val="bg1"/>
                </a:solidFill>
                <a:latin typeface="+mj-lt"/>
              </a:rPr>
              <a:t>Server-Level </a:t>
            </a:r>
            <a:r>
              <a:rPr lang="en-US" sz="4400" dirty="0">
                <a:solidFill>
                  <a:schemeClr val="bg1"/>
                </a:solidFill>
                <a:latin typeface="+mj-lt"/>
              </a:rPr>
              <a:t>security role for creating databases</a:t>
            </a:r>
          </a:p>
        </p:txBody>
      </p:sp>
      <p:sp>
        <p:nvSpPr>
          <p:cNvPr id="7" name="Title 3"/>
          <p:cNvSpPr txBox="1">
            <a:spLocks/>
          </p:cNvSpPr>
          <p:nvPr/>
        </p:nvSpPr>
        <p:spPr>
          <a:xfrm>
            <a:off x="0" y="0"/>
            <a:ext cx="12192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SQL Database Server Security</a:t>
            </a:r>
            <a:endParaRPr lang="en-US" dirty="0"/>
          </a:p>
        </p:txBody>
      </p:sp>
      <p:sp>
        <p:nvSpPr>
          <p:cNvPr id="8" name="Freeform 58"/>
          <p:cNvSpPr>
            <a:spLocks noEditPoints="1"/>
          </p:cNvSpPr>
          <p:nvPr/>
        </p:nvSpPr>
        <p:spPr bwMode="black">
          <a:xfrm>
            <a:off x="11426854" y="50800"/>
            <a:ext cx="663545" cy="71120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0694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973394" y="0"/>
            <a:ext cx="10245212" cy="685799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0"/>
              </a:spcBef>
              <a:spcAft>
                <a:spcPts val="1200"/>
              </a:spcAft>
              <a:buNone/>
            </a:pPr>
            <a:r>
              <a:rPr lang="en-US" sz="4400" dirty="0">
                <a:solidFill>
                  <a:schemeClr val="bg1"/>
                </a:solidFill>
                <a:latin typeface="+mj-lt"/>
              </a:rPr>
              <a:t>Logins require an associated user account</a:t>
            </a:r>
          </a:p>
          <a:p>
            <a:pPr marL="3175" lvl="1" indent="0" defTabSz="914325">
              <a:spcBef>
                <a:spcPts val="0"/>
              </a:spcBef>
              <a:spcAft>
                <a:spcPts val="1200"/>
              </a:spcAft>
              <a:buNone/>
            </a:pPr>
            <a:endParaRPr lang="en-US" sz="4400" dirty="0" smtClean="0">
              <a:solidFill>
                <a:schemeClr val="bg1"/>
              </a:solidFill>
              <a:latin typeface="+mj-lt"/>
            </a:endParaRPr>
          </a:p>
          <a:p>
            <a:pPr marL="3175" lvl="1" indent="0" defTabSz="914325">
              <a:spcBef>
                <a:spcPts val="0"/>
              </a:spcBef>
              <a:spcAft>
                <a:spcPts val="1200"/>
              </a:spcAft>
              <a:buNone/>
            </a:pPr>
            <a:r>
              <a:rPr lang="en-US" sz="4400" dirty="0" smtClean="0">
                <a:solidFill>
                  <a:schemeClr val="bg1"/>
                </a:solidFill>
                <a:latin typeface="+mj-lt"/>
              </a:rPr>
              <a:t>The </a:t>
            </a:r>
            <a:r>
              <a:rPr lang="en-US" sz="4400" dirty="0">
                <a:solidFill>
                  <a:schemeClr val="bg1"/>
                </a:solidFill>
                <a:latin typeface="+mj-lt"/>
              </a:rPr>
              <a:t>Admin login is automatically associated with </a:t>
            </a:r>
            <a:r>
              <a:rPr lang="en-US" sz="4400" dirty="0" err="1" smtClean="0">
                <a:solidFill>
                  <a:schemeClr val="bg1"/>
                </a:solidFill>
                <a:latin typeface="+mj-lt"/>
              </a:rPr>
              <a:t>dbo</a:t>
            </a:r>
            <a:endParaRPr lang="en-US" sz="4400" dirty="0" smtClean="0">
              <a:solidFill>
                <a:schemeClr val="bg1"/>
              </a:solidFill>
              <a:latin typeface="+mj-lt"/>
            </a:endParaRPr>
          </a:p>
          <a:p>
            <a:pPr marL="3175" lvl="1" indent="0" defTabSz="914325">
              <a:spcBef>
                <a:spcPts val="0"/>
              </a:spcBef>
              <a:spcAft>
                <a:spcPts val="1200"/>
              </a:spcAft>
              <a:buNone/>
            </a:pPr>
            <a:endParaRPr lang="en-US" sz="4400" dirty="0">
              <a:solidFill>
                <a:schemeClr val="bg1"/>
              </a:solidFill>
              <a:latin typeface="+mj-lt"/>
            </a:endParaRPr>
          </a:p>
          <a:p>
            <a:pPr marL="3175" lvl="1" indent="0" defTabSz="914325">
              <a:spcBef>
                <a:spcPts val="0"/>
              </a:spcBef>
              <a:spcAft>
                <a:spcPts val="1200"/>
              </a:spcAft>
              <a:buNone/>
            </a:pPr>
            <a:r>
              <a:rPr lang="en-US" sz="4400" dirty="0">
                <a:solidFill>
                  <a:schemeClr val="bg1"/>
                </a:solidFill>
                <a:latin typeface="+mj-lt"/>
              </a:rPr>
              <a:t>The </a:t>
            </a:r>
            <a:r>
              <a:rPr lang="en-US" sz="4400" dirty="0" err="1">
                <a:solidFill>
                  <a:schemeClr val="bg1"/>
                </a:solidFill>
                <a:latin typeface="+mj-lt"/>
              </a:rPr>
              <a:t>dbo</a:t>
            </a:r>
            <a:r>
              <a:rPr lang="en-US" sz="4400" dirty="0">
                <a:solidFill>
                  <a:schemeClr val="bg1"/>
                </a:solidFill>
                <a:latin typeface="+mj-lt"/>
              </a:rPr>
              <a:t> has full rights in the </a:t>
            </a:r>
            <a:r>
              <a:rPr lang="en-US" sz="4400" dirty="0" smtClean="0">
                <a:solidFill>
                  <a:schemeClr val="bg1"/>
                </a:solidFill>
                <a:latin typeface="+mj-lt"/>
              </a:rPr>
              <a:t>database</a:t>
            </a:r>
            <a:endParaRPr lang="en-US" sz="4400" dirty="0">
              <a:solidFill>
                <a:schemeClr val="bg1"/>
              </a:solidFill>
              <a:latin typeface="+mj-lt"/>
            </a:endParaRPr>
          </a:p>
        </p:txBody>
      </p:sp>
      <p:sp>
        <p:nvSpPr>
          <p:cNvPr id="7" name="Title 3"/>
          <p:cNvSpPr txBox="1">
            <a:spLocks/>
          </p:cNvSpPr>
          <p:nvPr/>
        </p:nvSpPr>
        <p:spPr>
          <a:xfrm>
            <a:off x="0" y="0"/>
            <a:ext cx="12192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a:t>
            </a:r>
            <a:r>
              <a:rPr lang="en-US" dirty="0" smtClean="0"/>
              <a:t>Security</a:t>
            </a:r>
            <a:endParaRPr lang="en-US" dirty="0"/>
          </a:p>
        </p:txBody>
      </p:sp>
      <p:sp>
        <p:nvSpPr>
          <p:cNvPr id="10" name="Freeform 83"/>
          <p:cNvSpPr>
            <a:spLocks noEditPoints="1"/>
          </p:cNvSpPr>
          <p:nvPr/>
        </p:nvSpPr>
        <p:spPr bwMode="black">
          <a:xfrm>
            <a:off x="11426854" y="50800"/>
            <a:ext cx="663545" cy="711200"/>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510179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973394" y="0"/>
            <a:ext cx="10245212" cy="685799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0"/>
              </a:spcBef>
              <a:spcAft>
                <a:spcPts val="1200"/>
              </a:spcAft>
              <a:buNone/>
            </a:pPr>
            <a:r>
              <a:rPr lang="en-US" sz="4400" dirty="0" smtClean="0">
                <a:solidFill>
                  <a:schemeClr val="bg1"/>
                </a:solidFill>
                <a:latin typeface="+mj-lt"/>
              </a:rPr>
              <a:t>Manage </a:t>
            </a:r>
            <a:r>
              <a:rPr lang="en-US" sz="4400" dirty="0">
                <a:solidFill>
                  <a:schemeClr val="bg1"/>
                </a:solidFill>
                <a:latin typeface="+mj-lt"/>
              </a:rPr>
              <a:t>users with </a:t>
            </a:r>
            <a:br>
              <a:rPr lang="en-US" sz="4400" dirty="0">
                <a:solidFill>
                  <a:schemeClr val="bg1"/>
                </a:solidFill>
                <a:latin typeface="+mj-lt"/>
              </a:rPr>
            </a:br>
            <a:r>
              <a:rPr lang="en-US" sz="4400" dirty="0" smtClean="0">
                <a:solidFill>
                  <a:schemeClr val="bg1"/>
                </a:solidFill>
                <a:latin typeface="+mj-lt"/>
              </a:rPr>
              <a:t>CREATE </a:t>
            </a:r>
            <a:r>
              <a:rPr lang="en-US" sz="4400" dirty="0">
                <a:solidFill>
                  <a:schemeClr val="bg1"/>
                </a:solidFill>
                <a:latin typeface="+mj-lt"/>
              </a:rPr>
              <a:t>/ ALTER / DROP USER commands</a:t>
            </a:r>
          </a:p>
          <a:p>
            <a:pPr marL="3175" lvl="1" indent="0" defTabSz="914325">
              <a:spcBef>
                <a:spcPts val="0"/>
              </a:spcBef>
              <a:spcAft>
                <a:spcPts val="1200"/>
              </a:spcAft>
              <a:buNone/>
            </a:pPr>
            <a:endParaRPr lang="en-US" sz="4400" dirty="0" smtClean="0">
              <a:solidFill>
                <a:schemeClr val="bg1"/>
              </a:solidFill>
              <a:latin typeface="+mj-lt"/>
            </a:endParaRPr>
          </a:p>
          <a:p>
            <a:pPr marL="3175" lvl="1" indent="0" defTabSz="914325">
              <a:spcBef>
                <a:spcPts val="0"/>
              </a:spcBef>
              <a:spcAft>
                <a:spcPts val="1200"/>
              </a:spcAft>
              <a:buNone/>
            </a:pPr>
            <a:r>
              <a:rPr lang="en-US" sz="4400" dirty="0" smtClean="0">
                <a:solidFill>
                  <a:schemeClr val="bg1"/>
                </a:solidFill>
                <a:latin typeface="+mj-lt"/>
              </a:rPr>
              <a:t>Add </a:t>
            </a:r>
            <a:r>
              <a:rPr lang="en-US" sz="4400" dirty="0">
                <a:solidFill>
                  <a:schemeClr val="bg1"/>
                </a:solidFill>
                <a:latin typeface="+mj-lt"/>
              </a:rPr>
              <a:t>users to roles via </a:t>
            </a:r>
            <a:r>
              <a:rPr lang="en-US" sz="4400" dirty="0" err="1">
                <a:solidFill>
                  <a:schemeClr val="bg1"/>
                </a:solidFill>
                <a:latin typeface="+mj-lt"/>
              </a:rPr>
              <a:t>sp_add_rolemember</a:t>
            </a:r>
            <a:r>
              <a:rPr lang="en-US" sz="4400" dirty="0">
                <a:solidFill>
                  <a:schemeClr val="bg1"/>
                </a:solidFill>
                <a:latin typeface="+mj-lt"/>
              </a:rPr>
              <a:t> to grant privileges</a:t>
            </a:r>
          </a:p>
          <a:p>
            <a:pPr marL="3175" lvl="1" indent="0" defTabSz="914325">
              <a:spcBef>
                <a:spcPts val="0"/>
              </a:spcBef>
              <a:spcAft>
                <a:spcPts val="1200"/>
              </a:spcAft>
              <a:buNone/>
            </a:pPr>
            <a:endParaRPr lang="en-US" sz="4400" dirty="0" smtClean="0">
              <a:solidFill>
                <a:schemeClr val="bg1"/>
              </a:solidFill>
              <a:latin typeface="+mj-lt"/>
            </a:endParaRPr>
          </a:p>
          <a:p>
            <a:pPr marL="3175" lvl="1" indent="0" defTabSz="914325">
              <a:spcBef>
                <a:spcPts val="0"/>
              </a:spcBef>
              <a:spcAft>
                <a:spcPts val="1200"/>
              </a:spcAft>
              <a:buNone/>
            </a:pPr>
            <a:r>
              <a:rPr lang="en-US" sz="4400" dirty="0" smtClean="0">
                <a:solidFill>
                  <a:schemeClr val="bg1"/>
                </a:solidFill>
                <a:latin typeface="+mj-lt"/>
              </a:rPr>
              <a:t>Utilize </a:t>
            </a:r>
            <a:r>
              <a:rPr lang="en-US" sz="4400" dirty="0">
                <a:solidFill>
                  <a:schemeClr val="bg1"/>
                </a:solidFill>
                <a:latin typeface="+mj-lt"/>
              </a:rPr>
              <a:t>schemas where appropriate</a:t>
            </a:r>
          </a:p>
        </p:txBody>
      </p:sp>
      <p:sp>
        <p:nvSpPr>
          <p:cNvPr id="7" name="Title 3"/>
          <p:cNvSpPr txBox="1">
            <a:spLocks/>
          </p:cNvSpPr>
          <p:nvPr/>
        </p:nvSpPr>
        <p:spPr>
          <a:xfrm>
            <a:off x="0" y="0"/>
            <a:ext cx="12192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Security</a:t>
            </a:r>
          </a:p>
        </p:txBody>
      </p:sp>
      <p:sp>
        <p:nvSpPr>
          <p:cNvPr id="8" name="Freeform 83"/>
          <p:cNvSpPr>
            <a:spLocks noEditPoints="1"/>
          </p:cNvSpPr>
          <p:nvPr/>
        </p:nvSpPr>
        <p:spPr bwMode="black">
          <a:xfrm>
            <a:off x="11426854" y="50800"/>
            <a:ext cx="663545" cy="711200"/>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761887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9525" y="0"/>
            <a:ext cx="12201525" cy="812800"/>
          </a:xfrm>
        </p:spPr>
        <p:txBody>
          <a:bodyPr>
            <a:normAutofit/>
          </a:bodyPr>
          <a:lstStyle/>
          <a:p>
            <a:r>
              <a:rPr lang="en-US" dirty="0" smtClean="0"/>
              <a:t>SQL Database Firewall</a:t>
            </a:r>
            <a:endParaRPr lang="en-US" dirty="0"/>
          </a:p>
        </p:txBody>
      </p:sp>
      <p:sp>
        <p:nvSpPr>
          <p:cNvPr id="5" name="Content Placeholder 4"/>
          <p:cNvSpPr>
            <a:spLocks noGrp="1"/>
          </p:cNvSpPr>
          <p:nvPr>
            <p:ph type="body" sz="quarter" idx="4294967295"/>
          </p:nvPr>
        </p:nvSpPr>
        <p:spPr>
          <a:xfrm>
            <a:off x="0" y="574675"/>
            <a:ext cx="12192000" cy="4073525"/>
          </a:xfrm>
        </p:spPr>
        <p:txBody>
          <a:bodyPr>
            <a:noAutofit/>
          </a:bodyPr>
          <a:lstStyle/>
          <a:p>
            <a:pPr marL="252000" algn="l"/>
            <a:r>
              <a:rPr lang="en-US" sz="3600" dirty="0"/>
              <a:t>IP Address-based access control for SQL Database</a:t>
            </a:r>
          </a:p>
          <a:p>
            <a:pPr marL="252000" algn="l"/>
            <a:r>
              <a:rPr lang="en-US" sz="3600" dirty="0"/>
              <a:t>Rules can be defined at the server and database</a:t>
            </a:r>
          </a:p>
          <a:p>
            <a:pPr marL="252000" algn="l"/>
            <a:r>
              <a:rPr lang="en-US" sz="3600" dirty="0"/>
              <a:t>No IP authorized by default</a:t>
            </a:r>
          </a:p>
          <a:p>
            <a:pPr marL="252000" algn="l"/>
            <a:r>
              <a:rPr lang="en-US" sz="3600" dirty="0"/>
              <a:t>Configurable using the SQL Database Portal and REST API</a:t>
            </a:r>
          </a:p>
          <a:p>
            <a:pPr marL="252000" algn="l"/>
            <a:r>
              <a:rPr lang="en-US" sz="3600" dirty="0"/>
              <a:t>Option to disable/enable access from applications hosted in Microsoft Azure</a:t>
            </a:r>
          </a:p>
        </p:txBody>
      </p:sp>
      <p:pic>
        <p:nvPicPr>
          <p:cNvPr id="1026" name="Picture 2" descr="C:\Users\Magnus\AppData\Local\Temp\SNAGHTMLd37186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026" y="4395019"/>
            <a:ext cx="9163948" cy="2341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46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bwMode="auto">
          <a:xfrm>
            <a:off x="8072313" y="2208992"/>
            <a:ext cx="1549840" cy="1908524"/>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60" name="Rectangle 59"/>
          <p:cNvSpPr/>
          <p:nvPr/>
        </p:nvSpPr>
        <p:spPr bwMode="auto">
          <a:xfrm>
            <a:off x="8072313" y="4168401"/>
            <a:ext cx="1549840" cy="518916"/>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endParaRPr lang="en-US" kern="0" dirty="0">
              <a:gradFill>
                <a:gsLst>
                  <a:gs pos="85000">
                    <a:srgbClr val="FFFFFF"/>
                  </a:gs>
                  <a:gs pos="0">
                    <a:srgbClr val="FFFFFF"/>
                  </a:gs>
                </a:gsLst>
                <a:lin ang="5400000" scaled="0"/>
              </a:gradFill>
            </a:endParaRPr>
          </a:p>
        </p:txBody>
      </p:sp>
      <p:sp>
        <p:nvSpPr>
          <p:cNvPr id="80" name="Rectangle 79"/>
          <p:cNvSpPr/>
          <p:nvPr/>
        </p:nvSpPr>
        <p:spPr bwMode="auto">
          <a:xfrm>
            <a:off x="6478175" y="4168401"/>
            <a:ext cx="1549840" cy="518916"/>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endParaRPr lang="en-US" kern="0" dirty="0">
              <a:gradFill>
                <a:gsLst>
                  <a:gs pos="85000">
                    <a:srgbClr val="FFFFFF"/>
                  </a:gs>
                  <a:gs pos="0">
                    <a:srgbClr val="FFFFFF"/>
                  </a:gs>
                </a:gsLst>
                <a:lin ang="5400000" scaled="0"/>
              </a:gradFill>
            </a:endParaRPr>
          </a:p>
        </p:txBody>
      </p:sp>
      <p:sp>
        <p:nvSpPr>
          <p:cNvPr id="28" name="Rectangle 27"/>
          <p:cNvSpPr/>
          <p:nvPr/>
        </p:nvSpPr>
        <p:spPr bwMode="auto">
          <a:xfrm>
            <a:off x="6478175" y="4168401"/>
            <a:ext cx="1549840" cy="518916"/>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r>
              <a:rPr lang="en-US" kern="0" dirty="0" err="1" smtClean="0">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6478175" y="2208992"/>
            <a:ext cx="1549840" cy="1908524"/>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81" name="Rectangle 80"/>
          <p:cNvSpPr/>
          <p:nvPr/>
        </p:nvSpPr>
        <p:spPr bwMode="auto">
          <a:xfrm>
            <a:off x="8072313" y="0"/>
            <a:ext cx="154984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fontAlgn="base">
              <a:spcBef>
                <a:spcPct val="0"/>
              </a:spcBef>
              <a:spcAft>
                <a:spcPct val="0"/>
              </a:spcAft>
            </a:pPr>
            <a:endParaRPr lang="en-US" sz="2700">
              <a:gradFill>
                <a:gsLst>
                  <a:gs pos="0">
                    <a:srgbClr val="FFFFFF"/>
                  </a:gs>
                  <a:gs pos="100000">
                    <a:srgbClr val="FFFFFF"/>
                  </a:gs>
                </a:gsLst>
                <a:lin ang="5400000" scaled="0"/>
              </a:gradFill>
            </a:endParaRPr>
          </a:p>
        </p:txBody>
      </p:sp>
      <p:sp>
        <p:nvSpPr>
          <p:cNvPr id="64" name="Rectangle 63"/>
          <p:cNvSpPr/>
          <p:nvPr/>
        </p:nvSpPr>
        <p:spPr bwMode="auto">
          <a:xfrm>
            <a:off x="3291425" y="4168401"/>
            <a:ext cx="1549840" cy="518916"/>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121877" tIns="0" rIns="0" bIns="0" numCol="1" rtlCol="0" anchor="ctr" anchorCtr="1" compatLnSpc="1">
            <a:prstTxWarp prst="textNoShape">
              <a:avLst/>
            </a:prstTxWarp>
          </a:bodyPr>
          <a:lstStyle/>
          <a:p>
            <a:pPr algn="ctr" defTabSz="914209">
              <a:buSzPct val="90000"/>
              <a:defRPr/>
            </a:pPr>
            <a:r>
              <a:rPr lang="en-US" kern="0" dirty="0">
                <a:gradFill>
                  <a:gsLst>
                    <a:gs pos="85000">
                      <a:srgbClr val="FFFFFF"/>
                    </a:gs>
                    <a:gs pos="0">
                      <a:srgbClr val="FFFFFF"/>
                    </a:gs>
                  </a:gsLst>
                  <a:lin ang="5400000" scaled="0"/>
                </a:gradFill>
              </a:rPr>
              <a:t>Physical</a:t>
            </a:r>
          </a:p>
        </p:txBody>
      </p:sp>
      <p:sp>
        <p:nvSpPr>
          <p:cNvPr id="65" name="Rectangle 64"/>
          <p:cNvSpPr/>
          <p:nvPr/>
        </p:nvSpPr>
        <p:spPr bwMode="auto">
          <a:xfrm>
            <a:off x="3289904" y="2208992"/>
            <a:ext cx="1549840" cy="1908524"/>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76" name="Rectangle 75"/>
          <p:cNvSpPr/>
          <p:nvPr/>
        </p:nvSpPr>
        <p:spPr bwMode="auto">
          <a:xfrm>
            <a:off x="4885561" y="4168399"/>
            <a:ext cx="1549840" cy="518916"/>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914209">
              <a:lnSpc>
                <a:spcPct val="90000"/>
              </a:lnSpc>
              <a:buSzPct val="90000"/>
              <a:defRPr/>
            </a:pPr>
            <a:r>
              <a:rPr lang="en-US" kern="0" dirty="0" smtClean="0">
                <a:gradFill>
                  <a:gsLst>
                    <a:gs pos="85000">
                      <a:srgbClr val="FFFFFF"/>
                    </a:gs>
                    <a:gs pos="0">
                      <a:srgbClr val="FFFFFF"/>
                    </a:gs>
                  </a:gsLst>
                  <a:lin ang="5400000" scaled="0"/>
                </a:gradFill>
              </a:rPr>
              <a:t>Virtual</a:t>
            </a:r>
            <a:endParaRPr lang="en-US" kern="0" dirty="0">
              <a:gradFill>
                <a:gsLst>
                  <a:gs pos="85000">
                    <a:srgbClr val="FFFFFF"/>
                  </a:gs>
                  <a:gs pos="0">
                    <a:srgbClr val="FFFFFF"/>
                  </a:gs>
                </a:gsLst>
                <a:lin ang="5400000" scaled="0"/>
              </a:gradFill>
            </a:endParaRPr>
          </a:p>
        </p:txBody>
      </p:sp>
      <p:sp>
        <p:nvSpPr>
          <p:cNvPr id="77" name="Rectangle 76"/>
          <p:cNvSpPr/>
          <p:nvPr/>
        </p:nvSpPr>
        <p:spPr bwMode="auto">
          <a:xfrm>
            <a:off x="4884040" y="2208992"/>
            <a:ext cx="1549840" cy="1908524"/>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31" name="Freeform 6"/>
          <p:cNvSpPr>
            <a:spLocks noChangeAspect="1" noEditPoints="1"/>
          </p:cNvSpPr>
          <p:nvPr/>
        </p:nvSpPr>
        <p:spPr bwMode="auto">
          <a:xfrm>
            <a:off x="3727238" y="2719473"/>
            <a:ext cx="675171" cy="887563"/>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33" name="Freeform 17"/>
          <p:cNvSpPr>
            <a:spLocks noEditPoints="1"/>
          </p:cNvSpPr>
          <p:nvPr/>
        </p:nvSpPr>
        <p:spPr bwMode="auto">
          <a:xfrm>
            <a:off x="5225441" y="2725867"/>
            <a:ext cx="867039" cy="874773"/>
          </a:xfrm>
          <a:custGeom>
            <a:avLst/>
            <a:gdLst>
              <a:gd name="T0" fmla="*/ 57 w 293"/>
              <a:gd name="T1" fmla="*/ 195 h 296"/>
              <a:gd name="T2" fmla="*/ 112 w 293"/>
              <a:gd name="T3" fmla="*/ 187 h 296"/>
              <a:gd name="T4" fmla="*/ 229 w 293"/>
              <a:gd name="T5" fmla="*/ 213 h 296"/>
              <a:gd name="T6" fmla="*/ 44 w 293"/>
              <a:gd name="T7" fmla="*/ 120 h 296"/>
              <a:gd name="T8" fmla="*/ 61 w 293"/>
              <a:gd name="T9" fmla="*/ 101 h 296"/>
              <a:gd name="T10" fmla="*/ 44 w 293"/>
              <a:gd name="T11" fmla="*/ 217 h 296"/>
              <a:gd name="T12" fmla="*/ 52 w 293"/>
              <a:gd name="T13" fmla="*/ 236 h 296"/>
              <a:gd name="T14" fmla="*/ 183 w 293"/>
              <a:gd name="T15" fmla="*/ 236 h 296"/>
              <a:gd name="T16" fmla="*/ 223 w 293"/>
              <a:gd name="T17" fmla="*/ 244 h 296"/>
              <a:gd name="T18" fmla="*/ 229 w 293"/>
              <a:gd name="T19" fmla="*/ 179 h 296"/>
              <a:gd name="T20" fmla="*/ 223 w 293"/>
              <a:gd name="T21" fmla="*/ 143 h 296"/>
              <a:gd name="T22" fmla="*/ 32 w 293"/>
              <a:gd name="T23" fmla="*/ 139 h 296"/>
              <a:gd name="T24" fmla="*/ 56 w 293"/>
              <a:gd name="T25" fmla="*/ 142 h 296"/>
              <a:gd name="T26" fmla="*/ 179 w 293"/>
              <a:gd name="T27" fmla="*/ 150 h 296"/>
              <a:gd name="T28" fmla="*/ 57 w 293"/>
              <a:gd name="T29" fmla="*/ 60 h 296"/>
              <a:gd name="T30" fmla="*/ 112 w 293"/>
              <a:gd name="T31" fmla="*/ 52 h 296"/>
              <a:gd name="T32" fmla="*/ 261 w 293"/>
              <a:gd name="T33" fmla="*/ 194 h 296"/>
              <a:gd name="T34" fmla="*/ 277 w 293"/>
              <a:gd name="T35" fmla="*/ 147 h 296"/>
              <a:gd name="T36" fmla="*/ 246 w 293"/>
              <a:gd name="T37" fmla="*/ 279 h 296"/>
              <a:gd name="T38" fmla="*/ 261 w 293"/>
              <a:gd name="T39" fmla="*/ 254 h 296"/>
              <a:gd name="T40" fmla="*/ 223 w 293"/>
              <a:gd name="T41" fmla="*/ 87 h 296"/>
              <a:gd name="T42" fmla="*/ 253 w 293"/>
              <a:gd name="T43" fmla="*/ 254 h 296"/>
              <a:gd name="T44" fmla="*/ 79 w 293"/>
              <a:gd name="T45" fmla="*/ 272 h 296"/>
              <a:gd name="T46" fmla="*/ 43 w 293"/>
              <a:gd name="T47" fmla="*/ 23 h 296"/>
              <a:gd name="T48" fmla="*/ 226 w 293"/>
              <a:gd name="T49" fmla="*/ 109 h 296"/>
              <a:gd name="T50" fmla="*/ 4 w 293"/>
              <a:gd name="T51" fmla="*/ 96 h 296"/>
              <a:gd name="T52" fmla="*/ 61 w 293"/>
              <a:gd name="T53" fmla="*/ 4 h 296"/>
              <a:gd name="T54" fmla="*/ 4 w 293"/>
              <a:gd name="T55" fmla="*/ 24 h 296"/>
              <a:gd name="T56" fmla="*/ 69 w 293"/>
              <a:gd name="T57" fmla="*/ 0 h 296"/>
              <a:gd name="T58" fmla="*/ 0 w 293"/>
              <a:gd name="T59" fmla="*/ 56 h 296"/>
              <a:gd name="T60" fmla="*/ 4 w 293"/>
              <a:gd name="T61" fmla="*/ 42 h 296"/>
              <a:gd name="T62" fmla="*/ 4 w 293"/>
              <a:gd name="T63" fmla="*/ 72 h 296"/>
              <a:gd name="T64" fmla="*/ 109 w 293"/>
              <a:gd name="T65" fmla="*/ 0 h 296"/>
              <a:gd name="T66" fmla="*/ 259 w 293"/>
              <a:gd name="T67" fmla="*/ 61 h 296"/>
              <a:gd name="T68" fmla="*/ 274 w 293"/>
              <a:gd name="T69" fmla="*/ 89 h 296"/>
              <a:gd name="T70" fmla="*/ 243 w 293"/>
              <a:gd name="T71" fmla="*/ 33 h 296"/>
              <a:gd name="T72" fmla="*/ 205 w 293"/>
              <a:gd name="T73" fmla="*/ 4 h 296"/>
              <a:gd name="T74" fmla="*/ 172 w 293"/>
              <a:gd name="T75" fmla="*/ 0 h 296"/>
              <a:gd name="T76" fmla="*/ 210 w 293"/>
              <a:gd name="T77" fmla="*/ 11 h 296"/>
              <a:gd name="T78" fmla="*/ 291 w 293"/>
              <a:gd name="T79" fmla="*/ 142 h 296"/>
              <a:gd name="T80" fmla="*/ 234 w 293"/>
              <a:gd name="T81" fmla="*/ 292 h 296"/>
              <a:gd name="T82" fmla="*/ 218 w 293"/>
              <a:gd name="T83" fmla="*/ 292 h 296"/>
              <a:gd name="T84" fmla="*/ 171 w 293"/>
              <a:gd name="T85" fmla="*/ 292 h 296"/>
              <a:gd name="T86" fmla="*/ 203 w 293"/>
              <a:gd name="T87" fmla="*/ 292 h 296"/>
              <a:gd name="T88" fmla="*/ 281 w 293"/>
              <a:gd name="T89" fmla="*/ 284 h 296"/>
              <a:gd name="T90" fmla="*/ 293 w 293"/>
              <a:gd name="T91" fmla="*/ 175 h 296"/>
              <a:gd name="T92" fmla="*/ 282 w 293"/>
              <a:gd name="T93" fmla="*/ 120 h 296"/>
              <a:gd name="T94" fmla="*/ 283 w 293"/>
              <a:gd name="T95" fmla="*/ 276 h 296"/>
              <a:gd name="T96" fmla="*/ 288 w 293"/>
              <a:gd name="T97" fmla="*/ 262 h 296"/>
              <a:gd name="T98" fmla="*/ 289 w 293"/>
              <a:gd name="T99" fmla="*/ 246 h 296"/>
              <a:gd name="T100" fmla="*/ 4 w 293"/>
              <a:gd name="T101" fmla="*/ 215 h 296"/>
              <a:gd name="T102" fmla="*/ 4 w 293"/>
              <a:gd name="T103" fmla="*/ 247 h 296"/>
              <a:gd name="T104" fmla="*/ 4 w 293"/>
              <a:gd name="T105" fmla="*/ 183 h 296"/>
              <a:gd name="T106" fmla="*/ 4 w 293"/>
              <a:gd name="T107" fmla="*/ 104 h 296"/>
              <a:gd name="T108" fmla="*/ 4 w 293"/>
              <a:gd name="T109" fmla="*/ 151 h 296"/>
              <a:gd name="T110" fmla="*/ 51 w 293"/>
              <a:gd name="T111" fmla="*/ 296 h 296"/>
              <a:gd name="T112" fmla="*/ 67 w 293"/>
              <a:gd name="T113" fmla="*/ 296 h 296"/>
              <a:gd name="T114" fmla="*/ 20 w 293"/>
              <a:gd name="T115" fmla="*/ 290 h 296"/>
              <a:gd name="T116" fmla="*/ 43 w 293"/>
              <a:gd name="T117"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3" h="296">
                <a:moveTo>
                  <a:pt x="187" y="172"/>
                </a:moveTo>
                <a:cubicBezTo>
                  <a:pt x="44" y="172"/>
                  <a:pt x="44" y="172"/>
                  <a:pt x="44" y="172"/>
                </a:cubicBezTo>
                <a:cubicBezTo>
                  <a:pt x="38" y="172"/>
                  <a:pt x="32" y="178"/>
                  <a:pt x="32" y="184"/>
                </a:cubicBezTo>
                <a:cubicBezTo>
                  <a:pt x="32" y="198"/>
                  <a:pt x="32" y="198"/>
                  <a:pt x="32" y="198"/>
                </a:cubicBezTo>
                <a:cubicBezTo>
                  <a:pt x="32" y="205"/>
                  <a:pt x="38" y="210"/>
                  <a:pt x="44" y="210"/>
                </a:cubicBezTo>
                <a:cubicBezTo>
                  <a:pt x="187" y="210"/>
                  <a:pt x="187" y="210"/>
                  <a:pt x="187" y="210"/>
                </a:cubicBezTo>
                <a:cubicBezTo>
                  <a:pt x="194" y="210"/>
                  <a:pt x="199" y="205"/>
                  <a:pt x="199" y="198"/>
                </a:cubicBezTo>
                <a:cubicBezTo>
                  <a:pt x="199" y="184"/>
                  <a:pt x="199" y="184"/>
                  <a:pt x="199" y="184"/>
                </a:cubicBezTo>
                <a:cubicBezTo>
                  <a:pt x="199" y="178"/>
                  <a:pt x="194" y="172"/>
                  <a:pt x="187" y="172"/>
                </a:cubicBezTo>
                <a:close/>
                <a:moveTo>
                  <a:pt x="57" y="195"/>
                </a:moveTo>
                <a:cubicBezTo>
                  <a:pt x="56" y="195"/>
                  <a:pt x="56" y="195"/>
                  <a:pt x="56" y="195"/>
                </a:cubicBezTo>
                <a:cubicBezTo>
                  <a:pt x="54" y="195"/>
                  <a:pt x="52" y="193"/>
                  <a:pt x="52" y="191"/>
                </a:cubicBezTo>
                <a:cubicBezTo>
                  <a:pt x="52" y="189"/>
                  <a:pt x="54" y="187"/>
                  <a:pt x="56" y="187"/>
                </a:cubicBezTo>
                <a:cubicBezTo>
                  <a:pt x="57" y="187"/>
                  <a:pt x="57" y="187"/>
                  <a:pt x="57" y="187"/>
                </a:cubicBezTo>
                <a:cubicBezTo>
                  <a:pt x="59" y="187"/>
                  <a:pt x="61" y="189"/>
                  <a:pt x="61" y="191"/>
                </a:cubicBezTo>
                <a:cubicBezTo>
                  <a:pt x="61" y="193"/>
                  <a:pt x="59" y="195"/>
                  <a:pt x="57" y="195"/>
                </a:cubicBezTo>
                <a:close/>
                <a:moveTo>
                  <a:pt x="179" y="195"/>
                </a:moveTo>
                <a:cubicBezTo>
                  <a:pt x="112" y="195"/>
                  <a:pt x="112" y="195"/>
                  <a:pt x="112" y="195"/>
                </a:cubicBezTo>
                <a:cubicBezTo>
                  <a:pt x="110" y="195"/>
                  <a:pt x="108" y="193"/>
                  <a:pt x="108" y="191"/>
                </a:cubicBezTo>
                <a:cubicBezTo>
                  <a:pt x="108" y="189"/>
                  <a:pt x="110" y="187"/>
                  <a:pt x="112" y="187"/>
                </a:cubicBezTo>
                <a:cubicBezTo>
                  <a:pt x="179" y="187"/>
                  <a:pt x="179" y="187"/>
                  <a:pt x="179" y="187"/>
                </a:cubicBezTo>
                <a:cubicBezTo>
                  <a:pt x="181" y="187"/>
                  <a:pt x="183" y="189"/>
                  <a:pt x="183" y="191"/>
                </a:cubicBezTo>
                <a:cubicBezTo>
                  <a:pt x="183" y="193"/>
                  <a:pt x="181" y="195"/>
                  <a:pt x="179" y="195"/>
                </a:cubicBezTo>
                <a:close/>
                <a:moveTo>
                  <a:pt x="241" y="218"/>
                </a:moveTo>
                <a:cubicBezTo>
                  <a:pt x="241" y="208"/>
                  <a:pt x="241" y="208"/>
                  <a:pt x="241" y="208"/>
                </a:cubicBezTo>
                <a:cubicBezTo>
                  <a:pt x="241" y="203"/>
                  <a:pt x="237" y="199"/>
                  <a:pt x="232" y="199"/>
                </a:cubicBezTo>
                <a:cubicBezTo>
                  <a:pt x="223" y="199"/>
                  <a:pt x="223" y="199"/>
                  <a:pt x="223" y="199"/>
                </a:cubicBezTo>
                <a:cubicBezTo>
                  <a:pt x="223" y="210"/>
                  <a:pt x="223" y="210"/>
                  <a:pt x="223" y="210"/>
                </a:cubicBezTo>
                <a:cubicBezTo>
                  <a:pt x="226" y="210"/>
                  <a:pt x="226" y="210"/>
                  <a:pt x="226" y="210"/>
                </a:cubicBezTo>
                <a:cubicBezTo>
                  <a:pt x="228" y="210"/>
                  <a:pt x="229" y="212"/>
                  <a:pt x="229" y="213"/>
                </a:cubicBezTo>
                <a:cubicBezTo>
                  <a:pt x="229" y="215"/>
                  <a:pt x="228" y="216"/>
                  <a:pt x="226" y="216"/>
                </a:cubicBezTo>
                <a:cubicBezTo>
                  <a:pt x="223" y="216"/>
                  <a:pt x="223" y="216"/>
                  <a:pt x="223" y="216"/>
                </a:cubicBezTo>
                <a:cubicBezTo>
                  <a:pt x="223" y="227"/>
                  <a:pt x="223" y="227"/>
                  <a:pt x="223" y="227"/>
                </a:cubicBezTo>
                <a:cubicBezTo>
                  <a:pt x="232" y="227"/>
                  <a:pt x="232" y="227"/>
                  <a:pt x="232" y="227"/>
                </a:cubicBezTo>
                <a:cubicBezTo>
                  <a:pt x="237" y="227"/>
                  <a:pt x="241" y="223"/>
                  <a:pt x="241" y="218"/>
                </a:cubicBezTo>
                <a:close/>
                <a:moveTo>
                  <a:pt x="187" y="82"/>
                </a:moveTo>
                <a:cubicBezTo>
                  <a:pt x="44" y="82"/>
                  <a:pt x="44" y="82"/>
                  <a:pt x="44" y="82"/>
                </a:cubicBezTo>
                <a:cubicBezTo>
                  <a:pt x="38" y="82"/>
                  <a:pt x="32" y="88"/>
                  <a:pt x="32" y="94"/>
                </a:cubicBezTo>
                <a:cubicBezTo>
                  <a:pt x="32" y="108"/>
                  <a:pt x="32" y="108"/>
                  <a:pt x="32" y="108"/>
                </a:cubicBezTo>
                <a:cubicBezTo>
                  <a:pt x="32" y="115"/>
                  <a:pt x="38" y="120"/>
                  <a:pt x="44" y="120"/>
                </a:cubicBezTo>
                <a:cubicBezTo>
                  <a:pt x="187" y="120"/>
                  <a:pt x="187" y="120"/>
                  <a:pt x="187" y="120"/>
                </a:cubicBezTo>
                <a:cubicBezTo>
                  <a:pt x="194" y="120"/>
                  <a:pt x="199" y="115"/>
                  <a:pt x="199" y="108"/>
                </a:cubicBezTo>
                <a:cubicBezTo>
                  <a:pt x="199" y="94"/>
                  <a:pt x="199" y="94"/>
                  <a:pt x="199" y="94"/>
                </a:cubicBezTo>
                <a:cubicBezTo>
                  <a:pt x="199" y="88"/>
                  <a:pt x="194" y="82"/>
                  <a:pt x="187" y="82"/>
                </a:cubicBezTo>
                <a:close/>
                <a:moveTo>
                  <a:pt x="57" y="105"/>
                </a:moveTo>
                <a:cubicBezTo>
                  <a:pt x="56" y="105"/>
                  <a:pt x="56" y="105"/>
                  <a:pt x="56" y="105"/>
                </a:cubicBezTo>
                <a:cubicBezTo>
                  <a:pt x="54" y="105"/>
                  <a:pt x="52" y="103"/>
                  <a:pt x="52" y="101"/>
                </a:cubicBezTo>
                <a:cubicBezTo>
                  <a:pt x="52" y="99"/>
                  <a:pt x="54" y="97"/>
                  <a:pt x="56" y="97"/>
                </a:cubicBezTo>
                <a:cubicBezTo>
                  <a:pt x="57" y="97"/>
                  <a:pt x="57" y="97"/>
                  <a:pt x="57" y="97"/>
                </a:cubicBezTo>
                <a:cubicBezTo>
                  <a:pt x="59" y="97"/>
                  <a:pt x="61" y="99"/>
                  <a:pt x="61" y="101"/>
                </a:cubicBezTo>
                <a:cubicBezTo>
                  <a:pt x="61" y="103"/>
                  <a:pt x="59" y="105"/>
                  <a:pt x="57" y="105"/>
                </a:cubicBezTo>
                <a:close/>
                <a:moveTo>
                  <a:pt x="179" y="105"/>
                </a:moveTo>
                <a:cubicBezTo>
                  <a:pt x="112" y="105"/>
                  <a:pt x="112" y="105"/>
                  <a:pt x="112" y="105"/>
                </a:cubicBezTo>
                <a:cubicBezTo>
                  <a:pt x="110" y="105"/>
                  <a:pt x="108" y="103"/>
                  <a:pt x="108" y="101"/>
                </a:cubicBezTo>
                <a:cubicBezTo>
                  <a:pt x="108" y="99"/>
                  <a:pt x="110" y="97"/>
                  <a:pt x="112" y="97"/>
                </a:cubicBezTo>
                <a:cubicBezTo>
                  <a:pt x="179" y="97"/>
                  <a:pt x="179" y="97"/>
                  <a:pt x="179" y="97"/>
                </a:cubicBezTo>
                <a:cubicBezTo>
                  <a:pt x="181" y="97"/>
                  <a:pt x="183" y="99"/>
                  <a:pt x="183" y="101"/>
                </a:cubicBezTo>
                <a:cubicBezTo>
                  <a:pt x="183" y="103"/>
                  <a:pt x="181" y="105"/>
                  <a:pt x="179" y="105"/>
                </a:cubicBezTo>
                <a:close/>
                <a:moveTo>
                  <a:pt x="187" y="217"/>
                </a:moveTo>
                <a:cubicBezTo>
                  <a:pt x="44" y="217"/>
                  <a:pt x="44" y="217"/>
                  <a:pt x="44" y="217"/>
                </a:cubicBezTo>
                <a:cubicBezTo>
                  <a:pt x="38" y="217"/>
                  <a:pt x="32" y="223"/>
                  <a:pt x="32" y="229"/>
                </a:cubicBezTo>
                <a:cubicBezTo>
                  <a:pt x="32" y="243"/>
                  <a:pt x="32" y="243"/>
                  <a:pt x="32" y="243"/>
                </a:cubicBezTo>
                <a:cubicBezTo>
                  <a:pt x="32" y="250"/>
                  <a:pt x="38" y="255"/>
                  <a:pt x="44" y="255"/>
                </a:cubicBezTo>
                <a:cubicBezTo>
                  <a:pt x="187" y="255"/>
                  <a:pt x="187" y="255"/>
                  <a:pt x="187" y="255"/>
                </a:cubicBezTo>
                <a:cubicBezTo>
                  <a:pt x="194" y="255"/>
                  <a:pt x="199" y="250"/>
                  <a:pt x="199" y="243"/>
                </a:cubicBezTo>
                <a:cubicBezTo>
                  <a:pt x="199" y="229"/>
                  <a:pt x="199" y="229"/>
                  <a:pt x="199" y="229"/>
                </a:cubicBezTo>
                <a:cubicBezTo>
                  <a:pt x="199" y="223"/>
                  <a:pt x="194" y="217"/>
                  <a:pt x="187" y="217"/>
                </a:cubicBezTo>
                <a:close/>
                <a:moveTo>
                  <a:pt x="57" y="240"/>
                </a:moveTo>
                <a:cubicBezTo>
                  <a:pt x="56" y="240"/>
                  <a:pt x="56" y="240"/>
                  <a:pt x="56" y="240"/>
                </a:cubicBezTo>
                <a:cubicBezTo>
                  <a:pt x="54" y="240"/>
                  <a:pt x="52" y="238"/>
                  <a:pt x="52" y="236"/>
                </a:cubicBezTo>
                <a:cubicBezTo>
                  <a:pt x="52" y="234"/>
                  <a:pt x="54" y="232"/>
                  <a:pt x="56" y="232"/>
                </a:cubicBezTo>
                <a:cubicBezTo>
                  <a:pt x="57" y="232"/>
                  <a:pt x="57" y="232"/>
                  <a:pt x="57" y="232"/>
                </a:cubicBezTo>
                <a:cubicBezTo>
                  <a:pt x="59" y="232"/>
                  <a:pt x="61" y="234"/>
                  <a:pt x="61" y="236"/>
                </a:cubicBezTo>
                <a:cubicBezTo>
                  <a:pt x="61" y="238"/>
                  <a:pt x="59" y="240"/>
                  <a:pt x="57" y="240"/>
                </a:cubicBezTo>
                <a:close/>
                <a:moveTo>
                  <a:pt x="179" y="240"/>
                </a:moveTo>
                <a:cubicBezTo>
                  <a:pt x="112" y="240"/>
                  <a:pt x="112" y="240"/>
                  <a:pt x="112" y="240"/>
                </a:cubicBezTo>
                <a:cubicBezTo>
                  <a:pt x="110" y="240"/>
                  <a:pt x="108" y="238"/>
                  <a:pt x="108" y="236"/>
                </a:cubicBezTo>
                <a:cubicBezTo>
                  <a:pt x="108" y="234"/>
                  <a:pt x="110" y="232"/>
                  <a:pt x="112" y="232"/>
                </a:cubicBezTo>
                <a:cubicBezTo>
                  <a:pt x="179" y="232"/>
                  <a:pt x="179" y="232"/>
                  <a:pt x="179" y="232"/>
                </a:cubicBezTo>
                <a:cubicBezTo>
                  <a:pt x="181" y="232"/>
                  <a:pt x="183" y="234"/>
                  <a:pt x="183" y="236"/>
                </a:cubicBezTo>
                <a:cubicBezTo>
                  <a:pt x="183" y="238"/>
                  <a:pt x="181" y="240"/>
                  <a:pt x="179" y="240"/>
                </a:cubicBezTo>
                <a:close/>
                <a:moveTo>
                  <a:pt x="226" y="250"/>
                </a:moveTo>
                <a:cubicBezTo>
                  <a:pt x="223" y="250"/>
                  <a:pt x="223" y="250"/>
                  <a:pt x="223" y="250"/>
                </a:cubicBezTo>
                <a:cubicBezTo>
                  <a:pt x="222" y="254"/>
                  <a:pt x="221" y="258"/>
                  <a:pt x="219" y="261"/>
                </a:cubicBezTo>
                <a:cubicBezTo>
                  <a:pt x="232" y="261"/>
                  <a:pt x="232" y="261"/>
                  <a:pt x="232" y="261"/>
                </a:cubicBezTo>
                <a:cubicBezTo>
                  <a:pt x="237" y="261"/>
                  <a:pt x="241" y="257"/>
                  <a:pt x="241" y="252"/>
                </a:cubicBezTo>
                <a:cubicBezTo>
                  <a:pt x="241" y="242"/>
                  <a:pt x="241" y="242"/>
                  <a:pt x="241" y="242"/>
                </a:cubicBezTo>
                <a:cubicBezTo>
                  <a:pt x="241" y="237"/>
                  <a:pt x="237" y="233"/>
                  <a:pt x="232" y="233"/>
                </a:cubicBezTo>
                <a:cubicBezTo>
                  <a:pt x="223" y="233"/>
                  <a:pt x="223" y="233"/>
                  <a:pt x="223" y="233"/>
                </a:cubicBezTo>
                <a:cubicBezTo>
                  <a:pt x="223" y="244"/>
                  <a:pt x="223" y="244"/>
                  <a:pt x="223" y="244"/>
                </a:cubicBezTo>
                <a:cubicBezTo>
                  <a:pt x="226" y="244"/>
                  <a:pt x="226" y="244"/>
                  <a:pt x="226" y="244"/>
                </a:cubicBezTo>
                <a:cubicBezTo>
                  <a:pt x="228" y="244"/>
                  <a:pt x="229" y="245"/>
                  <a:pt x="229" y="247"/>
                </a:cubicBezTo>
                <a:cubicBezTo>
                  <a:pt x="229" y="249"/>
                  <a:pt x="228" y="250"/>
                  <a:pt x="226" y="250"/>
                </a:cubicBezTo>
                <a:close/>
                <a:moveTo>
                  <a:pt x="241" y="185"/>
                </a:moveTo>
                <a:cubicBezTo>
                  <a:pt x="241" y="174"/>
                  <a:pt x="241" y="174"/>
                  <a:pt x="241" y="174"/>
                </a:cubicBezTo>
                <a:cubicBezTo>
                  <a:pt x="241" y="169"/>
                  <a:pt x="237" y="165"/>
                  <a:pt x="232" y="165"/>
                </a:cubicBezTo>
                <a:cubicBezTo>
                  <a:pt x="223" y="165"/>
                  <a:pt x="223" y="165"/>
                  <a:pt x="223" y="165"/>
                </a:cubicBezTo>
                <a:cubicBezTo>
                  <a:pt x="223" y="176"/>
                  <a:pt x="223" y="176"/>
                  <a:pt x="223" y="176"/>
                </a:cubicBezTo>
                <a:cubicBezTo>
                  <a:pt x="226" y="176"/>
                  <a:pt x="226" y="176"/>
                  <a:pt x="226" y="176"/>
                </a:cubicBezTo>
                <a:cubicBezTo>
                  <a:pt x="228" y="176"/>
                  <a:pt x="229" y="178"/>
                  <a:pt x="229" y="179"/>
                </a:cubicBezTo>
                <a:cubicBezTo>
                  <a:pt x="229" y="181"/>
                  <a:pt x="228" y="182"/>
                  <a:pt x="226" y="182"/>
                </a:cubicBezTo>
                <a:cubicBezTo>
                  <a:pt x="223" y="182"/>
                  <a:pt x="223" y="182"/>
                  <a:pt x="223" y="182"/>
                </a:cubicBezTo>
                <a:cubicBezTo>
                  <a:pt x="223" y="194"/>
                  <a:pt x="223" y="194"/>
                  <a:pt x="223" y="194"/>
                </a:cubicBezTo>
                <a:cubicBezTo>
                  <a:pt x="232" y="194"/>
                  <a:pt x="232" y="194"/>
                  <a:pt x="232" y="194"/>
                </a:cubicBezTo>
                <a:cubicBezTo>
                  <a:pt x="237" y="194"/>
                  <a:pt x="241" y="190"/>
                  <a:pt x="241" y="185"/>
                </a:cubicBezTo>
                <a:close/>
                <a:moveTo>
                  <a:pt x="241" y="151"/>
                </a:moveTo>
                <a:cubicBezTo>
                  <a:pt x="241" y="141"/>
                  <a:pt x="241" y="141"/>
                  <a:pt x="241" y="141"/>
                </a:cubicBezTo>
                <a:cubicBezTo>
                  <a:pt x="241" y="136"/>
                  <a:pt x="237" y="132"/>
                  <a:pt x="232" y="132"/>
                </a:cubicBezTo>
                <a:cubicBezTo>
                  <a:pt x="223" y="132"/>
                  <a:pt x="223" y="132"/>
                  <a:pt x="223" y="132"/>
                </a:cubicBezTo>
                <a:cubicBezTo>
                  <a:pt x="223" y="143"/>
                  <a:pt x="223" y="143"/>
                  <a:pt x="223" y="143"/>
                </a:cubicBezTo>
                <a:cubicBezTo>
                  <a:pt x="226" y="143"/>
                  <a:pt x="226" y="143"/>
                  <a:pt x="226" y="143"/>
                </a:cubicBezTo>
                <a:cubicBezTo>
                  <a:pt x="228" y="143"/>
                  <a:pt x="229" y="144"/>
                  <a:pt x="229" y="146"/>
                </a:cubicBezTo>
                <a:cubicBezTo>
                  <a:pt x="229" y="147"/>
                  <a:pt x="228" y="149"/>
                  <a:pt x="226" y="149"/>
                </a:cubicBezTo>
                <a:cubicBezTo>
                  <a:pt x="223" y="149"/>
                  <a:pt x="223" y="149"/>
                  <a:pt x="223" y="149"/>
                </a:cubicBezTo>
                <a:cubicBezTo>
                  <a:pt x="223" y="160"/>
                  <a:pt x="223" y="160"/>
                  <a:pt x="223" y="160"/>
                </a:cubicBezTo>
                <a:cubicBezTo>
                  <a:pt x="232" y="160"/>
                  <a:pt x="232" y="160"/>
                  <a:pt x="232" y="160"/>
                </a:cubicBezTo>
                <a:cubicBezTo>
                  <a:pt x="237" y="160"/>
                  <a:pt x="241" y="156"/>
                  <a:pt x="241" y="151"/>
                </a:cubicBezTo>
                <a:close/>
                <a:moveTo>
                  <a:pt x="187" y="127"/>
                </a:moveTo>
                <a:cubicBezTo>
                  <a:pt x="44" y="127"/>
                  <a:pt x="44" y="127"/>
                  <a:pt x="44" y="127"/>
                </a:cubicBezTo>
                <a:cubicBezTo>
                  <a:pt x="38" y="127"/>
                  <a:pt x="32" y="133"/>
                  <a:pt x="32" y="139"/>
                </a:cubicBezTo>
                <a:cubicBezTo>
                  <a:pt x="32" y="153"/>
                  <a:pt x="32" y="153"/>
                  <a:pt x="32" y="153"/>
                </a:cubicBezTo>
                <a:cubicBezTo>
                  <a:pt x="32" y="160"/>
                  <a:pt x="38" y="165"/>
                  <a:pt x="44" y="165"/>
                </a:cubicBezTo>
                <a:cubicBezTo>
                  <a:pt x="187" y="165"/>
                  <a:pt x="187" y="165"/>
                  <a:pt x="187" y="165"/>
                </a:cubicBezTo>
                <a:cubicBezTo>
                  <a:pt x="194" y="165"/>
                  <a:pt x="199" y="160"/>
                  <a:pt x="199" y="153"/>
                </a:cubicBezTo>
                <a:cubicBezTo>
                  <a:pt x="199" y="139"/>
                  <a:pt x="199" y="139"/>
                  <a:pt x="199" y="139"/>
                </a:cubicBezTo>
                <a:cubicBezTo>
                  <a:pt x="199" y="133"/>
                  <a:pt x="194" y="127"/>
                  <a:pt x="187" y="127"/>
                </a:cubicBezTo>
                <a:close/>
                <a:moveTo>
                  <a:pt x="57" y="150"/>
                </a:moveTo>
                <a:cubicBezTo>
                  <a:pt x="56" y="150"/>
                  <a:pt x="56" y="150"/>
                  <a:pt x="56" y="150"/>
                </a:cubicBezTo>
                <a:cubicBezTo>
                  <a:pt x="54" y="150"/>
                  <a:pt x="52" y="148"/>
                  <a:pt x="52" y="146"/>
                </a:cubicBezTo>
                <a:cubicBezTo>
                  <a:pt x="52" y="144"/>
                  <a:pt x="54" y="142"/>
                  <a:pt x="56" y="142"/>
                </a:cubicBezTo>
                <a:cubicBezTo>
                  <a:pt x="57" y="142"/>
                  <a:pt x="57" y="142"/>
                  <a:pt x="57" y="142"/>
                </a:cubicBezTo>
                <a:cubicBezTo>
                  <a:pt x="59" y="142"/>
                  <a:pt x="61" y="144"/>
                  <a:pt x="61" y="146"/>
                </a:cubicBezTo>
                <a:cubicBezTo>
                  <a:pt x="61" y="148"/>
                  <a:pt x="59" y="150"/>
                  <a:pt x="57" y="150"/>
                </a:cubicBezTo>
                <a:close/>
                <a:moveTo>
                  <a:pt x="179" y="150"/>
                </a:moveTo>
                <a:cubicBezTo>
                  <a:pt x="112" y="150"/>
                  <a:pt x="112" y="150"/>
                  <a:pt x="112" y="150"/>
                </a:cubicBezTo>
                <a:cubicBezTo>
                  <a:pt x="110" y="150"/>
                  <a:pt x="108" y="148"/>
                  <a:pt x="108" y="146"/>
                </a:cubicBezTo>
                <a:cubicBezTo>
                  <a:pt x="108" y="144"/>
                  <a:pt x="110" y="142"/>
                  <a:pt x="112" y="142"/>
                </a:cubicBezTo>
                <a:cubicBezTo>
                  <a:pt x="179" y="142"/>
                  <a:pt x="179" y="142"/>
                  <a:pt x="179" y="142"/>
                </a:cubicBezTo>
                <a:cubicBezTo>
                  <a:pt x="181" y="142"/>
                  <a:pt x="183" y="144"/>
                  <a:pt x="183" y="146"/>
                </a:cubicBezTo>
                <a:cubicBezTo>
                  <a:pt x="183" y="148"/>
                  <a:pt x="181" y="150"/>
                  <a:pt x="179" y="150"/>
                </a:cubicBezTo>
                <a:close/>
                <a:moveTo>
                  <a:pt x="187" y="37"/>
                </a:moveTo>
                <a:cubicBezTo>
                  <a:pt x="44" y="37"/>
                  <a:pt x="44" y="37"/>
                  <a:pt x="44" y="37"/>
                </a:cubicBezTo>
                <a:cubicBezTo>
                  <a:pt x="38" y="37"/>
                  <a:pt x="32" y="43"/>
                  <a:pt x="32" y="49"/>
                </a:cubicBezTo>
                <a:cubicBezTo>
                  <a:pt x="32" y="63"/>
                  <a:pt x="32" y="63"/>
                  <a:pt x="32" y="63"/>
                </a:cubicBezTo>
                <a:cubicBezTo>
                  <a:pt x="32" y="70"/>
                  <a:pt x="38" y="75"/>
                  <a:pt x="44" y="75"/>
                </a:cubicBezTo>
                <a:cubicBezTo>
                  <a:pt x="187" y="75"/>
                  <a:pt x="187" y="75"/>
                  <a:pt x="187" y="75"/>
                </a:cubicBezTo>
                <a:cubicBezTo>
                  <a:pt x="194" y="75"/>
                  <a:pt x="199" y="70"/>
                  <a:pt x="199" y="63"/>
                </a:cubicBezTo>
                <a:cubicBezTo>
                  <a:pt x="199" y="49"/>
                  <a:pt x="199" y="49"/>
                  <a:pt x="199" y="49"/>
                </a:cubicBezTo>
                <a:cubicBezTo>
                  <a:pt x="199" y="43"/>
                  <a:pt x="194" y="37"/>
                  <a:pt x="187" y="37"/>
                </a:cubicBezTo>
                <a:close/>
                <a:moveTo>
                  <a:pt x="57" y="60"/>
                </a:moveTo>
                <a:cubicBezTo>
                  <a:pt x="56" y="60"/>
                  <a:pt x="56" y="60"/>
                  <a:pt x="56" y="60"/>
                </a:cubicBezTo>
                <a:cubicBezTo>
                  <a:pt x="54" y="60"/>
                  <a:pt x="52" y="58"/>
                  <a:pt x="52" y="56"/>
                </a:cubicBezTo>
                <a:cubicBezTo>
                  <a:pt x="52" y="54"/>
                  <a:pt x="54" y="52"/>
                  <a:pt x="56" y="52"/>
                </a:cubicBezTo>
                <a:cubicBezTo>
                  <a:pt x="57" y="52"/>
                  <a:pt x="57" y="52"/>
                  <a:pt x="57" y="52"/>
                </a:cubicBezTo>
                <a:cubicBezTo>
                  <a:pt x="59" y="52"/>
                  <a:pt x="61" y="54"/>
                  <a:pt x="61" y="56"/>
                </a:cubicBezTo>
                <a:cubicBezTo>
                  <a:pt x="61" y="58"/>
                  <a:pt x="59" y="60"/>
                  <a:pt x="57" y="60"/>
                </a:cubicBezTo>
                <a:close/>
                <a:moveTo>
                  <a:pt x="179" y="60"/>
                </a:moveTo>
                <a:cubicBezTo>
                  <a:pt x="112" y="60"/>
                  <a:pt x="112" y="60"/>
                  <a:pt x="112" y="60"/>
                </a:cubicBezTo>
                <a:cubicBezTo>
                  <a:pt x="110" y="60"/>
                  <a:pt x="108" y="58"/>
                  <a:pt x="108" y="56"/>
                </a:cubicBezTo>
                <a:cubicBezTo>
                  <a:pt x="108" y="54"/>
                  <a:pt x="110" y="52"/>
                  <a:pt x="112" y="52"/>
                </a:cubicBezTo>
                <a:cubicBezTo>
                  <a:pt x="179" y="52"/>
                  <a:pt x="179" y="52"/>
                  <a:pt x="179" y="52"/>
                </a:cubicBezTo>
                <a:cubicBezTo>
                  <a:pt x="181" y="52"/>
                  <a:pt x="183" y="54"/>
                  <a:pt x="183" y="56"/>
                </a:cubicBezTo>
                <a:cubicBezTo>
                  <a:pt x="183" y="58"/>
                  <a:pt x="181" y="60"/>
                  <a:pt x="179" y="60"/>
                </a:cubicBezTo>
                <a:close/>
                <a:moveTo>
                  <a:pt x="268" y="175"/>
                </a:moveTo>
                <a:cubicBezTo>
                  <a:pt x="268" y="172"/>
                  <a:pt x="265" y="169"/>
                  <a:pt x="261" y="169"/>
                </a:cubicBezTo>
                <a:cubicBezTo>
                  <a:pt x="261" y="190"/>
                  <a:pt x="261" y="190"/>
                  <a:pt x="261" y="190"/>
                </a:cubicBezTo>
                <a:cubicBezTo>
                  <a:pt x="265" y="189"/>
                  <a:pt x="268" y="187"/>
                  <a:pt x="268" y="183"/>
                </a:cubicBezTo>
                <a:lnTo>
                  <a:pt x="268" y="175"/>
                </a:lnTo>
                <a:close/>
                <a:moveTo>
                  <a:pt x="268" y="201"/>
                </a:moveTo>
                <a:cubicBezTo>
                  <a:pt x="268" y="197"/>
                  <a:pt x="265" y="194"/>
                  <a:pt x="261" y="194"/>
                </a:cubicBezTo>
                <a:cubicBezTo>
                  <a:pt x="261" y="215"/>
                  <a:pt x="261" y="215"/>
                  <a:pt x="261" y="215"/>
                </a:cubicBezTo>
                <a:cubicBezTo>
                  <a:pt x="265" y="215"/>
                  <a:pt x="268" y="212"/>
                  <a:pt x="268" y="208"/>
                </a:cubicBezTo>
                <a:lnTo>
                  <a:pt x="268" y="201"/>
                </a:lnTo>
                <a:close/>
                <a:moveTo>
                  <a:pt x="268" y="150"/>
                </a:moveTo>
                <a:cubicBezTo>
                  <a:pt x="268" y="146"/>
                  <a:pt x="265" y="143"/>
                  <a:pt x="261" y="143"/>
                </a:cubicBezTo>
                <a:cubicBezTo>
                  <a:pt x="261" y="164"/>
                  <a:pt x="261" y="164"/>
                  <a:pt x="261" y="164"/>
                </a:cubicBezTo>
                <a:cubicBezTo>
                  <a:pt x="265" y="164"/>
                  <a:pt x="268" y="161"/>
                  <a:pt x="268" y="158"/>
                </a:cubicBezTo>
                <a:lnTo>
                  <a:pt x="268" y="150"/>
                </a:lnTo>
                <a:close/>
                <a:moveTo>
                  <a:pt x="277" y="260"/>
                </a:moveTo>
                <a:cubicBezTo>
                  <a:pt x="277" y="147"/>
                  <a:pt x="277" y="147"/>
                  <a:pt x="277" y="147"/>
                </a:cubicBezTo>
                <a:cubicBezTo>
                  <a:pt x="277" y="139"/>
                  <a:pt x="270" y="132"/>
                  <a:pt x="261" y="132"/>
                </a:cubicBezTo>
                <a:cubicBezTo>
                  <a:pt x="261" y="132"/>
                  <a:pt x="261" y="132"/>
                  <a:pt x="261" y="132"/>
                </a:cubicBezTo>
                <a:cubicBezTo>
                  <a:pt x="261" y="135"/>
                  <a:pt x="261" y="135"/>
                  <a:pt x="261" y="135"/>
                </a:cubicBezTo>
                <a:cubicBezTo>
                  <a:pt x="261" y="135"/>
                  <a:pt x="261" y="135"/>
                  <a:pt x="261" y="135"/>
                </a:cubicBezTo>
                <a:cubicBezTo>
                  <a:pt x="268" y="135"/>
                  <a:pt x="273" y="141"/>
                  <a:pt x="273" y="147"/>
                </a:cubicBezTo>
                <a:cubicBezTo>
                  <a:pt x="273" y="260"/>
                  <a:pt x="273" y="260"/>
                  <a:pt x="273" y="260"/>
                </a:cubicBezTo>
                <a:cubicBezTo>
                  <a:pt x="273" y="267"/>
                  <a:pt x="268" y="272"/>
                  <a:pt x="261" y="272"/>
                </a:cubicBezTo>
                <a:cubicBezTo>
                  <a:pt x="254" y="272"/>
                  <a:pt x="254" y="272"/>
                  <a:pt x="254" y="272"/>
                </a:cubicBezTo>
                <a:cubicBezTo>
                  <a:pt x="252" y="275"/>
                  <a:pt x="249" y="277"/>
                  <a:pt x="246" y="279"/>
                </a:cubicBezTo>
                <a:cubicBezTo>
                  <a:pt x="246" y="279"/>
                  <a:pt x="246" y="279"/>
                  <a:pt x="246" y="279"/>
                </a:cubicBezTo>
                <a:cubicBezTo>
                  <a:pt x="264" y="279"/>
                  <a:pt x="264" y="279"/>
                  <a:pt x="264" y="279"/>
                </a:cubicBezTo>
                <a:cubicBezTo>
                  <a:pt x="267" y="274"/>
                  <a:pt x="267" y="274"/>
                  <a:pt x="267" y="274"/>
                </a:cubicBezTo>
                <a:cubicBezTo>
                  <a:pt x="273" y="272"/>
                  <a:pt x="277" y="267"/>
                  <a:pt x="277" y="260"/>
                </a:cubicBezTo>
                <a:close/>
                <a:moveTo>
                  <a:pt x="268" y="226"/>
                </a:moveTo>
                <a:cubicBezTo>
                  <a:pt x="268" y="222"/>
                  <a:pt x="265" y="219"/>
                  <a:pt x="261" y="219"/>
                </a:cubicBezTo>
                <a:cubicBezTo>
                  <a:pt x="261" y="240"/>
                  <a:pt x="261" y="240"/>
                  <a:pt x="261" y="240"/>
                </a:cubicBezTo>
                <a:cubicBezTo>
                  <a:pt x="265" y="240"/>
                  <a:pt x="268" y="237"/>
                  <a:pt x="268" y="234"/>
                </a:cubicBezTo>
                <a:lnTo>
                  <a:pt x="268" y="226"/>
                </a:lnTo>
                <a:close/>
                <a:moveTo>
                  <a:pt x="261" y="245"/>
                </a:moveTo>
                <a:cubicBezTo>
                  <a:pt x="261" y="254"/>
                  <a:pt x="261" y="254"/>
                  <a:pt x="261" y="254"/>
                </a:cubicBezTo>
                <a:cubicBezTo>
                  <a:pt x="261" y="258"/>
                  <a:pt x="260" y="262"/>
                  <a:pt x="259" y="266"/>
                </a:cubicBezTo>
                <a:cubicBezTo>
                  <a:pt x="261" y="266"/>
                  <a:pt x="261" y="266"/>
                  <a:pt x="261" y="266"/>
                </a:cubicBezTo>
                <a:cubicBezTo>
                  <a:pt x="265" y="266"/>
                  <a:pt x="268" y="263"/>
                  <a:pt x="268" y="259"/>
                </a:cubicBezTo>
                <a:cubicBezTo>
                  <a:pt x="268" y="251"/>
                  <a:pt x="268" y="251"/>
                  <a:pt x="268" y="251"/>
                </a:cubicBezTo>
                <a:cubicBezTo>
                  <a:pt x="268" y="248"/>
                  <a:pt x="265" y="245"/>
                  <a:pt x="261" y="245"/>
                </a:cubicBezTo>
                <a:close/>
                <a:moveTo>
                  <a:pt x="253" y="254"/>
                </a:moveTo>
                <a:cubicBezTo>
                  <a:pt x="253" y="103"/>
                  <a:pt x="253" y="103"/>
                  <a:pt x="253" y="103"/>
                </a:cubicBezTo>
                <a:cubicBezTo>
                  <a:pt x="253" y="92"/>
                  <a:pt x="244" y="83"/>
                  <a:pt x="233" y="83"/>
                </a:cubicBezTo>
                <a:cubicBezTo>
                  <a:pt x="223" y="83"/>
                  <a:pt x="223" y="83"/>
                  <a:pt x="223" y="83"/>
                </a:cubicBezTo>
                <a:cubicBezTo>
                  <a:pt x="223" y="87"/>
                  <a:pt x="223" y="87"/>
                  <a:pt x="223" y="87"/>
                </a:cubicBezTo>
                <a:cubicBezTo>
                  <a:pt x="233" y="87"/>
                  <a:pt x="233" y="87"/>
                  <a:pt x="233" y="87"/>
                </a:cubicBezTo>
                <a:cubicBezTo>
                  <a:pt x="242" y="87"/>
                  <a:pt x="249" y="94"/>
                  <a:pt x="249" y="103"/>
                </a:cubicBezTo>
                <a:cubicBezTo>
                  <a:pt x="249" y="254"/>
                  <a:pt x="249" y="254"/>
                  <a:pt x="249" y="254"/>
                </a:cubicBezTo>
                <a:cubicBezTo>
                  <a:pt x="249" y="262"/>
                  <a:pt x="242" y="269"/>
                  <a:pt x="233" y="269"/>
                </a:cubicBezTo>
                <a:cubicBezTo>
                  <a:pt x="213" y="269"/>
                  <a:pt x="213" y="269"/>
                  <a:pt x="213" y="269"/>
                </a:cubicBezTo>
                <a:cubicBezTo>
                  <a:pt x="211" y="271"/>
                  <a:pt x="209" y="273"/>
                  <a:pt x="207" y="275"/>
                </a:cubicBezTo>
                <a:cubicBezTo>
                  <a:pt x="209" y="279"/>
                  <a:pt x="209" y="279"/>
                  <a:pt x="209" y="279"/>
                </a:cubicBezTo>
                <a:cubicBezTo>
                  <a:pt x="237" y="279"/>
                  <a:pt x="237" y="279"/>
                  <a:pt x="237" y="279"/>
                </a:cubicBezTo>
                <a:cubicBezTo>
                  <a:pt x="240" y="273"/>
                  <a:pt x="240" y="273"/>
                  <a:pt x="240" y="273"/>
                </a:cubicBezTo>
                <a:cubicBezTo>
                  <a:pt x="248" y="270"/>
                  <a:pt x="253" y="262"/>
                  <a:pt x="253" y="254"/>
                </a:cubicBezTo>
                <a:close/>
                <a:moveTo>
                  <a:pt x="215" y="245"/>
                </a:moveTo>
                <a:cubicBezTo>
                  <a:pt x="215" y="44"/>
                  <a:pt x="215" y="44"/>
                  <a:pt x="215" y="44"/>
                </a:cubicBezTo>
                <a:cubicBezTo>
                  <a:pt x="215" y="29"/>
                  <a:pt x="203" y="17"/>
                  <a:pt x="188" y="17"/>
                </a:cubicBezTo>
                <a:cubicBezTo>
                  <a:pt x="43" y="17"/>
                  <a:pt x="43" y="17"/>
                  <a:pt x="43" y="17"/>
                </a:cubicBezTo>
                <a:cubicBezTo>
                  <a:pt x="28" y="17"/>
                  <a:pt x="16" y="29"/>
                  <a:pt x="16" y="44"/>
                </a:cubicBezTo>
                <a:cubicBezTo>
                  <a:pt x="16" y="245"/>
                  <a:pt x="16" y="245"/>
                  <a:pt x="16" y="245"/>
                </a:cubicBezTo>
                <a:cubicBezTo>
                  <a:pt x="16" y="257"/>
                  <a:pt x="24" y="266"/>
                  <a:pt x="34" y="270"/>
                </a:cubicBezTo>
                <a:cubicBezTo>
                  <a:pt x="38" y="279"/>
                  <a:pt x="38" y="279"/>
                  <a:pt x="38" y="279"/>
                </a:cubicBezTo>
                <a:cubicBezTo>
                  <a:pt x="75" y="279"/>
                  <a:pt x="75" y="279"/>
                  <a:pt x="75" y="279"/>
                </a:cubicBezTo>
                <a:cubicBezTo>
                  <a:pt x="79" y="272"/>
                  <a:pt x="79" y="272"/>
                  <a:pt x="79" y="272"/>
                </a:cubicBezTo>
                <a:cubicBezTo>
                  <a:pt x="153" y="272"/>
                  <a:pt x="153" y="272"/>
                  <a:pt x="153" y="272"/>
                </a:cubicBezTo>
                <a:cubicBezTo>
                  <a:pt x="156" y="279"/>
                  <a:pt x="156" y="279"/>
                  <a:pt x="156" y="279"/>
                </a:cubicBezTo>
                <a:cubicBezTo>
                  <a:pt x="193" y="279"/>
                  <a:pt x="193" y="279"/>
                  <a:pt x="193" y="279"/>
                </a:cubicBezTo>
                <a:cubicBezTo>
                  <a:pt x="198" y="270"/>
                  <a:pt x="198" y="270"/>
                  <a:pt x="198" y="270"/>
                </a:cubicBezTo>
                <a:cubicBezTo>
                  <a:pt x="208" y="266"/>
                  <a:pt x="215" y="257"/>
                  <a:pt x="215" y="245"/>
                </a:cubicBezTo>
                <a:close/>
                <a:moveTo>
                  <a:pt x="188" y="266"/>
                </a:moveTo>
                <a:cubicBezTo>
                  <a:pt x="43" y="266"/>
                  <a:pt x="43" y="266"/>
                  <a:pt x="43" y="266"/>
                </a:cubicBezTo>
                <a:cubicBezTo>
                  <a:pt x="32" y="266"/>
                  <a:pt x="22" y="257"/>
                  <a:pt x="22" y="245"/>
                </a:cubicBezTo>
                <a:cubicBezTo>
                  <a:pt x="22" y="44"/>
                  <a:pt x="22" y="44"/>
                  <a:pt x="22" y="44"/>
                </a:cubicBezTo>
                <a:cubicBezTo>
                  <a:pt x="22" y="32"/>
                  <a:pt x="32" y="23"/>
                  <a:pt x="43" y="23"/>
                </a:cubicBezTo>
                <a:cubicBezTo>
                  <a:pt x="188" y="23"/>
                  <a:pt x="188" y="23"/>
                  <a:pt x="188" y="23"/>
                </a:cubicBezTo>
                <a:cubicBezTo>
                  <a:pt x="200" y="23"/>
                  <a:pt x="209" y="32"/>
                  <a:pt x="209" y="44"/>
                </a:cubicBezTo>
                <a:cubicBezTo>
                  <a:pt x="209" y="245"/>
                  <a:pt x="209" y="245"/>
                  <a:pt x="209" y="245"/>
                </a:cubicBezTo>
                <a:cubicBezTo>
                  <a:pt x="209" y="257"/>
                  <a:pt x="200" y="266"/>
                  <a:pt x="188" y="266"/>
                </a:cubicBezTo>
                <a:close/>
                <a:moveTo>
                  <a:pt x="241" y="117"/>
                </a:moveTo>
                <a:cubicBezTo>
                  <a:pt x="241" y="107"/>
                  <a:pt x="241" y="107"/>
                  <a:pt x="241" y="107"/>
                </a:cubicBezTo>
                <a:cubicBezTo>
                  <a:pt x="241" y="102"/>
                  <a:pt x="237" y="98"/>
                  <a:pt x="232" y="98"/>
                </a:cubicBezTo>
                <a:cubicBezTo>
                  <a:pt x="223" y="98"/>
                  <a:pt x="223" y="98"/>
                  <a:pt x="223" y="98"/>
                </a:cubicBezTo>
                <a:cubicBezTo>
                  <a:pt x="223" y="109"/>
                  <a:pt x="223" y="109"/>
                  <a:pt x="223" y="109"/>
                </a:cubicBezTo>
                <a:cubicBezTo>
                  <a:pt x="226" y="109"/>
                  <a:pt x="226" y="109"/>
                  <a:pt x="226" y="109"/>
                </a:cubicBezTo>
                <a:cubicBezTo>
                  <a:pt x="228" y="109"/>
                  <a:pt x="229" y="110"/>
                  <a:pt x="229" y="112"/>
                </a:cubicBezTo>
                <a:cubicBezTo>
                  <a:pt x="229" y="114"/>
                  <a:pt x="228" y="115"/>
                  <a:pt x="226" y="115"/>
                </a:cubicBezTo>
                <a:cubicBezTo>
                  <a:pt x="223" y="115"/>
                  <a:pt x="223" y="115"/>
                  <a:pt x="223" y="115"/>
                </a:cubicBezTo>
                <a:cubicBezTo>
                  <a:pt x="223" y="126"/>
                  <a:pt x="223" y="126"/>
                  <a:pt x="223" y="126"/>
                </a:cubicBezTo>
                <a:cubicBezTo>
                  <a:pt x="232" y="126"/>
                  <a:pt x="232" y="126"/>
                  <a:pt x="232" y="126"/>
                </a:cubicBezTo>
                <a:cubicBezTo>
                  <a:pt x="237" y="126"/>
                  <a:pt x="241" y="122"/>
                  <a:pt x="241" y="117"/>
                </a:cubicBezTo>
                <a:close/>
                <a:moveTo>
                  <a:pt x="4" y="88"/>
                </a:moveTo>
                <a:cubicBezTo>
                  <a:pt x="0" y="88"/>
                  <a:pt x="0" y="88"/>
                  <a:pt x="0" y="88"/>
                </a:cubicBezTo>
                <a:cubicBezTo>
                  <a:pt x="0" y="96"/>
                  <a:pt x="0" y="96"/>
                  <a:pt x="0" y="96"/>
                </a:cubicBezTo>
                <a:cubicBezTo>
                  <a:pt x="4" y="96"/>
                  <a:pt x="4" y="96"/>
                  <a:pt x="4" y="96"/>
                </a:cubicBezTo>
                <a:lnTo>
                  <a:pt x="4" y="88"/>
                </a:lnTo>
                <a:close/>
                <a:moveTo>
                  <a:pt x="125" y="0"/>
                </a:moveTo>
                <a:cubicBezTo>
                  <a:pt x="117" y="0"/>
                  <a:pt x="117" y="0"/>
                  <a:pt x="117" y="0"/>
                </a:cubicBezTo>
                <a:cubicBezTo>
                  <a:pt x="117" y="4"/>
                  <a:pt x="117" y="4"/>
                  <a:pt x="117" y="4"/>
                </a:cubicBezTo>
                <a:cubicBezTo>
                  <a:pt x="125" y="4"/>
                  <a:pt x="125" y="4"/>
                  <a:pt x="125" y="4"/>
                </a:cubicBezTo>
                <a:lnTo>
                  <a:pt x="125" y="0"/>
                </a:lnTo>
                <a:close/>
                <a:moveTo>
                  <a:pt x="61" y="0"/>
                </a:moveTo>
                <a:cubicBezTo>
                  <a:pt x="53" y="0"/>
                  <a:pt x="53" y="0"/>
                  <a:pt x="53" y="0"/>
                </a:cubicBezTo>
                <a:cubicBezTo>
                  <a:pt x="53" y="4"/>
                  <a:pt x="53" y="4"/>
                  <a:pt x="53" y="4"/>
                </a:cubicBezTo>
                <a:cubicBezTo>
                  <a:pt x="61" y="4"/>
                  <a:pt x="61" y="4"/>
                  <a:pt x="61" y="4"/>
                </a:cubicBezTo>
                <a:lnTo>
                  <a:pt x="61" y="0"/>
                </a:lnTo>
                <a:close/>
                <a:moveTo>
                  <a:pt x="42" y="4"/>
                </a:moveTo>
                <a:cubicBezTo>
                  <a:pt x="45" y="4"/>
                  <a:pt x="45" y="4"/>
                  <a:pt x="45" y="4"/>
                </a:cubicBezTo>
                <a:cubicBezTo>
                  <a:pt x="45" y="0"/>
                  <a:pt x="45" y="0"/>
                  <a:pt x="45" y="0"/>
                </a:cubicBezTo>
                <a:cubicBezTo>
                  <a:pt x="42" y="0"/>
                  <a:pt x="42" y="0"/>
                  <a:pt x="42" y="0"/>
                </a:cubicBezTo>
                <a:cubicBezTo>
                  <a:pt x="40" y="0"/>
                  <a:pt x="39" y="0"/>
                  <a:pt x="37" y="1"/>
                </a:cubicBezTo>
                <a:cubicBezTo>
                  <a:pt x="37" y="5"/>
                  <a:pt x="37" y="5"/>
                  <a:pt x="37" y="5"/>
                </a:cubicBezTo>
                <a:cubicBezTo>
                  <a:pt x="39" y="4"/>
                  <a:pt x="40" y="4"/>
                  <a:pt x="42" y="4"/>
                </a:cubicBezTo>
                <a:close/>
                <a:moveTo>
                  <a:pt x="8" y="25"/>
                </a:moveTo>
                <a:cubicBezTo>
                  <a:pt x="4" y="24"/>
                  <a:pt x="4" y="24"/>
                  <a:pt x="4" y="24"/>
                </a:cubicBezTo>
                <a:cubicBezTo>
                  <a:pt x="3" y="26"/>
                  <a:pt x="2" y="29"/>
                  <a:pt x="1" y="32"/>
                </a:cubicBezTo>
                <a:cubicBezTo>
                  <a:pt x="5" y="33"/>
                  <a:pt x="5" y="33"/>
                  <a:pt x="5" y="33"/>
                </a:cubicBezTo>
                <a:cubicBezTo>
                  <a:pt x="6" y="30"/>
                  <a:pt x="7" y="28"/>
                  <a:pt x="8" y="25"/>
                </a:cubicBezTo>
                <a:close/>
                <a:moveTo>
                  <a:pt x="93" y="0"/>
                </a:moveTo>
                <a:cubicBezTo>
                  <a:pt x="85" y="0"/>
                  <a:pt x="85" y="0"/>
                  <a:pt x="85" y="0"/>
                </a:cubicBezTo>
                <a:cubicBezTo>
                  <a:pt x="85" y="4"/>
                  <a:pt x="85" y="4"/>
                  <a:pt x="85" y="4"/>
                </a:cubicBezTo>
                <a:cubicBezTo>
                  <a:pt x="93" y="4"/>
                  <a:pt x="93" y="4"/>
                  <a:pt x="93" y="4"/>
                </a:cubicBezTo>
                <a:lnTo>
                  <a:pt x="93" y="0"/>
                </a:lnTo>
                <a:close/>
                <a:moveTo>
                  <a:pt x="77" y="0"/>
                </a:moveTo>
                <a:cubicBezTo>
                  <a:pt x="69" y="0"/>
                  <a:pt x="69" y="0"/>
                  <a:pt x="69" y="0"/>
                </a:cubicBezTo>
                <a:cubicBezTo>
                  <a:pt x="69" y="4"/>
                  <a:pt x="69" y="4"/>
                  <a:pt x="69" y="4"/>
                </a:cubicBezTo>
                <a:cubicBezTo>
                  <a:pt x="77" y="4"/>
                  <a:pt x="77" y="4"/>
                  <a:pt x="77" y="4"/>
                </a:cubicBezTo>
                <a:lnTo>
                  <a:pt x="77" y="0"/>
                </a:lnTo>
                <a:close/>
                <a:moveTo>
                  <a:pt x="141" y="0"/>
                </a:moveTo>
                <a:cubicBezTo>
                  <a:pt x="133" y="0"/>
                  <a:pt x="133" y="0"/>
                  <a:pt x="133" y="0"/>
                </a:cubicBezTo>
                <a:cubicBezTo>
                  <a:pt x="133" y="4"/>
                  <a:pt x="133" y="4"/>
                  <a:pt x="133" y="4"/>
                </a:cubicBezTo>
                <a:cubicBezTo>
                  <a:pt x="141" y="4"/>
                  <a:pt x="141" y="4"/>
                  <a:pt x="141" y="4"/>
                </a:cubicBezTo>
                <a:lnTo>
                  <a:pt x="141" y="0"/>
                </a:lnTo>
                <a:close/>
                <a:moveTo>
                  <a:pt x="4" y="56"/>
                </a:moveTo>
                <a:cubicBezTo>
                  <a:pt x="0" y="56"/>
                  <a:pt x="0" y="56"/>
                  <a:pt x="0" y="56"/>
                </a:cubicBezTo>
                <a:cubicBezTo>
                  <a:pt x="0" y="64"/>
                  <a:pt x="0" y="64"/>
                  <a:pt x="0" y="64"/>
                </a:cubicBezTo>
                <a:cubicBezTo>
                  <a:pt x="4" y="64"/>
                  <a:pt x="4" y="64"/>
                  <a:pt x="4" y="64"/>
                </a:cubicBezTo>
                <a:lnTo>
                  <a:pt x="4" y="56"/>
                </a:lnTo>
                <a:close/>
                <a:moveTo>
                  <a:pt x="4" y="42"/>
                </a:moveTo>
                <a:cubicBezTo>
                  <a:pt x="4" y="42"/>
                  <a:pt x="4" y="41"/>
                  <a:pt x="4" y="40"/>
                </a:cubicBezTo>
                <a:cubicBezTo>
                  <a:pt x="0" y="40"/>
                  <a:pt x="0" y="40"/>
                  <a:pt x="0" y="40"/>
                </a:cubicBezTo>
                <a:cubicBezTo>
                  <a:pt x="0" y="41"/>
                  <a:pt x="0" y="41"/>
                  <a:pt x="0" y="42"/>
                </a:cubicBezTo>
                <a:cubicBezTo>
                  <a:pt x="0" y="48"/>
                  <a:pt x="0" y="48"/>
                  <a:pt x="0" y="48"/>
                </a:cubicBezTo>
                <a:cubicBezTo>
                  <a:pt x="4" y="48"/>
                  <a:pt x="4" y="48"/>
                  <a:pt x="4" y="48"/>
                </a:cubicBezTo>
                <a:lnTo>
                  <a:pt x="4" y="42"/>
                </a:lnTo>
                <a:close/>
                <a:moveTo>
                  <a:pt x="17" y="14"/>
                </a:moveTo>
                <a:cubicBezTo>
                  <a:pt x="14" y="11"/>
                  <a:pt x="14" y="11"/>
                  <a:pt x="14" y="11"/>
                </a:cubicBezTo>
                <a:cubicBezTo>
                  <a:pt x="12" y="12"/>
                  <a:pt x="10" y="14"/>
                  <a:pt x="9" y="17"/>
                </a:cubicBezTo>
                <a:cubicBezTo>
                  <a:pt x="12" y="19"/>
                  <a:pt x="12" y="19"/>
                  <a:pt x="12" y="19"/>
                </a:cubicBezTo>
                <a:cubicBezTo>
                  <a:pt x="13" y="17"/>
                  <a:pt x="15" y="15"/>
                  <a:pt x="17" y="14"/>
                </a:cubicBezTo>
                <a:close/>
                <a:moveTo>
                  <a:pt x="4" y="72"/>
                </a:moveTo>
                <a:cubicBezTo>
                  <a:pt x="0" y="72"/>
                  <a:pt x="0" y="72"/>
                  <a:pt x="0" y="72"/>
                </a:cubicBezTo>
                <a:cubicBezTo>
                  <a:pt x="0" y="80"/>
                  <a:pt x="0" y="80"/>
                  <a:pt x="0" y="80"/>
                </a:cubicBezTo>
                <a:cubicBezTo>
                  <a:pt x="4" y="80"/>
                  <a:pt x="4" y="80"/>
                  <a:pt x="4" y="80"/>
                </a:cubicBezTo>
                <a:lnTo>
                  <a:pt x="4" y="72"/>
                </a:lnTo>
                <a:close/>
                <a:moveTo>
                  <a:pt x="30" y="6"/>
                </a:moveTo>
                <a:cubicBezTo>
                  <a:pt x="29" y="2"/>
                  <a:pt x="29" y="2"/>
                  <a:pt x="29" y="2"/>
                </a:cubicBezTo>
                <a:cubicBezTo>
                  <a:pt x="26" y="3"/>
                  <a:pt x="24" y="4"/>
                  <a:pt x="21" y="6"/>
                </a:cubicBezTo>
                <a:cubicBezTo>
                  <a:pt x="23" y="9"/>
                  <a:pt x="23" y="9"/>
                  <a:pt x="23" y="9"/>
                </a:cubicBezTo>
                <a:cubicBezTo>
                  <a:pt x="25" y="8"/>
                  <a:pt x="28" y="7"/>
                  <a:pt x="30" y="6"/>
                </a:cubicBezTo>
                <a:close/>
                <a:moveTo>
                  <a:pt x="109" y="0"/>
                </a:moveTo>
                <a:cubicBezTo>
                  <a:pt x="101" y="0"/>
                  <a:pt x="101" y="0"/>
                  <a:pt x="101" y="0"/>
                </a:cubicBezTo>
                <a:cubicBezTo>
                  <a:pt x="101" y="4"/>
                  <a:pt x="101" y="4"/>
                  <a:pt x="101" y="4"/>
                </a:cubicBezTo>
                <a:cubicBezTo>
                  <a:pt x="109" y="4"/>
                  <a:pt x="109" y="4"/>
                  <a:pt x="109" y="4"/>
                </a:cubicBezTo>
                <a:lnTo>
                  <a:pt x="109" y="0"/>
                </a:lnTo>
                <a:close/>
                <a:moveTo>
                  <a:pt x="251" y="47"/>
                </a:moveTo>
                <a:cubicBezTo>
                  <a:pt x="247" y="40"/>
                  <a:pt x="247" y="40"/>
                  <a:pt x="247" y="40"/>
                </a:cubicBezTo>
                <a:cubicBezTo>
                  <a:pt x="244" y="42"/>
                  <a:pt x="244" y="42"/>
                  <a:pt x="244" y="42"/>
                </a:cubicBezTo>
                <a:cubicBezTo>
                  <a:pt x="247" y="49"/>
                  <a:pt x="247" y="49"/>
                  <a:pt x="247" y="49"/>
                </a:cubicBezTo>
                <a:lnTo>
                  <a:pt x="251" y="47"/>
                </a:lnTo>
                <a:close/>
                <a:moveTo>
                  <a:pt x="259" y="61"/>
                </a:moveTo>
                <a:cubicBezTo>
                  <a:pt x="255" y="54"/>
                  <a:pt x="255" y="54"/>
                  <a:pt x="255" y="54"/>
                </a:cubicBezTo>
                <a:cubicBezTo>
                  <a:pt x="251" y="56"/>
                  <a:pt x="251" y="56"/>
                  <a:pt x="251" y="56"/>
                </a:cubicBezTo>
                <a:cubicBezTo>
                  <a:pt x="255" y="63"/>
                  <a:pt x="255" y="63"/>
                  <a:pt x="255" y="63"/>
                </a:cubicBezTo>
                <a:lnTo>
                  <a:pt x="259" y="61"/>
                </a:lnTo>
                <a:close/>
                <a:moveTo>
                  <a:pt x="266" y="75"/>
                </a:moveTo>
                <a:cubicBezTo>
                  <a:pt x="262" y="68"/>
                  <a:pt x="262" y="68"/>
                  <a:pt x="262" y="68"/>
                </a:cubicBezTo>
                <a:cubicBezTo>
                  <a:pt x="259" y="70"/>
                  <a:pt x="259" y="70"/>
                  <a:pt x="259" y="70"/>
                </a:cubicBezTo>
                <a:cubicBezTo>
                  <a:pt x="263" y="77"/>
                  <a:pt x="263" y="77"/>
                  <a:pt x="263" y="77"/>
                </a:cubicBezTo>
                <a:lnTo>
                  <a:pt x="266" y="75"/>
                </a:lnTo>
                <a:close/>
                <a:moveTo>
                  <a:pt x="274" y="89"/>
                </a:moveTo>
                <a:cubicBezTo>
                  <a:pt x="270" y="82"/>
                  <a:pt x="270" y="82"/>
                  <a:pt x="270" y="82"/>
                </a:cubicBezTo>
                <a:cubicBezTo>
                  <a:pt x="266" y="84"/>
                  <a:pt x="266" y="84"/>
                  <a:pt x="266" y="84"/>
                </a:cubicBezTo>
                <a:cubicBezTo>
                  <a:pt x="270" y="91"/>
                  <a:pt x="270" y="91"/>
                  <a:pt x="270" y="91"/>
                </a:cubicBezTo>
                <a:lnTo>
                  <a:pt x="274" y="89"/>
                </a:lnTo>
                <a:close/>
                <a:moveTo>
                  <a:pt x="232" y="20"/>
                </a:moveTo>
                <a:cubicBezTo>
                  <a:pt x="231" y="19"/>
                  <a:pt x="228" y="17"/>
                  <a:pt x="226" y="15"/>
                </a:cubicBezTo>
                <a:cubicBezTo>
                  <a:pt x="224" y="19"/>
                  <a:pt x="224" y="19"/>
                  <a:pt x="224" y="19"/>
                </a:cubicBezTo>
                <a:cubicBezTo>
                  <a:pt x="226" y="20"/>
                  <a:pt x="228" y="22"/>
                  <a:pt x="230" y="23"/>
                </a:cubicBezTo>
                <a:lnTo>
                  <a:pt x="232" y="20"/>
                </a:lnTo>
                <a:close/>
                <a:moveTo>
                  <a:pt x="243" y="33"/>
                </a:moveTo>
                <a:cubicBezTo>
                  <a:pt x="242" y="31"/>
                  <a:pt x="240" y="28"/>
                  <a:pt x="238" y="26"/>
                </a:cubicBezTo>
                <a:cubicBezTo>
                  <a:pt x="235" y="29"/>
                  <a:pt x="235" y="29"/>
                  <a:pt x="235" y="29"/>
                </a:cubicBezTo>
                <a:cubicBezTo>
                  <a:pt x="237" y="31"/>
                  <a:pt x="239" y="33"/>
                  <a:pt x="240" y="35"/>
                </a:cubicBezTo>
                <a:lnTo>
                  <a:pt x="243" y="33"/>
                </a:lnTo>
                <a:close/>
                <a:moveTo>
                  <a:pt x="277" y="105"/>
                </a:moveTo>
                <a:cubicBezTo>
                  <a:pt x="280" y="104"/>
                  <a:pt x="280" y="104"/>
                  <a:pt x="280" y="104"/>
                </a:cubicBezTo>
                <a:cubicBezTo>
                  <a:pt x="279" y="101"/>
                  <a:pt x="278" y="99"/>
                  <a:pt x="277" y="96"/>
                </a:cubicBezTo>
                <a:cubicBezTo>
                  <a:pt x="274" y="98"/>
                  <a:pt x="274" y="98"/>
                  <a:pt x="274" y="98"/>
                </a:cubicBezTo>
                <a:cubicBezTo>
                  <a:pt x="275" y="100"/>
                  <a:pt x="276" y="103"/>
                  <a:pt x="277" y="105"/>
                </a:cubicBezTo>
                <a:close/>
                <a:moveTo>
                  <a:pt x="205" y="4"/>
                </a:moveTo>
                <a:cubicBezTo>
                  <a:pt x="202" y="3"/>
                  <a:pt x="199" y="2"/>
                  <a:pt x="197" y="2"/>
                </a:cubicBezTo>
                <a:cubicBezTo>
                  <a:pt x="196" y="6"/>
                  <a:pt x="196" y="6"/>
                  <a:pt x="196" y="6"/>
                </a:cubicBezTo>
                <a:cubicBezTo>
                  <a:pt x="198" y="6"/>
                  <a:pt x="201" y="7"/>
                  <a:pt x="203" y="8"/>
                </a:cubicBezTo>
                <a:lnTo>
                  <a:pt x="205" y="4"/>
                </a:lnTo>
                <a:close/>
                <a:moveTo>
                  <a:pt x="157" y="0"/>
                </a:moveTo>
                <a:cubicBezTo>
                  <a:pt x="149" y="0"/>
                  <a:pt x="149" y="0"/>
                  <a:pt x="149" y="0"/>
                </a:cubicBezTo>
                <a:cubicBezTo>
                  <a:pt x="149" y="4"/>
                  <a:pt x="149" y="4"/>
                  <a:pt x="149" y="4"/>
                </a:cubicBezTo>
                <a:cubicBezTo>
                  <a:pt x="157" y="4"/>
                  <a:pt x="157" y="4"/>
                  <a:pt x="157" y="4"/>
                </a:cubicBezTo>
                <a:lnTo>
                  <a:pt x="157" y="0"/>
                </a:lnTo>
                <a:close/>
                <a:moveTo>
                  <a:pt x="172" y="0"/>
                </a:moveTo>
                <a:cubicBezTo>
                  <a:pt x="165" y="0"/>
                  <a:pt x="165" y="0"/>
                  <a:pt x="165" y="0"/>
                </a:cubicBezTo>
                <a:cubicBezTo>
                  <a:pt x="165" y="4"/>
                  <a:pt x="165" y="4"/>
                  <a:pt x="165" y="4"/>
                </a:cubicBezTo>
                <a:cubicBezTo>
                  <a:pt x="172" y="4"/>
                  <a:pt x="172" y="4"/>
                  <a:pt x="172" y="4"/>
                </a:cubicBezTo>
                <a:lnTo>
                  <a:pt x="172" y="0"/>
                </a:lnTo>
                <a:close/>
                <a:moveTo>
                  <a:pt x="188" y="4"/>
                </a:moveTo>
                <a:cubicBezTo>
                  <a:pt x="189" y="0"/>
                  <a:pt x="189" y="0"/>
                  <a:pt x="189" y="0"/>
                </a:cubicBezTo>
                <a:cubicBezTo>
                  <a:pt x="187" y="0"/>
                  <a:pt x="186" y="0"/>
                  <a:pt x="185" y="0"/>
                </a:cubicBezTo>
                <a:cubicBezTo>
                  <a:pt x="180" y="0"/>
                  <a:pt x="180" y="0"/>
                  <a:pt x="180" y="0"/>
                </a:cubicBezTo>
                <a:cubicBezTo>
                  <a:pt x="180" y="4"/>
                  <a:pt x="180" y="4"/>
                  <a:pt x="180" y="4"/>
                </a:cubicBezTo>
                <a:cubicBezTo>
                  <a:pt x="185" y="4"/>
                  <a:pt x="185" y="4"/>
                  <a:pt x="185" y="4"/>
                </a:cubicBezTo>
                <a:cubicBezTo>
                  <a:pt x="186" y="4"/>
                  <a:pt x="187" y="4"/>
                  <a:pt x="188" y="4"/>
                </a:cubicBezTo>
                <a:close/>
                <a:moveTo>
                  <a:pt x="219" y="11"/>
                </a:moveTo>
                <a:cubicBezTo>
                  <a:pt x="217" y="9"/>
                  <a:pt x="215" y="8"/>
                  <a:pt x="212" y="7"/>
                </a:cubicBezTo>
                <a:cubicBezTo>
                  <a:pt x="210" y="11"/>
                  <a:pt x="210" y="11"/>
                  <a:pt x="210" y="11"/>
                </a:cubicBezTo>
                <a:cubicBezTo>
                  <a:pt x="213" y="12"/>
                  <a:pt x="215" y="13"/>
                  <a:pt x="217" y="14"/>
                </a:cubicBezTo>
                <a:lnTo>
                  <a:pt x="219" y="11"/>
                </a:lnTo>
                <a:close/>
                <a:moveTo>
                  <a:pt x="285" y="135"/>
                </a:moveTo>
                <a:cubicBezTo>
                  <a:pt x="289" y="135"/>
                  <a:pt x="289" y="135"/>
                  <a:pt x="289" y="135"/>
                </a:cubicBezTo>
                <a:cubicBezTo>
                  <a:pt x="289" y="132"/>
                  <a:pt x="288" y="129"/>
                  <a:pt x="288" y="127"/>
                </a:cubicBezTo>
                <a:cubicBezTo>
                  <a:pt x="284" y="128"/>
                  <a:pt x="284" y="128"/>
                  <a:pt x="284" y="128"/>
                </a:cubicBezTo>
                <a:cubicBezTo>
                  <a:pt x="284" y="130"/>
                  <a:pt x="285" y="133"/>
                  <a:pt x="285" y="135"/>
                </a:cubicBezTo>
                <a:close/>
                <a:moveTo>
                  <a:pt x="288" y="151"/>
                </a:moveTo>
                <a:cubicBezTo>
                  <a:pt x="292" y="150"/>
                  <a:pt x="292" y="150"/>
                  <a:pt x="292" y="150"/>
                </a:cubicBezTo>
                <a:cubicBezTo>
                  <a:pt x="292" y="148"/>
                  <a:pt x="291" y="145"/>
                  <a:pt x="291" y="142"/>
                </a:cubicBezTo>
                <a:cubicBezTo>
                  <a:pt x="287" y="143"/>
                  <a:pt x="287" y="143"/>
                  <a:pt x="287" y="143"/>
                </a:cubicBezTo>
                <a:cubicBezTo>
                  <a:pt x="287" y="146"/>
                  <a:pt x="288" y="148"/>
                  <a:pt x="288" y="151"/>
                </a:cubicBezTo>
                <a:close/>
                <a:moveTo>
                  <a:pt x="242" y="296"/>
                </a:moveTo>
                <a:cubicBezTo>
                  <a:pt x="250" y="296"/>
                  <a:pt x="250" y="296"/>
                  <a:pt x="250" y="296"/>
                </a:cubicBezTo>
                <a:cubicBezTo>
                  <a:pt x="250" y="292"/>
                  <a:pt x="250" y="292"/>
                  <a:pt x="250" y="292"/>
                </a:cubicBezTo>
                <a:cubicBezTo>
                  <a:pt x="242" y="292"/>
                  <a:pt x="242" y="292"/>
                  <a:pt x="242" y="292"/>
                </a:cubicBezTo>
                <a:lnTo>
                  <a:pt x="242" y="296"/>
                </a:lnTo>
                <a:close/>
                <a:moveTo>
                  <a:pt x="226" y="296"/>
                </a:moveTo>
                <a:cubicBezTo>
                  <a:pt x="234" y="296"/>
                  <a:pt x="234" y="296"/>
                  <a:pt x="234" y="296"/>
                </a:cubicBezTo>
                <a:cubicBezTo>
                  <a:pt x="234" y="292"/>
                  <a:pt x="234" y="292"/>
                  <a:pt x="234" y="292"/>
                </a:cubicBezTo>
                <a:cubicBezTo>
                  <a:pt x="226" y="292"/>
                  <a:pt x="226" y="292"/>
                  <a:pt x="226" y="292"/>
                </a:cubicBezTo>
                <a:lnTo>
                  <a:pt x="226" y="296"/>
                </a:lnTo>
                <a:close/>
                <a:moveTo>
                  <a:pt x="258" y="292"/>
                </a:moveTo>
                <a:cubicBezTo>
                  <a:pt x="259" y="296"/>
                  <a:pt x="259" y="296"/>
                  <a:pt x="259" y="296"/>
                </a:cubicBezTo>
                <a:cubicBezTo>
                  <a:pt x="261" y="295"/>
                  <a:pt x="264" y="294"/>
                  <a:pt x="267" y="293"/>
                </a:cubicBezTo>
                <a:cubicBezTo>
                  <a:pt x="265" y="290"/>
                  <a:pt x="265" y="290"/>
                  <a:pt x="265" y="290"/>
                </a:cubicBezTo>
                <a:cubicBezTo>
                  <a:pt x="263" y="291"/>
                  <a:pt x="260" y="291"/>
                  <a:pt x="258" y="292"/>
                </a:cubicBezTo>
                <a:close/>
                <a:moveTo>
                  <a:pt x="210" y="296"/>
                </a:moveTo>
                <a:cubicBezTo>
                  <a:pt x="218" y="296"/>
                  <a:pt x="218" y="296"/>
                  <a:pt x="218" y="296"/>
                </a:cubicBezTo>
                <a:cubicBezTo>
                  <a:pt x="218" y="292"/>
                  <a:pt x="218" y="292"/>
                  <a:pt x="218" y="292"/>
                </a:cubicBezTo>
                <a:cubicBezTo>
                  <a:pt x="210" y="292"/>
                  <a:pt x="210" y="292"/>
                  <a:pt x="210" y="292"/>
                </a:cubicBezTo>
                <a:lnTo>
                  <a:pt x="210" y="296"/>
                </a:lnTo>
                <a:close/>
                <a:moveTo>
                  <a:pt x="179" y="296"/>
                </a:moveTo>
                <a:cubicBezTo>
                  <a:pt x="187" y="296"/>
                  <a:pt x="187" y="296"/>
                  <a:pt x="187" y="296"/>
                </a:cubicBezTo>
                <a:cubicBezTo>
                  <a:pt x="187" y="292"/>
                  <a:pt x="187" y="292"/>
                  <a:pt x="187" y="292"/>
                </a:cubicBezTo>
                <a:cubicBezTo>
                  <a:pt x="179" y="292"/>
                  <a:pt x="179" y="292"/>
                  <a:pt x="179" y="292"/>
                </a:cubicBezTo>
                <a:lnTo>
                  <a:pt x="179" y="296"/>
                </a:lnTo>
                <a:close/>
                <a:moveTo>
                  <a:pt x="163" y="296"/>
                </a:moveTo>
                <a:cubicBezTo>
                  <a:pt x="171" y="296"/>
                  <a:pt x="171" y="296"/>
                  <a:pt x="171" y="296"/>
                </a:cubicBezTo>
                <a:cubicBezTo>
                  <a:pt x="171" y="292"/>
                  <a:pt x="171" y="292"/>
                  <a:pt x="171" y="292"/>
                </a:cubicBezTo>
                <a:cubicBezTo>
                  <a:pt x="163" y="292"/>
                  <a:pt x="163" y="292"/>
                  <a:pt x="163" y="292"/>
                </a:cubicBezTo>
                <a:lnTo>
                  <a:pt x="163" y="296"/>
                </a:lnTo>
                <a:close/>
                <a:moveTo>
                  <a:pt x="147" y="296"/>
                </a:moveTo>
                <a:cubicBezTo>
                  <a:pt x="155" y="296"/>
                  <a:pt x="155" y="296"/>
                  <a:pt x="155" y="296"/>
                </a:cubicBezTo>
                <a:cubicBezTo>
                  <a:pt x="155" y="292"/>
                  <a:pt x="155" y="292"/>
                  <a:pt x="155" y="292"/>
                </a:cubicBezTo>
                <a:cubicBezTo>
                  <a:pt x="147" y="292"/>
                  <a:pt x="147" y="292"/>
                  <a:pt x="147" y="292"/>
                </a:cubicBezTo>
                <a:lnTo>
                  <a:pt x="147" y="296"/>
                </a:lnTo>
                <a:close/>
                <a:moveTo>
                  <a:pt x="195" y="296"/>
                </a:moveTo>
                <a:cubicBezTo>
                  <a:pt x="203" y="296"/>
                  <a:pt x="203" y="296"/>
                  <a:pt x="203" y="296"/>
                </a:cubicBezTo>
                <a:cubicBezTo>
                  <a:pt x="203" y="292"/>
                  <a:pt x="203" y="292"/>
                  <a:pt x="203" y="292"/>
                </a:cubicBezTo>
                <a:cubicBezTo>
                  <a:pt x="195" y="292"/>
                  <a:pt x="195" y="292"/>
                  <a:pt x="195" y="292"/>
                </a:cubicBezTo>
                <a:lnTo>
                  <a:pt x="195" y="296"/>
                </a:lnTo>
                <a:close/>
                <a:moveTo>
                  <a:pt x="131" y="296"/>
                </a:moveTo>
                <a:cubicBezTo>
                  <a:pt x="139" y="296"/>
                  <a:pt x="139" y="296"/>
                  <a:pt x="139" y="296"/>
                </a:cubicBezTo>
                <a:cubicBezTo>
                  <a:pt x="139" y="292"/>
                  <a:pt x="139" y="292"/>
                  <a:pt x="139" y="292"/>
                </a:cubicBezTo>
                <a:cubicBezTo>
                  <a:pt x="131" y="292"/>
                  <a:pt x="131" y="292"/>
                  <a:pt x="131" y="292"/>
                </a:cubicBezTo>
                <a:lnTo>
                  <a:pt x="131" y="296"/>
                </a:lnTo>
                <a:close/>
                <a:moveTo>
                  <a:pt x="272" y="286"/>
                </a:moveTo>
                <a:cubicBezTo>
                  <a:pt x="274" y="289"/>
                  <a:pt x="274" y="289"/>
                  <a:pt x="274" y="289"/>
                </a:cubicBezTo>
                <a:cubicBezTo>
                  <a:pt x="276" y="288"/>
                  <a:pt x="279" y="286"/>
                  <a:pt x="281" y="284"/>
                </a:cubicBezTo>
                <a:cubicBezTo>
                  <a:pt x="278" y="281"/>
                  <a:pt x="278" y="281"/>
                  <a:pt x="278" y="281"/>
                </a:cubicBezTo>
                <a:cubicBezTo>
                  <a:pt x="276" y="283"/>
                  <a:pt x="274" y="285"/>
                  <a:pt x="272" y="286"/>
                </a:cubicBezTo>
                <a:close/>
                <a:moveTo>
                  <a:pt x="289" y="214"/>
                </a:moveTo>
                <a:cubicBezTo>
                  <a:pt x="293" y="214"/>
                  <a:pt x="293" y="214"/>
                  <a:pt x="293" y="214"/>
                </a:cubicBezTo>
                <a:cubicBezTo>
                  <a:pt x="293" y="206"/>
                  <a:pt x="293" y="206"/>
                  <a:pt x="293" y="206"/>
                </a:cubicBezTo>
                <a:cubicBezTo>
                  <a:pt x="289" y="206"/>
                  <a:pt x="289" y="206"/>
                  <a:pt x="289" y="206"/>
                </a:cubicBezTo>
                <a:lnTo>
                  <a:pt x="289" y="214"/>
                </a:lnTo>
                <a:close/>
                <a:moveTo>
                  <a:pt x="289" y="182"/>
                </a:moveTo>
                <a:cubicBezTo>
                  <a:pt x="293" y="182"/>
                  <a:pt x="293" y="182"/>
                  <a:pt x="293" y="182"/>
                </a:cubicBezTo>
                <a:cubicBezTo>
                  <a:pt x="293" y="175"/>
                  <a:pt x="293" y="175"/>
                  <a:pt x="293" y="175"/>
                </a:cubicBezTo>
                <a:cubicBezTo>
                  <a:pt x="289" y="175"/>
                  <a:pt x="289" y="175"/>
                  <a:pt x="289" y="175"/>
                </a:cubicBezTo>
                <a:lnTo>
                  <a:pt x="289" y="182"/>
                </a:lnTo>
                <a:close/>
                <a:moveTo>
                  <a:pt x="289" y="198"/>
                </a:moveTo>
                <a:cubicBezTo>
                  <a:pt x="293" y="198"/>
                  <a:pt x="293" y="198"/>
                  <a:pt x="293" y="198"/>
                </a:cubicBezTo>
                <a:cubicBezTo>
                  <a:pt x="293" y="190"/>
                  <a:pt x="293" y="190"/>
                  <a:pt x="293" y="190"/>
                </a:cubicBezTo>
                <a:cubicBezTo>
                  <a:pt x="289" y="190"/>
                  <a:pt x="289" y="190"/>
                  <a:pt x="289" y="190"/>
                </a:cubicBezTo>
                <a:lnTo>
                  <a:pt x="289" y="198"/>
                </a:lnTo>
                <a:close/>
                <a:moveTo>
                  <a:pt x="283" y="111"/>
                </a:moveTo>
                <a:cubicBezTo>
                  <a:pt x="279" y="113"/>
                  <a:pt x="279" y="113"/>
                  <a:pt x="279" y="113"/>
                </a:cubicBezTo>
                <a:cubicBezTo>
                  <a:pt x="280" y="115"/>
                  <a:pt x="281" y="118"/>
                  <a:pt x="282" y="120"/>
                </a:cubicBezTo>
                <a:cubicBezTo>
                  <a:pt x="285" y="119"/>
                  <a:pt x="285" y="119"/>
                  <a:pt x="285" y="119"/>
                </a:cubicBezTo>
                <a:cubicBezTo>
                  <a:pt x="285" y="116"/>
                  <a:pt x="284" y="114"/>
                  <a:pt x="283" y="111"/>
                </a:cubicBezTo>
                <a:close/>
                <a:moveTo>
                  <a:pt x="293" y="158"/>
                </a:moveTo>
                <a:cubicBezTo>
                  <a:pt x="289" y="159"/>
                  <a:pt x="289" y="159"/>
                  <a:pt x="289" y="159"/>
                </a:cubicBezTo>
                <a:cubicBezTo>
                  <a:pt x="289" y="161"/>
                  <a:pt x="289" y="163"/>
                  <a:pt x="289" y="166"/>
                </a:cubicBezTo>
                <a:cubicBezTo>
                  <a:pt x="289" y="167"/>
                  <a:pt x="289" y="167"/>
                  <a:pt x="289" y="167"/>
                </a:cubicBezTo>
                <a:cubicBezTo>
                  <a:pt x="293" y="167"/>
                  <a:pt x="293" y="167"/>
                  <a:pt x="293" y="167"/>
                </a:cubicBezTo>
                <a:cubicBezTo>
                  <a:pt x="293" y="166"/>
                  <a:pt x="293" y="166"/>
                  <a:pt x="293" y="166"/>
                </a:cubicBezTo>
                <a:cubicBezTo>
                  <a:pt x="293" y="163"/>
                  <a:pt x="293" y="161"/>
                  <a:pt x="293" y="158"/>
                </a:cubicBezTo>
                <a:close/>
                <a:moveTo>
                  <a:pt x="283" y="276"/>
                </a:moveTo>
                <a:cubicBezTo>
                  <a:pt x="286" y="278"/>
                  <a:pt x="286" y="278"/>
                  <a:pt x="286" y="278"/>
                </a:cubicBezTo>
                <a:cubicBezTo>
                  <a:pt x="287" y="276"/>
                  <a:pt x="289" y="273"/>
                  <a:pt x="290" y="271"/>
                </a:cubicBezTo>
                <a:cubicBezTo>
                  <a:pt x="286" y="269"/>
                  <a:pt x="286" y="269"/>
                  <a:pt x="286" y="269"/>
                </a:cubicBezTo>
                <a:cubicBezTo>
                  <a:pt x="285" y="271"/>
                  <a:pt x="284" y="274"/>
                  <a:pt x="283" y="276"/>
                </a:cubicBezTo>
                <a:close/>
                <a:moveTo>
                  <a:pt x="288" y="262"/>
                </a:moveTo>
                <a:cubicBezTo>
                  <a:pt x="292" y="263"/>
                  <a:pt x="292" y="263"/>
                  <a:pt x="292" y="263"/>
                </a:cubicBezTo>
                <a:cubicBezTo>
                  <a:pt x="293" y="260"/>
                  <a:pt x="293" y="257"/>
                  <a:pt x="293" y="254"/>
                </a:cubicBezTo>
                <a:cubicBezTo>
                  <a:pt x="293" y="254"/>
                  <a:pt x="293" y="254"/>
                  <a:pt x="293" y="254"/>
                </a:cubicBezTo>
                <a:cubicBezTo>
                  <a:pt x="289" y="254"/>
                  <a:pt x="289" y="254"/>
                  <a:pt x="289" y="254"/>
                </a:cubicBezTo>
                <a:cubicBezTo>
                  <a:pt x="289" y="257"/>
                  <a:pt x="289" y="259"/>
                  <a:pt x="288" y="262"/>
                </a:cubicBezTo>
                <a:close/>
                <a:moveTo>
                  <a:pt x="289" y="230"/>
                </a:moveTo>
                <a:cubicBezTo>
                  <a:pt x="293" y="230"/>
                  <a:pt x="293" y="230"/>
                  <a:pt x="293" y="230"/>
                </a:cubicBezTo>
                <a:cubicBezTo>
                  <a:pt x="293" y="222"/>
                  <a:pt x="293" y="222"/>
                  <a:pt x="293" y="222"/>
                </a:cubicBezTo>
                <a:cubicBezTo>
                  <a:pt x="289" y="222"/>
                  <a:pt x="289" y="222"/>
                  <a:pt x="289" y="222"/>
                </a:cubicBezTo>
                <a:lnTo>
                  <a:pt x="289" y="230"/>
                </a:lnTo>
                <a:close/>
                <a:moveTo>
                  <a:pt x="289" y="246"/>
                </a:moveTo>
                <a:cubicBezTo>
                  <a:pt x="293" y="246"/>
                  <a:pt x="293" y="246"/>
                  <a:pt x="293" y="246"/>
                </a:cubicBezTo>
                <a:cubicBezTo>
                  <a:pt x="293" y="238"/>
                  <a:pt x="293" y="238"/>
                  <a:pt x="293" y="238"/>
                </a:cubicBezTo>
                <a:cubicBezTo>
                  <a:pt x="289" y="238"/>
                  <a:pt x="289" y="238"/>
                  <a:pt x="289" y="238"/>
                </a:cubicBezTo>
                <a:lnTo>
                  <a:pt x="289" y="246"/>
                </a:lnTo>
                <a:close/>
                <a:moveTo>
                  <a:pt x="4" y="119"/>
                </a:moveTo>
                <a:cubicBezTo>
                  <a:pt x="0" y="119"/>
                  <a:pt x="0" y="119"/>
                  <a:pt x="0" y="119"/>
                </a:cubicBezTo>
                <a:cubicBezTo>
                  <a:pt x="0" y="127"/>
                  <a:pt x="0" y="127"/>
                  <a:pt x="0" y="127"/>
                </a:cubicBezTo>
                <a:cubicBezTo>
                  <a:pt x="4" y="127"/>
                  <a:pt x="4" y="127"/>
                  <a:pt x="4" y="127"/>
                </a:cubicBezTo>
                <a:lnTo>
                  <a:pt x="4" y="119"/>
                </a:lnTo>
                <a:close/>
                <a:moveTo>
                  <a:pt x="4" y="215"/>
                </a:moveTo>
                <a:cubicBezTo>
                  <a:pt x="0" y="215"/>
                  <a:pt x="0" y="215"/>
                  <a:pt x="0" y="215"/>
                </a:cubicBezTo>
                <a:cubicBezTo>
                  <a:pt x="0" y="223"/>
                  <a:pt x="0" y="223"/>
                  <a:pt x="0" y="223"/>
                </a:cubicBezTo>
                <a:cubicBezTo>
                  <a:pt x="4" y="223"/>
                  <a:pt x="4" y="223"/>
                  <a:pt x="4" y="223"/>
                </a:cubicBezTo>
                <a:lnTo>
                  <a:pt x="4" y="215"/>
                </a:lnTo>
                <a:close/>
                <a:moveTo>
                  <a:pt x="115" y="296"/>
                </a:moveTo>
                <a:cubicBezTo>
                  <a:pt x="123" y="296"/>
                  <a:pt x="123" y="296"/>
                  <a:pt x="123" y="296"/>
                </a:cubicBezTo>
                <a:cubicBezTo>
                  <a:pt x="123" y="292"/>
                  <a:pt x="123" y="292"/>
                  <a:pt x="123" y="292"/>
                </a:cubicBezTo>
                <a:cubicBezTo>
                  <a:pt x="115" y="292"/>
                  <a:pt x="115" y="292"/>
                  <a:pt x="115" y="292"/>
                </a:cubicBezTo>
                <a:lnTo>
                  <a:pt x="115" y="296"/>
                </a:lnTo>
                <a:close/>
                <a:moveTo>
                  <a:pt x="4" y="247"/>
                </a:moveTo>
                <a:cubicBezTo>
                  <a:pt x="0" y="247"/>
                  <a:pt x="0" y="247"/>
                  <a:pt x="0" y="247"/>
                </a:cubicBezTo>
                <a:cubicBezTo>
                  <a:pt x="0" y="255"/>
                  <a:pt x="0" y="255"/>
                  <a:pt x="0" y="255"/>
                </a:cubicBezTo>
                <a:cubicBezTo>
                  <a:pt x="4" y="255"/>
                  <a:pt x="4" y="255"/>
                  <a:pt x="4" y="255"/>
                </a:cubicBezTo>
                <a:lnTo>
                  <a:pt x="4" y="247"/>
                </a:lnTo>
                <a:close/>
                <a:moveTo>
                  <a:pt x="4" y="231"/>
                </a:moveTo>
                <a:cubicBezTo>
                  <a:pt x="0" y="231"/>
                  <a:pt x="0" y="231"/>
                  <a:pt x="0" y="231"/>
                </a:cubicBezTo>
                <a:cubicBezTo>
                  <a:pt x="0" y="239"/>
                  <a:pt x="0" y="239"/>
                  <a:pt x="0" y="239"/>
                </a:cubicBezTo>
                <a:cubicBezTo>
                  <a:pt x="4" y="239"/>
                  <a:pt x="4" y="239"/>
                  <a:pt x="4" y="239"/>
                </a:cubicBezTo>
                <a:lnTo>
                  <a:pt x="4" y="231"/>
                </a:lnTo>
                <a:close/>
                <a:moveTo>
                  <a:pt x="4" y="183"/>
                </a:moveTo>
                <a:cubicBezTo>
                  <a:pt x="0" y="183"/>
                  <a:pt x="0" y="183"/>
                  <a:pt x="0" y="183"/>
                </a:cubicBezTo>
                <a:cubicBezTo>
                  <a:pt x="0" y="191"/>
                  <a:pt x="0" y="191"/>
                  <a:pt x="0" y="191"/>
                </a:cubicBezTo>
                <a:cubicBezTo>
                  <a:pt x="4" y="191"/>
                  <a:pt x="4" y="191"/>
                  <a:pt x="4" y="191"/>
                </a:cubicBezTo>
                <a:lnTo>
                  <a:pt x="4" y="183"/>
                </a:lnTo>
                <a:close/>
                <a:moveTo>
                  <a:pt x="4" y="135"/>
                </a:moveTo>
                <a:cubicBezTo>
                  <a:pt x="0" y="135"/>
                  <a:pt x="0" y="135"/>
                  <a:pt x="0" y="135"/>
                </a:cubicBezTo>
                <a:cubicBezTo>
                  <a:pt x="0" y="143"/>
                  <a:pt x="0" y="143"/>
                  <a:pt x="0" y="143"/>
                </a:cubicBezTo>
                <a:cubicBezTo>
                  <a:pt x="4" y="143"/>
                  <a:pt x="4" y="143"/>
                  <a:pt x="4" y="143"/>
                </a:cubicBezTo>
                <a:lnTo>
                  <a:pt x="4" y="135"/>
                </a:lnTo>
                <a:close/>
                <a:moveTo>
                  <a:pt x="4" y="104"/>
                </a:moveTo>
                <a:cubicBezTo>
                  <a:pt x="0" y="104"/>
                  <a:pt x="0" y="104"/>
                  <a:pt x="0" y="104"/>
                </a:cubicBezTo>
                <a:cubicBezTo>
                  <a:pt x="0" y="112"/>
                  <a:pt x="0" y="112"/>
                  <a:pt x="0" y="112"/>
                </a:cubicBezTo>
                <a:cubicBezTo>
                  <a:pt x="4" y="112"/>
                  <a:pt x="4" y="112"/>
                  <a:pt x="4" y="112"/>
                </a:cubicBezTo>
                <a:lnTo>
                  <a:pt x="4" y="104"/>
                </a:lnTo>
                <a:close/>
                <a:moveTo>
                  <a:pt x="4" y="167"/>
                </a:moveTo>
                <a:cubicBezTo>
                  <a:pt x="0" y="167"/>
                  <a:pt x="0" y="167"/>
                  <a:pt x="0" y="167"/>
                </a:cubicBezTo>
                <a:cubicBezTo>
                  <a:pt x="0" y="175"/>
                  <a:pt x="0" y="175"/>
                  <a:pt x="0" y="175"/>
                </a:cubicBezTo>
                <a:cubicBezTo>
                  <a:pt x="4" y="175"/>
                  <a:pt x="4" y="175"/>
                  <a:pt x="4" y="175"/>
                </a:cubicBezTo>
                <a:lnTo>
                  <a:pt x="4" y="167"/>
                </a:lnTo>
                <a:close/>
                <a:moveTo>
                  <a:pt x="4" y="151"/>
                </a:moveTo>
                <a:cubicBezTo>
                  <a:pt x="0" y="151"/>
                  <a:pt x="0" y="151"/>
                  <a:pt x="0" y="151"/>
                </a:cubicBezTo>
                <a:cubicBezTo>
                  <a:pt x="0" y="159"/>
                  <a:pt x="0" y="159"/>
                  <a:pt x="0" y="159"/>
                </a:cubicBezTo>
                <a:cubicBezTo>
                  <a:pt x="4" y="159"/>
                  <a:pt x="4" y="159"/>
                  <a:pt x="4" y="159"/>
                </a:cubicBezTo>
                <a:lnTo>
                  <a:pt x="4" y="151"/>
                </a:lnTo>
                <a:close/>
                <a:moveTo>
                  <a:pt x="4" y="199"/>
                </a:moveTo>
                <a:cubicBezTo>
                  <a:pt x="0" y="199"/>
                  <a:pt x="0" y="199"/>
                  <a:pt x="0" y="199"/>
                </a:cubicBezTo>
                <a:cubicBezTo>
                  <a:pt x="0" y="207"/>
                  <a:pt x="0" y="207"/>
                  <a:pt x="0" y="207"/>
                </a:cubicBezTo>
                <a:cubicBezTo>
                  <a:pt x="4" y="207"/>
                  <a:pt x="4" y="207"/>
                  <a:pt x="4" y="207"/>
                </a:cubicBezTo>
                <a:lnTo>
                  <a:pt x="4" y="199"/>
                </a:lnTo>
                <a:close/>
                <a:moveTo>
                  <a:pt x="51" y="296"/>
                </a:moveTo>
                <a:cubicBezTo>
                  <a:pt x="59" y="296"/>
                  <a:pt x="59" y="296"/>
                  <a:pt x="59" y="296"/>
                </a:cubicBezTo>
                <a:cubicBezTo>
                  <a:pt x="59" y="292"/>
                  <a:pt x="59" y="292"/>
                  <a:pt x="59" y="292"/>
                </a:cubicBezTo>
                <a:cubicBezTo>
                  <a:pt x="51" y="292"/>
                  <a:pt x="51" y="292"/>
                  <a:pt x="51" y="292"/>
                </a:cubicBezTo>
                <a:lnTo>
                  <a:pt x="51" y="296"/>
                </a:lnTo>
                <a:close/>
                <a:moveTo>
                  <a:pt x="83" y="296"/>
                </a:moveTo>
                <a:cubicBezTo>
                  <a:pt x="91" y="296"/>
                  <a:pt x="91" y="296"/>
                  <a:pt x="91" y="296"/>
                </a:cubicBezTo>
                <a:cubicBezTo>
                  <a:pt x="91" y="292"/>
                  <a:pt x="91" y="292"/>
                  <a:pt x="91" y="292"/>
                </a:cubicBezTo>
                <a:cubicBezTo>
                  <a:pt x="83" y="292"/>
                  <a:pt x="83" y="292"/>
                  <a:pt x="83" y="292"/>
                </a:cubicBezTo>
                <a:lnTo>
                  <a:pt x="83" y="296"/>
                </a:lnTo>
                <a:close/>
                <a:moveTo>
                  <a:pt x="67" y="296"/>
                </a:moveTo>
                <a:cubicBezTo>
                  <a:pt x="75" y="296"/>
                  <a:pt x="75" y="296"/>
                  <a:pt x="75" y="296"/>
                </a:cubicBezTo>
                <a:cubicBezTo>
                  <a:pt x="75" y="292"/>
                  <a:pt x="75" y="292"/>
                  <a:pt x="75" y="292"/>
                </a:cubicBezTo>
                <a:cubicBezTo>
                  <a:pt x="67" y="292"/>
                  <a:pt x="67" y="292"/>
                  <a:pt x="67" y="292"/>
                </a:cubicBezTo>
                <a:lnTo>
                  <a:pt x="67" y="296"/>
                </a:lnTo>
                <a:close/>
                <a:moveTo>
                  <a:pt x="99" y="296"/>
                </a:moveTo>
                <a:cubicBezTo>
                  <a:pt x="107" y="296"/>
                  <a:pt x="107" y="296"/>
                  <a:pt x="107" y="296"/>
                </a:cubicBezTo>
                <a:cubicBezTo>
                  <a:pt x="107" y="292"/>
                  <a:pt x="107" y="292"/>
                  <a:pt x="107" y="292"/>
                </a:cubicBezTo>
                <a:cubicBezTo>
                  <a:pt x="99" y="292"/>
                  <a:pt x="99" y="292"/>
                  <a:pt x="99" y="292"/>
                </a:cubicBezTo>
                <a:lnTo>
                  <a:pt x="99" y="296"/>
                </a:lnTo>
                <a:close/>
                <a:moveTo>
                  <a:pt x="20" y="290"/>
                </a:moveTo>
                <a:cubicBezTo>
                  <a:pt x="22" y="291"/>
                  <a:pt x="24" y="293"/>
                  <a:pt x="27" y="294"/>
                </a:cubicBezTo>
                <a:cubicBezTo>
                  <a:pt x="28" y="290"/>
                  <a:pt x="28" y="290"/>
                  <a:pt x="28" y="290"/>
                </a:cubicBezTo>
                <a:cubicBezTo>
                  <a:pt x="26" y="289"/>
                  <a:pt x="24" y="288"/>
                  <a:pt x="22" y="286"/>
                </a:cubicBezTo>
                <a:lnTo>
                  <a:pt x="20" y="290"/>
                </a:lnTo>
                <a:close/>
                <a:moveTo>
                  <a:pt x="7" y="278"/>
                </a:moveTo>
                <a:cubicBezTo>
                  <a:pt x="9" y="281"/>
                  <a:pt x="11" y="283"/>
                  <a:pt x="13" y="285"/>
                </a:cubicBezTo>
                <a:cubicBezTo>
                  <a:pt x="16" y="282"/>
                  <a:pt x="16" y="282"/>
                  <a:pt x="16" y="282"/>
                </a:cubicBezTo>
                <a:cubicBezTo>
                  <a:pt x="14" y="280"/>
                  <a:pt x="12" y="278"/>
                  <a:pt x="11" y="276"/>
                </a:cubicBezTo>
                <a:lnTo>
                  <a:pt x="7" y="278"/>
                </a:lnTo>
                <a:close/>
                <a:moveTo>
                  <a:pt x="36" y="292"/>
                </a:moveTo>
                <a:cubicBezTo>
                  <a:pt x="35" y="296"/>
                  <a:pt x="35" y="296"/>
                  <a:pt x="35" y="296"/>
                </a:cubicBezTo>
                <a:cubicBezTo>
                  <a:pt x="37" y="296"/>
                  <a:pt x="40" y="296"/>
                  <a:pt x="42" y="296"/>
                </a:cubicBezTo>
                <a:cubicBezTo>
                  <a:pt x="43" y="296"/>
                  <a:pt x="43" y="296"/>
                  <a:pt x="43" y="296"/>
                </a:cubicBezTo>
                <a:cubicBezTo>
                  <a:pt x="43" y="292"/>
                  <a:pt x="43" y="292"/>
                  <a:pt x="43" y="292"/>
                </a:cubicBezTo>
                <a:cubicBezTo>
                  <a:pt x="42" y="292"/>
                  <a:pt x="42" y="292"/>
                  <a:pt x="42" y="292"/>
                </a:cubicBezTo>
                <a:cubicBezTo>
                  <a:pt x="40" y="292"/>
                  <a:pt x="38" y="292"/>
                  <a:pt x="36" y="292"/>
                </a:cubicBezTo>
                <a:close/>
                <a:moveTo>
                  <a:pt x="1" y="263"/>
                </a:moveTo>
                <a:cubicBezTo>
                  <a:pt x="1" y="266"/>
                  <a:pt x="2" y="269"/>
                  <a:pt x="3" y="271"/>
                </a:cubicBezTo>
                <a:cubicBezTo>
                  <a:pt x="7" y="269"/>
                  <a:pt x="7" y="269"/>
                  <a:pt x="7" y="269"/>
                </a:cubicBezTo>
                <a:cubicBezTo>
                  <a:pt x="6" y="267"/>
                  <a:pt x="5" y="265"/>
                  <a:pt x="5" y="262"/>
                </a:cubicBezTo>
                <a:lnTo>
                  <a:pt x="1" y="263"/>
                </a:ln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grpSp>
        <p:nvGrpSpPr>
          <p:cNvPr id="4" name="Group 3"/>
          <p:cNvGrpSpPr/>
          <p:nvPr/>
        </p:nvGrpSpPr>
        <p:grpSpPr>
          <a:xfrm>
            <a:off x="6730374" y="2579194"/>
            <a:ext cx="1045443" cy="1168121"/>
            <a:chOff x="6705443" y="2579193"/>
            <a:chExt cx="1045443" cy="1168121"/>
          </a:xfrm>
        </p:grpSpPr>
        <p:sp>
          <p:nvSpPr>
            <p:cNvPr id="35" name="Freeform 6"/>
            <p:cNvSpPr>
              <a:spLocks noChangeAspect="1" noEditPoints="1"/>
            </p:cNvSpPr>
            <p:nvPr/>
          </p:nvSpPr>
          <p:spPr bwMode="auto">
            <a:xfrm>
              <a:off x="6705443" y="2579193"/>
              <a:ext cx="442311" cy="58145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24" name="Freeform 128"/>
            <p:cNvSpPr>
              <a:spLocks noChangeAspect="1"/>
            </p:cNvSpPr>
            <p:nvPr/>
          </p:nvSpPr>
          <p:spPr bwMode="black">
            <a:xfrm>
              <a:off x="7097892" y="3386591"/>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rapezoid 1"/>
            <p:cNvSpPr/>
            <p:nvPr/>
          </p:nvSpPr>
          <p:spPr bwMode="auto">
            <a:xfrm rot="8419041">
              <a:off x="6915480" y="2911222"/>
              <a:ext cx="549101" cy="678034"/>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101" h="678034">
                  <a:moveTo>
                    <a:pt x="0" y="678034"/>
                  </a:moveTo>
                  <a:lnTo>
                    <a:pt x="142540" y="0"/>
                  </a:lnTo>
                  <a:lnTo>
                    <a:pt x="430299" y="0"/>
                  </a:lnTo>
                  <a:lnTo>
                    <a:pt x="549101" y="643388"/>
                  </a:lnTo>
                  <a:lnTo>
                    <a:pt x="250203" y="389765"/>
                  </a:lnTo>
                  <a:lnTo>
                    <a:pt x="0" y="678034"/>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6" name="Rectangle 35"/>
          <p:cNvSpPr/>
          <p:nvPr/>
        </p:nvSpPr>
        <p:spPr>
          <a:xfrm>
            <a:off x="8480487" y="4241666"/>
            <a:ext cx="733492" cy="372387"/>
          </a:xfrm>
          <a:prstGeom prst="rect">
            <a:avLst/>
          </a:prstGeom>
        </p:spPr>
        <p:txBody>
          <a:bodyPr wrap="none" lIns="121899" tIns="60949" rIns="121899" bIns="60949">
            <a:spAutoFit/>
          </a:bodyPr>
          <a:lstStyle/>
          <a:p>
            <a:pPr defTabSz="914209">
              <a:lnSpc>
                <a:spcPct val="90000"/>
              </a:lnSpc>
              <a:buSzPct val="90000"/>
              <a:defRPr/>
            </a:pPr>
            <a:r>
              <a:rPr lang="en-US" kern="0" dirty="0" smtClean="0">
                <a:gradFill>
                  <a:gsLst>
                    <a:gs pos="85000">
                      <a:srgbClr val="FFFFFF"/>
                    </a:gs>
                    <a:gs pos="0">
                      <a:srgbClr val="FFFFFF"/>
                    </a:gs>
                  </a:gsLst>
                  <a:lin ang="5400000" scaled="0"/>
                </a:gradFill>
              </a:rPr>
              <a:t>SaaS</a:t>
            </a:r>
            <a:endParaRPr lang="en-US" kern="0" dirty="0">
              <a:gradFill>
                <a:gsLst>
                  <a:gs pos="85000">
                    <a:srgbClr val="FFFFFF"/>
                  </a:gs>
                  <a:gs pos="0">
                    <a:srgbClr val="FFFFFF"/>
                  </a:gs>
                </a:gsLst>
                <a:lin ang="5400000" scaled="0"/>
              </a:gradFill>
            </a:endParaRPr>
          </a:p>
        </p:txBody>
      </p:sp>
      <p:grpSp>
        <p:nvGrpSpPr>
          <p:cNvPr id="6" name="Group 5"/>
          <p:cNvGrpSpPr/>
          <p:nvPr/>
        </p:nvGrpSpPr>
        <p:grpSpPr>
          <a:xfrm>
            <a:off x="8333090" y="2557292"/>
            <a:ext cx="1028286" cy="1211925"/>
            <a:chOff x="8237852" y="2535042"/>
            <a:chExt cx="1028286" cy="1211925"/>
          </a:xfrm>
        </p:grpSpPr>
        <p:pic>
          <p:nvPicPr>
            <p:cNvPr id="72" name="Picture 2" descr="\\MAGNUM\Projects\Microsoft\Cloud Power FY12\Design\Icons\PNGs\Web.png"/>
            <p:cNvPicPr>
              <a:picLocks noChangeAspect="1" noChangeArrowheads="1"/>
            </p:cNvPicPr>
            <p:nvPr/>
          </p:nvPicPr>
          <p:blipFill rotWithShape="1">
            <a:blip r:embed="rId3" cstate="print">
              <a:lum bright="100000"/>
            </a:blip>
            <a:srcRect t="1" b="-1316"/>
            <a:stretch/>
          </p:blipFill>
          <p:spPr bwMode="auto">
            <a:xfrm>
              <a:off x="8237852" y="2535042"/>
              <a:ext cx="676969" cy="685872"/>
            </a:xfrm>
            <a:prstGeom prst="rect">
              <a:avLst/>
            </a:prstGeom>
            <a:noFill/>
          </p:spPr>
        </p:pic>
        <p:sp>
          <p:nvSpPr>
            <p:cNvPr id="30" name="Freeform 128"/>
            <p:cNvSpPr>
              <a:spLocks noChangeAspect="1"/>
            </p:cNvSpPr>
            <p:nvPr/>
          </p:nvSpPr>
          <p:spPr bwMode="black">
            <a:xfrm>
              <a:off x="8613144" y="3386244"/>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Trapezoid 1"/>
            <p:cNvSpPr/>
            <p:nvPr/>
          </p:nvSpPr>
          <p:spPr bwMode="auto">
            <a:xfrm rot="9184644">
              <a:off x="8512224" y="2917660"/>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Rectangle 2"/>
          <p:cNvSpPr/>
          <p:nvPr/>
        </p:nvSpPr>
        <p:spPr>
          <a:xfrm>
            <a:off x="1061884" y="4687314"/>
            <a:ext cx="7010429" cy="2170686"/>
          </a:xfrm>
          <a:prstGeom prst="rect">
            <a:avLst/>
          </a:prstGeom>
        </p:spPr>
        <p:txBody>
          <a:bodyPr wrap="square" anchor="ctr">
            <a:noAutofit/>
          </a:bodyPr>
          <a:lstStyle/>
          <a:p>
            <a:pPr algn="r"/>
            <a:r>
              <a:rPr lang="en-US" sz="4400" dirty="0" smtClean="0">
                <a:solidFill>
                  <a:schemeClr val="bg1"/>
                </a:solidFill>
                <a:latin typeface="+mj-lt"/>
                <a:ea typeface="+mj-ea"/>
                <a:cs typeface="+mj-cs"/>
              </a:rPr>
              <a:t>From private to public </a:t>
            </a:r>
            <a:r>
              <a:rPr lang="en-US" sz="4400" dirty="0">
                <a:solidFill>
                  <a:schemeClr val="bg1"/>
                </a:solidFill>
                <a:latin typeface="+mj-lt"/>
                <a:ea typeface="+mj-ea"/>
                <a:cs typeface="+mj-cs"/>
              </a:rPr>
              <a:t>Cloud</a:t>
            </a:r>
            <a:endParaRPr lang="sv-SE" sz="4400" dirty="0">
              <a:solidFill>
                <a:schemeClr val="bg1"/>
              </a:solidFill>
              <a:latin typeface="+mj-lt"/>
              <a:ea typeface="+mj-ea"/>
              <a:cs typeface="+mj-cs"/>
            </a:endParaRPr>
          </a:p>
        </p:txBody>
      </p:sp>
      <p:sp>
        <p:nvSpPr>
          <p:cNvPr id="37" name="Title 1"/>
          <p:cNvSpPr txBox="1">
            <a:spLocks/>
          </p:cNvSpPr>
          <p:nvPr/>
        </p:nvSpPr>
        <p:spPr>
          <a:xfrm>
            <a:off x="0" y="0"/>
            <a:ext cx="12201418"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Microsoft Relational Storage Options</a:t>
            </a:r>
            <a:endParaRPr lang="en-US" dirty="0"/>
          </a:p>
        </p:txBody>
      </p:sp>
      <p:sp>
        <p:nvSpPr>
          <p:cNvPr id="38" name="Rectangle 37"/>
          <p:cNvSpPr/>
          <p:nvPr/>
        </p:nvSpPr>
        <p:spPr>
          <a:xfrm>
            <a:off x="1061884" y="548787"/>
            <a:ext cx="7010430" cy="1660204"/>
          </a:xfrm>
          <a:prstGeom prst="rect">
            <a:avLst/>
          </a:prstGeom>
        </p:spPr>
        <p:txBody>
          <a:bodyPr wrap="square" anchor="ctr">
            <a:noAutofit/>
          </a:bodyPr>
          <a:lstStyle/>
          <a:p>
            <a:pPr algn="r"/>
            <a:r>
              <a:rPr lang="en-US" sz="4400" dirty="0">
                <a:solidFill>
                  <a:schemeClr val="bg1"/>
                </a:solidFill>
                <a:latin typeface="+mj-lt"/>
                <a:ea typeface="+mj-ea"/>
                <a:cs typeface="+mj-cs"/>
              </a:rPr>
              <a:t>A Continuous </a:t>
            </a:r>
            <a:r>
              <a:rPr lang="en-US" sz="4400" dirty="0" smtClean="0">
                <a:solidFill>
                  <a:schemeClr val="bg1"/>
                </a:solidFill>
                <a:latin typeface="+mj-lt"/>
                <a:ea typeface="+mj-ea"/>
                <a:cs typeface="+mj-cs"/>
              </a:rPr>
              <a:t>offering</a:t>
            </a:r>
            <a:endParaRPr lang="sv-SE" sz="4400" dirty="0">
              <a:solidFill>
                <a:schemeClr val="bg1"/>
              </a:solidFill>
              <a:latin typeface="+mj-lt"/>
              <a:ea typeface="+mj-ea"/>
              <a:cs typeface="+mj-cs"/>
            </a:endParaRPr>
          </a:p>
        </p:txBody>
      </p:sp>
    </p:spTree>
    <p:extLst>
      <p:ext uri="{BB962C8B-B14F-4D97-AF65-F5344CB8AC3E}">
        <p14:creationId xmlns:p14="http://schemas.microsoft.com/office/powerpoint/2010/main" val="188952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9525" y="0"/>
            <a:ext cx="12201525" cy="812800"/>
          </a:xfrm>
        </p:spPr>
        <p:txBody>
          <a:bodyPr>
            <a:normAutofit/>
          </a:bodyPr>
          <a:lstStyle/>
          <a:p>
            <a:r>
              <a:rPr lang="en-US" dirty="0"/>
              <a:t>Connecting To SQL Database</a:t>
            </a:r>
          </a:p>
        </p:txBody>
      </p:sp>
      <p:sp>
        <p:nvSpPr>
          <p:cNvPr id="5" name="Content Placeholder 4"/>
          <p:cNvSpPr>
            <a:spLocks noGrp="1"/>
          </p:cNvSpPr>
          <p:nvPr>
            <p:ph type="body" sz="quarter" idx="4294967295"/>
          </p:nvPr>
        </p:nvSpPr>
        <p:spPr>
          <a:xfrm>
            <a:off x="0" y="0"/>
            <a:ext cx="12192000" cy="6857999"/>
          </a:xfrm>
        </p:spPr>
        <p:txBody>
          <a:bodyPr>
            <a:noAutofit/>
          </a:bodyPr>
          <a:lstStyle/>
          <a:p>
            <a:pPr marL="252000" algn="l">
              <a:spcBef>
                <a:spcPts val="0"/>
              </a:spcBef>
              <a:spcAft>
                <a:spcPts val="1200"/>
              </a:spcAft>
            </a:pPr>
            <a:r>
              <a:rPr lang="en-US" sz="4400" dirty="0" smtClean="0"/>
              <a:t>Tabular Data Stream (TDS) protocol over TCP/IP</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SSL required</a:t>
            </a:r>
            <a:endParaRPr lang="en-US" sz="4400" dirty="0"/>
          </a:p>
        </p:txBody>
      </p:sp>
      <p:sp>
        <p:nvSpPr>
          <p:cNvPr id="6" name="TextBox 5"/>
          <p:cNvSpPr txBox="1"/>
          <p:nvPr/>
        </p:nvSpPr>
        <p:spPr>
          <a:xfrm>
            <a:off x="6091237" y="3428999"/>
            <a:ext cx="5153553" cy="3000821"/>
          </a:xfrm>
          <a:prstGeom prst="rect">
            <a:avLst/>
          </a:prstGeom>
          <a:solidFill>
            <a:schemeClr val="bg1">
              <a:alpha val="50000"/>
            </a:schemeClr>
          </a:solidFill>
          <a:ln>
            <a:solidFill>
              <a:schemeClr val="accent2">
                <a:alpha val="50000"/>
              </a:schemeClr>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add</a:t>
            </a:r>
            <a:r>
              <a:rPr lang="en-US" sz="1600" dirty="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AdventureWorks</a:t>
            </a:r>
            <a:r>
              <a:rPr lang="en-US" sz="1600" dirty="0">
                <a:solidFill>
                  <a:srgbClr val="000000"/>
                </a:solidFill>
                <a:latin typeface="Consolas"/>
              </a:rPr>
              <a:t>"</a:t>
            </a:r>
            <a:r>
              <a:rPr lang="en-US" sz="1600" dirty="0">
                <a:solidFill>
                  <a:srgbClr val="FF0000"/>
                </a:solidFill>
                <a:latin typeface="Consolas"/>
              </a:rPr>
              <a:t>connectionString</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00"/>
                </a:solidFill>
                <a:latin typeface="Consolas"/>
              </a:rPr>
              <a:t>"</a:t>
            </a:r>
            <a:r>
              <a:rPr lang="en-US" sz="1600" dirty="0">
                <a:solidFill>
                  <a:srgbClr val="0000FF"/>
                </a:solidFill>
                <a:latin typeface="Consolas"/>
              </a:rPr>
              <a:t>Data Source=</a:t>
            </a:r>
            <a:r>
              <a:rPr lang="en-US" sz="1600" dirty="0">
                <a:solidFill>
                  <a:srgbClr val="0000FF"/>
                </a:solidFill>
                <a:highlight>
                  <a:srgbClr val="FFFF00"/>
                </a:highlight>
                <a:latin typeface="Consolas"/>
              </a:rPr>
              <a:t>[server].database.windows.net</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FF"/>
                </a:solidFill>
                <a:latin typeface="Consolas"/>
              </a:rPr>
              <a:t>Integrated Security=False;</a:t>
            </a:r>
            <a:endParaRPr lang="en-US" sz="800" dirty="0">
              <a:latin typeface="Segoe UI" pitchFamily="34" charset="0"/>
              <a:ea typeface="Segoe UI" pitchFamily="34" charset="0"/>
            </a:endParaRPr>
          </a:p>
          <a:p>
            <a:pPr marL="457120"/>
            <a:r>
              <a:rPr lang="en-US" sz="1600" dirty="0">
                <a:solidFill>
                  <a:srgbClr val="0000FF"/>
                </a:solidFill>
                <a:latin typeface="Consolas"/>
              </a:rPr>
              <a:t>Initial Catalog=ProductsDb;</a:t>
            </a:r>
            <a:endParaRPr lang="en-US" sz="800" dirty="0">
              <a:latin typeface="Segoe UI" pitchFamily="34" charset="0"/>
              <a:ea typeface="Segoe UI" pitchFamily="34" charset="0"/>
            </a:endParaRPr>
          </a:p>
          <a:p>
            <a:pPr marL="457120"/>
            <a:r>
              <a:rPr lang="en-US" sz="1600" dirty="0">
                <a:solidFill>
                  <a:srgbClr val="0000FF"/>
                </a:solidFill>
                <a:latin typeface="Consolas"/>
              </a:rPr>
              <a:t>User Id=[login]@[server];</a:t>
            </a:r>
            <a:endParaRPr lang="en-US" sz="800" dirty="0">
              <a:latin typeface="Segoe UI" pitchFamily="34" charset="0"/>
              <a:ea typeface="Segoe UI" pitchFamily="34" charset="0"/>
            </a:endParaRPr>
          </a:p>
          <a:p>
            <a:pPr marL="457120"/>
            <a:r>
              <a:rPr lang="en-US" sz="1600" dirty="0">
                <a:solidFill>
                  <a:srgbClr val="0000FF"/>
                </a:solidFill>
                <a:latin typeface="Consolas"/>
              </a:rPr>
              <a:t>Password=[password];</a:t>
            </a:r>
          </a:p>
          <a:p>
            <a:pPr marL="457120"/>
            <a:r>
              <a:rPr lang="en-US" sz="1600" dirty="0" err="1">
                <a:solidFill>
                  <a:srgbClr val="0000FF"/>
                </a:solidFill>
                <a:latin typeface="Consolas"/>
                <a:ea typeface="Segoe UI" pitchFamily="34" charset="0"/>
              </a:rPr>
              <a:t>Trusted_Connection</a:t>
            </a:r>
            <a:r>
              <a:rPr lang="en-US" sz="1600" dirty="0">
                <a:solidFill>
                  <a:srgbClr val="0000FF"/>
                </a:solidFill>
                <a:latin typeface="Consolas"/>
                <a:ea typeface="Segoe UI" pitchFamily="34" charset="0"/>
              </a:rPr>
              <a:t>=False;</a:t>
            </a:r>
            <a:endParaRPr lang="en-US" sz="800" dirty="0">
              <a:latin typeface="Segoe UI" pitchFamily="34" charset="0"/>
              <a:ea typeface="Segoe UI" pitchFamily="34" charset="0"/>
            </a:endParaRPr>
          </a:p>
          <a:p>
            <a:pPr marL="457120"/>
            <a:r>
              <a:rPr lang="en-US" sz="1600" dirty="0">
                <a:solidFill>
                  <a:srgbClr val="0000FF"/>
                </a:solidFill>
                <a:highlight>
                  <a:srgbClr val="FFFF00"/>
                </a:highlight>
                <a:latin typeface="Consolas"/>
              </a:rPr>
              <a:t>Encrypt=true</a:t>
            </a:r>
            <a:r>
              <a:rPr lang="en-US" sz="1600" dirty="0">
                <a:solidFill>
                  <a:srgbClr val="0000FF"/>
                </a:solidFill>
                <a:latin typeface="Consolas"/>
              </a:rPr>
              <a:t>;</a:t>
            </a:r>
            <a:r>
              <a:rPr lang="en-US" sz="1600" dirty="0">
                <a:solidFill>
                  <a:srgbClr val="000000"/>
                </a:solidFill>
                <a:latin typeface="Consolas"/>
              </a:rPr>
              <a:t>"</a:t>
            </a:r>
            <a:endParaRPr lang="en-US" sz="800" dirty="0">
              <a:latin typeface="Segoe UI" pitchFamily="34" charset="0"/>
              <a:ea typeface="Segoe UI" pitchFamily="34" charset="0"/>
            </a:endParaRPr>
          </a:p>
          <a:p>
            <a:r>
              <a:rPr lang="en-US" sz="1600" dirty="0">
                <a:solidFill>
                  <a:srgbClr val="FF0000"/>
                </a:solidFill>
                <a:latin typeface="Consolas"/>
              </a:rPr>
              <a:t>providerName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System.Data.SqlClient</a:t>
            </a:r>
            <a:r>
              <a:rPr lang="en-US" sz="1600" dirty="0">
                <a:solidFill>
                  <a:srgbClr val="000000"/>
                </a:solidFill>
                <a:latin typeface="Consolas"/>
              </a:rPr>
              <a:t>"</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413424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201525" cy="812800"/>
          </a:xfrm>
        </p:spPr>
        <p:txBody>
          <a:bodyPr>
            <a:normAutofit/>
          </a:bodyPr>
          <a:lstStyle/>
          <a:p>
            <a:r>
              <a:rPr lang="en-US" dirty="0" smtClean="0"/>
              <a:t>SQL </a:t>
            </a:r>
            <a:r>
              <a:rPr lang="en-US" dirty="0"/>
              <a:t>Database </a:t>
            </a:r>
            <a:r>
              <a:rPr lang="en-US" dirty="0" smtClean="0"/>
              <a:t>Considerations and Best Practices</a:t>
            </a:r>
            <a:endParaRPr lang="en-US" dirty="0"/>
          </a:p>
        </p:txBody>
      </p:sp>
      <p:sp>
        <p:nvSpPr>
          <p:cNvPr id="5" name="Content Placeholder 4"/>
          <p:cNvSpPr>
            <a:spLocks noGrp="1"/>
          </p:cNvSpPr>
          <p:nvPr>
            <p:ph type="body" sz="quarter" idx="4294967295"/>
          </p:nvPr>
        </p:nvSpPr>
        <p:spPr>
          <a:xfrm>
            <a:off x="2802194" y="530225"/>
            <a:ext cx="6587612" cy="6327775"/>
          </a:xfrm>
        </p:spPr>
        <p:txBody>
          <a:bodyPr>
            <a:noAutofit/>
          </a:bodyPr>
          <a:lstStyle/>
          <a:p>
            <a:pPr marL="252000" algn="l">
              <a:spcBef>
                <a:spcPts val="0"/>
              </a:spcBef>
              <a:spcAft>
                <a:spcPts val="1200"/>
              </a:spcAft>
            </a:pPr>
            <a:r>
              <a:rPr lang="en-US" sz="4400" dirty="0"/>
              <a:t>login: [login]@[server]</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Idle </a:t>
            </a:r>
            <a:r>
              <a:rPr lang="en-US" sz="4400" dirty="0"/>
              <a:t>connections</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Long </a:t>
            </a:r>
            <a:r>
              <a:rPr lang="en-US" sz="4400" dirty="0"/>
              <a:t>running transactions</a:t>
            </a:r>
          </a:p>
        </p:txBody>
      </p:sp>
    </p:spTree>
    <p:extLst>
      <p:ext uri="{BB962C8B-B14F-4D97-AF65-F5344CB8AC3E}">
        <p14:creationId xmlns:p14="http://schemas.microsoft.com/office/powerpoint/2010/main" val="277928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201525" cy="812800"/>
          </a:xfrm>
        </p:spPr>
        <p:txBody>
          <a:bodyPr>
            <a:normAutofit/>
          </a:bodyPr>
          <a:lstStyle/>
          <a:p>
            <a:r>
              <a:rPr lang="en-US" dirty="0"/>
              <a:t>SQL Database Considerations and Best Practices</a:t>
            </a:r>
          </a:p>
        </p:txBody>
      </p:sp>
      <p:sp>
        <p:nvSpPr>
          <p:cNvPr id="5" name="Content Placeholder 4"/>
          <p:cNvSpPr>
            <a:spLocks noGrp="1"/>
          </p:cNvSpPr>
          <p:nvPr>
            <p:ph type="body" sz="quarter" idx="4294967295"/>
          </p:nvPr>
        </p:nvSpPr>
        <p:spPr>
          <a:xfrm>
            <a:off x="4159045" y="530225"/>
            <a:ext cx="3873910" cy="6327775"/>
          </a:xfrm>
        </p:spPr>
        <p:txBody>
          <a:bodyPr>
            <a:noAutofit/>
          </a:bodyPr>
          <a:lstStyle/>
          <a:p>
            <a:pPr marL="252000" algn="l">
              <a:spcBef>
                <a:spcPts val="0"/>
              </a:spcBef>
              <a:spcAft>
                <a:spcPts val="1200"/>
              </a:spcAft>
            </a:pPr>
            <a:r>
              <a:rPr lang="en-US" sz="4400" dirty="0" err="1"/>
              <a:t>DoS</a:t>
            </a:r>
            <a:r>
              <a:rPr lang="en-US" sz="4400" dirty="0"/>
              <a:t> guard</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Failover </a:t>
            </a:r>
            <a:r>
              <a:rPr lang="en-US" sz="4400" dirty="0"/>
              <a:t>events</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Throttling</a:t>
            </a:r>
            <a:endParaRPr lang="en-US" sz="4400" dirty="0"/>
          </a:p>
        </p:txBody>
      </p:sp>
    </p:spTree>
    <p:extLst>
      <p:ext uri="{BB962C8B-B14F-4D97-AF65-F5344CB8AC3E}">
        <p14:creationId xmlns:p14="http://schemas.microsoft.com/office/powerpoint/2010/main" val="277018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201525" cy="812800"/>
          </a:xfrm>
        </p:spPr>
        <p:txBody>
          <a:bodyPr>
            <a:normAutofit/>
          </a:bodyPr>
          <a:lstStyle/>
          <a:p>
            <a:r>
              <a:rPr lang="en-US" dirty="0"/>
              <a:t>SQL Database Considerations and Best Practices</a:t>
            </a:r>
          </a:p>
        </p:txBody>
      </p:sp>
      <p:sp>
        <p:nvSpPr>
          <p:cNvPr id="5" name="Content Placeholder 4"/>
          <p:cNvSpPr>
            <a:spLocks noGrp="1"/>
          </p:cNvSpPr>
          <p:nvPr>
            <p:ph type="body" sz="quarter" idx="4294967295"/>
          </p:nvPr>
        </p:nvSpPr>
        <p:spPr>
          <a:xfrm>
            <a:off x="1710813" y="530225"/>
            <a:ext cx="8770374" cy="6327775"/>
          </a:xfrm>
        </p:spPr>
        <p:txBody>
          <a:bodyPr>
            <a:noAutofit/>
          </a:bodyPr>
          <a:lstStyle/>
          <a:p>
            <a:pPr marL="252000" algn="l">
              <a:spcBef>
                <a:spcPts val="0"/>
              </a:spcBef>
              <a:spcAft>
                <a:spcPts val="1200"/>
              </a:spcAft>
            </a:pPr>
            <a:r>
              <a:rPr lang="en-US" sz="4400" dirty="0"/>
              <a:t>Connection pooling and Retry logic</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Latency </a:t>
            </a:r>
            <a:r>
              <a:rPr lang="en-US" sz="4400" dirty="0"/>
              <a:t>introduced for updates</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No </a:t>
            </a:r>
            <a:r>
              <a:rPr lang="en-US" sz="4400" dirty="0"/>
              <a:t>cross-database dependencies</a:t>
            </a:r>
          </a:p>
        </p:txBody>
      </p:sp>
    </p:spTree>
    <p:extLst>
      <p:ext uri="{BB962C8B-B14F-4D97-AF65-F5344CB8AC3E}">
        <p14:creationId xmlns:p14="http://schemas.microsoft.com/office/powerpoint/2010/main" val="107113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73394"/>
          </a:xfrm>
        </p:spPr>
        <p:txBody>
          <a:bodyPr anchor="t">
            <a:noAutofit/>
          </a:bodyPr>
          <a:lstStyle/>
          <a:p>
            <a:pPr marL="0" algn="ctr"/>
            <a:r>
              <a:rPr lang="en-US" sz="6000" dirty="0" smtClean="0"/>
              <a:t>Microsoft SQL Server</a:t>
            </a:r>
            <a:br>
              <a:rPr lang="en-US" sz="6000" dirty="0" smtClean="0"/>
            </a:br>
            <a:r>
              <a:rPr lang="en-US" sz="6000" dirty="0" smtClean="0"/>
              <a:t>on a Virtual Machine</a:t>
            </a:r>
            <a:endParaRPr lang="en-US" sz="6000" dirty="0"/>
          </a:p>
        </p:txBody>
      </p:sp>
      <p:grpSp>
        <p:nvGrpSpPr>
          <p:cNvPr id="8" name="Group 7"/>
          <p:cNvGrpSpPr/>
          <p:nvPr/>
        </p:nvGrpSpPr>
        <p:grpSpPr>
          <a:xfrm>
            <a:off x="4602527" y="2052785"/>
            <a:ext cx="2986946" cy="2752430"/>
            <a:chOff x="4602527" y="2052785"/>
            <a:chExt cx="2986946" cy="2752430"/>
          </a:xfrm>
        </p:grpSpPr>
        <p:pic>
          <p:nvPicPr>
            <p:cNvPr id="6" name="Picture 5"/>
            <p:cNvPicPr>
              <a:picLocks noChangeAspect="1"/>
            </p:cNvPicPr>
            <p:nvPr/>
          </p:nvPicPr>
          <p:blipFill>
            <a:blip r:embed="rId2"/>
            <a:stretch>
              <a:fillRect/>
            </a:stretch>
          </p:blipFill>
          <p:spPr>
            <a:xfrm>
              <a:off x="4602527" y="2052785"/>
              <a:ext cx="2986946" cy="2752430"/>
            </a:xfrm>
            <a:prstGeom prst="rect">
              <a:avLst/>
            </a:prstGeom>
          </p:spPr>
        </p:pic>
        <p:pic>
          <p:nvPicPr>
            <p:cNvPr id="7" name="Picture 6"/>
            <p:cNvPicPr>
              <a:picLocks noChangeAspect="1"/>
            </p:cNvPicPr>
            <p:nvPr/>
          </p:nvPicPr>
          <p:blipFill>
            <a:blip r:embed="rId3"/>
            <a:stretch>
              <a:fillRect/>
            </a:stretch>
          </p:blipFill>
          <p:spPr>
            <a:xfrm>
              <a:off x="5526374" y="2386318"/>
              <a:ext cx="1139252" cy="1499882"/>
            </a:xfrm>
            <a:prstGeom prst="rect">
              <a:avLst/>
            </a:prstGeom>
          </p:spPr>
        </p:pic>
      </p:grpSp>
      <p:sp>
        <p:nvSpPr>
          <p:cNvPr id="9" name="Title 1"/>
          <p:cNvSpPr txBox="1">
            <a:spLocks/>
          </p:cNvSpPr>
          <p:nvPr/>
        </p:nvSpPr>
        <p:spPr>
          <a:xfrm>
            <a:off x="0" y="5884606"/>
            <a:ext cx="12192000" cy="973394"/>
          </a:xfrm>
          <a:prstGeom prst="rect">
            <a:avLst/>
          </a:prstGeom>
        </p:spPr>
        <p:txBody>
          <a:bodyPr vert="horz" lIns="91440" tIns="45720" rIns="91440" bIns="45720" rtlCol="0" anchor="b">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pPr marL="0" algn="ctr"/>
            <a:r>
              <a:rPr lang="en-US" sz="4400" dirty="0" smtClean="0"/>
              <a:t>SQL IaaS</a:t>
            </a:r>
            <a:endParaRPr lang="en-US" sz="4400" dirty="0"/>
          </a:p>
        </p:txBody>
      </p:sp>
    </p:spTree>
    <p:extLst>
      <p:ext uri="{BB962C8B-B14F-4D97-AF65-F5344CB8AC3E}">
        <p14:creationId xmlns:p14="http://schemas.microsoft.com/office/powerpoint/2010/main" val="3820416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a:solidFill>
                  <a:schemeClr val="bg2"/>
                </a:solidFill>
              </a:rPr>
              <a:t>Run SQL on VM</a:t>
            </a:r>
            <a:endParaRPr lang="en-US" dirty="0"/>
          </a:p>
        </p:txBody>
      </p:sp>
      <p:sp>
        <p:nvSpPr>
          <p:cNvPr id="3" name="Content Placeholder 2"/>
          <p:cNvSpPr>
            <a:spLocks noGrp="1"/>
          </p:cNvSpPr>
          <p:nvPr>
            <p:ph idx="4294967295"/>
          </p:nvPr>
        </p:nvSpPr>
        <p:spPr>
          <a:xfrm>
            <a:off x="0" y="0"/>
            <a:ext cx="12201525" cy="6858000"/>
          </a:xfrm>
        </p:spPr>
        <p:txBody>
          <a:bodyPr>
            <a:noAutofit/>
          </a:bodyPr>
          <a:lstStyle/>
          <a:p>
            <a:pPr marL="252000" algn="l">
              <a:spcBef>
                <a:spcPts val="0"/>
              </a:spcBef>
            </a:pPr>
            <a:r>
              <a:rPr lang="en-US" sz="4400" dirty="0"/>
              <a:t>Run any SQL product on cloud VM </a:t>
            </a:r>
          </a:p>
          <a:p>
            <a:pPr marL="252000" algn="l">
              <a:spcBef>
                <a:spcPts val="0"/>
              </a:spcBef>
            </a:pPr>
            <a:endParaRPr lang="en-US" sz="4400" dirty="0" smtClean="0"/>
          </a:p>
          <a:p>
            <a:pPr marL="252000" algn="l">
              <a:spcBef>
                <a:spcPts val="0"/>
              </a:spcBef>
            </a:pPr>
            <a:r>
              <a:rPr lang="en-US" sz="4400" dirty="0" smtClean="0"/>
              <a:t>Support </a:t>
            </a:r>
            <a:r>
              <a:rPr lang="en-US" sz="4400" dirty="0"/>
              <a:t>for SQL Server, Oracle, </a:t>
            </a:r>
            <a:r>
              <a:rPr lang="en-US" sz="4400" dirty="0" err="1"/>
              <a:t>MySql</a:t>
            </a:r>
            <a:endParaRPr lang="en-US" sz="4400" dirty="0"/>
          </a:p>
          <a:p>
            <a:pPr marL="252000" algn="l">
              <a:spcBef>
                <a:spcPts val="0"/>
              </a:spcBef>
            </a:pPr>
            <a:endParaRPr lang="en-US" sz="4400" dirty="0" smtClean="0"/>
          </a:p>
          <a:p>
            <a:pPr marL="252000" algn="l">
              <a:spcBef>
                <a:spcPts val="0"/>
              </a:spcBef>
            </a:pPr>
            <a:r>
              <a:rPr lang="en-US" sz="4400" dirty="0" smtClean="0"/>
              <a:t>Ready </a:t>
            </a:r>
            <a:r>
              <a:rPr lang="en-US" sz="4400" dirty="0"/>
              <a:t>to go VM images available in Gallery</a:t>
            </a:r>
          </a:p>
          <a:p>
            <a:pPr marL="252000" algn="l">
              <a:spcBef>
                <a:spcPts val="0"/>
              </a:spcBef>
            </a:pPr>
            <a:endParaRPr lang="en-US" sz="4400" dirty="0" smtClean="0"/>
          </a:p>
          <a:p>
            <a:pPr marL="252000" algn="l">
              <a:spcBef>
                <a:spcPts val="0"/>
              </a:spcBef>
            </a:pPr>
            <a:r>
              <a:rPr lang="en-US" sz="4400" dirty="0" smtClean="0"/>
              <a:t>Persistent </a:t>
            </a:r>
            <a:r>
              <a:rPr lang="en-US" sz="4400" dirty="0"/>
              <a:t>storage using attached disk in blob storage</a:t>
            </a:r>
          </a:p>
        </p:txBody>
      </p:sp>
    </p:spTree>
    <p:extLst>
      <p:ext uri="{BB962C8B-B14F-4D97-AF65-F5344CB8AC3E}">
        <p14:creationId xmlns:p14="http://schemas.microsoft.com/office/powerpoint/2010/main" val="314412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pPr marL="72000"/>
            <a:r>
              <a:rPr lang="en-US" dirty="0" smtClean="0">
                <a:solidFill>
                  <a:schemeClr val="bg2"/>
                </a:solidFill>
              </a:rPr>
              <a:t>SQL Database</a:t>
            </a:r>
            <a:endParaRPr lang="en-US" dirty="0"/>
          </a:p>
        </p:txBody>
      </p:sp>
      <p:sp>
        <p:nvSpPr>
          <p:cNvPr id="7" name="Rectangle 6"/>
          <p:cNvSpPr/>
          <p:nvPr/>
        </p:nvSpPr>
        <p:spPr bwMode="auto">
          <a:xfrm>
            <a:off x="0" y="-1"/>
            <a:ext cx="6096000" cy="68580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72000"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Fully managed “as a Service”</a:t>
            </a:r>
          </a:p>
          <a:p>
            <a:pPr marL="72000"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Enterprise-ready with automatic support for HA, DR, Backups, replication and more</a:t>
            </a:r>
          </a:p>
          <a:p>
            <a:pPr marL="72000"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Can scale out elastically using </a:t>
            </a:r>
            <a:r>
              <a:rPr lang="en-US" sz="3200" dirty="0" err="1">
                <a:gradFill>
                  <a:gsLst>
                    <a:gs pos="0">
                      <a:srgbClr val="FFFFFF"/>
                    </a:gs>
                    <a:gs pos="100000">
                      <a:srgbClr val="FFFFFF"/>
                    </a:gs>
                  </a:gsLst>
                  <a:lin ang="5400000" scaled="0"/>
                </a:gradFill>
                <a:latin typeface="+mj-lt"/>
              </a:rPr>
              <a:t>ElasticScale</a:t>
            </a:r>
            <a:endParaRPr lang="en-US" sz="3200" dirty="0">
              <a:gradFill>
                <a:gsLst>
                  <a:gs pos="0">
                    <a:srgbClr val="FFFFFF"/>
                  </a:gs>
                  <a:gs pos="100000">
                    <a:srgbClr val="FFFFFF"/>
                  </a:gs>
                </a:gsLst>
                <a:lin ang="5400000" scaled="0"/>
              </a:gradFill>
              <a:latin typeface="+mj-lt"/>
            </a:endParaRPr>
          </a:p>
          <a:p>
            <a:pPr marL="72000"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a:t>
            </a:r>
          </a:p>
        </p:txBody>
      </p:sp>
      <p:sp>
        <p:nvSpPr>
          <p:cNvPr id="9" name="Rectangle 8"/>
          <p:cNvSpPr/>
          <p:nvPr/>
        </p:nvSpPr>
        <p:spPr bwMode="auto">
          <a:xfrm>
            <a:off x="6193914" y="1"/>
            <a:ext cx="5998086"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Choice of a variety of DB engines</a:t>
            </a:r>
            <a:br>
              <a:rPr lang="en-US" sz="3200" dirty="0">
                <a:gradFill>
                  <a:gsLst>
                    <a:gs pos="0">
                      <a:srgbClr val="FFFFFF"/>
                    </a:gs>
                    <a:gs pos="100000">
                      <a:srgbClr val="FFFFFF"/>
                    </a:gs>
                  </a:gsLst>
                  <a:lin ang="5400000" scaled="0"/>
                </a:gradFill>
                <a:latin typeface="+mj-lt"/>
              </a:rPr>
            </a:br>
            <a:r>
              <a:rPr lang="en-US" sz="3200" dirty="0">
                <a:gradFill>
                  <a:gsLst>
                    <a:gs pos="0">
                      <a:srgbClr val="FFFFFF"/>
                    </a:gs>
                    <a:gs pos="100000">
                      <a:srgbClr val="FFFFFF"/>
                    </a:gs>
                  </a:gsLst>
                  <a:lin ang="5400000" scaled="0"/>
                </a:gradFill>
                <a:latin typeface="+mj-lt"/>
              </a:rPr>
              <a:t>(SQL Server, Oracle, </a:t>
            </a:r>
            <a:r>
              <a:rPr lang="en-US" sz="3200" dirty="0" err="1">
                <a:gradFill>
                  <a:gsLst>
                    <a:gs pos="0">
                      <a:srgbClr val="FFFFFF"/>
                    </a:gs>
                    <a:gs pos="100000">
                      <a:srgbClr val="FFFFFF"/>
                    </a:gs>
                  </a:gsLst>
                  <a:lin ang="5400000" scaled="0"/>
                </a:gradFill>
                <a:latin typeface="+mj-lt"/>
              </a:rPr>
              <a:t>MySql</a:t>
            </a:r>
            <a:r>
              <a:rPr lang="en-US" sz="3200" dirty="0">
                <a:gradFill>
                  <a:gsLst>
                    <a:gs pos="0">
                      <a:srgbClr val="FFFFFF"/>
                    </a:gs>
                    <a:gs pos="100000">
                      <a:srgbClr val="FFFFFF"/>
                    </a:gs>
                  </a:gsLst>
                  <a:lin ang="5400000" scaled="0"/>
                </a:gradFill>
                <a:latin typeface="+mj-lt"/>
              </a:rPr>
              <a:t>)</a:t>
            </a:r>
          </a:p>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All the features of native DB</a:t>
            </a:r>
          </a:p>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Windows authentication available (requires VM to be joined to on-premises domain)</a:t>
            </a:r>
          </a:p>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Larger database sizes possible (16TB)</a:t>
            </a:r>
          </a:p>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a:t>
            </a:r>
          </a:p>
        </p:txBody>
      </p:sp>
      <p:cxnSp>
        <p:nvCxnSpPr>
          <p:cNvPr id="5" name="Straight Connector 4"/>
          <p:cNvCxnSpPr/>
          <p:nvPr/>
        </p:nvCxnSpPr>
        <p:spPr>
          <a:xfrm>
            <a:off x="6096000" y="811162"/>
            <a:ext cx="0" cy="5235677"/>
          </a:xfrm>
          <a:prstGeom prst="line">
            <a:avLst/>
          </a:prstGeom>
          <a:ln w="57150">
            <a:solidFill>
              <a:schemeClr val="bg1"/>
            </a:solidFill>
            <a:prstDash val="dash"/>
          </a:ln>
        </p:spPr>
        <p:style>
          <a:lnRef idx="3">
            <a:schemeClr val="accent1"/>
          </a:lnRef>
          <a:fillRef idx="0">
            <a:schemeClr val="accent1"/>
          </a:fillRef>
          <a:effectRef idx="2">
            <a:schemeClr val="accent1"/>
          </a:effectRef>
          <a:fontRef idx="minor">
            <a:schemeClr val="tx1"/>
          </a:fontRef>
        </p:style>
      </p:cxnSp>
      <p:sp>
        <p:nvSpPr>
          <p:cNvPr id="12" name="Title 1"/>
          <p:cNvSpPr txBox="1">
            <a:spLocks/>
          </p:cNvSpPr>
          <p:nvPr/>
        </p:nvSpPr>
        <p:spPr>
          <a:xfrm>
            <a:off x="6096001" y="0"/>
            <a:ext cx="6096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pPr marL="72000"/>
            <a:r>
              <a:rPr lang="en-US" dirty="0" smtClean="0">
                <a:solidFill>
                  <a:schemeClr val="bg2"/>
                </a:solidFill>
              </a:rPr>
              <a:t>SQL IaaS</a:t>
            </a:r>
            <a:endParaRPr lang="en-US" dirty="0"/>
          </a:p>
        </p:txBody>
      </p:sp>
      <p:sp>
        <p:nvSpPr>
          <p:cNvPr id="6" name="Rectangle 5"/>
          <p:cNvSpPr/>
          <p:nvPr/>
        </p:nvSpPr>
        <p:spPr>
          <a:xfrm>
            <a:off x="103239" y="132736"/>
            <a:ext cx="5633884" cy="57223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Rectangle 12"/>
          <p:cNvSpPr/>
          <p:nvPr/>
        </p:nvSpPr>
        <p:spPr>
          <a:xfrm>
            <a:off x="6193913" y="132735"/>
            <a:ext cx="5813208" cy="591410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56277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000" dirty="0" smtClean="0"/>
              <a:t>Standing up a SQL Server in Azure using Marketplace</a:t>
            </a:r>
            <a:endParaRPr lang="en-US" sz="40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2" name="Picture 1"/>
          <p:cNvPicPr>
            <a:picLocks noChangeAspect="1"/>
          </p:cNvPicPr>
          <p:nvPr/>
        </p:nvPicPr>
        <p:blipFill>
          <a:blip r:embed="rId3"/>
          <a:stretch>
            <a:fillRect/>
          </a:stretch>
        </p:blipFill>
        <p:spPr>
          <a:xfrm>
            <a:off x="4449096" y="4083711"/>
            <a:ext cx="3293808" cy="2171198"/>
          </a:xfrm>
          <a:prstGeom prst="rect">
            <a:avLst/>
          </a:prstGeom>
        </p:spPr>
      </p:pic>
    </p:spTree>
    <p:extLst>
      <p:ext uri="{BB962C8B-B14F-4D97-AF65-F5344CB8AC3E}">
        <p14:creationId xmlns:p14="http://schemas.microsoft.com/office/powerpoint/2010/main" val="198132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73394"/>
          </a:xfrm>
        </p:spPr>
        <p:txBody>
          <a:bodyPr anchor="t">
            <a:noAutofit/>
          </a:bodyPr>
          <a:lstStyle/>
          <a:p>
            <a:pPr marL="0" algn="ctr"/>
            <a:r>
              <a:rPr lang="en-US" sz="6000" dirty="0" err="1" smtClean="0"/>
              <a:t>HDInsight</a:t>
            </a:r>
            <a:endParaRPr lang="en-US" sz="6000" dirty="0"/>
          </a:p>
        </p:txBody>
      </p:sp>
      <p:pic>
        <p:nvPicPr>
          <p:cNvPr id="3" name="Picture 2"/>
          <p:cNvPicPr>
            <a:picLocks noChangeAspect="1"/>
          </p:cNvPicPr>
          <p:nvPr/>
        </p:nvPicPr>
        <p:blipFill>
          <a:blip r:embed="rId2"/>
          <a:stretch>
            <a:fillRect/>
          </a:stretch>
        </p:blipFill>
        <p:spPr>
          <a:xfrm>
            <a:off x="4603919" y="2330757"/>
            <a:ext cx="2984162" cy="2196486"/>
          </a:xfrm>
          <a:prstGeom prst="rect">
            <a:avLst/>
          </a:prstGeom>
        </p:spPr>
      </p:pic>
    </p:spTree>
    <p:extLst>
      <p:ext uri="{BB962C8B-B14F-4D97-AF65-F5344CB8AC3E}">
        <p14:creationId xmlns:p14="http://schemas.microsoft.com/office/powerpoint/2010/main" val="3479290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942303"/>
            <a:ext cx="12192000" cy="973394"/>
          </a:xfrm>
        </p:spPr>
        <p:txBody>
          <a:bodyPr anchor="ctr">
            <a:noAutofit/>
          </a:bodyPr>
          <a:lstStyle/>
          <a:p>
            <a:pPr marL="0" algn="ctr"/>
            <a:r>
              <a:rPr lang="en-US" sz="8800" dirty="0"/>
              <a:t>Why Big Data?</a:t>
            </a:r>
            <a:endParaRPr lang="en-US" sz="8800" dirty="0"/>
          </a:p>
        </p:txBody>
      </p:sp>
    </p:spTree>
    <p:extLst>
      <p:ext uri="{BB962C8B-B14F-4D97-AF65-F5344CB8AC3E}">
        <p14:creationId xmlns:p14="http://schemas.microsoft.com/office/powerpoint/2010/main" val="4118457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pPr>
              <a:lnSpc>
                <a:spcPct val="100000"/>
              </a:lnSpc>
              <a:spcBef>
                <a:spcPts val="0"/>
              </a:spcBef>
            </a:pPr>
            <a:r>
              <a:rPr lang="en-US" dirty="0" smtClean="0"/>
              <a:t>Architecture</a:t>
            </a:r>
            <a:endParaRPr lang="en-US" dirty="0"/>
          </a:p>
        </p:txBody>
      </p:sp>
      <p:sp>
        <p:nvSpPr>
          <p:cNvPr id="3" name="Title 2"/>
          <p:cNvSpPr>
            <a:spLocks noGrp="1"/>
          </p:cNvSpPr>
          <p:nvPr>
            <p:ph type="ctrTitle"/>
          </p:nvPr>
        </p:nvSpPr>
        <p:spPr/>
        <p:txBody>
          <a:bodyPr/>
          <a:lstStyle/>
          <a:p>
            <a:r>
              <a:rPr lang="en-US" dirty="0"/>
              <a:t>Microsoft </a:t>
            </a:r>
            <a:r>
              <a:rPr lang="en-US" dirty="0" smtClean="0"/>
              <a:t>Azure SQL </a:t>
            </a:r>
            <a:r>
              <a:rPr lang="en-US" dirty="0"/>
              <a:t>Database</a:t>
            </a:r>
          </a:p>
        </p:txBody>
      </p:sp>
    </p:spTree>
    <p:extLst>
      <p:ext uri="{BB962C8B-B14F-4D97-AF65-F5344CB8AC3E}">
        <p14:creationId xmlns:p14="http://schemas.microsoft.com/office/powerpoint/2010/main" val="2617535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7104499" y="1609960"/>
            <a:ext cx="2655039" cy="1664686"/>
            <a:chOff x="5965578" y="1979910"/>
            <a:chExt cx="2656800" cy="1665789"/>
          </a:xfrm>
        </p:grpSpPr>
        <p:sp>
          <p:nvSpPr>
            <p:cNvPr id="8" name="矩形 7"/>
            <p:cNvSpPr/>
            <p:nvPr/>
          </p:nvSpPr>
          <p:spPr>
            <a:xfrm>
              <a:off x="5965578" y="1979910"/>
              <a:ext cx="2656800" cy="166578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5" tIns="89619" rIns="91375" bIns="89619" numCol="1" rtlCol="0" anchor="t" anchorCtr="0" compatLnSpc="1">
              <a:prstTxWarp prst="textNoShape">
                <a:avLst/>
              </a:prstTxWarp>
            </a:bodyPr>
            <a:lstStyle/>
            <a:p>
              <a:pPr defTabSz="1071024" fontAlgn="base">
                <a:lnSpc>
                  <a:spcPct val="80000"/>
                </a:lnSpc>
                <a:spcBef>
                  <a:spcPct val="0"/>
                </a:spcBef>
                <a:spcAft>
                  <a:spcPct val="0"/>
                </a:spcAft>
              </a:pPr>
              <a:r>
                <a:rPr lang="en-US" altLang="zh-CN" sz="1960" kern="0" dirty="0">
                  <a:gradFill>
                    <a:gsLst>
                      <a:gs pos="0">
                        <a:sysClr val="window" lastClr="FFFFFF"/>
                      </a:gs>
                      <a:gs pos="100000">
                        <a:sysClr val="window" lastClr="FFFFFF"/>
                      </a:gs>
                    </a:gsLst>
                    <a:lin ang="16200000" scaled="0"/>
                  </a:gradFill>
                  <a:ea typeface="Segoe UI" pitchFamily="34" charset="0"/>
                  <a:cs typeface="Segoe UI" pitchFamily="34" charset="0"/>
                </a:rPr>
                <a:t>Cheap Storage</a:t>
              </a:r>
            </a:p>
          </p:txBody>
        </p:sp>
        <p:sp>
          <p:nvSpPr>
            <p:cNvPr id="32" name="TextBox 31"/>
            <p:cNvSpPr txBox="1"/>
            <p:nvPr/>
          </p:nvSpPr>
          <p:spPr>
            <a:xfrm>
              <a:off x="6573314" y="3087650"/>
              <a:ext cx="1579846" cy="507104"/>
            </a:xfrm>
            <a:prstGeom prst="rect">
              <a:avLst/>
            </a:prstGeom>
            <a:noFill/>
          </p:spPr>
          <p:txBody>
            <a:bodyPr wrap="square" lIns="0" tIns="0" rIns="0" bIns="0" rtlCol="0">
              <a:spAutoFit/>
            </a:bodyPr>
            <a:lstStyle/>
            <a:p>
              <a:pPr algn="r" defTabSz="571076">
                <a:lnSpc>
                  <a:spcPct val="80000"/>
                </a:lnSpc>
                <a:spcBef>
                  <a:spcPct val="20000"/>
                </a:spcBef>
                <a:buClr>
                  <a:srgbClr val="0071BC"/>
                </a:buClr>
                <a:buSzPct val="90000"/>
              </a:pPr>
              <a:r>
                <a:rPr lang="en-US" sz="1372" dirty="0">
                  <a:solidFill>
                    <a:srgbClr val="FFFFFF">
                      <a:alpha val="99000"/>
                    </a:srgbClr>
                  </a:solidFill>
                  <a:ea typeface="Segoe UI" pitchFamily="34" charset="0"/>
                  <a:cs typeface="Segoe UI" pitchFamily="34" charset="0"/>
                </a:rPr>
                <a:t>$100 gets you 3 million times more storage in 30 years)</a:t>
              </a:r>
            </a:p>
          </p:txBody>
        </p:sp>
        <p:sp>
          <p:nvSpPr>
            <p:cNvPr id="38" name="矩形 37"/>
            <p:cNvSpPr/>
            <p:nvPr/>
          </p:nvSpPr>
          <p:spPr>
            <a:xfrm>
              <a:off x="7510072" y="2252177"/>
              <a:ext cx="184778" cy="359294"/>
            </a:xfrm>
            <a:prstGeom prst="rect">
              <a:avLst/>
            </a:prstGeom>
          </p:spPr>
          <p:txBody>
            <a:bodyPr wrap="none">
              <a:spAutoFit/>
            </a:bodyPr>
            <a:lstStyle/>
            <a:p>
              <a:pPr algn="r" defTabSz="1218387"/>
              <a:endParaRPr lang="zh-CN" altLang="en-US" sz="1699" kern="0" dirty="0">
                <a:solidFill>
                  <a:srgbClr val="FFFFFF"/>
                </a:solidFill>
                <a:latin typeface="微软雅黑" pitchFamily="34" charset="-122"/>
                <a:ea typeface="微软雅黑" pitchFamily="34" charset="-122"/>
                <a:cs typeface="Segoe UI" pitchFamily="34" charset="0"/>
              </a:endParaRPr>
            </a:p>
          </p:txBody>
        </p:sp>
      </p:grpSp>
      <p:grpSp>
        <p:nvGrpSpPr>
          <p:cNvPr id="15" name="组合 14"/>
          <p:cNvGrpSpPr/>
          <p:nvPr/>
        </p:nvGrpSpPr>
        <p:grpSpPr>
          <a:xfrm>
            <a:off x="7101113" y="3310131"/>
            <a:ext cx="2658425" cy="1665696"/>
            <a:chOff x="5962192" y="3681208"/>
            <a:chExt cx="2660186" cy="1666800"/>
          </a:xfrm>
        </p:grpSpPr>
        <p:sp>
          <p:nvSpPr>
            <p:cNvPr id="9" name="矩形 8"/>
            <p:cNvSpPr/>
            <p:nvPr/>
          </p:nvSpPr>
          <p:spPr>
            <a:xfrm>
              <a:off x="5965578" y="3681208"/>
              <a:ext cx="2656800" cy="16668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5" tIns="89619" rIns="91375" bIns="89619" numCol="1" rtlCol="0" anchor="t" anchorCtr="0" compatLnSpc="1">
              <a:prstTxWarp prst="textNoShape">
                <a:avLst/>
              </a:prstTxWarp>
            </a:bodyPr>
            <a:lstStyle/>
            <a:p>
              <a:pPr defTabSz="1071024" fontAlgn="base">
                <a:lnSpc>
                  <a:spcPct val="80000"/>
                </a:lnSpc>
                <a:spcBef>
                  <a:spcPct val="0"/>
                </a:spcBef>
                <a:spcAft>
                  <a:spcPct val="0"/>
                </a:spcAft>
              </a:pPr>
              <a:r>
                <a:rPr lang="en-US" altLang="zh-CN" sz="1960" kern="0" dirty="0">
                  <a:gradFill>
                    <a:gsLst>
                      <a:gs pos="0">
                        <a:sysClr val="window" lastClr="FFFFFF"/>
                      </a:gs>
                      <a:gs pos="100000">
                        <a:sysClr val="window" lastClr="FFFFFF"/>
                      </a:gs>
                    </a:gsLst>
                    <a:lin ang="16200000" scaled="0"/>
                  </a:gradFill>
                  <a:ea typeface="Segoe UI" pitchFamily="34" charset="0"/>
                  <a:cs typeface="Segoe UI" pitchFamily="34" charset="0"/>
                </a:rPr>
                <a:t>Inexpensive Computing</a:t>
              </a:r>
            </a:p>
          </p:txBody>
        </p:sp>
        <p:sp>
          <p:nvSpPr>
            <p:cNvPr id="33" name="TextBox 32"/>
            <p:cNvSpPr txBox="1"/>
            <p:nvPr/>
          </p:nvSpPr>
          <p:spPr>
            <a:xfrm>
              <a:off x="6282454" y="4913411"/>
              <a:ext cx="1934317" cy="380328"/>
            </a:xfrm>
            <a:prstGeom prst="rect">
              <a:avLst/>
            </a:prstGeom>
            <a:noFill/>
          </p:spPr>
          <p:txBody>
            <a:bodyPr wrap="square" lIns="0" tIns="0" rIns="0" bIns="0" rtlCol="0">
              <a:spAutoFit/>
            </a:bodyPr>
            <a:lstStyle/>
            <a:p>
              <a:pPr algn="r" defTabSz="571076">
                <a:lnSpc>
                  <a:spcPct val="80000"/>
                </a:lnSpc>
                <a:spcBef>
                  <a:spcPct val="20000"/>
                </a:spcBef>
                <a:buClr>
                  <a:srgbClr val="0071BC"/>
                </a:buClr>
                <a:buSzPct val="90000"/>
              </a:pPr>
              <a:r>
                <a:rPr lang="en-US" altLang="zh-CN" sz="1372" dirty="0">
                  <a:solidFill>
                    <a:srgbClr val="FFFFFF">
                      <a:alpha val="99000"/>
                    </a:srgbClr>
                  </a:solidFill>
                  <a:ea typeface="Segoe UI" pitchFamily="34" charset="0"/>
                  <a:cs typeface="Segoe UI" pitchFamily="34" charset="0"/>
                </a:rPr>
                <a:t>1980 </a:t>
              </a:r>
              <a:r>
                <a:rPr lang="en-US" sz="1372" dirty="0">
                  <a:solidFill>
                    <a:srgbClr val="FFFFFF">
                      <a:alpha val="99000"/>
                    </a:srgbClr>
                  </a:solidFill>
                  <a:ea typeface="Segoe UI" pitchFamily="34" charset="0"/>
                  <a:cs typeface="Segoe UI" pitchFamily="34" charset="0"/>
                </a:rPr>
                <a:t>10 MIPS/$ </a:t>
              </a:r>
            </a:p>
            <a:p>
              <a:pPr algn="r" defTabSz="571076">
                <a:lnSpc>
                  <a:spcPct val="80000"/>
                </a:lnSpc>
                <a:spcBef>
                  <a:spcPct val="20000"/>
                </a:spcBef>
                <a:buClr>
                  <a:srgbClr val="0071BC"/>
                </a:buClr>
                <a:buSzPct val="90000"/>
              </a:pPr>
              <a:r>
                <a:rPr lang="en-US" altLang="zh-CN" sz="1372" dirty="0">
                  <a:solidFill>
                    <a:srgbClr val="FFFFFF">
                      <a:alpha val="99000"/>
                    </a:srgbClr>
                  </a:solidFill>
                  <a:ea typeface="Segoe UI" pitchFamily="34" charset="0"/>
                  <a:cs typeface="Segoe UI" pitchFamily="34" charset="0"/>
                </a:rPr>
                <a:t>2005</a:t>
              </a:r>
              <a:r>
                <a:rPr lang="zh-CN" altLang="en-US" sz="1372" dirty="0">
                  <a:solidFill>
                    <a:srgbClr val="FFFFFF">
                      <a:alpha val="99000"/>
                    </a:srgbClr>
                  </a:solidFill>
                  <a:ea typeface="Segoe UI" pitchFamily="34" charset="0"/>
                  <a:cs typeface="Segoe UI" pitchFamily="34" charset="0"/>
                </a:rPr>
                <a:t> </a:t>
              </a:r>
              <a:r>
                <a:rPr lang="en-US" sz="1372" dirty="0">
                  <a:solidFill>
                    <a:srgbClr val="FFFFFF">
                      <a:alpha val="99000"/>
                    </a:srgbClr>
                  </a:solidFill>
                  <a:ea typeface="Segoe UI" pitchFamily="34" charset="0"/>
                  <a:cs typeface="Segoe UI" pitchFamily="34" charset="0"/>
                </a:rPr>
                <a:t>10 million MIPS/$ </a:t>
              </a:r>
            </a:p>
          </p:txBody>
        </p:sp>
        <p:sp>
          <p:nvSpPr>
            <p:cNvPr id="39" name="矩形 38"/>
            <p:cNvSpPr/>
            <p:nvPr/>
          </p:nvSpPr>
          <p:spPr>
            <a:xfrm>
              <a:off x="5962192" y="3939153"/>
              <a:ext cx="1850168" cy="359295"/>
            </a:xfrm>
            <a:prstGeom prst="rect">
              <a:avLst/>
            </a:prstGeom>
          </p:spPr>
          <p:txBody>
            <a:bodyPr wrap="square">
              <a:spAutoFit/>
            </a:bodyPr>
            <a:lstStyle/>
            <a:p>
              <a:pPr defTabSz="1218387"/>
              <a:endParaRPr lang="zh-CN" altLang="en-US" sz="1699" kern="0" dirty="0">
                <a:solidFill>
                  <a:srgbClr val="FFFFFF"/>
                </a:solidFill>
                <a:latin typeface="微软雅黑" pitchFamily="34" charset="-122"/>
                <a:ea typeface="微软雅黑" pitchFamily="34" charset="-122"/>
                <a:cs typeface="Segoe UI" pitchFamily="34" charset="0"/>
              </a:endParaRPr>
            </a:p>
          </p:txBody>
        </p:sp>
      </p:grpSp>
      <p:grpSp>
        <p:nvGrpSpPr>
          <p:cNvPr id="11" name="组合 10"/>
          <p:cNvGrpSpPr/>
          <p:nvPr/>
        </p:nvGrpSpPr>
        <p:grpSpPr>
          <a:xfrm>
            <a:off x="1743846" y="1606724"/>
            <a:ext cx="2632824" cy="1664686"/>
            <a:chOff x="601371" y="1976672"/>
            <a:chExt cx="2634569" cy="1665789"/>
          </a:xfrm>
        </p:grpSpPr>
        <p:sp>
          <p:nvSpPr>
            <p:cNvPr id="4" name="矩形 3"/>
            <p:cNvSpPr/>
            <p:nvPr/>
          </p:nvSpPr>
          <p:spPr>
            <a:xfrm>
              <a:off x="601577" y="1976672"/>
              <a:ext cx="2634363" cy="16657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5" tIns="89619" rIns="91375" bIns="89619" numCol="1" rtlCol="0" anchor="t" anchorCtr="0" compatLnSpc="1">
              <a:prstTxWarp prst="textNoShape">
                <a:avLst/>
              </a:prstTxWarp>
            </a:bodyPr>
            <a:lstStyle/>
            <a:p>
              <a:pPr defTabSz="1071024" fontAlgn="base">
                <a:lnSpc>
                  <a:spcPct val="80000"/>
                </a:lnSpc>
                <a:spcBef>
                  <a:spcPct val="0"/>
                </a:spcBef>
                <a:spcAft>
                  <a:spcPct val="0"/>
                </a:spcAft>
              </a:pPr>
              <a:r>
                <a:rPr lang="en-US" altLang="zh-CN" sz="1960" kern="0" dirty="0">
                  <a:gradFill>
                    <a:gsLst>
                      <a:gs pos="0">
                        <a:sysClr val="window" lastClr="FFFFFF"/>
                      </a:gs>
                      <a:gs pos="100000">
                        <a:sysClr val="window" lastClr="FFFFFF"/>
                      </a:gs>
                    </a:gsLst>
                    <a:lin ang="16200000" scaled="0"/>
                  </a:gradFill>
                  <a:ea typeface="Segoe UI" pitchFamily="34" charset="0"/>
                  <a:cs typeface="Segoe UI" pitchFamily="34" charset="0"/>
                </a:rPr>
                <a:t>Device  Explosion</a:t>
              </a:r>
            </a:p>
          </p:txBody>
        </p:sp>
        <p:sp>
          <p:nvSpPr>
            <p:cNvPr id="19" name="TextBox 18"/>
            <p:cNvSpPr txBox="1"/>
            <p:nvPr/>
          </p:nvSpPr>
          <p:spPr>
            <a:xfrm>
              <a:off x="977608" y="3194169"/>
              <a:ext cx="1803386" cy="380327"/>
            </a:xfrm>
            <a:prstGeom prst="rect">
              <a:avLst/>
            </a:prstGeom>
            <a:noFill/>
          </p:spPr>
          <p:txBody>
            <a:bodyPr wrap="square" lIns="0" tIns="0" rIns="0" bIns="0" rtlCol="0">
              <a:spAutoFit/>
            </a:bodyPr>
            <a:lstStyle/>
            <a:p>
              <a:pPr algn="r" defTabSz="571076">
                <a:lnSpc>
                  <a:spcPct val="90000"/>
                </a:lnSpc>
                <a:spcBef>
                  <a:spcPct val="20000"/>
                </a:spcBef>
                <a:buClr>
                  <a:srgbClr val="0071BC"/>
                </a:buClr>
                <a:buSzPct val="90000"/>
              </a:pPr>
              <a:r>
                <a:rPr lang="en-US" sz="1372" dirty="0">
                  <a:solidFill>
                    <a:srgbClr val="FFFFFF">
                      <a:alpha val="99000"/>
                    </a:srgbClr>
                  </a:solidFill>
                  <a:ea typeface="Segoe UI" pitchFamily="34" charset="0"/>
                  <a:cs typeface="Segoe UI" pitchFamily="34" charset="0"/>
                </a:rPr>
                <a:t>&gt;5.5 billion (70+% </a:t>
              </a:r>
              <a:r>
                <a:rPr lang="zh-CN" altLang="en-US" sz="1372" dirty="0">
                  <a:solidFill>
                    <a:srgbClr val="FFFFFF">
                      <a:alpha val="99000"/>
                    </a:srgbClr>
                  </a:solidFill>
                  <a:ea typeface="Segoe UI" pitchFamily="34" charset="0"/>
                  <a:cs typeface="Segoe UI" pitchFamily="34" charset="0"/>
                </a:rPr>
                <a:t> </a:t>
              </a:r>
              <a:r>
                <a:rPr lang="en-US" altLang="zh-CN" sz="1372" dirty="0">
                  <a:solidFill>
                    <a:srgbClr val="FFFFFF">
                      <a:alpha val="99000"/>
                    </a:srgbClr>
                  </a:solidFill>
                  <a:ea typeface="Segoe UI" pitchFamily="34" charset="0"/>
                  <a:cs typeface="Segoe UI" pitchFamily="34" charset="0"/>
                </a:rPr>
                <a:t>of global population</a:t>
              </a:r>
              <a:r>
                <a:rPr lang="en-US" sz="1372" dirty="0">
                  <a:solidFill>
                    <a:srgbClr val="FFFFFF">
                      <a:alpha val="99000"/>
                    </a:srgbClr>
                  </a:solidFill>
                  <a:ea typeface="Segoe UI" pitchFamily="34" charset="0"/>
                  <a:cs typeface="Segoe UI" pitchFamily="34" charset="0"/>
                </a:rPr>
                <a:t>)</a:t>
              </a:r>
            </a:p>
          </p:txBody>
        </p:sp>
        <p:sp>
          <p:nvSpPr>
            <p:cNvPr id="34" name="矩形 33"/>
            <p:cNvSpPr/>
            <p:nvPr/>
          </p:nvSpPr>
          <p:spPr>
            <a:xfrm>
              <a:off x="601371" y="2210961"/>
              <a:ext cx="184779" cy="359294"/>
            </a:xfrm>
            <a:prstGeom prst="rect">
              <a:avLst/>
            </a:prstGeom>
          </p:spPr>
          <p:txBody>
            <a:bodyPr wrap="none">
              <a:spAutoFit/>
            </a:bodyPr>
            <a:lstStyle/>
            <a:p>
              <a:pPr defTabSz="1218387"/>
              <a:endParaRPr lang="zh-CN" altLang="en-US" sz="1699" dirty="0">
                <a:solidFill>
                  <a:srgbClr val="FFFFFF"/>
                </a:solidFill>
                <a:latin typeface="微软雅黑" pitchFamily="34" charset="-122"/>
                <a:ea typeface="微软雅黑" pitchFamily="34" charset="-122"/>
              </a:endParaRPr>
            </a:p>
          </p:txBody>
        </p:sp>
      </p:grpSp>
      <p:sp>
        <p:nvSpPr>
          <p:cNvPr id="30" name="Down Arrow 19"/>
          <p:cNvSpPr/>
          <p:nvPr/>
        </p:nvSpPr>
        <p:spPr bwMode="auto">
          <a:xfrm rot="10800000" flipV="1">
            <a:off x="9188839" y="1609962"/>
            <a:ext cx="523527" cy="1214945"/>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b" anchorCtr="0" forceAA="0" compatLnSpc="1">
            <a:prstTxWarp prst="textNoShape">
              <a:avLst/>
            </a:prstTxWarp>
            <a:noAutofit/>
          </a:bodyPr>
          <a:lstStyle/>
          <a:p>
            <a:pPr algn="ctr" defTabSz="570888"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31" name="Down Arrow 19"/>
          <p:cNvSpPr/>
          <p:nvPr/>
        </p:nvSpPr>
        <p:spPr bwMode="auto">
          <a:xfrm rot="10800000" flipV="1">
            <a:off x="9218092" y="3310131"/>
            <a:ext cx="523527" cy="1214946"/>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b" anchorCtr="0" forceAA="0" compatLnSpc="1">
            <a:prstTxWarp prst="textNoShape">
              <a:avLst/>
            </a:prstTxWarp>
            <a:noAutofit/>
          </a:bodyPr>
          <a:lstStyle/>
          <a:p>
            <a:pPr algn="ctr" defTabSz="570888"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29" name="Down Arrow 19"/>
          <p:cNvSpPr/>
          <p:nvPr/>
        </p:nvSpPr>
        <p:spPr bwMode="auto">
          <a:xfrm flipV="1">
            <a:off x="3849624" y="2066482"/>
            <a:ext cx="523527" cy="1211401"/>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b" anchorCtr="0" forceAA="0" compatLnSpc="1">
            <a:prstTxWarp prst="textNoShape">
              <a:avLst/>
            </a:prstTxWarp>
            <a:noAutofit/>
          </a:bodyPr>
          <a:lstStyle/>
          <a:p>
            <a:pPr algn="ctr" defTabSz="570888"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12" name="组合 11"/>
          <p:cNvGrpSpPr/>
          <p:nvPr/>
        </p:nvGrpSpPr>
        <p:grpSpPr>
          <a:xfrm>
            <a:off x="4412622" y="1606725"/>
            <a:ext cx="2655039" cy="1671159"/>
            <a:chOff x="3271917" y="1976672"/>
            <a:chExt cx="2656800" cy="1672266"/>
          </a:xfrm>
        </p:grpSpPr>
        <p:sp>
          <p:nvSpPr>
            <p:cNvPr id="5" name="矩形 4"/>
            <p:cNvSpPr/>
            <p:nvPr/>
          </p:nvSpPr>
          <p:spPr>
            <a:xfrm>
              <a:off x="3271917" y="1976672"/>
              <a:ext cx="2656800" cy="16722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5" tIns="89619" rIns="91375" bIns="89619" numCol="1" rtlCol="0" anchor="t" anchorCtr="0" compatLnSpc="1">
              <a:prstTxWarp prst="textNoShape">
                <a:avLst/>
              </a:prstTxWarp>
            </a:bodyPr>
            <a:lstStyle/>
            <a:p>
              <a:pPr defTabSz="1071024" fontAlgn="base">
                <a:lnSpc>
                  <a:spcPct val="80000"/>
                </a:lnSpc>
                <a:spcBef>
                  <a:spcPct val="0"/>
                </a:spcBef>
                <a:spcAft>
                  <a:spcPct val="0"/>
                </a:spcAft>
              </a:pPr>
              <a:r>
                <a:rPr lang="en-US" altLang="zh-CN" sz="1960" kern="0" dirty="0">
                  <a:gradFill>
                    <a:gsLst>
                      <a:gs pos="0">
                        <a:sysClr val="window" lastClr="FFFFFF"/>
                      </a:gs>
                      <a:gs pos="100000">
                        <a:sysClr val="window" lastClr="FFFFFF"/>
                      </a:gs>
                    </a:gsLst>
                    <a:lin ang="16200000" scaled="0"/>
                  </a:gradFill>
                  <a:ea typeface="Segoe UI" pitchFamily="34" charset="0"/>
                  <a:cs typeface="Segoe UI" pitchFamily="34" charset="0"/>
                </a:rPr>
                <a:t>Social Networks</a:t>
              </a:r>
            </a:p>
          </p:txBody>
        </p:sp>
        <p:sp>
          <p:nvSpPr>
            <p:cNvPr id="20" name="TextBox 19"/>
            <p:cNvSpPr txBox="1"/>
            <p:nvPr/>
          </p:nvSpPr>
          <p:spPr>
            <a:xfrm>
              <a:off x="3760509" y="3194169"/>
              <a:ext cx="1603579" cy="380328"/>
            </a:xfrm>
            <a:prstGeom prst="rect">
              <a:avLst/>
            </a:prstGeom>
            <a:noFill/>
          </p:spPr>
          <p:txBody>
            <a:bodyPr wrap="square" lIns="0" tIns="0" rIns="0" bIns="0" rtlCol="0">
              <a:spAutoFit/>
            </a:bodyPr>
            <a:lstStyle/>
            <a:p>
              <a:pPr algn="r" defTabSz="571076">
                <a:lnSpc>
                  <a:spcPct val="80000"/>
                </a:lnSpc>
                <a:spcBef>
                  <a:spcPct val="20000"/>
                </a:spcBef>
                <a:buClr>
                  <a:srgbClr val="0071BC"/>
                </a:buClr>
                <a:buSzPct val="90000"/>
              </a:pPr>
              <a:r>
                <a:rPr lang="en-US" sz="1372" dirty="0">
                  <a:solidFill>
                    <a:srgbClr val="FFFFFF">
                      <a:alpha val="99000"/>
                    </a:srgbClr>
                  </a:solidFill>
                  <a:ea typeface="Segoe UI" pitchFamily="34" charset="0"/>
                  <a:cs typeface="Segoe UI" pitchFamily="34" charset="0"/>
                </a:rPr>
                <a:t>&gt;</a:t>
              </a:r>
              <a:r>
                <a:rPr lang="en-US" altLang="zh-CN" sz="1372" dirty="0">
                  <a:solidFill>
                    <a:srgbClr val="FFFFFF">
                      <a:alpha val="99000"/>
                    </a:srgbClr>
                  </a:solidFill>
                  <a:ea typeface="Segoe UI" pitchFamily="34" charset="0"/>
                  <a:cs typeface="Segoe UI" pitchFamily="34" charset="0"/>
                </a:rPr>
                <a:t>2</a:t>
              </a:r>
              <a:r>
                <a:rPr lang="zh-CN" altLang="en-US" sz="1372" dirty="0">
                  <a:solidFill>
                    <a:srgbClr val="FFFFFF">
                      <a:alpha val="99000"/>
                    </a:srgbClr>
                  </a:solidFill>
                  <a:ea typeface="Segoe UI" pitchFamily="34" charset="0"/>
                  <a:cs typeface="Segoe UI" pitchFamily="34" charset="0"/>
                </a:rPr>
                <a:t> </a:t>
              </a:r>
              <a:r>
                <a:rPr lang="en-US" altLang="zh-CN" sz="1372" dirty="0">
                  <a:solidFill>
                    <a:srgbClr val="FFFFFF">
                      <a:alpha val="99000"/>
                    </a:srgbClr>
                  </a:solidFill>
                  <a:ea typeface="Segoe UI" pitchFamily="34" charset="0"/>
                  <a:cs typeface="Segoe UI" pitchFamily="34" charset="0"/>
                </a:rPr>
                <a:t>billion</a:t>
              </a:r>
              <a:endParaRPr lang="en-US" sz="1372" dirty="0">
                <a:solidFill>
                  <a:srgbClr val="FFFFFF">
                    <a:alpha val="99000"/>
                  </a:srgbClr>
                </a:solidFill>
                <a:ea typeface="Segoe UI" pitchFamily="34" charset="0"/>
                <a:cs typeface="Segoe UI" pitchFamily="34" charset="0"/>
              </a:endParaRPr>
            </a:p>
            <a:p>
              <a:pPr algn="r" defTabSz="571076">
                <a:lnSpc>
                  <a:spcPct val="80000"/>
                </a:lnSpc>
                <a:spcBef>
                  <a:spcPct val="20000"/>
                </a:spcBef>
                <a:buClr>
                  <a:srgbClr val="0071BC"/>
                </a:buClr>
                <a:buSzPct val="90000"/>
              </a:pPr>
              <a:r>
                <a:rPr lang="en-US" sz="1372" dirty="0">
                  <a:solidFill>
                    <a:srgbClr val="FFFFFF">
                      <a:alpha val="99000"/>
                    </a:srgbClr>
                  </a:solidFill>
                  <a:ea typeface="Segoe UI" pitchFamily="34" charset="0"/>
                  <a:cs typeface="Segoe UI" pitchFamily="34" charset="0"/>
                </a:rPr>
                <a:t>users</a:t>
              </a:r>
            </a:p>
          </p:txBody>
        </p:sp>
        <p:sp>
          <p:nvSpPr>
            <p:cNvPr id="35" name="矩形 34"/>
            <p:cNvSpPr/>
            <p:nvPr/>
          </p:nvSpPr>
          <p:spPr>
            <a:xfrm>
              <a:off x="3274632" y="2198292"/>
              <a:ext cx="184779" cy="359294"/>
            </a:xfrm>
            <a:prstGeom prst="rect">
              <a:avLst/>
            </a:prstGeom>
          </p:spPr>
          <p:txBody>
            <a:bodyPr wrap="none">
              <a:spAutoFit/>
            </a:bodyPr>
            <a:lstStyle/>
            <a:p>
              <a:pPr defTabSz="1218387"/>
              <a:endParaRPr lang="zh-CN" altLang="en-US" sz="1699" kern="0" dirty="0">
                <a:solidFill>
                  <a:srgbClr val="FFFFFF"/>
                </a:solidFill>
                <a:latin typeface="微软雅黑" pitchFamily="34" charset="-122"/>
                <a:ea typeface="微软雅黑" pitchFamily="34" charset="-122"/>
                <a:cs typeface="Segoe UI" pitchFamily="34" charset="0"/>
              </a:endParaRPr>
            </a:p>
          </p:txBody>
        </p:sp>
      </p:grpSp>
      <p:grpSp>
        <p:nvGrpSpPr>
          <p:cNvPr id="13" name="组合 12"/>
          <p:cNvGrpSpPr/>
          <p:nvPr/>
        </p:nvGrpSpPr>
        <p:grpSpPr>
          <a:xfrm>
            <a:off x="1682066" y="3306893"/>
            <a:ext cx="2694602" cy="1665696"/>
            <a:chOff x="539552" y="3677969"/>
            <a:chExt cx="2696388" cy="1666800"/>
          </a:xfrm>
        </p:grpSpPr>
        <p:sp>
          <p:nvSpPr>
            <p:cNvPr id="7" name="矩形 6"/>
            <p:cNvSpPr/>
            <p:nvPr/>
          </p:nvSpPr>
          <p:spPr>
            <a:xfrm>
              <a:off x="601578" y="3677969"/>
              <a:ext cx="2634362" cy="1666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5" tIns="89619" rIns="91375" bIns="89619" numCol="1" rtlCol="0" anchor="t" anchorCtr="0" compatLnSpc="1">
              <a:prstTxWarp prst="textNoShape">
                <a:avLst/>
              </a:prstTxWarp>
            </a:bodyPr>
            <a:lstStyle/>
            <a:p>
              <a:pPr defTabSz="1071024" fontAlgn="base">
                <a:lnSpc>
                  <a:spcPct val="80000"/>
                </a:lnSpc>
                <a:spcBef>
                  <a:spcPct val="0"/>
                </a:spcBef>
                <a:spcAft>
                  <a:spcPct val="0"/>
                </a:spcAft>
              </a:pPr>
              <a:r>
                <a:rPr lang="en-US" altLang="zh-CN" sz="1960" kern="0" dirty="0">
                  <a:gradFill>
                    <a:gsLst>
                      <a:gs pos="0">
                        <a:sysClr val="window" lastClr="FFFFFF"/>
                      </a:gs>
                      <a:gs pos="100000">
                        <a:sysClr val="window" lastClr="FFFFFF"/>
                      </a:gs>
                    </a:gsLst>
                    <a:lin ang="16200000" scaled="0"/>
                  </a:gradFill>
                  <a:ea typeface="Segoe UI" pitchFamily="34" charset="0"/>
                  <a:cs typeface="Segoe UI" pitchFamily="34" charset="0"/>
                </a:rPr>
                <a:t>Ubiquitous Connection</a:t>
              </a:r>
            </a:p>
          </p:txBody>
        </p:sp>
        <p:sp>
          <p:nvSpPr>
            <p:cNvPr id="28" name="TextBox 27"/>
            <p:cNvSpPr txBox="1"/>
            <p:nvPr/>
          </p:nvSpPr>
          <p:spPr>
            <a:xfrm>
              <a:off x="539552" y="4694905"/>
              <a:ext cx="2197324" cy="591621"/>
            </a:xfrm>
            <a:prstGeom prst="rect">
              <a:avLst/>
            </a:prstGeom>
            <a:noFill/>
          </p:spPr>
          <p:txBody>
            <a:bodyPr wrap="square" lIns="0" tIns="0" rIns="0" bIns="0" rtlCol="0">
              <a:spAutoFit/>
            </a:bodyPr>
            <a:lstStyle/>
            <a:p>
              <a:pPr algn="r" defTabSz="571076">
                <a:lnSpc>
                  <a:spcPct val="80000"/>
                </a:lnSpc>
                <a:spcBef>
                  <a:spcPct val="20000"/>
                </a:spcBef>
                <a:buClr>
                  <a:srgbClr val="0071BC"/>
                </a:buClr>
                <a:buSzPct val="90000"/>
              </a:pPr>
              <a:r>
                <a:rPr lang="en-US" sz="1372" dirty="0">
                  <a:solidFill>
                    <a:srgbClr val="FFFFFF">
                      <a:alpha val="99000"/>
                    </a:srgbClr>
                  </a:solidFill>
                  <a:ea typeface="Segoe UI" pitchFamily="34" charset="0"/>
                  <a:cs typeface="Segoe UI" pitchFamily="34" charset="0"/>
                </a:rPr>
                <a:t>Web </a:t>
              </a:r>
              <a:r>
                <a:rPr lang="en-US" altLang="zh-CN" sz="1372" dirty="0">
                  <a:solidFill>
                    <a:srgbClr val="FFFFFF">
                      <a:alpha val="99000"/>
                    </a:srgbClr>
                  </a:solidFill>
                  <a:ea typeface="Segoe UI" pitchFamily="34" charset="0"/>
                  <a:cs typeface="Segoe UI" pitchFamily="34" charset="0"/>
                </a:rPr>
                <a:t>traffic</a:t>
              </a:r>
              <a:endParaRPr lang="en-US" sz="1372" dirty="0">
                <a:solidFill>
                  <a:srgbClr val="FFFFFF">
                    <a:alpha val="99000"/>
                  </a:srgbClr>
                </a:solidFill>
                <a:ea typeface="Segoe UI" pitchFamily="34" charset="0"/>
                <a:cs typeface="Segoe UI" pitchFamily="34" charset="0"/>
              </a:endParaRPr>
            </a:p>
            <a:p>
              <a:pPr algn="r" defTabSz="571076">
                <a:lnSpc>
                  <a:spcPct val="80000"/>
                </a:lnSpc>
                <a:spcBef>
                  <a:spcPct val="20000"/>
                </a:spcBef>
                <a:buClr>
                  <a:srgbClr val="0071BC"/>
                </a:buClr>
                <a:buSzPct val="90000"/>
              </a:pPr>
              <a:r>
                <a:rPr lang="en-US" altLang="zh-CN" sz="1372" dirty="0">
                  <a:solidFill>
                    <a:srgbClr val="FFFFFF">
                      <a:alpha val="99000"/>
                    </a:srgbClr>
                  </a:solidFill>
                  <a:ea typeface="Segoe UI" pitchFamily="34" charset="0"/>
                  <a:cs typeface="Segoe UI" pitchFamily="34" charset="0"/>
                </a:rPr>
                <a:t>2010</a:t>
              </a:r>
              <a:r>
                <a:rPr lang="zh-CN" altLang="en-US" sz="1372" dirty="0">
                  <a:solidFill>
                    <a:srgbClr val="FFFFFF">
                      <a:alpha val="99000"/>
                    </a:srgbClr>
                  </a:solidFill>
                  <a:ea typeface="Segoe UI" pitchFamily="34" charset="0"/>
                  <a:cs typeface="Segoe UI" pitchFamily="34" charset="0"/>
                </a:rPr>
                <a:t> </a:t>
              </a:r>
              <a:r>
                <a:rPr lang="en-US" sz="1372" dirty="0">
                  <a:solidFill>
                    <a:srgbClr val="FFFFFF">
                      <a:alpha val="99000"/>
                    </a:srgbClr>
                  </a:solidFill>
                  <a:ea typeface="Segoe UI" pitchFamily="34" charset="0"/>
                  <a:cs typeface="Segoe UI" pitchFamily="34" charset="0"/>
                </a:rPr>
                <a:t>130 exabyte (10 E18)</a:t>
              </a:r>
            </a:p>
            <a:p>
              <a:pPr algn="r" defTabSz="571076">
                <a:lnSpc>
                  <a:spcPct val="80000"/>
                </a:lnSpc>
                <a:spcBef>
                  <a:spcPct val="20000"/>
                </a:spcBef>
                <a:buClr>
                  <a:srgbClr val="0071BC"/>
                </a:buClr>
                <a:buSzPct val="90000"/>
              </a:pPr>
              <a:r>
                <a:rPr lang="en-US" altLang="zh-CN" sz="1372" dirty="0">
                  <a:solidFill>
                    <a:srgbClr val="FFFFFF">
                      <a:alpha val="99000"/>
                    </a:srgbClr>
                  </a:solidFill>
                  <a:ea typeface="Segoe UI" pitchFamily="34" charset="0"/>
                  <a:cs typeface="Segoe UI" pitchFamily="34" charset="0"/>
                </a:rPr>
                <a:t>2015</a:t>
              </a:r>
              <a:r>
                <a:rPr lang="zh-CN" altLang="en-US" sz="1372" dirty="0">
                  <a:solidFill>
                    <a:srgbClr val="FFFFFF">
                      <a:alpha val="99000"/>
                    </a:srgbClr>
                  </a:solidFill>
                  <a:ea typeface="Segoe UI" pitchFamily="34" charset="0"/>
                  <a:cs typeface="Segoe UI" pitchFamily="34" charset="0"/>
                </a:rPr>
                <a:t> </a:t>
              </a:r>
              <a:r>
                <a:rPr lang="en-US" sz="1372" dirty="0">
                  <a:solidFill>
                    <a:srgbClr val="FFFFFF">
                      <a:alpha val="99000"/>
                    </a:srgbClr>
                  </a:solidFill>
                  <a:ea typeface="Segoe UI" pitchFamily="34" charset="0"/>
                  <a:cs typeface="Segoe UI" pitchFamily="34" charset="0"/>
                </a:rPr>
                <a:t>1.6 zettabyte (10 E21) </a:t>
              </a:r>
            </a:p>
          </p:txBody>
        </p:sp>
        <p:sp>
          <p:nvSpPr>
            <p:cNvPr id="37" name="矩形 36"/>
            <p:cNvSpPr/>
            <p:nvPr/>
          </p:nvSpPr>
          <p:spPr>
            <a:xfrm>
              <a:off x="601579" y="3944270"/>
              <a:ext cx="1800200" cy="359295"/>
            </a:xfrm>
            <a:prstGeom prst="rect">
              <a:avLst/>
            </a:prstGeom>
          </p:spPr>
          <p:txBody>
            <a:bodyPr wrap="square">
              <a:spAutoFit/>
            </a:bodyPr>
            <a:lstStyle/>
            <a:p>
              <a:pPr defTabSz="1218387"/>
              <a:endParaRPr lang="zh-CN" altLang="en-US" sz="1699" kern="0" dirty="0">
                <a:solidFill>
                  <a:srgbClr val="FFFFFF"/>
                </a:solidFill>
                <a:latin typeface="微软雅黑" pitchFamily="34" charset="-122"/>
                <a:ea typeface="微软雅黑" pitchFamily="34" charset="-122"/>
                <a:cs typeface="Segoe UI" pitchFamily="34" charset="0"/>
              </a:endParaRPr>
            </a:p>
          </p:txBody>
        </p:sp>
      </p:grpSp>
      <p:sp>
        <p:nvSpPr>
          <p:cNvPr id="23" name="Down Arrow 19"/>
          <p:cNvSpPr/>
          <p:nvPr/>
        </p:nvSpPr>
        <p:spPr bwMode="auto">
          <a:xfrm flipV="1">
            <a:off x="6503408" y="2075439"/>
            <a:ext cx="523527" cy="1202445"/>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b" anchorCtr="0" forceAA="0" compatLnSpc="1">
            <a:prstTxWarp prst="textNoShape">
              <a:avLst/>
            </a:prstTxWarp>
            <a:noAutofit/>
          </a:bodyPr>
          <a:lstStyle/>
          <a:p>
            <a:pPr algn="ctr" defTabSz="570888"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24" name="Down Arrow 19"/>
          <p:cNvSpPr/>
          <p:nvPr/>
        </p:nvSpPr>
        <p:spPr bwMode="auto">
          <a:xfrm flipV="1">
            <a:off x="3840877" y="3757015"/>
            <a:ext cx="523527" cy="1211401"/>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b" anchorCtr="0" forceAA="0" compatLnSpc="1">
            <a:prstTxWarp prst="textNoShape">
              <a:avLst/>
            </a:prstTxWarp>
            <a:noAutofit/>
          </a:bodyPr>
          <a:lstStyle/>
          <a:p>
            <a:pPr algn="ctr" defTabSz="570888"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14" name="组合 13"/>
          <p:cNvGrpSpPr/>
          <p:nvPr/>
        </p:nvGrpSpPr>
        <p:grpSpPr>
          <a:xfrm>
            <a:off x="4406663" y="3306893"/>
            <a:ext cx="2660999" cy="1665696"/>
            <a:chOff x="3265955" y="3677969"/>
            <a:chExt cx="2662762" cy="1666800"/>
          </a:xfrm>
        </p:grpSpPr>
        <p:sp>
          <p:nvSpPr>
            <p:cNvPr id="6" name="矩形 5"/>
            <p:cNvSpPr/>
            <p:nvPr/>
          </p:nvSpPr>
          <p:spPr>
            <a:xfrm>
              <a:off x="3271917" y="3677969"/>
              <a:ext cx="2656800" cy="1666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19" tIns="89619" rIns="89619" bIns="89619" numCol="1" rtlCol="0" anchor="t" anchorCtr="0" compatLnSpc="1">
              <a:prstTxWarp prst="textNoShape">
                <a:avLst/>
              </a:prstTxWarp>
            </a:bodyPr>
            <a:lstStyle/>
            <a:p>
              <a:pPr defTabSz="1071024" fontAlgn="base">
                <a:lnSpc>
                  <a:spcPct val="80000"/>
                </a:lnSpc>
                <a:spcBef>
                  <a:spcPct val="0"/>
                </a:spcBef>
                <a:spcAft>
                  <a:spcPct val="0"/>
                </a:spcAft>
              </a:pPr>
              <a:r>
                <a:rPr lang="en-US" altLang="zh-CN" sz="1960" kern="0" dirty="0">
                  <a:gradFill>
                    <a:gsLst>
                      <a:gs pos="0">
                        <a:sysClr val="window" lastClr="FFFFFF"/>
                      </a:gs>
                      <a:gs pos="100000">
                        <a:sysClr val="window" lastClr="FFFFFF"/>
                      </a:gs>
                    </a:gsLst>
                    <a:lin ang="16200000" scaled="0"/>
                  </a:gradFill>
                  <a:ea typeface="Segoe UI" pitchFamily="34" charset="0"/>
                  <a:cs typeface="Segoe UI" pitchFamily="34" charset="0"/>
                </a:rPr>
                <a:t>Sensor Networks</a:t>
              </a:r>
            </a:p>
          </p:txBody>
        </p:sp>
        <p:sp>
          <p:nvSpPr>
            <p:cNvPr id="26" name="TextBox 25"/>
            <p:cNvSpPr txBox="1"/>
            <p:nvPr/>
          </p:nvSpPr>
          <p:spPr>
            <a:xfrm>
              <a:off x="3725298" y="4894960"/>
              <a:ext cx="1624072" cy="380328"/>
            </a:xfrm>
            <a:prstGeom prst="rect">
              <a:avLst/>
            </a:prstGeom>
            <a:noFill/>
            <a:ln>
              <a:noFill/>
            </a:ln>
          </p:spPr>
          <p:txBody>
            <a:bodyPr wrap="square" lIns="0" tIns="0" rIns="0" bIns="0" rtlCol="0">
              <a:spAutoFit/>
            </a:bodyPr>
            <a:lstStyle/>
            <a:p>
              <a:pPr algn="r" defTabSz="571076">
                <a:lnSpc>
                  <a:spcPct val="80000"/>
                </a:lnSpc>
                <a:spcBef>
                  <a:spcPct val="20000"/>
                </a:spcBef>
                <a:buClr>
                  <a:srgbClr val="0071BC"/>
                </a:buClr>
                <a:buSzPct val="90000"/>
              </a:pPr>
              <a:r>
                <a:rPr lang="en-US" sz="1372" dirty="0">
                  <a:solidFill>
                    <a:srgbClr val="FFFFFF">
                      <a:alpha val="99000"/>
                    </a:srgbClr>
                  </a:solidFill>
                  <a:ea typeface="Segoe UI" pitchFamily="34" charset="0"/>
                  <a:cs typeface="Segoe UI" pitchFamily="34" charset="0"/>
                </a:rPr>
                <a:t>&gt;10 billion</a:t>
              </a:r>
            </a:p>
            <a:p>
              <a:pPr algn="r" defTabSz="571076">
                <a:lnSpc>
                  <a:spcPct val="80000"/>
                </a:lnSpc>
                <a:spcBef>
                  <a:spcPct val="20000"/>
                </a:spcBef>
                <a:buClr>
                  <a:srgbClr val="0071BC"/>
                </a:buClr>
                <a:buSzPct val="90000"/>
              </a:pPr>
              <a:r>
                <a:rPr lang="en-US" sz="1372" dirty="0">
                  <a:solidFill>
                    <a:srgbClr val="FFFFFF">
                      <a:alpha val="99000"/>
                    </a:srgbClr>
                  </a:solidFill>
                  <a:ea typeface="Segoe UI" pitchFamily="34" charset="0"/>
                  <a:cs typeface="Segoe UI" pitchFamily="34" charset="0"/>
                </a:rPr>
                <a:t> </a:t>
              </a:r>
            </a:p>
          </p:txBody>
        </p:sp>
        <p:sp>
          <p:nvSpPr>
            <p:cNvPr id="36" name="矩形 35"/>
            <p:cNvSpPr/>
            <p:nvPr/>
          </p:nvSpPr>
          <p:spPr>
            <a:xfrm>
              <a:off x="3265955" y="3931482"/>
              <a:ext cx="184779" cy="359295"/>
            </a:xfrm>
            <a:prstGeom prst="rect">
              <a:avLst/>
            </a:prstGeom>
            <a:noFill/>
            <a:ln>
              <a:noFill/>
            </a:ln>
          </p:spPr>
          <p:txBody>
            <a:bodyPr wrap="none">
              <a:spAutoFit/>
            </a:bodyPr>
            <a:lstStyle/>
            <a:p>
              <a:pPr defTabSz="1218387"/>
              <a:endParaRPr lang="zh-CN" altLang="en-US" sz="1699" kern="0" dirty="0">
                <a:solidFill>
                  <a:srgbClr val="FFFFFF"/>
                </a:solidFill>
                <a:latin typeface="微软雅黑" pitchFamily="34" charset="-122"/>
                <a:ea typeface="微软雅黑" pitchFamily="34" charset="-122"/>
                <a:cs typeface="Segoe UI" pitchFamily="34" charset="0"/>
              </a:endParaRPr>
            </a:p>
          </p:txBody>
        </p:sp>
      </p:grpSp>
      <p:sp>
        <p:nvSpPr>
          <p:cNvPr id="25" name="Down Arrow 19"/>
          <p:cNvSpPr/>
          <p:nvPr/>
        </p:nvSpPr>
        <p:spPr bwMode="auto">
          <a:xfrm flipV="1">
            <a:off x="6503408" y="3769353"/>
            <a:ext cx="523527" cy="121139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b" anchorCtr="0" forceAA="0" compatLnSpc="1">
            <a:prstTxWarp prst="textNoShape">
              <a:avLst/>
            </a:prstTxWarp>
            <a:noAutofit/>
          </a:bodyPr>
          <a:lstStyle/>
          <a:p>
            <a:pPr algn="ctr" defTabSz="570888"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40" name="Title 1"/>
          <p:cNvSpPr txBox="1">
            <a:spLocks/>
          </p:cNvSpPr>
          <p:nvPr/>
        </p:nvSpPr>
        <p:spPr>
          <a:xfrm>
            <a:off x="0" y="0"/>
            <a:ext cx="12192000" cy="6445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t>Key trends</a:t>
            </a:r>
            <a:endParaRPr lang="en-US" sz="2800" dirty="0"/>
          </a:p>
        </p:txBody>
      </p:sp>
    </p:spTree>
    <p:extLst>
      <p:ext uri="{BB962C8B-B14F-4D97-AF65-F5344CB8AC3E}">
        <p14:creationId xmlns:p14="http://schemas.microsoft.com/office/powerpoint/2010/main" val="41623428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anim calcmode="lin" valueType="num">
                                      <p:cBhvr>
                                        <p:cTn id="14" dur="500" fill="hold"/>
                                        <p:tgtEl>
                                          <p:spTgt spid="12"/>
                                        </p:tgtEl>
                                        <p:attrNameLst>
                                          <p:attrName>ppt_x</p:attrName>
                                        </p:attrNameLst>
                                      </p:cBhvr>
                                      <p:tavLst>
                                        <p:tav tm="0">
                                          <p:val>
                                            <p:strVal val="#ppt_x"/>
                                          </p:val>
                                        </p:tav>
                                        <p:tav tm="100000">
                                          <p:val>
                                            <p:strVal val="#ppt_x"/>
                                          </p:val>
                                        </p:tav>
                                      </p:tavLst>
                                    </p:anim>
                                    <p:anim calcmode="lin" valueType="num">
                                      <p:cBhvr>
                                        <p:cTn id="15" dur="5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anim calcmode="lin" valueType="num">
                                      <p:cBhvr>
                                        <p:cTn id="26" dur="500" fill="hold"/>
                                        <p:tgtEl>
                                          <p:spTgt spid="14"/>
                                        </p:tgtEl>
                                        <p:attrNameLst>
                                          <p:attrName>ppt_x</p:attrName>
                                        </p:attrNameLst>
                                      </p:cBhvr>
                                      <p:tavLst>
                                        <p:tav tm="0">
                                          <p:val>
                                            <p:strVal val="#ppt_x"/>
                                          </p:val>
                                        </p:tav>
                                        <p:tav tm="100000">
                                          <p:val>
                                            <p:strVal val="#ppt_x"/>
                                          </p:val>
                                        </p:tav>
                                      </p:tavLst>
                                    </p:anim>
                                    <p:anim calcmode="lin" valueType="num">
                                      <p:cBhvr>
                                        <p:cTn id="27" dur="500" fill="hold"/>
                                        <p:tgtEl>
                                          <p:spTgt spid="14"/>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1000"/>
                                        <p:tgtEl>
                                          <p:spTgt spid="23"/>
                                        </p:tgtEl>
                                      </p:cBhvr>
                                    </p:animEffect>
                                    <p:anim calcmode="lin" valueType="num">
                                      <p:cBhvr>
                                        <p:cTn id="37" dur="1000" fill="hold"/>
                                        <p:tgtEl>
                                          <p:spTgt spid="23"/>
                                        </p:tgtEl>
                                        <p:attrNameLst>
                                          <p:attrName>ppt_x</p:attrName>
                                        </p:attrNameLst>
                                      </p:cBhvr>
                                      <p:tavLst>
                                        <p:tav tm="0">
                                          <p:val>
                                            <p:strVal val="#ppt_x"/>
                                          </p:val>
                                        </p:tav>
                                        <p:tav tm="100000">
                                          <p:val>
                                            <p:strVal val="#ppt_x"/>
                                          </p:val>
                                        </p:tav>
                                      </p:tavLst>
                                    </p:anim>
                                    <p:anim calcmode="lin" valueType="num">
                                      <p:cBhvr>
                                        <p:cTn id="38" dur="1000" fill="hold"/>
                                        <p:tgtEl>
                                          <p:spTgt spid="2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1000"/>
                                        <p:tgtEl>
                                          <p:spTgt spid="25"/>
                                        </p:tgtEl>
                                      </p:cBhvr>
                                    </p:animEffect>
                                    <p:anim calcmode="lin" valueType="num">
                                      <p:cBhvr>
                                        <p:cTn id="47" dur="1000" fill="hold"/>
                                        <p:tgtEl>
                                          <p:spTgt spid="25"/>
                                        </p:tgtEl>
                                        <p:attrNameLst>
                                          <p:attrName>ppt_x</p:attrName>
                                        </p:attrNameLst>
                                      </p:cBhvr>
                                      <p:tavLst>
                                        <p:tav tm="0">
                                          <p:val>
                                            <p:strVal val="#ppt_x"/>
                                          </p:val>
                                        </p:tav>
                                        <p:tav tm="100000">
                                          <p:val>
                                            <p:strVal val="#ppt_x"/>
                                          </p:val>
                                        </p:tav>
                                      </p:tavLst>
                                    </p:anim>
                                    <p:anim calcmode="lin" valueType="num">
                                      <p:cBhvr>
                                        <p:cTn id="48" dur="1000" fill="hold"/>
                                        <p:tgtEl>
                                          <p:spTgt spid="25"/>
                                        </p:tgtEl>
                                        <p:attrNameLst>
                                          <p:attrName>ppt_y</p:attrName>
                                        </p:attrNameLst>
                                      </p:cBhvr>
                                      <p:tavLst>
                                        <p:tav tm="0">
                                          <p:val>
                                            <p:strVal val="#ppt_y+.1"/>
                                          </p:val>
                                        </p:tav>
                                        <p:tav tm="100000">
                                          <p:val>
                                            <p:strVal val="#ppt_y"/>
                                          </p:val>
                                        </p:tav>
                                      </p:tavLst>
                                    </p:anim>
                                  </p:childTnLst>
                                </p:cTn>
                              </p:par>
                            </p:childTnLst>
                          </p:cTn>
                        </p:par>
                        <p:par>
                          <p:cTn id="49" fill="hold">
                            <p:stCondLst>
                              <p:cond delay="3000"/>
                            </p:stCondLst>
                            <p:childTnLst>
                              <p:par>
                                <p:cTn id="50" presetID="47" presetClass="entr" presetSubtype="0"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anim calcmode="lin" valueType="num">
                                      <p:cBhvr>
                                        <p:cTn id="53" dur="500" fill="hold"/>
                                        <p:tgtEl>
                                          <p:spTgt spid="16"/>
                                        </p:tgtEl>
                                        <p:attrNameLst>
                                          <p:attrName>ppt_x</p:attrName>
                                        </p:attrNameLst>
                                      </p:cBhvr>
                                      <p:tavLst>
                                        <p:tav tm="0">
                                          <p:val>
                                            <p:strVal val="#ppt_x"/>
                                          </p:val>
                                        </p:tav>
                                        <p:tav tm="100000">
                                          <p:val>
                                            <p:strVal val="#ppt_x"/>
                                          </p:val>
                                        </p:tav>
                                      </p:tavLst>
                                    </p:anim>
                                    <p:anim calcmode="lin" valueType="num">
                                      <p:cBhvr>
                                        <p:cTn id="54" dur="500" fill="hold"/>
                                        <p:tgtEl>
                                          <p:spTgt spid="16"/>
                                        </p:tgtEl>
                                        <p:attrNameLst>
                                          <p:attrName>ppt_y</p:attrName>
                                        </p:attrNameLst>
                                      </p:cBhvr>
                                      <p:tavLst>
                                        <p:tav tm="0">
                                          <p:val>
                                            <p:strVal val="#ppt_y-.1"/>
                                          </p:val>
                                        </p:tav>
                                        <p:tav tm="100000">
                                          <p:val>
                                            <p:strVal val="#ppt_y"/>
                                          </p:val>
                                        </p:tav>
                                      </p:tavLst>
                                    </p:anim>
                                  </p:childTnLst>
                                </p:cTn>
                              </p:par>
                            </p:childTnLst>
                          </p:cTn>
                        </p:par>
                        <p:par>
                          <p:cTn id="55" fill="hold">
                            <p:stCondLst>
                              <p:cond delay="3500"/>
                            </p:stCondLst>
                            <p:childTnLst>
                              <p:par>
                                <p:cTn id="56" presetID="47" presetClass="entr" presetSubtype="0" fill="hold"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anim calcmode="lin" valueType="num">
                                      <p:cBhvr>
                                        <p:cTn id="59" dur="500" fill="hold"/>
                                        <p:tgtEl>
                                          <p:spTgt spid="15"/>
                                        </p:tgtEl>
                                        <p:attrNameLst>
                                          <p:attrName>ppt_x</p:attrName>
                                        </p:attrNameLst>
                                      </p:cBhvr>
                                      <p:tavLst>
                                        <p:tav tm="0">
                                          <p:val>
                                            <p:strVal val="#ppt_x"/>
                                          </p:val>
                                        </p:tav>
                                        <p:tav tm="100000">
                                          <p:val>
                                            <p:strVal val="#ppt_x"/>
                                          </p:val>
                                        </p:tav>
                                      </p:tavLst>
                                    </p:anim>
                                    <p:anim calcmode="lin" valueType="num">
                                      <p:cBhvr>
                                        <p:cTn id="60" dur="500" fill="hold"/>
                                        <p:tgtEl>
                                          <p:spTgt spid="15"/>
                                        </p:tgtEl>
                                        <p:attrNameLst>
                                          <p:attrName>ppt_y</p:attrName>
                                        </p:attrNameLst>
                                      </p:cBhvr>
                                      <p:tavLst>
                                        <p:tav tm="0">
                                          <p:val>
                                            <p:strVal val="#ppt_y-.1"/>
                                          </p:val>
                                        </p:tav>
                                        <p:tav tm="100000">
                                          <p:val>
                                            <p:strVal val="#ppt_y"/>
                                          </p:val>
                                        </p:tav>
                                      </p:tavLst>
                                    </p:anim>
                                  </p:childTnLst>
                                </p:cTn>
                              </p:par>
                            </p:childTnLst>
                          </p:cTn>
                        </p:par>
                        <p:par>
                          <p:cTn id="61" fill="hold">
                            <p:stCondLst>
                              <p:cond delay="4000"/>
                            </p:stCondLst>
                            <p:childTnLst>
                              <p:par>
                                <p:cTn id="62" presetID="47"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1000"/>
                                        <p:tgtEl>
                                          <p:spTgt spid="30"/>
                                        </p:tgtEl>
                                      </p:cBhvr>
                                    </p:animEffect>
                                    <p:anim calcmode="lin" valueType="num">
                                      <p:cBhvr>
                                        <p:cTn id="65" dur="1000" fill="hold"/>
                                        <p:tgtEl>
                                          <p:spTgt spid="30"/>
                                        </p:tgtEl>
                                        <p:attrNameLst>
                                          <p:attrName>ppt_x</p:attrName>
                                        </p:attrNameLst>
                                      </p:cBhvr>
                                      <p:tavLst>
                                        <p:tav tm="0">
                                          <p:val>
                                            <p:strVal val="#ppt_x"/>
                                          </p:val>
                                        </p:tav>
                                        <p:tav tm="100000">
                                          <p:val>
                                            <p:strVal val="#ppt_x"/>
                                          </p:val>
                                        </p:tav>
                                      </p:tavLst>
                                    </p:anim>
                                    <p:anim calcmode="lin" valueType="num">
                                      <p:cBhvr>
                                        <p:cTn id="66" dur="1000" fill="hold"/>
                                        <p:tgtEl>
                                          <p:spTgt spid="30"/>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1000"/>
                                        <p:tgtEl>
                                          <p:spTgt spid="31"/>
                                        </p:tgtEl>
                                      </p:cBhvr>
                                    </p:animEffect>
                                    <p:anim calcmode="lin" valueType="num">
                                      <p:cBhvr>
                                        <p:cTn id="70" dur="1000" fill="hold"/>
                                        <p:tgtEl>
                                          <p:spTgt spid="31"/>
                                        </p:tgtEl>
                                        <p:attrNameLst>
                                          <p:attrName>ppt_x</p:attrName>
                                        </p:attrNameLst>
                                      </p:cBhvr>
                                      <p:tavLst>
                                        <p:tav tm="0">
                                          <p:val>
                                            <p:strVal val="#ppt_x"/>
                                          </p:val>
                                        </p:tav>
                                        <p:tav tm="100000">
                                          <p:val>
                                            <p:strVal val="#ppt_x"/>
                                          </p:val>
                                        </p:tav>
                                      </p:tavLst>
                                    </p:anim>
                                    <p:anim calcmode="lin" valueType="num">
                                      <p:cBhvr>
                                        <p:cTn id="7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29" grpId="0" animBg="1"/>
      <p:bldP spid="23" grpId="0" animBg="1"/>
      <p:bldP spid="24" grpId="0" animBg="1"/>
      <p:bldP spid="25"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19" name="Object 318"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5126"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88" y="0"/>
                        <a:ext cx="158750" cy="158750"/>
                      </a:xfrm>
                      <a:prstGeom prst="rect">
                        <a:avLst/>
                      </a:prstGeom>
                    </p:spPr>
                  </p:pic>
                </p:oleObj>
              </mc:Fallback>
            </mc:AlternateContent>
          </a:graphicData>
        </a:graphic>
      </p:graphicFrame>
      <p:pic>
        <p:nvPicPr>
          <p:cNvPr id="26626" name="Picture 2"/>
          <p:cNvPicPr>
            <a:picLocks noChangeAspect="1" noChangeArrowheads="1"/>
          </p:cNvPicPr>
          <p:nvPr>
            <p:custDataLst>
              <p:tags r:id="rId3"/>
            </p:custDataLst>
          </p:nvPr>
        </p:nvPicPr>
        <p:blipFill rotWithShape="1">
          <a:blip r:embed="rId11">
            <a:extLst>
              <a:ext uri="{28A0092B-C50C-407E-A947-70E740481C1C}">
                <a14:useLocalDpi xmlns:a14="http://schemas.microsoft.com/office/drawing/2010/main" val="0"/>
              </a:ext>
            </a:extLst>
          </a:blip>
          <a:srcRect b="25000"/>
          <a:stretch/>
        </p:blipFill>
        <p:spPr bwMode="auto">
          <a:xfrm>
            <a:off x="1588"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custDataLst>
              <p:tags r:id="rId4"/>
            </p:custDataLst>
          </p:nvPr>
        </p:nvSpPr>
        <p:spPr bwMode="auto">
          <a:xfrm>
            <a:off x="1588" y="2148840"/>
            <a:ext cx="12188952" cy="25603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600" dirty="0">
              <a:gradFill>
                <a:gsLst>
                  <a:gs pos="0">
                    <a:srgbClr val="FFFFFF"/>
                  </a:gs>
                  <a:gs pos="100000">
                    <a:srgbClr val="FFFFFF"/>
                  </a:gs>
                </a:gsLst>
                <a:lin ang="5400000" scaled="0"/>
              </a:gradFill>
            </a:endParaRPr>
          </a:p>
        </p:txBody>
      </p:sp>
      <p:sp>
        <p:nvSpPr>
          <p:cNvPr id="309" name="Rectangle 308"/>
          <p:cNvSpPr/>
          <p:nvPr>
            <p:custDataLst>
              <p:tags r:id="rId5"/>
            </p:custDataLst>
          </p:nvPr>
        </p:nvSpPr>
        <p:spPr>
          <a:xfrm>
            <a:off x="5959433" y="4062297"/>
            <a:ext cx="5716630" cy="553998"/>
          </a:xfrm>
          <a:prstGeom prst="rect">
            <a:avLst/>
          </a:prstGeom>
        </p:spPr>
        <p:txBody>
          <a:bodyPr wrap="none">
            <a:spAutoFit/>
          </a:bodyPr>
          <a:lstStyle/>
          <a:p>
            <a:pPr algn="r">
              <a:defRPr/>
            </a:pPr>
            <a:r>
              <a:rPr lang="en-US" kern="0" dirty="0">
                <a:ln>
                  <a:solidFill>
                    <a:srgbClr val="FFFFFF">
                      <a:alpha val="0"/>
                    </a:srgbClr>
                  </a:solidFill>
                </a:ln>
                <a:solidFill>
                  <a:srgbClr val="FFFFFF">
                    <a:alpha val="99000"/>
                  </a:srgbClr>
                </a:solidFill>
              </a:rPr>
              <a:t>Of Information will be created in 2011</a:t>
            </a:r>
          </a:p>
          <a:p>
            <a:pPr algn="r">
              <a:defRPr/>
            </a:pPr>
            <a:r>
              <a:rPr lang="en-US" sz="1200" i="1" kern="0" dirty="0">
                <a:ln>
                  <a:solidFill>
                    <a:srgbClr val="FFFFFF">
                      <a:alpha val="0"/>
                    </a:srgbClr>
                  </a:solidFill>
                </a:ln>
                <a:solidFill>
                  <a:srgbClr val="FFFFFF">
                    <a:alpha val="99000"/>
                  </a:srgbClr>
                </a:solidFill>
              </a:rPr>
              <a:t>Source: </a:t>
            </a:r>
            <a:r>
              <a:rPr lang="en-US" sz="1200" i="1" kern="0" dirty="0" err="1">
                <a:ln>
                  <a:solidFill>
                    <a:srgbClr val="FFFFFF">
                      <a:alpha val="0"/>
                    </a:srgbClr>
                  </a:solidFill>
                </a:ln>
                <a:solidFill>
                  <a:srgbClr val="FFFFFF">
                    <a:alpha val="99000"/>
                  </a:srgbClr>
                </a:solidFill>
              </a:rPr>
              <a:t>CenturyLink</a:t>
            </a:r>
            <a:r>
              <a:rPr lang="en-US" sz="1200" i="1" kern="0" dirty="0">
                <a:ln>
                  <a:solidFill>
                    <a:srgbClr val="FFFFFF">
                      <a:alpha val="0"/>
                    </a:srgbClr>
                  </a:solidFill>
                </a:ln>
                <a:solidFill>
                  <a:srgbClr val="FFFFFF">
                    <a:alpha val="99000"/>
                  </a:srgbClr>
                </a:solidFill>
              </a:rPr>
              <a:t> resource center, as reported in The </a:t>
            </a:r>
            <a:r>
              <a:rPr lang="en-US" sz="1200" i="1" kern="0" dirty="0" err="1">
                <a:ln>
                  <a:solidFill>
                    <a:srgbClr val="FFFFFF">
                      <a:alpha val="0"/>
                    </a:srgbClr>
                  </a:solidFill>
                </a:ln>
                <a:solidFill>
                  <a:srgbClr val="FFFFFF">
                    <a:alpha val="99000"/>
                  </a:srgbClr>
                </a:solidFill>
              </a:rPr>
              <a:t>readwriteweb</a:t>
            </a:r>
            <a:r>
              <a:rPr lang="en-US" sz="1200" i="1" kern="0" dirty="0">
                <a:ln>
                  <a:solidFill>
                    <a:srgbClr val="FFFFFF">
                      <a:alpha val="0"/>
                    </a:srgbClr>
                  </a:solidFill>
                </a:ln>
                <a:solidFill>
                  <a:srgbClr val="FFFFFF">
                    <a:alpha val="99000"/>
                  </a:srgbClr>
                </a:solidFill>
              </a:rPr>
              <a:t>, Nov 17, 2011</a:t>
            </a:r>
          </a:p>
        </p:txBody>
      </p:sp>
      <p:sp>
        <p:nvSpPr>
          <p:cNvPr id="310" name="Rectangle 309"/>
          <p:cNvSpPr/>
          <p:nvPr>
            <p:custDataLst>
              <p:tags r:id="rId6"/>
            </p:custDataLst>
          </p:nvPr>
        </p:nvSpPr>
        <p:spPr>
          <a:xfrm>
            <a:off x="623179" y="2263811"/>
            <a:ext cx="7137723" cy="2092881"/>
          </a:xfrm>
          <a:prstGeom prst="rect">
            <a:avLst/>
          </a:prstGeom>
        </p:spPr>
        <p:txBody>
          <a:bodyPr wrap="none" anchor="ctr">
            <a:spAutoFit/>
          </a:bodyPr>
          <a:lstStyle/>
          <a:p>
            <a:r>
              <a:rPr lang="en-US" sz="13000" dirty="0">
                <a:ln>
                  <a:solidFill>
                    <a:srgbClr val="FFFFFF">
                      <a:alpha val="0"/>
                    </a:srgbClr>
                  </a:solidFill>
                </a:ln>
                <a:solidFill>
                  <a:srgbClr val="FFFFFF">
                    <a:alpha val="99000"/>
                  </a:srgbClr>
                </a:solidFill>
                <a:latin typeface="Segoe UI Light" pitchFamily="34" charset="0"/>
              </a:rPr>
              <a:t>1.8 </a:t>
            </a:r>
            <a:r>
              <a:rPr lang="en-US" sz="6600" dirty="0">
                <a:ln>
                  <a:solidFill>
                    <a:srgbClr val="FFFFFF">
                      <a:alpha val="0"/>
                    </a:srgbClr>
                  </a:solidFill>
                </a:ln>
                <a:solidFill>
                  <a:srgbClr val="FFFFFF">
                    <a:alpha val="99000"/>
                  </a:srgbClr>
                </a:solidFill>
                <a:latin typeface="Segoe UI Light" pitchFamily="34" charset="0"/>
              </a:rPr>
              <a:t>ZETTABYTES</a:t>
            </a:r>
            <a:endParaRPr lang="en-US" sz="6600" baseline="30000" dirty="0">
              <a:ln>
                <a:solidFill>
                  <a:srgbClr val="FFFFFF">
                    <a:alpha val="0"/>
                  </a:srgbClr>
                </a:solidFill>
              </a:ln>
              <a:solidFill>
                <a:srgbClr val="FFFFFF">
                  <a:alpha val="99000"/>
                </a:srgbClr>
              </a:solidFill>
              <a:latin typeface="Segoe UI Light" pitchFamily="34" charset="0"/>
            </a:endParaRPr>
          </a:p>
        </p:txBody>
      </p:sp>
    </p:spTree>
    <p:extLst>
      <p:ext uri="{BB962C8B-B14F-4D97-AF65-F5344CB8AC3E}">
        <p14:creationId xmlns:p14="http://schemas.microsoft.com/office/powerpoint/2010/main" val="21225941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19" name="Object 318"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6150"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88" y="0"/>
                        <a:ext cx="158750" cy="158750"/>
                      </a:xfrm>
                      <a:prstGeom prst="rect">
                        <a:avLst/>
                      </a:prstGeom>
                    </p:spPr>
                  </p:pic>
                </p:oleObj>
              </mc:Fallback>
            </mc:AlternateContent>
          </a:graphicData>
        </a:graphic>
      </p:graphicFrame>
      <p:pic>
        <p:nvPicPr>
          <p:cNvPr id="26626" name="Picture 2"/>
          <p:cNvPicPr>
            <a:picLocks noChangeAspect="1" noChangeArrowheads="1"/>
          </p:cNvPicPr>
          <p:nvPr>
            <p:custDataLst>
              <p:tags r:id="rId3"/>
            </p:custDataLst>
          </p:nvPr>
        </p:nvPicPr>
        <p:blipFill rotWithShape="1">
          <a:blip r:embed="rId11">
            <a:extLst>
              <a:ext uri="{28A0092B-C50C-407E-A947-70E740481C1C}">
                <a14:useLocalDpi xmlns:a14="http://schemas.microsoft.com/office/drawing/2010/main" val="0"/>
              </a:ext>
            </a:extLst>
          </a:blip>
          <a:srcRect b="25000"/>
          <a:stretch/>
        </p:blipFill>
        <p:spPr bwMode="auto">
          <a:xfrm>
            <a:off x="1588"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custDataLst>
              <p:tags r:id="rId4"/>
            </p:custDataLst>
          </p:nvPr>
        </p:nvSpPr>
        <p:spPr bwMode="auto">
          <a:xfrm>
            <a:off x="1588" y="2148840"/>
            <a:ext cx="12188952" cy="25603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600" dirty="0">
              <a:gradFill>
                <a:gsLst>
                  <a:gs pos="0">
                    <a:srgbClr val="FFFFFF"/>
                  </a:gs>
                  <a:gs pos="100000">
                    <a:srgbClr val="FFFFFF"/>
                  </a:gs>
                </a:gsLst>
                <a:lin ang="5400000" scaled="0"/>
              </a:gradFill>
            </a:endParaRPr>
          </a:p>
        </p:txBody>
      </p:sp>
      <p:sp>
        <p:nvSpPr>
          <p:cNvPr id="309" name="Rectangle 308"/>
          <p:cNvSpPr/>
          <p:nvPr>
            <p:custDataLst>
              <p:tags r:id="rId5"/>
            </p:custDataLst>
          </p:nvPr>
        </p:nvSpPr>
        <p:spPr>
          <a:xfrm>
            <a:off x="5959433" y="4062297"/>
            <a:ext cx="5716630" cy="553998"/>
          </a:xfrm>
          <a:prstGeom prst="rect">
            <a:avLst/>
          </a:prstGeom>
        </p:spPr>
        <p:txBody>
          <a:bodyPr wrap="none">
            <a:spAutoFit/>
          </a:bodyPr>
          <a:lstStyle/>
          <a:p>
            <a:pPr algn="r">
              <a:defRPr/>
            </a:pPr>
            <a:r>
              <a:rPr lang="en-US" kern="0" dirty="0">
                <a:ln>
                  <a:solidFill>
                    <a:srgbClr val="FFFFFF">
                      <a:alpha val="0"/>
                    </a:srgbClr>
                  </a:solidFill>
                </a:ln>
                <a:solidFill>
                  <a:srgbClr val="FFFFFF">
                    <a:alpha val="99000"/>
                  </a:srgbClr>
                </a:solidFill>
              </a:rPr>
              <a:t>By 2015</a:t>
            </a:r>
          </a:p>
          <a:p>
            <a:pPr algn="r">
              <a:defRPr/>
            </a:pPr>
            <a:r>
              <a:rPr lang="en-US" sz="1200" i="1" kern="0" dirty="0">
                <a:ln>
                  <a:solidFill>
                    <a:srgbClr val="FFFFFF">
                      <a:alpha val="0"/>
                    </a:srgbClr>
                  </a:solidFill>
                </a:ln>
                <a:solidFill>
                  <a:srgbClr val="FFFFFF">
                    <a:alpha val="99000"/>
                  </a:srgbClr>
                </a:solidFill>
              </a:rPr>
              <a:t>Source: </a:t>
            </a:r>
            <a:r>
              <a:rPr lang="en-US" sz="1200" i="1" kern="0" dirty="0" err="1">
                <a:ln>
                  <a:solidFill>
                    <a:srgbClr val="FFFFFF">
                      <a:alpha val="0"/>
                    </a:srgbClr>
                  </a:solidFill>
                </a:ln>
                <a:solidFill>
                  <a:srgbClr val="FFFFFF">
                    <a:alpha val="99000"/>
                  </a:srgbClr>
                </a:solidFill>
              </a:rPr>
              <a:t>CenturyLink</a:t>
            </a:r>
            <a:r>
              <a:rPr lang="en-US" sz="1200" i="1" kern="0" dirty="0">
                <a:ln>
                  <a:solidFill>
                    <a:srgbClr val="FFFFFF">
                      <a:alpha val="0"/>
                    </a:srgbClr>
                  </a:solidFill>
                </a:ln>
                <a:solidFill>
                  <a:srgbClr val="FFFFFF">
                    <a:alpha val="99000"/>
                  </a:srgbClr>
                </a:solidFill>
              </a:rPr>
              <a:t> resource center, as reported in The </a:t>
            </a:r>
            <a:r>
              <a:rPr lang="en-US" sz="1200" i="1" kern="0" dirty="0" err="1">
                <a:ln>
                  <a:solidFill>
                    <a:srgbClr val="FFFFFF">
                      <a:alpha val="0"/>
                    </a:srgbClr>
                  </a:solidFill>
                </a:ln>
                <a:solidFill>
                  <a:srgbClr val="FFFFFF">
                    <a:alpha val="99000"/>
                  </a:srgbClr>
                </a:solidFill>
              </a:rPr>
              <a:t>readwriteweb</a:t>
            </a:r>
            <a:r>
              <a:rPr lang="en-US" sz="1200" i="1" kern="0" dirty="0">
                <a:ln>
                  <a:solidFill>
                    <a:srgbClr val="FFFFFF">
                      <a:alpha val="0"/>
                    </a:srgbClr>
                  </a:solidFill>
                </a:ln>
                <a:solidFill>
                  <a:srgbClr val="FFFFFF">
                    <a:alpha val="99000"/>
                  </a:srgbClr>
                </a:solidFill>
              </a:rPr>
              <a:t>, Nov 17, 2011</a:t>
            </a:r>
          </a:p>
        </p:txBody>
      </p:sp>
      <p:sp>
        <p:nvSpPr>
          <p:cNvPr id="310" name="Rectangle 309"/>
          <p:cNvSpPr/>
          <p:nvPr>
            <p:custDataLst>
              <p:tags r:id="rId6"/>
            </p:custDataLst>
          </p:nvPr>
        </p:nvSpPr>
        <p:spPr>
          <a:xfrm>
            <a:off x="623179" y="2263811"/>
            <a:ext cx="7137723" cy="2092881"/>
          </a:xfrm>
          <a:prstGeom prst="rect">
            <a:avLst/>
          </a:prstGeom>
        </p:spPr>
        <p:txBody>
          <a:bodyPr wrap="none" anchor="ctr">
            <a:spAutoFit/>
          </a:bodyPr>
          <a:lstStyle/>
          <a:p>
            <a:r>
              <a:rPr lang="en-US" sz="13000" dirty="0">
                <a:ln>
                  <a:solidFill>
                    <a:srgbClr val="FFFFFF">
                      <a:alpha val="0"/>
                    </a:srgbClr>
                  </a:solidFill>
                </a:ln>
                <a:solidFill>
                  <a:srgbClr val="FFFFFF">
                    <a:alpha val="99000"/>
                  </a:srgbClr>
                </a:solidFill>
                <a:latin typeface="Segoe UI Light" pitchFamily="34" charset="0"/>
              </a:rPr>
              <a:t>7.9 </a:t>
            </a:r>
            <a:r>
              <a:rPr lang="en-US" sz="6600" dirty="0">
                <a:ln>
                  <a:solidFill>
                    <a:srgbClr val="FFFFFF">
                      <a:alpha val="0"/>
                    </a:srgbClr>
                  </a:solidFill>
                </a:ln>
                <a:solidFill>
                  <a:srgbClr val="FFFFFF">
                    <a:alpha val="99000"/>
                  </a:srgbClr>
                </a:solidFill>
                <a:latin typeface="Segoe UI Light" pitchFamily="34" charset="0"/>
              </a:rPr>
              <a:t>ZETTABYTES</a:t>
            </a:r>
            <a:endParaRPr lang="en-US" sz="6600" baseline="30000" dirty="0">
              <a:ln>
                <a:solidFill>
                  <a:srgbClr val="FFFFFF">
                    <a:alpha val="0"/>
                  </a:srgbClr>
                </a:solidFill>
              </a:ln>
              <a:solidFill>
                <a:srgbClr val="FFFFFF">
                  <a:alpha val="99000"/>
                </a:srgbClr>
              </a:solidFill>
              <a:latin typeface="Segoe UI Light" pitchFamily="34" charset="0"/>
            </a:endParaRPr>
          </a:p>
        </p:txBody>
      </p:sp>
    </p:spTree>
    <p:extLst>
      <p:ext uri="{BB962C8B-B14F-4D97-AF65-F5344CB8AC3E}">
        <p14:creationId xmlns:p14="http://schemas.microsoft.com/office/powerpoint/2010/main" val="35960969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6173701" y="4169627"/>
            <a:ext cx="5493771" cy="1945464"/>
            <a:chOff x="6172143" y="4169925"/>
            <a:chExt cx="5495981" cy="1946247"/>
          </a:xfrm>
        </p:grpSpPr>
        <p:sp>
          <p:nvSpPr>
            <p:cNvPr id="53" name="Rectangle 52"/>
            <p:cNvSpPr/>
            <p:nvPr>
              <p:custDataLst>
                <p:tags r:id="rId3"/>
              </p:custDataLst>
            </p:nvPr>
          </p:nvSpPr>
          <p:spPr bwMode="auto">
            <a:xfrm>
              <a:off x="6172143" y="4169925"/>
              <a:ext cx="5495981" cy="194624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10" tIns="182806" rIns="274210" bIns="45699" numCol="1" spcCol="0" rtlCol="0" fromWordArt="0" anchor="t" anchorCtr="0" forceAA="0" compatLnSpc="1">
              <a:prstTxWarp prst="textNoShape">
                <a:avLst/>
              </a:prstTxWarp>
              <a:noAutofit/>
            </a:bodyPr>
            <a:lstStyle/>
            <a:p>
              <a:pPr defTabSz="913650" fontAlgn="base">
                <a:spcBef>
                  <a:spcPts val="1200"/>
                </a:spcBef>
              </a:pPr>
              <a:r>
                <a:rPr lang="en-US" sz="1764" dirty="0">
                  <a:ln>
                    <a:solidFill>
                      <a:srgbClr val="FFFFFF">
                        <a:alpha val="0"/>
                      </a:srgbClr>
                    </a:solidFill>
                  </a:ln>
                  <a:solidFill>
                    <a:srgbClr val="292929">
                      <a:lumMod val="75000"/>
                      <a:lumOff val="25000"/>
                      <a:alpha val="99000"/>
                    </a:srgbClr>
                  </a:solidFill>
                </a:rPr>
                <a:t>Our weather model and resulting data sets should be accessible to universities and other institutions.</a:t>
              </a:r>
              <a:br>
                <a:rPr lang="en-US" sz="1764" dirty="0">
                  <a:ln>
                    <a:solidFill>
                      <a:srgbClr val="FFFFFF">
                        <a:alpha val="0"/>
                      </a:srgbClr>
                    </a:solidFill>
                  </a:ln>
                  <a:solidFill>
                    <a:srgbClr val="292929">
                      <a:lumMod val="75000"/>
                      <a:lumOff val="25000"/>
                      <a:alpha val="99000"/>
                    </a:srgbClr>
                  </a:solidFill>
                </a:rPr>
              </a:br>
              <a:endParaRPr lang="en-US" sz="1764" dirty="0">
                <a:ln>
                  <a:solidFill>
                    <a:srgbClr val="FFFFFF">
                      <a:alpha val="0"/>
                    </a:srgbClr>
                  </a:solidFill>
                </a:ln>
                <a:solidFill>
                  <a:srgbClr val="292929">
                    <a:lumMod val="75000"/>
                    <a:lumOff val="25000"/>
                    <a:alpha val="99000"/>
                  </a:srgbClr>
                </a:solidFill>
              </a:endParaRPr>
            </a:p>
            <a:p>
              <a:pPr algn="r" defTabSz="913650" fontAlgn="base">
                <a:spcBef>
                  <a:spcPts val="1200"/>
                </a:spcBef>
              </a:pPr>
              <a:r>
                <a:rPr lang="en-US" sz="1600" b="1" dirty="0">
                  <a:ln>
                    <a:solidFill>
                      <a:srgbClr val="FFFFFF">
                        <a:alpha val="0"/>
                      </a:srgbClr>
                    </a:solidFill>
                  </a:ln>
                  <a:solidFill>
                    <a:srgbClr val="292929">
                      <a:lumMod val="75000"/>
                      <a:lumOff val="25000"/>
                      <a:alpha val="99000"/>
                    </a:srgbClr>
                  </a:solidFill>
                </a:rPr>
                <a:t>Aerospace Development Manager, </a:t>
              </a:r>
              <a:br>
                <a:rPr lang="en-US" sz="1600" b="1" dirty="0">
                  <a:ln>
                    <a:solidFill>
                      <a:srgbClr val="FFFFFF">
                        <a:alpha val="0"/>
                      </a:srgbClr>
                    </a:solidFill>
                  </a:ln>
                  <a:solidFill>
                    <a:srgbClr val="292929">
                      <a:lumMod val="75000"/>
                      <a:lumOff val="25000"/>
                      <a:alpha val="99000"/>
                    </a:srgbClr>
                  </a:solidFill>
                </a:rPr>
              </a:br>
              <a:r>
                <a:rPr lang="en-US" sz="1600" dirty="0">
                  <a:ln>
                    <a:solidFill>
                      <a:srgbClr val="FFFFFF">
                        <a:alpha val="0"/>
                      </a:srgbClr>
                    </a:solidFill>
                  </a:ln>
                  <a:solidFill>
                    <a:srgbClr val="292929">
                      <a:lumMod val="75000"/>
                      <a:lumOff val="25000"/>
                      <a:alpha val="99000"/>
                    </a:srgbClr>
                  </a:solidFill>
                </a:rPr>
                <a:t>U.S. Federal Government</a:t>
              </a:r>
            </a:p>
          </p:txBody>
        </p:sp>
        <p:pic>
          <p:nvPicPr>
            <p:cNvPr id="31" name="Picture 45" descr="C:\Users\sakuu\Documents\Ballmer MGX 2011\Tile Icons\Quotes 2.png"/>
            <p:cNvPicPr>
              <a:picLocks noChangeAspect="1" noChangeArrowheads="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black">
            <a:xfrm>
              <a:off x="11365832" y="4798354"/>
              <a:ext cx="231337" cy="18026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6" descr="C:\Users\sakuu\Documents\Ballmer MGX 2011\Tile Icons\Quotes.png"/>
            <p:cNvPicPr>
              <a:picLocks noChangeAspect="1" noChangeArrowheads="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black">
            <a:xfrm>
              <a:off x="6227494" y="4315472"/>
              <a:ext cx="191358" cy="1491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586417" y="4169627"/>
            <a:ext cx="5493769" cy="1945465"/>
            <a:chOff x="582611" y="4169925"/>
            <a:chExt cx="5495979" cy="1946248"/>
          </a:xfrm>
        </p:grpSpPr>
        <p:sp>
          <p:nvSpPr>
            <p:cNvPr id="56" name="Rectangle 55"/>
            <p:cNvSpPr/>
            <p:nvPr>
              <p:custDataLst>
                <p:tags r:id="rId2"/>
              </p:custDataLst>
            </p:nvPr>
          </p:nvSpPr>
          <p:spPr bwMode="auto">
            <a:xfrm>
              <a:off x="582611" y="4169925"/>
              <a:ext cx="5495979" cy="194624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210" tIns="182806" rIns="274210" bIns="45699" numCol="1" rtlCol="0" anchor="t" anchorCtr="0" compatLnSpc="1">
              <a:prstTxWarp prst="textNoShape">
                <a:avLst/>
              </a:prstTxWarp>
            </a:bodyPr>
            <a:lstStyle/>
            <a:p>
              <a:pPr defTabSz="913650" fontAlgn="base">
                <a:spcBef>
                  <a:spcPts val="1200"/>
                </a:spcBef>
              </a:pPr>
              <a:r>
                <a:rPr lang="en-US" sz="1764" dirty="0">
                  <a:ln>
                    <a:solidFill>
                      <a:srgbClr val="FFFFFF">
                        <a:alpha val="0"/>
                      </a:srgbClr>
                    </a:solidFill>
                  </a:ln>
                  <a:solidFill>
                    <a:srgbClr val="292929">
                      <a:lumMod val="75000"/>
                      <a:lumOff val="25000"/>
                      <a:alpha val="99000"/>
                    </a:srgbClr>
                  </a:solidFill>
                </a:rPr>
                <a:t>It takes more time to hand a project from the seismic guys to me to the engineers in production than it does to figure out the oil field plays.</a:t>
              </a:r>
            </a:p>
            <a:p>
              <a:pPr algn="r" defTabSz="913650" fontAlgn="base">
                <a:spcBef>
                  <a:spcPts val="1200"/>
                </a:spcBef>
              </a:pPr>
              <a:r>
                <a:rPr lang="en-US" sz="1600" b="1" dirty="0">
                  <a:ln>
                    <a:solidFill>
                      <a:srgbClr val="FFFFFF">
                        <a:alpha val="0"/>
                      </a:srgbClr>
                    </a:solidFill>
                  </a:ln>
                  <a:solidFill>
                    <a:srgbClr val="292929">
                      <a:lumMod val="75000"/>
                      <a:lumOff val="25000"/>
                      <a:alpha val="99000"/>
                    </a:srgbClr>
                  </a:solidFill>
                </a:rPr>
                <a:t>Geologist</a:t>
              </a:r>
              <a:r>
                <a:rPr lang="en-US" sz="1600" dirty="0">
                  <a:ln>
                    <a:solidFill>
                      <a:srgbClr val="FFFFFF">
                        <a:alpha val="0"/>
                      </a:srgbClr>
                    </a:solidFill>
                  </a:ln>
                  <a:solidFill>
                    <a:srgbClr val="292929">
                      <a:lumMod val="75000"/>
                      <a:lumOff val="25000"/>
                      <a:alpha val="99000"/>
                    </a:srgbClr>
                  </a:solidFill>
                </a:rPr>
                <a:t>, </a:t>
              </a:r>
              <a:br>
                <a:rPr lang="en-US" sz="1600" dirty="0">
                  <a:ln>
                    <a:solidFill>
                      <a:srgbClr val="FFFFFF">
                        <a:alpha val="0"/>
                      </a:srgbClr>
                    </a:solidFill>
                  </a:ln>
                  <a:solidFill>
                    <a:srgbClr val="292929">
                      <a:lumMod val="75000"/>
                      <a:lumOff val="25000"/>
                      <a:alpha val="99000"/>
                    </a:srgbClr>
                  </a:solidFill>
                </a:rPr>
              </a:br>
              <a:r>
                <a:rPr lang="en-US" sz="1600" dirty="0">
                  <a:ln>
                    <a:solidFill>
                      <a:srgbClr val="FFFFFF">
                        <a:alpha val="0"/>
                      </a:srgbClr>
                    </a:solidFill>
                  </a:ln>
                  <a:solidFill>
                    <a:srgbClr val="292929">
                      <a:lumMod val="75000"/>
                      <a:lumOff val="25000"/>
                      <a:alpha val="99000"/>
                    </a:srgbClr>
                  </a:solidFill>
                </a:rPr>
                <a:t>Major oil and gas company</a:t>
              </a:r>
              <a:endParaRPr lang="en-US" sz="2399" dirty="0">
                <a:ln>
                  <a:solidFill>
                    <a:srgbClr val="FFFFFF">
                      <a:alpha val="0"/>
                    </a:srgbClr>
                  </a:solidFill>
                </a:ln>
                <a:solidFill>
                  <a:srgbClr val="292929">
                    <a:lumMod val="75000"/>
                    <a:lumOff val="25000"/>
                    <a:alpha val="99000"/>
                  </a:srgbClr>
                </a:solidFill>
              </a:endParaRPr>
            </a:p>
          </p:txBody>
        </p:sp>
        <p:pic>
          <p:nvPicPr>
            <p:cNvPr id="33" name="Picture 46" descr="C:\Users\sakuu\Documents\Ballmer MGX 2011\Tile Icons\Quotes.png"/>
            <p:cNvPicPr>
              <a:picLocks noChangeAspect="1" noChangeArrowheads="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black">
            <a:xfrm>
              <a:off x="629693" y="4315472"/>
              <a:ext cx="191358" cy="14911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5" descr="C:\Users\sakuu\Documents\Ballmer MGX 2011\Tile Icons\Quotes 2.png"/>
            <p:cNvPicPr>
              <a:picLocks noChangeAspect="1" noChangeArrowheads="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black">
            <a:xfrm>
              <a:off x="5122859" y="5075787"/>
              <a:ext cx="231337" cy="180262"/>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custDataLst>
              <p:tags r:id="rId1"/>
            </p:custDataLst>
          </p:nvPr>
        </p:nvSpPr>
        <p:spPr/>
        <p:txBody>
          <a:bodyPr>
            <a:normAutofit fontScale="90000"/>
          </a:bodyPr>
          <a:lstStyle/>
          <a:p>
            <a:r>
              <a:rPr lang="en-US" dirty="0" smtClean="0"/>
              <a:t>Big Data analytics</a:t>
            </a:r>
            <a:endParaRPr lang="en-US" dirty="0"/>
          </a:p>
        </p:txBody>
      </p:sp>
      <p:sp>
        <p:nvSpPr>
          <p:cNvPr id="3" name="Text Placeholder 2"/>
          <p:cNvSpPr>
            <a:spLocks noGrp="1"/>
          </p:cNvSpPr>
          <p:nvPr>
            <p:ph type="body" sz="quarter" idx="10"/>
          </p:nvPr>
        </p:nvSpPr>
        <p:spPr>
          <a:xfrm>
            <a:off x="599194" y="1742257"/>
            <a:ext cx="11149013" cy="553870"/>
          </a:xfrm>
        </p:spPr>
        <p:txBody>
          <a:bodyPr>
            <a:normAutofit fontScale="92500" lnSpcReduction="10000"/>
          </a:bodyPr>
          <a:lstStyle/>
          <a:p>
            <a:endParaRPr lang="en-US"/>
          </a:p>
        </p:txBody>
      </p:sp>
      <p:sp>
        <p:nvSpPr>
          <p:cNvPr id="38" name="Rectangle 37"/>
          <p:cNvSpPr>
            <a:spLocks noChangeAspect="1"/>
          </p:cNvSpPr>
          <p:nvPr/>
        </p:nvSpPr>
        <p:spPr>
          <a:xfrm>
            <a:off x="586415" y="1383929"/>
            <a:ext cx="2700128" cy="270012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none" lIns="91403" tIns="91403" rIns="91403" bIns="91403" rtlCol="0" anchor="b" anchorCtr="0"/>
          <a:lstStyle/>
          <a:p>
            <a:pPr defTabSz="1218387">
              <a:lnSpc>
                <a:spcPct val="90000"/>
              </a:lnSpc>
            </a:pPr>
            <a:r>
              <a:rPr lang="en-US" sz="3199" dirty="0">
                <a:ln>
                  <a:solidFill>
                    <a:srgbClr val="FFFFFF">
                      <a:alpha val="0"/>
                    </a:srgbClr>
                  </a:solidFill>
                </a:ln>
                <a:solidFill>
                  <a:srgbClr val="FFFFFF">
                    <a:alpha val="99000"/>
                  </a:srgbClr>
                </a:solidFill>
                <a:latin typeface="Segoe UI Light" pitchFamily="34" charset="0"/>
              </a:rPr>
              <a:t>Data</a:t>
            </a:r>
          </a:p>
          <a:p>
            <a:pPr defTabSz="1218387">
              <a:lnSpc>
                <a:spcPct val="90000"/>
              </a:lnSpc>
            </a:pPr>
            <a:r>
              <a:rPr lang="en-US" sz="3199" dirty="0">
                <a:ln>
                  <a:solidFill>
                    <a:srgbClr val="FFFFFF">
                      <a:alpha val="0"/>
                    </a:srgbClr>
                  </a:solidFill>
                </a:ln>
                <a:solidFill>
                  <a:srgbClr val="FFFFFF">
                    <a:alpha val="99000"/>
                  </a:srgbClr>
                </a:solidFill>
                <a:latin typeface="Segoe UI Light" pitchFamily="34" charset="0"/>
              </a:rPr>
              <a:t>acquisition</a:t>
            </a:r>
          </a:p>
          <a:p>
            <a:pPr defTabSz="1218387">
              <a:lnSpc>
                <a:spcPct val="90000"/>
              </a:lnSpc>
            </a:pPr>
            <a:r>
              <a:rPr lang="en-US" sz="3199" dirty="0">
                <a:ln>
                  <a:solidFill>
                    <a:srgbClr val="FFFFFF">
                      <a:alpha val="0"/>
                    </a:srgbClr>
                  </a:solidFill>
                </a:ln>
                <a:solidFill>
                  <a:srgbClr val="FFFFFF">
                    <a:alpha val="99000"/>
                  </a:srgbClr>
                </a:solidFill>
                <a:latin typeface="Segoe UI Light" pitchFamily="34" charset="0"/>
              </a:rPr>
              <a:t>&amp; modeling</a:t>
            </a:r>
          </a:p>
        </p:txBody>
      </p:sp>
      <p:sp>
        <p:nvSpPr>
          <p:cNvPr id="41" name="Rectangle 40"/>
          <p:cNvSpPr>
            <a:spLocks noChangeAspect="1"/>
          </p:cNvSpPr>
          <p:nvPr/>
        </p:nvSpPr>
        <p:spPr>
          <a:xfrm>
            <a:off x="3380058" y="1383929"/>
            <a:ext cx="2700128" cy="270012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none" lIns="91403" tIns="91403" rIns="91403" bIns="91403" rtlCol="0" anchor="b" anchorCtr="0"/>
          <a:lstStyle/>
          <a:p>
            <a:pPr defTabSz="1218387">
              <a:lnSpc>
                <a:spcPct val="90000"/>
              </a:lnSpc>
            </a:pPr>
            <a:r>
              <a:rPr lang="en-US" sz="3199" dirty="0">
                <a:ln>
                  <a:solidFill>
                    <a:srgbClr val="FFFFFF">
                      <a:alpha val="0"/>
                    </a:srgbClr>
                  </a:solidFill>
                </a:ln>
                <a:solidFill>
                  <a:srgbClr val="FFFFFF">
                    <a:alpha val="99000"/>
                  </a:srgbClr>
                </a:solidFill>
                <a:latin typeface="Segoe UI Light" pitchFamily="34" charset="0"/>
              </a:rPr>
              <a:t>Collaboration</a:t>
            </a:r>
          </a:p>
          <a:p>
            <a:pPr defTabSz="1218387">
              <a:lnSpc>
                <a:spcPct val="90000"/>
              </a:lnSpc>
            </a:pPr>
            <a:r>
              <a:rPr lang="en-US" sz="3199" dirty="0">
                <a:ln>
                  <a:solidFill>
                    <a:srgbClr val="FFFFFF">
                      <a:alpha val="0"/>
                    </a:srgbClr>
                  </a:solidFill>
                </a:ln>
                <a:solidFill>
                  <a:srgbClr val="FFFFFF">
                    <a:alpha val="99000"/>
                  </a:srgbClr>
                </a:solidFill>
                <a:latin typeface="Segoe UI Light" pitchFamily="34" charset="0"/>
              </a:rPr>
              <a:t>&amp; visualization</a:t>
            </a:r>
          </a:p>
        </p:txBody>
      </p:sp>
      <p:sp>
        <p:nvSpPr>
          <p:cNvPr id="44" name="Rectangle 43"/>
          <p:cNvSpPr>
            <a:spLocks noChangeAspect="1"/>
          </p:cNvSpPr>
          <p:nvPr/>
        </p:nvSpPr>
        <p:spPr>
          <a:xfrm>
            <a:off x="8967342" y="1383929"/>
            <a:ext cx="2700128" cy="270012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none" lIns="91403" tIns="91403" rIns="91403" bIns="91403" rtlCol="0" anchor="b" anchorCtr="0"/>
          <a:lstStyle/>
          <a:p>
            <a:pPr defTabSz="1218387">
              <a:lnSpc>
                <a:spcPct val="90000"/>
              </a:lnSpc>
            </a:pPr>
            <a:r>
              <a:rPr lang="en-US" sz="3199" dirty="0">
                <a:ln>
                  <a:solidFill>
                    <a:srgbClr val="FFFFFF">
                      <a:alpha val="0"/>
                    </a:srgbClr>
                  </a:solidFill>
                </a:ln>
                <a:solidFill>
                  <a:srgbClr val="FFFFFF">
                    <a:alpha val="99000"/>
                  </a:srgbClr>
                </a:solidFill>
                <a:latin typeface="Segoe UI Light" pitchFamily="34" charset="0"/>
              </a:rPr>
              <a:t>Dissemination, </a:t>
            </a:r>
            <a:br>
              <a:rPr lang="en-US" sz="3199" dirty="0">
                <a:ln>
                  <a:solidFill>
                    <a:srgbClr val="FFFFFF">
                      <a:alpha val="0"/>
                    </a:srgbClr>
                  </a:solidFill>
                </a:ln>
                <a:solidFill>
                  <a:srgbClr val="FFFFFF">
                    <a:alpha val="99000"/>
                  </a:srgbClr>
                </a:solidFill>
                <a:latin typeface="Segoe UI Light" pitchFamily="34" charset="0"/>
              </a:rPr>
            </a:br>
            <a:r>
              <a:rPr lang="en-US" sz="3199" dirty="0">
                <a:ln>
                  <a:solidFill>
                    <a:srgbClr val="FFFFFF">
                      <a:alpha val="0"/>
                    </a:srgbClr>
                  </a:solidFill>
                </a:ln>
                <a:solidFill>
                  <a:srgbClr val="FFFFFF">
                    <a:alpha val="99000"/>
                  </a:srgbClr>
                </a:solidFill>
                <a:latin typeface="Segoe UI Light" pitchFamily="34" charset="0"/>
              </a:rPr>
              <a:t>sharing, </a:t>
            </a:r>
            <a:br>
              <a:rPr lang="en-US" sz="3199" dirty="0">
                <a:ln>
                  <a:solidFill>
                    <a:srgbClr val="FFFFFF">
                      <a:alpha val="0"/>
                    </a:srgbClr>
                  </a:solidFill>
                </a:ln>
                <a:solidFill>
                  <a:srgbClr val="FFFFFF">
                    <a:alpha val="99000"/>
                  </a:srgbClr>
                </a:solidFill>
                <a:latin typeface="Segoe UI Light" pitchFamily="34" charset="0"/>
              </a:rPr>
            </a:br>
            <a:r>
              <a:rPr lang="en-US" sz="3199" dirty="0">
                <a:ln>
                  <a:solidFill>
                    <a:srgbClr val="FFFFFF">
                      <a:alpha val="0"/>
                    </a:srgbClr>
                  </a:solidFill>
                </a:ln>
                <a:solidFill>
                  <a:srgbClr val="FFFFFF">
                    <a:alpha val="99000"/>
                  </a:srgbClr>
                </a:solidFill>
                <a:latin typeface="Segoe UI Light" pitchFamily="34" charset="0"/>
              </a:rPr>
              <a:t>preservation</a:t>
            </a:r>
          </a:p>
        </p:txBody>
      </p:sp>
      <p:sp>
        <p:nvSpPr>
          <p:cNvPr id="47" name="Rectangle 46"/>
          <p:cNvSpPr>
            <a:spLocks noChangeAspect="1"/>
          </p:cNvSpPr>
          <p:nvPr/>
        </p:nvSpPr>
        <p:spPr>
          <a:xfrm>
            <a:off x="6173700" y="1383929"/>
            <a:ext cx="2700128" cy="270012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none" lIns="91403" tIns="91403" rIns="91403" bIns="91403" rtlCol="0" anchor="b" anchorCtr="0"/>
          <a:lstStyle/>
          <a:p>
            <a:pPr defTabSz="1218387">
              <a:lnSpc>
                <a:spcPct val="90000"/>
              </a:lnSpc>
            </a:pPr>
            <a:r>
              <a:rPr lang="en-US" sz="3199" dirty="0">
                <a:ln>
                  <a:solidFill>
                    <a:srgbClr val="FFFFFF">
                      <a:alpha val="0"/>
                    </a:srgbClr>
                  </a:solidFill>
                </a:ln>
                <a:solidFill>
                  <a:srgbClr val="FFFFFF">
                    <a:alpha val="99000"/>
                  </a:srgbClr>
                </a:solidFill>
                <a:latin typeface="Segoe UI Light" pitchFamily="34" charset="0"/>
              </a:rPr>
              <a:t>Analysis &amp;</a:t>
            </a:r>
            <a:br>
              <a:rPr lang="en-US" sz="3199" dirty="0">
                <a:ln>
                  <a:solidFill>
                    <a:srgbClr val="FFFFFF">
                      <a:alpha val="0"/>
                    </a:srgbClr>
                  </a:solidFill>
                </a:ln>
                <a:solidFill>
                  <a:srgbClr val="FFFFFF">
                    <a:alpha val="99000"/>
                  </a:srgbClr>
                </a:solidFill>
                <a:latin typeface="Segoe UI Light" pitchFamily="34" charset="0"/>
              </a:rPr>
            </a:br>
            <a:r>
              <a:rPr lang="en-US" sz="3199" dirty="0">
                <a:ln>
                  <a:solidFill>
                    <a:srgbClr val="FFFFFF">
                      <a:alpha val="0"/>
                    </a:srgbClr>
                  </a:solidFill>
                </a:ln>
                <a:solidFill>
                  <a:srgbClr val="FFFFFF">
                    <a:alpha val="99000"/>
                  </a:srgbClr>
                </a:solidFill>
                <a:latin typeface="Segoe UI Light" pitchFamily="34" charset="0"/>
              </a:rPr>
              <a:t>data mining</a:t>
            </a:r>
          </a:p>
        </p:txBody>
      </p:sp>
    </p:spTree>
    <p:extLst>
      <p:ext uri="{BB962C8B-B14F-4D97-AF65-F5344CB8AC3E}">
        <p14:creationId xmlns:p14="http://schemas.microsoft.com/office/powerpoint/2010/main" val="341374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par>
                          <p:cTn id="20" fill="hold">
                            <p:stCondLst>
                              <p:cond delay="2250"/>
                            </p:stCondLst>
                            <p:childTnLst>
                              <p:par>
                                <p:cTn id="21" presetID="47" presetClass="entr" presetSubtype="0" fill="hold"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anim calcmode="lin" valueType="num">
                                      <p:cBhvr>
                                        <p:cTn id="24" dur="500" fill="hold"/>
                                        <p:tgtEl>
                                          <p:spTgt spid="10"/>
                                        </p:tgtEl>
                                        <p:attrNameLst>
                                          <p:attrName>ppt_x</p:attrName>
                                        </p:attrNameLst>
                                      </p:cBhvr>
                                      <p:tavLst>
                                        <p:tav tm="0">
                                          <p:val>
                                            <p:strVal val="#ppt_x"/>
                                          </p:val>
                                        </p:tav>
                                        <p:tav tm="100000">
                                          <p:val>
                                            <p:strVal val="#ppt_x"/>
                                          </p:val>
                                        </p:tav>
                                      </p:tavLst>
                                    </p:anim>
                                    <p:anim calcmode="lin" valueType="num">
                                      <p:cBhvr>
                                        <p:cTn id="25" dur="500" fill="hold"/>
                                        <p:tgtEl>
                                          <p:spTgt spid="10"/>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10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anim calcmode="lin" valueType="num">
                                      <p:cBhvr>
                                        <p:cTn id="29" dur="500" fill="hold"/>
                                        <p:tgtEl>
                                          <p:spTgt spid="11"/>
                                        </p:tgtEl>
                                        <p:attrNameLst>
                                          <p:attrName>ppt_x</p:attrName>
                                        </p:attrNameLst>
                                      </p:cBhvr>
                                      <p:tavLst>
                                        <p:tav tm="0">
                                          <p:val>
                                            <p:strVal val="#ppt_x"/>
                                          </p:val>
                                        </p:tav>
                                        <p:tav tm="100000">
                                          <p:val>
                                            <p:strVal val="#ppt_x"/>
                                          </p:val>
                                        </p:tav>
                                      </p:tavLst>
                                    </p:anim>
                                    <p:anim calcmode="lin" valueType="num">
                                      <p:cBhvr>
                                        <p:cTn id="30"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44" grpId="0" animBg="1"/>
      <p:bldP spid="4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3793273" y="1667730"/>
            <a:ext cx="5669779" cy="3501777"/>
            <a:chOff x="2272947" y="1995492"/>
            <a:chExt cx="5673541" cy="3504098"/>
          </a:xfrm>
        </p:grpSpPr>
        <p:sp>
          <p:nvSpPr>
            <p:cNvPr id="17" name="矩形 16"/>
            <p:cNvSpPr/>
            <p:nvPr/>
          </p:nvSpPr>
          <p:spPr>
            <a:xfrm>
              <a:off x="2272947" y="1995492"/>
              <a:ext cx="5547104" cy="35040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5" tIns="45689" rIns="91375" bIns="45689" numCol="1" rtlCol="0" anchor="t" anchorCtr="0" compatLnSpc="1">
              <a:prstTxWarp prst="textNoShape">
                <a:avLst/>
              </a:prstTxWarp>
            </a:bodyPr>
            <a:lstStyle/>
            <a:p>
              <a:pPr defTabSz="815782">
                <a:defRPr/>
              </a:pPr>
              <a:r>
                <a:rPr lang="en-US" altLang="zh-CN" sz="2744" kern="0" dirty="0">
                  <a:solidFill>
                    <a:prstClr val="white"/>
                  </a:solidFill>
                  <a:latin typeface="Segoe UI Light" pitchFamily="34" charset="0"/>
                  <a:cs typeface="Arial"/>
                </a:rPr>
                <a:t>             </a:t>
              </a:r>
              <a:r>
                <a:rPr lang="en-US" altLang="zh-CN" sz="3136" kern="0" dirty="0">
                  <a:solidFill>
                    <a:prstClr val="white"/>
                  </a:solidFill>
                  <a:latin typeface="Segoe UI Light" pitchFamily="34" charset="0"/>
                  <a:cs typeface="Arial"/>
                </a:rPr>
                <a:t> </a:t>
              </a:r>
              <a:r>
                <a:rPr lang="zh-CN" altLang="en-US" sz="1960" b="1" kern="0" dirty="0">
                  <a:solidFill>
                    <a:prstClr val="white"/>
                  </a:solidFill>
                  <a:latin typeface="Segoe UI Light" pitchFamily="34" charset="0"/>
                  <a:cs typeface="Arial"/>
                </a:rPr>
                <a:t>         </a:t>
              </a:r>
              <a:r>
                <a:rPr lang="en-US" altLang="zh-CN" sz="2744" b="1" kern="0" dirty="0">
                  <a:solidFill>
                    <a:prstClr val="white"/>
                  </a:solidFill>
                  <a:latin typeface="Segoe UI Light" pitchFamily="34" charset="0"/>
                  <a:cs typeface="Arial"/>
                </a:rPr>
                <a:t>Internet of </a:t>
              </a:r>
              <a:r>
                <a:rPr lang="en-US" altLang="zh-CN" sz="2744" b="1" kern="0" dirty="0" smtClean="0">
                  <a:solidFill>
                    <a:prstClr val="white"/>
                  </a:solidFill>
                  <a:latin typeface="Segoe UI Light" pitchFamily="34" charset="0"/>
                  <a:cs typeface="Arial"/>
                </a:rPr>
                <a:t>Things</a:t>
              </a:r>
              <a:endParaRPr lang="en-US" altLang="zh-CN" sz="2744" b="1" kern="0" dirty="0">
                <a:solidFill>
                  <a:prstClr val="white"/>
                </a:solidFill>
                <a:latin typeface="Segoe UI Light" pitchFamily="34" charset="0"/>
                <a:cs typeface="Arial"/>
              </a:endParaRPr>
            </a:p>
          </p:txBody>
        </p:sp>
        <p:sp>
          <p:nvSpPr>
            <p:cNvPr id="34" name="TextBox 33"/>
            <p:cNvSpPr txBox="1"/>
            <p:nvPr/>
          </p:nvSpPr>
          <p:spPr>
            <a:xfrm>
              <a:off x="6006583" y="2815115"/>
              <a:ext cx="1157111" cy="290654"/>
            </a:xfrm>
            <a:prstGeom prst="rect">
              <a:avLst/>
            </a:prstGeom>
            <a:noFill/>
            <a:ln>
              <a:noFill/>
            </a:ln>
          </p:spPr>
          <p:txBody>
            <a:bodyPr wrap="square" rtlCol="0">
              <a:spAutoFit/>
            </a:bodyPr>
            <a:lstStyle/>
            <a:p>
              <a:pPr defTabSz="815782">
                <a:defRPr/>
              </a:pPr>
              <a:r>
                <a:rPr lang="en-US" sz="1300" kern="0" dirty="0">
                  <a:solidFill>
                    <a:srgbClr val="FFFFFF"/>
                  </a:solidFill>
                  <a:latin typeface="Segoe UI Light" pitchFamily="34" charset="0"/>
                  <a:cs typeface="Arial"/>
                </a:rPr>
                <a:t>Audio / Video</a:t>
              </a:r>
            </a:p>
          </p:txBody>
        </p:sp>
        <p:sp>
          <p:nvSpPr>
            <p:cNvPr id="35" name="TextBox 34"/>
            <p:cNvSpPr txBox="1"/>
            <p:nvPr/>
          </p:nvSpPr>
          <p:spPr>
            <a:xfrm>
              <a:off x="6006583" y="3193406"/>
              <a:ext cx="838313" cy="296440"/>
            </a:xfrm>
            <a:prstGeom prst="rect">
              <a:avLst/>
            </a:prstGeom>
            <a:noFill/>
          </p:spPr>
          <p:txBody>
            <a:bodyPr wrap="square" rtlCol="0">
              <a:spAutoFit/>
            </a:bodyPr>
            <a:lstStyle/>
            <a:p>
              <a:pPr defTabSz="815782">
                <a:defRPr/>
              </a:pPr>
              <a:r>
                <a:rPr lang="en-US" sz="1300" kern="0" dirty="0">
                  <a:solidFill>
                    <a:srgbClr val="FFFFFF"/>
                  </a:solidFill>
                  <a:latin typeface="Segoe UI Light" pitchFamily="34" charset="0"/>
                  <a:cs typeface="Arial"/>
                </a:rPr>
                <a:t>Log Files</a:t>
              </a:r>
            </a:p>
          </p:txBody>
        </p:sp>
        <p:sp>
          <p:nvSpPr>
            <p:cNvPr id="36" name="TextBox 35"/>
            <p:cNvSpPr txBox="1"/>
            <p:nvPr/>
          </p:nvSpPr>
          <p:spPr>
            <a:xfrm>
              <a:off x="6006582" y="5098139"/>
              <a:ext cx="1298669" cy="296440"/>
            </a:xfrm>
            <a:prstGeom prst="rect">
              <a:avLst/>
            </a:prstGeom>
            <a:noFill/>
            <a:ln>
              <a:noFill/>
            </a:ln>
          </p:spPr>
          <p:txBody>
            <a:bodyPr wrap="square" rtlCol="0">
              <a:spAutoFit/>
            </a:bodyPr>
            <a:lstStyle/>
            <a:p>
              <a:pPr defTabSz="815782">
                <a:defRPr/>
              </a:pPr>
              <a:r>
                <a:rPr lang="en-US" sz="1300" kern="0" dirty="0">
                  <a:solidFill>
                    <a:srgbClr val="FFFFFF"/>
                  </a:solidFill>
                  <a:latin typeface="Segoe UI Light" pitchFamily="34" charset="0"/>
                  <a:cs typeface="Arial"/>
                </a:rPr>
                <a:t>Text/Image</a:t>
              </a:r>
            </a:p>
          </p:txBody>
        </p:sp>
        <p:sp>
          <p:nvSpPr>
            <p:cNvPr id="37" name="TextBox 36"/>
            <p:cNvSpPr txBox="1"/>
            <p:nvPr/>
          </p:nvSpPr>
          <p:spPr>
            <a:xfrm>
              <a:off x="2320998" y="2222707"/>
              <a:ext cx="1328719" cy="290654"/>
            </a:xfrm>
            <a:prstGeom prst="rect">
              <a:avLst/>
            </a:prstGeom>
            <a:noFill/>
            <a:ln>
              <a:noFill/>
            </a:ln>
          </p:spPr>
          <p:txBody>
            <a:bodyPr wrap="square" rtlCol="0">
              <a:spAutoFit/>
            </a:bodyPr>
            <a:lstStyle/>
            <a:p>
              <a:pPr defTabSz="815782">
                <a:defRPr/>
              </a:pPr>
              <a:r>
                <a:rPr lang="en-US" sz="1300" kern="0" dirty="0">
                  <a:solidFill>
                    <a:srgbClr val="FFFFFF"/>
                  </a:solidFill>
                  <a:latin typeface="Segoe UI Light" pitchFamily="34" charset="0"/>
                  <a:cs typeface="Arial"/>
                </a:rPr>
                <a:t>Social Sentiment</a:t>
              </a:r>
            </a:p>
          </p:txBody>
        </p:sp>
        <p:sp>
          <p:nvSpPr>
            <p:cNvPr id="38" name="TextBox 37"/>
            <p:cNvSpPr txBox="1"/>
            <p:nvPr/>
          </p:nvSpPr>
          <p:spPr>
            <a:xfrm>
              <a:off x="6006582" y="3945910"/>
              <a:ext cx="1524799" cy="296440"/>
            </a:xfrm>
            <a:prstGeom prst="rect">
              <a:avLst/>
            </a:prstGeom>
            <a:noFill/>
            <a:ln>
              <a:noFill/>
            </a:ln>
          </p:spPr>
          <p:txBody>
            <a:bodyPr wrap="square" rtlCol="0">
              <a:spAutoFit/>
            </a:bodyPr>
            <a:lstStyle/>
            <a:p>
              <a:pPr defTabSz="815782">
                <a:defRPr/>
              </a:pPr>
              <a:r>
                <a:rPr lang="en-US" sz="1300" kern="0" dirty="0">
                  <a:solidFill>
                    <a:srgbClr val="FFFFFF"/>
                  </a:solidFill>
                  <a:latin typeface="Segoe UI Light" pitchFamily="34" charset="0"/>
                  <a:cs typeface="Arial"/>
                </a:rPr>
                <a:t>Data Market Feeds</a:t>
              </a:r>
            </a:p>
          </p:txBody>
        </p:sp>
        <p:sp>
          <p:nvSpPr>
            <p:cNvPr id="39" name="TextBox 38"/>
            <p:cNvSpPr txBox="1"/>
            <p:nvPr/>
          </p:nvSpPr>
          <p:spPr>
            <a:xfrm>
              <a:off x="6006582" y="4329987"/>
              <a:ext cx="1348200" cy="296440"/>
            </a:xfrm>
            <a:prstGeom prst="rect">
              <a:avLst/>
            </a:prstGeom>
            <a:noFill/>
            <a:ln>
              <a:noFill/>
            </a:ln>
          </p:spPr>
          <p:txBody>
            <a:bodyPr wrap="square" rtlCol="0">
              <a:spAutoFit/>
            </a:bodyPr>
            <a:lstStyle/>
            <a:p>
              <a:pPr defTabSz="815782">
                <a:defRPr/>
              </a:pPr>
              <a:r>
                <a:rPr lang="en-US" sz="1300" kern="0" dirty="0">
                  <a:solidFill>
                    <a:srgbClr val="FFFFFF"/>
                  </a:solidFill>
                  <a:latin typeface="Segoe UI Light" pitchFamily="34" charset="0"/>
                  <a:cs typeface="Arial"/>
                </a:rPr>
                <a:t>eGov Feeds</a:t>
              </a:r>
            </a:p>
          </p:txBody>
        </p:sp>
        <p:sp>
          <p:nvSpPr>
            <p:cNvPr id="40" name="TextBox 39"/>
            <p:cNvSpPr txBox="1"/>
            <p:nvPr/>
          </p:nvSpPr>
          <p:spPr>
            <a:xfrm>
              <a:off x="6006582" y="4714064"/>
              <a:ext cx="840237" cy="296440"/>
            </a:xfrm>
            <a:prstGeom prst="rect">
              <a:avLst/>
            </a:prstGeom>
            <a:noFill/>
            <a:ln>
              <a:noFill/>
            </a:ln>
          </p:spPr>
          <p:txBody>
            <a:bodyPr wrap="square" rtlCol="0">
              <a:spAutoFit/>
            </a:bodyPr>
            <a:lstStyle/>
            <a:p>
              <a:pPr defTabSz="815782">
                <a:defRPr/>
              </a:pPr>
              <a:r>
                <a:rPr lang="en-US" sz="1300" kern="0" dirty="0">
                  <a:solidFill>
                    <a:srgbClr val="FFFFFF"/>
                  </a:solidFill>
                  <a:latin typeface="Segoe UI Light" pitchFamily="34" charset="0"/>
                  <a:cs typeface="Arial"/>
                </a:rPr>
                <a:t>Weather </a:t>
              </a:r>
            </a:p>
          </p:txBody>
        </p:sp>
        <p:sp>
          <p:nvSpPr>
            <p:cNvPr id="41" name="TextBox 40"/>
            <p:cNvSpPr txBox="1"/>
            <p:nvPr/>
          </p:nvSpPr>
          <p:spPr>
            <a:xfrm>
              <a:off x="6006583" y="2497467"/>
              <a:ext cx="1141577" cy="296440"/>
            </a:xfrm>
            <a:prstGeom prst="rect">
              <a:avLst/>
            </a:prstGeom>
            <a:noFill/>
            <a:ln>
              <a:noFill/>
            </a:ln>
            <a:effectLst/>
          </p:spPr>
          <p:txBody>
            <a:bodyPr wrap="square" rtlCol="0">
              <a:spAutoFit/>
            </a:bodyPr>
            <a:lstStyle/>
            <a:p>
              <a:pPr defTabSz="815782">
                <a:defRPr/>
              </a:pPr>
              <a:r>
                <a:rPr lang="en-US" sz="1300" kern="0" dirty="0">
                  <a:solidFill>
                    <a:srgbClr val="FFFFFF"/>
                  </a:solidFill>
                  <a:latin typeface="Segoe UI Light" pitchFamily="34" charset="0"/>
                  <a:cs typeface="Arial"/>
                </a:rPr>
                <a:t>Wikis / Blogs</a:t>
              </a:r>
            </a:p>
          </p:txBody>
        </p:sp>
        <p:sp>
          <p:nvSpPr>
            <p:cNvPr id="42" name="TextBox 41"/>
            <p:cNvSpPr txBox="1"/>
            <p:nvPr/>
          </p:nvSpPr>
          <p:spPr>
            <a:xfrm>
              <a:off x="2320998" y="2497467"/>
              <a:ext cx="1065089" cy="296440"/>
            </a:xfrm>
            <a:prstGeom prst="rect">
              <a:avLst/>
            </a:prstGeom>
            <a:noFill/>
            <a:ln>
              <a:noFill/>
            </a:ln>
          </p:spPr>
          <p:txBody>
            <a:bodyPr wrap="square" rtlCol="0">
              <a:spAutoFit/>
            </a:bodyPr>
            <a:lstStyle/>
            <a:p>
              <a:pPr defTabSz="815782">
                <a:defRPr/>
              </a:pPr>
              <a:r>
                <a:rPr lang="en-US" sz="1300" kern="0" dirty="0">
                  <a:solidFill>
                    <a:srgbClr val="FFFFFF"/>
                  </a:solidFill>
                  <a:latin typeface="Segoe UI Light" pitchFamily="34" charset="0"/>
                  <a:cs typeface="Arial"/>
                </a:rPr>
                <a:t>Click Stream</a:t>
              </a:r>
            </a:p>
          </p:txBody>
        </p:sp>
        <p:sp>
          <p:nvSpPr>
            <p:cNvPr id="43" name="TextBox 42"/>
            <p:cNvSpPr txBox="1"/>
            <p:nvPr/>
          </p:nvSpPr>
          <p:spPr>
            <a:xfrm>
              <a:off x="4108143" y="2497467"/>
              <a:ext cx="1876711" cy="290654"/>
            </a:xfrm>
            <a:prstGeom prst="rect">
              <a:avLst/>
            </a:prstGeom>
            <a:noFill/>
            <a:ln>
              <a:noFill/>
            </a:ln>
          </p:spPr>
          <p:txBody>
            <a:bodyPr wrap="square" rtlCol="0">
              <a:spAutoFit/>
            </a:bodyPr>
            <a:lstStyle/>
            <a:p>
              <a:pPr defTabSz="815782">
                <a:defRPr/>
              </a:pPr>
              <a:r>
                <a:rPr lang="en-US" sz="1300" kern="0" dirty="0">
                  <a:solidFill>
                    <a:srgbClr val="FFFFFF"/>
                  </a:solidFill>
                  <a:latin typeface="Segoe UI Light" pitchFamily="34" charset="0"/>
                  <a:cs typeface="Arial"/>
                </a:rPr>
                <a:t>Sensors / RFID / Devices</a:t>
              </a:r>
            </a:p>
          </p:txBody>
        </p:sp>
        <p:sp>
          <p:nvSpPr>
            <p:cNvPr id="44" name="TextBox 43"/>
            <p:cNvSpPr txBox="1"/>
            <p:nvPr/>
          </p:nvSpPr>
          <p:spPr>
            <a:xfrm>
              <a:off x="6006583" y="3577483"/>
              <a:ext cx="1939905" cy="280791"/>
            </a:xfrm>
            <a:prstGeom prst="rect">
              <a:avLst/>
            </a:prstGeom>
            <a:noFill/>
            <a:ln>
              <a:noFill/>
            </a:ln>
          </p:spPr>
          <p:txBody>
            <a:bodyPr wrap="square" rtlCol="0">
              <a:spAutoFit/>
            </a:bodyPr>
            <a:lstStyle/>
            <a:p>
              <a:pPr defTabSz="815782">
                <a:defRPr/>
              </a:pPr>
              <a:r>
                <a:rPr lang="en-US" sz="1200" kern="0" dirty="0">
                  <a:solidFill>
                    <a:srgbClr val="FFFFFF"/>
                  </a:solidFill>
                  <a:latin typeface="Segoe UI Light" pitchFamily="34" charset="0"/>
                  <a:cs typeface="Arial"/>
                </a:rPr>
                <a:t>Spatial &amp; GPS Coordinates</a:t>
              </a:r>
            </a:p>
          </p:txBody>
        </p:sp>
      </p:grpSp>
      <p:grpSp>
        <p:nvGrpSpPr>
          <p:cNvPr id="45" name="组合 44"/>
          <p:cNvGrpSpPr/>
          <p:nvPr/>
        </p:nvGrpSpPr>
        <p:grpSpPr>
          <a:xfrm>
            <a:off x="3793272" y="2542085"/>
            <a:ext cx="3677159" cy="2627420"/>
            <a:chOff x="2272946" y="2870427"/>
            <a:chExt cx="3679597" cy="2629163"/>
          </a:xfrm>
          <a:solidFill>
            <a:schemeClr val="accent2">
              <a:lumMod val="60000"/>
              <a:lumOff val="40000"/>
            </a:schemeClr>
          </a:solidFill>
        </p:grpSpPr>
        <p:sp>
          <p:nvSpPr>
            <p:cNvPr id="15" name="矩形 14"/>
            <p:cNvSpPr/>
            <p:nvPr/>
          </p:nvSpPr>
          <p:spPr>
            <a:xfrm>
              <a:off x="2272946" y="2870427"/>
              <a:ext cx="3679597" cy="262916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5" tIns="45689" rIns="91375" bIns="45689" numCol="1" rtlCol="0" anchor="t" anchorCtr="0" compatLnSpc="1">
              <a:prstTxWarp prst="textNoShape">
                <a:avLst/>
              </a:prstTxWarp>
            </a:bodyPr>
            <a:lstStyle/>
            <a:p>
              <a:pPr defTabSz="815782">
                <a:defRPr/>
              </a:pPr>
              <a:r>
                <a:rPr lang="en-US" altLang="zh-CN" sz="2598" kern="0" dirty="0">
                  <a:solidFill>
                    <a:prstClr val="white"/>
                  </a:solidFill>
                  <a:latin typeface="Segoe UI Light" pitchFamily="34" charset="0"/>
                  <a:cs typeface="Arial"/>
                </a:rPr>
                <a:t>             </a:t>
              </a:r>
              <a:r>
                <a:rPr lang="en-US" altLang="zh-CN" sz="2598" kern="0" dirty="0" smtClean="0">
                  <a:solidFill>
                    <a:prstClr val="white"/>
                  </a:solidFill>
                  <a:latin typeface="Segoe UI Light" pitchFamily="34" charset="0"/>
                  <a:cs typeface="Arial"/>
                </a:rPr>
                <a:t>Modern </a:t>
              </a:r>
              <a:r>
                <a:rPr lang="en-US" altLang="zh-CN" sz="2744" kern="0" dirty="0" smtClean="0">
                  <a:solidFill>
                    <a:prstClr val="white"/>
                  </a:solidFill>
                  <a:latin typeface="Segoe UI Light" pitchFamily="34" charset="0"/>
                  <a:cs typeface="Arial"/>
                </a:rPr>
                <a:t>Web</a:t>
              </a:r>
              <a:endParaRPr lang="en-US" altLang="zh-CN" sz="2744" kern="0" dirty="0">
                <a:solidFill>
                  <a:prstClr val="white"/>
                </a:solidFill>
                <a:latin typeface="Segoe UI Light" pitchFamily="34" charset="0"/>
                <a:cs typeface="Arial"/>
              </a:endParaRPr>
            </a:p>
          </p:txBody>
        </p:sp>
        <p:sp>
          <p:nvSpPr>
            <p:cNvPr id="22" name="TextBox 21"/>
            <p:cNvSpPr txBox="1"/>
            <p:nvPr/>
          </p:nvSpPr>
          <p:spPr>
            <a:xfrm>
              <a:off x="2360389" y="3054763"/>
              <a:ext cx="762000" cy="296440"/>
            </a:xfrm>
            <a:prstGeom prst="rect">
              <a:avLst/>
            </a:prstGeom>
            <a:noFill/>
          </p:spPr>
          <p:txBody>
            <a:bodyPr wrap="square" rtlCol="0">
              <a:spAutoFit/>
            </a:bodyPr>
            <a:lstStyle/>
            <a:p>
              <a:pPr defTabSz="815782">
                <a:defRPr/>
              </a:pPr>
              <a:r>
                <a:rPr lang="en-US" sz="1300" kern="0" dirty="0">
                  <a:solidFill>
                    <a:srgbClr val="FFFFFF"/>
                  </a:solidFill>
                  <a:latin typeface="Segoe UI Light" pitchFamily="34" charset="0"/>
                  <a:cs typeface="Arial"/>
                </a:rPr>
                <a:t>Mobile</a:t>
              </a:r>
            </a:p>
          </p:txBody>
        </p:sp>
        <p:sp>
          <p:nvSpPr>
            <p:cNvPr id="23" name="TextBox 22"/>
            <p:cNvSpPr txBox="1"/>
            <p:nvPr/>
          </p:nvSpPr>
          <p:spPr>
            <a:xfrm>
              <a:off x="2360389" y="3381792"/>
              <a:ext cx="990600" cy="296440"/>
            </a:xfrm>
            <a:prstGeom prst="rect">
              <a:avLst/>
            </a:prstGeom>
            <a:noFill/>
          </p:spPr>
          <p:txBody>
            <a:bodyPr wrap="square" rtlCol="0">
              <a:spAutoFit/>
            </a:bodyPr>
            <a:lstStyle/>
            <a:p>
              <a:pPr defTabSz="815782">
                <a:defRPr/>
              </a:pPr>
              <a:r>
                <a:rPr lang="en-US" sz="1300" kern="0" dirty="0">
                  <a:solidFill>
                    <a:srgbClr val="FFFFFF"/>
                  </a:solidFill>
                  <a:latin typeface="Segoe UI Light" pitchFamily="34" charset="0"/>
                  <a:cs typeface="Arial"/>
                </a:rPr>
                <a:t>Advertising</a:t>
              </a:r>
            </a:p>
          </p:txBody>
        </p:sp>
        <p:sp>
          <p:nvSpPr>
            <p:cNvPr id="24" name="TextBox 23"/>
            <p:cNvSpPr txBox="1"/>
            <p:nvPr/>
          </p:nvSpPr>
          <p:spPr>
            <a:xfrm>
              <a:off x="4439056" y="3381792"/>
              <a:ext cx="1172749" cy="296440"/>
            </a:xfrm>
            <a:prstGeom prst="rect">
              <a:avLst/>
            </a:prstGeom>
            <a:noFill/>
          </p:spPr>
          <p:txBody>
            <a:bodyPr wrap="square" rtlCol="0">
              <a:spAutoFit/>
            </a:bodyPr>
            <a:lstStyle/>
            <a:p>
              <a:pPr defTabSz="815782">
                <a:defRPr/>
              </a:pPr>
              <a:r>
                <a:rPr lang="en-US" sz="1300" kern="0" dirty="0">
                  <a:solidFill>
                    <a:srgbClr val="FFFFFF"/>
                  </a:solidFill>
                  <a:latin typeface="Segoe UI Light" pitchFamily="34" charset="0"/>
                  <a:cs typeface="Arial"/>
                </a:rPr>
                <a:t>Collaboration</a:t>
              </a:r>
            </a:p>
          </p:txBody>
        </p:sp>
        <p:sp>
          <p:nvSpPr>
            <p:cNvPr id="25" name="TextBox 24"/>
            <p:cNvSpPr txBox="1"/>
            <p:nvPr/>
          </p:nvSpPr>
          <p:spPr>
            <a:xfrm>
              <a:off x="3464383" y="3381792"/>
              <a:ext cx="1169560" cy="296440"/>
            </a:xfrm>
            <a:prstGeom prst="rect">
              <a:avLst/>
            </a:prstGeom>
            <a:noFill/>
          </p:spPr>
          <p:txBody>
            <a:bodyPr wrap="square" rtlCol="0">
              <a:spAutoFit/>
            </a:bodyPr>
            <a:lstStyle/>
            <a:p>
              <a:pPr defTabSz="815782">
                <a:defRPr/>
              </a:pPr>
              <a:r>
                <a:rPr lang="en-US" sz="1300" kern="0" dirty="0">
                  <a:solidFill>
                    <a:srgbClr val="FFFFFF"/>
                  </a:solidFill>
                  <a:latin typeface="Segoe UI Light" pitchFamily="34" charset="0"/>
                  <a:cs typeface="Arial"/>
                </a:rPr>
                <a:t>eCommerce</a:t>
              </a:r>
            </a:p>
          </p:txBody>
        </p:sp>
        <p:sp>
          <p:nvSpPr>
            <p:cNvPr id="26" name="TextBox 25"/>
            <p:cNvSpPr txBox="1"/>
            <p:nvPr/>
          </p:nvSpPr>
          <p:spPr>
            <a:xfrm>
              <a:off x="4439056" y="3802617"/>
              <a:ext cx="1391660" cy="296440"/>
            </a:xfrm>
            <a:prstGeom prst="rect">
              <a:avLst/>
            </a:prstGeom>
            <a:noFill/>
          </p:spPr>
          <p:txBody>
            <a:bodyPr wrap="square" rtlCol="0">
              <a:spAutoFit/>
            </a:bodyPr>
            <a:lstStyle/>
            <a:p>
              <a:pPr defTabSz="815782">
                <a:defRPr/>
              </a:pPr>
              <a:r>
                <a:rPr lang="en-US" sz="1300" kern="0" dirty="0">
                  <a:solidFill>
                    <a:srgbClr val="FFFFFF"/>
                  </a:solidFill>
                  <a:latin typeface="Segoe UI Light" pitchFamily="34" charset="0"/>
                  <a:cs typeface="Arial"/>
                </a:rPr>
                <a:t>Digital Marketing</a:t>
              </a:r>
            </a:p>
          </p:txBody>
        </p:sp>
        <p:sp>
          <p:nvSpPr>
            <p:cNvPr id="27" name="TextBox 26"/>
            <p:cNvSpPr txBox="1"/>
            <p:nvPr/>
          </p:nvSpPr>
          <p:spPr>
            <a:xfrm>
              <a:off x="4439056" y="4223442"/>
              <a:ext cx="1450560" cy="296440"/>
            </a:xfrm>
            <a:prstGeom prst="rect">
              <a:avLst/>
            </a:prstGeom>
            <a:noFill/>
          </p:spPr>
          <p:txBody>
            <a:bodyPr wrap="square" rtlCol="0">
              <a:spAutoFit/>
            </a:bodyPr>
            <a:lstStyle/>
            <a:p>
              <a:pPr defTabSz="815782">
                <a:defRPr/>
              </a:pPr>
              <a:r>
                <a:rPr lang="en-US" sz="1300" kern="0" dirty="0">
                  <a:solidFill>
                    <a:srgbClr val="FFFFFF"/>
                  </a:solidFill>
                  <a:cs typeface="Arial"/>
                </a:rPr>
                <a:t> </a:t>
              </a:r>
              <a:r>
                <a:rPr lang="en-US" sz="1300" kern="0" dirty="0">
                  <a:solidFill>
                    <a:srgbClr val="FFFFFF"/>
                  </a:solidFill>
                  <a:latin typeface="Segoe UI Light" pitchFamily="34" charset="0"/>
                  <a:cs typeface="Arial"/>
                </a:rPr>
                <a:t>Search Marketing</a:t>
              </a:r>
            </a:p>
          </p:txBody>
        </p:sp>
        <p:sp>
          <p:nvSpPr>
            <p:cNvPr id="28" name="TextBox 27"/>
            <p:cNvSpPr txBox="1"/>
            <p:nvPr/>
          </p:nvSpPr>
          <p:spPr>
            <a:xfrm>
              <a:off x="4439056" y="4644267"/>
              <a:ext cx="990600" cy="296440"/>
            </a:xfrm>
            <a:prstGeom prst="rect">
              <a:avLst/>
            </a:prstGeom>
            <a:noFill/>
          </p:spPr>
          <p:txBody>
            <a:bodyPr wrap="square" rtlCol="0">
              <a:spAutoFit/>
            </a:bodyPr>
            <a:lstStyle/>
            <a:p>
              <a:pPr defTabSz="815782">
                <a:defRPr/>
              </a:pPr>
              <a:r>
                <a:rPr lang="en-US" sz="1300" kern="0" dirty="0">
                  <a:solidFill>
                    <a:srgbClr val="FFFFFF"/>
                  </a:solidFill>
                  <a:latin typeface="Segoe UI Light" pitchFamily="34" charset="0"/>
                  <a:cs typeface="Arial"/>
                </a:rPr>
                <a:t>Web Logs</a:t>
              </a:r>
            </a:p>
          </p:txBody>
        </p:sp>
        <p:sp>
          <p:nvSpPr>
            <p:cNvPr id="29" name="TextBox 28"/>
            <p:cNvSpPr txBox="1"/>
            <p:nvPr/>
          </p:nvSpPr>
          <p:spPr>
            <a:xfrm>
              <a:off x="4439056" y="5065093"/>
              <a:ext cx="1510730" cy="296440"/>
            </a:xfrm>
            <a:prstGeom prst="rect">
              <a:avLst/>
            </a:prstGeom>
            <a:noFill/>
          </p:spPr>
          <p:txBody>
            <a:bodyPr wrap="square" rtlCol="0">
              <a:spAutoFit/>
            </a:bodyPr>
            <a:lstStyle/>
            <a:p>
              <a:pPr defTabSz="815782">
                <a:defRPr/>
              </a:pPr>
              <a:r>
                <a:rPr lang="en-US" sz="1300" kern="0" dirty="0">
                  <a:solidFill>
                    <a:srgbClr val="FFFFFF"/>
                  </a:solidFill>
                  <a:latin typeface="Segoe UI Light" pitchFamily="34" charset="0"/>
                  <a:cs typeface="Arial"/>
                </a:rPr>
                <a:t>Recommendations</a:t>
              </a:r>
            </a:p>
          </p:txBody>
        </p:sp>
      </p:grpSp>
      <p:grpSp>
        <p:nvGrpSpPr>
          <p:cNvPr id="19" name="组合 18"/>
          <p:cNvGrpSpPr/>
          <p:nvPr/>
        </p:nvGrpSpPr>
        <p:grpSpPr>
          <a:xfrm>
            <a:off x="3793271" y="3421349"/>
            <a:ext cx="2082673" cy="1748160"/>
            <a:chOff x="2272945" y="3750273"/>
            <a:chExt cx="2084055" cy="1749317"/>
          </a:xfrm>
          <a:solidFill>
            <a:schemeClr val="bg2"/>
          </a:solidFill>
        </p:grpSpPr>
        <p:sp>
          <p:nvSpPr>
            <p:cNvPr id="14" name="矩形 13"/>
            <p:cNvSpPr/>
            <p:nvPr/>
          </p:nvSpPr>
          <p:spPr>
            <a:xfrm>
              <a:off x="2272945" y="3750273"/>
              <a:ext cx="2078707" cy="174931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5" tIns="45689" rIns="91375" bIns="45689" numCol="1" rtlCol="0" anchor="t" anchorCtr="0" compatLnSpc="1">
              <a:prstTxWarp prst="textNoShape">
                <a:avLst/>
              </a:prstTxWarp>
            </a:bodyPr>
            <a:lstStyle/>
            <a:p>
              <a:pPr defTabSz="815782">
                <a:defRPr/>
              </a:pPr>
              <a:r>
                <a:rPr lang="en-US" altLang="zh-CN" sz="2198" kern="0" dirty="0">
                  <a:solidFill>
                    <a:srgbClr val="44546A"/>
                  </a:solidFill>
                  <a:latin typeface="Segoe UI Light" pitchFamily="34" charset="0"/>
                  <a:cs typeface="Arial"/>
                </a:rPr>
                <a:t>   </a:t>
              </a:r>
              <a:r>
                <a:rPr lang="en-US" altLang="zh-CN" sz="2744" kern="0" dirty="0">
                  <a:solidFill>
                    <a:srgbClr val="44546A"/>
                  </a:solidFill>
                  <a:latin typeface="Segoe UI Light" pitchFamily="34" charset="0"/>
                  <a:cs typeface="Arial"/>
                </a:rPr>
                <a:t>ERP / CRM</a:t>
              </a:r>
            </a:p>
          </p:txBody>
        </p:sp>
        <p:sp>
          <p:nvSpPr>
            <p:cNvPr id="20" name="TextBox 19"/>
            <p:cNvSpPr txBox="1"/>
            <p:nvPr/>
          </p:nvSpPr>
          <p:spPr>
            <a:xfrm>
              <a:off x="3224565" y="5060675"/>
              <a:ext cx="1132435" cy="290654"/>
            </a:xfrm>
            <a:prstGeom prst="rect">
              <a:avLst/>
            </a:prstGeom>
            <a:noFill/>
          </p:spPr>
          <p:txBody>
            <a:bodyPr wrap="square" rtlCol="0">
              <a:spAutoFit/>
            </a:bodyPr>
            <a:lstStyle/>
            <a:p>
              <a:pPr defTabSz="815782">
                <a:defRPr/>
              </a:pPr>
              <a:r>
                <a:rPr lang="en-US" sz="1300" kern="0" dirty="0">
                  <a:solidFill>
                    <a:srgbClr val="44546A"/>
                  </a:solidFill>
                  <a:latin typeface="Segoe UI Light" pitchFamily="34" charset="0"/>
                  <a:cs typeface="Arial"/>
                </a:rPr>
                <a:t>Sales Pipeline</a:t>
              </a:r>
            </a:p>
          </p:txBody>
        </p:sp>
        <p:sp>
          <p:nvSpPr>
            <p:cNvPr id="21" name="TextBox 20"/>
            <p:cNvSpPr txBox="1"/>
            <p:nvPr/>
          </p:nvSpPr>
          <p:spPr>
            <a:xfrm>
              <a:off x="2333398" y="4253115"/>
              <a:ext cx="879911" cy="296440"/>
            </a:xfrm>
            <a:prstGeom prst="rect">
              <a:avLst/>
            </a:prstGeom>
            <a:noFill/>
          </p:spPr>
          <p:txBody>
            <a:bodyPr wrap="square" rtlCol="0">
              <a:spAutoFit/>
            </a:bodyPr>
            <a:lstStyle/>
            <a:p>
              <a:pPr defTabSz="815782">
                <a:defRPr/>
              </a:pPr>
              <a:r>
                <a:rPr lang="en-US" sz="1300" kern="0" dirty="0">
                  <a:solidFill>
                    <a:srgbClr val="44546A"/>
                  </a:solidFill>
                  <a:latin typeface="Segoe UI Light" pitchFamily="34" charset="0"/>
                  <a:cs typeface="Arial"/>
                </a:rPr>
                <a:t>Payables</a:t>
              </a:r>
            </a:p>
          </p:txBody>
        </p:sp>
        <p:sp>
          <p:nvSpPr>
            <p:cNvPr id="30" name="TextBox 29"/>
            <p:cNvSpPr txBox="1"/>
            <p:nvPr/>
          </p:nvSpPr>
          <p:spPr>
            <a:xfrm>
              <a:off x="2333398" y="4656896"/>
              <a:ext cx="746469" cy="296440"/>
            </a:xfrm>
            <a:prstGeom prst="rect">
              <a:avLst/>
            </a:prstGeom>
            <a:noFill/>
          </p:spPr>
          <p:txBody>
            <a:bodyPr wrap="square" rtlCol="0">
              <a:spAutoFit/>
            </a:bodyPr>
            <a:lstStyle/>
            <a:p>
              <a:pPr defTabSz="815782">
                <a:defRPr/>
              </a:pPr>
              <a:r>
                <a:rPr lang="en-US" sz="1300" kern="0" dirty="0">
                  <a:solidFill>
                    <a:srgbClr val="44546A"/>
                  </a:solidFill>
                  <a:latin typeface="Segoe UI Light" pitchFamily="34" charset="0"/>
                  <a:cs typeface="Arial"/>
                </a:rPr>
                <a:t>Payroll</a:t>
              </a:r>
            </a:p>
          </p:txBody>
        </p:sp>
        <p:sp>
          <p:nvSpPr>
            <p:cNvPr id="31" name="TextBox 30"/>
            <p:cNvSpPr txBox="1"/>
            <p:nvPr/>
          </p:nvSpPr>
          <p:spPr>
            <a:xfrm>
              <a:off x="2333398" y="5060677"/>
              <a:ext cx="886452" cy="296440"/>
            </a:xfrm>
            <a:prstGeom prst="rect">
              <a:avLst/>
            </a:prstGeom>
            <a:noFill/>
          </p:spPr>
          <p:txBody>
            <a:bodyPr wrap="square" rtlCol="0">
              <a:spAutoFit/>
            </a:bodyPr>
            <a:lstStyle/>
            <a:p>
              <a:pPr defTabSz="815782">
                <a:defRPr/>
              </a:pPr>
              <a:r>
                <a:rPr lang="en-US" sz="1300" kern="0" dirty="0">
                  <a:solidFill>
                    <a:srgbClr val="44546A"/>
                  </a:solidFill>
                  <a:latin typeface="Segoe UI Light" pitchFamily="34" charset="0"/>
                  <a:cs typeface="Arial"/>
                </a:rPr>
                <a:t>Inventory</a:t>
              </a:r>
            </a:p>
          </p:txBody>
        </p:sp>
        <p:sp>
          <p:nvSpPr>
            <p:cNvPr id="32" name="TextBox 31"/>
            <p:cNvSpPr txBox="1"/>
            <p:nvPr/>
          </p:nvSpPr>
          <p:spPr>
            <a:xfrm>
              <a:off x="3224565" y="4248759"/>
              <a:ext cx="886452" cy="296440"/>
            </a:xfrm>
            <a:prstGeom prst="rect">
              <a:avLst/>
            </a:prstGeom>
            <a:noFill/>
          </p:spPr>
          <p:txBody>
            <a:bodyPr wrap="square" rtlCol="0">
              <a:spAutoFit/>
            </a:bodyPr>
            <a:lstStyle/>
            <a:p>
              <a:pPr defTabSz="815782">
                <a:defRPr/>
              </a:pPr>
              <a:r>
                <a:rPr lang="en-US" sz="1300" kern="0" dirty="0">
                  <a:solidFill>
                    <a:srgbClr val="44546A"/>
                  </a:solidFill>
                  <a:latin typeface="Segoe UI Light" pitchFamily="34" charset="0"/>
                  <a:cs typeface="Arial"/>
                </a:rPr>
                <a:t>Contacts</a:t>
              </a:r>
            </a:p>
          </p:txBody>
        </p:sp>
        <p:sp>
          <p:nvSpPr>
            <p:cNvPr id="33" name="TextBox 32"/>
            <p:cNvSpPr txBox="1"/>
            <p:nvPr/>
          </p:nvSpPr>
          <p:spPr>
            <a:xfrm>
              <a:off x="3224565" y="4657611"/>
              <a:ext cx="1122170" cy="290654"/>
            </a:xfrm>
            <a:prstGeom prst="rect">
              <a:avLst/>
            </a:prstGeom>
            <a:noFill/>
          </p:spPr>
          <p:txBody>
            <a:bodyPr wrap="square" rtlCol="0">
              <a:spAutoFit/>
            </a:bodyPr>
            <a:lstStyle/>
            <a:p>
              <a:pPr defTabSz="815782">
                <a:defRPr/>
              </a:pPr>
              <a:r>
                <a:rPr lang="en-US" sz="1300" kern="0" dirty="0">
                  <a:solidFill>
                    <a:srgbClr val="44546A"/>
                  </a:solidFill>
                  <a:latin typeface="Segoe UI Light" pitchFamily="34" charset="0"/>
                  <a:cs typeface="Arial"/>
                </a:rPr>
                <a:t>Deal Tracking</a:t>
              </a:r>
            </a:p>
          </p:txBody>
        </p:sp>
      </p:grpSp>
      <p:grpSp>
        <p:nvGrpSpPr>
          <p:cNvPr id="48" name="组合 47"/>
          <p:cNvGrpSpPr/>
          <p:nvPr/>
        </p:nvGrpSpPr>
        <p:grpSpPr>
          <a:xfrm>
            <a:off x="1994267" y="1012730"/>
            <a:ext cx="8275433" cy="4675072"/>
            <a:chOff x="485474" y="1395134"/>
            <a:chExt cx="8280920" cy="4678171"/>
          </a:xfrm>
        </p:grpSpPr>
        <p:grpSp>
          <p:nvGrpSpPr>
            <p:cNvPr id="8" name="组合 7"/>
            <p:cNvGrpSpPr/>
            <p:nvPr/>
          </p:nvGrpSpPr>
          <p:grpSpPr>
            <a:xfrm>
              <a:off x="485474" y="2421467"/>
              <a:ext cx="842973" cy="2976898"/>
              <a:chOff x="485474" y="2421467"/>
              <a:chExt cx="842973" cy="2976898"/>
            </a:xfrm>
          </p:grpSpPr>
          <p:sp>
            <p:nvSpPr>
              <p:cNvPr id="9" name="TextBox 8"/>
              <p:cNvSpPr txBox="1"/>
              <p:nvPr/>
            </p:nvSpPr>
            <p:spPr>
              <a:xfrm>
                <a:off x="485474" y="4161925"/>
                <a:ext cx="822535" cy="452772"/>
              </a:xfrm>
              <a:prstGeom prst="rect">
                <a:avLst/>
              </a:prstGeom>
              <a:noFill/>
            </p:spPr>
            <p:txBody>
              <a:bodyPr wrap="none" rtlCol="0">
                <a:spAutoFit/>
              </a:bodyPr>
              <a:lstStyle/>
              <a:p>
                <a:pPr defTabSz="815782">
                  <a:defRPr/>
                </a:pPr>
                <a:r>
                  <a:rPr lang="en-US" sz="1176" kern="0" dirty="0">
                    <a:solidFill>
                      <a:srgbClr val="FFFFFF"/>
                    </a:solidFill>
                    <a:cs typeface="Segoe UI" panose="020B0502040204020203" pitchFamily="34" charset="0"/>
                  </a:rPr>
                  <a:t>Terabytes</a:t>
                </a:r>
              </a:p>
              <a:p>
                <a:pPr defTabSz="815782">
                  <a:defRPr/>
                </a:pPr>
                <a:r>
                  <a:rPr lang="en-US" sz="1176" kern="0" dirty="0">
                    <a:solidFill>
                      <a:srgbClr val="FFFFFF"/>
                    </a:solidFill>
                    <a:cs typeface="Segoe UI" panose="020B0502040204020203" pitchFamily="34" charset="0"/>
                  </a:rPr>
                  <a:t>(</a:t>
                </a:r>
                <a:r>
                  <a:rPr lang="en-US" sz="1176" kern="0" dirty="0" smtClean="0">
                    <a:solidFill>
                      <a:srgbClr val="FFFFFF"/>
                    </a:solidFill>
                    <a:cs typeface="Segoe UI" panose="020B0502040204020203" pitchFamily="34" charset="0"/>
                  </a:rPr>
                  <a:t>10e12</a:t>
                </a:r>
                <a:r>
                  <a:rPr lang="en-US" sz="1176" kern="0" dirty="0">
                    <a:solidFill>
                      <a:srgbClr val="FFFFFF"/>
                    </a:solidFill>
                    <a:cs typeface="Segoe UI" panose="020B0502040204020203" pitchFamily="34" charset="0"/>
                  </a:rPr>
                  <a:t>)</a:t>
                </a:r>
              </a:p>
            </p:txBody>
          </p:sp>
          <p:sp>
            <p:nvSpPr>
              <p:cNvPr id="10" name="TextBox 9"/>
              <p:cNvSpPr txBox="1"/>
              <p:nvPr/>
            </p:nvSpPr>
            <p:spPr>
              <a:xfrm>
                <a:off x="485474" y="4945593"/>
                <a:ext cx="842973" cy="452772"/>
              </a:xfrm>
              <a:prstGeom prst="rect">
                <a:avLst/>
              </a:prstGeom>
              <a:noFill/>
            </p:spPr>
            <p:txBody>
              <a:bodyPr wrap="none" rtlCol="0">
                <a:spAutoFit/>
              </a:bodyPr>
              <a:lstStyle/>
              <a:p>
                <a:pPr defTabSz="815782">
                  <a:defRPr/>
                </a:pPr>
                <a:r>
                  <a:rPr lang="en-US" sz="1176" kern="0" dirty="0">
                    <a:solidFill>
                      <a:srgbClr val="FFFFFF"/>
                    </a:solidFill>
                    <a:cs typeface="Segoe UI" panose="020B0502040204020203" pitchFamily="34" charset="0"/>
                  </a:rPr>
                  <a:t>Gigabytes</a:t>
                </a:r>
              </a:p>
              <a:p>
                <a:pPr defTabSz="815782">
                  <a:defRPr/>
                </a:pPr>
                <a:r>
                  <a:rPr lang="en-US" sz="1176" kern="0" dirty="0">
                    <a:solidFill>
                      <a:srgbClr val="FFFFFF"/>
                    </a:solidFill>
                    <a:cs typeface="Segoe UI" panose="020B0502040204020203" pitchFamily="34" charset="0"/>
                  </a:rPr>
                  <a:t>(</a:t>
                </a:r>
                <a:r>
                  <a:rPr lang="en-US" sz="1176" kern="0" dirty="0" smtClean="0">
                    <a:solidFill>
                      <a:srgbClr val="FFFFFF"/>
                    </a:solidFill>
                    <a:cs typeface="Segoe UI" panose="020B0502040204020203" pitchFamily="34" charset="0"/>
                  </a:rPr>
                  <a:t>10e9</a:t>
                </a:r>
                <a:r>
                  <a:rPr lang="en-US" sz="1176" kern="0" dirty="0">
                    <a:solidFill>
                      <a:srgbClr val="FFFFFF"/>
                    </a:solidFill>
                    <a:cs typeface="Segoe UI" panose="020B0502040204020203" pitchFamily="34" charset="0"/>
                  </a:rPr>
                  <a:t>)</a:t>
                </a:r>
              </a:p>
            </p:txBody>
          </p:sp>
          <p:sp>
            <p:nvSpPr>
              <p:cNvPr id="11" name="TextBox 10"/>
              <p:cNvSpPr txBox="1"/>
              <p:nvPr/>
            </p:nvSpPr>
            <p:spPr>
              <a:xfrm>
                <a:off x="485474" y="2421467"/>
                <a:ext cx="759650" cy="452772"/>
              </a:xfrm>
              <a:prstGeom prst="rect">
                <a:avLst/>
              </a:prstGeom>
              <a:noFill/>
              <a:ln>
                <a:noFill/>
              </a:ln>
            </p:spPr>
            <p:txBody>
              <a:bodyPr wrap="none" rtlCol="0">
                <a:spAutoFit/>
              </a:bodyPr>
              <a:lstStyle/>
              <a:p>
                <a:pPr defTabSz="815782">
                  <a:defRPr/>
                </a:pPr>
                <a:r>
                  <a:rPr lang="en-US" sz="1176" kern="0" dirty="0">
                    <a:solidFill>
                      <a:srgbClr val="FFFFFF"/>
                    </a:solidFill>
                    <a:cs typeface="Segoe UI" panose="020B0502040204020203" pitchFamily="34" charset="0"/>
                  </a:rPr>
                  <a:t>Exabytes</a:t>
                </a:r>
              </a:p>
              <a:p>
                <a:pPr defTabSz="815782">
                  <a:defRPr/>
                </a:pPr>
                <a:r>
                  <a:rPr lang="en-US" sz="1176" kern="0" dirty="0">
                    <a:solidFill>
                      <a:srgbClr val="FFFFFF"/>
                    </a:solidFill>
                    <a:cs typeface="Segoe UI" panose="020B0502040204020203" pitchFamily="34" charset="0"/>
                  </a:rPr>
                  <a:t>(</a:t>
                </a:r>
                <a:r>
                  <a:rPr lang="en-US" sz="1176" kern="0" dirty="0" smtClean="0">
                    <a:solidFill>
                      <a:srgbClr val="FFFFFF"/>
                    </a:solidFill>
                    <a:cs typeface="Segoe UI" panose="020B0502040204020203" pitchFamily="34" charset="0"/>
                  </a:rPr>
                  <a:t>10e18</a:t>
                </a:r>
                <a:r>
                  <a:rPr lang="en-US" sz="1176" kern="0" dirty="0">
                    <a:solidFill>
                      <a:srgbClr val="FFFFFF"/>
                    </a:solidFill>
                    <a:cs typeface="Segoe UI" panose="020B0502040204020203" pitchFamily="34" charset="0"/>
                  </a:rPr>
                  <a:t>)</a:t>
                </a:r>
              </a:p>
            </p:txBody>
          </p:sp>
          <p:sp>
            <p:nvSpPr>
              <p:cNvPr id="12" name="TextBox 11"/>
              <p:cNvSpPr txBox="1"/>
              <p:nvPr/>
            </p:nvSpPr>
            <p:spPr>
              <a:xfrm>
                <a:off x="485474" y="3378257"/>
                <a:ext cx="828824" cy="452772"/>
              </a:xfrm>
              <a:prstGeom prst="rect">
                <a:avLst/>
              </a:prstGeom>
              <a:noFill/>
            </p:spPr>
            <p:txBody>
              <a:bodyPr wrap="none" rtlCol="0">
                <a:spAutoFit/>
              </a:bodyPr>
              <a:lstStyle/>
              <a:p>
                <a:pPr defTabSz="815782">
                  <a:defRPr/>
                </a:pPr>
                <a:r>
                  <a:rPr lang="en-US" sz="1176" kern="0" dirty="0">
                    <a:solidFill>
                      <a:srgbClr val="FFFFFF"/>
                    </a:solidFill>
                    <a:cs typeface="Segoe UI" panose="020B0502040204020203" pitchFamily="34" charset="0"/>
                  </a:rPr>
                  <a:t>Petabytes</a:t>
                </a:r>
              </a:p>
              <a:p>
                <a:pPr defTabSz="815782">
                  <a:defRPr/>
                </a:pPr>
                <a:r>
                  <a:rPr lang="en-US" sz="1176" kern="0" dirty="0">
                    <a:solidFill>
                      <a:srgbClr val="FFFFFF"/>
                    </a:solidFill>
                    <a:cs typeface="Segoe UI" panose="020B0502040204020203" pitchFamily="34" charset="0"/>
                  </a:rPr>
                  <a:t>(</a:t>
                </a:r>
                <a:r>
                  <a:rPr lang="en-US" sz="1176" kern="0" dirty="0" smtClean="0">
                    <a:solidFill>
                      <a:srgbClr val="FFFFFF"/>
                    </a:solidFill>
                    <a:cs typeface="Segoe UI" panose="020B0502040204020203" pitchFamily="34" charset="0"/>
                  </a:rPr>
                  <a:t>10e15</a:t>
                </a:r>
                <a:r>
                  <a:rPr lang="en-US" sz="1176" kern="0" dirty="0">
                    <a:solidFill>
                      <a:srgbClr val="FFFFFF"/>
                    </a:solidFill>
                    <a:cs typeface="Segoe UI" panose="020B0502040204020203" pitchFamily="34" charset="0"/>
                  </a:rPr>
                  <a:t>)</a:t>
                </a:r>
              </a:p>
            </p:txBody>
          </p:sp>
        </p:grpSp>
        <p:grpSp>
          <p:nvGrpSpPr>
            <p:cNvPr id="18" name="组合 17"/>
            <p:cNvGrpSpPr/>
            <p:nvPr/>
          </p:nvGrpSpPr>
          <p:grpSpPr>
            <a:xfrm>
              <a:off x="1348160" y="1395134"/>
              <a:ext cx="7418234" cy="4678171"/>
              <a:chOff x="1348160" y="1395134"/>
              <a:chExt cx="7418234" cy="4678171"/>
            </a:xfrm>
          </p:grpSpPr>
          <p:grpSp>
            <p:nvGrpSpPr>
              <p:cNvPr id="47" name="组合 46"/>
              <p:cNvGrpSpPr/>
              <p:nvPr/>
            </p:nvGrpSpPr>
            <p:grpSpPr>
              <a:xfrm>
                <a:off x="1493586" y="5236829"/>
                <a:ext cx="7272808" cy="836476"/>
                <a:chOff x="1493586" y="5236829"/>
                <a:chExt cx="7272808" cy="836476"/>
              </a:xfrm>
            </p:grpSpPr>
            <p:sp>
              <p:nvSpPr>
                <p:cNvPr id="4" name="上箭头 2"/>
                <p:cNvSpPr/>
                <p:nvPr/>
              </p:nvSpPr>
              <p:spPr>
                <a:xfrm rot="5400000" flipH="1">
                  <a:off x="4711752" y="2018663"/>
                  <a:ext cx="836476" cy="7272808"/>
                </a:xfrm>
                <a:custGeom>
                  <a:avLst/>
                  <a:gdLst>
                    <a:gd name="connsiteX0" fmla="*/ 0 w 1584176"/>
                    <a:gd name="connsiteY0" fmla="*/ 792088 h 4608512"/>
                    <a:gd name="connsiteX1" fmla="*/ 792088 w 1584176"/>
                    <a:gd name="connsiteY1" fmla="*/ 0 h 4608512"/>
                    <a:gd name="connsiteX2" fmla="*/ 1584176 w 1584176"/>
                    <a:gd name="connsiteY2" fmla="*/ 792088 h 4608512"/>
                    <a:gd name="connsiteX3" fmla="*/ 1188132 w 1584176"/>
                    <a:gd name="connsiteY3" fmla="*/ 792088 h 4608512"/>
                    <a:gd name="connsiteX4" fmla="*/ 1188132 w 1584176"/>
                    <a:gd name="connsiteY4" fmla="*/ 4608512 h 4608512"/>
                    <a:gd name="connsiteX5" fmla="*/ 396044 w 1584176"/>
                    <a:gd name="connsiteY5" fmla="*/ 4608512 h 4608512"/>
                    <a:gd name="connsiteX6" fmla="*/ 396044 w 1584176"/>
                    <a:gd name="connsiteY6" fmla="*/ 792088 h 4608512"/>
                    <a:gd name="connsiteX7" fmla="*/ 0 w 1584176"/>
                    <a:gd name="connsiteY7" fmla="*/ 792088 h 4608512"/>
                    <a:gd name="connsiteX0" fmla="*/ 389402 w 1188132"/>
                    <a:gd name="connsiteY0" fmla="*/ 627965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6" fmla="*/ 0 w 1188132"/>
                    <a:gd name="connsiteY6" fmla="*/ 792088 h 4608512"/>
                    <a:gd name="connsiteX7" fmla="*/ 389402 w 1188132"/>
                    <a:gd name="connsiteY7" fmla="*/ 627965 h 4608512"/>
                    <a:gd name="connsiteX0" fmla="*/ 389402 w 1188132"/>
                    <a:gd name="connsiteY0" fmla="*/ 627965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6" fmla="*/ 389402 w 1188132"/>
                    <a:gd name="connsiteY6" fmla="*/ 627965 h 4608512"/>
                    <a:gd name="connsiteX0" fmla="*/ 0 w 1188132"/>
                    <a:gd name="connsiteY0" fmla="*/ 4608512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0" fmla="*/ 2540 w 792088"/>
                    <a:gd name="connsiteY0" fmla="*/ 4620235 h 4620235"/>
                    <a:gd name="connsiteX1" fmla="*/ 0 w 792088"/>
                    <a:gd name="connsiteY1" fmla="*/ 0 h 4620235"/>
                    <a:gd name="connsiteX2" fmla="*/ 792088 w 792088"/>
                    <a:gd name="connsiteY2" fmla="*/ 792088 h 4620235"/>
                    <a:gd name="connsiteX3" fmla="*/ 396044 w 792088"/>
                    <a:gd name="connsiteY3" fmla="*/ 792088 h 4620235"/>
                    <a:gd name="connsiteX4" fmla="*/ 396044 w 792088"/>
                    <a:gd name="connsiteY4" fmla="*/ 4608512 h 4620235"/>
                    <a:gd name="connsiteX5" fmla="*/ 2540 w 792088"/>
                    <a:gd name="connsiteY5" fmla="*/ 4620235 h 4620235"/>
                    <a:gd name="connsiteX0" fmla="*/ 2540 w 792088"/>
                    <a:gd name="connsiteY0" fmla="*/ 4585066 h 4608512"/>
                    <a:gd name="connsiteX1" fmla="*/ 0 w 792088"/>
                    <a:gd name="connsiteY1" fmla="*/ 0 h 4608512"/>
                    <a:gd name="connsiteX2" fmla="*/ 792088 w 792088"/>
                    <a:gd name="connsiteY2" fmla="*/ 792088 h 4608512"/>
                    <a:gd name="connsiteX3" fmla="*/ 396044 w 792088"/>
                    <a:gd name="connsiteY3" fmla="*/ 792088 h 4608512"/>
                    <a:gd name="connsiteX4" fmla="*/ 396044 w 792088"/>
                    <a:gd name="connsiteY4" fmla="*/ 4608512 h 4608512"/>
                    <a:gd name="connsiteX5" fmla="*/ 2540 w 792088"/>
                    <a:gd name="connsiteY5" fmla="*/ 4585066 h 4608512"/>
                    <a:gd name="connsiteX0" fmla="*/ 2540 w 792088"/>
                    <a:gd name="connsiteY0" fmla="*/ 4608512 h 4608512"/>
                    <a:gd name="connsiteX1" fmla="*/ 0 w 792088"/>
                    <a:gd name="connsiteY1" fmla="*/ 0 h 4608512"/>
                    <a:gd name="connsiteX2" fmla="*/ 792088 w 792088"/>
                    <a:gd name="connsiteY2" fmla="*/ 792088 h 4608512"/>
                    <a:gd name="connsiteX3" fmla="*/ 396044 w 792088"/>
                    <a:gd name="connsiteY3" fmla="*/ 792088 h 4608512"/>
                    <a:gd name="connsiteX4" fmla="*/ 396044 w 792088"/>
                    <a:gd name="connsiteY4" fmla="*/ 4608512 h 4608512"/>
                    <a:gd name="connsiteX5" fmla="*/ 2540 w 792088"/>
                    <a:gd name="connsiteY5" fmla="*/ 4608512 h 4608512"/>
                    <a:gd name="connsiteX0" fmla="*/ 2540 w 792088"/>
                    <a:gd name="connsiteY0" fmla="*/ 4608512 h 7164143"/>
                    <a:gd name="connsiteX1" fmla="*/ 0 w 792088"/>
                    <a:gd name="connsiteY1" fmla="*/ 0 h 7164143"/>
                    <a:gd name="connsiteX2" fmla="*/ 792088 w 792088"/>
                    <a:gd name="connsiteY2" fmla="*/ 792088 h 7164143"/>
                    <a:gd name="connsiteX3" fmla="*/ 396044 w 792088"/>
                    <a:gd name="connsiteY3" fmla="*/ 792088 h 7164143"/>
                    <a:gd name="connsiteX4" fmla="*/ 396044 w 792088"/>
                    <a:gd name="connsiteY4" fmla="*/ 7164143 h 7164143"/>
                    <a:gd name="connsiteX5" fmla="*/ 2540 w 792088"/>
                    <a:gd name="connsiteY5" fmla="*/ 4608512 h 7164143"/>
                    <a:gd name="connsiteX0" fmla="*/ 2539 w 792088"/>
                    <a:gd name="connsiteY0" fmla="*/ 7375158 h 7375158"/>
                    <a:gd name="connsiteX1" fmla="*/ 0 w 792088"/>
                    <a:gd name="connsiteY1" fmla="*/ 0 h 7375158"/>
                    <a:gd name="connsiteX2" fmla="*/ 792088 w 792088"/>
                    <a:gd name="connsiteY2" fmla="*/ 792088 h 7375158"/>
                    <a:gd name="connsiteX3" fmla="*/ 396044 w 792088"/>
                    <a:gd name="connsiteY3" fmla="*/ 792088 h 7375158"/>
                    <a:gd name="connsiteX4" fmla="*/ 396044 w 792088"/>
                    <a:gd name="connsiteY4" fmla="*/ 7164143 h 7375158"/>
                    <a:gd name="connsiteX5" fmla="*/ 2539 w 792088"/>
                    <a:gd name="connsiteY5" fmla="*/ 7375158 h 7375158"/>
                    <a:gd name="connsiteX0" fmla="*/ 2539 w 792088"/>
                    <a:gd name="connsiteY0" fmla="*/ 7375158 h 7375158"/>
                    <a:gd name="connsiteX1" fmla="*/ 0 w 792088"/>
                    <a:gd name="connsiteY1" fmla="*/ 0 h 7375158"/>
                    <a:gd name="connsiteX2" fmla="*/ 792088 w 792088"/>
                    <a:gd name="connsiteY2" fmla="*/ 792088 h 7375158"/>
                    <a:gd name="connsiteX3" fmla="*/ 396044 w 792088"/>
                    <a:gd name="connsiteY3" fmla="*/ 792088 h 7375158"/>
                    <a:gd name="connsiteX4" fmla="*/ 396044 w 792088"/>
                    <a:gd name="connsiteY4" fmla="*/ 7363435 h 7375158"/>
                    <a:gd name="connsiteX5" fmla="*/ 2539 w 792088"/>
                    <a:gd name="connsiteY5" fmla="*/ 7375158 h 7375158"/>
                    <a:gd name="connsiteX0" fmla="*/ 2539 w 792088"/>
                    <a:gd name="connsiteY0" fmla="*/ 7375158 h 8324727"/>
                    <a:gd name="connsiteX1" fmla="*/ 0 w 792088"/>
                    <a:gd name="connsiteY1" fmla="*/ 0 h 8324727"/>
                    <a:gd name="connsiteX2" fmla="*/ 792088 w 792088"/>
                    <a:gd name="connsiteY2" fmla="*/ 792088 h 8324727"/>
                    <a:gd name="connsiteX3" fmla="*/ 396044 w 792088"/>
                    <a:gd name="connsiteY3" fmla="*/ 792088 h 8324727"/>
                    <a:gd name="connsiteX4" fmla="*/ 373842 w 792088"/>
                    <a:gd name="connsiteY4" fmla="*/ 8324727 h 8324727"/>
                    <a:gd name="connsiteX5" fmla="*/ 2539 w 792088"/>
                    <a:gd name="connsiteY5" fmla="*/ 7375158 h 8324727"/>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373842 w 792088"/>
                    <a:gd name="connsiteY4" fmla="*/ 8324727 h 8371620"/>
                    <a:gd name="connsiteX5" fmla="*/ 2538 w 792088"/>
                    <a:gd name="connsiteY5" fmla="*/ 8371620 h 8371620"/>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407145 w 792088"/>
                    <a:gd name="connsiteY4" fmla="*/ 8359896 h 8371620"/>
                    <a:gd name="connsiteX5" fmla="*/ 2538 w 792088"/>
                    <a:gd name="connsiteY5" fmla="*/ 8371620 h 8371620"/>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384943 w 792088"/>
                    <a:gd name="connsiteY4" fmla="*/ 8371619 h 8371620"/>
                    <a:gd name="connsiteX5" fmla="*/ 2538 w 792088"/>
                    <a:gd name="connsiteY5" fmla="*/ 8371620 h 8371620"/>
                    <a:gd name="connsiteX0" fmla="*/ 2538 w 792088"/>
                    <a:gd name="connsiteY0" fmla="*/ 8371620 h 8383343"/>
                    <a:gd name="connsiteX1" fmla="*/ 0 w 792088"/>
                    <a:gd name="connsiteY1" fmla="*/ 0 h 8383343"/>
                    <a:gd name="connsiteX2" fmla="*/ 792088 w 792088"/>
                    <a:gd name="connsiteY2" fmla="*/ 792088 h 8383343"/>
                    <a:gd name="connsiteX3" fmla="*/ 396044 w 792088"/>
                    <a:gd name="connsiteY3" fmla="*/ 792088 h 8383343"/>
                    <a:gd name="connsiteX4" fmla="*/ 407145 w 792088"/>
                    <a:gd name="connsiteY4" fmla="*/ 8383343 h 8383343"/>
                    <a:gd name="connsiteX5" fmla="*/ 2538 w 792088"/>
                    <a:gd name="connsiteY5" fmla="*/ 8371620 h 8383343"/>
                    <a:gd name="connsiteX0" fmla="*/ 2538 w 792088"/>
                    <a:gd name="connsiteY0" fmla="*/ 8371620 h 8383343"/>
                    <a:gd name="connsiteX1" fmla="*/ 0 w 792088"/>
                    <a:gd name="connsiteY1" fmla="*/ 0 h 8383343"/>
                    <a:gd name="connsiteX2" fmla="*/ 792088 w 792088"/>
                    <a:gd name="connsiteY2" fmla="*/ 792088 h 8383343"/>
                    <a:gd name="connsiteX3" fmla="*/ 396044 w 792088"/>
                    <a:gd name="connsiteY3" fmla="*/ 792088 h 8383343"/>
                    <a:gd name="connsiteX4" fmla="*/ 396044 w 792088"/>
                    <a:gd name="connsiteY4" fmla="*/ 8383343 h 8383343"/>
                    <a:gd name="connsiteX5" fmla="*/ 2538 w 792088"/>
                    <a:gd name="connsiteY5" fmla="*/ 8371620 h 8383343"/>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373842 w 792088"/>
                    <a:gd name="connsiteY4" fmla="*/ 8359897 h 8371620"/>
                    <a:gd name="connsiteX5" fmla="*/ 2538 w 792088"/>
                    <a:gd name="connsiteY5" fmla="*/ 8371620 h 8371620"/>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418246 w 792088"/>
                    <a:gd name="connsiteY4" fmla="*/ 8359897 h 8371620"/>
                    <a:gd name="connsiteX5" fmla="*/ 2538 w 792088"/>
                    <a:gd name="connsiteY5" fmla="*/ 8371620 h 8371620"/>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397255 w 792088"/>
                    <a:gd name="connsiteY4" fmla="*/ 8354355 h 8371620"/>
                    <a:gd name="connsiteX5" fmla="*/ 2538 w 792088"/>
                    <a:gd name="connsiteY5" fmla="*/ 8371620 h 8371620"/>
                    <a:gd name="connsiteX0" fmla="*/ 2538 w 792088"/>
                    <a:gd name="connsiteY0" fmla="*/ 8354995 h 8354995"/>
                    <a:gd name="connsiteX1" fmla="*/ 0 w 792088"/>
                    <a:gd name="connsiteY1" fmla="*/ 0 h 8354995"/>
                    <a:gd name="connsiteX2" fmla="*/ 792088 w 792088"/>
                    <a:gd name="connsiteY2" fmla="*/ 792088 h 8354995"/>
                    <a:gd name="connsiteX3" fmla="*/ 396044 w 792088"/>
                    <a:gd name="connsiteY3" fmla="*/ 792088 h 8354995"/>
                    <a:gd name="connsiteX4" fmla="*/ 397255 w 792088"/>
                    <a:gd name="connsiteY4" fmla="*/ 8354355 h 8354995"/>
                    <a:gd name="connsiteX5" fmla="*/ 2538 w 792088"/>
                    <a:gd name="connsiteY5" fmla="*/ 8354995 h 8354995"/>
                    <a:gd name="connsiteX0" fmla="*/ 2538 w 792088"/>
                    <a:gd name="connsiteY0" fmla="*/ 8354995 h 8354995"/>
                    <a:gd name="connsiteX1" fmla="*/ 0 w 792088"/>
                    <a:gd name="connsiteY1" fmla="*/ 0 h 8354995"/>
                    <a:gd name="connsiteX2" fmla="*/ 792088 w 792088"/>
                    <a:gd name="connsiteY2" fmla="*/ 792088 h 8354995"/>
                    <a:gd name="connsiteX3" fmla="*/ 396044 w 792088"/>
                    <a:gd name="connsiteY3" fmla="*/ 792088 h 8354995"/>
                    <a:gd name="connsiteX4" fmla="*/ 388235 w 792088"/>
                    <a:gd name="connsiteY4" fmla="*/ 8020980 h 8354995"/>
                    <a:gd name="connsiteX5" fmla="*/ 2538 w 792088"/>
                    <a:gd name="connsiteY5" fmla="*/ 8354995 h 8354995"/>
                    <a:gd name="connsiteX0" fmla="*/ 11557 w 792088"/>
                    <a:gd name="connsiteY0" fmla="*/ 8021620 h 8021620"/>
                    <a:gd name="connsiteX1" fmla="*/ 0 w 792088"/>
                    <a:gd name="connsiteY1" fmla="*/ 0 h 8021620"/>
                    <a:gd name="connsiteX2" fmla="*/ 792088 w 792088"/>
                    <a:gd name="connsiteY2" fmla="*/ 792088 h 8021620"/>
                    <a:gd name="connsiteX3" fmla="*/ 396044 w 792088"/>
                    <a:gd name="connsiteY3" fmla="*/ 792088 h 8021620"/>
                    <a:gd name="connsiteX4" fmla="*/ 388235 w 792088"/>
                    <a:gd name="connsiteY4" fmla="*/ 8020980 h 8021620"/>
                    <a:gd name="connsiteX5" fmla="*/ 11557 w 792088"/>
                    <a:gd name="connsiteY5" fmla="*/ 8021620 h 8021620"/>
                    <a:gd name="connsiteX0" fmla="*/ 2538 w 792088"/>
                    <a:gd name="connsiteY0" fmla="*/ 8050195 h 8050195"/>
                    <a:gd name="connsiteX1" fmla="*/ 0 w 792088"/>
                    <a:gd name="connsiteY1" fmla="*/ 0 h 8050195"/>
                    <a:gd name="connsiteX2" fmla="*/ 792088 w 792088"/>
                    <a:gd name="connsiteY2" fmla="*/ 792088 h 8050195"/>
                    <a:gd name="connsiteX3" fmla="*/ 396044 w 792088"/>
                    <a:gd name="connsiteY3" fmla="*/ 792088 h 8050195"/>
                    <a:gd name="connsiteX4" fmla="*/ 388235 w 792088"/>
                    <a:gd name="connsiteY4" fmla="*/ 8020980 h 8050195"/>
                    <a:gd name="connsiteX5" fmla="*/ 2538 w 792088"/>
                    <a:gd name="connsiteY5" fmla="*/ 8050195 h 8050195"/>
                    <a:gd name="connsiteX0" fmla="*/ 2537 w 792088"/>
                    <a:gd name="connsiteY0" fmla="*/ 8021620 h 8021620"/>
                    <a:gd name="connsiteX1" fmla="*/ 0 w 792088"/>
                    <a:gd name="connsiteY1" fmla="*/ 0 h 8021620"/>
                    <a:gd name="connsiteX2" fmla="*/ 792088 w 792088"/>
                    <a:gd name="connsiteY2" fmla="*/ 792088 h 8021620"/>
                    <a:gd name="connsiteX3" fmla="*/ 396044 w 792088"/>
                    <a:gd name="connsiteY3" fmla="*/ 792088 h 8021620"/>
                    <a:gd name="connsiteX4" fmla="*/ 388235 w 792088"/>
                    <a:gd name="connsiteY4" fmla="*/ 8020980 h 8021620"/>
                    <a:gd name="connsiteX5" fmla="*/ 2537 w 792088"/>
                    <a:gd name="connsiteY5" fmla="*/ 8021620 h 802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088" h="8021620">
                      <a:moveTo>
                        <a:pt x="2537" y="8021620"/>
                      </a:moveTo>
                      <a:cubicBezTo>
                        <a:pt x="1690" y="6481542"/>
                        <a:pt x="847" y="1540078"/>
                        <a:pt x="0" y="0"/>
                      </a:cubicBezTo>
                      <a:lnTo>
                        <a:pt x="792088" y="792088"/>
                      </a:lnTo>
                      <a:lnTo>
                        <a:pt x="396044" y="792088"/>
                      </a:lnTo>
                      <a:cubicBezTo>
                        <a:pt x="388643" y="3302968"/>
                        <a:pt x="395636" y="5510100"/>
                        <a:pt x="388235" y="8020980"/>
                      </a:cubicBezTo>
                      <a:lnTo>
                        <a:pt x="2537" y="80216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387"/>
                  <a:endParaRPr lang="zh-CN" altLang="en-US" sz="2399">
                    <a:solidFill>
                      <a:srgbClr val="0070C0"/>
                    </a:solidFill>
                  </a:endParaRPr>
                </a:p>
              </p:txBody>
            </p:sp>
            <p:sp>
              <p:nvSpPr>
                <p:cNvPr id="13" name="TextBox 12"/>
                <p:cNvSpPr txBox="1"/>
                <p:nvPr/>
              </p:nvSpPr>
              <p:spPr>
                <a:xfrm>
                  <a:off x="2285670" y="5735572"/>
                  <a:ext cx="5544620" cy="273295"/>
                </a:xfrm>
                <a:prstGeom prst="rect">
                  <a:avLst/>
                </a:prstGeom>
              </p:spPr>
              <p:txBody>
                <a:bodyPr vert="horz" wrap="square" lIns="130537" tIns="65268" rIns="130537" bIns="65268" rtlCol="0" anchor="ctr" anchorCtr="0">
                  <a:noAutofit/>
                </a:bodyPr>
                <a:lstStyle/>
                <a:p>
                  <a:pPr algn="ctr" defTabSz="407893">
                    <a:spcBef>
                      <a:spcPct val="20000"/>
                    </a:spcBef>
                  </a:pPr>
                  <a:r>
                    <a:rPr lang="en-US" sz="2399" dirty="0">
                      <a:solidFill>
                        <a:prstClr val="white"/>
                      </a:solidFill>
                      <a:latin typeface="Segoe UI Light" pitchFamily="34" charset="0"/>
                      <a:cs typeface="Arial Bold"/>
                    </a:rPr>
                    <a:t>      </a:t>
                  </a:r>
                  <a:r>
                    <a:rPr lang="en-US" sz="2399" b="1" spc="98" dirty="0">
                      <a:solidFill>
                        <a:prstClr val="white"/>
                      </a:solidFill>
                      <a:latin typeface="Segoe UI Light" pitchFamily="34" charset="0"/>
                      <a:cs typeface="Arial Bold"/>
                    </a:rPr>
                    <a:t>Velocity | </a:t>
                  </a:r>
                  <a:r>
                    <a:rPr lang="en-US" sz="2399" b="1" spc="98" dirty="0" smtClean="0">
                      <a:solidFill>
                        <a:prstClr val="white"/>
                      </a:solidFill>
                      <a:latin typeface="Segoe UI Light" pitchFamily="34" charset="0"/>
                      <a:cs typeface="Arial Bold"/>
                    </a:rPr>
                    <a:t>Variety </a:t>
                  </a:r>
                  <a:r>
                    <a:rPr lang="en-US" sz="2399" b="1" spc="98" dirty="0">
                      <a:solidFill>
                        <a:prstClr val="white"/>
                      </a:solidFill>
                      <a:latin typeface="Segoe UI Light" pitchFamily="34" charset="0"/>
                      <a:cs typeface="Arial Bold"/>
                    </a:rPr>
                    <a:t>| </a:t>
                  </a:r>
                  <a:r>
                    <a:rPr lang="en-US" sz="2399" b="1" spc="98" dirty="0" smtClean="0">
                      <a:solidFill>
                        <a:prstClr val="white"/>
                      </a:solidFill>
                      <a:latin typeface="Segoe UI Light" pitchFamily="34" charset="0"/>
                      <a:cs typeface="Arial Bold"/>
                    </a:rPr>
                    <a:t>Variability</a:t>
                  </a:r>
                  <a:endParaRPr lang="en-US" sz="2399" b="1" spc="98" dirty="0">
                    <a:solidFill>
                      <a:prstClr val="white"/>
                    </a:solidFill>
                    <a:latin typeface="Segoe UI Light" pitchFamily="34" charset="0"/>
                    <a:cs typeface="Arial Bold"/>
                  </a:endParaRPr>
                </a:p>
              </p:txBody>
            </p:sp>
          </p:grpSp>
          <p:grpSp>
            <p:nvGrpSpPr>
              <p:cNvPr id="6" name="组合 5"/>
              <p:cNvGrpSpPr/>
              <p:nvPr/>
            </p:nvGrpSpPr>
            <p:grpSpPr>
              <a:xfrm>
                <a:off x="1348160" y="1395134"/>
                <a:ext cx="847288" cy="4678171"/>
                <a:chOff x="1348160" y="1395134"/>
                <a:chExt cx="847288" cy="4678171"/>
              </a:xfrm>
            </p:grpSpPr>
            <p:sp>
              <p:nvSpPr>
                <p:cNvPr id="3" name="上箭头 2"/>
                <p:cNvSpPr/>
                <p:nvPr/>
              </p:nvSpPr>
              <p:spPr>
                <a:xfrm>
                  <a:off x="1403360" y="1395134"/>
                  <a:ext cx="792088" cy="4678171"/>
                </a:xfrm>
                <a:custGeom>
                  <a:avLst/>
                  <a:gdLst>
                    <a:gd name="connsiteX0" fmla="*/ 0 w 1584176"/>
                    <a:gd name="connsiteY0" fmla="*/ 792088 h 4608512"/>
                    <a:gd name="connsiteX1" fmla="*/ 792088 w 1584176"/>
                    <a:gd name="connsiteY1" fmla="*/ 0 h 4608512"/>
                    <a:gd name="connsiteX2" fmla="*/ 1584176 w 1584176"/>
                    <a:gd name="connsiteY2" fmla="*/ 792088 h 4608512"/>
                    <a:gd name="connsiteX3" fmla="*/ 1188132 w 1584176"/>
                    <a:gd name="connsiteY3" fmla="*/ 792088 h 4608512"/>
                    <a:gd name="connsiteX4" fmla="*/ 1188132 w 1584176"/>
                    <a:gd name="connsiteY4" fmla="*/ 4608512 h 4608512"/>
                    <a:gd name="connsiteX5" fmla="*/ 396044 w 1584176"/>
                    <a:gd name="connsiteY5" fmla="*/ 4608512 h 4608512"/>
                    <a:gd name="connsiteX6" fmla="*/ 396044 w 1584176"/>
                    <a:gd name="connsiteY6" fmla="*/ 792088 h 4608512"/>
                    <a:gd name="connsiteX7" fmla="*/ 0 w 1584176"/>
                    <a:gd name="connsiteY7" fmla="*/ 792088 h 4608512"/>
                    <a:gd name="connsiteX0" fmla="*/ 389402 w 1188132"/>
                    <a:gd name="connsiteY0" fmla="*/ 627965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6" fmla="*/ 0 w 1188132"/>
                    <a:gd name="connsiteY6" fmla="*/ 792088 h 4608512"/>
                    <a:gd name="connsiteX7" fmla="*/ 389402 w 1188132"/>
                    <a:gd name="connsiteY7" fmla="*/ 627965 h 4608512"/>
                    <a:gd name="connsiteX0" fmla="*/ 389402 w 1188132"/>
                    <a:gd name="connsiteY0" fmla="*/ 627965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6" fmla="*/ 389402 w 1188132"/>
                    <a:gd name="connsiteY6" fmla="*/ 627965 h 4608512"/>
                    <a:gd name="connsiteX0" fmla="*/ 0 w 1188132"/>
                    <a:gd name="connsiteY0" fmla="*/ 4608512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0" fmla="*/ 2540 w 792088"/>
                    <a:gd name="connsiteY0" fmla="*/ 4620235 h 4620235"/>
                    <a:gd name="connsiteX1" fmla="*/ 0 w 792088"/>
                    <a:gd name="connsiteY1" fmla="*/ 0 h 4620235"/>
                    <a:gd name="connsiteX2" fmla="*/ 792088 w 792088"/>
                    <a:gd name="connsiteY2" fmla="*/ 792088 h 4620235"/>
                    <a:gd name="connsiteX3" fmla="*/ 396044 w 792088"/>
                    <a:gd name="connsiteY3" fmla="*/ 792088 h 4620235"/>
                    <a:gd name="connsiteX4" fmla="*/ 396044 w 792088"/>
                    <a:gd name="connsiteY4" fmla="*/ 4608512 h 4620235"/>
                    <a:gd name="connsiteX5" fmla="*/ 2540 w 792088"/>
                    <a:gd name="connsiteY5" fmla="*/ 4620235 h 4620235"/>
                    <a:gd name="connsiteX0" fmla="*/ 2540 w 792088"/>
                    <a:gd name="connsiteY0" fmla="*/ 4585066 h 4608512"/>
                    <a:gd name="connsiteX1" fmla="*/ 0 w 792088"/>
                    <a:gd name="connsiteY1" fmla="*/ 0 h 4608512"/>
                    <a:gd name="connsiteX2" fmla="*/ 792088 w 792088"/>
                    <a:gd name="connsiteY2" fmla="*/ 792088 h 4608512"/>
                    <a:gd name="connsiteX3" fmla="*/ 396044 w 792088"/>
                    <a:gd name="connsiteY3" fmla="*/ 792088 h 4608512"/>
                    <a:gd name="connsiteX4" fmla="*/ 396044 w 792088"/>
                    <a:gd name="connsiteY4" fmla="*/ 4608512 h 4608512"/>
                    <a:gd name="connsiteX5" fmla="*/ 2540 w 792088"/>
                    <a:gd name="connsiteY5" fmla="*/ 4585066 h 4608512"/>
                    <a:gd name="connsiteX0" fmla="*/ 2540 w 792088"/>
                    <a:gd name="connsiteY0" fmla="*/ 4608512 h 4608512"/>
                    <a:gd name="connsiteX1" fmla="*/ 0 w 792088"/>
                    <a:gd name="connsiteY1" fmla="*/ 0 h 4608512"/>
                    <a:gd name="connsiteX2" fmla="*/ 792088 w 792088"/>
                    <a:gd name="connsiteY2" fmla="*/ 792088 h 4608512"/>
                    <a:gd name="connsiteX3" fmla="*/ 396044 w 792088"/>
                    <a:gd name="connsiteY3" fmla="*/ 792088 h 4608512"/>
                    <a:gd name="connsiteX4" fmla="*/ 396044 w 792088"/>
                    <a:gd name="connsiteY4" fmla="*/ 4608512 h 4608512"/>
                    <a:gd name="connsiteX5" fmla="*/ 2540 w 792088"/>
                    <a:gd name="connsiteY5" fmla="*/ 4608512 h 460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088" h="4608512">
                      <a:moveTo>
                        <a:pt x="2540" y="4608512"/>
                      </a:moveTo>
                      <a:cubicBezTo>
                        <a:pt x="1693" y="3068434"/>
                        <a:pt x="847" y="1540078"/>
                        <a:pt x="0" y="0"/>
                      </a:cubicBezTo>
                      <a:lnTo>
                        <a:pt x="792088" y="792088"/>
                      </a:lnTo>
                      <a:lnTo>
                        <a:pt x="396044" y="792088"/>
                      </a:lnTo>
                      <a:lnTo>
                        <a:pt x="396044" y="4608512"/>
                      </a:lnTo>
                      <a:lnTo>
                        <a:pt x="2540" y="460851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387"/>
                  <a:endParaRPr lang="zh-CN" altLang="en-US" sz="2399">
                    <a:solidFill>
                      <a:srgbClr val="0070C0"/>
                    </a:solidFill>
                  </a:endParaRPr>
                </a:p>
              </p:txBody>
            </p:sp>
            <p:sp>
              <p:nvSpPr>
                <p:cNvPr id="7" name="TextBox 6"/>
                <p:cNvSpPr txBox="1"/>
                <p:nvPr/>
              </p:nvSpPr>
              <p:spPr>
                <a:xfrm rot="16200000">
                  <a:off x="-157790" y="3771303"/>
                  <a:ext cx="3476430" cy="309338"/>
                </a:xfrm>
                <a:prstGeom prst="rect">
                  <a:avLst/>
                </a:prstGeom>
              </p:spPr>
              <p:txBody>
                <a:bodyPr vert="horz" wrap="square" lIns="130537" tIns="65268" rIns="130537" bIns="65268" rtlCol="0" anchor="ctr" anchorCtr="0">
                  <a:noAutofit/>
                </a:bodyPr>
                <a:lstStyle/>
                <a:p>
                  <a:pPr algn="ctr" defTabSz="407893">
                    <a:spcBef>
                      <a:spcPct val="20000"/>
                    </a:spcBef>
                  </a:pPr>
                  <a:r>
                    <a:rPr lang="en-US" sz="2399" b="1" dirty="0">
                      <a:solidFill>
                        <a:srgbClr val="FFFFFF"/>
                      </a:solidFill>
                      <a:latin typeface="Segoe UI Light" pitchFamily="34" charset="0"/>
                      <a:cs typeface="Arial Bold"/>
                    </a:rPr>
                    <a:t>Volume</a:t>
                  </a:r>
                </a:p>
              </p:txBody>
            </p:sp>
            <p:sp>
              <p:nvSpPr>
                <p:cNvPr id="5" name="矩形 4"/>
                <p:cNvSpPr/>
                <p:nvPr/>
              </p:nvSpPr>
              <p:spPr>
                <a:xfrm rot="16200000">
                  <a:off x="1486619" y="4038060"/>
                  <a:ext cx="184805" cy="461723"/>
                </a:xfrm>
                <a:prstGeom prst="rect">
                  <a:avLst/>
                </a:prstGeom>
              </p:spPr>
              <p:txBody>
                <a:bodyPr wrap="none">
                  <a:spAutoFit/>
                </a:bodyPr>
                <a:lstStyle/>
                <a:p>
                  <a:pPr defTabSz="1218387"/>
                  <a:endParaRPr lang="zh-CN" altLang="en-US" sz="2399" dirty="0">
                    <a:solidFill>
                      <a:prstClr val="white"/>
                    </a:solidFill>
                    <a:latin typeface="微软雅黑" pitchFamily="34" charset="-122"/>
                    <a:ea typeface="微软雅黑" pitchFamily="34" charset="-122"/>
                  </a:endParaRPr>
                </a:p>
              </p:txBody>
            </p:sp>
          </p:grpSp>
        </p:grpSp>
      </p:grpSp>
      <p:sp>
        <p:nvSpPr>
          <p:cNvPr id="63" name="矩形 13"/>
          <p:cNvSpPr/>
          <p:nvPr/>
        </p:nvSpPr>
        <p:spPr>
          <a:xfrm>
            <a:off x="3793270" y="5803984"/>
            <a:ext cx="2082673" cy="53771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5" tIns="45689" rIns="91375" bIns="45689" numCol="1" rtlCol="0" anchor="ctr" anchorCtr="0" compatLnSpc="1">
            <a:prstTxWarp prst="textNoShape">
              <a:avLst/>
            </a:prstTxWarp>
          </a:bodyPr>
          <a:lstStyle/>
          <a:p>
            <a:pPr algn="ctr" defTabSz="815782">
              <a:defRPr/>
            </a:pPr>
            <a:r>
              <a:rPr lang="en-US" altLang="zh-CN" sz="1764" kern="0" dirty="0">
                <a:solidFill>
                  <a:srgbClr val="44546A"/>
                </a:solidFill>
                <a:latin typeface="Segoe UI Light" pitchFamily="34" charset="0"/>
                <a:cs typeface="Arial"/>
              </a:rPr>
              <a:t>   ERP / CRM</a:t>
            </a:r>
          </a:p>
        </p:txBody>
      </p:sp>
      <p:sp>
        <p:nvSpPr>
          <p:cNvPr id="71" name="矩形 14"/>
          <p:cNvSpPr/>
          <p:nvPr/>
        </p:nvSpPr>
        <p:spPr>
          <a:xfrm>
            <a:off x="5870599" y="5803983"/>
            <a:ext cx="1599830" cy="537715"/>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5" tIns="45689" rIns="91375" bIns="45689" numCol="1" rtlCol="0" anchor="ctr" anchorCtr="0" compatLnSpc="1">
            <a:prstTxWarp prst="textNoShape">
              <a:avLst/>
            </a:prstTxWarp>
          </a:bodyPr>
          <a:lstStyle/>
          <a:p>
            <a:pPr algn="ctr" defTabSz="815782">
              <a:defRPr/>
            </a:pPr>
            <a:r>
              <a:rPr lang="en-US" altLang="zh-CN" sz="1764" kern="0" dirty="0">
                <a:solidFill>
                  <a:prstClr val="white"/>
                </a:solidFill>
                <a:latin typeface="Segoe UI Light" pitchFamily="34" charset="0"/>
                <a:cs typeface="Arial"/>
              </a:rPr>
              <a:t>  </a:t>
            </a:r>
            <a:r>
              <a:rPr lang="en-US" altLang="zh-CN" sz="1764" kern="0" dirty="0" smtClean="0">
                <a:solidFill>
                  <a:prstClr val="white"/>
                </a:solidFill>
                <a:latin typeface="Segoe UI Light" pitchFamily="34" charset="0"/>
                <a:cs typeface="Arial"/>
              </a:rPr>
              <a:t>Modern Web</a:t>
            </a:r>
            <a:endParaRPr lang="en-US" altLang="zh-CN" sz="1764" kern="0" dirty="0">
              <a:solidFill>
                <a:prstClr val="white"/>
              </a:solidFill>
              <a:latin typeface="Segoe UI Light" pitchFamily="34" charset="0"/>
              <a:cs typeface="Arial"/>
            </a:endParaRPr>
          </a:p>
        </p:txBody>
      </p:sp>
      <p:sp>
        <p:nvSpPr>
          <p:cNvPr id="81" name="矩形 16"/>
          <p:cNvSpPr/>
          <p:nvPr/>
        </p:nvSpPr>
        <p:spPr>
          <a:xfrm>
            <a:off x="7470431" y="5803692"/>
            <a:ext cx="1863784" cy="53771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4809" tIns="45689" rIns="44809" bIns="45689" numCol="1" rtlCol="0" anchor="ctr" anchorCtr="0" compatLnSpc="1">
            <a:prstTxWarp prst="textNoShape">
              <a:avLst/>
            </a:prstTxWarp>
          </a:bodyPr>
          <a:lstStyle/>
          <a:p>
            <a:pPr algn="ctr" defTabSz="815782">
              <a:defRPr/>
            </a:pPr>
            <a:r>
              <a:rPr lang="en-US" altLang="zh-CN" sz="1764" kern="0" dirty="0">
                <a:solidFill>
                  <a:prstClr val="white"/>
                </a:solidFill>
                <a:latin typeface="Segoe UI Light" pitchFamily="34" charset="0"/>
                <a:cs typeface="Arial"/>
              </a:rPr>
              <a:t>Internet of </a:t>
            </a:r>
            <a:r>
              <a:rPr lang="en-US" altLang="zh-CN" sz="1764" kern="0" dirty="0" smtClean="0">
                <a:solidFill>
                  <a:prstClr val="white"/>
                </a:solidFill>
                <a:latin typeface="Segoe UI Light" pitchFamily="34" charset="0"/>
                <a:cs typeface="Arial"/>
              </a:rPr>
              <a:t>Things</a:t>
            </a:r>
            <a:endParaRPr lang="en-US" altLang="zh-CN" sz="1372" kern="0" dirty="0">
              <a:solidFill>
                <a:prstClr val="white"/>
              </a:solidFill>
              <a:latin typeface="Segoe UI Light" pitchFamily="34" charset="0"/>
              <a:cs typeface="Arial"/>
            </a:endParaRPr>
          </a:p>
        </p:txBody>
      </p:sp>
      <p:sp>
        <p:nvSpPr>
          <p:cNvPr id="2" name="Title 1"/>
          <p:cNvSpPr>
            <a:spLocks noGrp="1"/>
          </p:cNvSpPr>
          <p:nvPr>
            <p:ph type="title"/>
          </p:nvPr>
        </p:nvSpPr>
        <p:spPr/>
        <p:txBody>
          <a:bodyPr>
            <a:normAutofit fontScale="90000"/>
          </a:bodyPr>
          <a:lstStyle/>
          <a:p>
            <a:r>
              <a:rPr lang="en-US" dirty="0" smtClean="0"/>
              <a:t>What is Big Data?</a:t>
            </a:r>
            <a:endParaRPr lang="en-US" dirty="0"/>
          </a:p>
        </p:txBody>
      </p:sp>
    </p:spTree>
    <p:extLst>
      <p:ext uri="{BB962C8B-B14F-4D97-AF65-F5344CB8AC3E}">
        <p14:creationId xmlns:p14="http://schemas.microsoft.com/office/powerpoint/2010/main" val="347538010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300"/>
                                        <p:tgtEl>
                                          <p:spTgt spid="48"/>
                                        </p:tgtEl>
                                      </p:cBhvr>
                                    </p:animEffect>
                                  </p:childTnLst>
                                </p:cTn>
                              </p:par>
                            </p:childTnLst>
                          </p:cTn>
                        </p:par>
                        <p:par>
                          <p:cTn id="8" fill="hold">
                            <p:stCondLst>
                              <p:cond delay="300"/>
                            </p:stCondLst>
                            <p:childTnLst>
                              <p:par>
                                <p:cTn id="9" presetID="22" presetClass="entr" presetSubtype="4"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300"/>
                                        <p:tgtEl>
                                          <p:spTgt spid="19"/>
                                        </p:tgtEl>
                                      </p:cBhvr>
                                    </p:animEffect>
                                  </p:childTnLst>
                                </p:cTn>
                              </p:par>
                            </p:childTnLst>
                          </p:cTn>
                        </p:par>
                        <p:par>
                          <p:cTn id="12" fill="hold">
                            <p:stCondLst>
                              <p:cond delay="600"/>
                            </p:stCondLst>
                            <p:childTnLst>
                              <p:par>
                                <p:cTn id="13" presetID="22" presetClass="entr" presetSubtype="4"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down)">
                                      <p:cBhvr>
                                        <p:cTn id="15" dur="300"/>
                                        <p:tgtEl>
                                          <p:spTgt spid="45"/>
                                        </p:tgtEl>
                                      </p:cBhvr>
                                    </p:animEffect>
                                  </p:childTnLst>
                                </p:cTn>
                              </p:par>
                            </p:childTnLst>
                          </p:cTn>
                        </p:par>
                        <p:par>
                          <p:cTn id="16" fill="hold">
                            <p:stCondLst>
                              <p:cond delay="900"/>
                            </p:stCondLst>
                            <p:childTnLst>
                              <p:par>
                                <p:cTn id="17" presetID="22" presetClass="entr" presetSubtype="4"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Example Scenario</a:t>
            </a:r>
          </a:p>
        </p:txBody>
      </p:sp>
      <p:sp>
        <p:nvSpPr>
          <p:cNvPr id="3" name="Subtitle 2"/>
          <p:cNvSpPr>
            <a:spLocks noGrp="1"/>
          </p:cNvSpPr>
          <p:nvPr>
            <p:ph type="subTitle" idx="1"/>
          </p:nvPr>
        </p:nvSpPr>
        <p:spPr/>
        <p:txBody>
          <a:bodyPr>
            <a:normAutofit/>
          </a:bodyPr>
          <a:lstStyle/>
          <a:p>
            <a:endParaRPr lang="en-US" sz="4400" dirty="0">
              <a:latin typeface="+mj-lt"/>
            </a:endParaRPr>
          </a:p>
        </p:txBody>
      </p:sp>
    </p:spTree>
    <p:extLst>
      <p:ext uri="{BB962C8B-B14F-4D97-AF65-F5344CB8AC3E}">
        <p14:creationId xmlns:p14="http://schemas.microsoft.com/office/powerpoint/2010/main" val="27339192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717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0"/>
                        <a:ext cx="158750" cy="158750"/>
                      </a:xfrm>
                      <a:prstGeom prst="rect">
                        <a:avLst/>
                      </a:prstGeom>
                    </p:spPr>
                  </p:pic>
                </p:oleObj>
              </mc:Fallback>
            </mc:AlternateContent>
          </a:graphicData>
        </a:graphic>
      </p:graphicFrame>
      <p:sp>
        <p:nvSpPr>
          <p:cNvPr id="2" name="Rectangle 1"/>
          <p:cNvSpPr/>
          <p:nvPr>
            <p:custDataLst>
              <p:tags r:id="rId3"/>
            </p:custDataLst>
          </p:nvPr>
        </p:nvSpPr>
        <p:spPr bwMode="auto">
          <a:xfrm>
            <a:off x="1981200" y="1141413"/>
            <a:ext cx="8229600" cy="51206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algn="ctr" fontAlgn="base">
              <a:lnSpc>
                <a:spcPct val="90000"/>
              </a:lnSpc>
              <a:spcBef>
                <a:spcPct val="20000"/>
              </a:spcBef>
              <a:spcAft>
                <a:spcPct val="0"/>
              </a:spcAft>
              <a:buSzPct val="80000"/>
            </a:pPr>
            <a:r>
              <a:rPr lang="en-US" sz="2000" b="1" dirty="0">
                <a:ln>
                  <a:solidFill>
                    <a:srgbClr val="FFFFFF">
                      <a:alpha val="0"/>
                    </a:srgbClr>
                  </a:solidFill>
                </a:ln>
                <a:solidFill>
                  <a:srgbClr val="595959"/>
                </a:solidFill>
              </a:rPr>
              <a:t>OPERATIONAL DATA</a:t>
            </a:r>
          </a:p>
        </p:txBody>
      </p:sp>
      <p:sp>
        <p:nvSpPr>
          <p:cNvPr id="5" name="Title 4"/>
          <p:cNvSpPr>
            <a:spLocks noGrp="1"/>
          </p:cNvSpPr>
          <p:nvPr>
            <p:ph type="title" idx="4294967295"/>
            <p:custDataLst>
              <p:tags r:id="rId4"/>
            </p:custDataLst>
          </p:nvPr>
        </p:nvSpPr>
        <p:spPr>
          <a:xfrm>
            <a:off x="320040" y="228600"/>
            <a:ext cx="11152188" cy="747713"/>
          </a:xfrm>
        </p:spPr>
        <p:txBody>
          <a:bodyPr>
            <a:normAutofit fontScale="90000"/>
          </a:bodyPr>
          <a:lstStyle/>
          <a:p>
            <a:r>
              <a:rPr lang="en-US" dirty="0"/>
              <a:t>Traditional </a:t>
            </a:r>
            <a:r>
              <a:rPr lang="en-US" dirty="0" smtClean="0"/>
              <a:t>E-Commerce </a:t>
            </a:r>
            <a:r>
              <a:rPr lang="en-US" dirty="0"/>
              <a:t>D</a:t>
            </a:r>
            <a:r>
              <a:rPr lang="en-US" dirty="0" smtClean="0"/>
              <a:t>ata </a:t>
            </a:r>
            <a:r>
              <a:rPr lang="en-US" dirty="0"/>
              <a:t>F</a:t>
            </a:r>
            <a:r>
              <a:rPr lang="en-US" dirty="0" smtClean="0"/>
              <a:t>low</a:t>
            </a:r>
            <a:endParaRPr lang="en-US" dirty="0"/>
          </a:p>
        </p:txBody>
      </p:sp>
      <p:grpSp>
        <p:nvGrpSpPr>
          <p:cNvPr id="16" name="Group 15"/>
          <p:cNvGrpSpPr/>
          <p:nvPr/>
        </p:nvGrpSpPr>
        <p:grpSpPr>
          <a:xfrm>
            <a:off x="3602152" y="1698350"/>
            <a:ext cx="2011680" cy="411480"/>
            <a:chOff x="3600564" y="1698350"/>
            <a:chExt cx="2011680" cy="411480"/>
          </a:xfrm>
        </p:grpSpPr>
        <p:sp>
          <p:nvSpPr>
            <p:cNvPr id="4" name="Right Arrow 3"/>
            <p:cNvSpPr/>
            <p:nvPr/>
          </p:nvSpPr>
          <p:spPr bwMode="auto">
            <a:xfrm>
              <a:off x="3600564" y="1835510"/>
              <a:ext cx="2011680" cy="27432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3600564" y="1698350"/>
              <a:ext cx="1679114" cy="193899"/>
            </a:xfrm>
            <a:prstGeom prst="rect">
              <a:avLst/>
            </a:prstGeom>
            <a:noFill/>
          </p:spPr>
          <p:txBody>
            <a:bodyPr wrap="none" lIns="0" tIns="0" rIns="0" bIns="0" rtlCol="0">
              <a:spAutoFit/>
            </a:bodyPr>
            <a:lstStyle/>
            <a:p>
              <a:pPr>
                <a:lnSpc>
                  <a:spcPct val="90000"/>
                </a:lnSpc>
                <a:spcBef>
                  <a:spcPct val="20000"/>
                </a:spcBef>
                <a:buSzPct val="80000"/>
              </a:pPr>
              <a:r>
                <a:rPr lang="en-US" sz="1400" dirty="0">
                  <a:ln>
                    <a:solidFill>
                      <a:srgbClr val="FFFFFF">
                        <a:alpha val="0"/>
                      </a:srgbClr>
                    </a:solidFill>
                  </a:ln>
                  <a:solidFill>
                    <a:srgbClr val="00B0F0"/>
                  </a:solidFill>
                </a:rPr>
                <a:t>NEW USER REGISTRY</a:t>
              </a:r>
            </a:p>
          </p:txBody>
        </p:sp>
      </p:grpSp>
      <p:grpSp>
        <p:nvGrpSpPr>
          <p:cNvPr id="17" name="Group 16"/>
          <p:cNvGrpSpPr/>
          <p:nvPr/>
        </p:nvGrpSpPr>
        <p:grpSpPr>
          <a:xfrm>
            <a:off x="3602152" y="2389628"/>
            <a:ext cx="2011680" cy="411480"/>
            <a:chOff x="3600564" y="2389628"/>
            <a:chExt cx="2011680" cy="411480"/>
          </a:xfrm>
        </p:grpSpPr>
        <p:sp>
          <p:nvSpPr>
            <p:cNvPr id="47" name="Right Arrow 46"/>
            <p:cNvSpPr/>
            <p:nvPr/>
          </p:nvSpPr>
          <p:spPr bwMode="auto">
            <a:xfrm>
              <a:off x="3600564" y="2526788"/>
              <a:ext cx="2011680" cy="274320"/>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0" name="TextBox 49"/>
            <p:cNvSpPr txBox="1"/>
            <p:nvPr/>
          </p:nvSpPr>
          <p:spPr>
            <a:xfrm>
              <a:off x="3600564" y="2389628"/>
              <a:ext cx="1317668" cy="193899"/>
            </a:xfrm>
            <a:prstGeom prst="rect">
              <a:avLst/>
            </a:prstGeom>
            <a:noFill/>
          </p:spPr>
          <p:txBody>
            <a:bodyPr wrap="none" lIns="0" tIns="0" rIns="0" bIns="0" rtlCol="0">
              <a:spAutoFit/>
            </a:bodyPr>
            <a:lstStyle/>
            <a:p>
              <a:pPr>
                <a:lnSpc>
                  <a:spcPct val="90000"/>
                </a:lnSpc>
                <a:spcBef>
                  <a:spcPct val="20000"/>
                </a:spcBef>
                <a:buSzPct val="80000"/>
              </a:pPr>
              <a:r>
                <a:rPr lang="en-US" sz="1400" dirty="0">
                  <a:ln>
                    <a:solidFill>
                      <a:srgbClr val="FFFFFF">
                        <a:alpha val="0"/>
                      </a:srgbClr>
                    </a:solidFill>
                  </a:ln>
                  <a:solidFill>
                    <a:srgbClr val="FFC000"/>
                  </a:solidFill>
                </a:rPr>
                <a:t>NEW PURCHASE</a:t>
              </a:r>
            </a:p>
          </p:txBody>
        </p:sp>
      </p:grpSp>
      <p:grpSp>
        <p:nvGrpSpPr>
          <p:cNvPr id="18" name="Group 17"/>
          <p:cNvGrpSpPr/>
          <p:nvPr/>
        </p:nvGrpSpPr>
        <p:grpSpPr>
          <a:xfrm>
            <a:off x="3602152" y="3080906"/>
            <a:ext cx="2011680" cy="411480"/>
            <a:chOff x="3600564" y="3080906"/>
            <a:chExt cx="2011680" cy="411480"/>
          </a:xfrm>
        </p:grpSpPr>
        <p:sp>
          <p:nvSpPr>
            <p:cNvPr id="48" name="Right Arrow 47"/>
            <p:cNvSpPr/>
            <p:nvPr/>
          </p:nvSpPr>
          <p:spPr bwMode="auto">
            <a:xfrm>
              <a:off x="3600564" y="3218066"/>
              <a:ext cx="2011680" cy="274320"/>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1" name="TextBox 50"/>
            <p:cNvSpPr txBox="1"/>
            <p:nvPr/>
          </p:nvSpPr>
          <p:spPr>
            <a:xfrm>
              <a:off x="3600564" y="3080906"/>
              <a:ext cx="1243161" cy="193899"/>
            </a:xfrm>
            <a:prstGeom prst="rect">
              <a:avLst/>
            </a:prstGeom>
            <a:noFill/>
          </p:spPr>
          <p:txBody>
            <a:bodyPr wrap="none" lIns="0" tIns="0" rIns="0" bIns="0" rtlCol="0">
              <a:spAutoFit/>
            </a:bodyPr>
            <a:lstStyle/>
            <a:p>
              <a:pPr>
                <a:lnSpc>
                  <a:spcPct val="90000"/>
                </a:lnSpc>
                <a:spcBef>
                  <a:spcPct val="20000"/>
                </a:spcBef>
                <a:buSzPct val="80000"/>
              </a:pPr>
              <a:r>
                <a:rPr lang="en-US" sz="1400" dirty="0">
                  <a:ln>
                    <a:solidFill>
                      <a:srgbClr val="FFFFFF">
                        <a:alpha val="0"/>
                      </a:srgbClr>
                    </a:solidFill>
                  </a:ln>
                  <a:solidFill>
                    <a:srgbClr val="ED7D31"/>
                  </a:solidFill>
                </a:rPr>
                <a:t>NEW PRODUCT</a:t>
              </a:r>
            </a:p>
          </p:txBody>
        </p:sp>
      </p:grpSp>
      <p:sp>
        <p:nvSpPr>
          <p:cNvPr id="52" name="Right Arrow 51"/>
          <p:cNvSpPr/>
          <p:nvPr/>
        </p:nvSpPr>
        <p:spPr bwMode="auto">
          <a:xfrm>
            <a:off x="6595831" y="2181149"/>
            <a:ext cx="164592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3" name="Right Arrow 52"/>
          <p:cNvSpPr/>
          <p:nvPr/>
        </p:nvSpPr>
        <p:spPr bwMode="auto">
          <a:xfrm>
            <a:off x="6595831" y="2526788"/>
            <a:ext cx="164592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4" name="Right Arrow 53"/>
          <p:cNvSpPr/>
          <p:nvPr/>
        </p:nvSpPr>
        <p:spPr bwMode="auto">
          <a:xfrm>
            <a:off x="6595831" y="2872427"/>
            <a:ext cx="164592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Freeform 6"/>
          <p:cNvSpPr>
            <a:spLocks noEditPoints="1"/>
          </p:cNvSpPr>
          <p:nvPr/>
        </p:nvSpPr>
        <p:spPr bwMode="auto">
          <a:xfrm>
            <a:off x="7065238" y="5122696"/>
            <a:ext cx="716443" cy="972648"/>
          </a:xfrm>
          <a:custGeom>
            <a:avLst/>
            <a:gdLst>
              <a:gd name="T0" fmla="*/ 554 w 587"/>
              <a:gd name="T1" fmla="*/ 168 h 797"/>
              <a:gd name="T2" fmla="*/ 554 w 587"/>
              <a:gd name="T3" fmla="*/ 168 h 797"/>
              <a:gd name="T4" fmla="*/ 33 w 587"/>
              <a:gd name="T5" fmla="*/ 168 h 797"/>
              <a:gd name="T6" fmla="*/ 0 w 587"/>
              <a:gd name="T7" fmla="*/ 123 h 797"/>
              <a:gd name="T8" fmla="*/ 33 w 587"/>
              <a:gd name="T9" fmla="*/ 90 h 797"/>
              <a:gd name="T10" fmla="*/ 33 w 587"/>
              <a:gd name="T11" fmla="*/ 90 h 797"/>
              <a:gd name="T12" fmla="*/ 554 w 587"/>
              <a:gd name="T13" fmla="*/ 90 h 797"/>
              <a:gd name="T14" fmla="*/ 587 w 587"/>
              <a:gd name="T15" fmla="*/ 123 h 797"/>
              <a:gd name="T16" fmla="*/ 554 w 587"/>
              <a:gd name="T17" fmla="*/ 168 h 797"/>
              <a:gd name="T18" fmla="*/ 376 w 587"/>
              <a:gd name="T19" fmla="*/ 34 h 797"/>
              <a:gd name="T20" fmla="*/ 354 w 587"/>
              <a:gd name="T21" fmla="*/ 0 h 797"/>
              <a:gd name="T22" fmla="*/ 232 w 587"/>
              <a:gd name="T23" fmla="*/ 0 h 797"/>
              <a:gd name="T24" fmla="*/ 232 w 587"/>
              <a:gd name="T25" fmla="*/ 0 h 797"/>
              <a:gd name="T26" fmla="*/ 210 w 587"/>
              <a:gd name="T27" fmla="*/ 34 h 797"/>
              <a:gd name="T28" fmla="*/ 232 w 587"/>
              <a:gd name="T29" fmla="*/ 56 h 797"/>
              <a:gd name="T30" fmla="*/ 354 w 587"/>
              <a:gd name="T31" fmla="*/ 56 h 797"/>
              <a:gd name="T32" fmla="*/ 354 w 587"/>
              <a:gd name="T33" fmla="*/ 56 h 797"/>
              <a:gd name="T34" fmla="*/ 376 w 587"/>
              <a:gd name="T35" fmla="*/ 34 h 797"/>
              <a:gd name="T36" fmla="*/ 542 w 587"/>
              <a:gd name="T37" fmla="*/ 269 h 797"/>
              <a:gd name="T38" fmla="*/ 520 w 587"/>
              <a:gd name="T39" fmla="*/ 729 h 797"/>
              <a:gd name="T40" fmla="*/ 465 w 587"/>
              <a:gd name="T41" fmla="*/ 797 h 797"/>
              <a:gd name="T42" fmla="*/ 133 w 587"/>
              <a:gd name="T43" fmla="*/ 797 h 797"/>
              <a:gd name="T44" fmla="*/ 66 w 587"/>
              <a:gd name="T45" fmla="*/ 729 h 797"/>
              <a:gd name="T46" fmla="*/ 44 w 587"/>
              <a:gd name="T47" fmla="*/ 269 h 797"/>
              <a:gd name="T48" fmla="*/ 99 w 587"/>
              <a:gd name="T49" fmla="*/ 213 h 797"/>
              <a:gd name="T50" fmla="*/ 487 w 587"/>
              <a:gd name="T51" fmla="*/ 213 h 797"/>
              <a:gd name="T52" fmla="*/ 542 w 587"/>
              <a:gd name="T53" fmla="*/ 269 h 797"/>
              <a:gd name="T54" fmla="*/ 188 w 587"/>
              <a:gd name="T55" fmla="*/ 696 h 797"/>
              <a:gd name="T56" fmla="*/ 177 w 587"/>
              <a:gd name="T57" fmla="*/ 303 h 797"/>
              <a:gd name="T58" fmla="*/ 144 w 587"/>
              <a:gd name="T59" fmla="*/ 280 h 797"/>
              <a:gd name="T60" fmla="*/ 122 w 587"/>
              <a:gd name="T61" fmla="*/ 303 h 797"/>
              <a:gd name="T62" fmla="*/ 133 w 587"/>
              <a:gd name="T63" fmla="*/ 707 h 797"/>
              <a:gd name="T64" fmla="*/ 155 w 587"/>
              <a:gd name="T65" fmla="*/ 729 h 797"/>
              <a:gd name="T66" fmla="*/ 155 w 587"/>
              <a:gd name="T67" fmla="*/ 729 h 797"/>
              <a:gd name="T68" fmla="*/ 188 w 587"/>
              <a:gd name="T69" fmla="*/ 696 h 797"/>
              <a:gd name="T70" fmla="*/ 321 w 587"/>
              <a:gd name="T71" fmla="*/ 303 h 797"/>
              <a:gd name="T72" fmla="*/ 299 w 587"/>
              <a:gd name="T73" fmla="*/ 280 h 797"/>
              <a:gd name="T74" fmla="*/ 299 w 587"/>
              <a:gd name="T75" fmla="*/ 280 h 797"/>
              <a:gd name="T76" fmla="*/ 266 w 587"/>
              <a:gd name="T77" fmla="*/ 303 h 797"/>
              <a:gd name="T78" fmla="*/ 266 w 587"/>
              <a:gd name="T79" fmla="*/ 696 h 797"/>
              <a:gd name="T80" fmla="*/ 288 w 587"/>
              <a:gd name="T81" fmla="*/ 729 h 797"/>
              <a:gd name="T82" fmla="*/ 288 w 587"/>
              <a:gd name="T83" fmla="*/ 729 h 797"/>
              <a:gd name="T84" fmla="*/ 321 w 587"/>
              <a:gd name="T85" fmla="*/ 696 h 797"/>
              <a:gd name="T86" fmla="*/ 321 w 587"/>
              <a:gd name="T87" fmla="*/ 303 h 797"/>
              <a:gd name="T88" fmla="*/ 321 w 587"/>
              <a:gd name="T89" fmla="*/ 303 h 797"/>
              <a:gd name="T90" fmla="*/ 476 w 587"/>
              <a:gd name="T91" fmla="*/ 303 h 797"/>
              <a:gd name="T92" fmla="*/ 443 w 587"/>
              <a:gd name="T93" fmla="*/ 280 h 797"/>
              <a:gd name="T94" fmla="*/ 421 w 587"/>
              <a:gd name="T95" fmla="*/ 303 h 797"/>
              <a:gd name="T96" fmla="*/ 398 w 587"/>
              <a:gd name="T97" fmla="*/ 696 h 797"/>
              <a:gd name="T98" fmla="*/ 432 w 587"/>
              <a:gd name="T99" fmla="*/ 729 h 797"/>
              <a:gd name="T100" fmla="*/ 432 w 587"/>
              <a:gd name="T101" fmla="*/ 729 h 797"/>
              <a:gd name="T102" fmla="*/ 454 w 587"/>
              <a:gd name="T103" fmla="*/ 707 h 797"/>
              <a:gd name="T104" fmla="*/ 476 w 587"/>
              <a:gd name="T105" fmla="*/ 303 h 797"/>
              <a:gd name="T106" fmla="*/ 476 w 587"/>
              <a:gd name="T107" fmla="*/ 30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7" h="797">
                <a:moveTo>
                  <a:pt x="554" y="168"/>
                </a:moveTo>
                <a:cubicBezTo>
                  <a:pt x="554" y="168"/>
                  <a:pt x="554" y="168"/>
                  <a:pt x="554" y="168"/>
                </a:cubicBezTo>
                <a:cubicBezTo>
                  <a:pt x="33" y="168"/>
                  <a:pt x="33" y="168"/>
                  <a:pt x="33" y="168"/>
                </a:cubicBezTo>
                <a:cubicBezTo>
                  <a:pt x="11" y="168"/>
                  <a:pt x="0" y="146"/>
                  <a:pt x="0" y="123"/>
                </a:cubicBezTo>
                <a:cubicBezTo>
                  <a:pt x="0" y="101"/>
                  <a:pt x="11" y="90"/>
                  <a:pt x="33" y="90"/>
                </a:cubicBezTo>
                <a:cubicBezTo>
                  <a:pt x="33" y="90"/>
                  <a:pt x="33" y="90"/>
                  <a:pt x="33" y="90"/>
                </a:cubicBezTo>
                <a:cubicBezTo>
                  <a:pt x="554" y="90"/>
                  <a:pt x="554" y="90"/>
                  <a:pt x="554" y="90"/>
                </a:cubicBezTo>
                <a:cubicBezTo>
                  <a:pt x="576" y="90"/>
                  <a:pt x="587" y="101"/>
                  <a:pt x="587" y="123"/>
                </a:cubicBezTo>
                <a:cubicBezTo>
                  <a:pt x="587" y="157"/>
                  <a:pt x="576" y="168"/>
                  <a:pt x="554" y="168"/>
                </a:cubicBezTo>
                <a:close/>
                <a:moveTo>
                  <a:pt x="376" y="34"/>
                </a:moveTo>
                <a:cubicBezTo>
                  <a:pt x="376" y="11"/>
                  <a:pt x="365" y="0"/>
                  <a:pt x="354" y="0"/>
                </a:cubicBezTo>
                <a:cubicBezTo>
                  <a:pt x="232" y="0"/>
                  <a:pt x="232" y="0"/>
                  <a:pt x="232" y="0"/>
                </a:cubicBezTo>
                <a:cubicBezTo>
                  <a:pt x="232" y="0"/>
                  <a:pt x="232" y="0"/>
                  <a:pt x="232" y="0"/>
                </a:cubicBezTo>
                <a:cubicBezTo>
                  <a:pt x="221" y="0"/>
                  <a:pt x="210" y="11"/>
                  <a:pt x="210" y="34"/>
                </a:cubicBezTo>
                <a:cubicBezTo>
                  <a:pt x="210" y="45"/>
                  <a:pt x="221" y="56"/>
                  <a:pt x="232" y="56"/>
                </a:cubicBezTo>
                <a:cubicBezTo>
                  <a:pt x="354" y="56"/>
                  <a:pt x="354" y="56"/>
                  <a:pt x="354" y="56"/>
                </a:cubicBezTo>
                <a:cubicBezTo>
                  <a:pt x="354" y="56"/>
                  <a:pt x="354" y="56"/>
                  <a:pt x="354" y="56"/>
                </a:cubicBezTo>
                <a:cubicBezTo>
                  <a:pt x="365" y="56"/>
                  <a:pt x="376" y="45"/>
                  <a:pt x="376" y="34"/>
                </a:cubicBezTo>
                <a:close/>
                <a:moveTo>
                  <a:pt x="542" y="269"/>
                </a:moveTo>
                <a:cubicBezTo>
                  <a:pt x="520" y="729"/>
                  <a:pt x="520" y="729"/>
                  <a:pt x="520" y="729"/>
                </a:cubicBezTo>
                <a:cubicBezTo>
                  <a:pt x="520" y="763"/>
                  <a:pt x="498" y="797"/>
                  <a:pt x="465" y="797"/>
                </a:cubicBezTo>
                <a:cubicBezTo>
                  <a:pt x="133" y="797"/>
                  <a:pt x="133" y="797"/>
                  <a:pt x="133" y="797"/>
                </a:cubicBezTo>
                <a:cubicBezTo>
                  <a:pt x="99" y="797"/>
                  <a:pt x="66" y="763"/>
                  <a:pt x="66" y="729"/>
                </a:cubicBezTo>
                <a:cubicBezTo>
                  <a:pt x="44" y="269"/>
                  <a:pt x="44" y="269"/>
                  <a:pt x="44" y="269"/>
                </a:cubicBezTo>
                <a:cubicBezTo>
                  <a:pt x="44" y="236"/>
                  <a:pt x="66" y="213"/>
                  <a:pt x="99" y="213"/>
                </a:cubicBezTo>
                <a:cubicBezTo>
                  <a:pt x="487" y="213"/>
                  <a:pt x="487" y="213"/>
                  <a:pt x="487" y="213"/>
                </a:cubicBezTo>
                <a:cubicBezTo>
                  <a:pt x="520" y="213"/>
                  <a:pt x="548" y="224"/>
                  <a:pt x="542" y="269"/>
                </a:cubicBezTo>
                <a:close/>
                <a:moveTo>
                  <a:pt x="188" y="696"/>
                </a:moveTo>
                <a:cubicBezTo>
                  <a:pt x="177" y="303"/>
                  <a:pt x="177" y="303"/>
                  <a:pt x="177" y="303"/>
                </a:cubicBezTo>
                <a:cubicBezTo>
                  <a:pt x="177" y="292"/>
                  <a:pt x="164" y="279"/>
                  <a:pt x="144" y="280"/>
                </a:cubicBezTo>
                <a:cubicBezTo>
                  <a:pt x="133" y="281"/>
                  <a:pt x="121" y="290"/>
                  <a:pt x="122" y="303"/>
                </a:cubicBezTo>
                <a:cubicBezTo>
                  <a:pt x="131" y="707"/>
                  <a:pt x="133" y="707"/>
                  <a:pt x="133" y="707"/>
                </a:cubicBezTo>
                <a:cubicBezTo>
                  <a:pt x="133" y="718"/>
                  <a:pt x="144" y="729"/>
                  <a:pt x="155" y="729"/>
                </a:cubicBezTo>
                <a:cubicBezTo>
                  <a:pt x="155" y="729"/>
                  <a:pt x="155" y="729"/>
                  <a:pt x="155" y="729"/>
                </a:cubicBezTo>
                <a:cubicBezTo>
                  <a:pt x="177" y="729"/>
                  <a:pt x="188" y="718"/>
                  <a:pt x="188" y="696"/>
                </a:cubicBezTo>
                <a:close/>
                <a:moveTo>
                  <a:pt x="321" y="303"/>
                </a:moveTo>
                <a:cubicBezTo>
                  <a:pt x="321" y="292"/>
                  <a:pt x="310" y="280"/>
                  <a:pt x="299" y="280"/>
                </a:cubicBezTo>
                <a:cubicBezTo>
                  <a:pt x="299" y="280"/>
                  <a:pt x="299" y="280"/>
                  <a:pt x="299" y="280"/>
                </a:cubicBezTo>
                <a:cubicBezTo>
                  <a:pt x="277" y="280"/>
                  <a:pt x="266" y="292"/>
                  <a:pt x="266" y="303"/>
                </a:cubicBezTo>
                <a:cubicBezTo>
                  <a:pt x="266" y="696"/>
                  <a:pt x="266" y="696"/>
                  <a:pt x="266" y="696"/>
                </a:cubicBezTo>
                <a:cubicBezTo>
                  <a:pt x="266" y="718"/>
                  <a:pt x="277" y="729"/>
                  <a:pt x="288" y="729"/>
                </a:cubicBezTo>
                <a:cubicBezTo>
                  <a:pt x="288" y="729"/>
                  <a:pt x="288" y="729"/>
                  <a:pt x="288" y="729"/>
                </a:cubicBezTo>
                <a:cubicBezTo>
                  <a:pt x="310" y="729"/>
                  <a:pt x="321" y="718"/>
                  <a:pt x="321" y="696"/>
                </a:cubicBezTo>
                <a:cubicBezTo>
                  <a:pt x="321" y="303"/>
                  <a:pt x="321" y="303"/>
                  <a:pt x="321" y="303"/>
                </a:cubicBezTo>
                <a:cubicBezTo>
                  <a:pt x="321" y="303"/>
                  <a:pt x="321" y="303"/>
                  <a:pt x="321" y="303"/>
                </a:cubicBezTo>
                <a:close/>
                <a:moveTo>
                  <a:pt x="476" y="303"/>
                </a:moveTo>
                <a:cubicBezTo>
                  <a:pt x="476" y="292"/>
                  <a:pt x="465" y="280"/>
                  <a:pt x="443" y="280"/>
                </a:cubicBezTo>
                <a:cubicBezTo>
                  <a:pt x="432" y="280"/>
                  <a:pt x="421" y="292"/>
                  <a:pt x="421" y="303"/>
                </a:cubicBezTo>
                <a:cubicBezTo>
                  <a:pt x="398" y="696"/>
                  <a:pt x="398" y="696"/>
                  <a:pt x="398" y="696"/>
                </a:cubicBezTo>
                <a:cubicBezTo>
                  <a:pt x="398" y="718"/>
                  <a:pt x="410" y="729"/>
                  <a:pt x="432" y="729"/>
                </a:cubicBezTo>
                <a:cubicBezTo>
                  <a:pt x="432" y="729"/>
                  <a:pt x="432" y="729"/>
                  <a:pt x="432" y="729"/>
                </a:cubicBezTo>
                <a:cubicBezTo>
                  <a:pt x="443" y="729"/>
                  <a:pt x="454" y="718"/>
                  <a:pt x="454" y="707"/>
                </a:cubicBezTo>
                <a:cubicBezTo>
                  <a:pt x="476" y="303"/>
                  <a:pt x="476" y="303"/>
                  <a:pt x="476" y="303"/>
                </a:cubicBezTo>
                <a:cubicBezTo>
                  <a:pt x="476" y="303"/>
                  <a:pt x="476" y="303"/>
                  <a:pt x="476" y="303"/>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2" name="Freeform 11"/>
          <p:cNvSpPr>
            <a:spLocks noEditPoints="1"/>
          </p:cNvSpPr>
          <p:nvPr/>
        </p:nvSpPr>
        <p:spPr bwMode="auto">
          <a:xfrm>
            <a:off x="2286209" y="1722794"/>
            <a:ext cx="1235819" cy="1950295"/>
          </a:xfrm>
          <a:custGeom>
            <a:avLst/>
            <a:gdLst>
              <a:gd name="T0" fmla="*/ 278 w 441"/>
              <a:gd name="T1" fmla="*/ 280 h 697"/>
              <a:gd name="T2" fmla="*/ 158 w 441"/>
              <a:gd name="T3" fmla="*/ 334 h 697"/>
              <a:gd name="T4" fmla="*/ 229 w 441"/>
              <a:gd name="T5" fmla="*/ 334 h 697"/>
              <a:gd name="T6" fmla="*/ 170 w 441"/>
              <a:gd name="T7" fmla="*/ 393 h 697"/>
              <a:gd name="T8" fmla="*/ 158 w 441"/>
              <a:gd name="T9" fmla="*/ 425 h 697"/>
              <a:gd name="T10" fmla="*/ 229 w 441"/>
              <a:gd name="T11" fmla="*/ 425 h 697"/>
              <a:gd name="T12" fmla="*/ 170 w 441"/>
              <a:gd name="T13" fmla="*/ 484 h 697"/>
              <a:gd name="T14" fmla="*/ 158 w 441"/>
              <a:gd name="T15" fmla="*/ 516 h 697"/>
              <a:gd name="T16" fmla="*/ 229 w 441"/>
              <a:gd name="T17" fmla="*/ 516 h 697"/>
              <a:gd name="T18" fmla="*/ 170 w 441"/>
              <a:gd name="T19" fmla="*/ 575 h 697"/>
              <a:gd name="T20" fmla="*/ 158 w 441"/>
              <a:gd name="T21" fmla="*/ 607 h 697"/>
              <a:gd name="T22" fmla="*/ 229 w 441"/>
              <a:gd name="T23" fmla="*/ 607 h 697"/>
              <a:gd name="T24" fmla="*/ 170 w 441"/>
              <a:gd name="T25" fmla="*/ 666 h 697"/>
              <a:gd name="T26" fmla="*/ 57 w 441"/>
              <a:gd name="T27" fmla="*/ 334 h 697"/>
              <a:gd name="T28" fmla="*/ 128 w 441"/>
              <a:gd name="T29" fmla="*/ 334 h 697"/>
              <a:gd name="T30" fmla="*/ 69 w 441"/>
              <a:gd name="T31" fmla="*/ 393 h 697"/>
              <a:gd name="T32" fmla="*/ 57 w 441"/>
              <a:gd name="T33" fmla="*/ 425 h 697"/>
              <a:gd name="T34" fmla="*/ 128 w 441"/>
              <a:gd name="T35" fmla="*/ 425 h 697"/>
              <a:gd name="T36" fmla="*/ 69 w 441"/>
              <a:gd name="T37" fmla="*/ 484 h 697"/>
              <a:gd name="T38" fmla="*/ 57 w 441"/>
              <a:gd name="T39" fmla="*/ 516 h 697"/>
              <a:gd name="T40" fmla="*/ 128 w 441"/>
              <a:gd name="T41" fmla="*/ 516 h 697"/>
              <a:gd name="T42" fmla="*/ 69 w 441"/>
              <a:gd name="T43" fmla="*/ 575 h 697"/>
              <a:gd name="T44" fmla="*/ 57 w 441"/>
              <a:gd name="T45" fmla="*/ 607 h 697"/>
              <a:gd name="T46" fmla="*/ 128 w 441"/>
              <a:gd name="T47" fmla="*/ 607 h 697"/>
              <a:gd name="T48" fmla="*/ 69 w 441"/>
              <a:gd name="T49" fmla="*/ 666 h 697"/>
              <a:gd name="T50" fmla="*/ 163 w 441"/>
              <a:gd name="T51" fmla="*/ 0 h 697"/>
              <a:gd name="T52" fmla="*/ 298 w 441"/>
              <a:gd name="T53" fmla="*/ 697 h 697"/>
              <a:gd name="T54" fmla="*/ 163 w 441"/>
              <a:gd name="T55" fmla="*/ 0 h 697"/>
              <a:gd name="T56" fmla="*/ 228 w 441"/>
              <a:gd name="T57" fmla="*/ 209 h 697"/>
              <a:gd name="T58" fmla="*/ 228 w 441"/>
              <a:gd name="T59" fmla="*/ 138 h 697"/>
              <a:gd name="T60" fmla="*/ 287 w 441"/>
              <a:gd name="T61" fmla="*/ 197 h 697"/>
              <a:gd name="T62" fmla="*/ 228 w 441"/>
              <a:gd name="T63" fmla="*/ 118 h 697"/>
              <a:gd name="T64" fmla="*/ 228 w 441"/>
              <a:gd name="T65" fmla="*/ 47 h 697"/>
              <a:gd name="T66" fmla="*/ 287 w 441"/>
              <a:gd name="T67" fmla="*/ 106 h 697"/>
              <a:gd name="T68" fmla="*/ 329 w 441"/>
              <a:gd name="T69" fmla="*/ 573 h 697"/>
              <a:gd name="T70" fmla="*/ 329 w 441"/>
              <a:gd name="T71" fmla="*/ 502 h 697"/>
              <a:gd name="T72" fmla="*/ 388 w 441"/>
              <a:gd name="T73" fmla="*/ 561 h 697"/>
              <a:gd name="T74" fmla="*/ 329 w 441"/>
              <a:gd name="T75" fmla="*/ 482 h 697"/>
              <a:gd name="T76" fmla="*/ 329 w 441"/>
              <a:gd name="T77" fmla="*/ 411 h 697"/>
              <a:gd name="T78" fmla="*/ 388 w 441"/>
              <a:gd name="T79" fmla="*/ 470 h 697"/>
              <a:gd name="T80" fmla="*/ 329 w 441"/>
              <a:gd name="T81" fmla="*/ 391 h 697"/>
              <a:gd name="T82" fmla="*/ 329 w 441"/>
              <a:gd name="T83" fmla="*/ 320 h 697"/>
              <a:gd name="T84" fmla="*/ 388 w 441"/>
              <a:gd name="T85" fmla="*/ 379 h 697"/>
              <a:gd name="T86" fmla="*/ 329 w 441"/>
              <a:gd name="T87" fmla="*/ 300 h 697"/>
              <a:gd name="T88" fmla="*/ 329 w 441"/>
              <a:gd name="T89" fmla="*/ 229 h 697"/>
              <a:gd name="T90" fmla="*/ 388 w 441"/>
              <a:gd name="T91" fmla="*/ 288 h 697"/>
              <a:gd name="T92" fmla="*/ 329 w 441"/>
              <a:gd name="T93" fmla="*/ 209 h 697"/>
              <a:gd name="T94" fmla="*/ 329 w 441"/>
              <a:gd name="T95" fmla="*/ 138 h 697"/>
              <a:gd name="T96" fmla="*/ 388 w 441"/>
              <a:gd name="T97" fmla="*/ 197 h 697"/>
              <a:gd name="T98" fmla="*/ 329 w 441"/>
              <a:gd name="T99" fmla="*/ 118 h 697"/>
              <a:gd name="T100" fmla="*/ 329 w 441"/>
              <a:gd name="T101" fmla="*/ 47 h 697"/>
              <a:gd name="T102" fmla="*/ 388 w 441"/>
              <a:gd name="T103" fmla="*/ 106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 h="697">
                <a:moveTo>
                  <a:pt x="0" y="697"/>
                </a:moveTo>
                <a:cubicBezTo>
                  <a:pt x="278" y="697"/>
                  <a:pt x="278" y="697"/>
                  <a:pt x="278" y="697"/>
                </a:cubicBezTo>
                <a:cubicBezTo>
                  <a:pt x="278" y="280"/>
                  <a:pt x="278" y="280"/>
                  <a:pt x="278" y="280"/>
                </a:cubicBezTo>
                <a:cubicBezTo>
                  <a:pt x="0" y="280"/>
                  <a:pt x="0" y="280"/>
                  <a:pt x="0" y="280"/>
                </a:cubicBezTo>
                <a:lnTo>
                  <a:pt x="0" y="697"/>
                </a:lnTo>
                <a:close/>
                <a:moveTo>
                  <a:pt x="158" y="334"/>
                </a:moveTo>
                <a:cubicBezTo>
                  <a:pt x="158" y="327"/>
                  <a:pt x="163" y="322"/>
                  <a:pt x="170" y="322"/>
                </a:cubicBezTo>
                <a:cubicBezTo>
                  <a:pt x="217" y="322"/>
                  <a:pt x="217" y="322"/>
                  <a:pt x="217" y="322"/>
                </a:cubicBezTo>
                <a:cubicBezTo>
                  <a:pt x="224" y="322"/>
                  <a:pt x="229" y="327"/>
                  <a:pt x="229" y="334"/>
                </a:cubicBezTo>
                <a:cubicBezTo>
                  <a:pt x="229" y="381"/>
                  <a:pt x="229" y="381"/>
                  <a:pt x="229" y="381"/>
                </a:cubicBezTo>
                <a:cubicBezTo>
                  <a:pt x="229" y="388"/>
                  <a:pt x="224" y="393"/>
                  <a:pt x="217" y="393"/>
                </a:cubicBezTo>
                <a:cubicBezTo>
                  <a:pt x="170" y="393"/>
                  <a:pt x="170" y="393"/>
                  <a:pt x="170" y="393"/>
                </a:cubicBezTo>
                <a:cubicBezTo>
                  <a:pt x="163" y="393"/>
                  <a:pt x="158" y="388"/>
                  <a:pt x="158" y="381"/>
                </a:cubicBezTo>
                <a:lnTo>
                  <a:pt x="158" y="334"/>
                </a:lnTo>
                <a:close/>
                <a:moveTo>
                  <a:pt x="158" y="425"/>
                </a:moveTo>
                <a:cubicBezTo>
                  <a:pt x="158" y="418"/>
                  <a:pt x="163" y="413"/>
                  <a:pt x="170" y="413"/>
                </a:cubicBezTo>
                <a:cubicBezTo>
                  <a:pt x="217" y="413"/>
                  <a:pt x="217" y="413"/>
                  <a:pt x="217" y="413"/>
                </a:cubicBezTo>
                <a:cubicBezTo>
                  <a:pt x="224" y="413"/>
                  <a:pt x="229" y="418"/>
                  <a:pt x="229" y="425"/>
                </a:cubicBezTo>
                <a:cubicBezTo>
                  <a:pt x="229" y="472"/>
                  <a:pt x="229" y="472"/>
                  <a:pt x="229" y="472"/>
                </a:cubicBezTo>
                <a:cubicBezTo>
                  <a:pt x="229" y="479"/>
                  <a:pt x="224" y="484"/>
                  <a:pt x="217" y="484"/>
                </a:cubicBezTo>
                <a:cubicBezTo>
                  <a:pt x="170" y="484"/>
                  <a:pt x="170" y="484"/>
                  <a:pt x="170" y="484"/>
                </a:cubicBezTo>
                <a:cubicBezTo>
                  <a:pt x="163" y="484"/>
                  <a:pt x="158" y="479"/>
                  <a:pt x="158" y="472"/>
                </a:cubicBezTo>
                <a:lnTo>
                  <a:pt x="158" y="425"/>
                </a:lnTo>
                <a:close/>
                <a:moveTo>
                  <a:pt x="158" y="516"/>
                </a:moveTo>
                <a:cubicBezTo>
                  <a:pt x="158" y="509"/>
                  <a:pt x="163" y="504"/>
                  <a:pt x="170" y="504"/>
                </a:cubicBezTo>
                <a:cubicBezTo>
                  <a:pt x="217" y="504"/>
                  <a:pt x="217" y="504"/>
                  <a:pt x="217" y="504"/>
                </a:cubicBezTo>
                <a:cubicBezTo>
                  <a:pt x="224" y="504"/>
                  <a:pt x="229" y="509"/>
                  <a:pt x="229" y="516"/>
                </a:cubicBezTo>
                <a:cubicBezTo>
                  <a:pt x="229" y="563"/>
                  <a:pt x="229" y="563"/>
                  <a:pt x="229" y="563"/>
                </a:cubicBezTo>
                <a:cubicBezTo>
                  <a:pt x="229" y="570"/>
                  <a:pt x="224" y="575"/>
                  <a:pt x="217" y="575"/>
                </a:cubicBezTo>
                <a:cubicBezTo>
                  <a:pt x="170" y="575"/>
                  <a:pt x="170" y="575"/>
                  <a:pt x="170" y="575"/>
                </a:cubicBezTo>
                <a:cubicBezTo>
                  <a:pt x="163" y="575"/>
                  <a:pt x="158" y="570"/>
                  <a:pt x="158" y="563"/>
                </a:cubicBezTo>
                <a:lnTo>
                  <a:pt x="158" y="516"/>
                </a:lnTo>
                <a:close/>
                <a:moveTo>
                  <a:pt x="158" y="607"/>
                </a:moveTo>
                <a:cubicBezTo>
                  <a:pt x="158" y="600"/>
                  <a:pt x="163" y="595"/>
                  <a:pt x="170" y="595"/>
                </a:cubicBezTo>
                <a:cubicBezTo>
                  <a:pt x="217" y="595"/>
                  <a:pt x="217" y="595"/>
                  <a:pt x="217" y="595"/>
                </a:cubicBezTo>
                <a:cubicBezTo>
                  <a:pt x="224" y="595"/>
                  <a:pt x="229" y="600"/>
                  <a:pt x="229" y="607"/>
                </a:cubicBezTo>
                <a:cubicBezTo>
                  <a:pt x="229" y="654"/>
                  <a:pt x="229" y="654"/>
                  <a:pt x="229" y="654"/>
                </a:cubicBezTo>
                <a:cubicBezTo>
                  <a:pt x="229" y="661"/>
                  <a:pt x="224" y="666"/>
                  <a:pt x="217" y="666"/>
                </a:cubicBezTo>
                <a:cubicBezTo>
                  <a:pt x="170" y="666"/>
                  <a:pt x="170" y="666"/>
                  <a:pt x="170" y="666"/>
                </a:cubicBezTo>
                <a:cubicBezTo>
                  <a:pt x="163" y="666"/>
                  <a:pt x="158" y="661"/>
                  <a:pt x="158" y="654"/>
                </a:cubicBezTo>
                <a:lnTo>
                  <a:pt x="158" y="607"/>
                </a:lnTo>
                <a:close/>
                <a:moveTo>
                  <a:pt x="57" y="334"/>
                </a:moveTo>
                <a:cubicBezTo>
                  <a:pt x="57" y="327"/>
                  <a:pt x="62" y="322"/>
                  <a:pt x="69" y="322"/>
                </a:cubicBezTo>
                <a:cubicBezTo>
                  <a:pt x="116" y="322"/>
                  <a:pt x="116" y="322"/>
                  <a:pt x="116" y="322"/>
                </a:cubicBezTo>
                <a:cubicBezTo>
                  <a:pt x="123" y="322"/>
                  <a:pt x="128" y="327"/>
                  <a:pt x="128" y="334"/>
                </a:cubicBezTo>
                <a:cubicBezTo>
                  <a:pt x="128" y="381"/>
                  <a:pt x="128" y="381"/>
                  <a:pt x="128" y="381"/>
                </a:cubicBezTo>
                <a:cubicBezTo>
                  <a:pt x="128" y="388"/>
                  <a:pt x="123" y="393"/>
                  <a:pt x="116" y="393"/>
                </a:cubicBezTo>
                <a:cubicBezTo>
                  <a:pt x="69" y="393"/>
                  <a:pt x="69" y="393"/>
                  <a:pt x="69" y="393"/>
                </a:cubicBezTo>
                <a:cubicBezTo>
                  <a:pt x="62" y="393"/>
                  <a:pt x="57" y="388"/>
                  <a:pt x="57" y="381"/>
                </a:cubicBezTo>
                <a:lnTo>
                  <a:pt x="57" y="334"/>
                </a:lnTo>
                <a:close/>
                <a:moveTo>
                  <a:pt x="57" y="425"/>
                </a:moveTo>
                <a:cubicBezTo>
                  <a:pt x="57" y="418"/>
                  <a:pt x="62" y="413"/>
                  <a:pt x="69" y="413"/>
                </a:cubicBezTo>
                <a:cubicBezTo>
                  <a:pt x="116" y="413"/>
                  <a:pt x="116" y="413"/>
                  <a:pt x="116" y="413"/>
                </a:cubicBezTo>
                <a:cubicBezTo>
                  <a:pt x="123" y="413"/>
                  <a:pt x="128" y="418"/>
                  <a:pt x="128" y="425"/>
                </a:cubicBezTo>
                <a:cubicBezTo>
                  <a:pt x="128" y="472"/>
                  <a:pt x="128" y="472"/>
                  <a:pt x="128" y="472"/>
                </a:cubicBezTo>
                <a:cubicBezTo>
                  <a:pt x="128" y="479"/>
                  <a:pt x="123" y="484"/>
                  <a:pt x="116" y="484"/>
                </a:cubicBezTo>
                <a:cubicBezTo>
                  <a:pt x="69" y="484"/>
                  <a:pt x="69" y="484"/>
                  <a:pt x="69" y="484"/>
                </a:cubicBezTo>
                <a:cubicBezTo>
                  <a:pt x="62" y="484"/>
                  <a:pt x="57" y="479"/>
                  <a:pt x="57" y="472"/>
                </a:cubicBezTo>
                <a:lnTo>
                  <a:pt x="57" y="425"/>
                </a:lnTo>
                <a:close/>
                <a:moveTo>
                  <a:pt x="57" y="516"/>
                </a:moveTo>
                <a:cubicBezTo>
                  <a:pt x="57" y="509"/>
                  <a:pt x="62" y="504"/>
                  <a:pt x="69" y="504"/>
                </a:cubicBezTo>
                <a:cubicBezTo>
                  <a:pt x="116" y="504"/>
                  <a:pt x="116" y="504"/>
                  <a:pt x="116" y="504"/>
                </a:cubicBezTo>
                <a:cubicBezTo>
                  <a:pt x="123" y="504"/>
                  <a:pt x="128" y="509"/>
                  <a:pt x="128" y="516"/>
                </a:cubicBezTo>
                <a:cubicBezTo>
                  <a:pt x="128" y="563"/>
                  <a:pt x="128" y="563"/>
                  <a:pt x="128" y="563"/>
                </a:cubicBezTo>
                <a:cubicBezTo>
                  <a:pt x="128" y="570"/>
                  <a:pt x="123" y="575"/>
                  <a:pt x="116" y="575"/>
                </a:cubicBezTo>
                <a:cubicBezTo>
                  <a:pt x="69" y="575"/>
                  <a:pt x="69" y="575"/>
                  <a:pt x="69" y="575"/>
                </a:cubicBezTo>
                <a:cubicBezTo>
                  <a:pt x="62" y="575"/>
                  <a:pt x="57" y="570"/>
                  <a:pt x="57" y="563"/>
                </a:cubicBezTo>
                <a:lnTo>
                  <a:pt x="57" y="516"/>
                </a:lnTo>
                <a:close/>
                <a:moveTo>
                  <a:pt x="57" y="607"/>
                </a:moveTo>
                <a:cubicBezTo>
                  <a:pt x="57" y="600"/>
                  <a:pt x="62" y="595"/>
                  <a:pt x="69" y="595"/>
                </a:cubicBezTo>
                <a:cubicBezTo>
                  <a:pt x="116" y="595"/>
                  <a:pt x="116" y="595"/>
                  <a:pt x="116" y="595"/>
                </a:cubicBezTo>
                <a:cubicBezTo>
                  <a:pt x="123" y="595"/>
                  <a:pt x="128" y="600"/>
                  <a:pt x="128" y="607"/>
                </a:cubicBezTo>
                <a:cubicBezTo>
                  <a:pt x="128" y="654"/>
                  <a:pt x="128" y="654"/>
                  <a:pt x="128" y="654"/>
                </a:cubicBezTo>
                <a:cubicBezTo>
                  <a:pt x="128" y="661"/>
                  <a:pt x="123" y="666"/>
                  <a:pt x="116" y="666"/>
                </a:cubicBezTo>
                <a:cubicBezTo>
                  <a:pt x="69" y="666"/>
                  <a:pt x="69" y="666"/>
                  <a:pt x="69" y="666"/>
                </a:cubicBezTo>
                <a:cubicBezTo>
                  <a:pt x="62" y="666"/>
                  <a:pt x="57" y="661"/>
                  <a:pt x="57" y="654"/>
                </a:cubicBezTo>
                <a:lnTo>
                  <a:pt x="57" y="607"/>
                </a:lnTo>
                <a:close/>
                <a:moveTo>
                  <a:pt x="163" y="0"/>
                </a:moveTo>
                <a:cubicBezTo>
                  <a:pt x="163" y="260"/>
                  <a:pt x="163" y="260"/>
                  <a:pt x="163" y="260"/>
                </a:cubicBezTo>
                <a:cubicBezTo>
                  <a:pt x="298" y="260"/>
                  <a:pt x="298" y="260"/>
                  <a:pt x="298" y="260"/>
                </a:cubicBezTo>
                <a:cubicBezTo>
                  <a:pt x="298" y="697"/>
                  <a:pt x="298" y="697"/>
                  <a:pt x="298" y="697"/>
                </a:cubicBezTo>
                <a:cubicBezTo>
                  <a:pt x="441" y="697"/>
                  <a:pt x="441" y="697"/>
                  <a:pt x="441" y="697"/>
                </a:cubicBezTo>
                <a:cubicBezTo>
                  <a:pt x="441" y="0"/>
                  <a:pt x="441" y="0"/>
                  <a:pt x="441" y="0"/>
                </a:cubicBezTo>
                <a:lnTo>
                  <a:pt x="163" y="0"/>
                </a:lnTo>
                <a:close/>
                <a:moveTo>
                  <a:pt x="287" y="197"/>
                </a:moveTo>
                <a:cubicBezTo>
                  <a:pt x="287" y="204"/>
                  <a:pt x="282" y="209"/>
                  <a:pt x="275" y="209"/>
                </a:cubicBezTo>
                <a:cubicBezTo>
                  <a:pt x="228" y="209"/>
                  <a:pt x="228" y="209"/>
                  <a:pt x="228" y="209"/>
                </a:cubicBezTo>
                <a:cubicBezTo>
                  <a:pt x="221" y="209"/>
                  <a:pt x="216" y="204"/>
                  <a:pt x="216" y="197"/>
                </a:cubicBezTo>
                <a:cubicBezTo>
                  <a:pt x="216" y="150"/>
                  <a:pt x="216" y="150"/>
                  <a:pt x="216" y="150"/>
                </a:cubicBezTo>
                <a:cubicBezTo>
                  <a:pt x="216" y="143"/>
                  <a:pt x="221" y="138"/>
                  <a:pt x="228" y="138"/>
                </a:cubicBezTo>
                <a:cubicBezTo>
                  <a:pt x="275" y="138"/>
                  <a:pt x="275" y="138"/>
                  <a:pt x="275" y="138"/>
                </a:cubicBezTo>
                <a:cubicBezTo>
                  <a:pt x="282" y="138"/>
                  <a:pt x="287" y="143"/>
                  <a:pt x="287" y="150"/>
                </a:cubicBezTo>
                <a:lnTo>
                  <a:pt x="287" y="197"/>
                </a:lnTo>
                <a:close/>
                <a:moveTo>
                  <a:pt x="287" y="106"/>
                </a:moveTo>
                <a:cubicBezTo>
                  <a:pt x="287" y="113"/>
                  <a:pt x="282" y="118"/>
                  <a:pt x="275" y="118"/>
                </a:cubicBezTo>
                <a:cubicBezTo>
                  <a:pt x="228" y="118"/>
                  <a:pt x="228" y="118"/>
                  <a:pt x="228" y="118"/>
                </a:cubicBezTo>
                <a:cubicBezTo>
                  <a:pt x="221" y="118"/>
                  <a:pt x="216" y="113"/>
                  <a:pt x="216" y="106"/>
                </a:cubicBezTo>
                <a:cubicBezTo>
                  <a:pt x="216" y="59"/>
                  <a:pt x="216" y="59"/>
                  <a:pt x="216" y="59"/>
                </a:cubicBezTo>
                <a:cubicBezTo>
                  <a:pt x="216" y="52"/>
                  <a:pt x="221" y="47"/>
                  <a:pt x="228" y="47"/>
                </a:cubicBezTo>
                <a:cubicBezTo>
                  <a:pt x="275" y="47"/>
                  <a:pt x="275" y="47"/>
                  <a:pt x="275" y="47"/>
                </a:cubicBezTo>
                <a:cubicBezTo>
                  <a:pt x="282" y="47"/>
                  <a:pt x="287" y="52"/>
                  <a:pt x="287" y="59"/>
                </a:cubicBezTo>
                <a:lnTo>
                  <a:pt x="287" y="106"/>
                </a:lnTo>
                <a:close/>
                <a:moveTo>
                  <a:pt x="388" y="561"/>
                </a:moveTo>
                <a:cubicBezTo>
                  <a:pt x="388" y="568"/>
                  <a:pt x="383" y="573"/>
                  <a:pt x="376" y="573"/>
                </a:cubicBezTo>
                <a:cubicBezTo>
                  <a:pt x="329" y="573"/>
                  <a:pt x="329" y="573"/>
                  <a:pt x="329" y="573"/>
                </a:cubicBezTo>
                <a:cubicBezTo>
                  <a:pt x="322" y="573"/>
                  <a:pt x="317" y="568"/>
                  <a:pt x="317" y="561"/>
                </a:cubicBezTo>
                <a:cubicBezTo>
                  <a:pt x="317" y="514"/>
                  <a:pt x="317" y="514"/>
                  <a:pt x="317" y="514"/>
                </a:cubicBezTo>
                <a:cubicBezTo>
                  <a:pt x="317" y="507"/>
                  <a:pt x="322" y="502"/>
                  <a:pt x="329" y="502"/>
                </a:cubicBezTo>
                <a:cubicBezTo>
                  <a:pt x="376" y="502"/>
                  <a:pt x="376" y="502"/>
                  <a:pt x="376" y="502"/>
                </a:cubicBezTo>
                <a:cubicBezTo>
                  <a:pt x="383" y="502"/>
                  <a:pt x="388" y="507"/>
                  <a:pt x="388" y="514"/>
                </a:cubicBezTo>
                <a:lnTo>
                  <a:pt x="388" y="561"/>
                </a:lnTo>
                <a:close/>
                <a:moveTo>
                  <a:pt x="388" y="470"/>
                </a:moveTo>
                <a:cubicBezTo>
                  <a:pt x="388" y="477"/>
                  <a:pt x="383" y="482"/>
                  <a:pt x="376" y="482"/>
                </a:cubicBezTo>
                <a:cubicBezTo>
                  <a:pt x="329" y="482"/>
                  <a:pt x="329" y="482"/>
                  <a:pt x="329" y="482"/>
                </a:cubicBezTo>
                <a:cubicBezTo>
                  <a:pt x="322" y="482"/>
                  <a:pt x="317" y="477"/>
                  <a:pt x="317" y="470"/>
                </a:cubicBezTo>
                <a:cubicBezTo>
                  <a:pt x="317" y="423"/>
                  <a:pt x="317" y="423"/>
                  <a:pt x="317" y="423"/>
                </a:cubicBezTo>
                <a:cubicBezTo>
                  <a:pt x="317" y="416"/>
                  <a:pt x="322" y="411"/>
                  <a:pt x="329" y="411"/>
                </a:cubicBezTo>
                <a:cubicBezTo>
                  <a:pt x="376" y="411"/>
                  <a:pt x="376" y="411"/>
                  <a:pt x="376" y="411"/>
                </a:cubicBezTo>
                <a:cubicBezTo>
                  <a:pt x="383" y="411"/>
                  <a:pt x="388" y="416"/>
                  <a:pt x="388" y="423"/>
                </a:cubicBezTo>
                <a:lnTo>
                  <a:pt x="388" y="470"/>
                </a:lnTo>
                <a:close/>
                <a:moveTo>
                  <a:pt x="388" y="379"/>
                </a:moveTo>
                <a:cubicBezTo>
                  <a:pt x="388" y="386"/>
                  <a:pt x="383" y="391"/>
                  <a:pt x="376" y="391"/>
                </a:cubicBezTo>
                <a:cubicBezTo>
                  <a:pt x="329" y="391"/>
                  <a:pt x="329" y="391"/>
                  <a:pt x="329" y="391"/>
                </a:cubicBezTo>
                <a:cubicBezTo>
                  <a:pt x="322" y="391"/>
                  <a:pt x="317" y="386"/>
                  <a:pt x="317" y="379"/>
                </a:cubicBezTo>
                <a:cubicBezTo>
                  <a:pt x="317" y="332"/>
                  <a:pt x="317" y="332"/>
                  <a:pt x="317" y="332"/>
                </a:cubicBezTo>
                <a:cubicBezTo>
                  <a:pt x="317" y="325"/>
                  <a:pt x="322" y="320"/>
                  <a:pt x="329" y="320"/>
                </a:cubicBezTo>
                <a:cubicBezTo>
                  <a:pt x="376" y="320"/>
                  <a:pt x="376" y="320"/>
                  <a:pt x="376" y="320"/>
                </a:cubicBezTo>
                <a:cubicBezTo>
                  <a:pt x="383" y="320"/>
                  <a:pt x="388" y="325"/>
                  <a:pt x="388" y="332"/>
                </a:cubicBezTo>
                <a:lnTo>
                  <a:pt x="388" y="379"/>
                </a:lnTo>
                <a:close/>
                <a:moveTo>
                  <a:pt x="388" y="288"/>
                </a:moveTo>
                <a:cubicBezTo>
                  <a:pt x="388" y="295"/>
                  <a:pt x="383" y="300"/>
                  <a:pt x="376" y="300"/>
                </a:cubicBezTo>
                <a:cubicBezTo>
                  <a:pt x="329" y="300"/>
                  <a:pt x="329" y="300"/>
                  <a:pt x="329" y="300"/>
                </a:cubicBezTo>
                <a:cubicBezTo>
                  <a:pt x="322" y="300"/>
                  <a:pt x="317" y="295"/>
                  <a:pt x="317" y="288"/>
                </a:cubicBezTo>
                <a:cubicBezTo>
                  <a:pt x="317" y="241"/>
                  <a:pt x="317" y="241"/>
                  <a:pt x="317" y="241"/>
                </a:cubicBezTo>
                <a:cubicBezTo>
                  <a:pt x="317" y="234"/>
                  <a:pt x="322" y="229"/>
                  <a:pt x="329" y="229"/>
                </a:cubicBezTo>
                <a:cubicBezTo>
                  <a:pt x="376" y="229"/>
                  <a:pt x="376" y="229"/>
                  <a:pt x="376" y="229"/>
                </a:cubicBezTo>
                <a:cubicBezTo>
                  <a:pt x="383" y="229"/>
                  <a:pt x="388" y="234"/>
                  <a:pt x="388" y="241"/>
                </a:cubicBezTo>
                <a:lnTo>
                  <a:pt x="388" y="288"/>
                </a:lnTo>
                <a:close/>
                <a:moveTo>
                  <a:pt x="388" y="197"/>
                </a:moveTo>
                <a:cubicBezTo>
                  <a:pt x="388" y="204"/>
                  <a:pt x="383" y="209"/>
                  <a:pt x="376" y="209"/>
                </a:cubicBezTo>
                <a:cubicBezTo>
                  <a:pt x="329" y="209"/>
                  <a:pt x="329" y="209"/>
                  <a:pt x="329" y="209"/>
                </a:cubicBezTo>
                <a:cubicBezTo>
                  <a:pt x="322" y="209"/>
                  <a:pt x="317" y="204"/>
                  <a:pt x="317" y="197"/>
                </a:cubicBezTo>
                <a:cubicBezTo>
                  <a:pt x="317" y="150"/>
                  <a:pt x="317" y="150"/>
                  <a:pt x="317" y="150"/>
                </a:cubicBezTo>
                <a:cubicBezTo>
                  <a:pt x="317" y="143"/>
                  <a:pt x="322" y="138"/>
                  <a:pt x="329" y="138"/>
                </a:cubicBezTo>
                <a:cubicBezTo>
                  <a:pt x="376" y="138"/>
                  <a:pt x="376" y="138"/>
                  <a:pt x="376" y="138"/>
                </a:cubicBezTo>
                <a:cubicBezTo>
                  <a:pt x="383" y="138"/>
                  <a:pt x="388" y="143"/>
                  <a:pt x="388" y="150"/>
                </a:cubicBezTo>
                <a:lnTo>
                  <a:pt x="388" y="197"/>
                </a:lnTo>
                <a:close/>
                <a:moveTo>
                  <a:pt x="388" y="106"/>
                </a:moveTo>
                <a:cubicBezTo>
                  <a:pt x="388" y="113"/>
                  <a:pt x="383" y="118"/>
                  <a:pt x="376" y="118"/>
                </a:cubicBezTo>
                <a:cubicBezTo>
                  <a:pt x="329" y="118"/>
                  <a:pt x="329" y="118"/>
                  <a:pt x="329" y="118"/>
                </a:cubicBezTo>
                <a:cubicBezTo>
                  <a:pt x="322" y="118"/>
                  <a:pt x="317" y="113"/>
                  <a:pt x="317" y="106"/>
                </a:cubicBezTo>
                <a:cubicBezTo>
                  <a:pt x="317" y="59"/>
                  <a:pt x="317" y="59"/>
                  <a:pt x="317" y="59"/>
                </a:cubicBezTo>
                <a:cubicBezTo>
                  <a:pt x="317" y="52"/>
                  <a:pt x="322" y="47"/>
                  <a:pt x="329" y="47"/>
                </a:cubicBezTo>
                <a:cubicBezTo>
                  <a:pt x="376" y="47"/>
                  <a:pt x="376" y="47"/>
                  <a:pt x="376" y="47"/>
                </a:cubicBezTo>
                <a:cubicBezTo>
                  <a:pt x="383" y="47"/>
                  <a:pt x="388" y="52"/>
                  <a:pt x="388" y="59"/>
                </a:cubicBezTo>
                <a:lnTo>
                  <a:pt x="388" y="10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21" name="Freeform 22"/>
          <p:cNvSpPr>
            <a:spLocks noEditPoints="1"/>
          </p:cNvSpPr>
          <p:nvPr/>
        </p:nvSpPr>
        <p:spPr bwMode="auto">
          <a:xfrm>
            <a:off x="5075443" y="3891286"/>
            <a:ext cx="2041117" cy="1005930"/>
          </a:xfrm>
          <a:custGeom>
            <a:avLst/>
            <a:gdLst>
              <a:gd name="T0" fmla="*/ 437 w 1388"/>
              <a:gd name="T1" fmla="*/ 0 h 684"/>
              <a:gd name="T2" fmla="*/ 405 w 1388"/>
              <a:gd name="T3" fmla="*/ 0 h 684"/>
              <a:gd name="T4" fmla="*/ 602 w 1388"/>
              <a:gd name="T5" fmla="*/ 232 h 684"/>
              <a:gd name="T6" fmla="*/ 580 w 1388"/>
              <a:gd name="T7" fmla="*/ 684 h 684"/>
              <a:gd name="T8" fmla="*/ 656 w 1388"/>
              <a:gd name="T9" fmla="*/ 618 h 684"/>
              <a:gd name="T10" fmla="*/ 634 w 1388"/>
              <a:gd name="T11" fmla="*/ 155 h 684"/>
              <a:gd name="T12" fmla="*/ 619 w 1388"/>
              <a:gd name="T13" fmla="*/ 33 h 684"/>
              <a:gd name="T14" fmla="*/ 531 w 1388"/>
              <a:gd name="T15" fmla="*/ 0 h 684"/>
              <a:gd name="T16" fmla="*/ 693 w 1388"/>
              <a:gd name="T17" fmla="*/ 183 h 684"/>
              <a:gd name="T18" fmla="*/ 706 w 1388"/>
              <a:gd name="T19" fmla="*/ 629 h 684"/>
              <a:gd name="T20" fmla="*/ 706 w 1388"/>
              <a:gd name="T21" fmla="*/ 684 h 684"/>
              <a:gd name="T22" fmla="*/ 761 w 1388"/>
              <a:gd name="T23" fmla="*/ 210 h 684"/>
              <a:gd name="T24" fmla="*/ 619 w 1388"/>
              <a:gd name="T25" fmla="*/ 33 h 684"/>
              <a:gd name="T26" fmla="*/ 647 w 1388"/>
              <a:gd name="T27" fmla="*/ 0 h 684"/>
              <a:gd name="T28" fmla="*/ 614 w 1388"/>
              <a:gd name="T29" fmla="*/ 0 h 684"/>
              <a:gd name="T30" fmla="*/ 811 w 1388"/>
              <a:gd name="T31" fmla="*/ 232 h 684"/>
              <a:gd name="T32" fmla="*/ 789 w 1388"/>
              <a:gd name="T33" fmla="*/ 684 h 684"/>
              <a:gd name="T34" fmla="*/ 865 w 1388"/>
              <a:gd name="T35" fmla="*/ 618 h 684"/>
              <a:gd name="T36" fmla="*/ 844 w 1388"/>
              <a:gd name="T37" fmla="*/ 155 h 684"/>
              <a:gd name="T38" fmla="*/ 828 w 1388"/>
              <a:gd name="T39" fmla="*/ 33 h 684"/>
              <a:gd name="T40" fmla="*/ 740 w 1388"/>
              <a:gd name="T41" fmla="*/ 0 h 684"/>
              <a:gd name="T42" fmla="*/ 902 w 1388"/>
              <a:gd name="T43" fmla="*/ 183 h 684"/>
              <a:gd name="T44" fmla="*/ 915 w 1388"/>
              <a:gd name="T45" fmla="*/ 629 h 684"/>
              <a:gd name="T46" fmla="*/ 915 w 1388"/>
              <a:gd name="T47" fmla="*/ 684 h 684"/>
              <a:gd name="T48" fmla="*/ 970 w 1388"/>
              <a:gd name="T49" fmla="*/ 210 h 684"/>
              <a:gd name="T50" fmla="*/ 828 w 1388"/>
              <a:gd name="T51" fmla="*/ 33 h 684"/>
              <a:gd name="T52" fmla="*/ 856 w 1388"/>
              <a:gd name="T53" fmla="*/ 0 h 684"/>
              <a:gd name="T54" fmla="*/ 823 w 1388"/>
              <a:gd name="T55" fmla="*/ 0 h 684"/>
              <a:gd name="T56" fmla="*/ 1020 w 1388"/>
              <a:gd name="T57" fmla="*/ 232 h 684"/>
              <a:gd name="T58" fmla="*/ 998 w 1388"/>
              <a:gd name="T59" fmla="*/ 684 h 684"/>
              <a:gd name="T60" fmla="*/ 1075 w 1388"/>
              <a:gd name="T61" fmla="*/ 618 h 684"/>
              <a:gd name="T62" fmla="*/ 1053 w 1388"/>
              <a:gd name="T63" fmla="*/ 155 h 684"/>
              <a:gd name="T64" fmla="*/ 1037 w 1388"/>
              <a:gd name="T65" fmla="*/ 33 h 684"/>
              <a:gd name="T66" fmla="*/ 949 w 1388"/>
              <a:gd name="T67" fmla="*/ 0 h 684"/>
              <a:gd name="T68" fmla="*/ 1111 w 1388"/>
              <a:gd name="T69" fmla="*/ 183 h 684"/>
              <a:gd name="T70" fmla="*/ 1124 w 1388"/>
              <a:gd name="T71" fmla="*/ 629 h 684"/>
              <a:gd name="T72" fmla="*/ 1124 w 1388"/>
              <a:gd name="T73" fmla="*/ 684 h 684"/>
              <a:gd name="T74" fmla="*/ 1179 w 1388"/>
              <a:gd name="T75" fmla="*/ 210 h 684"/>
              <a:gd name="T76" fmla="*/ 1037 w 1388"/>
              <a:gd name="T77" fmla="*/ 33 h 684"/>
              <a:gd name="T78" fmla="*/ 1065 w 1388"/>
              <a:gd name="T79" fmla="*/ 0 h 684"/>
              <a:gd name="T80" fmla="*/ 1032 w 1388"/>
              <a:gd name="T81" fmla="*/ 0 h 684"/>
              <a:gd name="T82" fmla="*/ 1229 w 1388"/>
              <a:gd name="T83" fmla="*/ 232 h 684"/>
              <a:gd name="T84" fmla="*/ 1207 w 1388"/>
              <a:gd name="T85" fmla="*/ 684 h 684"/>
              <a:gd name="T86" fmla="*/ 1284 w 1388"/>
              <a:gd name="T87" fmla="*/ 618 h 684"/>
              <a:gd name="T88" fmla="*/ 1262 w 1388"/>
              <a:gd name="T89" fmla="*/ 155 h 684"/>
              <a:gd name="T90" fmla="*/ 1366 w 1388"/>
              <a:gd name="T91" fmla="*/ 155 h 684"/>
              <a:gd name="T92" fmla="*/ 1169 w 1388"/>
              <a:gd name="T93" fmla="*/ 0 h 684"/>
              <a:gd name="T94" fmla="*/ 1137 w 1388"/>
              <a:gd name="T95" fmla="*/ 0 h 684"/>
              <a:gd name="T96" fmla="*/ 1334 w 1388"/>
              <a:gd name="T97" fmla="*/ 232 h 684"/>
              <a:gd name="T98" fmla="*/ 1312 w 1388"/>
              <a:gd name="T99" fmla="*/ 684 h 684"/>
              <a:gd name="T100" fmla="*/ 1388 w 1388"/>
              <a:gd name="T101" fmla="*/ 618 h 684"/>
              <a:gd name="T102" fmla="*/ 1366 w 1388"/>
              <a:gd name="T103" fmla="*/ 155 h 684"/>
              <a:gd name="T104" fmla="*/ 350 w 1388"/>
              <a:gd name="T105" fmla="*/ 22 h 684"/>
              <a:gd name="T106" fmla="*/ 66 w 1388"/>
              <a:gd name="T107" fmla="*/ 0 h 684"/>
              <a:gd name="T108" fmla="*/ 0 w 1388"/>
              <a:gd name="T109" fmla="*/ 618 h 684"/>
              <a:gd name="T110" fmla="*/ 481 w 1388"/>
              <a:gd name="T111" fmla="*/ 684 h 684"/>
              <a:gd name="T112" fmla="*/ 547 w 1388"/>
              <a:gd name="T113" fmla="*/ 232 h 684"/>
              <a:gd name="T114" fmla="*/ 481 w 1388"/>
              <a:gd name="T115" fmla="*/ 618 h 684"/>
              <a:gd name="T116" fmla="*/ 66 w 1388"/>
              <a:gd name="T117" fmla="*/ 55 h 684"/>
              <a:gd name="T118" fmla="*/ 252 w 1388"/>
              <a:gd name="T119" fmla="*/ 232 h 684"/>
              <a:gd name="T120" fmla="*/ 481 w 1388"/>
              <a:gd name="T121" fmla="*/ 298 h 684"/>
              <a:gd name="T122" fmla="*/ 306 w 1388"/>
              <a:gd name="T123" fmla="*/ 232 h 684"/>
              <a:gd name="T124" fmla="*/ 481 w 1388"/>
              <a:gd name="T12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8" h="684">
                <a:moveTo>
                  <a:pt x="514" y="33"/>
                </a:moveTo>
                <a:cubicBezTo>
                  <a:pt x="481" y="0"/>
                  <a:pt x="448" y="0"/>
                  <a:pt x="437" y="0"/>
                </a:cubicBezTo>
                <a:cubicBezTo>
                  <a:pt x="437" y="0"/>
                  <a:pt x="437" y="0"/>
                  <a:pt x="427" y="0"/>
                </a:cubicBezTo>
                <a:cubicBezTo>
                  <a:pt x="427" y="0"/>
                  <a:pt x="427" y="0"/>
                  <a:pt x="405" y="0"/>
                </a:cubicBezTo>
                <a:cubicBezTo>
                  <a:pt x="588" y="183"/>
                  <a:pt x="588" y="183"/>
                  <a:pt x="588" y="183"/>
                </a:cubicBezTo>
                <a:cubicBezTo>
                  <a:pt x="588" y="183"/>
                  <a:pt x="601" y="195"/>
                  <a:pt x="602" y="232"/>
                </a:cubicBezTo>
                <a:cubicBezTo>
                  <a:pt x="602" y="232"/>
                  <a:pt x="602" y="232"/>
                  <a:pt x="602" y="629"/>
                </a:cubicBezTo>
                <a:cubicBezTo>
                  <a:pt x="602" y="651"/>
                  <a:pt x="591" y="662"/>
                  <a:pt x="580" y="684"/>
                </a:cubicBezTo>
                <a:cubicBezTo>
                  <a:pt x="580" y="684"/>
                  <a:pt x="580" y="684"/>
                  <a:pt x="602" y="684"/>
                </a:cubicBezTo>
                <a:cubicBezTo>
                  <a:pt x="634" y="684"/>
                  <a:pt x="656" y="651"/>
                  <a:pt x="656" y="618"/>
                </a:cubicBezTo>
                <a:cubicBezTo>
                  <a:pt x="656" y="618"/>
                  <a:pt x="656" y="618"/>
                  <a:pt x="656" y="210"/>
                </a:cubicBezTo>
                <a:cubicBezTo>
                  <a:pt x="656" y="188"/>
                  <a:pt x="645" y="166"/>
                  <a:pt x="634" y="155"/>
                </a:cubicBezTo>
                <a:cubicBezTo>
                  <a:pt x="634" y="155"/>
                  <a:pt x="634" y="155"/>
                  <a:pt x="514" y="33"/>
                </a:cubicBezTo>
                <a:close/>
                <a:moveTo>
                  <a:pt x="619" y="33"/>
                </a:moveTo>
                <a:cubicBezTo>
                  <a:pt x="586" y="0"/>
                  <a:pt x="553" y="0"/>
                  <a:pt x="542" y="0"/>
                </a:cubicBezTo>
                <a:cubicBezTo>
                  <a:pt x="542" y="0"/>
                  <a:pt x="542" y="0"/>
                  <a:pt x="531" y="0"/>
                </a:cubicBezTo>
                <a:cubicBezTo>
                  <a:pt x="531" y="0"/>
                  <a:pt x="531" y="0"/>
                  <a:pt x="509" y="0"/>
                </a:cubicBezTo>
                <a:cubicBezTo>
                  <a:pt x="693" y="183"/>
                  <a:pt x="693" y="183"/>
                  <a:pt x="693" y="183"/>
                </a:cubicBezTo>
                <a:cubicBezTo>
                  <a:pt x="693" y="183"/>
                  <a:pt x="706" y="195"/>
                  <a:pt x="706" y="232"/>
                </a:cubicBezTo>
                <a:cubicBezTo>
                  <a:pt x="706" y="232"/>
                  <a:pt x="706" y="232"/>
                  <a:pt x="706" y="629"/>
                </a:cubicBezTo>
                <a:cubicBezTo>
                  <a:pt x="706" y="651"/>
                  <a:pt x="695" y="662"/>
                  <a:pt x="684" y="684"/>
                </a:cubicBezTo>
                <a:cubicBezTo>
                  <a:pt x="684" y="684"/>
                  <a:pt x="684" y="684"/>
                  <a:pt x="706" y="684"/>
                </a:cubicBezTo>
                <a:cubicBezTo>
                  <a:pt x="739" y="684"/>
                  <a:pt x="761" y="651"/>
                  <a:pt x="761" y="618"/>
                </a:cubicBezTo>
                <a:cubicBezTo>
                  <a:pt x="761" y="618"/>
                  <a:pt x="761" y="618"/>
                  <a:pt x="761" y="210"/>
                </a:cubicBezTo>
                <a:cubicBezTo>
                  <a:pt x="761" y="188"/>
                  <a:pt x="750" y="166"/>
                  <a:pt x="739" y="155"/>
                </a:cubicBezTo>
                <a:cubicBezTo>
                  <a:pt x="739" y="155"/>
                  <a:pt x="739" y="155"/>
                  <a:pt x="619" y="33"/>
                </a:cubicBezTo>
                <a:close/>
                <a:moveTo>
                  <a:pt x="723" y="33"/>
                </a:moveTo>
                <a:cubicBezTo>
                  <a:pt x="690" y="0"/>
                  <a:pt x="658" y="0"/>
                  <a:pt x="647" y="0"/>
                </a:cubicBezTo>
                <a:cubicBezTo>
                  <a:pt x="647" y="0"/>
                  <a:pt x="647" y="0"/>
                  <a:pt x="636" y="0"/>
                </a:cubicBezTo>
                <a:cubicBezTo>
                  <a:pt x="636" y="0"/>
                  <a:pt x="636" y="0"/>
                  <a:pt x="614" y="0"/>
                </a:cubicBezTo>
                <a:cubicBezTo>
                  <a:pt x="797" y="183"/>
                  <a:pt x="797" y="183"/>
                  <a:pt x="797" y="183"/>
                </a:cubicBezTo>
                <a:cubicBezTo>
                  <a:pt x="797" y="183"/>
                  <a:pt x="810" y="195"/>
                  <a:pt x="811" y="232"/>
                </a:cubicBezTo>
                <a:cubicBezTo>
                  <a:pt x="811" y="232"/>
                  <a:pt x="811" y="232"/>
                  <a:pt x="811" y="629"/>
                </a:cubicBezTo>
                <a:cubicBezTo>
                  <a:pt x="811" y="651"/>
                  <a:pt x="800" y="662"/>
                  <a:pt x="789" y="684"/>
                </a:cubicBezTo>
                <a:cubicBezTo>
                  <a:pt x="789" y="684"/>
                  <a:pt x="789" y="684"/>
                  <a:pt x="811" y="684"/>
                </a:cubicBezTo>
                <a:cubicBezTo>
                  <a:pt x="844" y="684"/>
                  <a:pt x="865" y="651"/>
                  <a:pt x="865" y="618"/>
                </a:cubicBezTo>
                <a:cubicBezTo>
                  <a:pt x="865" y="618"/>
                  <a:pt x="865" y="618"/>
                  <a:pt x="865" y="210"/>
                </a:cubicBezTo>
                <a:cubicBezTo>
                  <a:pt x="865" y="188"/>
                  <a:pt x="854" y="166"/>
                  <a:pt x="844" y="155"/>
                </a:cubicBezTo>
                <a:cubicBezTo>
                  <a:pt x="844" y="155"/>
                  <a:pt x="844" y="155"/>
                  <a:pt x="723" y="33"/>
                </a:cubicBezTo>
                <a:close/>
                <a:moveTo>
                  <a:pt x="828" y="33"/>
                </a:moveTo>
                <a:cubicBezTo>
                  <a:pt x="795" y="0"/>
                  <a:pt x="762" y="0"/>
                  <a:pt x="751" y="0"/>
                </a:cubicBezTo>
                <a:cubicBezTo>
                  <a:pt x="751" y="0"/>
                  <a:pt x="751" y="0"/>
                  <a:pt x="740" y="0"/>
                </a:cubicBezTo>
                <a:cubicBezTo>
                  <a:pt x="740" y="0"/>
                  <a:pt x="740" y="0"/>
                  <a:pt x="718" y="0"/>
                </a:cubicBezTo>
                <a:cubicBezTo>
                  <a:pt x="902" y="183"/>
                  <a:pt x="902" y="183"/>
                  <a:pt x="902" y="183"/>
                </a:cubicBezTo>
                <a:cubicBezTo>
                  <a:pt x="902" y="183"/>
                  <a:pt x="915" y="195"/>
                  <a:pt x="915" y="232"/>
                </a:cubicBezTo>
                <a:cubicBezTo>
                  <a:pt x="915" y="232"/>
                  <a:pt x="915" y="232"/>
                  <a:pt x="915" y="629"/>
                </a:cubicBezTo>
                <a:cubicBezTo>
                  <a:pt x="915" y="651"/>
                  <a:pt x="904" y="662"/>
                  <a:pt x="893" y="684"/>
                </a:cubicBezTo>
                <a:cubicBezTo>
                  <a:pt x="893" y="684"/>
                  <a:pt x="893" y="684"/>
                  <a:pt x="915" y="684"/>
                </a:cubicBezTo>
                <a:cubicBezTo>
                  <a:pt x="948" y="684"/>
                  <a:pt x="970" y="651"/>
                  <a:pt x="970" y="618"/>
                </a:cubicBezTo>
                <a:cubicBezTo>
                  <a:pt x="970" y="618"/>
                  <a:pt x="970" y="618"/>
                  <a:pt x="970" y="210"/>
                </a:cubicBezTo>
                <a:cubicBezTo>
                  <a:pt x="970" y="188"/>
                  <a:pt x="959" y="166"/>
                  <a:pt x="948" y="155"/>
                </a:cubicBezTo>
                <a:cubicBezTo>
                  <a:pt x="948" y="155"/>
                  <a:pt x="948" y="155"/>
                  <a:pt x="828" y="33"/>
                </a:cubicBezTo>
                <a:close/>
                <a:moveTo>
                  <a:pt x="932" y="33"/>
                </a:moveTo>
                <a:cubicBezTo>
                  <a:pt x="900" y="0"/>
                  <a:pt x="867" y="0"/>
                  <a:pt x="856" y="0"/>
                </a:cubicBezTo>
                <a:cubicBezTo>
                  <a:pt x="856" y="0"/>
                  <a:pt x="856" y="0"/>
                  <a:pt x="845" y="0"/>
                </a:cubicBezTo>
                <a:cubicBezTo>
                  <a:pt x="845" y="0"/>
                  <a:pt x="845" y="0"/>
                  <a:pt x="823" y="0"/>
                </a:cubicBezTo>
                <a:cubicBezTo>
                  <a:pt x="1006" y="183"/>
                  <a:pt x="1006" y="183"/>
                  <a:pt x="1006" y="183"/>
                </a:cubicBezTo>
                <a:cubicBezTo>
                  <a:pt x="1006" y="183"/>
                  <a:pt x="1019" y="195"/>
                  <a:pt x="1020" y="232"/>
                </a:cubicBezTo>
                <a:cubicBezTo>
                  <a:pt x="1020" y="232"/>
                  <a:pt x="1020" y="232"/>
                  <a:pt x="1020" y="629"/>
                </a:cubicBezTo>
                <a:cubicBezTo>
                  <a:pt x="1020" y="651"/>
                  <a:pt x="1009" y="662"/>
                  <a:pt x="998" y="684"/>
                </a:cubicBezTo>
                <a:cubicBezTo>
                  <a:pt x="998" y="684"/>
                  <a:pt x="998" y="684"/>
                  <a:pt x="1020" y="684"/>
                </a:cubicBezTo>
                <a:cubicBezTo>
                  <a:pt x="1053" y="684"/>
                  <a:pt x="1075" y="651"/>
                  <a:pt x="1075" y="618"/>
                </a:cubicBezTo>
                <a:cubicBezTo>
                  <a:pt x="1075" y="618"/>
                  <a:pt x="1075" y="618"/>
                  <a:pt x="1075" y="210"/>
                </a:cubicBezTo>
                <a:cubicBezTo>
                  <a:pt x="1075" y="188"/>
                  <a:pt x="1064" y="166"/>
                  <a:pt x="1053" y="155"/>
                </a:cubicBezTo>
                <a:cubicBezTo>
                  <a:pt x="1053" y="155"/>
                  <a:pt x="1053" y="155"/>
                  <a:pt x="932" y="33"/>
                </a:cubicBezTo>
                <a:close/>
                <a:moveTo>
                  <a:pt x="1037" y="33"/>
                </a:moveTo>
                <a:cubicBezTo>
                  <a:pt x="1004" y="0"/>
                  <a:pt x="971" y="0"/>
                  <a:pt x="960" y="0"/>
                </a:cubicBezTo>
                <a:cubicBezTo>
                  <a:pt x="960" y="0"/>
                  <a:pt x="960" y="0"/>
                  <a:pt x="949" y="0"/>
                </a:cubicBezTo>
                <a:cubicBezTo>
                  <a:pt x="949" y="0"/>
                  <a:pt x="949" y="0"/>
                  <a:pt x="928" y="0"/>
                </a:cubicBezTo>
                <a:cubicBezTo>
                  <a:pt x="1111" y="183"/>
                  <a:pt x="1111" y="183"/>
                  <a:pt x="1111" y="183"/>
                </a:cubicBezTo>
                <a:cubicBezTo>
                  <a:pt x="1111" y="183"/>
                  <a:pt x="1124" y="195"/>
                  <a:pt x="1124" y="232"/>
                </a:cubicBezTo>
                <a:cubicBezTo>
                  <a:pt x="1124" y="232"/>
                  <a:pt x="1124" y="232"/>
                  <a:pt x="1124" y="629"/>
                </a:cubicBezTo>
                <a:cubicBezTo>
                  <a:pt x="1124" y="651"/>
                  <a:pt x="1113" y="662"/>
                  <a:pt x="1103" y="684"/>
                </a:cubicBezTo>
                <a:cubicBezTo>
                  <a:pt x="1103" y="684"/>
                  <a:pt x="1103" y="684"/>
                  <a:pt x="1124" y="684"/>
                </a:cubicBezTo>
                <a:cubicBezTo>
                  <a:pt x="1157" y="684"/>
                  <a:pt x="1179" y="651"/>
                  <a:pt x="1179" y="618"/>
                </a:cubicBezTo>
                <a:cubicBezTo>
                  <a:pt x="1179" y="618"/>
                  <a:pt x="1179" y="618"/>
                  <a:pt x="1179" y="210"/>
                </a:cubicBezTo>
                <a:cubicBezTo>
                  <a:pt x="1179" y="188"/>
                  <a:pt x="1168" y="166"/>
                  <a:pt x="1157" y="155"/>
                </a:cubicBezTo>
                <a:cubicBezTo>
                  <a:pt x="1157" y="155"/>
                  <a:pt x="1157" y="155"/>
                  <a:pt x="1037" y="33"/>
                </a:cubicBezTo>
                <a:close/>
                <a:moveTo>
                  <a:pt x="1141" y="33"/>
                </a:moveTo>
                <a:cubicBezTo>
                  <a:pt x="1109" y="0"/>
                  <a:pt x="1076" y="0"/>
                  <a:pt x="1065" y="0"/>
                </a:cubicBezTo>
                <a:cubicBezTo>
                  <a:pt x="1065" y="0"/>
                  <a:pt x="1065" y="0"/>
                  <a:pt x="1054" y="0"/>
                </a:cubicBezTo>
                <a:cubicBezTo>
                  <a:pt x="1054" y="0"/>
                  <a:pt x="1054" y="0"/>
                  <a:pt x="1032" y="0"/>
                </a:cubicBezTo>
                <a:cubicBezTo>
                  <a:pt x="1216" y="183"/>
                  <a:pt x="1216" y="183"/>
                  <a:pt x="1216" y="183"/>
                </a:cubicBezTo>
                <a:cubicBezTo>
                  <a:pt x="1216" y="183"/>
                  <a:pt x="1228" y="195"/>
                  <a:pt x="1229" y="232"/>
                </a:cubicBezTo>
                <a:cubicBezTo>
                  <a:pt x="1229" y="232"/>
                  <a:pt x="1229" y="232"/>
                  <a:pt x="1229" y="629"/>
                </a:cubicBezTo>
                <a:cubicBezTo>
                  <a:pt x="1229" y="651"/>
                  <a:pt x="1218" y="662"/>
                  <a:pt x="1207" y="684"/>
                </a:cubicBezTo>
                <a:cubicBezTo>
                  <a:pt x="1207" y="684"/>
                  <a:pt x="1207" y="684"/>
                  <a:pt x="1229" y="684"/>
                </a:cubicBezTo>
                <a:cubicBezTo>
                  <a:pt x="1262" y="684"/>
                  <a:pt x="1284" y="651"/>
                  <a:pt x="1284" y="618"/>
                </a:cubicBezTo>
                <a:cubicBezTo>
                  <a:pt x="1284" y="618"/>
                  <a:pt x="1284" y="618"/>
                  <a:pt x="1284" y="210"/>
                </a:cubicBezTo>
                <a:cubicBezTo>
                  <a:pt x="1284" y="188"/>
                  <a:pt x="1273" y="166"/>
                  <a:pt x="1262" y="155"/>
                </a:cubicBezTo>
                <a:cubicBezTo>
                  <a:pt x="1262" y="155"/>
                  <a:pt x="1262" y="155"/>
                  <a:pt x="1141" y="33"/>
                </a:cubicBezTo>
                <a:close/>
                <a:moveTo>
                  <a:pt x="1366" y="155"/>
                </a:moveTo>
                <a:cubicBezTo>
                  <a:pt x="1366" y="155"/>
                  <a:pt x="1366" y="155"/>
                  <a:pt x="1246" y="33"/>
                </a:cubicBezTo>
                <a:cubicBezTo>
                  <a:pt x="1213" y="0"/>
                  <a:pt x="1180" y="0"/>
                  <a:pt x="1169" y="0"/>
                </a:cubicBezTo>
                <a:cubicBezTo>
                  <a:pt x="1169" y="0"/>
                  <a:pt x="1169" y="0"/>
                  <a:pt x="1159" y="0"/>
                </a:cubicBezTo>
                <a:cubicBezTo>
                  <a:pt x="1159" y="0"/>
                  <a:pt x="1159" y="0"/>
                  <a:pt x="1137" y="0"/>
                </a:cubicBezTo>
                <a:cubicBezTo>
                  <a:pt x="1320" y="183"/>
                  <a:pt x="1320" y="183"/>
                  <a:pt x="1320" y="183"/>
                </a:cubicBezTo>
                <a:cubicBezTo>
                  <a:pt x="1320" y="183"/>
                  <a:pt x="1333" y="195"/>
                  <a:pt x="1334" y="232"/>
                </a:cubicBezTo>
                <a:cubicBezTo>
                  <a:pt x="1334" y="232"/>
                  <a:pt x="1334" y="232"/>
                  <a:pt x="1334" y="629"/>
                </a:cubicBezTo>
                <a:cubicBezTo>
                  <a:pt x="1334" y="651"/>
                  <a:pt x="1323" y="662"/>
                  <a:pt x="1312" y="684"/>
                </a:cubicBezTo>
                <a:cubicBezTo>
                  <a:pt x="1312" y="684"/>
                  <a:pt x="1312" y="684"/>
                  <a:pt x="1334" y="684"/>
                </a:cubicBezTo>
                <a:cubicBezTo>
                  <a:pt x="1366" y="684"/>
                  <a:pt x="1388" y="651"/>
                  <a:pt x="1388" y="618"/>
                </a:cubicBezTo>
                <a:cubicBezTo>
                  <a:pt x="1388" y="618"/>
                  <a:pt x="1388" y="618"/>
                  <a:pt x="1388" y="210"/>
                </a:cubicBezTo>
                <a:cubicBezTo>
                  <a:pt x="1388" y="188"/>
                  <a:pt x="1377" y="166"/>
                  <a:pt x="1366" y="155"/>
                </a:cubicBezTo>
                <a:close/>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nvGrpSpPr>
          <p:cNvPr id="73" name="Group 72"/>
          <p:cNvGrpSpPr/>
          <p:nvPr/>
        </p:nvGrpSpPr>
        <p:grpSpPr>
          <a:xfrm>
            <a:off x="4908882" y="5378692"/>
            <a:ext cx="1341965" cy="460659"/>
            <a:chOff x="4697445" y="5274438"/>
            <a:chExt cx="1341965" cy="460659"/>
          </a:xfrm>
        </p:grpSpPr>
        <p:sp>
          <p:nvSpPr>
            <p:cNvPr id="25" name="Freeform 27"/>
            <p:cNvSpPr>
              <a:spLocks noEditPoints="1"/>
            </p:cNvSpPr>
            <p:nvPr/>
          </p:nvSpPr>
          <p:spPr bwMode="auto">
            <a:xfrm>
              <a:off x="5671111" y="5274438"/>
              <a:ext cx="368299" cy="46065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26" name="TextBox 25"/>
            <p:cNvSpPr txBox="1"/>
            <p:nvPr/>
          </p:nvSpPr>
          <p:spPr>
            <a:xfrm>
              <a:off x="4697445" y="5283168"/>
              <a:ext cx="880831" cy="443198"/>
            </a:xfrm>
            <a:prstGeom prst="rect">
              <a:avLst/>
            </a:prstGeom>
            <a:noFill/>
          </p:spPr>
          <p:txBody>
            <a:bodyPr wrap="square" lIns="0" tIns="0" rIns="0" bIns="0" rtlCol="0">
              <a:spAutoFit/>
            </a:bodyPr>
            <a:lstStyle/>
            <a:p>
              <a:pPr algn="r">
                <a:lnSpc>
                  <a:spcPct val="90000"/>
                </a:lnSpc>
                <a:spcBef>
                  <a:spcPct val="20000"/>
                </a:spcBef>
                <a:buSzPct val="80000"/>
              </a:pPr>
              <a:r>
                <a:rPr lang="en-US" sz="1600" dirty="0">
                  <a:solidFill>
                    <a:srgbClr val="00B0F0">
                      <a:lumMod val="90000"/>
                      <a:lumOff val="10000"/>
                      <a:alpha val="99000"/>
                    </a:srgbClr>
                  </a:solidFill>
                </a:rPr>
                <a:t>Excess Data</a:t>
              </a:r>
            </a:p>
          </p:txBody>
        </p:sp>
      </p:grpSp>
      <p:grpSp>
        <p:nvGrpSpPr>
          <p:cNvPr id="72" name="Group 71"/>
          <p:cNvGrpSpPr/>
          <p:nvPr/>
        </p:nvGrpSpPr>
        <p:grpSpPr>
          <a:xfrm>
            <a:off x="2929721" y="4089211"/>
            <a:ext cx="1184613" cy="460659"/>
            <a:chOff x="2827915" y="4050315"/>
            <a:chExt cx="1184613" cy="460659"/>
          </a:xfrm>
        </p:grpSpPr>
        <p:sp>
          <p:nvSpPr>
            <p:cNvPr id="61" name="Freeform 27"/>
            <p:cNvSpPr>
              <a:spLocks noEditPoints="1"/>
            </p:cNvSpPr>
            <p:nvPr/>
          </p:nvSpPr>
          <p:spPr bwMode="auto">
            <a:xfrm>
              <a:off x="3644229" y="4050315"/>
              <a:ext cx="368299" cy="46065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62" name="TextBox 61"/>
            <p:cNvSpPr txBox="1"/>
            <p:nvPr/>
          </p:nvSpPr>
          <p:spPr>
            <a:xfrm>
              <a:off x="2827915" y="4169845"/>
              <a:ext cx="743810" cy="221599"/>
            </a:xfrm>
            <a:prstGeom prst="rect">
              <a:avLst/>
            </a:prstGeom>
            <a:noFill/>
          </p:spPr>
          <p:txBody>
            <a:bodyPr wrap="square" lIns="0" tIns="0" rIns="0" bIns="0" rtlCol="0">
              <a:spAutoFit/>
            </a:bodyPr>
            <a:lstStyle/>
            <a:p>
              <a:pPr algn="r">
                <a:lnSpc>
                  <a:spcPct val="90000"/>
                </a:lnSpc>
                <a:spcBef>
                  <a:spcPct val="20000"/>
                </a:spcBef>
                <a:buSzPct val="80000"/>
              </a:pPr>
              <a:r>
                <a:rPr lang="en-US" sz="1600" dirty="0">
                  <a:solidFill>
                    <a:srgbClr val="00B0F0">
                      <a:lumMod val="90000"/>
                      <a:lumOff val="10000"/>
                      <a:alpha val="99000"/>
                    </a:srgbClr>
                  </a:solidFill>
                </a:rPr>
                <a:t>Logs</a:t>
              </a:r>
            </a:p>
          </p:txBody>
        </p:sp>
      </p:grpSp>
      <p:grpSp>
        <p:nvGrpSpPr>
          <p:cNvPr id="71" name="Group 70"/>
          <p:cNvGrpSpPr/>
          <p:nvPr/>
        </p:nvGrpSpPr>
        <p:grpSpPr>
          <a:xfrm>
            <a:off x="7334498" y="3837448"/>
            <a:ext cx="1181012" cy="664797"/>
            <a:chOff x="7395602" y="3803880"/>
            <a:chExt cx="1181012" cy="664797"/>
          </a:xfrm>
        </p:grpSpPr>
        <p:sp>
          <p:nvSpPr>
            <p:cNvPr id="60" name="Freeform 27"/>
            <p:cNvSpPr>
              <a:spLocks noEditPoints="1"/>
            </p:cNvSpPr>
            <p:nvPr/>
          </p:nvSpPr>
          <p:spPr bwMode="auto">
            <a:xfrm>
              <a:off x="7395602" y="3905949"/>
              <a:ext cx="368299" cy="46065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63" name="TextBox 62"/>
            <p:cNvSpPr txBox="1"/>
            <p:nvPr/>
          </p:nvSpPr>
          <p:spPr>
            <a:xfrm>
              <a:off x="7866112" y="3803880"/>
              <a:ext cx="710502" cy="664797"/>
            </a:xfrm>
            <a:prstGeom prst="rect">
              <a:avLst/>
            </a:prstGeom>
            <a:noFill/>
          </p:spPr>
          <p:txBody>
            <a:bodyPr wrap="square" lIns="0" tIns="0" rIns="0" bIns="0" rtlCol="0">
              <a:spAutoFit/>
            </a:bodyPr>
            <a:lstStyle/>
            <a:p>
              <a:pPr>
                <a:lnSpc>
                  <a:spcPct val="90000"/>
                </a:lnSpc>
                <a:spcBef>
                  <a:spcPct val="20000"/>
                </a:spcBef>
                <a:buSzPct val="80000"/>
              </a:pPr>
              <a:r>
                <a:rPr lang="en-US" sz="1600" dirty="0">
                  <a:solidFill>
                    <a:srgbClr val="00B0F0">
                      <a:lumMod val="90000"/>
                      <a:lumOff val="10000"/>
                      <a:alpha val="99000"/>
                    </a:srgbClr>
                  </a:solidFill>
                </a:rPr>
                <a:t>ETL Some Data</a:t>
              </a:r>
            </a:p>
          </p:txBody>
        </p:sp>
      </p:grpSp>
      <p:grpSp>
        <p:nvGrpSpPr>
          <p:cNvPr id="76" name="Group 75"/>
          <p:cNvGrpSpPr/>
          <p:nvPr/>
        </p:nvGrpSpPr>
        <p:grpSpPr>
          <a:xfrm>
            <a:off x="8222952" y="1722793"/>
            <a:ext cx="1829145" cy="2176426"/>
            <a:chOff x="8221363" y="1722793"/>
            <a:chExt cx="1829145" cy="2176426"/>
          </a:xfrm>
        </p:grpSpPr>
        <p:sp>
          <p:nvSpPr>
            <p:cNvPr id="31" name="Freeform 80"/>
            <p:cNvSpPr>
              <a:spLocks noEditPoints="1"/>
            </p:cNvSpPr>
            <p:nvPr/>
          </p:nvSpPr>
          <p:spPr bwMode="black">
            <a:xfrm>
              <a:off x="8350105" y="1722793"/>
              <a:ext cx="1571661" cy="1906752"/>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solidFill>
                  <a:srgbClr val="00B0F0"/>
                </a:solidFill>
              </a:endParaRPr>
            </a:p>
          </p:txBody>
        </p:sp>
        <p:sp>
          <p:nvSpPr>
            <p:cNvPr id="64" name="TextBox 63"/>
            <p:cNvSpPr txBox="1"/>
            <p:nvPr/>
          </p:nvSpPr>
          <p:spPr>
            <a:xfrm>
              <a:off x="8221363" y="3649920"/>
              <a:ext cx="1829145"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a:solidFill>
                    <a:srgbClr val="00B0F0">
                      <a:lumMod val="90000"/>
                      <a:lumOff val="10000"/>
                      <a:alpha val="99000"/>
                    </a:srgbClr>
                  </a:solidFill>
                </a:rPr>
                <a:t>Data Warehouse</a:t>
              </a:r>
            </a:p>
          </p:txBody>
        </p:sp>
      </p:grpSp>
      <p:sp>
        <p:nvSpPr>
          <p:cNvPr id="41" name="Freeform 32"/>
          <p:cNvSpPr>
            <a:spLocks noEditPoints="1"/>
          </p:cNvSpPr>
          <p:nvPr/>
        </p:nvSpPr>
        <p:spPr bwMode="auto">
          <a:xfrm>
            <a:off x="5729411" y="1665441"/>
            <a:ext cx="623174" cy="614459"/>
          </a:xfrm>
          <a:custGeom>
            <a:avLst/>
            <a:gdLst>
              <a:gd name="T0" fmla="*/ 91 w 182"/>
              <a:gd name="T1" fmla="*/ 0 h 179"/>
              <a:gd name="T2" fmla="*/ 0 w 182"/>
              <a:gd name="T3" fmla="*/ 21 h 179"/>
              <a:gd name="T4" fmla="*/ 0 w 182"/>
              <a:gd name="T5" fmla="*/ 158 h 179"/>
              <a:gd name="T6" fmla="*/ 91 w 182"/>
              <a:gd name="T7" fmla="*/ 179 h 179"/>
              <a:gd name="T8" fmla="*/ 182 w 182"/>
              <a:gd name="T9" fmla="*/ 158 h 179"/>
              <a:gd name="T10" fmla="*/ 182 w 182"/>
              <a:gd name="T11" fmla="*/ 21 h 179"/>
              <a:gd name="T12" fmla="*/ 91 w 182"/>
              <a:gd name="T13" fmla="*/ 0 h 179"/>
              <a:gd name="T14" fmla="*/ 91 w 182"/>
              <a:gd name="T15" fmla="*/ 34 h 179"/>
              <a:gd name="T16" fmla="*/ 14 w 182"/>
              <a:gd name="T17" fmla="*/ 20 h 179"/>
              <a:gd name="T18" fmla="*/ 91 w 182"/>
              <a:gd name="T19" fmla="*/ 6 h 179"/>
              <a:gd name="T20" fmla="*/ 168 w 182"/>
              <a:gd name="T21" fmla="*/ 20 h 179"/>
              <a:gd name="T22" fmla="*/ 91 w 182"/>
              <a:gd name="T23" fmla="*/ 3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79">
                <a:moveTo>
                  <a:pt x="91" y="0"/>
                </a:moveTo>
                <a:cubicBezTo>
                  <a:pt x="57" y="0"/>
                  <a:pt x="0" y="4"/>
                  <a:pt x="0" y="21"/>
                </a:cubicBezTo>
                <a:cubicBezTo>
                  <a:pt x="0" y="121"/>
                  <a:pt x="0" y="158"/>
                  <a:pt x="0" y="158"/>
                </a:cubicBezTo>
                <a:cubicBezTo>
                  <a:pt x="0" y="174"/>
                  <a:pt x="57" y="179"/>
                  <a:pt x="91" y="179"/>
                </a:cubicBezTo>
                <a:cubicBezTo>
                  <a:pt x="125" y="179"/>
                  <a:pt x="182" y="174"/>
                  <a:pt x="182" y="158"/>
                </a:cubicBezTo>
                <a:cubicBezTo>
                  <a:pt x="182" y="5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69" name="Freeform 32"/>
          <p:cNvSpPr>
            <a:spLocks noEditPoints="1"/>
          </p:cNvSpPr>
          <p:nvPr/>
        </p:nvSpPr>
        <p:spPr bwMode="auto">
          <a:xfrm>
            <a:off x="5729411" y="2394821"/>
            <a:ext cx="623174" cy="614459"/>
          </a:xfrm>
          <a:custGeom>
            <a:avLst/>
            <a:gdLst>
              <a:gd name="T0" fmla="*/ 91 w 182"/>
              <a:gd name="T1" fmla="*/ 0 h 179"/>
              <a:gd name="T2" fmla="*/ 0 w 182"/>
              <a:gd name="T3" fmla="*/ 21 h 179"/>
              <a:gd name="T4" fmla="*/ 0 w 182"/>
              <a:gd name="T5" fmla="*/ 158 h 179"/>
              <a:gd name="T6" fmla="*/ 91 w 182"/>
              <a:gd name="T7" fmla="*/ 179 h 179"/>
              <a:gd name="T8" fmla="*/ 182 w 182"/>
              <a:gd name="T9" fmla="*/ 158 h 179"/>
              <a:gd name="T10" fmla="*/ 182 w 182"/>
              <a:gd name="T11" fmla="*/ 21 h 179"/>
              <a:gd name="T12" fmla="*/ 91 w 182"/>
              <a:gd name="T13" fmla="*/ 0 h 179"/>
              <a:gd name="T14" fmla="*/ 91 w 182"/>
              <a:gd name="T15" fmla="*/ 34 h 179"/>
              <a:gd name="T16" fmla="*/ 14 w 182"/>
              <a:gd name="T17" fmla="*/ 20 h 179"/>
              <a:gd name="T18" fmla="*/ 91 w 182"/>
              <a:gd name="T19" fmla="*/ 6 h 179"/>
              <a:gd name="T20" fmla="*/ 168 w 182"/>
              <a:gd name="T21" fmla="*/ 20 h 179"/>
              <a:gd name="T22" fmla="*/ 91 w 182"/>
              <a:gd name="T23" fmla="*/ 3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79">
                <a:moveTo>
                  <a:pt x="91" y="0"/>
                </a:moveTo>
                <a:cubicBezTo>
                  <a:pt x="57" y="0"/>
                  <a:pt x="0" y="4"/>
                  <a:pt x="0" y="21"/>
                </a:cubicBezTo>
                <a:cubicBezTo>
                  <a:pt x="0" y="121"/>
                  <a:pt x="0" y="158"/>
                  <a:pt x="0" y="158"/>
                </a:cubicBezTo>
                <a:cubicBezTo>
                  <a:pt x="0" y="174"/>
                  <a:pt x="57" y="179"/>
                  <a:pt x="91" y="179"/>
                </a:cubicBezTo>
                <a:cubicBezTo>
                  <a:pt x="125" y="179"/>
                  <a:pt x="182" y="174"/>
                  <a:pt x="182" y="158"/>
                </a:cubicBezTo>
                <a:cubicBezTo>
                  <a:pt x="182" y="5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rgbClr val="8CC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70" name="Freeform 32"/>
          <p:cNvSpPr>
            <a:spLocks noEditPoints="1"/>
          </p:cNvSpPr>
          <p:nvPr/>
        </p:nvSpPr>
        <p:spPr bwMode="auto">
          <a:xfrm>
            <a:off x="5729411" y="3124201"/>
            <a:ext cx="623174" cy="614459"/>
          </a:xfrm>
          <a:custGeom>
            <a:avLst/>
            <a:gdLst>
              <a:gd name="T0" fmla="*/ 91 w 182"/>
              <a:gd name="T1" fmla="*/ 0 h 179"/>
              <a:gd name="T2" fmla="*/ 0 w 182"/>
              <a:gd name="T3" fmla="*/ 21 h 179"/>
              <a:gd name="T4" fmla="*/ 0 w 182"/>
              <a:gd name="T5" fmla="*/ 158 h 179"/>
              <a:gd name="T6" fmla="*/ 91 w 182"/>
              <a:gd name="T7" fmla="*/ 179 h 179"/>
              <a:gd name="T8" fmla="*/ 182 w 182"/>
              <a:gd name="T9" fmla="*/ 158 h 179"/>
              <a:gd name="T10" fmla="*/ 182 w 182"/>
              <a:gd name="T11" fmla="*/ 21 h 179"/>
              <a:gd name="T12" fmla="*/ 91 w 182"/>
              <a:gd name="T13" fmla="*/ 0 h 179"/>
              <a:gd name="T14" fmla="*/ 91 w 182"/>
              <a:gd name="T15" fmla="*/ 34 h 179"/>
              <a:gd name="T16" fmla="*/ 14 w 182"/>
              <a:gd name="T17" fmla="*/ 20 h 179"/>
              <a:gd name="T18" fmla="*/ 91 w 182"/>
              <a:gd name="T19" fmla="*/ 6 h 179"/>
              <a:gd name="T20" fmla="*/ 168 w 182"/>
              <a:gd name="T21" fmla="*/ 20 h 179"/>
              <a:gd name="T22" fmla="*/ 91 w 182"/>
              <a:gd name="T23" fmla="*/ 3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79">
                <a:moveTo>
                  <a:pt x="91" y="0"/>
                </a:moveTo>
                <a:cubicBezTo>
                  <a:pt x="57" y="0"/>
                  <a:pt x="0" y="4"/>
                  <a:pt x="0" y="21"/>
                </a:cubicBezTo>
                <a:cubicBezTo>
                  <a:pt x="0" y="121"/>
                  <a:pt x="0" y="158"/>
                  <a:pt x="0" y="158"/>
                </a:cubicBezTo>
                <a:cubicBezTo>
                  <a:pt x="0" y="174"/>
                  <a:pt x="57" y="179"/>
                  <a:pt x="91" y="179"/>
                </a:cubicBezTo>
                <a:cubicBezTo>
                  <a:pt x="125" y="179"/>
                  <a:pt x="182" y="174"/>
                  <a:pt x="182" y="158"/>
                </a:cubicBezTo>
                <a:cubicBezTo>
                  <a:pt x="182" y="5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cxnSp>
        <p:nvCxnSpPr>
          <p:cNvPr id="46" name="Straight Arrow Connector 45"/>
          <p:cNvCxnSpPr/>
          <p:nvPr/>
        </p:nvCxnSpPr>
        <p:spPr>
          <a:xfrm>
            <a:off x="3502423" y="3738660"/>
            <a:ext cx="1466323" cy="795241"/>
          </a:xfrm>
          <a:prstGeom prst="straightConnector1">
            <a:avLst/>
          </a:prstGeom>
          <a:ln w="38100">
            <a:solidFill>
              <a:schemeClr val="tx1">
                <a:lumMod val="50000"/>
                <a:lumOff val="50000"/>
              </a:schemeClr>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598915" y="5044110"/>
            <a:ext cx="1466323" cy="795241"/>
          </a:xfrm>
          <a:prstGeom prst="straightConnector1">
            <a:avLst/>
          </a:prstGeom>
          <a:ln w="38100">
            <a:solidFill>
              <a:schemeClr val="tx1">
                <a:lumMod val="50000"/>
                <a:lumOff val="50000"/>
              </a:schemeClr>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7107761" y="3399216"/>
            <a:ext cx="1133990" cy="622814"/>
          </a:xfrm>
          <a:prstGeom prst="straightConnector1">
            <a:avLst/>
          </a:prstGeom>
          <a:ln w="38100">
            <a:solidFill>
              <a:schemeClr val="tx1">
                <a:lumMod val="50000"/>
                <a:lumOff val="50000"/>
              </a:schemeClr>
            </a:solidFill>
            <a:miter lim="8000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1426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22" presetClass="entr" presetSubtype="8" fill="hold" nodeType="withEffect">
                                  <p:stCondLst>
                                    <p:cond delay="50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22" presetClass="entr" presetSubtype="8" fill="hold" nodeType="withEffect">
                                  <p:stCondLst>
                                    <p:cond delay="150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10" presetClass="entr" presetSubtype="0" fill="hold" grpId="0" nodeType="withEffect">
                                  <p:stCondLst>
                                    <p:cond delay="200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22" presetClass="entr" presetSubtype="8" fill="hold" nodeType="withEffect">
                                  <p:stCondLst>
                                    <p:cond delay="250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par>
                                <p:cTn id="28" presetID="10" presetClass="entr" presetSubtype="0" fill="hold" grpId="0" nodeType="withEffect">
                                  <p:stCondLst>
                                    <p:cond delay="3000"/>
                                  </p:stCondLst>
                                  <p:childTnLst>
                                    <p:set>
                                      <p:cBhvr>
                                        <p:cTn id="29" dur="1" fill="hold">
                                          <p:stCondLst>
                                            <p:cond delay="0"/>
                                          </p:stCondLst>
                                        </p:cTn>
                                        <p:tgtEl>
                                          <p:spTgt spid="70"/>
                                        </p:tgtEl>
                                        <p:attrNameLst>
                                          <p:attrName>style.visibility</p:attrName>
                                        </p:attrNameLst>
                                      </p:cBhvr>
                                      <p:to>
                                        <p:strVal val="visible"/>
                                      </p:to>
                                    </p:set>
                                    <p:animEffect transition="in" filter="fade">
                                      <p:cBhvr>
                                        <p:cTn id="30" dur="500"/>
                                        <p:tgtEl>
                                          <p:spTgt spid="7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wipe(left)">
                                      <p:cBhvr>
                                        <p:cTn id="35" dur="500"/>
                                        <p:tgtEl>
                                          <p:spTgt spid="5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wipe(left)">
                                      <p:cBhvr>
                                        <p:cTn id="38" dur="500"/>
                                        <p:tgtEl>
                                          <p:spTgt spid="53"/>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wipe(left)">
                                      <p:cBhvr>
                                        <p:cTn id="41" dur="500"/>
                                        <p:tgtEl>
                                          <p:spTgt spid="54"/>
                                        </p:tgtEl>
                                      </p:cBhvr>
                                    </p:animEffect>
                                  </p:childTnLst>
                                </p:cTn>
                              </p:par>
                              <p:par>
                                <p:cTn id="42" presetID="10" presetClass="entr" presetSubtype="0" fill="hold" nodeType="withEffect">
                                  <p:stCondLst>
                                    <p:cond delay="50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500"/>
                                        <p:tgtEl>
                                          <p:spTgt spid="7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wipe(left)">
                                      <p:cBhvr>
                                        <p:cTn id="49" dur="500"/>
                                        <p:tgtEl>
                                          <p:spTgt spid="46"/>
                                        </p:tgtEl>
                                      </p:cBhvr>
                                    </p:animEffect>
                                  </p:childTnLst>
                                </p:cTn>
                              </p:par>
                              <p:par>
                                <p:cTn id="50" presetID="10" presetClass="entr" presetSubtype="0" fill="hold"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75"/>
                                        </p:tgtEl>
                                        <p:attrNameLst>
                                          <p:attrName>style.visibility</p:attrName>
                                        </p:attrNameLst>
                                      </p:cBhvr>
                                      <p:to>
                                        <p:strVal val="visible"/>
                                      </p:to>
                                    </p:set>
                                    <p:animEffect transition="in" filter="wipe(left)">
                                      <p:cBhvr>
                                        <p:cTn id="60" dur="500"/>
                                        <p:tgtEl>
                                          <p:spTgt spid="75"/>
                                        </p:tgtEl>
                                      </p:cBhvr>
                                    </p:animEffect>
                                  </p:childTnLst>
                                </p:cTn>
                              </p:par>
                              <p:par>
                                <p:cTn id="61" presetID="10" presetClass="entr" presetSubtype="0" fill="hold" nodeType="withEffect">
                                  <p:stCondLst>
                                    <p:cond delay="0"/>
                                  </p:stCondLst>
                                  <p:childTnLst>
                                    <p:set>
                                      <p:cBhvr>
                                        <p:cTn id="62" dur="1" fill="hold">
                                          <p:stCondLst>
                                            <p:cond delay="0"/>
                                          </p:stCondLst>
                                        </p:cTn>
                                        <p:tgtEl>
                                          <p:spTgt spid="71"/>
                                        </p:tgtEl>
                                        <p:attrNameLst>
                                          <p:attrName>style.visibility</p:attrName>
                                        </p:attrNameLst>
                                      </p:cBhvr>
                                      <p:to>
                                        <p:strVal val="visible"/>
                                      </p:to>
                                    </p:set>
                                    <p:animEffect transition="in" filter="fade">
                                      <p:cBhvr>
                                        <p:cTn id="63" dur="500"/>
                                        <p:tgtEl>
                                          <p:spTgt spid="7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wipe(left)">
                                      <p:cBhvr>
                                        <p:cTn id="68" dur="500"/>
                                        <p:tgtEl>
                                          <p:spTgt spid="74"/>
                                        </p:tgtEl>
                                      </p:cBhvr>
                                    </p:animEffect>
                                  </p:childTnLst>
                                </p:cTn>
                              </p:par>
                              <p:par>
                                <p:cTn id="69" presetID="10"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animEffect transition="in" filter="fade">
                                      <p:cBhvr>
                                        <p:cTn id="71" dur="500"/>
                                        <p:tgtEl>
                                          <p:spTgt spid="73"/>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2" grpId="0" animBg="1"/>
      <p:bldP spid="53" grpId="0" animBg="1"/>
      <p:bldP spid="54" grpId="0" animBg="1"/>
      <p:bldP spid="9" grpId="0" animBg="1"/>
      <p:bldP spid="12" grpId="0" animBg="1"/>
      <p:bldP spid="21" grpId="0" animBg="1"/>
      <p:bldP spid="41" grpId="0" animBg="1"/>
      <p:bldP spid="69" grpId="0" animBg="1"/>
      <p:bldP spid="7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819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0"/>
                        <a:ext cx="158750" cy="158750"/>
                      </a:xfrm>
                      <a:prstGeom prst="rect">
                        <a:avLst/>
                      </a:prstGeom>
                    </p:spPr>
                  </p:pic>
                </p:oleObj>
              </mc:Fallback>
            </mc:AlternateContent>
          </a:graphicData>
        </a:graphic>
      </p:graphicFrame>
      <p:sp>
        <p:nvSpPr>
          <p:cNvPr id="2" name="Rectangle 1"/>
          <p:cNvSpPr/>
          <p:nvPr>
            <p:custDataLst>
              <p:tags r:id="rId3"/>
            </p:custDataLst>
          </p:nvPr>
        </p:nvSpPr>
        <p:spPr bwMode="auto">
          <a:xfrm>
            <a:off x="1981200" y="1141413"/>
            <a:ext cx="8229600" cy="51206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algn="ctr" fontAlgn="base">
              <a:lnSpc>
                <a:spcPct val="90000"/>
              </a:lnSpc>
              <a:spcBef>
                <a:spcPct val="20000"/>
              </a:spcBef>
              <a:spcAft>
                <a:spcPct val="0"/>
              </a:spcAft>
              <a:buSzPct val="80000"/>
            </a:pPr>
            <a:r>
              <a:rPr lang="en-US" sz="2000" b="1" dirty="0">
                <a:ln>
                  <a:solidFill>
                    <a:srgbClr val="FFFFFF">
                      <a:alpha val="0"/>
                    </a:srgbClr>
                  </a:solidFill>
                </a:ln>
                <a:solidFill>
                  <a:srgbClr val="595959"/>
                </a:solidFill>
              </a:rPr>
              <a:t>OPERATIONAL DATA</a:t>
            </a:r>
          </a:p>
        </p:txBody>
      </p:sp>
      <p:sp>
        <p:nvSpPr>
          <p:cNvPr id="5" name="Title 4"/>
          <p:cNvSpPr>
            <a:spLocks noGrp="1"/>
          </p:cNvSpPr>
          <p:nvPr>
            <p:ph type="title" idx="4294967295"/>
            <p:custDataLst>
              <p:tags r:id="rId4"/>
            </p:custDataLst>
          </p:nvPr>
        </p:nvSpPr>
        <p:spPr>
          <a:xfrm>
            <a:off x="320541" y="229732"/>
            <a:ext cx="12433300" cy="747713"/>
          </a:xfrm>
        </p:spPr>
        <p:txBody>
          <a:bodyPr>
            <a:normAutofit fontScale="90000"/>
          </a:bodyPr>
          <a:lstStyle/>
          <a:p>
            <a:r>
              <a:rPr lang="en-US" dirty="0"/>
              <a:t>New </a:t>
            </a:r>
            <a:r>
              <a:rPr lang="en-US" dirty="0" smtClean="0"/>
              <a:t>E-Commerce </a:t>
            </a:r>
            <a:r>
              <a:rPr lang="en-US" dirty="0"/>
              <a:t>B</a:t>
            </a:r>
            <a:r>
              <a:rPr lang="en-US" dirty="0" smtClean="0"/>
              <a:t>ig </a:t>
            </a:r>
            <a:r>
              <a:rPr lang="en-US" dirty="0"/>
              <a:t>D</a:t>
            </a:r>
            <a:r>
              <a:rPr lang="en-US" dirty="0" smtClean="0"/>
              <a:t>ata </a:t>
            </a:r>
            <a:r>
              <a:rPr lang="en-US" dirty="0"/>
              <a:t>F</a:t>
            </a:r>
            <a:r>
              <a:rPr lang="en-US" dirty="0" smtClean="0"/>
              <a:t>low</a:t>
            </a:r>
            <a:endParaRPr lang="en-US" dirty="0"/>
          </a:p>
        </p:txBody>
      </p:sp>
      <p:grpSp>
        <p:nvGrpSpPr>
          <p:cNvPr id="41" name="Group 40"/>
          <p:cNvGrpSpPr/>
          <p:nvPr/>
        </p:nvGrpSpPr>
        <p:grpSpPr>
          <a:xfrm>
            <a:off x="5027903" y="4133347"/>
            <a:ext cx="1995083" cy="1995083"/>
            <a:chOff x="2611320" y="4236432"/>
            <a:chExt cx="1995083" cy="1995083"/>
          </a:xfrm>
        </p:grpSpPr>
        <p:sp>
          <p:nvSpPr>
            <p:cNvPr id="66" name="Round Same Side Corner Rectangle 73"/>
            <p:cNvSpPr/>
            <p:nvPr/>
          </p:nvSpPr>
          <p:spPr>
            <a:xfrm>
              <a:off x="2611320" y="4236432"/>
              <a:ext cx="1995083" cy="1995083"/>
            </a:xfrm>
            <a:prstGeom prst="rect">
              <a:avLst/>
            </a:prstGeom>
            <a:solidFill>
              <a:schemeClr val="tx1">
                <a:lumMod val="90000"/>
                <a:lumOff val="10000"/>
              </a:schemeClr>
            </a:solidFill>
            <a:ln w="10795" cap="flat" cmpd="sng" algn="ctr">
              <a:noFill/>
              <a:prstDash val="dash"/>
            </a:ln>
            <a:effectLst/>
          </p:spPr>
          <p:txBody>
            <a:bodyPr lIns="45720" tIns="91440" rIns="45720" bIns="91440" rtlCol="0" anchor="b"/>
            <a:lstStyle/>
            <a:p>
              <a:pPr algn="ctr"/>
              <a:endParaRPr lang="en-US" b="1" kern="0" dirty="0">
                <a:ln>
                  <a:solidFill>
                    <a:srgbClr val="FFFFFF">
                      <a:alpha val="0"/>
                    </a:srgbClr>
                  </a:solidFill>
                </a:ln>
                <a:solidFill>
                  <a:srgbClr val="FFFFFF"/>
                </a:solidFill>
                <a:cs typeface="Arial"/>
              </a:endParaRPr>
            </a:p>
          </p:txBody>
        </p:sp>
        <p:grpSp>
          <p:nvGrpSpPr>
            <p:cNvPr id="39" name="Group 38"/>
            <p:cNvGrpSpPr/>
            <p:nvPr/>
          </p:nvGrpSpPr>
          <p:grpSpPr>
            <a:xfrm>
              <a:off x="2843056" y="4315150"/>
              <a:ext cx="1531610" cy="1837646"/>
              <a:chOff x="2683195" y="4339447"/>
              <a:chExt cx="1531610" cy="1837646"/>
            </a:xfrm>
          </p:grpSpPr>
          <p:grpSp>
            <p:nvGrpSpPr>
              <p:cNvPr id="35" name="Group 34"/>
              <p:cNvGrpSpPr/>
              <p:nvPr/>
            </p:nvGrpSpPr>
            <p:grpSpPr>
              <a:xfrm>
                <a:off x="2683195" y="4339447"/>
                <a:ext cx="1531610" cy="782093"/>
                <a:chOff x="2683195" y="4339447"/>
                <a:chExt cx="1531610" cy="782093"/>
              </a:xfrm>
            </p:grpSpPr>
            <p:sp>
              <p:nvSpPr>
                <p:cNvPr id="83" name="TextBox 82"/>
                <p:cNvSpPr txBox="1"/>
                <p:nvPr/>
              </p:nvSpPr>
              <p:spPr>
                <a:xfrm>
                  <a:off x="2683195" y="4339447"/>
                  <a:ext cx="743810" cy="344710"/>
                </a:xfrm>
                <a:prstGeom prst="rect">
                  <a:avLst/>
                </a:prstGeom>
                <a:noFill/>
              </p:spPr>
              <p:txBody>
                <a:bodyPr wrap="square" lIns="0" tIns="0" rIns="0" bIns="0" rtlCol="0">
                  <a:spAutoFit/>
                </a:bodyPr>
                <a:lstStyle/>
                <a:p>
                  <a:pPr>
                    <a:lnSpc>
                      <a:spcPct val="80000"/>
                    </a:lnSpc>
                    <a:spcBef>
                      <a:spcPct val="20000"/>
                    </a:spcBef>
                    <a:buSzPct val="80000"/>
                  </a:pPr>
                  <a:r>
                    <a:rPr lang="en-US" sz="800" dirty="0">
                      <a:solidFill>
                        <a:srgbClr val="FFFFFF">
                          <a:alpha val="99000"/>
                        </a:srgbClr>
                      </a:solidFill>
                    </a:rPr>
                    <a:t> Raw Data</a:t>
                  </a:r>
                </a:p>
                <a:p>
                  <a:pPr>
                    <a:lnSpc>
                      <a:spcPct val="80000"/>
                    </a:lnSpc>
                    <a:spcBef>
                      <a:spcPct val="20000"/>
                    </a:spcBef>
                    <a:buSzPct val="80000"/>
                  </a:pPr>
                  <a:r>
                    <a:rPr lang="en-US" sz="800" dirty="0">
                      <a:solidFill>
                        <a:srgbClr val="FFFFFF">
                          <a:alpha val="99000"/>
                        </a:srgbClr>
                      </a:solidFill>
                    </a:rPr>
                    <a:t>“Store it All”</a:t>
                  </a:r>
                </a:p>
                <a:p>
                  <a:pPr>
                    <a:lnSpc>
                      <a:spcPct val="80000"/>
                    </a:lnSpc>
                    <a:spcBef>
                      <a:spcPct val="20000"/>
                    </a:spcBef>
                    <a:buSzPct val="80000"/>
                  </a:pPr>
                  <a:r>
                    <a:rPr lang="en-US" sz="800" dirty="0">
                      <a:solidFill>
                        <a:srgbClr val="FFFFFF">
                          <a:alpha val="99000"/>
                        </a:srgbClr>
                      </a:solidFill>
                    </a:rPr>
                    <a:t> Cluster</a:t>
                  </a:r>
                </a:p>
              </p:txBody>
            </p:sp>
            <p:grpSp>
              <p:nvGrpSpPr>
                <p:cNvPr id="87" name="Group 86"/>
                <p:cNvGrpSpPr/>
                <p:nvPr/>
              </p:nvGrpSpPr>
              <p:grpSpPr>
                <a:xfrm>
                  <a:off x="3706690" y="4702148"/>
                  <a:ext cx="508115" cy="378127"/>
                  <a:chOff x="1124776" y="5006470"/>
                  <a:chExt cx="1016230" cy="756254"/>
                </a:xfrm>
              </p:grpSpPr>
              <p:sp>
                <p:nvSpPr>
                  <p:cNvPr id="88"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solidFill>
                      <a:schemeClr val="tx1">
                        <a:lumMod val="90000"/>
                        <a:lumOff val="10000"/>
                      </a:schemeClr>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89"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grpSp>
              <p:nvGrpSpPr>
                <p:cNvPr id="26" name="Group 25"/>
                <p:cNvGrpSpPr/>
                <p:nvPr/>
              </p:nvGrpSpPr>
              <p:grpSpPr>
                <a:xfrm>
                  <a:off x="2739936" y="4750645"/>
                  <a:ext cx="898614" cy="370895"/>
                  <a:chOff x="2739936" y="4874048"/>
                  <a:chExt cx="898614" cy="370895"/>
                </a:xfrm>
              </p:grpSpPr>
              <p:sp>
                <p:nvSpPr>
                  <p:cNvPr id="94" name="Freeform 27"/>
                  <p:cNvSpPr>
                    <a:spLocks noEditPoints="1"/>
                  </p:cNvSpPr>
                  <p:nvPr/>
                </p:nvSpPr>
                <p:spPr bwMode="auto">
                  <a:xfrm>
                    <a:off x="2963025" y="5014614"/>
                    <a:ext cx="184149" cy="23032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95" name="Freeform 27"/>
                  <p:cNvSpPr>
                    <a:spLocks noEditPoints="1"/>
                  </p:cNvSpPr>
                  <p:nvPr/>
                </p:nvSpPr>
                <p:spPr bwMode="auto">
                  <a:xfrm>
                    <a:off x="2739936" y="4874048"/>
                    <a:ext cx="184149" cy="23032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grpSp>
                <p:nvGrpSpPr>
                  <p:cNvPr id="25" name="Group 24"/>
                  <p:cNvGrpSpPr/>
                  <p:nvPr/>
                </p:nvGrpSpPr>
                <p:grpSpPr>
                  <a:xfrm>
                    <a:off x="2970962" y="4936298"/>
                    <a:ext cx="667588" cy="169102"/>
                    <a:chOff x="2970962" y="4936298"/>
                    <a:chExt cx="667588" cy="169102"/>
                  </a:xfrm>
                </p:grpSpPr>
                <p:cxnSp>
                  <p:nvCxnSpPr>
                    <p:cNvPr id="96" name="Straight Arrow Connector 95"/>
                    <p:cNvCxnSpPr/>
                    <p:nvPr/>
                  </p:nvCxnSpPr>
                  <p:spPr>
                    <a:xfrm>
                      <a:off x="2970962" y="4936298"/>
                      <a:ext cx="667588" cy="0"/>
                    </a:xfrm>
                    <a:prstGeom prst="straightConnector1">
                      <a:avLst/>
                    </a:prstGeom>
                    <a:ln w="38100">
                      <a:solidFill>
                        <a:schemeClr val="tx1">
                          <a:lumMod val="50000"/>
                          <a:lumOff val="50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195638" y="5105400"/>
                      <a:ext cx="442912" cy="0"/>
                    </a:xfrm>
                    <a:prstGeom prst="straightConnector1">
                      <a:avLst/>
                    </a:prstGeom>
                    <a:ln w="38100">
                      <a:solidFill>
                        <a:schemeClr val="tx1">
                          <a:lumMod val="50000"/>
                          <a:lumOff val="50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grpSp>
            </p:grpSp>
          </p:grpSp>
          <p:grpSp>
            <p:nvGrpSpPr>
              <p:cNvPr id="29" name="Group 28"/>
              <p:cNvGrpSpPr/>
              <p:nvPr/>
            </p:nvGrpSpPr>
            <p:grpSpPr>
              <a:xfrm>
                <a:off x="2683195" y="5334000"/>
                <a:ext cx="1531610" cy="843093"/>
                <a:chOff x="2683195" y="5334000"/>
                <a:chExt cx="1531610" cy="843093"/>
              </a:xfrm>
            </p:grpSpPr>
            <p:grpSp>
              <p:nvGrpSpPr>
                <p:cNvPr id="14" name="Group 13"/>
                <p:cNvGrpSpPr/>
                <p:nvPr/>
              </p:nvGrpSpPr>
              <p:grpSpPr>
                <a:xfrm>
                  <a:off x="3706690" y="5543631"/>
                  <a:ext cx="508115" cy="633462"/>
                  <a:chOff x="1124776" y="4465656"/>
                  <a:chExt cx="1016230" cy="1266924"/>
                </a:xfrm>
              </p:grpSpPr>
              <p:grpSp>
                <p:nvGrpSpPr>
                  <p:cNvPr id="13" name="Group 12"/>
                  <p:cNvGrpSpPr/>
                  <p:nvPr/>
                </p:nvGrpSpPr>
                <p:grpSpPr>
                  <a:xfrm>
                    <a:off x="1124776" y="4976326"/>
                    <a:ext cx="1016230" cy="756254"/>
                    <a:chOff x="1124776" y="5006470"/>
                    <a:chExt cx="1016230" cy="756254"/>
                  </a:xfrm>
                </p:grpSpPr>
                <p:sp>
                  <p:nvSpPr>
                    <p:cNvPr id="75"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solidFill>
                        <a:schemeClr val="tx1">
                          <a:lumMod val="90000"/>
                          <a:lumOff val="10000"/>
                        </a:schemeClr>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76"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grpSp>
                <p:nvGrpSpPr>
                  <p:cNvPr id="77" name="Group 76"/>
                  <p:cNvGrpSpPr/>
                  <p:nvPr/>
                </p:nvGrpSpPr>
                <p:grpSpPr>
                  <a:xfrm>
                    <a:off x="1124776" y="4720991"/>
                    <a:ext cx="1016230" cy="756254"/>
                    <a:chOff x="1124776" y="5006470"/>
                    <a:chExt cx="1016230" cy="756254"/>
                  </a:xfrm>
                </p:grpSpPr>
                <p:sp>
                  <p:nvSpPr>
                    <p:cNvPr id="78"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solidFill>
                        <a:schemeClr val="tx1">
                          <a:lumMod val="90000"/>
                          <a:lumOff val="10000"/>
                        </a:schemeClr>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79"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grpSp>
                <p:nvGrpSpPr>
                  <p:cNvPr id="80" name="Group 79"/>
                  <p:cNvGrpSpPr/>
                  <p:nvPr/>
                </p:nvGrpSpPr>
                <p:grpSpPr>
                  <a:xfrm>
                    <a:off x="1124776" y="4465656"/>
                    <a:ext cx="1016230" cy="756254"/>
                    <a:chOff x="1124776" y="5006470"/>
                    <a:chExt cx="1016230" cy="756254"/>
                  </a:xfrm>
                </p:grpSpPr>
                <p:sp>
                  <p:nvSpPr>
                    <p:cNvPr id="81"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solidFill>
                        <a:schemeClr val="tx1">
                          <a:lumMod val="90000"/>
                          <a:lumOff val="10000"/>
                        </a:schemeClr>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82"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grpSp>
            <p:sp>
              <p:nvSpPr>
                <p:cNvPr id="98" name="TextBox 97"/>
                <p:cNvSpPr txBox="1"/>
                <p:nvPr/>
              </p:nvSpPr>
              <p:spPr>
                <a:xfrm>
                  <a:off x="2683195" y="5334000"/>
                  <a:ext cx="743810" cy="344710"/>
                </a:xfrm>
                <a:prstGeom prst="rect">
                  <a:avLst/>
                </a:prstGeom>
                <a:noFill/>
              </p:spPr>
              <p:txBody>
                <a:bodyPr wrap="square" lIns="0" tIns="0" rIns="0" bIns="0" rtlCol="0">
                  <a:spAutoFit/>
                </a:bodyPr>
                <a:lstStyle/>
                <a:p>
                  <a:pPr>
                    <a:lnSpc>
                      <a:spcPct val="80000"/>
                    </a:lnSpc>
                    <a:spcBef>
                      <a:spcPct val="20000"/>
                    </a:spcBef>
                    <a:buSzPct val="80000"/>
                  </a:pPr>
                  <a:r>
                    <a:rPr lang="en-US" sz="800" dirty="0">
                      <a:solidFill>
                        <a:srgbClr val="FFFFFF">
                          <a:alpha val="99000"/>
                        </a:srgbClr>
                      </a:solidFill>
                    </a:rPr>
                    <a:t> Raw Data</a:t>
                  </a:r>
                </a:p>
                <a:p>
                  <a:pPr>
                    <a:lnSpc>
                      <a:spcPct val="80000"/>
                    </a:lnSpc>
                    <a:spcBef>
                      <a:spcPct val="20000"/>
                    </a:spcBef>
                    <a:buSzPct val="80000"/>
                  </a:pPr>
                  <a:r>
                    <a:rPr lang="en-US" sz="800" dirty="0">
                      <a:solidFill>
                        <a:srgbClr val="FFFFFF">
                          <a:alpha val="99000"/>
                        </a:srgbClr>
                      </a:solidFill>
                    </a:rPr>
                    <a:t>“Store it All”</a:t>
                  </a:r>
                </a:p>
                <a:p>
                  <a:pPr>
                    <a:lnSpc>
                      <a:spcPct val="80000"/>
                    </a:lnSpc>
                    <a:spcBef>
                      <a:spcPct val="20000"/>
                    </a:spcBef>
                    <a:buSzPct val="80000"/>
                  </a:pPr>
                  <a:r>
                    <a:rPr lang="en-US" sz="800" dirty="0">
                      <a:solidFill>
                        <a:srgbClr val="FFFFFF">
                          <a:alpha val="99000"/>
                        </a:srgbClr>
                      </a:solidFill>
                    </a:rPr>
                    <a:t> Cluster</a:t>
                  </a:r>
                </a:p>
              </p:txBody>
            </p:sp>
            <p:grpSp>
              <p:nvGrpSpPr>
                <p:cNvPr id="99" name="Group 98"/>
                <p:cNvGrpSpPr/>
                <p:nvPr/>
              </p:nvGrpSpPr>
              <p:grpSpPr>
                <a:xfrm>
                  <a:off x="2739936" y="5745198"/>
                  <a:ext cx="898614" cy="370895"/>
                  <a:chOff x="2739936" y="4874048"/>
                  <a:chExt cx="898614" cy="370895"/>
                </a:xfrm>
              </p:grpSpPr>
              <p:sp>
                <p:nvSpPr>
                  <p:cNvPr id="100" name="Freeform 27"/>
                  <p:cNvSpPr>
                    <a:spLocks noEditPoints="1"/>
                  </p:cNvSpPr>
                  <p:nvPr/>
                </p:nvSpPr>
                <p:spPr bwMode="auto">
                  <a:xfrm>
                    <a:off x="2963025" y="5014614"/>
                    <a:ext cx="184149" cy="23032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01" name="Freeform 27"/>
                  <p:cNvSpPr>
                    <a:spLocks noEditPoints="1"/>
                  </p:cNvSpPr>
                  <p:nvPr/>
                </p:nvSpPr>
                <p:spPr bwMode="auto">
                  <a:xfrm>
                    <a:off x="2739936" y="4874048"/>
                    <a:ext cx="184149" cy="23032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grpSp>
                <p:nvGrpSpPr>
                  <p:cNvPr id="102" name="Group 101"/>
                  <p:cNvGrpSpPr/>
                  <p:nvPr/>
                </p:nvGrpSpPr>
                <p:grpSpPr>
                  <a:xfrm>
                    <a:off x="2970962" y="4936298"/>
                    <a:ext cx="667588" cy="169102"/>
                    <a:chOff x="2970962" y="4936298"/>
                    <a:chExt cx="667588" cy="169102"/>
                  </a:xfrm>
                </p:grpSpPr>
                <p:cxnSp>
                  <p:nvCxnSpPr>
                    <p:cNvPr id="103" name="Straight Arrow Connector 102"/>
                    <p:cNvCxnSpPr/>
                    <p:nvPr/>
                  </p:nvCxnSpPr>
                  <p:spPr>
                    <a:xfrm>
                      <a:off x="2970962" y="4936298"/>
                      <a:ext cx="667588" cy="0"/>
                    </a:xfrm>
                    <a:prstGeom prst="straightConnector1">
                      <a:avLst/>
                    </a:prstGeom>
                    <a:ln w="38100">
                      <a:solidFill>
                        <a:schemeClr val="tx1">
                          <a:lumMod val="50000"/>
                          <a:lumOff val="50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3195638" y="5105400"/>
                      <a:ext cx="442912" cy="0"/>
                    </a:xfrm>
                    <a:prstGeom prst="straightConnector1">
                      <a:avLst/>
                    </a:prstGeom>
                    <a:ln w="38100">
                      <a:solidFill>
                        <a:schemeClr val="tx1">
                          <a:lumMod val="50000"/>
                          <a:lumOff val="50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grpSp>
            </p:grpSp>
          </p:grpSp>
        </p:grpSp>
      </p:grpSp>
      <p:grpSp>
        <p:nvGrpSpPr>
          <p:cNvPr id="105" name="Group 104"/>
          <p:cNvGrpSpPr/>
          <p:nvPr/>
        </p:nvGrpSpPr>
        <p:grpSpPr>
          <a:xfrm>
            <a:off x="3602152" y="1698350"/>
            <a:ext cx="2011680" cy="411480"/>
            <a:chOff x="3600564" y="1698350"/>
            <a:chExt cx="2011680" cy="411480"/>
          </a:xfrm>
        </p:grpSpPr>
        <p:sp>
          <p:nvSpPr>
            <p:cNvPr id="106" name="Right Arrow 105"/>
            <p:cNvSpPr/>
            <p:nvPr/>
          </p:nvSpPr>
          <p:spPr bwMode="auto">
            <a:xfrm>
              <a:off x="3600564" y="1835510"/>
              <a:ext cx="2011680" cy="27432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7" name="TextBox 106"/>
            <p:cNvSpPr txBox="1"/>
            <p:nvPr/>
          </p:nvSpPr>
          <p:spPr>
            <a:xfrm>
              <a:off x="3600564" y="1698350"/>
              <a:ext cx="1679114" cy="193899"/>
            </a:xfrm>
            <a:prstGeom prst="rect">
              <a:avLst/>
            </a:prstGeom>
            <a:noFill/>
          </p:spPr>
          <p:txBody>
            <a:bodyPr wrap="none" lIns="0" tIns="0" rIns="0" bIns="0" rtlCol="0">
              <a:spAutoFit/>
            </a:bodyPr>
            <a:lstStyle/>
            <a:p>
              <a:pPr>
                <a:lnSpc>
                  <a:spcPct val="90000"/>
                </a:lnSpc>
                <a:spcBef>
                  <a:spcPct val="20000"/>
                </a:spcBef>
                <a:buSzPct val="80000"/>
              </a:pPr>
              <a:r>
                <a:rPr lang="en-US" sz="1400" dirty="0">
                  <a:ln>
                    <a:solidFill>
                      <a:srgbClr val="FFFFFF">
                        <a:alpha val="0"/>
                      </a:srgbClr>
                    </a:solidFill>
                  </a:ln>
                  <a:solidFill>
                    <a:srgbClr val="00B0F0"/>
                  </a:solidFill>
                </a:rPr>
                <a:t>NEW USER REGISTRY</a:t>
              </a:r>
            </a:p>
          </p:txBody>
        </p:sp>
      </p:grpSp>
      <p:grpSp>
        <p:nvGrpSpPr>
          <p:cNvPr id="108" name="Group 107"/>
          <p:cNvGrpSpPr/>
          <p:nvPr/>
        </p:nvGrpSpPr>
        <p:grpSpPr>
          <a:xfrm>
            <a:off x="3602152" y="2389628"/>
            <a:ext cx="2011680" cy="411480"/>
            <a:chOff x="3600564" y="2389628"/>
            <a:chExt cx="2011680" cy="411480"/>
          </a:xfrm>
        </p:grpSpPr>
        <p:sp>
          <p:nvSpPr>
            <p:cNvPr id="109" name="Right Arrow 108"/>
            <p:cNvSpPr/>
            <p:nvPr/>
          </p:nvSpPr>
          <p:spPr bwMode="auto">
            <a:xfrm>
              <a:off x="3600564" y="2526788"/>
              <a:ext cx="2011680" cy="274320"/>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0" name="TextBox 109"/>
            <p:cNvSpPr txBox="1"/>
            <p:nvPr/>
          </p:nvSpPr>
          <p:spPr>
            <a:xfrm>
              <a:off x="3600564" y="2389628"/>
              <a:ext cx="1317668" cy="193899"/>
            </a:xfrm>
            <a:prstGeom prst="rect">
              <a:avLst/>
            </a:prstGeom>
            <a:noFill/>
          </p:spPr>
          <p:txBody>
            <a:bodyPr wrap="none" lIns="0" tIns="0" rIns="0" bIns="0" rtlCol="0">
              <a:spAutoFit/>
            </a:bodyPr>
            <a:lstStyle/>
            <a:p>
              <a:pPr>
                <a:lnSpc>
                  <a:spcPct val="90000"/>
                </a:lnSpc>
                <a:spcBef>
                  <a:spcPct val="20000"/>
                </a:spcBef>
                <a:buSzPct val="80000"/>
              </a:pPr>
              <a:r>
                <a:rPr lang="en-US" sz="1400" dirty="0">
                  <a:ln>
                    <a:solidFill>
                      <a:srgbClr val="FFFFFF">
                        <a:alpha val="0"/>
                      </a:srgbClr>
                    </a:solidFill>
                  </a:ln>
                  <a:solidFill>
                    <a:srgbClr val="FFC000"/>
                  </a:solidFill>
                </a:rPr>
                <a:t>NEW PURCHASE</a:t>
              </a:r>
            </a:p>
          </p:txBody>
        </p:sp>
      </p:grpSp>
      <p:grpSp>
        <p:nvGrpSpPr>
          <p:cNvPr id="111" name="Group 110"/>
          <p:cNvGrpSpPr/>
          <p:nvPr/>
        </p:nvGrpSpPr>
        <p:grpSpPr>
          <a:xfrm>
            <a:off x="3602152" y="3080906"/>
            <a:ext cx="2011680" cy="411480"/>
            <a:chOff x="3600564" y="3080906"/>
            <a:chExt cx="2011680" cy="411480"/>
          </a:xfrm>
        </p:grpSpPr>
        <p:sp>
          <p:nvSpPr>
            <p:cNvPr id="112" name="Right Arrow 111"/>
            <p:cNvSpPr/>
            <p:nvPr/>
          </p:nvSpPr>
          <p:spPr bwMode="auto">
            <a:xfrm>
              <a:off x="3600564" y="3218066"/>
              <a:ext cx="2011680" cy="274320"/>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3" name="TextBox 112"/>
            <p:cNvSpPr txBox="1"/>
            <p:nvPr/>
          </p:nvSpPr>
          <p:spPr>
            <a:xfrm>
              <a:off x="3600564" y="3080906"/>
              <a:ext cx="1243161" cy="193899"/>
            </a:xfrm>
            <a:prstGeom prst="rect">
              <a:avLst/>
            </a:prstGeom>
            <a:noFill/>
          </p:spPr>
          <p:txBody>
            <a:bodyPr wrap="none" lIns="0" tIns="0" rIns="0" bIns="0" rtlCol="0">
              <a:spAutoFit/>
            </a:bodyPr>
            <a:lstStyle/>
            <a:p>
              <a:pPr>
                <a:lnSpc>
                  <a:spcPct val="90000"/>
                </a:lnSpc>
                <a:spcBef>
                  <a:spcPct val="20000"/>
                </a:spcBef>
                <a:buSzPct val="80000"/>
              </a:pPr>
              <a:r>
                <a:rPr lang="en-US" sz="1400" dirty="0">
                  <a:ln>
                    <a:solidFill>
                      <a:srgbClr val="FFFFFF">
                        <a:alpha val="0"/>
                      </a:srgbClr>
                    </a:solidFill>
                  </a:ln>
                  <a:solidFill>
                    <a:srgbClr val="ED7D31"/>
                  </a:solidFill>
                </a:rPr>
                <a:t>NEW PRODUCT</a:t>
              </a:r>
            </a:p>
          </p:txBody>
        </p:sp>
      </p:grpSp>
      <p:sp>
        <p:nvSpPr>
          <p:cNvPr id="114" name="Right Arrow 113"/>
          <p:cNvSpPr/>
          <p:nvPr/>
        </p:nvSpPr>
        <p:spPr bwMode="auto">
          <a:xfrm>
            <a:off x="6595831" y="2181149"/>
            <a:ext cx="164592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5" name="Right Arrow 114"/>
          <p:cNvSpPr/>
          <p:nvPr/>
        </p:nvSpPr>
        <p:spPr bwMode="auto">
          <a:xfrm>
            <a:off x="6595831" y="2526788"/>
            <a:ext cx="164592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6" name="Right Arrow 115"/>
          <p:cNvSpPr/>
          <p:nvPr/>
        </p:nvSpPr>
        <p:spPr bwMode="auto">
          <a:xfrm>
            <a:off x="6595831" y="2872427"/>
            <a:ext cx="164592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7" name="Freeform 116"/>
          <p:cNvSpPr>
            <a:spLocks noEditPoints="1"/>
          </p:cNvSpPr>
          <p:nvPr/>
        </p:nvSpPr>
        <p:spPr bwMode="auto">
          <a:xfrm>
            <a:off x="2286209" y="1722794"/>
            <a:ext cx="1235819" cy="1950295"/>
          </a:xfrm>
          <a:custGeom>
            <a:avLst/>
            <a:gdLst>
              <a:gd name="T0" fmla="*/ 278 w 441"/>
              <a:gd name="T1" fmla="*/ 280 h 697"/>
              <a:gd name="T2" fmla="*/ 158 w 441"/>
              <a:gd name="T3" fmla="*/ 334 h 697"/>
              <a:gd name="T4" fmla="*/ 229 w 441"/>
              <a:gd name="T5" fmla="*/ 334 h 697"/>
              <a:gd name="T6" fmla="*/ 170 w 441"/>
              <a:gd name="T7" fmla="*/ 393 h 697"/>
              <a:gd name="T8" fmla="*/ 158 w 441"/>
              <a:gd name="T9" fmla="*/ 425 h 697"/>
              <a:gd name="T10" fmla="*/ 229 w 441"/>
              <a:gd name="T11" fmla="*/ 425 h 697"/>
              <a:gd name="T12" fmla="*/ 170 w 441"/>
              <a:gd name="T13" fmla="*/ 484 h 697"/>
              <a:gd name="T14" fmla="*/ 158 w 441"/>
              <a:gd name="T15" fmla="*/ 516 h 697"/>
              <a:gd name="T16" fmla="*/ 229 w 441"/>
              <a:gd name="T17" fmla="*/ 516 h 697"/>
              <a:gd name="T18" fmla="*/ 170 w 441"/>
              <a:gd name="T19" fmla="*/ 575 h 697"/>
              <a:gd name="T20" fmla="*/ 158 w 441"/>
              <a:gd name="T21" fmla="*/ 607 h 697"/>
              <a:gd name="T22" fmla="*/ 229 w 441"/>
              <a:gd name="T23" fmla="*/ 607 h 697"/>
              <a:gd name="T24" fmla="*/ 170 w 441"/>
              <a:gd name="T25" fmla="*/ 666 h 697"/>
              <a:gd name="T26" fmla="*/ 57 w 441"/>
              <a:gd name="T27" fmla="*/ 334 h 697"/>
              <a:gd name="T28" fmla="*/ 128 w 441"/>
              <a:gd name="T29" fmla="*/ 334 h 697"/>
              <a:gd name="T30" fmla="*/ 69 w 441"/>
              <a:gd name="T31" fmla="*/ 393 h 697"/>
              <a:gd name="T32" fmla="*/ 57 w 441"/>
              <a:gd name="T33" fmla="*/ 425 h 697"/>
              <a:gd name="T34" fmla="*/ 128 w 441"/>
              <a:gd name="T35" fmla="*/ 425 h 697"/>
              <a:gd name="T36" fmla="*/ 69 w 441"/>
              <a:gd name="T37" fmla="*/ 484 h 697"/>
              <a:gd name="T38" fmla="*/ 57 w 441"/>
              <a:gd name="T39" fmla="*/ 516 h 697"/>
              <a:gd name="T40" fmla="*/ 128 w 441"/>
              <a:gd name="T41" fmla="*/ 516 h 697"/>
              <a:gd name="T42" fmla="*/ 69 w 441"/>
              <a:gd name="T43" fmla="*/ 575 h 697"/>
              <a:gd name="T44" fmla="*/ 57 w 441"/>
              <a:gd name="T45" fmla="*/ 607 h 697"/>
              <a:gd name="T46" fmla="*/ 128 w 441"/>
              <a:gd name="T47" fmla="*/ 607 h 697"/>
              <a:gd name="T48" fmla="*/ 69 w 441"/>
              <a:gd name="T49" fmla="*/ 666 h 697"/>
              <a:gd name="T50" fmla="*/ 163 w 441"/>
              <a:gd name="T51" fmla="*/ 0 h 697"/>
              <a:gd name="T52" fmla="*/ 298 w 441"/>
              <a:gd name="T53" fmla="*/ 697 h 697"/>
              <a:gd name="T54" fmla="*/ 163 w 441"/>
              <a:gd name="T55" fmla="*/ 0 h 697"/>
              <a:gd name="T56" fmla="*/ 228 w 441"/>
              <a:gd name="T57" fmla="*/ 209 h 697"/>
              <a:gd name="T58" fmla="*/ 228 w 441"/>
              <a:gd name="T59" fmla="*/ 138 h 697"/>
              <a:gd name="T60" fmla="*/ 287 w 441"/>
              <a:gd name="T61" fmla="*/ 197 h 697"/>
              <a:gd name="T62" fmla="*/ 228 w 441"/>
              <a:gd name="T63" fmla="*/ 118 h 697"/>
              <a:gd name="T64" fmla="*/ 228 w 441"/>
              <a:gd name="T65" fmla="*/ 47 h 697"/>
              <a:gd name="T66" fmla="*/ 287 w 441"/>
              <a:gd name="T67" fmla="*/ 106 h 697"/>
              <a:gd name="T68" fmla="*/ 329 w 441"/>
              <a:gd name="T69" fmla="*/ 573 h 697"/>
              <a:gd name="T70" fmla="*/ 329 w 441"/>
              <a:gd name="T71" fmla="*/ 502 h 697"/>
              <a:gd name="T72" fmla="*/ 388 w 441"/>
              <a:gd name="T73" fmla="*/ 561 h 697"/>
              <a:gd name="T74" fmla="*/ 329 w 441"/>
              <a:gd name="T75" fmla="*/ 482 h 697"/>
              <a:gd name="T76" fmla="*/ 329 w 441"/>
              <a:gd name="T77" fmla="*/ 411 h 697"/>
              <a:gd name="T78" fmla="*/ 388 w 441"/>
              <a:gd name="T79" fmla="*/ 470 h 697"/>
              <a:gd name="T80" fmla="*/ 329 w 441"/>
              <a:gd name="T81" fmla="*/ 391 h 697"/>
              <a:gd name="T82" fmla="*/ 329 w 441"/>
              <a:gd name="T83" fmla="*/ 320 h 697"/>
              <a:gd name="T84" fmla="*/ 388 w 441"/>
              <a:gd name="T85" fmla="*/ 379 h 697"/>
              <a:gd name="T86" fmla="*/ 329 w 441"/>
              <a:gd name="T87" fmla="*/ 300 h 697"/>
              <a:gd name="T88" fmla="*/ 329 w 441"/>
              <a:gd name="T89" fmla="*/ 229 h 697"/>
              <a:gd name="T90" fmla="*/ 388 w 441"/>
              <a:gd name="T91" fmla="*/ 288 h 697"/>
              <a:gd name="T92" fmla="*/ 329 w 441"/>
              <a:gd name="T93" fmla="*/ 209 h 697"/>
              <a:gd name="T94" fmla="*/ 329 w 441"/>
              <a:gd name="T95" fmla="*/ 138 h 697"/>
              <a:gd name="T96" fmla="*/ 388 w 441"/>
              <a:gd name="T97" fmla="*/ 197 h 697"/>
              <a:gd name="T98" fmla="*/ 329 w 441"/>
              <a:gd name="T99" fmla="*/ 118 h 697"/>
              <a:gd name="T100" fmla="*/ 329 w 441"/>
              <a:gd name="T101" fmla="*/ 47 h 697"/>
              <a:gd name="T102" fmla="*/ 388 w 441"/>
              <a:gd name="T103" fmla="*/ 106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 h="697">
                <a:moveTo>
                  <a:pt x="0" y="697"/>
                </a:moveTo>
                <a:cubicBezTo>
                  <a:pt x="278" y="697"/>
                  <a:pt x="278" y="697"/>
                  <a:pt x="278" y="697"/>
                </a:cubicBezTo>
                <a:cubicBezTo>
                  <a:pt x="278" y="280"/>
                  <a:pt x="278" y="280"/>
                  <a:pt x="278" y="280"/>
                </a:cubicBezTo>
                <a:cubicBezTo>
                  <a:pt x="0" y="280"/>
                  <a:pt x="0" y="280"/>
                  <a:pt x="0" y="280"/>
                </a:cubicBezTo>
                <a:lnTo>
                  <a:pt x="0" y="697"/>
                </a:lnTo>
                <a:close/>
                <a:moveTo>
                  <a:pt x="158" y="334"/>
                </a:moveTo>
                <a:cubicBezTo>
                  <a:pt x="158" y="327"/>
                  <a:pt x="163" y="322"/>
                  <a:pt x="170" y="322"/>
                </a:cubicBezTo>
                <a:cubicBezTo>
                  <a:pt x="217" y="322"/>
                  <a:pt x="217" y="322"/>
                  <a:pt x="217" y="322"/>
                </a:cubicBezTo>
                <a:cubicBezTo>
                  <a:pt x="224" y="322"/>
                  <a:pt x="229" y="327"/>
                  <a:pt x="229" y="334"/>
                </a:cubicBezTo>
                <a:cubicBezTo>
                  <a:pt x="229" y="381"/>
                  <a:pt x="229" y="381"/>
                  <a:pt x="229" y="381"/>
                </a:cubicBezTo>
                <a:cubicBezTo>
                  <a:pt x="229" y="388"/>
                  <a:pt x="224" y="393"/>
                  <a:pt x="217" y="393"/>
                </a:cubicBezTo>
                <a:cubicBezTo>
                  <a:pt x="170" y="393"/>
                  <a:pt x="170" y="393"/>
                  <a:pt x="170" y="393"/>
                </a:cubicBezTo>
                <a:cubicBezTo>
                  <a:pt x="163" y="393"/>
                  <a:pt x="158" y="388"/>
                  <a:pt x="158" y="381"/>
                </a:cubicBezTo>
                <a:lnTo>
                  <a:pt x="158" y="334"/>
                </a:lnTo>
                <a:close/>
                <a:moveTo>
                  <a:pt x="158" y="425"/>
                </a:moveTo>
                <a:cubicBezTo>
                  <a:pt x="158" y="418"/>
                  <a:pt x="163" y="413"/>
                  <a:pt x="170" y="413"/>
                </a:cubicBezTo>
                <a:cubicBezTo>
                  <a:pt x="217" y="413"/>
                  <a:pt x="217" y="413"/>
                  <a:pt x="217" y="413"/>
                </a:cubicBezTo>
                <a:cubicBezTo>
                  <a:pt x="224" y="413"/>
                  <a:pt x="229" y="418"/>
                  <a:pt x="229" y="425"/>
                </a:cubicBezTo>
                <a:cubicBezTo>
                  <a:pt x="229" y="472"/>
                  <a:pt x="229" y="472"/>
                  <a:pt x="229" y="472"/>
                </a:cubicBezTo>
                <a:cubicBezTo>
                  <a:pt x="229" y="479"/>
                  <a:pt x="224" y="484"/>
                  <a:pt x="217" y="484"/>
                </a:cubicBezTo>
                <a:cubicBezTo>
                  <a:pt x="170" y="484"/>
                  <a:pt x="170" y="484"/>
                  <a:pt x="170" y="484"/>
                </a:cubicBezTo>
                <a:cubicBezTo>
                  <a:pt x="163" y="484"/>
                  <a:pt x="158" y="479"/>
                  <a:pt x="158" y="472"/>
                </a:cubicBezTo>
                <a:lnTo>
                  <a:pt x="158" y="425"/>
                </a:lnTo>
                <a:close/>
                <a:moveTo>
                  <a:pt x="158" y="516"/>
                </a:moveTo>
                <a:cubicBezTo>
                  <a:pt x="158" y="509"/>
                  <a:pt x="163" y="504"/>
                  <a:pt x="170" y="504"/>
                </a:cubicBezTo>
                <a:cubicBezTo>
                  <a:pt x="217" y="504"/>
                  <a:pt x="217" y="504"/>
                  <a:pt x="217" y="504"/>
                </a:cubicBezTo>
                <a:cubicBezTo>
                  <a:pt x="224" y="504"/>
                  <a:pt x="229" y="509"/>
                  <a:pt x="229" y="516"/>
                </a:cubicBezTo>
                <a:cubicBezTo>
                  <a:pt x="229" y="563"/>
                  <a:pt x="229" y="563"/>
                  <a:pt x="229" y="563"/>
                </a:cubicBezTo>
                <a:cubicBezTo>
                  <a:pt x="229" y="570"/>
                  <a:pt x="224" y="575"/>
                  <a:pt x="217" y="575"/>
                </a:cubicBezTo>
                <a:cubicBezTo>
                  <a:pt x="170" y="575"/>
                  <a:pt x="170" y="575"/>
                  <a:pt x="170" y="575"/>
                </a:cubicBezTo>
                <a:cubicBezTo>
                  <a:pt x="163" y="575"/>
                  <a:pt x="158" y="570"/>
                  <a:pt x="158" y="563"/>
                </a:cubicBezTo>
                <a:lnTo>
                  <a:pt x="158" y="516"/>
                </a:lnTo>
                <a:close/>
                <a:moveTo>
                  <a:pt x="158" y="607"/>
                </a:moveTo>
                <a:cubicBezTo>
                  <a:pt x="158" y="600"/>
                  <a:pt x="163" y="595"/>
                  <a:pt x="170" y="595"/>
                </a:cubicBezTo>
                <a:cubicBezTo>
                  <a:pt x="217" y="595"/>
                  <a:pt x="217" y="595"/>
                  <a:pt x="217" y="595"/>
                </a:cubicBezTo>
                <a:cubicBezTo>
                  <a:pt x="224" y="595"/>
                  <a:pt x="229" y="600"/>
                  <a:pt x="229" y="607"/>
                </a:cubicBezTo>
                <a:cubicBezTo>
                  <a:pt x="229" y="654"/>
                  <a:pt x="229" y="654"/>
                  <a:pt x="229" y="654"/>
                </a:cubicBezTo>
                <a:cubicBezTo>
                  <a:pt x="229" y="661"/>
                  <a:pt x="224" y="666"/>
                  <a:pt x="217" y="666"/>
                </a:cubicBezTo>
                <a:cubicBezTo>
                  <a:pt x="170" y="666"/>
                  <a:pt x="170" y="666"/>
                  <a:pt x="170" y="666"/>
                </a:cubicBezTo>
                <a:cubicBezTo>
                  <a:pt x="163" y="666"/>
                  <a:pt x="158" y="661"/>
                  <a:pt x="158" y="654"/>
                </a:cubicBezTo>
                <a:lnTo>
                  <a:pt x="158" y="607"/>
                </a:lnTo>
                <a:close/>
                <a:moveTo>
                  <a:pt x="57" y="334"/>
                </a:moveTo>
                <a:cubicBezTo>
                  <a:pt x="57" y="327"/>
                  <a:pt x="62" y="322"/>
                  <a:pt x="69" y="322"/>
                </a:cubicBezTo>
                <a:cubicBezTo>
                  <a:pt x="116" y="322"/>
                  <a:pt x="116" y="322"/>
                  <a:pt x="116" y="322"/>
                </a:cubicBezTo>
                <a:cubicBezTo>
                  <a:pt x="123" y="322"/>
                  <a:pt x="128" y="327"/>
                  <a:pt x="128" y="334"/>
                </a:cubicBezTo>
                <a:cubicBezTo>
                  <a:pt x="128" y="381"/>
                  <a:pt x="128" y="381"/>
                  <a:pt x="128" y="381"/>
                </a:cubicBezTo>
                <a:cubicBezTo>
                  <a:pt x="128" y="388"/>
                  <a:pt x="123" y="393"/>
                  <a:pt x="116" y="393"/>
                </a:cubicBezTo>
                <a:cubicBezTo>
                  <a:pt x="69" y="393"/>
                  <a:pt x="69" y="393"/>
                  <a:pt x="69" y="393"/>
                </a:cubicBezTo>
                <a:cubicBezTo>
                  <a:pt x="62" y="393"/>
                  <a:pt x="57" y="388"/>
                  <a:pt x="57" y="381"/>
                </a:cubicBezTo>
                <a:lnTo>
                  <a:pt x="57" y="334"/>
                </a:lnTo>
                <a:close/>
                <a:moveTo>
                  <a:pt x="57" y="425"/>
                </a:moveTo>
                <a:cubicBezTo>
                  <a:pt x="57" y="418"/>
                  <a:pt x="62" y="413"/>
                  <a:pt x="69" y="413"/>
                </a:cubicBezTo>
                <a:cubicBezTo>
                  <a:pt x="116" y="413"/>
                  <a:pt x="116" y="413"/>
                  <a:pt x="116" y="413"/>
                </a:cubicBezTo>
                <a:cubicBezTo>
                  <a:pt x="123" y="413"/>
                  <a:pt x="128" y="418"/>
                  <a:pt x="128" y="425"/>
                </a:cubicBezTo>
                <a:cubicBezTo>
                  <a:pt x="128" y="472"/>
                  <a:pt x="128" y="472"/>
                  <a:pt x="128" y="472"/>
                </a:cubicBezTo>
                <a:cubicBezTo>
                  <a:pt x="128" y="479"/>
                  <a:pt x="123" y="484"/>
                  <a:pt x="116" y="484"/>
                </a:cubicBezTo>
                <a:cubicBezTo>
                  <a:pt x="69" y="484"/>
                  <a:pt x="69" y="484"/>
                  <a:pt x="69" y="484"/>
                </a:cubicBezTo>
                <a:cubicBezTo>
                  <a:pt x="62" y="484"/>
                  <a:pt x="57" y="479"/>
                  <a:pt x="57" y="472"/>
                </a:cubicBezTo>
                <a:lnTo>
                  <a:pt x="57" y="425"/>
                </a:lnTo>
                <a:close/>
                <a:moveTo>
                  <a:pt x="57" y="516"/>
                </a:moveTo>
                <a:cubicBezTo>
                  <a:pt x="57" y="509"/>
                  <a:pt x="62" y="504"/>
                  <a:pt x="69" y="504"/>
                </a:cubicBezTo>
                <a:cubicBezTo>
                  <a:pt x="116" y="504"/>
                  <a:pt x="116" y="504"/>
                  <a:pt x="116" y="504"/>
                </a:cubicBezTo>
                <a:cubicBezTo>
                  <a:pt x="123" y="504"/>
                  <a:pt x="128" y="509"/>
                  <a:pt x="128" y="516"/>
                </a:cubicBezTo>
                <a:cubicBezTo>
                  <a:pt x="128" y="563"/>
                  <a:pt x="128" y="563"/>
                  <a:pt x="128" y="563"/>
                </a:cubicBezTo>
                <a:cubicBezTo>
                  <a:pt x="128" y="570"/>
                  <a:pt x="123" y="575"/>
                  <a:pt x="116" y="575"/>
                </a:cubicBezTo>
                <a:cubicBezTo>
                  <a:pt x="69" y="575"/>
                  <a:pt x="69" y="575"/>
                  <a:pt x="69" y="575"/>
                </a:cubicBezTo>
                <a:cubicBezTo>
                  <a:pt x="62" y="575"/>
                  <a:pt x="57" y="570"/>
                  <a:pt x="57" y="563"/>
                </a:cubicBezTo>
                <a:lnTo>
                  <a:pt x="57" y="516"/>
                </a:lnTo>
                <a:close/>
                <a:moveTo>
                  <a:pt x="57" y="607"/>
                </a:moveTo>
                <a:cubicBezTo>
                  <a:pt x="57" y="600"/>
                  <a:pt x="62" y="595"/>
                  <a:pt x="69" y="595"/>
                </a:cubicBezTo>
                <a:cubicBezTo>
                  <a:pt x="116" y="595"/>
                  <a:pt x="116" y="595"/>
                  <a:pt x="116" y="595"/>
                </a:cubicBezTo>
                <a:cubicBezTo>
                  <a:pt x="123" y="595"/>
                  <a:pt x="128" y="600"/>
                  <a:pt x="128" y="607"/>
                </a:cubicBezTo>
                <a:cubicBezTo>
                  <a:pt x="128" y="654"/>
                  <a:pt x="128" y="654"/>
                  <a:pt x="128" y="654"/>
                </a:cubicBezTo>
                <a:cubicBezTo>
                  <a:pt x="128" y="661"/>
                  <a:pt x="123" y="666"/>
                  <a:pt x="116" y="666"/>
                </a:cubicBezTo>
                <a:cubicBezTo>
                  <a:pt x="69" y="666"/>
                  <a:pt x="69" y="666"/>
                  <a:pt x="69" y="666"/>
                </a:cubicBezTo>
                <a:cubicBezTo>
                  <a:pt x="62" y="666"/>
                  <a:pt x="57" y="661"/>
                  <a:pt x="57" y="654"/>
                </a:cubicBezTo>
                <a:lnTo>
                  <a:pt x="57" y="607"/>
                </a:lnTo>
                <a:close/>
                <a:moveTo>
                  <a:pt x="163" y="0"/>
                </a:moveTo>
                <a:cubicBezTo>
                  <a:pt x="163" y="260"/>
                  <a:pt x="163" y="260"/>
                  <a:pt x="163" y="260"/>
                </a:cubicBezTo>
                <a:cubicBezTo>
                  <a:pt x="298" y="260"/>
                  <a:pt x="298" y="260"/>
                  <a:pt x="298" y="260"/>
                </a:cubicBezTo>
                <a:cubicBezTo>
                  <a:pt x="298" y="697"/>
                  <a:pt x="298" y="697"/>
                  <a:pt x="298" y="697"/>
                </a:cubicBezTo>
                <a:cubicBezTo>
                  <a:pt x="441" y="697"/>
                  <a:pt x="441" y="697"/>
                  <a:pt x="441" y="697"/>
                </a:cubicBezTo>
                <a:cubicBezTo>
                  <a:pt x="441" y="0"/>
                  <a:pt x="441" y="0"/>
                  <a:pt x="441" y="0"/>
                </a:cubicBezTo>
                <a:lnTo>
                  <a:pt x="163" y="0"/>
                </a:lnTo>
                <a:close/>
                <a:moveTo>
                  <a:pt x="287" y="197"/>
                </a:moveTo>
                <a:cubicBezTo>
                  <a:pt x="287" y="204"/>
                  <a:pt x="282" y="209"/>
                  <a:pt x="275" y="209"/>
                </a:cubicBezTo>
                <a:cubicBezTo>
                  <a:pt x="228" y="209"/>
                  <a:pt x="228" y="209"/>
                  <a:pt x="228" y="209"/>
                </a:cubicBezTo>
                <a:cubicBezTo>
                  <a:pt x="221" y="209"/>
                  <a:pt x="216" y="204"/>
                  <a:pt x="216" y="197"/>
                </a:cubicBezTo>
                <a:cubicBezTo>
                  <a:pt x="216" y="150"/>
                  <a:pt x="216" y="150"/>
                  <a:pt x="216" y="150"/>
                </a:cubicBezTo>
                <a:cubicBezTo>
                  <a:pt x="216" y="143"/>
                  <a:pt x="221" y="138"/>
                  <a:pt x="228" y="138"/>
                </a:cubicBezTo>
                <a:cubicBezTo>
                  <a:pt x="275" y="138"/>
                  <a:pt x="275" y="138"/>
                  <a:pt x="275" y="138"/>
                </a:cubicBezTo>
                <a:cubicBezTo>
                  <a:pt x="282" y="138"/>
                  <a:pt x="287" y="143"/>
                  <a:pt x="287" y="150"/>
                </a:cubicBezTo>
                <a:lnTo>
                  <a:pt x="287" y="197"/>
                </a:lnTo>
                <a:close/>
                <a:moveTo>
                  <a:pt x="287" y="106"/>
                </a:moveTo>
                <a:cubicBezTo>
                  <a:pt x="287" y="113"/>
                  <a:pt x="282" y="118"/>
                  <a:pt x="275" y="118"/>
                </a:cubicBezTo>
                <a:cubicBezTo>
                  <a:pt x="228" y="118"/>
                  <a:pt x="228" y="118"/>
                  <a:pt x="228" y="118"/>
                </a:cubicBezTo>
                <a:cubicBezTo>
                  <a:pt x="221" y="118"/>
                  <a:pt x="216" y="113"/>
                  <a:pt x="216" y="106"/>
                </a:cubicBezTo>
                <a:cubicBezTo>
                  <a:pt x="216" y="59"/>
                  <a:pt x="216" y="59"/>
                  <a:pt x="216" y="59"/>
                </a:cubicBezTo>
                <a:cubicBezTo>
                  <a:pt x="216" y="52"/>
                  <a:pt x="221" y="47"/>
                  <a:pt x="228" y="47"/>
                </a:cubicBezTo>
                <a:cubicBezTo>
                  <a:pt x="275" y="47"/>
                  <a:pt x="275" y="47"/>
                  <a:pt x="275" y="47"/>
                </a:cubicBezTo>
                <a:cubicBezTo>
                  <a:pt x="282" y="47"/>
                  <a:pt x="287" y="52"/>
                  <a:pt x="287" y="59"/>
                </a:cubicBezTo>
                <a:lnTo>
                  <a:pt x="287" y="106"/>
                </a:lnTo>
                <a:close/>
                <a:moveTo>
                  <a:pt x="388" y="561"/>
                </a:moveTo>
                <a:cubicBezTo>
                  <a:pt x="388" y="568"/>
                  <a:pt x="383" y="573"/>
                  <a:pt x="376" y="573"/>
                </a:cubicBezTo>
                <a:cubicBezTo>
                  <a:pt x="329" y="573"/>
                  <a:pt x="329" y="573"/>
                  <a:pt x="329" y="573"/>
                </a:cubicBezTo>
                <a:cubicBezTo>
                  <a:pt x="322" y="573"/>
                  <a:pt x="317" y="568"/>
                  <a:pt x="317" y="561"/>
                </a:cubicBezTo>
                <a:cubicBezTo>
                  <a:pt x="317" y="514"/>
                  <a:pt x="317" y="514"/>
                  <a:pt x="317" y="514"/>
                </a:cubicBezTo>
                <a:cubicBezTo>
                  <a:pt x="317" y="507"/>
                  <a:pt x="322" y="502"/>
                  <a:pt x="329" y="502"/>
                </a:cubicBezTo>
                <a:cubicBezTo>
                  <a:pt x="376" y="502"/>
                  <a:pt x="376" y="502"/>
                  <a:pt x="376" y="502"/>
                </a:cubicBezTo>
                <a:cubicBezTo>
                  <a:pt x="383" y="502"/>
                  <a:pt x="388" y="507"/>
                  <a:pt x="388" y="514"/>
                </a:cubicBezTo>
                <a:lnTo>
                  <a:pt x="388" y="561"/>
                </a:lnTo>
                <a:close/>
                <a:moveTo>
                  <a:pt x="388" y="470"/>
                </a:moveTo>
                <a:cubicBezTo>
                  <a:pt x="388" y="477"/>
                  <a:pt x="383" y="482"/>
                  <a:pt x="376" y="482"/>
                </a:cubicBezTo>
                <a:cubicBezTo>
                  <a:pt x="329" y="482"/>
                  <a:pt x="329" y="482"/>
                  <a:pt x="329" y="482"/>
                </a:cubicBezTo>
                <a:cubicBezTo>
                  <a:pt x="322" y="482"/>
                  <a:pt x="317" y="477"/>
                  <a:pt x="317" y="470"/>
                </a:cubicBezTo>
                <a:cubicBezTo>
                  <a:pt x="317" y="423"/>
                  <a:pt x="317" y="423"/>
                  <a:pt x="317" y="423"/>
                </a:cubicBezTo>
                <a:cubicBezTo>
                  <a:pt x="317" y="416"/>
                  <a:pt x="322" y="411"/>
                  <a:pt x="329" y="411"/>
                </a:cubicBezTo>
                <a:cubicBezTo>
                  <a:pt x="376" y="411"/>
                  <a:pt x="376" y="411"/>
                  <a:pt x="376" y="411"/>
                </a:cubicBezTo>
                <a:cubicBezTo>
                  <a:pt x="383" y="411"/>
                  <a:pt x="388" y="416"/>
                  <a:pt x="388" y="423"/>
                </a:cubicBezTo>
                <a:lnTo>
                  <a:pt x="388" y="470"/>
                </a:lnTo>
                <a:close/>
                <a:moveTo>
                  <a:pt x="388" y="379"/>
                </a:moveTo>
                <a:cubicBezTo>
                  <a:pt x="388" y="386"/>
                  <a:pt x="383" y="391"/>
                  <a:pt x="376" y="391"/>
                </a:cubicBezTo>
                <a:cubicBezTo>
                  <a:pt x="329" y="391"/>
                  <a:pt x="329" y="391"/>
                  <a:pt x="329" y="391"/>
                </a:cubicBezTo>
                <a:cubicBezTo>
                  <a:pt x="322" y="391"/>
                  <a:pt x="317" y="386"/>
                  <a:pt x="317" y="379"/>
                </a:cubicBezTo>
                <a:cubicBezTo>
                  <a:pt x="317" y="332"/>
                  <a:pt x="317" y="332"/>
                  <a:pt x="317" y="332"/>
                </a:cubicBezTo>
                <a:cubicBezTo>
                  <a:pt x="317" y="325"/>
                  <a:pt x="322" y="320"/>
                  <a:pt x="329" y="320"/>
                </a:cubicBezTo>
                <a:cubicBezTo>
                  <a:pt x="376" y="320"/>
                  <a:pt x="376" y="320"/>
                  <a:pt x="376" y="320"/>
                </a:cubicBezTo>
                <a:cubicBezTo>
                  <a:pt x="383" y="320"/>
                  <a:pt x="388" y="325"/>
                  <a:pt x="388" y="332"/>
                </a:cubicBezTo>
                <a:lnTo>
                  <a:pt x="388" y="379"/>
                </a:lnTo>
                <a:close/>
                <a:moveTo>
                  <a:pt x="388" y="288"/>
                </a:moveTo>
                <a:cubicBezTo>
                  <a:pt x="388" y="295"/>
                  <a:pt x="383" y="300"/>
                  <a:pt x="376" y="300"/>
                </a:cubicBezTo>
                <a:cubicBezTo>
                  <a:pt x="329" y="300"/>
                  <a:pt x="329" y="300"/>
                  <a:pt x="329" y="300"/>
                </a:cubicBezTo>
                <a:cubicBezTo>
                  <a:pt x="322" y="300"/>
                  <a:pt x="317" y="295"/>
                  <a:pt x="317" y="288"/>
                </a:cubicBezTo>
                <a:cubicBezTo>
                  <a:pt x="317" y="241"/>
                  <a:pt x="317" y="241"/>
                  <a:pt x="317" y="241"/>
                </a:cubicBezTo>
                <a:cubicBezTo>
                  <a:pt x="317" y="234"/>
                  <a:pt x="322" y="229"/>
                  <a:pt x="329" y="229"/>
                </a:cubicBezTo>
                <a:cubicBezTo>
                  <a:pt x="376" y="229"/>
                  <a:pt x="376" y="229"/>
                  <a:pt x="376" y="229"/>
                </a:cubicBezTo>
                <a:cubicBezTo>
                  <a:pt x="383" y="229"/>
                  <a:pt x="388" y="234"/>
                  <a:pt x="388" y="241"/>
                </a:cubicBezTo>
                <a:lnTo>
                  <a:pt x="388" y="288"/>
                </a:lnTo>
                <a:close/>
                <a:moveTo>
                  <a:pt x="388" y="197"/>
                </a:moveTo>
                <a:cubicBezTo>
                  <a:pt x="388" y="204"/>
                  <a:pt x="383" y="209"/>
                  <a:pt x="376" y="209"/>
                </a:cubicBezTo>
                <a:cubicBezTo>
                  <a:pt x="329" y="209"/>
                  <a:pt x="329" y="209"/>
                  <a:pt x="329" y="209"/>
                </a:cubicBezTo>
                <a:cubicBezTo>
                  <a:pt x="322" y="209"/>
                  <a:pt x="317" y="204"/>
                  <a:pt x="317" y="197"/>
                </a:cubicBezTo>
                <a:cubicBezTo>
                  <a:pt x="317" y="150"/>
                  <a:pt x="317" y="150"/>
                  <a:pt x="317" y="150"/>
                </a:cubicBezTo>
                <a:cubicBezTo>
                  <a:pt x="317" y="143"/>
                  <a:pt x="322" y="138"/>
                  <a:pt x="329" y="138"/>
                </a:cubicBezTo>
                <a:cubicBezTo>
                  <a:pt x="376" y="138"/>
                  <a:pt x="376" y="138"/>
                  <a:pt x="376" y="138"/>
                </a:cubicBezTo>
                <a:cubicBezTo>
                  <a:pt x="383" y="138"/>
                  <a:pt x="388" y="143"/>
                  <a:pt x="388" y="150"/>
                </a:cubicBezTo>
                <a:lnTo>
                  <a:pt x="388" y="197"/>
                </a:lnTo>
                <a:close/>
                <a:moveTo>
                  <a:pt x="388" y="106"/>
                </a:moveTo>
                <a:cubicBezTo>
                  <a:pt x="388" y="113"/>
                  <a:pt x="383" y="118"/>
                  <a:pt x="376" y="118"/>
                </a:cubicBezTo>
                <a:cubicBezTo>
                  <a:pt x="329" y="118"/>
                  <a:pt x="329" y="118"/>
                  <a:pt x="329" y="118"/>
                </a:cubicBezTo>
                <a:cubicBezTo>
                  <a:pt x="322" y="118"/>
                  <a:pt x="317" y="113"/>
                  <a:pt x="317" y="106"/>
                </a:cubicBezTo>
                <a:cubicBezTo>
                  <a:pt x="317" y="59"/>
                  <a:pt x="317" y="59"/>
                  <a:pt x="317" y="59"/>
                </a:cubicBezTo>
                <a:cubicBezTo>
                  <a:pt x="317" y="52"/>
                  <a:pt x="322" y="47"/>
                  <a:pt x="329" y="47"/>
                </a:cubicBezTo>
                <a:cubicBezTo>
                  <a:pt x="376" y="47"/>
                  <a:pt x="376" y="47"/>
                  <a:pt x="376" y="47"/>
                </a:cubicBezTo>
                <a:cubicBezTo>
                  <a:pt x="383" y="47"/>
                  <a:pt x="388" y="52"/>
                  <a:pt x="388" y="59"/>
                </a:cubicBezTo>
                <a:lnTo>
                  <a:pt x="388" y="10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grpSp>
        <p:nvGrpSpPr>
          <p:cNvPr id="118" name="Group 117"/>
          <p:cNvGrpSpPr/>
          <p:nvPr/>
        </p:nvGrpSpPr>
        <p:grpSpPr>
          <a:xfrm>
            <a:off x="8222952" y="1722793"/>
            <a:ext cx="1829145" cy="2176426"/>
            <a:chOff x="8221363" y="1722793"/>
            <a:chExt cx="1829145" cy="2176426"/>
          </a:xfrm>
        </p:grpSpPr>
        <p:sp>
          <p:nvSpPr>
            <p:cNvPr id="119" name="Freeform 80"/>
            <p:cNvSpPr>
              <a:spLocks noEditPoints="1"/>
            </p:cNvSpPr>
            <p:nvPr/>
          </p:nvSpPr>
          <p:spPr bwMode="black">
            <a:xfrm>
              <a:off x="8350105" y="1722793"/>
              <a:ext cx="1571661" cy="1906752"/>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solidFill>
                  <a:srgbClr val="00B0F0"/>
                </a:solidFill>
              </a:endParaRPr>
            </a:p>
          </p:txBody>
        </p:sp>
        <p:sp>
          <p:nvSpPr>
            <p:cNvPr id="120" name="TextBox 119"/>
            <p:cNvSpPr txBox="1"/>
            <p:nvPr/>
          </p:nvSpPr>
          <p:spPr>
            <a:xfrm>
              <a:off x="8221363" y="3649920"/>
              <a:ext cx="1829145"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a:solidFill>
                    <a:srgbClr val="00B0F0">
                      <a:lumMod val="90000"/>
                      <a:lumOff val="10000"/>
                      <a:alpha val="99000"/>
                    </a:srgbClr>
                  </a:solidFill>
                </a:rPr>
                <a:t>Data Warehouse</a:t>
              </a:r>
            </a:p>
          </p:txBody>
        </p:sp>
      </p:grpSp>
      <p:sp>
        <p:nvSpPr>
          <p:cNvPr id="121" name="Freeform 32"/>
          <p:cNvSpPr>
            <a:spLocks noEditPoints="1"/>
          </p:cNvSpPr>
          <p:nvPr/>
        </p:nvSpPr>
        <p:spPr bwMode="auto">
          <a:xfrm>
            <a:off x="5729411" y="1665441"/>
            <a:ext cx="623174" cy="614459"/>
          </a:xfrm>
          <a:custGeom>
            <a:avLst/>
            <a:gdLst>
              <a:gd name="T0" fmla="*/ 91 w 182"/>
              <a:gd name="T1" fmla="*/ 0 h 179"/>
              <a:gd name="T2" fmla="*/ 0 w 182"/>
              <a:gd name="T3" fmla="*/ 21 h 179"/>
              <a:gd name="T4" fmla="*/ 0 w 182"/>
              <a:gd name="T5" fmla="*/ 158 h 179"/>
              <a:gd name="T6" fmla="*/ 91 w 182"/>
              <a:gd name="T7" fmla="*/ 179 h 179"/>
              <a:gd name="T8" fmla="*/ 182 w 182"/>
              <a:gd name="T9" fmla="*/ 158 h 179"/>
              <a:gd name="T10" fmla="*/ 182 w 182"/>
              <a:gd name="T11" fmla="*/ 21 h 179"/>
              <a:gd name="T12" fmla="*/ 91 w 182"/>
              <a:gd name="T13" fmla="*/ 0 h 179"/>
              <a:gd name="T14" fmla="*/ 91 w 182"/>
              <a:gd name="T15" fmla="*/ 34 h 179"/>
              <a:gd name="T16" fmla="*/ 14 w 182"/>
              <a:gd name="T17" fmla="*/ 20 h 179"/>
              <a:gd name="T18" fmla="*/ 91 w 182"/>
              <a:gd name="T19" fmla="*/ 6 h 179"/>
              <a:gd name="T20" fmla="*/ 168 w 182"/>
              <a:gd name="T21" fmla="*/ 20 h 179"/>
              <a:gd name="T22" fmla="*/ 91 w 182"/>
              <a:gd name="T23" fmla="*/ 3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79">
                <a:moveTo>
                  <a:pt x="91" y="0"/>
                </a:moveTo>
                <a:cubicBezTo>
                  <a:pt x="57" y="0"/>
                  <a:pt x="0" y="4"/>
                  <a:pt x="0" y="21"/>
                </a:cubicBezTo>
                <a:cubicBezTo>
                  <a:pt x="0" y="121"/>
                  <a:pt x="0" y="158"/>
                  <a:pt x="0" y="158"/>
                </a:cubicBezTo>
                <a:cubicBezTo>
                  <a:pt x="0" y="174"/>
                  <a:pt x="57" y="179"/>
                  <a:pt x="91" y="179"/>
                </a:cubicBezTo>
                <a:cubicBezTo>
                  <a:pt x="125" y="179"/>
                  <a:pt x="182" y="174"/>
                  <a:pt x="182" y="158"/>
                </a:cubicBezTo>
                <a:cubicBezTo>
                  <a:pt x="182" y="5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122" name="Freeform 32"/>
          <p:cNvSpPr>
            <a:spLocks noEditPoints="1"/>
          </p:cNvSpPr>
          <p:nvPr/>
        </p:nvSpPr>
        <p:spPr bwMode="auto">
          <a:xfrm>
            <a:off x="5729411" y="2394821"/>
            <a:ext cx="623174" cy="614459"/>
          </a:xfrm>
          <a:custGeom>
            <a:avLst/>
            <a:gdLst>
              <a:gd name="T0" fmla="*/ 91 w 182"/>
              <a:gd name="T1" fmla="*/ 0 h 179"/>
              <a:gd name="T2" fmla="*/ 0 w 182"/>
              <a:gd name="T3" fmla="*/ 21 h 179"/>
              <a:gd name="T4" fmla="*/ 0 w 182"/>
              <a:gd name="T5" fmla="*/ 158 h 179"/>
              <a:gd name="T6" fmla="*/ 91 w 182"/>
              <a:gd name="T7" fmla="*/ 179 h 179"/>
              <a:gd name="T8" fmla="*/ 182 w 182"/>
              <a:gd name="T9" fmla="*/ 158 h 179"/>
              <a:gd name="T10" fmla="*/ 182 w 182"/>
              <a:gd name="T11" fmla="*/ 21 h 179"/>
              <a:gd name="T12" fmla="*/ 91 w 182"/>
              <a:gd name="T13" fmla="*/ 0 h 179"/>
              <a:gd name="T14" fmla="*/ 91 w 182"/>
              <a:gd name="T15" fmla="*/ 34 h 179"/>
              <a:gd name="T16" fmla="*/ 14 w 182"/>
              <a:gd name="T17" fmla="*/ 20 h 179"/>
              <a:gd name="T18" fmla="*/ 91 w 182"/>
              <a:gd name="T19" fmla="*/ 6 h 179"/>
              <a:gd name="T20" fmla="*/ 168 w 182"/>
              <a:gd name="T21" fmla="*/ 20 h 179"/>
              <a:gd name="T22" fmla="*/ 91 w 182"/>
              <a:gd name="T23" fmla="*/ 3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79">
                <a:moveTo>
                  <a:pt x="91" y="0"/>
                </a:moveTo>
                <a:cubicBezTo>
                  <a:pt x="57" y="0"/>
                  <a:pt x="0" y="4"/>
                  <a:pt x="0" y="21"/>
                </a:cubicBezTo>
                <a:cubicBezTo>
                  <a:pt x="0" y="121"/>
                  <a:pt x="0" y="158"/>
                  <a:pt x="0" y="158"/>
                </a:cubicBezTo>
                <a:cubicBezTo>
                  <a:pt x="0" y="174"/>
                  <a:pt x="57" y="179"/>
                  <a:pt x="91" y="179"/>
                </a:cubicBezTo>
                <a:cubicBezTo>
                  <a:pt x="125" y="179"/>
                  <a:pt x="182" y="174"/>
                  <a:pt x="182" y="158"/>
                </a:cubicBezTo>
                <a:cubicBezTo>
                  <a:pt x="182" y="5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rgbClr val="8CC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23" name="Freeform 32"/>
          <p:cNvSpPr>
            <a:spLocks noEditPoints="1"/>
          </p:cNvSpPr>
          <p:nvPr/>
        </p:nvSpPr>
        <p:spPr bwMode="auto">
          <a:xfrm>
            <a:off x="5729411" y="3124201"/>
            <a:ext cx="623174" cy="614459"/>
          </a:xfrm>
          <a:custGeom>
            <a:avLst/>
            <a:gdLst>
              <a:gd name="T0" fmla="*/ 91 w 182"/>
              <a:gd name="T1" fmla="*/ 0 h 179"/>
              <a:gd name="T2" fmla="*/ 0 w 182"/>
              <a:gd name="T3" fmla="*/ 21 h 179"/>
              <a:gd name="T4" fmla="*/ 0 w 182"/>
              <a:gd name="T5" fmla="*/ 158 h 179"/>
              <a:gd name="T6" fmla="*/ 91 w 182"/>
              <a:gd name="T7" fmla="*/ 179 h 179"/>
              <a:gd name="T8" fmla="*/ 182 w 182"/>
              <a:gd name="T9" fmla="*/ 158 h 179"/>
              <a:gd name="T10" fmla="*/ 182 w 182"/>
              <a:gd name="T11" fmla="*/ 21 h 179"/>
              <a:gd name="T12" fmla="*/ 91 w 182"/>
              <a:gd name="T13" fmla="*/ 0 h 179"/>
              <a:gd name="T14" fmla="*/ 91 w 182"/>
              <a:gd name="T15" fmla="*/ 34 h 179"/>
              <a:gd name="T16" fmla="*/ 14 w 182"/>
              <a:gd name="T17" fmla="*/ 20 h 179"/>
              <a:gd name="T18" fmla="*/ 91 w 182"/>
              <a:gd name="T19" fmla="*/ 6 h 179"/>
              <a:gd name="T20" fmla="*/ 168 w 182"/>
              <a:gd name="T21" fmla="*/ 20 h 179"/>
              <a:gd name="T22" fmla="*/ 91 w 182"/>
              <a:gd name="T23" fmla="*/ 3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79">
                <a:moveTo>
                  <a:pt x="91" y="0"/>
                </a:moveTo>
                <a:cubicBezTo>
                  <a:pt x="57" y="0"/>
                  <a:pt x="0" y="4"/>
                  <a:pt x="0" y="21"/>
                </a:cubicBezTo>
                <a:cubicBezTo>
                  <a:pt x="0" y="121"/>
                  <a:pt x="0" y="158"/>
                  <a:pt x="0" y="158"/>
                </a:cubicBezTo>
                <a:cubicBezTo>
                  <a:pt x="0" y="174"/>
                  <a:pt x="57" y="179"/>
                  <a:pt x="91" y="179"/>
                </a:cubicBezTo>
                <a:cubicBezTo>
                  <a:pt x="125" y="179"/>
                  <a:pt x="182" y="174"/>
                  <a:pt x="182" y="158"/>
                </a:cubicBezTo>
                <a:cubicBezTo>
                  <a:pt x="182" y="5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nvGrpSpPr>
          <p:cNvPr id="124" name="Group 123"/>
          <p:cNvGrpSpPr/>
          <p:nvPr/>
        </p:nvGrpSpPr>
        <p:grpSpPr>
          <a:xfrm>
            <a:off x="2836021" y="4262614"/>
            <a:ext cx="1184613" cy="460659"/>
            <a:chOff x="2827915" y="4050315"/>
            <a:chExt cx="1184613" cy="460659"/>
          </a:xfrm>
        </p:grpSpPr>
        <p:sp>
          <p:nvSpPr>
            <p:cNvPr id="125" name="Freeform 27"/>
            <p:cNvSpPr>
              <a:spLocks noEditPoints="1"/>
            </p:cNvSpPr>
            <p:nvPr/>
          </p:nvSpPr>
          <p:spPr bwMode="auto">
            <a:xfrm>
              <a:off x="3644229" y="4050315"/>
              <a:ext cx="368299" cy="46065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26" name="TextBox 125"/>
            <p:cNvSpPr txBox="1"/>
            <p:nvPr/>
          </p:nvSpPr>
          <p:spPr>
            <a:xfrm>
              <a:off x="2827915" y="4169845"/>
              <a:ext cx="743810" cy="221599"/>
            </a:xfrm>
            <a:prstGeom prst="rect">
              <a:avLst/>
            </a:prstGeom>
            <a:noFill/>
          </p:spPr>
          <p:txBody>
            <a:bodyPr wrap="square" lIns="0" tIns="0" rIns="0" bIns="0" rtlCol="0">
              <a:spAutoFit/>
            </a:bodyPr>
            <a:lstStyle/>
            <a:p>
              <a:pPr algn="r">
                <a:lnSpc>
                  <a:spcPct val="90000"/>
                </a:lnSpc>
                <a:spcBef>
                  <a:spcPct val="20000"/>
                </a:spcBef>
                <a:buSzPct val="80000"/>
              </a:pPr>
              <a:r>
                <a:rPr lang="en-US" sz="1600" dirty="0">
                  <a:solidFill>
                    <a:srgbClr val="00B0F0">
                      <a:lumMod val="90000"/>
                      <a:lumOff val="10000"/>
                      <a:alpha val="99000"/>
                    </a:srgbClr>
                  </a:solidFill>
                </a:rPr>
                <a:t>Logs</a:t>
              </a:r>
            </a:p>
          </p:txBody>
        </p:sp>
      </p:grpSp>
      <p:cxnSp>
        <p:nvCxnSpPr>
          <p:cNvPr id="127" name="Straight Arrow Connector 126"/>
          <p:cNvCxnSpPr/>
          <p:nvPr/>
        </p:nvCxnSpPr>
        <p:spPr>
          <a:xfrm>
            <a:off x="3502423" y="3738660"/>
            <a:ext cx="1466323" cy="795241"/>
          </a:xfrm>
          <a:prstGeom prst="straightConnector1">
            <a:avLst/>
          </a:prstGeom>
          <a:ln w="38100">
            <a:solidFill>
              <a:schemeClr val="tx1">
                <a:lumMod val="50000"/>
                <a:lumOff val="50000"/>
              </a:schemeClr>
            </a:solidFill>
            <a:miter lim="800000"/>
            <a:tailEnd type="triangle" w="lg" len="lg"/>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3648729" y="3644747"/>
            <a:ext cx="1184613" cy="460659"/>
            <a:chOff x="2827915" y="4050315"/>
            <a:chExt cx="1184613" cy="460659"/>
          </a:xfrm>
        </p:grpSpPr>
        <p:sp>
          <p:nvSpPr>
            <p:cNvPr id="129" name="Freeform 27"/>
            <p:cNvSpPr>
              <a:spLocks noEditPoints="1"/>
            </p:cNvSpPr>
            <p:nvPr/>
          </p:nvSpPr>
          <p:spPr bwMode="auto">
            <a:xfrm>
              <a:off x="3644229" y="4050315"/>
              <a:ext cx="368299" cy="46065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30" name="TextBox 129"/>
            <p:cNvSpPr txBox="1"/>
            <p:nvPr/>
          </p:nvSpPr>
          <p:spPr>
            <a:xfrm>
              <a:off x="2827915" y="4169845"/>
              <a:ext cx="743810" cy="221599"/>
            </a:xfrm>
            <a:prstGeom prst="rect">
              <a:avLst/>
            </a:prstGeom>
            <a:noFill/>
          </p:spPr>
          <p:txBody>
            <a:bodyPr wrap="square" lIns="0" tIns="0" rIns="0" bIns="0" rtlCol="0">
              <a:spAutoFit/>
            </a:bodyPr>
            <a:lstStyle/>
            <a:p>
              <a:pPr algn="r">
                <a:lnSpc>
                  <a:spcPct val="90000"/>
                </a:lnSpc>
                <a:spcBef>
                  <a:spcPct val="20000"/>
                </a:spcBef>
                <a:buSzPct val="80000"/>
              </a:pPr>
              <a:r>
                <a:rPr lang="en-US" sz="1600" dirty="0">
                  <a:solidFill>
                    <a:srgbClr val="00B0F0">
                      <a:lumMod val="90000"/>
                      <a:lumOff val="10000"/>
                      <a:alpha val="99000"/>
                    </a:srgbClr>
                  </a:solidFill>
                </a:rPr>
                <a:t>Logs</a:t>
              </a:r>
            </a:p>
          </p:txBody>
        </p:sp>
      </p:grpSp>
      <p:cxnSp>
        <p:nvCxnSpPr>
          <p:cNvPr id="131" name="Straight Arrow Connector 130"/>
          <p:cNvCxnSpPr/>
          <p:nvPr/>
        </p:nvCxnSpPr>
        <p:spPr>
          <a:xfrm>
            <a:off x="3081223" y="3738659"/>
            <a:ext cx="1887522" cy="1018982"/>
          </a:xfrm>
          <a:prstGeom prst="straightConnector1">
            <a:avLst/>
          </a:prstGeom>
          <a:ln w="38100">
            <a:solidFill>
              <a:schemeClr val="tx1">
                <a:lumMod val="50000"/>
                <a:lumOff val="50000"/>
              </a:schemeClr>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132" name="Round Same Side Corner Rectangle 73"/>
          <p:cNvSpPr/>
          <p:nvPr/>
        </p:nvSpPr>
        <p:spPr>
          <a:xfrm>
            <a:off x="7430152" y="4457831"/>
            <a:ext cx="2621945" cy="1670599"/>
          </a:xfrm>
          <a:prstGeom prst="rect">
            <a:avLst/>
          </a:prstGeom>
          <a:solidFill>
            <a:schemeClr val="bg1">
              <a:lumMod val="85000"/>
            </a:schemeClr>
          </a:solidFill>
          <a:ln w="10795" cap="flat" cmpd="sng" algn="ctr">
            <a:noFill/>
            <a:prstDash val="dash"/>
          </a:ln>
          <a:effectLst/>
        </p:spPr>
        <p:txBody>
          <a:bodyPr lIns="91440" tIns="91440" rIns="91440" bIns="91440" rtlCol="0" anchor="ctr" anchorCtr="0"/>
          <a:lstStyle/>
          <a:p>
            <a:endParaRPr lang="en-US" sz="1200" kern="0" dirty="0">
              <a:ln>
                <a:solidFill>
                  <a:srgbClr val="FFFFFF">
                    <a:alpha val="0"/>
                  </a:srgbClr>
                </a:solidFill>
              </a:ln>
              <a:solidFill>
                <a:srgbClr val="FFFFFF"/>
              </a:solidFill>
              <a:cs typeface="Arial"/>
            </a:endParaRPr>
          </a:p>
        </p:txBody>
      </p:sp>
      <p:sp>
        <p:nvSpPr>
          <p:cNvPr id="133" name="Round Same Side Corner Rectangle 73"/>
          <p:cNvSpPr/>
          <p:nvPr/>
        </p:nvSpPr>
        <p:spPr>
          <a:xfrm>
            <a:off x="7430151" y="4457831"/>
            <a:ext cx="1020112" cy="1670599"/>
          </a:xfrm>
          <a:prstGeom prst="rect">
            <a:avLst/>
          </a:prstGeom>
          <a:solidFill>
            <a:schemeClr val="bg1">
              <a:lumMod val="85000"/>
            </a:schemeClr>
          </a:solidFill>
          <a:ln w="10795" cap="flat" cmpd="sng" algn="ctr">
            <a:noFill/>
            <a:prstDash val="dash"/>
          </a:ln>
          <a:effectLst/>
        </p:spPr>
        <p:txBody>
          <a:bodyPr lIns="91440" tIns="91440" rIns="91440" bIns="91440" rtlCol="0" anchor="ctr" anchorCtr="0"/>
          <a:lstStyle/>
          <a:p>
            <a:r>
              <a:rPr lang="en-US" sz="1200" kern="0" dirty="0">
                <a:ln>
                  <a:solidFill>
                    <a:srgbClr val="FFFFFF">
                      <a:alpha val="0"/>
                    </a:srgbClr>
                  </a:solidFill>
                </a:ln>
                <a:solidFill>
                  <a:srgbClr val="00B0F0">
                    <a:lumMod val="90000"/>
                    <a:lumOff val="10000"/>
                    <a:alpha val="99000"/>
                  </a:srgbClr>
                </a:solidFill>
                <a:cs typeface="Arial"/>
              </a:rPr>
              <a:t>How much do views </a:t>
            </a:r>
            <a:br>
              <a:rPr lang="en-US" sz="1200" kern="0" dirty="0">
                <a:ln>
                  <a:solidFill>
                    <a:srgbClr val="FFFFFF">
                      <a:alpha val="0"/>
                    </a:srgbClr>
                  </a:solidFill>
                </a:ln>
                <a:solidFill>
                  <a:srgbClr val="00B0F0">
                    <a:lumMod val="90000"/>
                    <a:lumOff val="10000"/>
                    <a:alpha val="99000"/>
                  </a:srgbClr>
                </a:solidFill>
                <a:cs typeface="Arial"/>
              </a:rPr>
            </a:br>
            <a:r>
              <a:rPr lang="en-US" sz="1200" kern="0" dirty="0">
                <a:ln>
                  <a:solidFill>
                    <a:srgbClr val="FFFFFF">
                      <a:alpha val="0"/>
                    </a:srgbClr>
                  </a:solidFill>
                </a:ln>
                <a:solidFill>
                  <a:srgbClr val="00B0F0">
                    <a:lumMod val="90000"/>
                    <a:lumOff val="10000"/>
                    <a:alpha val="99000"/>
                  </a:srgbClr>
                </a:solidFill>
                <a:cs typeface="Arial"/>
              </a:rPr>
              <a:t>for certain products increase when our TV ads run?</a:t>
            </a:r>
          </a:p>
        </p:txBody>
      </p:sp>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51694" y="4492944"/>
            <a:ext cx="1580579" cy="1556767"/>
          </a:xfrm>
          <a:prstGeom prst="rect">
            <a:avLst/>
          </a:prstGeom>
        </p:spPr>
      </p:pic>
      <p:sp>
        <p:nvSpPr>
          <p:cNvPr id="137" name="Right Arrow 136"/>
          <p:cNvSpPr/>
          <p:nvPr/>
        </p:nvSpPr>
        <p:spPr bwMode="auto">
          <a:xfrm rot="16200000">
            <a:off x="8666633" y="4041364"/>
            <a:ext cx="55861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8" name="Freeform 207"/>
          <p:cNvSpPr>
            <a:spLocks noEditPoints="1"/>
          </p:cNvSpPr>
          <p:nvPr/>
        </p:nvSpPr>
        <p:spPr bwMode="black">
          <a:xfrm>
            <a:off x="9083099" y="4023001"/>
            <a:ext cx="508115" cy="37812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lumMod val="75000"/>
              <a:lumOff val="25000"/>
            </a:schemeClr>
          </a:solidFill>
          <a:ln w="31750">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3909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wipe(left)">
                                      <p:cBhvr>
                                        <p:cTn id="7" dur="500"/>
                                        <p:tgtEl>
                                          <p:spTgt spid="127"/>
                                        </p:tgtEl>
                                      </p:cBhvr>
                                    </p:animEffect>
                                  </p:childTnLst>
                                </p:cTn>
                              </p:par>
                              <p:par>
                                <p:cTn id="8" presetID="10" presetClass="entr" presetSubtype="0" fill="hold" nodeType="withEffect">
                                  <p:stCondLst>
                                    <p:cond delay="0"/>
                                  </p:stCondLst>
                                  <p:childTnLst>
                                    <p:set>
                                      <p:cBhvr>
                                        <p:cTn id="9" dur="1" fill="hold">
                                          <p:stCondLst>
                                            <p:cond delay="0"/>
                                          </p:stCondLst>
                                        </p:cTn>
                                        <p:tgtEl>
                                          <p:spTgt spid="124"/>
                                        </p:tgtEl>
                                        <p:attrNameLst>
                                          <p:attrName>style.visibility</p:attrName>
                                        </p:attrNameLst>
                                      </p:cBhvr>
                                      <p:to>
                                        <p:strVal val="visible"/>
                                      </p:to>
                                    </p:set>
                                    <p:animEffect transition="in" filter="fade">
                                      <p:cBhvr>
                                        <p:cTn id="10" dur="500"/>
                                        <p:tgtEl>
                                          <p:spTgt spid="124"/>
                                        </p:tgtEl>
                                      </p:cBhvr>
                                    </p:animEffect>
                                  </p:childTnLst>
                                </p:cTn>
                              </p:par>
                              <p:par>
                                <p:cTn id="11" presetID="10" presetClass="entr" presetSubtype="0" fill="hold" nodeType="withEffect">
                                  <p:stCondLst>
                                    <p:cond delay="0"/>
                                  </p:stCondLst>
                                  <p:childTnLst>
                                    <p:set>
                                      <p:cBhvr>
                                        <p:cTn id="12" dur="1" fill="hold">
                                          <p:stCondLst>
                                            <p:cond delay="0"/>
                                          </p:stCondLst>
                                        </p:cTn>
                                        <p:tgtEl>
                                          <p:spTgt spid="128"/>
                                        </p:tgtEl>
                                        <p:attrNameLst>
                                          <p:attrName>style.visibility</p:attrName>
                                        </p:attrNameLst>
                                      </p:cBhvr>
                                      <p:to>
                                        <p:strVal val="visible"/>
                                      </p:to>
                                    </p:set>
                                    <p:animEffect transition="in" filter="fade">
                                      <p:cBhvr>
                                        <p:cTn id="13" dur="500"/>
                                        <p:tgtEl>
                                          <p:spTgt spid="128"/>
                                        </p:tgtEl>
                                      </p:cBhvr>
                                    </p:animEffect>
                                  </p:childTnLst>
                                </p:cTn>
                              </p:par>
                              <p:par>
                                <p:cTn id="14" presetID="22" presetClass="entr" presetSubtype="8" fill="hold" nodeType="withEffect">
                                  <p:stCondLst>
                                    <p:cond delay="0"/>
                                  </p:stCondLst>
                                  <p:childTnLst>
                                    <p:set>
                                      <p:cBhvr>
                                        <p:cTn id="15" dur="1" fill="hold">
                                          <p:stCondLst>
                                            <p:cond delay="0"/>
                                          </p:stCondLst>
                                        </p:cTn>
                                        <p:tgtEl>
                                          <p:spTgt spid="131"/>
                                        </p:tgtEl>
                                        <p:attrNameLst>
                                          <p:attrName>style.visibility</p:attrName>
                                        </p:attrNameLst>
                                      </p:cBhvr>
                                      <p:to>
                                        <p:strVal val="visible"/>
                                      </p:to>
                                    </p:set>
                                    <p:animEffect transition="in" filter="wipe(left)">
                                      <p:cBhvr>
                                        <p:cTn id="16" dur="500"/>
                                        <p:tgtEl>
                                          <p:spTgt spid="1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3"/>
                                        </p:tgtEl>
                                        <p:attrNameLst>
                                          <p:attrName>style.visibility</p:attrName>
                                        </p:attrNameLst>
                                      </p:cBhvr>
                                      <p:to>
                                        <p:strVal val="visible"/>
                                      </p:to>
                                    </p:set>
                                    <p:animEffect transition="in" filter="fade">
                                      <p:cBhvr>
                                        <p:cTn id="26" dur="500"/>
                                        <p:tgtEl>
                                          <p:spTgt spid="13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animEffect transition="in" filter="fade">
                                      <p:cBhvr>
                                        <p:cTn id="34" dur="500"/>
                                        <p:tgtEl>
                                          <p:spTgt spid="13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37"/>
                                        </p:tgtEl>
                                        <p:attrNameLst>
                                          <p:attrName>style.visibility</p:attrName>
                                        </p:attrNameLst>
                                      </p:cBhvr>
                                      <p:to>
                                        <p:strVal val="visible"/>
                                      </p:to>
                                    </p:set>
                                    <p:animEffect transition="in" filter="wipe(down)">
                                      <p:cBhvr>
                                        <p:cTn id="39" dur="500"/>
                                        <p:tgtEl>
                                          <p:spTgt spid="13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8"/>
                                        </p:tgtEl>
                                        <p:attrNameLst>
                                          <p:attrName>style.visibility</p:attrName>
                                        </p:attrNameLst>
                                      </p:cBhvr>
                                      <p:to>
                                        <p:strVal val="visible"/>
                                      </p:to>
                                    </p:set>
                                    <p:animEffect transition="in" filter="fade">
                                      <p:cBhvr>
                                        <p:cTn id="42"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37" grpId="0" animBg="1"/>
      <p:bldP spid="13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Understanding the Basics</a:t>
            </a:r>
            <a:r>
              <a:rPr lang="en-US" sz="3200" dirty="0"/>
              <a:t/>
            </a:r>
            <a:br>
              <a:rPr lang="en-US" sz="3200" dirty="0"/>
            </a:br>
            <a:endParaRPr lang="en-US" dirty="0"/>
          </a:p>
        </p:txBody>
      </p:sp>
      <p:sp>
        <p:nvSpPr>
          <p:cNvPr id="2" name="Text Placeholder 1"/>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1413415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922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5" name="Title 4"/>
          <p:cNvSpPr>
            <a:spLocks noGrp="1"/>
          </p:cNvSpPr>
          <p:nvPr>
            <p:ph type="title" idx="4294967295"/>
          </p:nvPr>
        </p:nvSpPr>
        <p:spPr>
          <a:xfrm>
            <a:off x="320040" y="228600"/>
            <a:ext cx="11152188" cy="747713"/>
          </a:xfrm>
        </p:spPr>
        <p:txBody>
          <a:bodyPr>
            <a:normAutofit fontScale="90000"/>
          </a:bodyPr>
          <a:lstStyle/>
          <a:p>
            <a:r>
              <a:rPr lang="en-US" dirty="0"/>
              <a:t>Characteristics of </a:t>
            </a:r>
            <a:r>
              <a:rPr lang="en-US" dirty="0" smtClean="0"/>
              <a:t>Big Data</a:t>
            </a:r>
            <a:endParaRPr lang="en-US" dirty="0"/>
          </a:p>
        </p:txBody>
      </p:sp>
      <p:sp>
        <p:nvSpPr>
          <p:cNvPr id="56" name="Round Same Side Corner Rectangle 55"/>
          <p:cNvSpPr/>
          <p:nvPr/>
        </p:nvSpPr>
        <p:spPr>
          <a:xfrm>
            <a:off x="4541467" y="1146067"/>
            <a:ext cx="3108960" cy="3108960"/>
          </a:xfrm>
          <a:prstGeom prst="rect">
            <a:avLst/>
          </a:prstGeom>
          <a:solidFill>
            <a:schemeClr val="accent2"/>
          </a:solidFill>
          <a:ln w="10795" cap="flat" cmpd="sng" algn="ctr">
            <a:noFill/>
            <a:prstDash val="dash"/>
          </a:ln>
          <a:effectLst/>
        </p:spPr>
        <p:txBody>
          <a:bodyPr lIns="91440" tIns="91440" rIns="91440" bIns="91440" rtlCol="0" anchor="b"/>
          <a:lstStyle/>
          <a:p>
            <a:r>
              <a:rPr lang="en-US" kern="0" dirty="0">
                <a:ln>
                  <a:solidFill>
                    <a:srgbClr val="FFFFFF">
                      <a:alpha val="0"/>
                    </a:srgbClr>
                  </a:solidFill>
                </a:ln>
                <a:solidFill>
                  <a:srgbClr val="FFFFFF"/>
                </a:solidFill>
                <a:latin typeface="Segoe UI Light" pitchFamily="34" charset="0"/>
                <a:cs typeface="Arial"/>
              </a:rPr>
              <a:t>Large Data Volumes</a:t>
            </a:r>
          </a:p>
        </p:txBody>
      </p:sp>
      <p:grpSp>
        <p:nvGrpSpPr>
          <p:cNvPr id="9" name="Group 8"/>
          <p:cNvGrpSpPr/>
          <p:nvPr/>
        </p:nvGrpSpPr>
        <p:grpSpPr>
          <a:xfrm>
            <a:off x="1330521" y="2746267"/>
            <a:ext cx="3108960" cy="1508760"/>
            <a:chOff x="554233" y="2746267"/>
            <a:chExt cx="3108960" cy="1508760"/>
          </a:xfrm>
        </p:grpSpPr>
        <p:sp>
          <p:nvSpPr>
            <p:cNvPr id="74" name="Round Same Side Corner Rectangle 73"/>
            <p:cNvSpPr/>
            <p:nvPr/>
          </p:nvSpPr>
          <p:spPr>
            <a:xfrm>
              <a:off x="554233" y="2746267"/>
              <a:ext cx="3108960" cy="1508760"/>
            </a:xfrm>
            <a:prstGeom prst="rect">
              <a:avLst/>
            </a:prstGeom>
            <a:solidFill>
              <a:schemeClr val="accent2"/>
            </a:solidFill>
            <a:ln w="10795" cap="flat" cmpd="sng" algn="ctr">
              <a:noFill/>
              <a:prstDash val="dash"/>
            </a:ln>
            <a:effectLst/>
          </p:spPr>
          <p:txBody>
            <a:bodyPr lIns="91440" tIns="91440" rIns="0" bIns="91440" rtlCol="0" anchor="b"/>
            <a:lstStyle/>
            <a:p>
              <a:pPr>
                <a:lnSpc>
                  <a:spcPct val="80000"/>
                </a:lnSpc>
              </a:pPr>
              <a:r>
                <a:rPr lang="en-US" sz="2200" kern="0" spc="-100" dirty="0">
                  <a:ln>
                    <a:solidFill>
                      <a:srgbClr val="FFFFFF">
                        <a:alpha val="0"/>
                      </a:srgbClr>
                    </a:solidFill>
                  </a:ln>
                  <a:solidFill>
                    <a:srgbClr val="FFFFFF"/>
                  </a:solidFill>
                  <a:latin typeface="Segoe UI Light" pitchFamily="34" charset="0"/>
                  <a:cs typeface="Arial"/>
                </a:rPr>
                <a:t>Non-traditional Data Types</a:t>
              </a:r>
            </a:p>
          </p:txBody>
        </p:sp>
        <p:pic>
          <p:nvPicPr>
            <p:cNvPr id="117" name="Picture 116" descr="non.png"/>
            <p:cNvPicPr>
              <a:picLocks noChangeAspect="1"/>
            </p:cNvPicPr>
            <p:nvPr/>
          </p:nvPicPr>
          <p:blipFill>
            <a:blip r:embed="rId7" cstate="print"/>
            <a:stretch>
              <a:fillRect/>
            </a:stretch>
          </p:blipFill>
          <p:spPr>
            <a:xfrm>
              <a:off x="1454031" y="2978568"/>
              <a:ext cx="1309364" cy="741172"/>
            </a:xfrm>
            <a:prstGeom prst="rect">
              <a:avLst/>
            </a:prstGeom>
            <a:effectLst/>
          </p:spPr>
        </p:pic>
      </p:grpSp>
      <p:sp>
        <p:nvSpPr>
          <p:cNvPr id="134" name="Isosceles Triangle 133"/>
          <p:cNvSpPr/>
          <p:nvPr/>
        </p:nvSpPr>
        <p:spPr bwMode="auto">
          <a:xfrm rot="10800000">
            <a:off x="1330520" y="4255028"/>
            <a:ext cx="9526666" cy="572027"/>
          </a:xfrm>
          <a:prstGeom prst="triangle">
            <a:avLst/>
          </a:prstGeom>
          <a:solidFill>
            <a:schemeClr val="bg2">
              <a:lumMod val="90000"/>
            </a:schemeClr>
          </a:solidFill>
          <a:ln>
            <a:no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5" name="Round Same Side Corner Rectangle 73"/>
          <p:cNvSpPr/>
          <p:nvPr/>
        </p:nvSpPr>
        <p:spPr>
          <a:xfrm>
            <a:off x="1330520" y="4933861"/>
            <a:ext cx="9526666" cy="1645920"/>
          </a:xfrm>
          <a:prstGeom prst="rect">
            <a:avLst/>
          </a:prstGeom>
          <a:solidFill>
            <a:schemeClr val="accent4"/>
          </a:solidFill>
          <a:ln w="10795" cap="flat" cmpd="sng" algn="ctr">
            <a:noFill/>
            <a:prstDash val="dash"/>
          </a:ln>
          <a:effectLst/>
        </p:spPr>
        <p:txBody>
          <a:bodyPr lIns="91440" tIns="91440" rIns="91440" bIns="91440" rtlCol="0" anchor="ctr" anchorCtr="0"/>
          <a:lstStyle/>
          <a:p>
            <a:pPr>
              <a:defRPr/>
            </a:pPr>
            <a:r>
              <a:rPr lang="en-US" sz="3600" kern="0" dirty="0">
                <a:ln>
                  <a:solidFill>
                    <a:srgbClr val="FFFFFF">
                      <a:alpha val="0"/>
                    </a:srgbClr>
                  </a:solidFill>
                </a:ln>
                <a:solidFill>
                  <a:srgbClr val="FFFFFF"/>
                </a:solidFill>
                <a:latin typeface="Segoe UI Light" pitchFamily="34" charset="0"/>
                <a:cs typeface="Arial"/>
              </a:rPr>
              <a:t>New Questions &amp; New Insights</a:t>
            </a:r>
          </a:p>
        </p:txBody>
      </p:sp>
      <p:pic>
        <p:nvPicPr>
          <p:cNvPr id="137" name="Picture 136" descr="QI.png"/>
          <p:cNvPicPr>
            <a:picLocks noChangeAspect="1"/>
          </p:cNvPicPr>
          <p:nvPr/>
        </p:nvPicPr>
        <p:blipFill>
          <a:blip r:embed="rId8" cstate="print">
            <a:biLevel thresh="25000"/>
            <a:extLst>
              <a:ext uri="{BEBA8EAE-BF5A-486C-A8C5-ECC9F3942E4B}">
                <a14:imgProps xmlns:a14="http://schemas.microsoft.com/office/drawing/2010/main">
                  <a14:imgLayer r:embed="rId9">
                    <a14:imgEffect>
                      <a14:colorTemperature colorTemp="5300"/>
                    </a14:imgEffect>
                    <a14:imgEffect>
                      <a14:saturation sat="200000"/>
                    </a14:imgEffect>
                  </a14:imgLayer>
                </a14:imgProps>
              </a:ext>
            </a:extLst>
          </a:blip>
          <a:stretch>
            <a:fillRect/>
          </a:stretch>
        </p:blipFill>
        <p:spPr>
          <a:xfrm>
            <a:off x="8073752" y="5069470"/>
            <a:ext cx="1799961" cy="1408035"/>
          </a:xfrm>
          <a:prstGeom prst="rect">
            <a:avLst/>
          </a:prstGeom>
          <a:effectLst/>
        </p:spPr>
      </p:pic>
      <p:grpSp>
        <p:nvGrpSpPr>
          <p:cNvPr id="10" name="Group 9"/>
          <p:cNvGrpSpPr/>
          <p:nvPr/>
        </p:nvGrpSpPr>
        <p:grpSpPr>
          <a:xfrm>
            <a:off x="7748226" y="1146067"/>
            <a:ext cx="3108960" cy="1508760"/>
            <a:chOff x="7999412" y="1146067"/>
            <a:chExt cx="3108960" cy="1508760"/>
          </a:xfrm>
        </p:grpSpPr>
        <p:sp>
          <p:nvSpPr>
            <p:cNvPr id="48" name="Round Same Side Corner Rectangle 73"/>
            <p:cNvSpPr/>
            <p:nvPr/>
          </p:nvSpPr>
          <p:spPr>
            <a:xfrm>
              <a:off x="7999412" y="1146067"/>
              <a:ext cx="3108960" cy="1508760"/>
            </a:xfrm>
            <a:prstGeom prst="rect">
              <a:avLst/>
            </a:prstGeom>
            <a:solidFill>
              <a:schemeClr val="accent2"/>
            </a:solidFill>
            <a:ln w="10795" cap="flat" cmpd="sng" algn="ctr">
              <a:noFill/>
              <a:prstDash val="dash"/>
            </a:ln>
            <a:effectLst/>
          </p:spPr>
          <p:txBody>
            <a:bodyPr lIns="91440" tIns="91440" rIns="91440" bIns="91440" rtlCol="0" anchor="b"/>
            <a:lstStyle/>
            <a:p>
              <a:pPr>
                <a:lnSpc>
                  <a:spcPct val="80000"/>
                </a:lnSpc>
              </a:pPr>
              <a:r>
                <a:rPr lang="en-US" kern="0" dirty="0">
                  <a:ln>
                    <a:solidFill>
                      <a:srgbClr val="FFFFFF">
                        <a:alpha val="0"/>
                      </a:srgbClr>
                    </a:solidFill>
                  </a:ln>
                  <a:solidFill>
                    <a:srgbClr val="FFFFFF"/>
                  </a:solidFill>
                  <a:latin typeface="Segoe UI Light" pitchFamily="34" charset="0"/>
                  <a:cs typeface="Arial"/>
                </a:rPr>
                <a:t>New Technologies</a:t>
              </a:r>
            </a:p>
          </p:txBody>
        </p:sp>
        <p:sp>
          <p:nvSpPr>
            <p:cNvPr id="33" name="Freeform 84"/>
            <p:cNvSpPr>
              <a:spLocks noEditPoints="1"/>
            </p:cNvSpPr>
            <p:nvPr/>
          </p:nvSpPr>
          <p:spPr bwMode="black">
            <a:xfrm>
              <a:off x="9224918" y="1324631"/>
              <a:ext cx="657948" cy="78652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00B0F0"/>
                </a:solidFill>
              </a:endParaRPr>
            </a:p>
          </p:txBody>
        </p:sp>
      </p:grpSp>
      <p:sp>
        <p:nvSpPr>
          <p:cNvPr id="35" name="Freeform 83"/>
          <p:cNvSpPr>
            <a:spLocks noEditPoints="1"/>
          </p:cNvSpPr>
          <p:nvPr/>
        </p:nvSpPr>
        <p:spPr bwMode="black">
          <a:xfrm>
            <a:off x="5325998" y="1711236"/>
            <a:ext cx="1529802" cy="1614900"/>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00B0F0"/>
              </a:solidFill>
            </a:endParaRPr>
          </a:p>
        </p:txBody>
      </p:sp>
      <p:grpSp>
        <p:nvGrpSpPr>
          <p:cNvPr id="8" name="Group 7"/>
          <p:cNvGrpSpPr/>
          <p:nvPr/>
        </p:nvGrpSpPr>
        <p:grpSpPr>
          <a:xfrm>
            <a:off x="1330521" y="1146067"/>
            <a:ext cx="3108960" cy="1508760"/>
            <a:chOff x="554233" y="1146067"/>
            <a:chExt cx="3108960" cy="1508760"/>
          </a:xfrm>
        </p:grpSpPr>
        <p:sp>
          <p:nvSpPr>
            <p:cNvPr id="45" name="Round Same Side Corner Rectangle 73"/>
            <p:cNvSpPr/>
            <p:nvPr/>
          </p:nvSpPr>
          <p:spPr>
            <a:xfrm>
              <a:off x="554233" y="1146067"/>
              <a:ext cx="3108960" cy="1508760"/>
            </a:xfrm>
            <a:prstGeom prst="rect">
              <a:avLst/>
            </a:prstGeom>
            <a:solidFill>
              <a:schemeClr val="accent2"/>
            </a:solidFill>
            <a:ln w="10795" cap="flat" cmpd="sng" algn="ctr">
              <a:noFill/>
              <a:prstDash val="dash"/>
            </a:ln>
            <a:effectLst/>
          </p:spPr>
          <p:txBody>
            <a:bodyPr lIns="91440" tIns="91440" rIns="91440" bIns="91440" rtlCol="0" anchor="b"/>
            <a:lstStyle/>
            <a:p>
              <a:pPr>
                <a:lnSpc>
                  <a:spcPct val="80000"/>
                </a:lnSpc>
              </a:pPr>
              <a:r>
                <a:rPr lang="en-US" kern="0" dirty="0">
                  <a:ln>
                    <a:solidFill>
                      <a:srgbClr val="FFFFFF">
                        <a:alpha val="0"/>
                      </a:srgbClr>
                    </a:solidFill>
                  </a:ln>
                  <a:solidFill>
                    <a:srgbClr val="FFFFFF"/>
                  </a:solidFill>
                  <a:latin typeface="Segoe UI Light" pitchFamily="34" charset="0"/>
                  <a:cs typeface="Arial"/>
                </a:rPr>
                <a:t>New Data Sources </a:t>
              </a:r>
            </a:p>
          </p:txBody>
        </p:sp>
        <p:sp>
          <p:nvSpPr>
            <p:cNvPr id="36" name="Freeform 7"/>
            <p:cNvSpPr>
              <a:spLocks/>
            </p:cNvSpPr>
            <p:nvPr/>
          </p:nvSpPr>
          <p:spPr bwMode="auto">
            <a:xfrm>
              <a:off x="1545628" y="1451631"/>
              <a:ext cx="1126170" cy="600921"/>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grpSp>
      <p:grpSp>
        <p:nvGrpSpPr>
          <p:cNvPr id="11" name="Group 10"/>
          <p:cNvGrpSpPr/>
          <p:nvPr/>
        </p:nvGrpSpPr>
        <p:grpSpPr>
          <a:xfrm>
            <a:off x="7748226" y="2746267"/>
            <a:ext cx="3108960" cy="1508760"/>
            <a:chOff x="7999412" y="2746267"/>
            <a:chExt cx="3108960" cy="1508760"/>
          </a:xfrm>
        </p:grpSpPr>
        <p:sp>
          <p:nvSpPr>
            <p:cNvPr id="49" name="Round Same Side Corner Rectangle 73"/>
            <p:cNvSpPr/>
            <p:nvPr/>
          </p:nvSpPr>
          <p:spPr>
            <a:xfrm>
              <a:off x="7999412" y="2746267"/>
              <a:ext cx="3108960" cy="1508760"/>
            </a:xfrm>
            <a:prstGeom prst="rect">
              <a:avLst/>
            </a:prstGeom>
            <a:solidFill>
              <a:schemeClr val="accent2"/>
            </a:solidFill>
            <a:ln w="10795" cap="flat" cmpd="sng" algn="ctr">
              <a:noFill/>
              <a:prstDash val="dash"/>
            </a:ln>
            <a:effectLst/>
          </p:spPr>
          <p:txBody>
            <a:bodyPr lIns="91440" tIns="91440" rIns="0" bIns="91440" rtlCol="0" anchor="b"/>
            <a:lstStyle/>
            <a:p>
              <a:pPr>
                <a:lnSpc>
                  <a:spcPct val="80000"/>
                </a:lnSpc>
              </a:pPr>
              <a:r>
                <a:rPr lang="en-US" kern="0" dirty="0">
                  <a:ln>
                    <a:solidFill>
                      <a:srgbClr val="FFFFFF">
                        <a:alpha val="0"/>
                      </a:srgbClr>
                    </a:solidFill>
                  </a:ln>
                  <a:solidFill>
                    <a:srgbClr val="FFFFFF"/>
                  </a:solidFill>
                  <a:latin typeface="Segoe UI Light" pitchFamily="34" charset="0"/>
                  <a:cs typeface="Arial"/>
                </a:rPr>
                <a:t>New Economics</a:t>
              </a:r>
            </a:p>
          </p:txBody>
        </p:sp>
        <p:sp>
          <p:nvSpPr>
            <p:cNvPr id="7" name="Freeform 27"/>
            <p:cNvSpPr>
              <a:spLocks noEditPoints="1"/>
            </p:cNvSpPr>
            <p:nvPr/>
          </p:nvSpPr>
          <p:spPr bwMode="auto">
            <a:xfrm>
              <a:off x="9072620" y="3001186"/>
              <a:ext cx="962545" cy="673321"/>
            </a:xfrm>
            <a:custGeom>
              <a:avLst/>
              <a:gdLst>
                <a:gd name="T0" fmla="*/ 30 w 176"/>
                <a:gd name="T1" fmla="*/ 0 h 123"/>
                <a:gd name="T2" fmla="*/ 0 w 176"/>
                <a:gd name="T3" fmla="*/ 31 h 123"/>
                <a:gd name="T4" fmla="*/ 0 w 176"/>
                <a:gd name="T5" fmla="*/ 93 h 123"/>
                <a:gd name="T6" fmla="*/ 30 w 176"/>
                <a:gd name="T7" fmla="*/ 123 h 123"/>
                <a:gd name="T8" fmla="*/ 176 w 176"/>
                <a:gd name="T9" fmla="*/ 123 h 123"/>
                <a:gd name="T10" fmla="*/ 176 w 176"/>
                <a:gd name="T11" fmla="*/ 0 h 123"/>
                <a:gd name="T12" fmla="*/ 30 w 176"/>
                <a:gd name="T13" fmla="*/ 0 h 123"/>
                <a:gd name="T14" fmla="*/ 21 w 176"/>
                <a:gd name="T15" fmla="*/ 69 h 123"/>
                <a:gd name="T16" fmla="*/ 13 w 176"/>
                <a:gd name="T17" fmla="*/ 61 h 123"/>
                <a:gd name="T18" fmla="*/ 21 w 176"/>
                <a:gd name="T19" fmla="*/ 54 h 123"/>
                <a:gd name="T20" fmla="*/ 28 w 176"/>
                <a:gd name="T21" fmla="*/ 61 h 123"/>
                <a:gd name="T22" fmla="*/ 21 w 176"/>
                <a:gd name="T23" fmla="*/ 69 h 123"/>
                <a:gd name="T24" fmla="*/ 106 w 176"/>
                <a:gd name="T25" fmla="*/ 96 h 123"/>
                <a:gd name="T26" fmla="*/ 106 w 176"/>
                <a:gd name="T27" fmla="*/ 108 h 123"/>
                <a:gd name="T28" fmla="*/ 99 w 176"/>
                <a:gd name="T29" fmla="*/ 108 h 123"/>
                <a:gd name="T30" fmla="*/ 99 w 176"/>
                <a:gd name="T31" fmla="*/ 96 h 123"/>
                <a:gd name="T32" fmla="*/ 82 w 176"/>
                <a:gd name="T33" fmla="*/ 91 h 123"/>
                <a:gd name="T34" fmla="*/ 85 w 176"/>
                <a:gd name="T35" fmla="*/ 84 h 123"/>
                <a:gd name="T36" fmla="*/ 101 w 176"/>
                <a:gd name="T37" fmla="*/ 89 h 123"/>
                <a:gd name="T38" fmla="*/ 114 w 176"/>
                <a:gd name="T39" fmla="*/ 77 h 123"/>
                <a:gd name="T40" fmla="*/ 101 w 176"/>
                <a:gd name="T41" fmla="*/ 64 h 123"/>
                <a:gd name="T42" fmla="*/ 83 w 176"/>
                <a:gd name="T43" fmla="*/ 44 h 123"/>
                <a:gd name="T44" fmla="*/ 100 w 176"/>
                <a:gd name="T45" fmla="*/ 26 h 123"/>
                <a:gd name="T46" fmla="*/ 100 w 176"/>
                <a:gd name="T47" fmla="*/ 15 h 123"/>
                <a:gd name="T48" fmla="*/ 107 w 176"/>
                <a:gd name="T49" fmla="*/ 15 h 123"/>
                <a:gd name="T50" fmla="*/ 107 w 176"/>
                <a:gd name="T51" fmla="*/ 26 h 123"/>
                <a:gd name="T52" fmla="*/ 122 w 176"/>
                <a:gd name="T53" fmla="*/ 30 h 123"/>
                <a:gd name="T54" fmla="*/ 119 w 176"/>
                <a:gd name="T55" fmla="*/ 37 h 123"/>
                <a:gd name="T56" fmla="*/ 105 w 176"/>
                <a:gd name="T57" fmla="*/ 33 h 123"/>
                <a:gd name="T58" fmla="*/ 93 w 176"/>
                <a:gd name="T59" fmla="*/ 43 h 123"/>
                <a:gd name="T60" fmla="*/ 107 w 176"/>
                <a:gd name="T61" fmla="*/ 56 h 123"/>
                <a:gd name="T62" fmla="*/ 124 w 176"/>
                <a:gd name="T63" fmla="*/ 77 h 123"/>
                <a:gd name="T64" fmla="*/ 106 w 176"/>
                <a:gd name="T65" fmla="*/ 9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23">
                  <a:moveTo>
                    <a:pt x="30" y="0"/>
                  </a:moveTo>
                  <a:cubicBezTo>
                    <a:pt x="30" y="0"/>
                    <a:pt x="30" y="0"/>
                    <a:pt x="0" y="31"/>
                  </a:cubicBezTo>
                  <a:cubicBezTo>
                    <a:pt x="0" y="31"/>
                    <a:pt x="0" y="31"/>
                    <a:pt x="0" y="93"/>
                  </a:cubicBezTo>
                  <a:cubicBezTo>
                    <a:pt x="0" y="93"/>
                    <a:pt x="0" y="93"/>
                    <a:pt x="30" y="123"/>
                  </a:cubicBezTo>
                  <a:cubicBezTo>
                    <a:pt x="30" y="123"/>
                    <a:pt x="30" y="123"/>
                    <a:pt x="176" y="123"/>
                  </a:cubicBezTo>
                  <a:cubicBezTo>
                    <a:pt x="176" y="0"/>
                    <a:pt x="176" y="0"/>
                    <a:pt x="176" y="0"/>
                  </a:cubicBezTo>
                  <a:cubicBezTo>
                    <a:pt x="176" y="0"/>
                    <a:pt x="176" y="0"/>
                    <a:pt x="30" y="0"/>
                  </a:cubicBezTo>
                  <a:close/>
                  <a:moveTo>
                    <a:pt x="21" y="69"/>
                  </a:moveTo>
                  <a:cubicBezTo>
                    <a:pt x="16" y="69"/>
                    <a:pt x="13" y="66"/>
                    <a:pt x="13" y="61"/>
                  </a:cubicBezTo>
                  <a:cubicBezTo>
                    <a:pt x="13" y="57"/>
                    <a:pt x="16" y="54"/>
                    <a:pt x="21" y="54"/>
                  </a:cubicBezTo>
                  <a:cubicBezTo>
                    <a:pt x="25" y="54"/>
                    <a:pt x="28" y="57"/>
                    <a:pt x="28" y="61"/>
                  </a:cubicBezTo>
                  <a:cubicBezTo>
                    <a:pt x="28" y="66"/>
                    <a:pt x="25" y="69"/>
                    <a:pt x="21" y="69"/>
                  </a:cubicBezTo>
                  <a:close/>
                  <a:moveTo>
                    <a:pt x="106" y="96"/>
                  </a:moveTo>
                  <a:cubicBezTo>
                    <a:pt x="106" y="108"/>
                    <a:pt x="106" y="108"/>
                    <a:pt x="106" y="108"/>
                  </a:cubicBezTo>
                  <a:cubicBezTo>
                    <a:pt x="99" y="108"/>
                    <a:pt x="99" y="108"/>
                    <a:pt x="99" y="108"/>
                  </a:cubicBezTo>
                  <a:cubicBezTo>
                    <a:pt x="99" y="96"/>
                    <a:pt x="99" y="96"/>
                    <a:pt x="99" y="96"/>
                  </a:cubicBezTo>
                  <a:cubicBezTo>
                    <a:pt x="93" y="96"/>
                    <a:pt x="86" y="94"/>
                    <a:pt x="82" y="91"/>
                  </a:cubicBezTo>
                  <a:cubicBezTo>
                    <a:pt x="85" y="84"/>
                    <a:pt x="85" y="84"/>
                    <a:pt x="85" y="84"/>
                  </a:cubicBezTo>
                  <a:cubicBezTo>
                    <a:pt x="89" y="86"/>
                    <a:pt x="94" y="89"/>
                    <a:pt x="101" y="89"/>
                  </a:cubicBezTo>
                  <a:cubicBezTo>
                    <a:pt x="109" y="89"/>
                    <a:pt x="114" y="84"/>
                    <a:pt x="114" y="77"/>
                  </a:cubicBezTo>
                  <a:cubicBezTo>
                    <a:pt x="114" y="71"/>
                    <a:pt x="110" y="67"/>
                    <a:pt x="101" y="64"/>
                  </a:cubicBezTo>
                  <a:cubicBezTo>
                    <a:pt x="90" y="59"/>
                    <a:pt x="83" y="54"/>
                    <a:pt x="83" y="44"/>
                  </a:cubicBezTo>
                  <a:cubicBezTo>
                    <a:pt x="83" y="35"/>
                    <a:pt x="89" y="28"/>
                    <a:pt x="100" y="26"/>
                  </a:cubicBezTo>
                  <a:cubicBezTo>
                    <a:pt x="100" y="15"/>
                    <a:pt x="100" y="15"/>
                    <a:pt x="100" y="15"/>
                  </a:cubicBezTo>
                  <a:cubicBezTo>
                    <a:pt x="107" y="15"/>
                    <a:pt x="107" y="15"/>
                    <a:pt x="107" y="15"/>
                  </a:cubicBezTo>
                  <a:cubicBezTo>
                    <a:pt x="107" y="26"/>
                    <a:pt x="107" y="26"/>
                    <a:pt x="107" y="26"/>
                  </a:cubicBezTo>
                  <a:cubicBezTo>
                    <a:pt x="114" y="26"/>
                    <a:pt x="118" y="28"/>
                    <a:pt x="122" y="30"/>
                  </a:cubicBezTo>
                  <a:cubicBezTo>
                    <a:pt x="119" y="37"/>
                    <a:pt x="119" y="37"/>
                    <a:pt x="119" y="37"/>
                  </a:cubicBezTo>
                  <a:cubicBezTo>
                    <a:pt x="116" y="36"/>
                    <a:pt x="112" y="33"/>
                    <a:pt x="105" y="33"/>
                  </a:cubicBezTo>
                  <a:cubicBezTo>
                    <a:pt x="96" y="33"/>
                    <a:pt x="93" y="38"/>
                    <a:pt x="93" y="43"/>
                  </a:cubicBezTo>
                  <a:cubicBezTo>
                    <a:pt x="93" y="49"/>
                    <a:pt x="97" y="52"/>
                    <a:pt x="107" y="56"/>
                  </a:cubicBezTo>
                  <a:cubicBezTo>
                    <a:pt x="118" y="61"/>
                    <a:pt x="124" y="66"/>
                    <a:pt x="124" y="77"/>
                  </a:cubicBezTo>
                  <a:cubicBezTo>
                    <a:pt x="124" y="86"/>
                    <a:pt x="118" y="94"/>
                    <a:pt x="106"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grpSp>
    </p:spTree>
    <p:extLst>
      <p:ext uri="{BB962C8B-B14F-4D97-AF65-F5344CB8AC3E}">
        <p14:creationId xmlns:p14="http://schemas.microsoft.com/office/powerpoint/2010/main" val="37202218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192000" cy="812800"/>
          </a:xfrm>
        </p:spPr>
        <p:txBody>
          <a:bodyPr/>
          <a:lstStyle/>
          <a:p>
            <a:r>
              <a:rPr lang="en-US" dirty="0"/>
              <a:t>A Server </a:t>
            </a:r>
            <a:r>
              <a:rPr lang="en-US" dirty="0" smtClean="0"/>
              <a:t>is not a machine</a:t>
            </a:r>
            <a:endParaRPr lang="en-US" dirty="0"/>
          </a:p>
        </p:txBody>
      </p:sp>
      <p:grpSp>
        <p:nvGrpSpPr>
          <p:cNvPr id="13" name="Group 12"/>
          <p:cNvGrpSpPr/>
          <p:nvPr/>
        </p:nvGrpSpPr>
        <p:grpSpPr>
          <a:xfrm>
            <a:off x="2413000" y="665516"/>
            <a:ext cx="7352849" cy="5526968"/>
            <a:chOff x="2413000" y="1055545"/>
            <a:chExt cx="7352849" cy="5526968"/>
          </a:xfrm>
        </p:grpSpPr>
        <p:grpSp>
          <p:nvGrpSpPr>
            <p:cNvPr id="12" name="Group 11"/>
            <p:cNvGrpSpPr/>
            <p:nvPr/>
          </p:nvGrpSpPr>
          <p:grpSpPr>
            <a:xfrm>
              <a:off x="2413000" y="1055545"/>
              <a:ext cx="7352849" cy="2520000"/>
              <a:chOff x="2413000" y="1055545"/>
              <a:chExt cx="7352849" cy="2520000"/>
            </a:xfrm>
          </p:grpSpPr>
          <p:sp>
            <p:nvSpPr>
              <p:cNvPr id="6" name="Chevron 5"/>
              <p:cNvSpPr/>
              <p:nvPr/>
            </p:nvSpPr>
            <p:spPr bwMode="auto">
              <a:xfrm>
                <a:off x="5375039" y="1594584"/>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ndParaRPr>
              </a:p>
            </p:txBody>
          </p:sp>
          <p:sp>
            <p:nvSpPr>
              <p:cNvPr id="5" name="Rectangle 4"/>
              <p:cNvSpPr/>
              <p:nvPr/>
            </p:nvSpPr>
            <p:spPr bwMode="auto">
              <a:xfrm>
                <a:off x="2413000" y="1055545"/>
                <a:ext cx="2520000" cy="25200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SQL Server</a:t>
                </a:r>
              </a:p>
            </p:txBody>
          </p:sp>
          <p:sp>
            <p:nvSpPr>
              <p:cNvPr id="8" name="Rectangle 7"/>
              <p:cNvSpPr/>
              <p:nvPr/>
            </p:nvSpPr>
            <p:spPr bwMode="auto">
              <a:xfrm>
                <a:off x="7245849" y="1055545"/>
                <a:ext cx="2520000" cy="25200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Machine</a:t>
                </a:r>
              </a:p>
            </p:txBody>
          </p:sp>
        </p:grpSp>
        <p:grpSp>
          <p:nvGrpSpPr>
            <p:cNvPr id="7" name="Group 6"/>
            <p:cNvGrpSpPr/>
            <p:nvPr/>
          </p:nvGrpSpPr>
          <p:grpSpPr>
            <a:xfrm>
              <a:off x="2415552" y="4062513"/>
              <a:ext cx="7350295" cy="2520000"/>
              <a:chOff x="2415552" y="3539999"/>
              <a:chExt cx="7350295" cy="2520000"/>
            </a:xfrm>
          </p:grpSpPr>
          <p:sp>
            <p:nvSpPr>
              <p:cNvPr id="10" name="Chevron 9"/>
              <p:cNvSpPr/>
              <p:nvPr/>
            </p:nvSpPr>
            <p:spPr bwMode="auto">
              <a:xfrm>
                <a:off x="5375039" y="4079038"/>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ndParaRPr>
              </a:p>
            </p:txBody>
          </p:sp>
          <p:sp>
            <p:nvSpPr>
              <p:cNvPr id="9" name="Rectangle 8"/>
              <p:cNvSpPr/>
              <p:nvPr/>
            </p:nvSpPr>
            <p:spPr bwMode="auto">
              <a:xfrm>
                <a:off x="2415552" y="3539999"/>
                <a:ext cx="2520000" cy="2520000"/>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Azure</a:t>
                </a:r>
              </a:p>
              <a:p>
                <a:pPr algn="ctr" defTabSz="914099"/>
                <a:r>
                  <a:rPr lang="en-US" sz="4000" b="1" dirty="0">
                    <a:gradFill>
                      <a:gsLst>
                        <a:gs pos="0">
                          <a:srgbClr val="FFFFFF"/>
                        </a:gs>
                        <a:gs pos="100000">
                          <a:srgbClr val="FFFFFF"/>
                        </a:gs>
                      </a:gsLst>
                      <a:lin ang="5400000" scaled="0"/>
                    </a:gradFill>
                    <a:latin typeface="+mj-lt"/>
                  </a:rPr>
                  <a:t>SQL Database Server</a:t>
                </a:r>
              </a:p>
            </p:txBody>
          </p:sp>
          <p:sp>
            <p:nvSpPr>
              <p:cNvPr id="11" name="Rectangle 10"/>
              <p:cNvSpPr/>
              <p:nvPr/>
            </p:nvSpPr>
            <p:spPr bwMode="auto">
              <a:xfrm>
                <a:off x="7245847" y="3539999"/>
                <a:ext cx="2520000" cy="2520000"/>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TDS Endpoint</a:t>
                </a:r>
              </a:p>
            </p:txBody>
          </p:sp>
        </p:grpSp>
      </p:grpSp>
      <p:sp>
        <p:nvSpPr>
          <p:cNvPr id="3" name="Rectangle 2"/>
          <p:cNvSpPr/>
          <p:nvPr/>
        </p:nvSpPr>
        <p:spPr>
          <a:xfrm>
            <a:off x="7245847" y="2785406"/>
            <a:ext cx="2520000" cy="400110"/>
          </a:xfrm>
          <a:prstGeom prst="rect">
            <a:avLst/>
          </a:prstGeom>
        </p:spPr>
        <p:txBody>
          <a:bodyPr wrap="square">
            <a:spAutoFit/>
          </a:bodyPr>
          <a:lstStyle/>
          <a:p>
            <a:pPr algn="ctr"/>
            <a:r>
              <a:rPr lang="en-US" sz="2000" b="1" dirty="0">
                <a:gradFill>
                  <a:gsLst>
                    <a:gs pos="0">
                      <a:srgbClr val="FFFFFF"/>
                    </a:gs>
                    <a:gs pos="100000">
                      <a:srgbClr val="FFFFFF"/>
                    </a:gs>
                  </a:gsLst>
                  <a:lin ang="5400000" scaled="0"/>
                </a:gradFill>
                <a:latin typeface="+mj-lt"/>
              </a:rPr>
              <a:t>(Physical/VM)</a:t>
            </a:r>
          </a:p>
        </p:txBody>
      </p:sp>
    </p:spTree>
    <p:extLst>
      <p:ext uri="{BB962C8B-B14F-4D97-AF65-F5344CB8AC3E}">
        <p14:creationId xmlns:p14="http://schemas.microsoft.com/office/powerpoint/2010/main" val="3320961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RDBMS vs. Hadoop</a:t>
            </a:r>
            <a:endParaRPr lang="en-US" dirty="0"/>
          </a:p>
        </p:txBody>
      </p:sp>
      <p:sp>
        <p:nvSpPr>
          <p:cNvPr id="3" name="Text Placeholder 2"/>
          <p:cNvSpPr>
            <a:spLocks noGrp="1"/>
          </p:cNvSpPr>
          <p:nvPr>
            <p:ph type="body" sz="quarter" idx="10"/>
          </p:nvPr>
        </p:nvSpPr>
        <p:spPr>
          <a:xfrm>
            <a:off x="520702" y="1447800"/>
            <a:ext cx="11149013" cy="553870"/>
          </a:xfrm>
        </p:spPr>
        <p:txBody>
          <a:bodyPr>
            <a:normAutofit fontScale="92500" lnSpcReduction="10000"/>
          </a:bodyPr>
          <a:lstStyle/>
          <a:p>
            <a:endParaRPr lang="en-US"/>
          </a:p>
        </p:txBody>
      </p:sp>
      <p:graphicFrame>
        <p:nvGraphicFramePr>
          <p:cNvPr id="24" name="Table 23"/>
          <p:cNvGraphicFramePr>
            <a:graphicFrameLocks noGrp="1"/>
          </p:cNvGraphicFramePr>
          <p:nvPr>
            <p:extLst/>
          </p:nvPr>
        </p:nvGraphicFramePr>
        <p:xfrm>
          <a:off x="521358" y="1448598"/>
          <a:ext cx="11151195" cy="4310137"/>
        </p:xfrm>
        <a:graphic>
          <a:graphicData uri="http://schemas.openxmlformats.org/drawingml/2006/table">
            <a:tbl>
              <a:tblPr bandRow="1">
                <a:tableStyleId>{5C22544A-7EE6-4342-B048-85BDC9FD1C3A}</a:tableStyleId>
              </a:tblPr>
              <a:tblGrid>
                <a:gridCol w="1828065"/>
                <a:gridCol w="4661565"/>
                <a:gridCol w="4661565"/>
              </a:tblGrid>
              <a:tr h="551469">
                <a:tc>
                  <a:txBody>
                    <a:bodyPr/>
                    <a:lstStyle/>
                    <a:p>
                      <a:pPr algn="ctr"/>
                      <a:endParaRPr lang="en-US" sz="2000" b="1" dirty="0">
                        <a:ln>
                          <a:solidFill>
                            <a:schemeClr val="bg1">
                              <a:alpha val="0"/>
                            </a:schemeClr>
                          </a:solidFill>
                        </a:ln>
                        <a:solidFill>
                          <a:schemeClr val="bg1"/>
                        </a:solidFill>
                        <a:latin typeface="+mj-lt"/>
                      </a:endParaRPr>
                    </a:p>
                  </a:txBody>
                  <a:tcPr marL="91403" marR="91403" marT="45701" marB="457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63" rtl="0" eaLnBrk="1" latinLnBrk="0" hangingPunct="1"/>
                      <a:r>
                        <a:rPr lang="en-US" sz="2400" b="0" kern="1200" cap="all" baseline="0" dirty="0" smtClean="0">
                          <a:solidFill>
                            <a:schemeClr val="lt1">
                              <a:alpha val="99000"/>
                            </a:schemeClr>
                          </a:solidFill>
                          <a:latin typeface="+mj-lt"/>
                          <a:ea typeface="+mn-ea"/>
                          <a:cs typeface="+mn-cs"/>
                        </a:rPr>
                        <a:t>RDBMS</a:t>
                      </a:r>
                      <a:endParaRPr lang="en-US" sz="2400" b="0" kern="1200" cap="all" baseline="0" dirty="0">
                        <a:solidFill>
                          <a:schemeClr val="lt1">
                            <a:alpha val="99000"/>
                          </a:schemeClr>
                        </a:solidFill>
                        <a:latin typeface="+mj-lt"/>
                        <a:ea typeface="+mn-ea"/>
                        <a:cs typeface="+mn-cs"/>
                      </a:endParaRPr>
                    </a:p>
                  </a:txBody>
                  <a:tcPr marL="91403" marR="91403" marT="45701" marB="45701"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363" rtl="0" eaLnBrk="1" latinLnBrk="0" hangingPunct="1"/>
                      <a:r>
                        <a:rPr lang="en-US" sz="2400" b="0" kern="1200" cap="all" baseline="0" dirty="0" smtClean="0">
                          <a:solidFill>
                            <a:schemeClr val="lt1">
                              <a:alpha val="99000"/>
                            </a:schemeClr>
                          </a:solidFill>
                          <a:latin typeface="+mj-lt"/>
                          <a:ea typeface="+mn-ea"/>
                          <a:cs typeface="+mn-cs"/>
                        </a:rPr>
                        <a:t>Hadoop</a:t>
                      </a:r>
                      <a:endParaRPr lang="en-US" sz="2400" b="0" kern="1200" cap="all" baseline="0" dirty="0">
                        <a:solidFill>
                          <a:schemeClr val="lt1">
                            <a:alpha val="99000"/>
                          </a:schemeClr>
                        </a:solidFill>
                        <a:latin typeface="+mj-lt"/>
                        <a:ea typeface="+mn-ea"/>
                        <a:cs typeface="+mn-cs"/>
                      </a:endParaRPr>
                    </a:p>
                  </a:txBody>
                  <a:tcPr marL="91403" marR="91403" marT="45701" marB="45701" anchor="ctr">
                    <a:lnL w="38100" cap="flat" cmpd="sng" algn="ctr">
                      <a:solidFill>
                        <a:schemeClr val="bg1"/>
                      </a:solidFill>
                      <a:prstDash val="solid"/>
                      <a:round/>
                      <a:headEnd type="none" w="med" len="med"/>
                      <a:tailEnd type="none" w="med" len="med"/>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531146">
                <a:tc>
                  <a:txBody>
                    <a:bodyPr/>
                    <a:lstStyle/>
                    <a:p>
                      <a:pPr algn="r"/>
                      <a:r>
                        <a:rPr lang="en-US" sz="2000" kern="1200" dirty="0" smtClean="0">
                          <a:solidFill>
                            <a:schemeClr val="accent2">
                              <a:alpha val="99000"/>
                            </a:schemeClr>
                          </a:solidFill>
                          <a:latin typeface="Segoe UI" panose="020B0502040204020203" pitchFamily="34" charset="0"/>
                          <a:ea typeface="+mn-ea"/>
                          <a:cs typeface="Segoe UI" panose="020B0502040204020203" pitchFamily="34" charset="0"/>
                        </a:rPr>
                        <a:t>Data size</a:t>
                      </a:r>
                      <a:endParaRPr lang="en-US" sz="2000" kern="1200" dirty="0">
                        <a:solidFill>
                          <a:schemeClr val="accent2">
                            <a:alpha val="99000"/>
                          </a:schemeClr>
                        </a:solidFill>
                        <a:latin typeface="Segoe UI" panose="020B0502040204020203" pitchFamily="34" charset="0"/>
                        <a:ea typeface="+mn-ea"/>
                        <a:cs typeface="Segoe UI" panose="020B0502040204020203" pitchFamily="34" charset="0"/>
                      </a:endParaRPr>
                    </a:p>
                  </a:txBody>
                  <a:tcPr marL="91403" marR="182806" marT="45701" marB="45701" anchor="ctr">
                    <a:lnL w="12700" cmpd="sng">
                      <a:noFill/>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Gigabytes </a:t>
                      </a:r>
                      <a:r>
                        <a:rPr lang="en-US" sz="2000" b="0" i="1" dirty="0" smtClean="0">
                          <a:ln>
                            <a:solidFill>
                              <a:schemeClr val="bg1">
                                <a:alpha val="0"/>
                              </a:schemeClr>
                            </a:solidFill>
                          </a:ln>
                          <a:solidFill>
                            <a:srgbClr val="595959">
                              <a:alpha val="99000"/>
                            </a:srgbClr>
                          </a:solidFill>
                          <a:latin typeface="+mn-lt"/>
                        </a:rPr>
                        <a:t>(Terabytes)</a:t>
                      </a:r>
                      <a:endParaRPr lang="en-US" sz="2000" b="0" i="1" dirty="0">
                        <a:ln>
                          <a:solidFill>
                            <a:schemeClr val="bg1">
                              <a:alpha val="0"/>
                            </a:schemeClr>
                          </a:solidFill>
                        </a:ln>
                        <a:solidFill>
                          <a:srgbClr val="595959">
                            <a:alpha val="99000"/>
                          </a:srgbClr>
                        </a:solidFill>
                        <a:latin typeface="+mn-lt"/>
                      </a:endParaRPr>
                    </a:p>
                  </a:txBody>
                  <a:tcPr marL="182806" marR="91403" marT="45701" marB="45701"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Petabytes </a:t>
                      </a:r>
                      <a:r>
                        <a:rPr lang="en-US" sz="2000" b="0" i="1" kern="1200" dirty="0" smtClean="0">
                          <a:ln>
                            <a:solidFill>
                              <a:schemeClr val="bg1">
                                <a:alpha val="0"/>
                              </a:schemeClr>
                            </a:solidFill>
                          </a:ln>
                          <a:solidFill>
                            <a:srgbClr val="595959">
                              <a:alpha val="99000"/>
                            </a:srgbClr>
                          </a:solidFill>
                          <a:latin typeface="+mn-lt"/>
                          <a:ea typeface="+mn-ea"/>
                          <a:cs typeface="+mn-cs"/>
                        </a:rPr>
                        <a:t>(Hexabytes)</a:t>
                      </a:r>
                      <a:endParaRPr lang="en-US" sz="2000" b="0" i="1" kern="1200" dirty="0">
                        <a:ln>
                          <a:solidFill>
                            <a:schemeClr val="bg1">
                              <a:alpha val="0"/>
                            </a:schemeClr>
                          </a:solidFill>
                        </a:ln>
                        <a:solidFill>
                          <a:srgbClr val="595959">
                            <a:alpha val="99000"/>
                          </a:srgbClr>
                        </a:solidFill>
                        <a:latin typeface="+mn-lt"/>
                        <a:ea typeface="+mn-ea"/>
                        <a:cs typeface="+mn-cs"/>
                      </a:endParaRPr>
                    </a:p>
                  </a:txBody>
                  <a:tcPr marL="182806" marR="91403" marT="45701" marB="45701"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31146">
                <a:tc>
                  <a:txBody>
                    <a:bodyPr/>
                    <a:lstStyle/>
                    <a:p>
                      <a:pPr algn="r"/>
                      <a:r>
                        <a:rPr lang="en-US" sz="2000" kern="1200" dirty="0" smtClean="0">
                          <a:solidFill>
                            <a:schemeClr val="accent2">
                              <a:alpha val="99000"/>
                            </a:schemeClr>
                          </a:solidFill>
                          <a:latin typeface="Segoe UI" panose="020B0502040204020203" pitchFamily="34" charset="0"/>
                          <a:ea typeface="+mn-ea"/>
                          <a:cs typeface="Segoe UI" panose="020B0502040204020203" pitchFamily="34" charset="0"/>
                        </a:rPr>
                        <a:t>Access</a:t>
                      </a:r>
                      <a:endParaRPr lang="en-US" sz="2000" kern="1200" dirty="0">
                        <a:solidFill>
                          <a:schemeClr val="accent2">
                            <a:alpha val="99000"/>
                          </a:schemeClr>
                        </a:solidFill>
                        <a:latin typeface="Segoe UI" panose="020B0502040204020203" pitchFamily="34" charset="0"/>
                        <a:ea typeface="+mn-ea"/>
                        <a:cs typeface="Segoe UI" panose="020B0502040204020203" pitchFamily="34" charset="0"/>
                      </a:endParaRPr>
                    </a:p>
                  </a:txBody>
                  <a:tcPr marL="91403" marR="182806" marT="45701" marB="45701"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Interactive and Batch</a:t>
                      </a:r>
                      <a:endParaRPr lang="en-US" sz="2000" b="0" i="0" dirty="0">
                        <a:ln>
                          <a:solidFill>
                            <a:schemeClr val="bg1">
                              <a:alpha val="0"/>
                            </a:schemeClr>
                          </a:solidFill>
                        </a:ln>
                        <a:solidFill>
                          <a:srgbClr val="595959">
                            <a:alpha val="99000"/>
                          </a:srgbClr>
                        </a:solidFill>
                        <a:latin typeface="+mn-lt"/>
                      </a:endParaRPr>
                    </a:p>
                  </a:txBody>
                  <a:tcPr marL="182806" marR="91403" marT="45701" marB="45701"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Batch</a:t>
                      </a:r>
                      <a:endParaRPr lang="en-US" sz="2000" b="0" i="0" dirty="0">
                        <a:ln>
                          <a:solidFill>
                            <a:schemeClr val="bg1">
                              <a:alpha val="0"/>
                            </a:schemeClr>
                          </a:solidFill>
                        </a:ln>
                        <a:solidFill>
                          <a:srgbClr val="595959">
                            <a:alpha val="99000"/>
                          </a:srgbClr>
                        </a:solidFill>
                        <a:latin typeface="+mn-lt"/>
                      </a:endParaRPr>
                    </a:p>
                  </a:txBody>
                  <a:tcPr marL="182806" marR="91403" marT="45701" marB="45701"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31146">
                <a:tc>
                  <a:txBody>
                    <a:bodyPr/>
                    <a:lstStyle/>
                    <a:p>
                      <a:pPr algn="r"/>
                      <a:r>
                        <a:rPr lang="en-US" sz="2000" kern="1200" dirty="0" smtClean="0">
                          <a:solidFill>
                            <a:schemeClr val="accent2">
                              <a:alpha val="99000"/>
                            </a:schemeClr>
                          </a:solidFill>
                          <a:latin typeface="Segoe UI" panose="020B0502040204020203" pitchFamily="34" charset="0"/>
                          <a:ea typeface="+mn-ea"/>
                          <a:cs typeface="Segoe UI" panose="020B0502040204020203" pitchFamily="34" charset="0"/>
                        </a:rPr>
                        <a:t>Updates</a:t>
                      </a:r>
                      <a:endParaRPr lang="en-US" sz="2000" kern="1200" dirty="0">
                        <a:solidFill>
                          <a:schemeClr val="accent2">
                            <a:alpha val="99000"/>
                          </a:schemeClr>
                        </a:solidFill>
                        <a:latin typeface="Segoe UI" panose="020B0502040204020203" pitchFamily="34" charset="0"/>
                        <a:ea typeface="+mn-ea"/>
                        <a:cs typeface="Segoe UI" panose="020B0502040204020203" pitchFamily="34" charset="0"/>
                      </a:endParaRPr>
                    </a:p>
                  </a:txBody>
                  <a:tcPr marL="91403" marR="182806" marT="45701" marB="45701"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Read</a:t>
                      </a:r>
                      <a:r>
                        <a:rPr lang="en-US" sz="2000" b="0" i="0" baseline="0" dirty="0" smtClean="0">
                          <a:ln>
                            <a:solidFill>
                              <a:schemeClr val="bg1">
                                <a:alpha val="0"/>
                              </a:schemeClr>
                            </a:solidFill>
                          </a:ln>
                          <a:solidFill>
                            <a:srgbClr val="595959">
                              <a:alpha val="99000"/>
                            </a:srgbClr>
                          </a:solidFill>
                          <a:latin typeface="+mn-lt"/>
                        </a:rPr>
                        <a:t> / Write many times</a:t>
                      </a:r>
                      <a:endParaRPr lang="en-US" sz="2000" b="0" i="0" dirty="0">
                        <a:ln>
                          <a:solidFill>
                            <a:schemeClr val="bg1">
                              <a:alpha val="0"/>
                            </a:schemeClr>
                          </a:solidFill>
                        </a:ln>
                        <a:solidFill>
                          <a:srgbClr val="595959">
                            <a:alpha val="99000"/>
                          </a:srgbClr>
                        </a:solidFill>
                        <a:latin typeface="+mn-lt"/>
                      </a:endParaRPr>
                    </a:p>
                  </a:txBody>
                  <a:tcPr marL="182806" marR="91403" marT="45701" marB="45701"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Write once, Read</a:t>
                      </a:r>
                      <a:r>
                        <a:rPr lang="en-US" sz="2000" b="0" i="0" baseline="0" dirty="0" smtClean="0">
                          <a:ln>
                            <a:solidFill>
                              <a:schemeClr val="bg1">
                                <a:alpha val="0"/>
                              </a:schemeClr>
                            </a:solidFill>
                          </a:ln>
                          <a:solidFill>
                            <a:srgbClr val="595959">
                              <a:alpha val="99000"/>
                            </a:srgbClr>
                          </a:solidFill>
                          <a:latin typeface="+mn-lt"/>
                        </a:rPr>
                        <a:t> many times</a:t>
                      </a:r>
                      <a:endParaRPr lang="en-US" sz="2000" b="0" i="0" dirty="0">
                        <a:ln>
                          <a:solidFill>
                            <a:schemeClr val="bg1">
                              <a:alpha val="0"/>
                            </a:schemeClr>
                          </a:solidFill>
                        </a:ln>
                        <a:solidFill>
                          <a:srgbClr val="595959">
                            <a:alpha val="99000"/>
                          </a:srgbClr>
                        </a:solidFill>
                        <a:latin typeface="+mn-lt"/>
                      </a:endParaRPr>
                    </a:p>
                  </a:txBody>
                  <a:tcPr marL="182806" marR="91403" marT="45701" marB="45701"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31146">
                <a:tc>
                  <a:txBody>
                    <a:bodyPr/>
                    <a:lstStyle/>
                    <a:p>
                      <a:pPr algn="r"/>
                      <a:r>
                        <a:rPr lang="en-US" sz="2000" kern="1200" dirty="0" smtClean="0">
                          <a:solidFill>
                            <a:schemeClr val="accent2">
                              <a:alpha val="99000"/>
                            </a:schemeClr>
                          </a:solidFill>
                          <a:latin typeface="Segoe UI" panose="020B0502040204020203" pitchFamily="34" charset="0"/>
                          <a:ea typeface="+mn-ea"/>
                          <a:cs typeface="Segoe UI" panose="020B0502040204020203" pitchFamily="34" charset="0"/>
                        </a:rPr>
                        <a:t>Structure</a:t>
                      </a:r>
                      <a:endParaRPr lang="en-US" sz="2000" kern="1200" dirty="0">
                        <a:solidFill>
                          <a:schemeClr val="accent2">
                            <a:alpha val="99000"/>
                          </a:schemeClr>
                        </a:solidFill>
                        <a:latin typeface="Segoe UI" panose="020B0502040204020203" pitchFamily="34" charset="0"/>
                        <a:ea typeface="+mn-ea"/>
                        <a:cs typeface="Segoe UI" panose="020B0502040204020203" pitchFamily="34" charset="0"/>
                      </a:endParaRPr>
                    </a:p>
                  </a:txBody>
                  <a:tcPr marL="91403" marR="182806" marT="45701" marB="45701"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Static Schema</a:t>
                      </a:r>
                      <a:endParaRPr lang="en-US" sz="2000" b="0" i="0" dirty="0">
                        <a:ln>
                          <a:solidFill>
                            <a:schemeClr val="bg1">
                              <a:alpha val="0"/>
                            </a:schemeClr>
                          </a:solidFill>
                        </a:ln>
                        <a:solidFill>
                          <a:srgbClr val="595959">
                            <a:alpha val="99000"/>
                          </a:srgbClr>
                        </a:solidFill>
                        <a:latin typeface="+mn-lt"/>
                      </a:endParaRPr>
                    </a:p>
                  </a:txBody>
                  <a:tcPr marL="182806" marR="91403" marT="45701" marB="45701"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Dynamic Schema</a:t>
                      </a:r>
                      <a:endParaRPr lang="en-US" sz="2000" b="0" i="0" dirty="0">
                        <a:ln>
                          <a:solidFill>
                            <a:schemeClr val="bg1">
                              <a:alpha val="0"/>
                            </a:schemeClr>
                          </a:solidFill>
                        </a:ln>
                        <a:solidFill>
                          <a:srgbClr val="595959">
                            <a:alpha val="99000"/>
                          </a:srgbClr>
                        </a:solidFill>
                        <a:latin typeface="+mn-lt"/>
                      </a:endParaRPr>
                    </a:p>
                  </a:txBody>
                  <a:tcPr marL="182806" marR="91403" marT="45701" marB="45701"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31146">
                <a:tc>
                  <a:txBody>
                    <a:bodyPr/>
                    <a:lstStyle/>
                    <a:p>
                      <a:pPr algn="r"/>
                      <a:r>
                        <a:rPr lang="en-US" sz="2000" kern="1200" dirty="0" smtClean="0">
                          <a:solidFill>
                            <a:schemeClr val="accent2">
                              <a:alpha val="99000"/>
                            </a:schemeClr>
                          </a:solidFill>
                          <a:latin typeface="Segoe UI" panose="020B0502040204020203" pitchFamily="34" charset="0"/>
                          <a:ea typeface="+mn-ea"/>
                          <a:cs typeface="Segoe UI" panose="020B0502040204020203" pitchFamily="34" charset="0"/>
                        </a:rPr>
                        <a:t>Integrity</a:t>
                      </a:r>
                      <a:endParaRPr lang="en-US" sz="2000" kern="1200" dirty="0">
                        <a:solidFill>
                          <a:schemeClr val="accent2">
                            <a:alpha val="99000"/>
                          </a:schemeClr>
                        </a:solidFill>
                        <a:latin typeface="Segoe UI" panose="020B0502040204020203" pitchFamily="34" charset="0"/>
                        <a:ea typeface="+mn-ea"/>
                        <a:cs typeface="Segoe UI" panose="020B0502040204020203" pitchFamily="34" charset="0"/>
                      </a:endParaRPr>
                    </a:p>
                  </a:txBody>
                  <a:tcPr marL="91403" marR="182806" marT="45701" marB="45701"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High (ACID)</a:t>
                      </a:r>
                      <a:endParaRPr lang="en-US" sz="2000" b="0" i="0" dirty="0">
                        <a:ln>
                          <a:solidFill>
                            <a:schemeClr val="bg1">
                              <a:alpha val="0"/>
                            </a:schemeClr>
                          </a:solidFill>
                        </a:ln>
                        <a:solidFill>
                          <a:srgbClr val="595959">
                            <a:alpha val="99000"/>
                          </a:srgbClr>
                        </a:solidFill>
                        <a:latin typeface="+mn-lt"/>
                      </a:endParaRPr>
                    </a:p>
                  </a:txBody>
                  <a:tcPr marL="182806" marR="91403" marT="45701" marB="45701"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Low</a:t>
                      </a:r>
                      <a:endParaRPr lang="en-US" sz="2000" b="0" i="0" dirty="0">
                        <a:ln>
                          <a:solidFill>
                            <a:schemeClr val="bg1">
                              <a:alpha val="0"/>
                            </a:schemeClr>
                          </a:solidFill>
                        </a:ln>
                        <a:solidFill>
                          <a:srgbClr val="595959">
                            <a:alpha val="99000"/>
                          </a:srgbClr>
                        </a:solidFill>
                        <a:latin typeface="+mn-lt"/>
                      </a:endParaRPr>
                    </a:p>
                  </a:txBody>
                  <a:tcPr marL="182806" marR="91403" marT="45701" marB="45701"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51469">
                <a:tc>
                  <a:txBody>
                    <a:bodyPr/>
                    <a:lstStyle/>
                    <a:p>
                      <a:pPr algn="r"/>
                      <a:r>
                        <a:rPr lang="en-US" sz="2000" kern="1200" dirty="0" smtClean="0">
                          <a:solidFill>
                            <a:schemeClr val="accent2">
                              <a:alpha val="99000"/>
                            </a:schemeClr>
                          </a:solidFill>
                          <a:latin typeface="Segoe UI" panose="020B0502040204020203" pitchFamily="34" charset="0"/>
                          <a:ea typeface="+mn-ea"/>
                          <a:cs typeface="Segoe UI" panose="020B0502040204020203" pitchFamily="34" charset="0"/>
                        </a:rPr>
                        <a:t>Scaling</a:t>
                      </a:r>
                      <a:endParaRPr lang="en-US" sz="2000" kern="1200" dirty="0">
                        <a:solidFill>
                          <a:schemeClr val="accent2">
                            <a:alpha val="99000"/>
                          </a:schemeClr>
                        </a:solidFill>
                        <a:latin typeface="Segoe UI" panose="020B0502040204020203" pitchFamily="34" charset="0"/>
                        <a:ea typeface="+mn-ea"/>
                        <a:cs typeface="Segoe UI" panose="020B0502040204020203" pitchFamily="34" charset="0"/>
                      </a:endParaRPr>
                    </a:p>
                  </a:txBody>
                  <a:tcPr marL="91403" marR="182806" marT="45701" marB="45701"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a:r>
                        <a:rPr lang="en-US" sz="2000" b="0" i="0" dirty="0" smtClean="0">
                          <a:ln>
                            <a:solidFill>
                              <a:schemeClr val="bg1">
                                <a:alpha val="0"/>
                              </a:schemeClr>
                            </a:solidFill>
                          </a:ln>
                          <a:solidFill>
                            <a:srgbClr val="595959">
                              <a:alpha val="99000"/>
                            </a:srgbClr>
                          </a:solidFill>
                          <a:latin typeface="+mn-lt"/>
                        </a:rPr>
                        <a:t>Nonlinear</a:t>
                      </a:r>
                      <a:endParaRPr lang="en-US" sz="2000" b="0" i="0" dirty="0">
                        <a:ln>
                          <a:solidFill>
                            <a:schemeClr val="bg1">
                              <a:alpha val="0"/>
                            </a:schemeClr>
                          </a:solidFill>
                        </a:ln>
                        <a:solidFill>
                          <a:srgbClr val="595959">
                            <a:alpha val="99000"/>
                          </a:srgbClr>
                        </a:solidFill>
                        <a:latin typeface="+mn-lt"/>
                      </a:endParaRPr>
                    </a:p>
                  </a:txBody>
                  <a:tcPr marL="182806" marR="91403" marT="45701" marB="45701"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rowSpan="2">
                  <a:txBody>
                    <a:bodyPr/>
                    <a:lstStyle/>
                    <a:p>
                      <a:pPr algn="l"/>
                      <a:r>
                        <a:rPr lang="en-US" sz="2000" b="0" i="0" dirty="0" smtClean="0">
                          <a:ln>
                            <a:solidFill>
                              <a:schemeClr val="bg1">
                                <a:alpha val="0"/>
                              </a:schemeClr>
                            </a:solidFill>
                          </a:ln>
                          <a:solidFill>
                            <a:srgbClr val="595959">
                              <a:alpha val="99000"/>
                            </a:srgbClr>
                          </a:solidFill>
                          <a:latin typeface="+mn-lt"/>
                        </a:rPr>
                        <a:t>Linear</a:t>
                      </a:r>
                      <a:endParaRPr lang="en-US" sz="2000" b="0" i="0" dirty="0">
                        <a:ln>
                          <a:solidFill>
                            <a:schemeClr val="bg1">
                              <a:alpha val="0"/>
                            </a:schemeClr>
                          </a:solidFill>
                        </a:ln>
                        <a:solidFill>
                          <a:srgbClr val="595959">
                            <a:alpha val="99000"/>
                          </a:srgbClr>
                        </a:solidFill>
                        <a:latin typeface="+mn-lt"/>
                      </a:endParaRPr>
                    </a:p>
                  </a:txBody>
                  <a:tcPr marL="182806" marR="91403" marT="45701" marB="45701"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51469">
                <a:tc>
                  <a:txBody>
                    <a:bodyPr/>
                    <a:lstStyle/>
                    <a:p>
                      <a:pPr algn="r"/>
                      <a:endParaRPr lang="en-US" sz="2400" kern="1200" dirty="0">
                        <a:solidFill>
                          <a:srgbClr val="595959">
                            <a:alpha val="99000"/>
                          </a:srgbClr>
                        </a:solidFill>
                        <a:latin typeface="Segoe UI Light" pitchFamily="34" charset="0"/>
                        <a:ea typeface="+mn-ea"/>
                        <a:cs typeface="+mn-cs"/>
                      </a:endParaRPr>
                    </a:p>
                  </a:txBody>
                  <a:tcPr marL="91403" marR="182806" marT="45701" marB="45701"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vMerge="1">
                  <a:txBody>
                    <a:bodyPr/>
                    <a:lstStyle/>
                    <a:p>
                      <a:pPr algn="l"/>
                      <a:endParaRPr lang="en-US" sz="2000" b="0" i="1" kern="1200" dirty="0">
                        <a:ln>
                          <a:solidFill>
                            <a:schemeClr val="bg1">
                              <a:alpha val="0"/>
                            </a:schemeClr>
                          </a:solidFill>
                        </a:ln>
                        <a:solidFill>
                          <a:srgbClr val="595959">
                            <a:alpha val="99000"/>
                          </a:srgbClr>
                        </a:solidFill>
                        <a:latin typeface="+mn-lt"/>
                        <a:ea typeface="+mn-ea"/>
                        <a:cs typeface="+mn-cs"/>
                      </a:endParaRPr>
                    </a:p>
                  </a:txBody>
                  <a:tcPr marL="186521" marR="93260" marT="46630" marB="46630"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66000"/>
                      </a:schemeClr>
                    </a:solidFill>
                  </a:tcPr>
                </a:tc>
                <a:tc vMerge="1">
                  <a:txBody>
                    <a:bodyPr/>
                    <a:lstStyle/>
                    <a:p>
                      <a:pPr algn="l"/>
                      <a:endParaRPr lang="en-US" sz="2000" b="0" i="1" kern="1200" dirty="0">
                        <a:ln>
                          <a:solidFill>
                            <a:schemeClr val="bg1">
                              <a:alpha val="0"/>
                            </a:schemeClr>
                          </a:solidFill>
                        </a:ln>
                        <a:solidFill>
                          <a:srgbClr val="595959">
                            <a:alpha val="99000"/>
                          </a:srgbClr>
                        </a:solidFill>
                        <a:latin typeface="+mn-lt"/>
                        <a:ea typeface="+mn-ea"/>
                        <a:cs typeface="+mn-cs"/>
                      </a:endParaRPr>
                    </a:p>
                  </a:txBody>
                  <a:tcPr marL="186521" marR="93260" marT="46630" marB="46630"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66000"/>
                      </a:schemeClr>
                    </a:solidFill>
                  </a:tcPr>
                </a:tc>
              </a:tr>
            </a:tbl>
          </a:graphicData>
        </a:graphic>
      </p:graphicFrame>
      <p:sp>
        <p:nvSpPr>
          <p:cNvPr id="11" name="TextBox 10"/>
          <p:cNvSpPr txBox="1"/>
          <p:nvPr/>
        </p:nvSpPr>
        <p:spPr>
          <a:xfrm>
            <a:off x="8046413" y="6062539"/>
            <a:ext cx="3626651" cy="184618"/>
          </a:xfrm>
          <a:prstGeom prst="rect">
            <a:avLst/>
          </a:prstGeom>
          <a:noFill/>
        </p:spPr>
        <p:txBody>
          <a:bodyPr wrap="none" lIns="0" tIns="0" rIns="0" bIns="0" rtlCol="0" anchor="b" anchorCtr="0">
            <a:spAutoFit/>
          </a:bodyPr>
          <a:lstStyle/>
          <a:p>
            <a:pPr defTabSz="913951">
              <a:defRPr/>
            </a:pPr>
            <a:r>
              <a:rPr lang="en-US" sz="1200" kern="0" dirty="0">
                <a:ln>
                  <a:solidFill>
                    <a:srgbClr val="FFFFFF">
                      <a:alpha val="0"/>
                    </a:srgbClr>
                  </a:solidFill>
                </a:ln>
                <a:solidFill>
                  <a:srgbClr val="00B0F0"/>
                </a:solidFill>
              </a:rPr>
              <a:t>Reference: Tom White’s Hadoop: The Definitive Guide</a:t>
            </a:r>
          </a:p>
        </p:txBody>
      </p:sp>
      <p:pic>
        <p:nvPicPr>
          <p:cNvPr id="12" name="Picture 21" descr="C:\Users\Justin\Desktop\_Work_in_Progress\_MS\1444\hadoop.png"/>
          <p:cNvPicPr>
            <a:picLocks noChangeAspect="1" noChangeArrowheads="1"/>
          </p:cNvPicPr>
          <p:nvPr/>
        </p:nvPicPr>
        <p:blipFill>
          <a:blip r:embed="rId4" cstate="print">
            <a:grayscl/>
            <a:extLst>
              <a:ext uri="{BEBA8EAE-BF5A-486C-A8C5-ECC9F3942E4B}">
                <a14:imgProps xmlns:a14="http://schemas.microsoft.com/office/drawing/2010/main">
                  <a14:imgLayer r:embed="rId5">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10313385" y="4937845"/>
            <a:ext cx="960191" cy="720143"/>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38"/>
          <p:cNvSpPr>
            <a:spLocks noEditPoints="1"/>
          </p:cNvSpPr>
          <p:nvPr/>
        </p:nvSpPr>
        <p:spPr bwMode="auto">
          <a:xfrm>
            <a:off x="6010670" y="4801936"/>
            <a:ext cx="519443" cy="856051"/>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ln>
        </p:spPr>
        <p:txBody>
          <a:bodyPr vert="horz" wrap="square" lIns="91403" tIns="45701" rIns="91403" bIns="45701" numCol="1" anchor="t" anchorCtr="0" compatLnSpc="1">
            <a:prstTxWarp prst="textNoShape">
              <a:avLst/>
            </a:prstTxWarp>
          </a:bodyPr>
          <a:lstStyle/>
          <a:p>
            <a:pPr defTabSz="1218387"/>
            <a:endParaRPr lang="en-US" sz="2399" dirty="0">
              <a:solidFill>
                <a:srgbClr val="292929"/>
              </a:solidFill>
            </a:endParaRPr>
          </a:p>
        </p:txBody>
      </p:sp>
    </p:spTree>
    <p:extLst>
      <p:ext uri="{BB962C8B-B14F-4D97-AF65-F5344CB8AC3E}">
        <p14:creationId xmlns:p14="http://schemas.microsoft.com/office/powerpoint/2010/main" val="4108490517"/>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469567" y="1363061"/>
            <a:ext cx="8961914" cy="154176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2469567" y="2965627"/>
            <a:ext cx="8961914" cy="154533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2469567" y="4560044"/>
            <a:ext cx="8961914" cy="154533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p:cNvSpPr>
            <a:spLocks noGrp="1"/>
          </p:cNvSpPr>
          <p:nvPr>
            <p:ph type="title"/>
          </p:nvPr>
        </p:nvSpPr>
        <p:spPr/>
        <p:txBody>
          <a:bodyPr>
            <a:normAutofit fontScale="90000"/>
          </a:bodyPr>
          <a:lstStyle/>
          <a:p>
            <a:r>
              <a:rPr lang="en-US" dirty="0" smtClean="0"/>
              <a:t>Programming HDInsight</a:t>
            </a:r>
            <a:endParaRPr lang="en-US" dirty="0"/>
          </a:p>
        </p:txBody>
      </p:sp>
      <p:grpSp>
        <p:nvGrpSpPr>
          <p:cNvPr id="6" name="Group 5"/>
          <p:cNvGrpSpPr/>
          <p:nvPr/>
        </p:nvGrpSpPr>
        <p:grpSpPr>
          <a:xfrm>
            <a:off x="288142" y="1363060"/>
            <a:ext cx="2130848" cy="1545336"/>
            <a:chOff x="531948" y="1197957"/>
            <a:chExt cx="1828800" cy="1143000"/>
          </a:xfrm>
        </p:grpSpPr>
        <p:sp>
          <p:nvSpPr>
            <p:cNvPr id="100" name="Rectangle 99"/>
            <p:cNvSpPr/>
            <p:nvPr/>
          </p:nvSpPr>
          <p:spPr bwMode="auto">
            <a:xfrm>
              <a:off x="531948" y="1197957"/>
              <a:ext cx="1828800" cy="1143000"/>
            </a:xfrm>
            <a:prstGeom prst="rect">
              <a:avLst/>
            </a:prstGeom>
            <a:solidFill>
              <a:schemeClr val="accent2"/>
            </a:solidFill>
            <a:ln w="38100" cap="flat" cmpd="sng" algn="ctr">
              <a:noFill/>
              <a:prstDash val="solid"/>
              <a:headEnd type="none" w="med" len="med"/>
              <a:tailEnd type="none" w="med" len="med"/>
            </a:ln>
            <a:effectLst/>
          </p:spPr>
          <p:txBody>
            <a:bodyPr vert="horz" wrap="square" lIns="101527" tIns="50764" rIns="101527" bIns="50764" numCol="1" rtlCol="0" anchor="ctr" anchorCtr="0" compatLnSpc="1">
              <a:prstTxWarp prst="textNoShape">
                <a:avLst/>
              </a:prstTxWarp>
            </a:bodyPr>
            <a:lstStyle/>
            <a:p>
              <a:pPr algn="ctr" defTabSz="761147" fontAlgn="base">
                <a:spcBef>
                  <a:spcPct val="0"/>
                </a:spcBef>
                <a:spcAft>
                  <a:spcPct val="0"/>
                </a:spcAft>
                <a:defRPr/>
              </a:pPr>
              <a:endParaRPr lang="en-US" sz="1466" kern="0" dirty="0">
                <a:gradFill>
                  <a:gsLst>
                    <a:gs pos="0">
                      <a:srgbClr val="FFFFFF"/>
                    </a:gs>
                    <a:gs pos="100000">
                      <a:srgbClr val="FFFFFF"/>
                    </a:gs>
                  </a:gsLst>
                  <a:lin ang="5400000" scaled="0"/>
                </a:gradFill>
                <a:latin typeface="Segoe"/>
              </a:endParaRPr>
            </a:p>
          </p:txBody>
        </p:sp>
        <p:sp>
          <p:nvSpPr>
            <p:cNvPr id="61" name="TextBox 60"/>
            <p:cNvSpPr txBox="1"/>
            <p:nvPr/>
          </p:nvSpPr>
          <p:spPr>
            <a:xfrm>
              <a:off x="730296" y="1541967"/>
              <a:ext cx="1515697" cy="627896"/>
            </a:xfrm>
            <a:prstGeom prst="rect">
              <a:avLst/>
            </a:prstGeom>
            <a:noFill/>
          </p:spPr>
          <p:txBody>
            <a:bodyPr wrap="square" lIns="0" tIns="0" rIns="0" bIns="0" rtlCol="0">
              <a:spAutoFit/>
            </a:bodyPr>
            <a:lstStyle/>
            <a:p>
              <a:pPr defTabSz="1218387"/>
              <a:r>
                <a:rPr lang="en-US" sz="1999" spc="-71" dirty="0">
                  <a:gradFill>
                    <a:gsLst>
                      <a:gs pos="2917">
                        <a:srgbClr val="FFFFFF"/>
                      </a:gs>
                      <a:gs pos="30000">
                        <a:srgbClr val="FFFFFF"/>
                      </a:gs>
                    </a:gsLst>
                    <a:lin ang="5400000" scaled="0"/>
                  </a:gradFill>
                </a:rPr>
                <a:t>Existing ecosystem</a:t>
              </a:r>
            </a:p>
          </p:txBody>
        </p:sp>
      </p:grpSp>
      <p:sp>
        <p:nvSpPr>
          <p:cNvPr id="81" name="TextBox 80"/>
          <p:cNvSpPr txBox="1"/>
          <p:nvPr/>
        </p:nvSpPr>
        <p:spPr>
          <a:xfrm>
            <a:off x="2637590" y="1952952"/>
            <a:ext cx="8844468" cy="361978"/>
          </a:xfrm>
          <a:prstGeom prst="rect">
            <a:avLst/>
          </a:prstGeom>
          <a:noFill/>
        </p:spPr>
        <p:txBody>
          <a:bodyPr wrap="square" lIns="0" tIns="0" rIns="0" bIns="0" rtlCol="0">
            <a:spAutoFit/>
          </a:bodyPr>
          <a:lstStyle/>
          <a:p>
            <a:pPr defTabSz="761397">
              <a:defRPr/>
            </a:pPr>
            <a:r>
              <a:rPr lang="en-US" sz="2352" kern="0" dirty="0">
                <a:solidFill>
                  <a:srgbClr val="505050"/>
                </a:solidFill>
                <a:cs typeface="Segoe UI" panose="020B0502040204020203" pitchFamily="34" charset="0"/>
              </a:rPr>
              <a:t>Hive, Pig, Mahout, Cascading, Scalding, Scoobi, Pegasus…</a:t>
            </a:r>
          </a:p>
        </p:txBody>
      </p:sp>
      <p:grpSp>
        <p:nvGrpSpPr>
          <p:cNvPr id="3" name="Group 2"/>
          <p:cNvGrpSpPr/>
          <p:nvPr/>
        </p:nvGrpSpPr>
        <p:grpSpPr>
          <a:xfrm>
            <a:off x="288142" y="2965627"/>
            <a:ext cx="2181425" cy="1545336"/>
            <a:chOff x="1148442" y="1645493"/>
            <a:chExt cx="1655249" cy="875732"/>
          </a:xfrm>
        </p:grpSpPr>
        <p:sp>
          <p:nvSpPr>
            <p:cNvPr id="102" name="Rectangle 101"/>
            <p:cNvSpPr/>
            <p:nvPr/>
          </p:nvSpPr>
          <p:spPr bwMode="auto">
            <a:xfrm>
              <a:off x="1148442" y="1645493"/>
              <a:ext cx="1616872" cy="875732"/>
            </a:xfrm>
            <a:prstGeom prst="rect">
              <a:avLst/>
            </a:prstGeom>
            <a:solidFill>
              <a:schemeClr val="accent2"/>
            </a:solidFill>
            <a:ln w="38100" cap="flat" cmpd="sng" algn="ctr">
              <a:noFill/>
              <a:prstDash val="solid"/>
              <a:headEnd type="none" w="med" len="med"/>
              <a:tailEnd type="none" w="med" len="med"/>
            </a:ln>
            <a:effectLst/>
          </p:spPr>
          <p:txBody>
            <a:bodyPr vert="horz" wrap="square" lIns="101527" tIns="50764" rIns="101527" bIns="50764" numCol="1" rtlCol="0" anchor="ctr" anchorCtr="0" compatLnSpc="1">
              <a:prstTxWarp prst="textNoShape">
                <a:avLst/>
              </a:prstTxWarp>
            </a:bodyPr>
            <a:lstStyle/>
            <a:p>
              <a:pPr algn="ctr" defTabSz="761147" fontAlgn="base">
                <a:spcBef>
                  <a:spcPct val="0"/>
                </a:spcBef>
                <a:spcAft>
                  <a:spcPct val="0"/>
                </a:spcAft>
                <a:defRPr/>
              </a:pPr>
              <a:endParaRPr lang="en-US" sz="1466" kern="0" dirty="0">
                <a:gradFill>
                  <a:gsLst>
                    <a:gs pos="0">
                      <a:srgbClr val="FFFFFF"/>
                    </a:gs>
                    <a:gs pos="100000">
                      <a:srgbClr val="FFFFFF"/>
                    </a:gs>
                  </a:gsLst>
                  <a:lin ang="5400000" scaled="0"/>
                </a:gradFill>
                <a:latin typeface="Segoe"/>
              </a:endParaRPr>
            </a:p>
          </p:txBody>
        </p:sp>
        <p:sp>
          <p:nvSpPr>
            <p:cNvPr id="62" name="TextBox 61"/>
            <p:cNvSpPr txBox="1"/>
            <p:nvPr/>
          </p:nvSpPr>
          <p:spPr>
            <a:xfrm>
              <a:off x="1307018" y="1958034"/>
              <a:ext cx="1496673" cy="240538"/>
            </a:xfrm>
            <a:prstGeom prst="rect">
              <a:avLst/>
            </a:prstGeom>
            <a:noFill/>
          </p:spPr>
          <p:txBody>
            <a:bodyPr wrap="square" lIns="0" tIns="0" rIns="0" bIns="0" rtlCol="0">
              <a:spAutoFit/>
            </a:bodyPr>
            <a:lstStyle/>
            <a:p>
              <a:pPr defTabSz="1218387"/>
              <a:r>
                <a:rPr lang="en-US" sz="1999" spc="-71" dirty="0">
                  <a:gradFill>
                    <a:gsLst>
                      <a:gs pos="2917">
                        <a:srgbClr val="FFFFFF"/>
                      </a:gs>
                      <a:gs pos="30000">
                        <a:srgbClr val="FFFFFF"/>
                      </a:gs>
                    </a:gsLst>
                    <a:lin ang="5400000" scaled="0"/>
                  </a:gradFill>
                </a:rPr>
                <a:t>Microsoft .NET</a:t>
              </a:r>
            </a:p>
          </p:txBody>
        </p:sp>
      </p:grpSp>
      <p:grpSp>
        <p:nvGrpSpPr>
          <p:cNvPr id="36" name="Group 35"/>
          <p:cNvGrpSpPr/>
          <p:nvPr/>
        </p:nvGrpSpPr>
        <p:grpSpPr>
          <a:xfrm>
            <a:off x="288143" y="4560043"/>
            <a:ext cx="2152970" cy="1545336"/>
            <a:chOff x="1133972" y="4423855"/>
            <a:chExt cx="1632581" cy="875732"/>
          </a:xfrm>
        </p:grpSpPr>
        <p:sp>
          <p:nvSpPr>
            <p:cNvPr id="39" name="Rectangle 38"/>
            <p:cNvSpPr/>
            <p:nvPr/>
          </p:nvSpPr>
          <p:spPr bwMode="auto">
            <a:xfrm>
              <a:off x="1133972" y="4423855"/>
              <a:ext cx="1615806" cy="875732"/>
            </a:xfrm>
            <a:prstGeom prst="rect">
              <a:avLst/>
            </a:prstGeom>
            <a:solidFill>
              <a:schemeClr val="accent2"/>
            </a:solidFill>
            <a:ln w="38100" cap="flat" cmpd="sng" algn="ctr">
              <a:noFill/>
              <a:prstDash val="solid"/>
              <a:headEnd type="none" w="med" len="med"/>
              <a:tailEnd type="none" w="med" len="med"/>
            </a:ln>
            <a:effectLst/>
          </p:spPr>
          <p:txBody>
            <a:bodyPr vert="horz" wrap="square" lIns="101527" tIns="50764" rIns="101527" bIns="50764" numCol="1" rtlCol="0" anchor="ctr" anchorCtr="0" compatLnSpc="1">
              <a:prstTxWarp prst="textNoShape">
                <a:avLst/>
              </a:prstTxWarp>
            </a:bodyPr>
            <a:lstStyle/>
            <a:p>
              <a:pPr algn="ctr" defTabSz="761147" fontAlgn="base">
                <a:spcBef>
                  <a:spcPct val="0"/>
                </a:spcBef>
                <a:spcAft>
                  <a:spcPct val="0"/>
                </a:spcAft>
                <a:defRPr/>
              </a:pPr>
              <a:endParaRPr lang="en-US" sz="1466" kern="0" dirty="0">
                <a:gradFill>
                  <a:gsLst>
                    <a:gs pos="0">
                      <a:srgbClr val="FFFFFF"/>
                    </a:gs>
                    <a:gs pos="100000">
                      <a:srgbClr val="FFFFFF"/>
                    </a:gs>
                  </a:gsLst>
                  <a:lin ang="5400000" scaled="0"/>
                </a:gradFill>
                <a:latin typeface="Segoe"/>
              </a:endParaRPr>
            </a:p>
          </p:txBody>
        </p:sp>
        <p:sp>
          <p:nvSpPr>
            <p:cNvPr id="41" name="TextBox 40"/>
            <p:cNvSpPr txBox="1"/>
            <p:nvPr/>
          </p:nvSpPr>
          <p:spPr>
            <a:xfrm>
              <a:off x="1309218" y="4768901"/>
              <a:ext cx="1457335" cy="240500"/>
            </a:xfrm>
            <a:prstGeom prst="rect">
              <a:avLst/>
            </a:prstGeom>
            <a:noFill/>
          </p:spPr>
          <p:txBody>
            <a:bodyPr wrap="square" lIns="0" tIns="0" rIns="0" bIns="0" rtlCol="0">
              <a:spAutoFit/>
            </a:bodyPr>
            <a:lstStyle/>
            <a:p>
              <a:pPr defTabSz="1218387"/>
              <a:r>
                <a:rPr lang="en-US" sz="1999" spc="-71" dirty="0">
                  <a:gradFill>
                    <a:gsLst>
                      <a:gs pos="2917">
                        <a:srgbClr val="FFFFFF"/>
                      </a:gs>
                      <a:gs pos="30000">
                        <a:srgbClr val="FFFFFF"/>
                      </a:gs>
                    </a:gsLst>
                    <a:lin ang="5400000" scaled="0"/>
                  </a:gradFill>
                </a:rPr>
                <a:t>DevOps / IT Pros</a:t>
              </a:r>
            </a:p>
          </p:txBody>
        </p:sp>
      </p:grpSp>
      <p:sp>
        <p:nvSpPr>
          <p:cNvPr id="45" name="TextBox 44"/>
          <p:cNvSpPr txBox="1"/>
          <p:nvPr/>
        </p:nvSpPr>
        <p:spPr>
          <a:xfrm>
            <a:off x="2637590" y="3554511"/>
            <a:ext cx="8844467" cy="361959"/>
          </a:xfrm>
          <a:prstGeom prst="rect">
            <a:avLst/>
          </a:prstGeom>
          <a:noFill/>
        </p:spPr>
        <p:txBody>
          <a:bodyPr wrap="square" lIns="0" tIns="0" rIns="0" bIns="0" rtlCol="0">
            <a:spAutoFit/>
          </a:bodyPr>
          <a:lstStyle/>
          <a:p>
            <a:pPr defTabSz="761397">
              <a:defRPr/>
            </a:pPr>
            <a:r>
              <a:rPr lang="en-US" sz="2352" kern="0" dirty="0">
                <a:solidFill>
                  <a:srgbClr val="505050"/>
                </a:solidFill>
                <a:cs typeface="Segoe UI" panose="020B0502040204020203" pitchFamily="34" charset="0"/>
              </a:rPr>
              <a:t>C#, F# Map/Reduce, Microsoft .NET management clients</a:t>
            </a:r>
          </a:p>
        </p:txBody>
      </p:sp>
      <p:sp>
        <p:nvSpPr>
          <p:cNvPr id="48" name="TextBox 47"/>
          <p:cNvSpPr txBox="1"/>
          <p:nvPr/>
        </p:nvSpPr>
        <p:spPr>
          <a:xfrm>
            <a:off x="2637589" y="5168919"/>
            <a:ext cx="8844467" cy="361978"/>
          </a:xfrm>
          <a:prstGeom prst="rect">
            <a:avLst/>
          </a:prstGeom>
          <a:noFill/>
        </p:spPr>
        <p:txBody>
          <a:bodyPr wrap="square" lIns="0" tIns="0" rIns="0" bIns="0" rtlCol="0">
            <a:spAutoFit/>
          </a:bodyPr>
          <a:lstStyle/>
          <a:p>
            <a:pPr defTabSz="761397">
              <a:defRPr/>
            </a:pPr>
            <a:r>
              <a:rPr lang="en-US" sz="2352" kern="0" dirty="0">
                <a:solidFill>
                  <a:srgbClr val="505050"/>
                </a:solidFill>
                <a:cs typeface="Segoe UI" panose="020B0502040204020203" pitchFamily="34" charset="0"/>
              </a:rPr>
              <a:t>PowerShell, cross-platform CLI tools</a:t>
            </a:r>
          </a:p>
        </p:txBody>
      </p:sp>
    </p:spTree>
    <p:extLst>
      <p:ext uri="{BB962C8B-B14F-4D97-AF65-F5344CB8AC3E}">
        <p14:creationId xmlns:p14="http://schemas.microsoft.com/office/powerpoint/2010/main" val="3204885286"/>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3542563" y="1328269"/>
            <a:ext cx="5085547" cy="4567635"/>
            <a:chOff x="3540868" y="1326872"/>
            <a:chExt cx="5088917" cy="4570667"/>
          </a:xfrm>
        </p:grpSpPr>
        <p:cxnSp>
          <p:nvCxnSpPr>
            <p:cNvPr id="9" name="Straight Connector 8"/>
            <p:cNvCxnSpPr/>
            <p:nvPr/>
          </p:nvCxnSpPr>
          <p:spPr>
            <a:xfrm>
              <a:off x="6031149" y="1396874"/>
              <a:ext cx="0" cy="4500665"/>
            </a:xfrm>
            <a:prstGeom prst="line">
              <a:avLst/>
            </a:prstGeom>
            <a:ln w="28575">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40868" y="1326872"/>
              <a:ext cx="1776663" cy="362199"/>
            </a:xfrm>
            <a:prstGeom prst="rect">
              <a:avLst/>
            </a:prstGeom>
            <a:noFill/>
          </p:spPr>
          <p:txBody>
            <a:bodyPr wrap="none" lIns="0" tIns="0" rIns="0" bIns="0" rtlCol="0">
              <a:spAutoFit/>
            </a:bodyPr>
            <a:lstStyle/>
            <a:p>
              <a:pPr defTabSz="1218387"/>
              <a:r>
                <a:rPr lang="en-US" sz="2352" spc="-70" dirty="0">
                  <a:solidFill>
                    <a:srgbClr val="00B0F0"/>
                  </a:solidFill>
                  <a:latin typeface="Segoe UI Light"/>
                </a:rPr>
                <a:t>Authoring Jobs</a:t>
              </a:r>
            </a:p>
          </p:txBody>
        </p:sp>
        <p:sp>
          <p:nvSpPr>
            <p:cNvPr id="14" name="TextBox 13"/>
            <p:cNvSpPr txBox="1"/>
            <p:nvPr/>
          </p:nvSpPr>
          <p:spPr>
            <a:xfrm>
              <a:off x="6705869" y="1326872"/>
              <a:ext cx="1923916" cy="362199"/>
            </a:xfrm>
            <a:prstGeom prst="rect">
              <a:avLst/>
            </a:prstGeom>
            <a:noFill/>
          </p:spPr>
          <p:txBody>
            <a:bodyPr wrap="none" lIns="0" tIns="0" rIns="0" bIns="0" rtlCol="0">
              <a:spAutoFit/>
            </a:bodyPr>
            <a:lstStyle/>
            <a:p>
              <a:pPr defTabSz="1218387"/>
              <a:r>
                <a:rPr lang="en-US" sz="2352" spc="-70" dirty="0">
                  <a:solidFill>
                    <a:srgbClr val="00B0F0"/>
                  </a:solidFill>
                  <a:latin typeface="Segoe UI Light"/>
                </a:rPr>
                <a:t>App Integration </a:t>
              </a:r>
            </a:p>
          </p:txBody>
        </p:sp>
      </p:grpSp>
      <p:sp>
        <p:nvSpPr>
          <p:cNvPr id="2" name="Title 1"/>
          <p:cNvSpPr>
            <a:spLocks noGrp="1"/>
          </p:cNvSpPr>
          <p:nvPr>
            <p:ph type="title"/>
          </p:nvPr>
        </p:nvSpPr>
        <p:spPr/>
        <p:txBody>
          <a:bodyPr>
            <a:normAutofit fontScale="90000"/>
          </a:bodyPr>
          <a:lstStyle/>
          <a:p>
            <a:r>
              <a:rPr lang="en-US" dirty="0" smtClean="0"/>
              <a:t>Building developer experiences</a:t>
            </a:r>
            <a:endParaRPr lang="en-US" dirty="0"/>
          </a:p>
        </p:txBody>
      </p:sp>
      <p:sp>
        <p:nvSpPr>
          <p:cNvPr id="3" name="Rectangle 2"/>
          <p:cNvSpPr/>
          <p:nvPr/>
        </p:nvSpPr>
        <p:spPr bwMode="auto">
          <a:xfrm>
            <a:off x="3143992" y="5374864"/>
            <a:ext cx="5774402" cy="10531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b" anchorCtr="0" forceAA="0" compatLnSpc="1">
            <a:prstTxWarp prst="textNoShape">
              <a:avLst/>
            </a:prstTxWarp>
            <a:noAutofit/>
          </a:bodyPr>
          <a:lstStyle/>
          <a:p>
            <a:pPr algn="ctr" defTabSz="913375" fontAlgn="base">
              <a:spcBef>
                <a:spcPct val="0"/>
              </a:spcBef>
              <a:spcAft>
                <a:spcPct val="0"/>
              </a:spcAft>
            </a:pPr>
            <a:r>
              <a:rPr lang="en-US" sz="2156" dirty="0">
                <a:gradFill>
                  <a:gsLst>
                    <a:gs pos="0">
                      <a:srgbClr val="FFFFFF"/>
                    </a:gs>
                    <a:gs pos="100000">
                      <a:srgbClr val="FFFFFF"/>
                    </a:gs>
                  </a:gsLst>
                  <a:lin ang="5400000" scaled="0"/>
                </a:gradFill>
                <a:ea typeface="Segoe UI" pitchFamily="34" charset="0"/>
                <a:cs typeface="Segoe UI" pitchFamily="34" charset="0"/>
              </a:rPr>
              <a:t>Core Hadoop</a:t>
            </a:r>
          </a:p>
        </p:txBody>
      </p:sp>
      <p:sp>
        <p:nvSpPr>
          <p:cNvPr id="5" name="Rectangle 4"/>
          <p:cNvSpPr/>
          <p:nvPr/>
        </p:nvSpPr>
        <p:spPr bwMode="auto">
          <a:xfrm>
            <a:off x="3143992" y="4218039"/>
            <a:ext cx="5774402" cy="93647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ctr" anchorCtr="0" forceAA="0" compatLnSpc="1">
            <a:prstTxWarp prst="textNoShape">
              <a:avLst/>
            </a:prstTxWarp>
            <a:noAutofit/>
          </a:bodyPr>
          <a:lstStyle/>
          <a:p>
            <a:pPr algn="ctr" defTabSz="913375" fontAlgn="base">
              <a:spcBef>
                <a:spcPct val="0"/>
              </a:spcBef>
              <a:spcAft>
                <a:spcPct val="0"/>
              </a:spcAft>
            </a:pPr>
            <a:r>
              <a:rPr lang="en-US" sz="2156" dirty="0">
                <a:gradFill>
                  <a:gsLst>
                    <a:gs pos="0">
                      <a:srgbClr val="FFFFFF"/>
                    </a:gs>
                    <a:gs pos="100000">
                      <a:srgbClr val="FFFFFF"/>
                    </a:gs>
                  </a:gsLst>
                  <a:lin ang="5400000" scaled="0"/>
                </a:gradFill>
                <a:ea typeface="Segoe UI" pitchFamily="34" charset="0"/>
                <a:cs typeface="Segoe UI" pitchFamily="34" charset="0"/>
              </a:rPr>
              <a:t>Consistent REST APIs</a:t>
            </a:r>
          </a:p>
        </p:txBody>
      </p:sp>
      <p:sp>
        <p:nvSpPr>
          <p:cNvPr id="6" name="Rectangle 5"/>
          <p:cNvSpPr/>
          <p:nvPr/>
        </p:nvSpPr>
        <p:spPr bwMode="auto">
          <a:xfrm>
            <a:off x="3143992" y="3032295"/>
            <a:ext cx="5774402" cy="9653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ctr" anchorCtr="0" forceAA="0" compatLnSpc="1">
            <a:prstTxWarp prst="textNoShape">
              <a:avLst/>
            </a:prstTxWarp>
            <a:noAutofit/>
          </a:bodyPr>
          <a:lstStyle/>
          <a:p>
            <a:pPr algn="ctr" defTabSz="913375" fontAlgn="base">
              <a:spcBef>
                <a:spcPct val="0"/>
              </a:spcBef>
              <a:spcAft>
                <a:spcPct val="0"/>
              </a:spcAft>
            </a:pPr>
            <a:r>
              <a:rPr lang="en-US" sz="2156" dirty="0">
                <a:gradFill>
                  <a:gsLst>
                    <a:gs pos="0">
                      <a:srgbClr val="FFFFFF"/>
                    </a:gs>
                    <a:gs pos="100000">
                      <a:srgbClr val="FFFFFF"/>
                    </a:gs>
                  </a:gsLst>
                  <a:lin ang="5400000" scaled="0"/>
                </a:gradFill>
                <a:ea typeface="Segoe UI" pitchFamily="34" charset="0"/>
                <a:cs typeface="Segoe UI" pitchFamily="34" charset="0"/>
              </a:rPr>
              <a:t>Breadth of clients (Java, JS,</a:t>
            </a:r>
            <a:br>
              <a:rPr lang="en-US" sz="2156" dirty="0">
                <a:gradFill>
                  <a:gsLst>
                    <a:gs pos="0">
                      <a:srgbClr val="FFFFFF"/>
                    </a:gs>
                    <a:gs pos="100000">
                      <a:srgbClr val="FFFFFF"/>
                    </a:gs>
                  </a:gsLst>
                  <a:lin ang="5400000" scaled="0"/>
                </a:gradFill>
                <a:ea typeface="Segoe UI" pitchFamily="34" charset="0"/>
                <a:cs typeface="Segoe UI" pitchFamily="34" charset="0"/>
              </a:rPr>
            </a:br>
            <a:r>
              <a:rPr lang="en-US" sz="2156" dirty="0">
                <a:gradFill>
                  <a:gsLst>
                    <a:gs pos="0">
                      <a:srgbClr val="FFFFFF"/>
                    </a:gs>
                    <a:gs pos="100000">
                      <a:srgbClr val="FFFFFF"/>
                    </a:gs>
                  </a:gsLst>
                  <a:lin ang="5400000" scaled="0"/>
                </a:gradFill>
                <a:ea typeface="Segoe UI" pitchFamily="34" charset="0"/>
                <a:cs typeface="Segoe UI" pitchFamily="34" charset="0"/>
              </a:rPr>
              <a:t>Microsoft .NET)</a:t>
            </a:r>
          </a:p>
        </p:txBody>
      </p:sp>
      <p:sp>
        <p:nvSpPr>
          <p:cNvPr id="7" name="Rectangle 6"/>
          <p:cNvSpPr/>
          <p:nvPr/>
        </p:nvSpPr>
        <p:spPr bwMode="auto">
          <a:xfrm>
            <a:off x="3469651" y="5551468"/>
            <a:ext cx="5123082" cy="50074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ctr" anchorCtr="0" forceAA="0" compatLnSpc="1">
            <a:prstTxWarp prst="textNoShape">
              <a:avLst/>
            </a:prstTxWarp>
            <a:noAutofit/>
          </a:bodyPr>
          <a:lstStyle/>
          <a:p>
            <a:pPr algn="ctr" defTabSz="913375" fontAlgn="base">
              <a:spcBef>
                <a:spcPct val="0"/>
              </a:spcBef>
              <a:spcAft>
                <a:spcPct val="0"/>
              </a:spcAft>
            </a:pPr>
            <a:r>
              <a:rPr lang="en-US" sz="2156" dirty="0">
                <a:solidFill>
                  <a:srgbClr val="44546A"/>
                </a:solidFill>
                <a:ea typeface="Segoe UI" pitchFamily="34" charset="0"/>
                <a:cs typeface="Segoe UI" pitchFamily="34" charset="0"/>
              </a:rPr>
              <a:t>Authoring frameworks and languages </a:t>
            </a:r>
          </a:p>
        </p:txBody>
      </p:sp>
      <p:sp>
        <p:nvSpPr>
          <p:cNvPr id="8" name="Rectangle 7"/>
          <p:cNvSpPr/>
          <p:nvPr/>
        </p:nvSpPr>
        <p:spPr bwMode="auto">
          <a:xfrm>
            <a:off x="3143992" y="1846551"/>
            <a:ext cx="5774402" cy="9653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ctr" anchorCtr="0" forceAA="0" compatLnSpc="1">
            <a:prstTxWarp prst="textNoShape">
              <a:avLst/>
            </a:prstTxWarp>
            <a:noAutofit/>
          </a:bodyPr>
          <a:lstStyle/>
          <a:p>
            <a:pPr algn="ctr" defTabSz="913375" fontAlgn="base">
              <a:spcBef>
                <a:spcPct val="0"/>
              </a:spcBef>
              <a:spcAft>
                <a:spcPct val="0"/>
              </a:spcAft>
            </a:pPr>
            <a:r>
              <a:rPr lang="en-US" sz="2156" dirty="0">
                <a:gradFill>
                  <a:gsLst>
                    <a:gs pos="0">
                      <a:srgbClr val="FFFFFF"/>
                    </a:gs>
                    <a:gs pos="100000">
                      <a:srgbClr val="FFFFFF"/>
                    </a:gs>
                  </a:gsLst>
                  <a:lin ang="5400000" scaled="0"/>
                </a:gradFill>
                <a:ea typeface="Segoe UI" pitchFamily="34" charset="0"/>
                <a:cs typeface="Segoe UI" pitchFamily="34" charset="0"/>
              </a:rPr>
              <a:t>End-user tooling (IDEs, analyst tools, Command lines)</a:t>
            </a:r>
          </a:p>
        </p:txBody>
      </p:sp>
      <p:grpSp>
        <p:nvGrpSpPr>
          <p:cNvPr id="23" name="Group 22"/>
          <p:cNvGrpSpPr/>
          <p:nvPr/>
        </p:nvGrpSpPr>
        <p:grpSpPr>
          <a:xfrm>
            <a:off x="9130031" y="3862742"/>
            <a:ext cx="2409411" cy="1512124"/>
            <a:chOff x="9132041" y="3863028"/>
            <a:chExt cx="2411009" cy="1513126"/>
          </a:xfrm>
        </p:grpSpPr>
        <p:sp>
          <p:nvSpPr>
            <p:cNvPr id="15" name="Left Brace 14"/>
            <p:cNvSpPr/>
            <p:nvPr/>
          </p:nvSpPr>
          <p:spPr>
            <a:xfrm>
              <a:off x="9132041" y="3863028"/>
              <a:ext cx="251164" cy="1513126"/>
            </a:xfrm>
            <a:prstGeom prst="lef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1218387"/>
              <a:endParaRPr lang="en-US" sz="1764" dirty="0">
                <a:solidFill>
                  <a:srgbClr val="505050"/>
                </a:solidFill>
              </a:endParaRPr>
            </a:p>
          </p:txBody>
        </p:sp>
        <p:sp>
          <p:nvSpPr>
            <p:cNvPr id="16" name="TextBox 15"/>
            <p:cNvSpPr txBox="1"/>
            <p:nvPr/>
          </p:nvSpPr>
          <p:spPr>
            <a:xfrm>
              <a:off x="9539152" y="4088298"/>
              <a:ext cx="2003898" cy="1086652"/>
            </a:xfrm>
            <a:prstGeom prst="rect">
              <a:avLst/>
            </a:prstGeom>
            <a:noFill/>
          </p:spPr>
          <p:txBody>
            <a:bodyPr wrap="square" lIns="0" tIns="0" rIns="0" bIns="0" rtlCol="0">
              <a:spAutoFit/>
            </a:bodyPr>
            <a:lstStyle/>
            <a:p>
              <a:pPr defTabSz="1218387"/>
              <a:r>
                <a:rPr lang="en-US" sz="1764" spc="-70" dirty="0">
                  <a:solidFill>
                    <a:srgbClr val="00B0F0"/>
                  </a:solidFill>
                </a:rPr>
                <a:t>Connectivity</a:t>
              </a:r>
            </a:p>
            <a:p>
              <a:pPr defTabSz="1218387"/>
              <a:r>
                <a:rPr lang="en-US" sz="1764" spc="-70" dirty="0">
                  <a:solidFill>
                    <a:srgbClr val="00B0F0"/>
                  </a:solidFill>
                </a:rPr>
                <a:t>Programmability</a:t>
              </a:r>
            </a:p>
            <a:p>
              <a:pPr defTabSz="1218387"/>
              <a:r>
                <a:rPr lang="en-US" sz="1764" spc="-70" dirty="0">
                  <a:solidFill>
                    <a:srgbClr val="00B0F0"/>
                  </a:solidFill>
                </a:rPr>
                <a:t>Security</a:t>
              </a:r>
            </a:p>
            <a:p>
              <a:pPr defTabSz="1218387"/>
              <a:r>
                <a:rPr lang="en-US" sz="1764" spc="-70" dirty="0">
                  <a:solidFill>
                    <a:srgbClr val="00B0F0"/>
                  </a:solidFill>
                </a:rPr>
                <a:t>Loosely coupled</a:t>
              </a:r>
            </a:p>
          </p:txBody>
        </p:sp>
      </p:grpSp>
      <p:grpSp>
        <p:nvGrpSpPr>
          <p:cNvPr id="19" name="Group 18"/>
          <p:cNvGrpSpPr/>
          <p:nvPr/>
        </p:nvGrpSpPr>
        <p:grpSpPr>
          <a:xfrm>
            <a:off x="4039" y="2811945"/>
            <a:ext cx="2652136" cy="1438735"/>
            <a:chOff x="0" y="2811537"/>
            <a:chExt cx="2653896" cy="1439693"/>
          </a:xfrm>
        </p:grpSpPr>
        <p:sp>
          <p:nvSpPr>
            <p:cNvPr id="17" name="Right Brace 16"/>
            <p:cNvSpPr/>
            <p:nvPr/>
          </p:nvSpPr>
          <p:spPr>
            <a:xfrm>
              <a:off x="2352339" y="2811537"/>
              <a:ext cx="301557" cy="1439693"/>
            </a:xfrm>
            <a:prstGeom prst="righ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1218387"/>
              <a:endParaRPr lang="en-US" sz="1764" dirty="0">
                <a:solidFill>
                  <a:srgbClr val="505050"/>
                </a:solidFill>
              </a:endParaRPr>
            </a:p>
          </p:txBody>
        </p:sp>
        <p:sp>
          <p:nvSpPr>
            <p:cNvPr id="18" name="TextBox 17"/>
            <p:cNvSpPr txBox="1"/>
            <p:nvPr/>
          </p:nvSpPr>
          <p:spPr>
            <a:xfrm>
              <a:off x="0" y="3055125"/>
              <a:ext cx="2262355" cy="814991"/>
            </a:xfrm>
            <a:prstGeom prst="rect">
              <a:avLst/>
            </a:prstGeom>
            <a:noFill/>
          </p:spPr>
          <p:txBody>
            <a:bodyPr wrap="square" lIns="0" tIns="0" rIns="0" bIns="0" rtlCol="0">
              <a:spAutoFit/>
            </a:bodyPr>
            <a:lstStyle/>
            <a:p>
              <a:pPr algn="r" defTabSz="1218387"/>
              <a:r>
                <a:rPr lang="en-US" sz="1764" spc="-70" dirty="0">
                  <a:solidFill>
                    <a:srgbClr val="00B0F0"/>
                  </a:solidFill>
                </a:rPr>
                <a:t>Lightweight</a:t>
              </a:r>
            </a:p>
            <a:p>
              <a:pPr algn="r" defTabSz="1218387"/>
              <a:r>
                <a:rPr lang="en-US" sz="1764" spc="-70" dirty="0">
                  <a:solidFill>
                    <a:srgbClr val="00B0F0"/>
                  </a:solidFill>
                </a:rPr>
                <a:t>Low cost to extend</a:t>
              </a:r>
            </a:p>
            <a:p>
              <a:pPr algn="r" defTabSz="1218387"/>
              <a:r>
                <a:rPr lang="en-US" sz="1764" spc="-70" dirty="0">
                  <a:solidFill>
                    <a:srgbClr val="00B0F0"/>
                  </a:solidFill>
                </a:rPr>
                <a:t>Scenario oriented</a:t>
              </a:r>
            </a:p>
          </p:txBody>
        </p:sp>
      </p:grpSp>
      <p:grpSp>
        <p:nvGrpSpPr>
          <p:cNvPr id="20" name="Group 19"/>
          <p:cNvGrpSpPr/>
          <p:nvPr/>
        </p:nvGrpSpPr>
        <p:grpSpPr>
          <a:xfrm>
            <a:off x="137059" y="5154517"/>
            <a:ext cx="2519118" cy="1438736"/>
            <a:chOff x="133108" y="2811537"/>
            <a:chExt cx="2520788" cy="1439693"/>
          </a:xfrm>
        </p:grpSpPr>
        <p:sp>
          <p:nvSpPr>
            <p:cNvPr id="21" name="Right Brace 20"/>
            <p:cNvSpPr/>
            <p:nvPr/>
          </p:nvSpPr>
          <p:spPr>
            <a:xfrm>
              <a:off x="2352339" y="2811537"/>
              <a:ext cx="301557" cy="1439693"/>
            </a:xfrm>
            <a:prstGeom prst="righ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1218387"/>
              <a:endParaRPr lang="en-US" sz="1764" dirty="0">
                <a:solidFill>
                  <a:srgbClr val="505050"/>
                </a:solidFill>
              </a:endParaRPr>
            </a:p>
          </p:txBody>
        </p:sp>
        <p:sp>
          <p:nvSpPr>
            <p:cNvPr id="22" name="TextBox 21"/>
            <p:cNvSpPr txBox="1"/>
            <p:nvPr/>
          </p:nvSpPr>
          <p:spPr>
            <a:xfrm>
              <a:off x="133108" y="2869213"/>
              <a:ext cx="2113342" cy="1358317"/>
            </a:xfrm>
            <a:prstGeom prst="rect">
              <a:avLst/>
            </a:prstGeom>
            <a:noFill/>
          </p:spPr>
          <p:txBody>
            <a:bodyPr wrap="square" lIns="0" tIns="0" rIns="0" bIns="0" rtlCol="0">
              <a:spAutoFit/>
            </a:bodyPr>
            <a:lstStyle/>
            <a:p>
              <a:pPr algn="r" defTabSz="1218387"/>
              <a:r>
                <a:rPr lang="en-US" sz="1764" spc="-70" dirty="0">
                  <a:solidFill>
                    <a:srgbClr val="00B0F0"/>
                  </a:solidFill>
                </a:rPr>
                <a:t>Innovation flows upward</a:t>
              </a:r>
            </a:p>
            <a:p>
              <a:pPr algn="r" defTabSz="1218387"/>
              <a:r>
                <a:rPr lang="en-US" sz="1764" spc="-70" dirty="0">
                  <a:solidFill>
                    <a:srgbClr val="00B0F0"/>
                  </a:solidFill>
                </a:rPr>
                <a:t>New compute models</a:t>
              </a:r>
            </a:p>
            <a:p>
              <a:pPr algn="r" defTabSz="1218387"/>
              <a:r>
                <a:rPr lang="en-US" sz="1764" spc="-70" dirty="0">
                  <a:solidFill>
                    <a:srgbClr val="00B0F0"/>
                  </a:solidFill>
                </a:rPr>
                <a:t>Performance enhancements</a:t>
              </a:r>
            </a:p>
          </p:txBody>
        </p:sp>
      </p:grpSp>
      <p:grpSp>
        <p:nvGrpSpPr>
          <p:cNvPr id="24" name="Group 23"/>
          <p:cNvGrpSpPr/>
          <p:nvPr/>
        </p:nvGrpSpPr>
        <p:grpSpPr>
          <a:xfrm>
            <a:off x="9123819" y="1589985"/>
            <a:ext cx="3064145" cy="1512123"/>
            <a:chOff x="9125823" y="3863027"/>
            <a:chExt cx="3066175" cy="1513126"/>
          </a:xfrm>
        </p:grpSpPr>
        <p:sp>
          <p:nvSpPr>
            <p:cNvPr id="25" name="Left Brace 24"/>
            <p:cNvSpPr/>
            <p:nvPr/>
          </p:nvSpPr>
          <p:spPr>
            <a:xfrm>
              <a:off x="9125823" y="3863027"/>
              <a:ext cx="260892" cy="1513126"/>
            </a:xfrm>
            <a:prstGeom prst="lef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1218387"/>
              <a:endParaRPr lang="en-US" sz="1764" dirty="0">
                <a:solidFill>
                  <a:srgbClr val="505050"/>
                </a:solidFill>
              </a:endParaRPr>
            </a:p>
          </p:txBody>
        </p:sp>
        <p:sp>
          <p:nvSpPr>
            <p:cNvPr id="26" name="TextBox 25"/>
            <p:cNvSpPr txBox="1"/>
            <p:nvPr/>
          </p:nvSpPr>
          <p:spPr>
            <a:xfrm>
              <a:off x="9560266" y="4093377"/>
              <a:ext cx="2631732" cy="1086652"/>
            </a:xfrm>
            <a:prstGeom prst="rect">
              <a:avLst/>
            </a:prstGeom>
            <a:noFill/>
          </p:spPr>
          <p:txBody>
            <a:bodyPr wrap="square" lIns="0" tIns="0" rIns="0" bIns="0" rtlCol="0">
              <a:spAutoFit/>
            </a:bodyPr>
            <a:lstStyle/>
            <a:p>
              <a:pPr defTabSz="1218387"/>
              <a:r>
                <a:rPr lang="en-US" sz="1764" spc="-70" dirty="0">
                  <a:solidFill>
                    <a:srgbClr val="00B0F0"/>
                  </a:solidFill>
                </a:rPr>
                <a:t>Extend breadth &amp; depth</a:t>
              </a:r>
            </a:p>
            <a:p>
              <a:pPr defTabSz="1218387"/>
              <a:r>
                <a:rPr lang="en-US" sz="1764" spc="-70" dirty="0">
                  <a:solidFill>
                    <a:srgbClr val="00B0F0"/>
                  </a:solidFill>
                </a:rPr>
                <a:t>Enable new scenarios</a:t>
              </a:r>
            </a:p>
            <a:p>
              <a:pPr defTabSz="1218387"/>
              <a:r>
                <a:rPr lang="en-US" sz="1764" spc="-70" dirty="0">
                  <a:solidFill>
                    <a:srgbClr val="00B0F0"/>
                  </a:solidFill>
                </a:rPr>
                <a:t>Integrate with current tool chains</a:t>
              </a:r>
            </a:p>
          </p:txBody>
        </p:sp>
      </p:grpSp>
    </p:spTree>
    <p:extLst>
      <p:ext uri="{BB962C8B-B14F-4D97-AF65-F5344CB8AC3E}">
        <p14:creationId xmlns:p14="http://schemas.microsoft.com/office/powerpoint/2010/main" val="8780672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9396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 HDInsight</a:t>
            </a:r>
            <a:endParaRPr lang="en-US" dirty="0"/>
          </a:p>
        </p:txBody>
      </p:sp>
      <p:sp>
        <p:nvSpPr>
          <p:cNvPr id="3" name="Subtitle 2"/>
          <p:cNvSpPr>
            <a:spLocks noGrp="1"/>
          </p:cNvSpPr>
          <p:nvPr>
            <p:ph type="subTitle" idx="1"/>
          </p:nvPr>
        </p:nvSpPr>
        <p:spPr/>
        <p:txBody>
          <a:bodyPr>
            <a:normAutofit/>
          </a:bodyPr>
          <a:lstStyle/>
          <a:p>
            <a:endParaRPr lang="en-US" sz="4400" dirty="0">
              <a:latin typeface="+mj-lt"/>
            </a:endParaRPr>
          </a:p>
        </p:txBody>
      </p:sp>
    </p:spTree>
    <p:extLst>
      <p:ext uri="{BB962C8B-B14F-4D97-AF65-F5344CB8AC3E}">
        <p14:creationId xmlns:p14="http://schemas.microsoft.com/office/powerpoint/2010/main" val="5493709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9396C"/>
        </a:solidFill>
        <a:effectLst/>
      </p:bgPr>
    </p:bg>
    <p:spTree>
      <p:nvGrpSpPr>
        <p:cNvPr id="1" name=""/>
        <p:cNvGrpSpPr/>
        <p:nvPr/>
      </p:nvGrpSpPr>
      <p:grpSpPr>
        <a:xfrm>
          <a:off x="0" y="0"/>
          <a:ext cx="0" cy="0"/>
          <a:chOff x="0" y="0"/>
          <a:chExt cx="0" cy="0"/>
        </a:xfrm>
      </p:grpSpPr>
      <p:sp>
        <p:nvSpPr>
          <p:cNvPr id="25" name="Round Same Side Corner Rectangle 73"/>
          <p:cNvSpPr/>
          <p:nvPr/>
        </p:nvSpPr>
        <p:spPr>
          <a:xfrm>
            <a:off x="1589" y="1"/>
            <a:ext cx="12188825" cy="6857999"/>
          </a:xfrm>
          <a:prstGeom prst="rect">
            <a:avLst/>
          </a:prstGeom>
          <a:solidFill>
            <a:srgbClr val="19396C"/>
          </a:solidFill>
          <a:ln w="10795" cap="flat" cmpd="sng" algn="ctr">
            <a:noFill/>
            <a:prstDash val="dash"/>
          </a:ln>
          <a:effectLst/>
        </p:spPr>
        <p:txBody>
          <a:bodyPr lIns="91440" tIns="91440" rIns="91440" bIns="91440" rtlCol="0" anchor="b"/>
          <a:lstStyle/>
          <a:p>
            <a:pPr>
              <a:lnSpc>
                <a:spcPct val="80000"/>
              </a:lnSpc>
            </a:pPr>
            <a:endParaRPr lang="en-US" kern="0" dirty="0">
              <a:ln>
                <a:solidFill>
                  <a:srgbClr val="FFFFFF">
                    <a:alpha val="0"/>
                  </a:srgbClr>
                </a:solidFill>
              </a:ln>
              <a:solidFill>
                <a:srgbClr val="FFFFFF"/>
              </a:solidFill>
              <a:latin typeface="Segoe UI Light" pitchFamily="34" charset="0"/>
              <a:cs typeface="Arial"/>
            </a:endParaRPr>
          </a:p>
        </p:txBody>
      </p:sp>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246"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0"/>
                        <a:ext cx="158750" cy="158750"/>
                      </a:xfrm>
                      <a:prstGeom prst="rect">
                        <a:avLst/>
                      </a:prstGeom>
                    </p:spPr>
                  </p:pic>
                </p:oleObj>
              </mc:Fallback>
            </mc:AlternateContent>
          </a:graphicData>
        </a:graphic>
      </p:graphicFrame>
      <p:sp>
        <p:nvSpPr>
          <p:cNvPr id="79" name="TextBox 78"/>
          <p:cNvSpPr txBox="1"/>
          <p:nvPr/>
        </p:nvSpPr>
        <p:spPr>
          <a:xfrm>
            <a:off x="251803" y="6448942"/>
            <a:ext cx="3967433" cy="184666"/>
          </a:xfrm>
          <a:prstGeom prst="rect">
            <a:avLst/>
          </a:prstGeom>
          <a:noFill/>
        </p:spPr>
        <p:txBody>
          <a:bodyPr wrap="none" lIns="0" tIns="0" rIns="0" bIns="0" rtlCol="0" anchor="b" anchorCtr="0">
            <a:spAutoFit/>
          </a:bodyPr>
          <a:lstStyle/>
          <a:p>
            <a:pPr>
              <a:defRPr/>
            </a:pPr>
            <a:r>
              <a:rPr lang="en-US" sz="1200" kern="0" dirty="0">
                <a:ln>
                  <a:solidFill>
                    <a:srgbClr val="FFFFFF">
                      <a:alpha val="0"/>
                    </a:srgbClr>
                  </a:solidFill>
                </a:ln>
                <a:solidFill>
                  <a:srgbClr val="FFFFFF"/>
                </a:solidFill>
              </a:rPr>
              <a:t>Reference: </a:t>
            </a:r>
            <a:r>
              <a:rPr lang="en-US" sz="1200" u="sng" kern="0" dirty="0">
                <a:ln>
                  <a:solidFill>
                    <a:srgbClr val="FFFFFF">
                      <a:alpha val="0"/>
                    </a:srgbClr>
                  </a:solidFill>
                </a:ln>
                <a:solidFill>
                  <a:srgbClr val="FFFFFF"/>
                </a:solidFill>
              </a:rPr>
              <a:t>http://en.wikipedia.org/wiki/File:Hadoop_1.png </a:t>
            </a:r>
          </a:p>
        </p:txBody>
      </p:sp>
      <p:grpSp>
        <p:nvGrpSpPr>
          <p:cNvPr id="13" name="Group 12"/>
          <p:cNvGrpSpPr/>
          <p:nvPr/>
        </p:nvGrpSpPr>
        <p:grpSpPr>
          <a:xfrm>
            <a:off x="4483941" y="1508879"/>
            <a:ext cx="6206172" cy="4572000"/>
            <a:chOff x="4482353" y="2126379"/>
            <a:chExt cx="6206172" cy="4572000"/>
          </a:xfrm>
        </p:grpSpPr>
        <p:sp>
          <p:nvSpPr>
            <p:cNvPr id="76" name="TextBox 75"/>
            <p:cNvSpPr txBox="1"/>
            <p:nvPr/>
          </p:nvSpPr>
          <p:spPr>
            <a:xfrm>
              <a:off x="4482353" y="2967293"/>
              <a:ext cx="1581197" cy="646331"/>
            </a:xfrm>
            <a:prstGeom prst="rect">
              <a:avLst/>
            </a:prstGeom>
            <a:noFill/>
          </p:spPr>
          <p:txBody>
            <a:bodyPr wrap="square" rtlCol="0" anchor="ctr" anchorCtr="0">
              <a:spAutoFit/>
            </a:bodyPr>
            <a:lstStyle/>
            <a:p>
              <a:pPr algn="r">
                <a:lnSpc>
                  <a:spcPct val="90000"/>
                </a:lnSpc>
                <a:defRPr/>
              </a:pPr>
              <a:r>
                <a:rPr lang="en-US" sz="2000" kern="0" dirty="0" err="1">
                  <a:ln>
                    <a:solidFill>
                      <a:srgbClr val="FFFFFF">
                        <a:alpha val="0"/>
                      </a:srgbClr>
                    </a:solidFill>
                  </a:ln>
                  <a:solidFill>
                    <a:srgbClr val="FFFFFF">
                      <a:alpha val="99000"/>
                    </a:srgbClr>
                  </a:solidFill>
                </a:rPr>
                <a:t>MapReduce</a:t>
              </a:r>
              <a:r>
                <a:rPr lang="en-US" sz="2000" kern="0" dirty="0">
                  <a:ln>
                    <a:solidFill>
                      <a:srgbClr val="FFFFFF">
                        <a:alpha val="0"/>
                      </a:srgbClr>
                    </a:solidFill>
                  </a:ln>
                  <a:solidFill>
                    <a:srgbClr val="FFFFFF">
                      <a:alpha val="99000"/>
                    </a:srgbClr>
                  </a:solidFill>
                </a:rPr>
                <a:t> Layer</a:t>
              </a:r>
            </a:p>
          </p:txBody>
        </p:sp>
        <p:sp>
          <p:nvSpPr>
            <p:cNvPr id="77" name="TextBox 76"/>
            <p:cNvSpPr txBox="1"/>
            <p:nvPr/>
          </p:nvSpPr>
          <p:spPr>
            <a:xfrm>
              <a:off x="4697630" y="5268139"/>
              <a:ext cx="1365919" cy="646331"/>
            </a:xfrm>
            <a:prstGeom prst="rect">
              <a:avLst/>
            </a:prstGeom>
            <a:noFill/>
          </p:spPr>
          <p:txBody>
            <a:bodyPr wrap="square" rtlCol="0" anchor="ctr" anchorCtr="0">
              <a:spAutoFit/>
            </a:bodyPr>
            <a:lstStyle/>
            <a:p>
              <a:pPr algn="r">
                <a:lnSpc>
                  <a:spcPct val="90000"/>
                </a:lnSpc>
                <a:defRPr/>
              </a:pPr>
              <a:r>
                <a:rPr lang="en-US" sz="2000" kern="0" dirty="0">
                  <a:ln>
                    <a:solidFill>
                      <a:srgbClr val="FFFFFF">
                        <a:alpha val="0"/>
                      </a:srgbClr>
                    </a:solidFill>
                  </a:ln>
                  <a:solidFill>
                    <a:srgbClr val="FFFFFF">
                      <a:alpha val="99000"/>
                    </a:srgbClr>
                  </a:solidFill>
                </a:rPr>
                <a:t>HDFS </a:t>
              </a:r>
              <a:br>
                <a:rPr lang="en-US" sz="2000" kern="0" dirty="0">
                  <a:ln>
                    <a:solidFill>
                      <a:srgbClr val="FFFFFF">
                        <a:alpha val="0"/>
                      </a:srgbClr>
                    </a:solidFill>
                  </a:ln>
                  <a:solidFill>
                    <a:srgbClr val="FFFFFF">
                      <a:alpha val="99000"/>
                    </a:srgbClr>
                  </a:solidFill>
                </a:rPr>
              </a:br>
              <a:r>
                <a:rPr lang="en-US" sz="2000" kern="0" dirty="0">
                  <a:ln>
                    <a:solidFill>
                      <a:srgbClr val="FFFFFF">
                        <a:alpha val="0"/>
                      </a:srgbClr>
                    </a:solidFill>
                  </a:ln>
                  <a:solidFill>
                    <a:srgbClr val="FFFFFF">
                      <a:alpha val="99000"/>
                    </a:srgbClr>
                  </a:solidFill>
                </a:rPr>
                <a:t>Layer</a:t>
              </a:r>
            </a:p>
          </p:txBody>
        </p:sp>
        <p:grpSp>
          <p:nvGrpSpPr>
            <p:cNvPr id="5" name="Group 4"/>
            <p:cNvGrpSpPr/>
            <p:nvPr/>
          </p:nvGrpSpPr>
          <p:grpSpPr>
            <a:xfrm>
              <a:off x="6116525" y="2126379"/>
              <a:ext cx="4572000" cy="4572000"/>
              <a:chOff x="5508514" y="2126380"/>
              <a:chExt cx="5391713" cy="4462379"/>
            </a:xfrm>
          </p:grpSpPr>
          <p:sp>
            <p:nvSpPr>
              <p:cNvPr id="31" name="Rectangle 30"/>
              <p:cNvSpPr/>
              <p:nvPr>
                <p:custDataLst>
                  <p:tags r:id="rId4"/>
                </p:custDataLst>
              </p:nvPr>
            </p:nvSpPr>
            <p:spPr bwMode="auto">
              <a:xfrm>
                <a:off x="5508514" y="2126380"/>
                <a:ext cx="5391713" cy="44623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pPr>
                <a:endParaRPr lang="en-US" dirty="0">
                  <a:gradFill>
                    <a:gsLst>
                      <a:gs pos="0">
                        <a:srgbClr val="FFFFFF"/>
                      </a:gs>
                      <a:gs pos="100000">
                        <a:srgbClr val="FFFFFF"/>
                      </a:gs>
                    </a:gsLst>
                    <a:lin ang="5400000" scaled="0"/>
                  </a:gradFill>
                </a:endParaRPr>
              </a:p>
            </p:txBody>
          </p:sp>
          <p:sp>
            <p:nvSpPr>
              <p:cNvPr id="34" name="Round Same Side Corner Rectangle 73"/>
              <p:cNvSpPr/>
              <p:nvPr/>
            </p:nvSpPr>
            <p:spPr>
              <a:xfrm>
                <a:off x="8330739" y="2251432"/>
                <a:ext cx="2443120" cy="4212276"/>
              </a:xfrm>
              <a:prstGeom prst="rect">
                <a:avLst/>
              </a:prstGeom>
              <a:solidFill>
                <a:schemeClr val="accent2">
                  <a:lumMod val="20000"/>
                  <a:lumOff val="80000"/>
                </a:schemeClr>
              </a:solidFill>
              <a:ln w="9525" cap="flat" cmpd="sng" algn="ctr">
                <a:solidFill>
                  <a:schemeClr val="accent2"/>
                </a:solidFill>
                <a:prstDash val="solid"/>
                <a:tailEnd type="stealth" w="lg" len="lg"/>
              </a:ln>
              <a:effectLst/>
            </p:spPr>
            <p:txBody>
              <a:bodyPr rtlCol="0" anchor="ctr"/>
              <a:lstStyle/>
              <a:p>
                <a:pPr algn="ctr">
                  <a:lnSpc>
                    <a:spcPct val="90000"/>
                  </a:lnSpc>
                  <a:defRPr/>
                </a:pPr>
                <a:endParaRPr lang="en-US" kern="0" dirty="0">
                  <a:ln>
                    <a:solidFill>
                      <a:srgbClr val="FFFFFF">
                        <a:alpha val="0"/>
                      </a:srgbClr>
                    </a:solidFill>
                  </a:ln>
                  <a:solidFill>
                    <a:sysClr val="window" lastClr="FFFFFF"/>
                  </a:solidFill>
                  <a:latin typeface="Calibri"/>
                </a:endParaRPr>
              </a:p>
            </p:txBody>
          </p:sp>
          <p:sp>
            <p:nvSpPr>
              <p:cNvPr id="72" name="Round Same Side Corner Rectangle 73"/>
              <p:cNvSpPr/>
              <p:nvPr>
                <p:custDataLst>
                  <p:tags r:id="rId5"/>
                </p:custDataLst>
              </p:nvPr>
            </p:nvSpPr>
            <p:spPr>
              <a:xfrm>
                <a:off x="5634882" y="2251432"/>
                <a:ext cx="2443120" cy="4212276"/>
              </a:xfrm>
              <a:prstGeom prst="rect">
                <a:avLst/>
              </a:prstGeom>
              <a:solidFill>
                <a:schemeClr val="accent2">
                  <a:lumMod val="20000"/>
                  <a:lumOff val="80000"/>
                </a:schemeClr>
              </a:solidFill>
              <a:ln w="9525" cap="flat" cmpd="sng" algn="ctr">
                <a:solidFill>
                  <a:schemeClr val="accent2"/>
                </a:solidFill>
                <a:prstDash val="solid"/>
                <a:tailEnd type="stealth" w="lg" len="lg"/>
              </a:ln>
              <a:effectLst/>
            </p:spPr>
            <p:txBody>
              <a:bodyPr rtlCol="0" anchor="ctr"/>
              <a:lstStyle/>
              <a:p>
                <a:pPr algn="ctr">
                  <a:lnSpc>
                    <a:spcPct val="90000"/>
                  </a:lnSpc>
                  <a:defRPr/>
                </a:pPr>
                <a:endParaRPr lang="en-US" kern="0" dirty="0">
                  <a:ln>
                    <a:solidFill>
                      <a:srgbClr val="FFFFFF">
                        <a:alpha val="0"/>
                      </a:srgbClr>
                    </a:solidFill>
                  </a:ln>
                  <a:solidFill>
                    <a:sysClr val="window" lastClr="FFFFFF"/>
                  </a:solidFill>
                  <a:latin typeface="Calibri"/>
                </a:endParaRPr>
              </a:p>
            </p:txBody>
          </p:sp>
          <p:sp>
            <p:nvSpPr>
              <p:cNvPr id="35" name="Rectangle 34"/>
              <p:cNvSpPr/>
              <p:nvPr>
                <p:custDataLst>
                  <p:tags r:id="rId6"/>
                </p:custDataLst>
              </p:nvPr>
            </p:nvSpPr>
            <p:spPr>
              <a:xfrm>
                <a:off x="8499230" y="2377800"/>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a:ln>
                      <a:solidFill>
                        <a:srgbClr val="FFFFFF">
                          <a:alpha val="0"/>
                        </a:srgbClr>
                      </a:solidFill>
                    </a:ln>
                    <a:solidFill>
                      <a:srgbClr val="FFFFFF"/>
                    </a:solidFill>
                  </a:rPr>
                  <a:t>Task tracker</a:t>
                </a:r>
              </a:p>
            </p:txBody>
          </p:sp>
          <p:cxnSp>
            <p:nvCxnSpPr>
              <p:cNvPr id="19" name="Straight Arrow Connector 18"/>
              <p:cNvCxnSpPr>
                <a:stCxn id="32" idx="2"/>
                <a:endCxn id="33" idx="0"/>
              </p:cNvCxnSpPr>
              <p:nvPr>
                <p:custDataLst>
                  <p:tags r:id="rId7"/>
                </p:custDataLst>
              </p:nvPr>
            </p:nvCxnSpPr>
            <p:spPr>
              <a:xfrm>
                <a:off x="6856442" y="3136010"/>
                <a:ext cx="0" cy="308900"/>
              </a:xfrm>
              <a:prstGeom prst="straightConnector1">
                <a:avLst/>
              </a:prstGeom>
              <a:ln w="2857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Rectangle 31"/>
              <p:cNvSpPr/>
              <p:nvPr>
                <p:custDataLst>
                  <p:tags r:id="rId8"/>
                </p:custDataLst>
              </p:nvPr>
            </p:nvSpPr>
            <p:spPr>
              <a:xfrm>
                <a:off x="5803373" y="2377800"/>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a:ln>
                      <a:solidFill>
                        <a:srgbClr val="FFFFFF">
                          <a:alpha val="0"/>
                        </a:srgbClr>
                      </a:solidFill>
                    </a:ln>
                    <a:solidFill>
                      <a:srgbClr val="FFFFFF"/>
                    </a:solidFill>
                  </a:rPr>
                  <a:t>Task tracker</a:t>
                </a:r>
              </a:p>
            </p:txBody>
          </p:sp>
          <p:sp>
            <p:nvSpPr>
              <p:cNvPr id="33" name="Rectangle 32"/>
              <p:cNvSpPr/>
              <p:nvPr>
                <p:custDataLst>
                  <p:tags r:id="rId9"/>
                </p:custDataLst>
              </p:nvPr>
            </p:nvSpPr>
            <p:spPr>
              <a:xfrm>
                <a:off x="5803373" y="3444910"/>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a:ln>
                      <a:solidFill>
                        <a:srgbClr val="FFFFFF">
                          <a:alpha val="0"/>
                        </a:srgbClr>
                      </a:solidFill>
                    </a:ln>
                    <a:solidFill>
                      <a:srgbClr val="FFFFFF"/>
                    </a:solidFill>
                  </a:rPr>
                  <a:t>Job tracker</a:t>
                </a:r>
              </a:p>
            </p:txBody>
          </p:sp>
          <p:sp>
            <p:nvSpPr>
              <p:cNvPr id="37" name="Rectangle 36"/>
              <p:cNvSpPr/>
              <p:nvPr>
                <p:custDataLst>
                  <p:tags r:id="rId10"/>
                </p:custDataLst>
              </p:nvPr>
            </p:nvSpPr>
            <p:spPr>
              <a:xfrm>
                <a:off x="5803373" y="4512020"/>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a:ln>
                      <a:solidFill>
                        <a:srgbClr val="FFFFFF">
                          <a:alpha val="0"/>
                        </a:srgbClr>
                      </a:solidFill>
                    </a:ln>
                    <a:solidFill>
                      <a:srgbClr val="FFFFFF"/>
                    </a:solidFill>
                  </a:rPr>
                  <a:t>Name node</a:t>
                </a:r>
              </a:p>
            </p:txBody>
          </p:sp>
          <p:sp>
            <p:nvSpPr>
              <p:cNvPr id="38" name="Rectangle 37"/>
              <p:cNvSpPr/>
              <p:nvPr>
                <p:custDataLst>
                  <p:tags r:id="rId11"/>
                </p:custDataLst>
              </p:nvPr>
            </p:nvSpPr>
            <p:spPr>
              <a:xfrm>
                <a:off x="5803373" y="5579129"/>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a:ln>
                      <a:solidFill>
                        <a:srgbClr val="FFFFFF">
                          <a:alpha val="0"/>
                        </a:srgbClr>
                      </a:solidFill>
                    </a:ln>
                    <a:solidFill>
                      <a:srgbClr val="FFFFFF"/>
                    </a:solidFill>
                  </a:rPr>
                  <a:t>Data node</a:t>
                </a:r>
              </a:p>
            </p:txBody>
          </p:sp>
          <p:sp>
            <p:nvSpPr>
              <p:cNvPr id="39" name="Rectangle 38"/>
              <p:cNvSpPr/>
              <p:nvPr>
                <p:custDataLst>
                  <p:tags r:id="rId12"/>
                </p:custDataLst>
              </p:nvPr>
            </p:nvSpPr>
            <p:spPr>
              <a:xfrm>
                <a:off x="8499230" y="5579129"/>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a:ln>
                      <a:solidFill>
                        <a:srgbClr val="FFFFFF">
                          <a:alpha val="0"/>
                        </a:srgbClr>
                      </a:solidFill>
                    </a:ln>
                    <a:solidFill>
                      <a:srgbClr val="FFFFFF"/>
                    </a:solidFill>
                  </a:rPr>
                  <a:t>Data node</a:t>
                </a:r>
              </a:p>
            </p:txBody>
          </p:sp>
          <p:cxnSp>
            <p:nvCxnSpPr>
              <p:cNvPr id="59" name="Straight Arrow Connector 58"/>
              <p:cNvCxnSpPr>
                <a:stCxn id="37" idx="2"/>
                <a:endCxn id="38" idx="0"/>
              </p:cNvCxnSpPr>
              <p:nvPr>
                <p:custDataLst>
                  <p:tags r:id="rId13"/>
                </p:custDataLst>
              </p:nvPr>
            </p:nvCxnSpPr>
            <p:spPr>
              <a:xfrm>
                <a:off x="6856442" y="5270229"/>
                <a:ext cx="0" cy="308900"/>
              </a:xfrm>
              <a:prstGeom prst="straightConnector1">
                <a:avLst/>
              </a:prstGeom>
              <a:ln w="2857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33" idx="3"/>
                <a:endCxn id="35" idx="2"/>
              </p:cNvCxnSpPr>
              <p:nvPr/>
            </p:nvCxnSpPr>
            <p:spPr>
              <a:xfrm flipV="1">
                <a:off x="7909511" y="3136010"/>
                <a:ext cx="1642788" cy="688005"/>
              </a:xfrm>
              <a:prstGeom prst="bentConnector2">
                <a:avLst/>
              </a:prstGeom>
              <a:ln w="2857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37" idx="3"/>
                <a:endCxn id="39" idx="0"/>
              </p:cNvCxnSpPr>
              <p:nvPr/>
            </p:nvCxnSpPr>
            <p:spPr>
              <a:xfrm>
                <a:off x="7909511" y="4891124"/>
                <a:ext cx="1642788" cy="688005"/>
              </a:xfrm>
              <a:prstGeom prst="bentConnector2">
                <a:avLst/>
              </a:prstGeom>
              <a:ln w="2857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pic>
        <p:nvPicPr>
          <p:cNvPr id="79892" name="Picture 20" descr="C:\Users\Justin\Desktop\_Work_in_Progress\_MS\1444\hadoop rev.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22461" y="2548786"/>
            <a:ext cx="3176758" cy="2382569"/>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4657021" y="3794879"/>
            <a:ext cx="6033092" cy="0"/>
            <a:chOff x="4655433" y="4357570"/>
            <a:chExt cx="6033092" cy="0"/>
          </a:xfrm>
        </p:grpSpPr>
        <p:cxnSp>
          <p:nvCxnSpPr>
            <p:cNvPr id="20" name="Straight Connector 19"/>
            <p:cNvCxnSpPr/>
            <p:nvPr/>
          </p:nvCxnSpPr>
          <p:spPr>
            <a:xfrm>
              <a:off x="4655433" y="4357570"/>
              <a:ext cx="1438979" cy="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116525" y="4357570"/>
              <a:ext cx="4572000" cy="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sp>
        <p:nvSpPr>
          <p:cNvPr id="27" name="Title 1"/>
          <p:cNvSpPr txBox="1">
            <a:spLocks/>
          </p:cNvSpPr>
          <p:nvPr>
            <p:custDataLst>
              <p:tags r:id="rId3"/>
            </p:custDataLst>
          </p:nvPr>
        </p:nvSpPr>
        <p:spPr>
          <a:xfrm>
            <a:off x="520701" y="228601"/>
            <a:ext cx="11149013"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dirty="0">
                <a:solidFill>
                  <a:srgbClr val="FFFFFF">
                    <a:alpha val="99000"/>
                  </a:srgbClr>
                </a:solidFill>
              </a:rPr>
              <a:t>Hadoop Architecture</a:t>
            </a:r>
            <a:endParaRPr sz="3600" dirty="0">
              <a:solidFill>
                <a:srgbClr val="FFC000"/>
              </a:solidFill>
            </a:endParaRPr>
          </a:p>
        </p:txBody>
      </p:sp>
    </p:spTree>
    <p:extLst>
      <p:ext uri="{BB962C8B-B14F-4D97-AF65-F5344CB8AC3E}">
        <p14:creationId xmlns:p14="http://schemas.microsoft.com/office/powerpoint/2010/main" val="2514703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79892"/>
                                        </p:tgtEl>
                                        <p:attrNameLst>
                                          <p:attrName>style.visibility</p:attrName>
                                        </p:attrNameLst>
                                      </p:cBhvr>
                                      <p:to>
                                        <p:strVal val="visible"/>
                                      </p:to>
                                    </p:set>
                                    <p:animEffect transition="in" filter="fade">
                                      <p:cBhvr>
                                        <p:cTn id="7" dur="500"/>
                                        <p:tgtEl>
                                          <p:spTgt spid="79892"/>
                                        </p:tgtEl>
                                      </p:cBhvr>
                                    </p:animEffect>
                                  </p:childTnLst>
                                </p:cTn>
                              </p:par>
                              <p:par>
                                <p:cTn id="8" presetID="22" presetClass="entr" presetSubtype="8" fill="hold" nodeType="withEffect">
                                  <p:stCondLst>
                                    <p:cond delay="100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0" presetClass="entr" presetSubtype="0" fill="hold" nodeType="withEffect">
                                  <p:stCondLst>
                                    <p:cond delay="125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custDataLst>
              <p:tags r:id="rId1"/>
            </p:custDataLst>
          </p:nvPr>
        </p:nvSpPr>
        <p:spPr bwMode="auto">
          <a:xfrm>
            <a:off x="984504" y="1538516"/>
            <a:ext cx="10375392" cy="48622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pPr>
            <a:endParaRPr lang="en-US" dirty="0">
              <a:solidFill>
                <a:srgbClr val="FFFFFF"/>
              </a:solidFill>
            </a:endParaRPr>
          </a:p>
        </p:txBody>
      </p:sp>
      <p:sp>
        <p:nvSpPr>
          <p:cNvPr id="32" name="Rectangle 31"/>
          <p:cNvSpPr/>
          <p:nvPr/>
        </p:nvSpPr>
        <p:spPr bwMode="auto">
          <a:xfrm>
            <a:off x="3278684" y="5425010"/>
            <a:ext cx="5181124" cy="698173"/>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1218387"/>
            <a:r>
              <a:rPr lang="en-US" sz="1568" dirty="0">
                <a:solidFill>
                  <a:prstClr val="white"/>
                </a:solidFill>
                <a:cs typeface="Segoe UI" pitchFamily="34" charset="0"/>
              </a:rPr>
              <a:t>Distributed Storage</a:t>
            </a:r>
          </a:p>
          <a:p>
            <a:pPr algn="ctr" defTabSz="1218387"/>
            <a:r>
              <a:rPr lang="en-US" sz="1568" dirty="0">
                <a:solidFill>
                  <a:prstClr val="white"/>
                </a:solidFill>
                <a:cs typeface="Segoe UI" pitchFamily="34" charset="0"/>
              </a:rPr>
              <a:t>(HDFS)</a:t>
            </a:r>
            <a:endParaRPr lang="en-US" sz="1568" dirty="0">
              <a:solidFill>
                <a:prstClr val="white"/>
              </a:solidFill>
            </a:endParaRPr>
          </a:p>
        </p:txBody>
      </p:sp>
      <p:sp>
        <p:nvSpPr>
          <p:cNvPr id="31" name="Rectangle 30"/>
          <p:cNvSpPr/>
          <p:nvPr/>
        </p:nvSpPr>
        <p:spPr bwMode="auto">
          <a:xfrm>
            <a:off x="6344014" y="3665065"/>
            <a:ext cx="2097289" cy="7470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sz="1568" spc="-39" dirty="0">
                <a:solidFill>
                  <a:srgbClr val="FFFFFF"/>
                </a:solidFill>
                <a:ea typeface="Segoe UI" pitchFamily="34" charset="0"/>
                <a:cs typeface="Segoe UI" pitchFamily="34" charset="0"/>
              </a:rPr>
              <a:t>Query</a:t>
            </a:r>
          </a:p>
          <a:p>
            <a:pPr algn="ctr" defTabSz="684949" fontAlgn="base">
              <a:spcBef>
                <a:spcPct val="0"/>
              </a:spcBef>
              <a:spcAft>
                <a:spcPct val="0"/>
              </a:spcAft>
            </a:pPr>
            <a:r>
              <a:rPr lang="en-US" sz="1568" spc="-39" dirty="0">
                <a:solidFill>
                  <a:srgbClr val="FFFFFF"/>
                </a:solidFill>
                <a:ea typeface="Segoe UI" pitchFamily="34" charset="0"/>
                <a:cs typeface="Segoe UI" pitchFamily="34" charset="0"/>
              </a:rPr>
              <a:t>(Hive)</a:t>
            </a:r>
          </a:p>
        </p:txBody>
      </p:sp>
      <p:sp>
        <p:nvSpPr>
          <p:cNvPr id="34" name="Rectangle 33"/>
          <p:cNvSpPr/>
          <p:nvPr/>
        </p:nvSpPr>
        <p:spPr bwMode="auto">
          <a:xfrm>
            <a:off x="4228219" y="4472001"/>
            <a:ext cx="4213084" cy="898837"/>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1218387"/>
            <a:r>
              <a:rPr lang="en-US" sz="1568" dirty="0">
                <a:solidFill>
                  <a:prstClr val="white"/>
                </a:solidFill>
                <a:cs typeface="Segoe UI" pitchFamily="34" charset="0"/>
              </a:rPr>
              <a:t>Distributed Processing</a:t>
            </a:r>
          </a:p>
          <a:p>
            <a:pPr algn="ctr" defTabSz="1218387"/>
            <a:r>
              <a:rPr lang="en-US" sz="1568" dirty="0">
                <a:solidFill>
                  <a:prstClr val="white"/>
                </a:solidFill>
                <a:cs typeface="Segoe UI" pitchFamily="34" charset="0"/>
              </a:rPr>
              <a:t>(MapReduce)</a:t>
            </a:r>
            <a:endParaRPr lang="en-US" sz="1568" dirty="0">
              <a:solidFill>
                <a:prstClr val="white"/>
              </a:solidFill>
            </a:endParaRPr>
          </a:p>
        </p:txBody>
      </p:sp>
      <p:sp>
        <p:nvSpPr>
          <p:cNvPr id="35" name="Rectangle 34"/>
          <p:cNvSpPr/>
          <p:nvPr/>
        </p:nvSpPr>
        <p:spPr bwMode="auto">
          <a:xfrm>
            <a:off x="4228222" y="3666600"/>
            <a:ext cx="2056845" cy="74811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Scripting</a:t>
            </a:r>
          </a:p>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(Pig)</a:t>
            </a:r>
          </a:p>
        </p:txBody>
      </p:sp>
      <p:sp>
        <p:nvSpPr>
          <p:cNvPr id="36" name="Rectangle 35"/>
          <p:cNvSpPr/>
          <p:nvPr/>
        </p:nvSpPr>
        <p:spPr bwMode="auto">
          <a:xfrm>
            <a:off x="3278684" y="3675577"/>
            <a:ext cx="885525" cy="169525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NoSQL Database</a:t>
            </a:r>
          </a:p>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(HBase)</a:t>
            </a:r>
          </a:p>
        </p:txBody>
      </p:sp>
      <p:sp>
        <p:nvSpPr>
          <p:cNvPr id="37" name="Rectangle 36"/>
          <p:cNvSpPr/>
          <p:nvPr/>
        </p:nvSpPr>
        <p:spPr bwMode="auto">
          <a:xfrm>
            <a:off x="3278685" y="2993918"/>
            <a:ext cx="5162618" cy="6185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Metadata</a:t>
            </a:r>
          </a:p>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(HCatalog)</a:t>
            </a:r>
          </a:p>
        </p:txBody>
      </p:sp>
      <p:sp>
        <p:nvSpPr>
          <p:cNvPr id="40" name="Rectangle 39"/>
          <p:cNvSpPr/>
          <p:nvPr/>
        </p:nvSpPr>
        <p:spPr bwMode="auto">
          <a:xfrm>
            <a:off x="8500249" y="2172156"/>
            <a:ext cx="771576" cy="39510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Data Integration</a:t>
            </a:r>
          </a:p>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 </a:t>
            </a:r>
            <a:r>
              <a:rPr lang="en-US" sz="1568" spc="-39" dirty="0">
                <a:solidFill>
                  <a:srgbClr val="FFFFFF"/>
                </a:solidFill>
                <a:ea typeface="Segoe UI" pitchFamily="34" charset="0"/>
                <a:cs typeface="Segoe UI" pitchFamily="34" charset="0"/>
              </a:rPr>
              <a:t>ODBC </a:t>
            </a:r>
            <a:r>
              <a:rPr lang="en-US" sz="1568" spc="-39" dirty="0">
                <a:gradFill>
                  <a:gsLst>
                    <a:gs pos="0">
                      <a:srgbClr val="FFFFFF"/>
                    </a:gs>
                    <a:gs pos="100000">
                      <a:srgbClr val="FFFFFF"/>
                    </a:gs>
                  </a:gsLst>
                  <a:lin ang="5400000" scaled="0"/>
                </a:gradFill>
                <a:ea typeface="Segoe UI" pitchFamily="34" charset="0"/>
                <a:cs typeface="Segoe UI" pitchFamily="34" charset="0"/>
              </a:rPr>
              <a:t>/ SQOOP/ REST) </a:t>
            </a:r>
          </a:p>
        </p:txBody>
      </p:sp>
      <p:sp>
        <p:nvSpPr>
          <p:cNvPr id="12" name="Rectangle 11"/>
          <p:cNvSpPr/>
          <p:nvPr/>
        </p:nvSpPr>
        <p:spPr bwMode="auto">
          <a:xfrm>
            <a:off x="6693224" y="2186593"/>
            <a:ext cx="1748079" cy="76758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Machine Learning</a:t>
            </a:r>
          </a:p>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(Mahout)</a:t>
            </a:r>
          </a:p>
        </p:txBody>
      </p:sp>
      <p:sp>
        <p:nvSpPr>
          <p:cNvPr id="13" name="Rectangle 12"/>
          <p:cNvSpPr/>
          <p:nvPr/>
        </p:nvSpPr>
        <p:spPr bwMode="auto">
          <a:xfrm>
            <a:off x="3269480" y="2187510"/>
            <a:ext cx="1662650" cy="76758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Graph</a:t>
            </a:r>
          </a:p>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(Pegasus)</a:t>
            </a:r>
          </a:p>
        </p:txBody>
      </p:sp>
      <p:sp>
        <p:nvSpPr>
          <p:cNvPr id="14" name="Rectangle 13"/>
          <p:cNvSpPr/>
          <p:nvPr/>
        </p:nvSpPr>
        <p:spPr bwMode="auto">
          <a:xfrm>
            <a:off x="4970070" y="2187509"/>
            <a:ext cx="1664208" cy="76758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48"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Stats </a:t>
            </a:r>
            <a:r>
              <a:rPr lang="en-US" sz="1470" spc="-39" dirty="0">
                <a:gradFill>
                  <a:gsLst>
                    <a:gs pos="0">
                      <a:srgbClr val="FFFFFF"/>
                    </a:gs>
                    <a:gs pos="100000">
                      <a:srgbClr val="FFFFFF"/>
                    </a:gs>
                  </a:gsLst>
                  <a:lin ang="5400000" scaled="0"/>
                </a:gradFill>
                <a:ea typeface="Segoe UI" pitchFamily="34" charset="0"/>
                <a:cs typeface="Segoe UI" pitchFamily="34" charset="0"/>
              </a:rPr>
              <a:t>processing</a:t>
            </a:r>
          </a:p>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a:t>
            </a:r>
            <a:r>
              <a:rPr lang="en-US" sz="1400" spc="-39" dirty="0">
                <a:gradFill>
                  <a:gsLst>
                    <a:gs pos="0">
                      <a:srgbClr val="FFFFFF"/>
                    </a:gs>
                    <a:gs pos="100000">
                      <a:srgbClr val="FFFFFF"/>
                    </a:gs>
                  </a:gsLst>
                  <a:lin ang="5400000" scaled="0"/>
                </a:gradFill>
                <a:ea typeface="Segoe UI" pitchFamily="34" charset="0"/>
                <a:cs typeface="Segoe UI" pitchFamily="34" charset="0"/>
              </a:rPr>
              <a:t>RHadoop</a:t>
            </a:r>
            <a:r>
              <a:rPr lang="en-US" sz="1568" spc="-39" dirty="0">
                <a:gradFill>
                  <a:gsLst>
                    <a:gs pos="0">
                      <a:srgbClr val="FFFFFF"/>
                    </a:gs>
                    <a:gs pos="100000">
                      <a:srgbClr val="FFFFFF"/>
                    </a:gs>
                  </a:gsLst>
                  <a:lin ang="5400000" scaled="0"/>
                </a:gradFill>
                <a:ea typeface="Segoe UI" pitchFamily="34" charset="0"/>
                <a:cs typeface="Segoe UI" pitchFamily="34" charset="0"/>
              </a:rPr>
              <a:t>)</a:t>
            </a:r>
          </a:p>
        </p:txBody>
      </p:sp>
      <p:sp>
        <p:nvSpPr>
          <p:cNvPr id="25" name="Rectangle 24"/>
          <p:cNvSpPr/>
          <p:nvPr/>
        </p:nvSpPr>
        <p:spPr bwMode="auto">
          <a:xfrm>
            <a:off x="2451943" y="2172158"/>
            <a:ext cx="771576" cy="395102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Pipeline / workflow</a:t>
            </a:r>
          </a:p>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(Oozie)</a:t>
            </a:r>
          </a:p>
        </p:txBody>
      </p:sp>
      <p:sp>
        <p:nvSpPr>
          <p:cNvPr id="2" name="TextBox 1"/>
          <p:cNvSpPr txBox="1"/>
          <p:nvPr/>
        </p:nvSpPr>
        <p:spPr>
          <a:xfrm>
            <a:off x="9439090" y="2864281"/>
            <a:ext cx="2129539" cy="1496297"/>
          </a:xfrm>
          <a:prstGeom prst="rect">
            <a:avLst/>
          </a:prstGeom>
          <a:noFill/>
        </p:spPr>
        <p:txBody>
          <a:bodyPr wrap="square" lIns="91367" tIns="45683" rIns="91367" bIns="45683" rtlCol="0">
            <a:spAutoFit/>
          </a:bodyPr>
          <a:lstStyle/>
          <a:p>
            <a:pPr defTabSz="1218387">
              <a:spcAft>
                <a:spcPts val="588"/>
              </a:spcAft>
            </a:pPr>
            <a:r>
              <a:rPr lang="en-US" sz="2352" dirty="0">
                <a:solidFill>
                  <a:srgbClr val="FFFFFF"/>
                </a:solidFill>
              </a:rPr>
              <a:t>Legend</a:t>
            </a:r>
            <a:endParaRPr lang="en-US" sz="1568" dirty="0">
              <a:solidFill>
                <a:srgbClr val="FFFFFF"/>
              </a:solidFill>
            </a:endParaRPr>
          </a:p>
          <a:p>
            <a:pPr marL="278481" indent="-278481" defTabSz="1218387"/>
            <a:r>
              <a:rPr lang="en-US" sz="1568" dirty="0">
                <a:solidFill>
                  <a:srgbClr val="C00000"/>
                </a:solidFill>
                <a:cs typeface="Segoe UI" panose="020B0502040204020203" pitchFamily="34" charset="0"/>
              </a:rPr>
              <a:t>■	</a:t>
            </a:r>
            <a:r>
              <a:rPr lang="en-US" sz="1568" dirty="0" smtClean="0">
                <a:solidFill>
                  <a:srgbClr val="C00000"/>
                </a:solidFill>
              </a:rPr>
              <a:t>Core </a:t>
            </a:r>
            <a:r>
              <a:rPr lang="en-US" sz="1568" dirty="0">
                <a:solidFill>
                  <a:srgbClr val="C00000"/>
                </a:solidFill>
              </a:rPr>
              <a:t>Hadoop</a:t>
            </a:r>
          </a:p>
          <a:p>
            <a:pPr marL="278481" indent="-278481" defTabSz="1218387"/>
            <a:r>
              <a:rPr lang="en-US" sz="1568" dirty="0">
                <a:solidFill>
                  <a:srgbClr val="A5A5A5"/>
                </a:solidFill>
                <a:cs typeface="Segoe UI" panose="020B0502040204020203" pitchFamily="34" charset="0"/>
              </a:rPr>
              <a:t>■ 	</a:t>
            </a:r>
            <a:r>
              <a:rPr lang="en-US" sz="1568" dirty="0" smtClean="0">
                <a:solidFill>
                  <a:srgbClr val="A5A5A5"/>
                </a:solidFill>
              </a:rPr>
              <a:t>Data </a:t>
            </a:r>
            <a:r>
              <a:rPr lang="en-US" sz="1568" dirty="0">
                <a:solidFill>
                  <a:srgbClr val="A5A5A5"/>
                </a:solidFill>
              </a:rPr>
              <a:t>processing</a:t>
            </a:r>
          </a:p>
          <a:p>
            <a:pPr marL="278481" indent="-278481" defTabSz="1218387"/>
            <a:r>
              <a:rPr lang="en-US" sz="1568" dirty="0" smtClean="0">
                <a:solidFill>
                  <a:srgbClr val="ED7D31"/>
                </a:solidFill>
                <a:cs typeface="Segoe UI" panose="020B0502040204020203" pitchFamily="34" charset="0"/>
              </a:rPr>
              <a:t>■	</a:t>
            </a:r>
            <a:r>
              <a:rPr lang="en-US" sz="1568" dirty="0" smtClean="0">
                <a:solidFill>
                  <a:srgbClr val="ED7D31"/>
                </a:solidFill>
              </a:rPr>
              <a:t>Data Movement</a:t>
            </a:r>
          </a:p>
          <a:p>
            <a:pPr marL="278481" indent="-278481" defTabSz="1218387"/>
            <a:r>
              <a:rPr lang="en-US" sz="1568" dirty="0" smtClean="0">
                <a:solidFill>
                  <a:srgbClr val="00B050"/>
                </a:solidFill>
                <a:cs typeface="Segoe UI" panose="020B0502040204020203" pitchFamily="34" charset="0"/>
              </a:rPr>
              <a:t>■</a:t>
            </a:r>
            <a:r>
              <a:rPr lang="en-US" sz="1568" dirty="0" smtClean="0">
                <a:solidFill>
                  <a:srgbClr val="C00000"/>
                </a:solidFill>
                <a:cs typeface="Segoe UI" panose="020B0502040204020203" pitchFamily="34" charset="0"/>
              </a:rPr>
              <a:t>	</a:t>
            </a:r>
            <a:r>
              <a:rPr lang="en-US" sz="1568" dirty="0" smtClean="0">
                <a:solidFill>
                  <a:srgbClr val="00B050"/>
                </a:solidFill>
              </a:rPr>
              <a:t>Packages</a:t>
            </a:r>
            <a:endParaRPr lang="en-US" sz="1568" dirty="0">
              <a:solidFill>
                <a:srgbClr val="00B050"/>
              </a:solidFill>
            </a:endParaRPr>
          </a:p>
        </p:txBody>
      </p:sp>
      <p:sp>
        <p:nvSpPr>
          <p:cNvPr id="3" name="Title 2"/>
          <p:cNvSpPr>
            <a:spLocks noGrp="1"/>
          </p:cNvSpPr>
          <p:nvPr>
            <p:ph type="title"/>
          </p:nvPr>
        </p:nvSpPr>
        <p:spPr/>
        <p:txBody>
          <a:bodyPr>
            <a:normAutofit fontScale="90000"/>
          </a:bodyPr>
          <a:lstStyle/>
          <a:p>
            <a:r>
              <a:rPr lang="en-US" dirty="0" smtClean="0"/>
              <a:t>Hadoop ecosystem</a:t>
            </a:r>
            <a:endParaRPr lang="en-US" dirty="0"/>
          </a:p>
        </p:txBody>
      </p:sp>
      <p:pic>
        <p:nvPicPr>
          <p:cNvPr id="48" name="Picture 47" descr="C:\Users\Justin\Desktop\_Work_in_Progress\_MS\1444\hadoo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8720" y="1810512"/>
            <a:ext cx="1024137" cy="76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67720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2000" fill="hold"/>
                                        <p:tgtEl>
                                          <p:spTgt spid="36"/>
                                        </p:tgtEl>
                                        <p:attrNameLst>
                                          <p:attrName>fillcolor</p:attrName>
                                        </p:attrNameLst>
                                      </p:cBhvr>
                                      <p:to>
                                        <a:schemeClr val="tx1"/>
                                      </p:to>
                                    </p:animClr>
                                    <p:set>
                                      <p:cBhvr>
                                        <p:cTn id="49" dur="2000" fill="hold"/>
                                        <p:tgtEl>
                                          <p:spTgt spid="36"/>
                                        </p:tgtEl>
                                        <p:attrNameLst>
                                          <p:attrName>fill.type</p:attrName>
                                        </p:attrNameLst>
                                      </p:cBhvr>
                                      <p:to>
                                        <p:strVal val="solid"/>
                                      </p:to>
                                    </p:set>
                                    <p:set>
                                      <p:cBhvr>
                                        <p:cTn id="50" dur="2000" fill="hold"/>
                                        <p:tgtEl>
                                          <p:spTgt spid="36"/>
                                        </p:tgtEl>
                                        <p:attrNameLst>
                                          <p:attrName>fill.on</p:attrName>
                                        </p:attrNameLst>
                                      </p:cBhvr>
                                      <p:to>
                                        <p:strVal val="true"/>
                                      </p:to>
                                    </p:set>
                                  </p:childTnLst>
                                </p:cTn>
                              </p:par>
                              <p:par>
                                <p:cTn id="51" presetID="3" presetClass="emph" presetSubtype="2" fill="hold" grpId="1" nodeType="withEffect">
                                  <p:stCondLst>
                                    <p:cond delay="0"/>
                                  </p:stCondLst>
                                  <p:childTnLst>
                                    <p:animClr clrSpc="rgb" dir="cw">
                                      <p:cBhvr override="childStyle">
                                        <p:cTn id="52" dur="2000" fill="hold"/>
                                        <p:tgtEl>
                                          <p:spTgt spid="36"/>
                                        </p:tgtEl>
                                        <p:attrNameLst>
                                          <p:attrName>style.color</p:attrName>
                                        </p:attrNameLst>
                                      </p:cBhvr>
                                      <p:to>
                                        <a:schemeClr val="bg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1" grpId="0" animBg="1"/>
      <p:bldP spid="34" grpId="0" animBg="1"/>
      <p:bldP spid="35" grpId="0" animBg="1"/>
      <p:bldP spid="36" grpId="0" animBg="1"/>
      <p:bldP spid="36" grpId="1" animBg="1"/>
      <p:bldP spid="37" grpId="0" animBg="1"/>
      <p:bldP spid="40" grpId="0" animBg="1"/>
      <p:bldP spid="12" grpId="0" animBg="1"/>
      <p:bldP spid="13" grpId="0" animBg="1"/>
      <p:bldP spid="14" grpId="0" animBg="1"/>
      <p:bldP spid="2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custDataLst>
              <p:tags r:id="rId1"/>
            </p:custDataLst>
          </p:nvPr>
        </p:nvSpPr>
        <p:spPr bwMode="auto">
          <a:xfrm>
            <a:off x="984504" y="1538516"/>
            <a:ext cx="10375392" cy="48622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pPr>
            <a:endParaRPr lang="en-US" dirty="0">
              <a:solidFill>
                <a:srgbClr val="FFFFFF"/>
              </a:solidFill>
            </a:endParaRPr>
          </a:p>
        </p:txBody>
      </p:sp>
      <p:sp>
        <p:nvSpPr>
          <p:cNvPr id="37" name="Rectangle 36"/>
          <p:cNvSpPr/>
          <p:nvPr/>
        </p:nvSpPr>
        <p:spPr bwMode="auto">
          <a:xfrm>
            <a:off x="2971800" y="3365832"/>
            <a:ext cx="5059967" cy="1902640"/>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dirty="0">
                <a:solidFill>
                  <a:srgbClr val="FFFFFF"/>
                </a:solidFill>
              </a:rPr>
              <a:t>Hadoop Core + </a:t>
            </a:r>
          </a:p>
          <a:p>
            <a:pPr algn="ctr" defTabSz="684949" fontAlgn="base">
              <a:spcBef>
                <a:spcPct val="0"/>
              </a:spcBef>
              <a:spcAft>
                <a:spcPct val="0"/>
              </a:spcAft>
            </a:pPr>
            <a:r>
              <a:rPr lang="en-US" dirty="0">
                <a:solidFill>
                  <a:srgbClr val="FFFFFF"/>
                </a:solidFill>
              </a:rPr>
              <a:t>Hive, Pig, </a:t>
            </a:r>
            <a:r>
              <a:rPr lang="en-US" dirty="0" err="1">
                <a:solidFill>
                  <a:srgbClr val="FFFFFF"/>
                </a:solidFill>
              </a:rPr>
              <a:t>HBase</a:t>
            </a:r>
            <a:endParaRPr lang="en-US" dirty="0">
              <a:solidFill>
                <a:srgbClr val="FFFFFF"/>
              </a:solidFill>
            </a:endParaRPr>
          </a:p>
        </p:txBody>
      </p:sp>
      <p:sp>
        <p:nvSpPr>
          <p:cNvPr id="19" name="Rectangle 18"/>
          <p:cNvSpPr/>
          <p:nvPr/>
        </p:nvSpPr>
        <p:spPr bwMode="auto">
          <a:xfrm>
            <a:off x="4744205" y="2524297"/>
            <a:ext cx="1600200" cy="76758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dirty="0">
                <a:solidFill>
                  <a:srgbClr val="FFFFFF"/>
                </a:solidFill>
              </a:rPr>
              <a:t>C#, F#, .NET</a:t>
            </a:r>
          </a:p>
        </p:txBody>
      </p:sp>
      <p:sp>
        <p:nvSpPr>
          <p:cNvPr id="23" name="Rectangle 22"/>
          <p:cNvSpPr/>
          <p:nvPr/>
        </p:nvSpPr>
        <p:spPr bwMode="auto">
          <a:xfrm>
            <a:off x="2993136" y="5342421"/>
            <a:ext cx="3351269" cy="76809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dirty="0">
                <a:solidFill>
                  <a:srgbClr val="FFFFFF"/>
                </a:solidFill>
              </a:rPr>
              <a:t>Azure Storage (WASB)</a:t>
            </a:r>
          </a:p>
        </p:txBody>
      </p:sp>
      <p:sp>
        <p:nvSpPr>
          <p:cNvPr id="26" name="Rectangle 25"/>
          <p:cNvSpPr/>
          <p:nvPr/>
        </p:nvSpPr>
        <p:spPr bwMode="auto">
          <a:xfrm>
            <a:off x="8097250" y="3363938"/>
            <a:ext cx="1626472" cy="19045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sz="1200" dirty="0">
                <a:solidFill>
                  <a:srgbClr val="FFFFFF"/>
                </a:solidFill>
              </a:rPr>
              <a:t>Office 365 Power BI (Excel, </a:t>
            </a:r>
            <a:r>
              <a:rPr lang="en-US" sz="1200" dirty="0" err="1">
                <a:solidFill>
                  <a:srgbClr val="FFFFFF"/>
                </a:solidFill>
              </a:rPr>
              <a:t>PowerQuery</a:t>
            </a:r>
            <a:r>
              <a:rPr lang="en-US" sz="1200" dirty="0">
                <a:solidFill>
                  <a:srgbClr val="FFFFFF"/>
                </a:solidFill>
              </a:rPr>
              <a:t>, </a:t>
            </a:r>
            <a:r>
              <a:rPr lang="en-US" sz="1200" dirty="0" err="1">
                <a:solidFill>
                  <a:srgbClr val="FFFFFF"/>
                </a:solidFill>
              </a:rPr>
              <a:t>PowerView</a:t>
            </a:r>
            <a:r>
              <a:rPr lang="en-US" sz="1200" dirty="0">
                <a:solidFill>
                  <a:srgbClr val="FFFFFF"/>
                </a:solidFill>
              </a:rPr>
              <a:t>,</a:t>
            </a:r>
          </a:p>
          <a:p>
            <a:pPr algn="ctr" defTabSz="684949" fontAlgn="base">
              <a:spcBef>
                <a:spcPct val="0"/>
              </a:spcBef>
              <a:spcAft>
                <a:spcPct val="0"/>
              </a:spcAft>
            </a:pPr>
            <a:r>
              <a:rPr lang="en-US" sz="1200" dirty="0">
                <a:solidFill>
                  <a:srgbClr val="FFFFFF"/>
                </a:solidFill>
              </a:rPr>
              <a:t>BI Sites)</a:t>
            </a:r>
          </a:p>
        </p:txBody>
      </p:sp>
      <p:sp>
        <p:nvSpPr>
          <p:cNvPr id="28" name="Rectangle 27"/>
          <p:cNvSpPr/>
          <p:nvPr/>
        </p:nvSpPr>
        <p:spPr bwMode="auto">
          <a:xfrm>
            <a:off x="6427817" y="5350075"/>
            <a:ext cx="3279443" cy="76044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dirty="0">
                <a:solidFill>
                  <a:srgbClr val="FFFFFF"/>
                </a:solidFill>
              </a:rPr>
              <a:t>World's Data (Azure Data Marketplace)</a:t>
            </a:r>
          </a:p>
        </p:txBody>
      </p:sp>
      <p:sp>
        <p:nvSpPr>
          <p:cNvPr id="3" name="Title 2"/>
          <p:cNvSpPr>
            <a:spLocks noGrp="1"/>
          </p:cNvSpPr>
          <p:nvPr>
            <p:ph type="title"/>
          </p:nvPr>
        </p:nvSpPr>
        <p:spPr/>
        <p:txBody>
          <a:bodyPr>
            <a:normAutofit fontScale="90000"/>
          </a:bodyPr>
          <a:lstStyle/>
          <a:p>
            <a:r>
              <a:rPr lang="en-US" dirty="0"/>
              <a:t>HDInsight and Hadoop</a:t>
            </a:r>
          </a:p>
        </p:txBody>
      </p:sp>
      <p:pic>
        <p:nvPicPr>
          <p:cNvPr id="22" name="Picture 21" descr="C:\Users\Justin\Desktop\_Work_in_Progress\_MS\1444\hadoo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1606" y="4389640"/>
            <a:ext cx="1024137" cy="76810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bwMode="auto">
          <a:xfrm>
            <a:off x="2971800" y="2523744"/>
            <a:ext cx="1693361" cy="76758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dirty="0">
                <a:solidFill>
                  <a:srgbClr val="FFFFFF"/>
                </a:solidFill>
              </a:rPr>
              <a:t>ODBC</a:t>
            </a:r>
          </a:p>
        </p:txBody>
      </p:sp>
      <p:sp>
        <p:nvSpPr>
          <p:cNvPr id="30" name="Rectangle 29"/>
          <p:cNvSpPr/>
          <p:nvPr/>
        </p:nvSpPr>
        <p:spPr bwMode="auto">
          <a:xfrm>
            <a:off x="6427817" y="2524296"/>
            <a:ext cx="1600200" cy="76758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dirty="0" err="1">
                <a:solidFill>
                  <a:srgbClr val="FFFFFF"/>
                </a:solidFill>
              </a:rPr>
              <a:t>Sqoop</a:t>
            </a:r>
            <a:r>
              <a:rPr lang="en-US" dirty="0">
                <a:solidFill>
                  <a:srgbClr val="FFFFFF"/>
                </a:solidFill>
              </a:rPr>
              <a:t> for SQL Server</a:t>
            </a:r>
          </a:p>
        </p:txBody>
      </p:sp>
      <p:sp>
        <p:nvSpPr>
          <p:cNvPr id="33" name="Rectangle 32"/>
          <p:cNvSpPr/>
          <p:nvPr/>
        </p:nvSpPr>
        <p:spPr bwMode="auto">
          <a:xfrm>
            <a:off x="8107061" y="2524295"/>
            <a:ext cx="1600200" cy="76758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dirty="0">
                <a:solidFill>
                  <a:srgbClr val="FFFFFF"/>
                </a:solidFill>
              </a:rPr>
              <a:t>PowerShell</a:t>
            </a:r>
          </a:p>
        </p:txBody>
      </p:sp>
      <p:pic>
        <p:nvPicPr>
          <p:cNvPr id="39"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4212" y="1806893"/>
            <a:ext cx="827468" cy="839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976371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9" grpId="0" animBg="1"/>
      <p:bldP spid="23" grpId="0" animBg="1"/>
      <p:bldP spid="26" grpId="0" animBg="1"/>
      <p:bldP spid="28" grpId="0" animBg="1"/>
      <p:bldP spid="24" grpId="0" animBg="1"/>
      <p:bldP spid="30" grpId="0" animBg="1"/>
      <p:bldP spid="3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1270"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1588" y="0"/>
                        <a:ext cx="158750" cy="158750"/>
                      </a:xfrm>
                      <a:prstGeom prst="rect">
                        <a:avLst/>
                      </a:prstGeom>
                    </p:spPr>
                  </p:pic>
                </p:oleObj>
              </mc:Fallback>
            </mc:AlternateContent>
          </a:graphicData>
        </a:graphic>
      </p:graphicFrame>
      <p:sp>
        <p:nvSpPr>
          <p:cNvPr id="2" name="Title 1"/>
          <p:cNvSpPr>
            <a:spLocks noGrp="1"/>
          </p:cNvSpPr>
          <p:nvPr>
            <p:ph type="title" idx="4294967295"/>
            <p:custDataLst>
              <p:tags r:id="rId3"/>
            </p:custDataLst>
          </p:nvPr>
        </p:nvSpPr>
        <p:spPr>
          <a:xfrm>
            <a:off x="320040" y="228600"/>
            <a:ext cx="11152188" cy="747713"/>
          </a:xfrm>
        </p:spPr>
        <p:txBody>
          <a:bodyPr>
            <a:normAutofit fontScale="90000"/>
          </a:bodyPr>
          <a:lstStyle/>
          <a:p>
            <a:r>
              <a:rPr lang="en-US" dirty="0"/>
              <a:t>Detailed </a:t>
            </a:r>
            <a:r>
              <a:rPr lang="en-US" dirty="0" smtClean="0"/>
              <a:t>Offerings</a:t>
            </a:r>
            <a:endParaRPr lang="en-US" dirty="0"/>
          </a:p>
        </p:txBody>
      </p:sp>
      <p:sp>
        <p:nvSpPr>
          <p:cNvPr id="11" name="Rectangle 10"/>
          <p:cNvSpPr/>
          <p:nvPr>
            <p:custDataLst>
              <p:tags r:id="rId4"/>
            </p:custDataLst>
          </p:nvPr>
        </p:nvSpPr>
        <p:spPr bwMode="auto">
          <a:xfrm>
            <a:off x="3732213" y="1420814"/>
            <a:ext cx="7865336" cy="14630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20" rIns="91404" bIns="45703" numCol="1" spcCol="0" rtlCol="0" anchor="ctr" anchorCtr="0" compatLnSpc="1">
            <a:prstTxWarp prst="textNoShape">
              <a:avLst/>
            </a:prstTxWarp>
          </a:bodyPr>
          <a:lstStyle/>
          <a:p>
            <a:pPr defTabSz="913788" fontAlgn="base">
              <a:spcBef>
                <a:spcPts val="600"/>
              </a:spcBef>
              <a:spcAft>
                <a:spcPct val="0"/>
              </a:spcAft>
            </a:pPr>
            <a:r>
              <a:rPr lang="en-US" dirty="0">
                <a:ln>
                  <a:solidFill>
                    <a:srgbClr val="FFFFFF">
                      <a:alpha val="0"/>
                    </a:srgbClr>
                  </a:solidFill>
                </a:ln>
                <a:solidFill>
                  <a:srgbClr val="595959"/>
                </a:solidFill>
              </a:rPr>
              <a:t>Integration with Microsoft Power BI stack</a:t>
            </a:r>
          </a:p>
          <a:p>
            <a:pPr defTabSz="913788" fontAlgn="base">
              <a:spcBef>
                <a:spcPts val="600"/>
              </a:spcBef>
              <a:spcAft>
                <a:spcPct val="0"/>
              </a:spcAft>
            </a:pPr>
            <a:r>
              <a:rPr lang="en-US" dirty="0">
                <a:ln>
                  <a:solidFill>
                    <a:srgbClr val="FFFFFF">
                      <a:alpha val="0"/>
                    </a:srgbClr>
                  </a:solidFill>
                </a:ln>
                <a:solidFill>
                  <a:srgbClr val="595959"/>
                </a:solidFill>
              </a:rPr>
              <a:t>Hive ODBC Driver</a:t>
            </a:r>
          </a:p>
        </p:txBody>
      </p:sp>
      <p:sp>
        <p:nvSpPr>
          <p:cNvPr id="13" name="Rectangle 12"/>
          <p:cNvSpPr/>
          <p:nvPr>
            <p:custDataLst>
              <p:tags r:id="rId5"/>
            </p:custDataLst>
          </p:nvPr>
        </p:nvSpPr>
        <p:spPr bwMode="auto">
          <a:xfrm>
            <a:off x="3732214" y="3103087"/>
            <a:ext cx="7866289" cy="14630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20" rIns="91404" bIns="45703" numCol="1" spcCol="0" rtlCol="0" anchor="ctr" anchorCtr="0" compatLnSpc="1">
            <a:prstTxWarp prst="textNoShape">
              <a:avLst/>
            </a:prstTxWarp>
          </a:bodyPr>
          <a:lstStyle/>
          <a:p>
            <a:pPr defTabSz="913788" fontAlgn="base">
              <a:spcBef>
                <a:spcPts val="600"/>
              </a:spcBef>
              <a:spcAft>
                <a:spcPct val="0"/>
              </a:spcAft>
            </a:pPr>
            <a:r>
              <a:rPr lang="en-US" dirty="0">
                <a:ln>
                  <a:solidFill>
                    <a:srgbClr val="FFFFFF">
                      <a:alpha val="0"/>
                    </a:srgbClr>
                  </a:solidFill>
                </a:ln>
                <a:solidFill>
                  <a:srgbClr val="595959"/>
                </a:solidFill>
              </a:rPr>
              <a:t>Hadoop distribution for Microsoft Azure</a:t>
            </a:r>
          </a:p>
          <a:p>
            <a:pPr defTabSz="913788" fontAlgn="base">
              <a:spcBef>
                <a:spcPts val="600"/>
              </a:spcBef>
              <a:spcAft>
                <a:spcPct val="0"/>
              </a:spcAft>
            </a:pPr>
            <a:r>
              <a:rPr lang="en-US" dirty="0">
                <a:ln>
                  <a:solidFill>
                    <a:srgbClr val="FFFFFF">
                      <a:alpha val="0"/>
                    </a:srgbClr>
                  </a:solidFill>
                </a:ln>
                <a:solidFill>
                  <a:srgbClr val="595959"/>
                </a:solidFill>
              </a:rPr>
              <a:t>Strategic Partnership with </a:t>
            </a:r>
            <a:r>
              <a:rPr lang="en-US" dirty="0" err="1">
                <a:ln>
                  <a:solidFill>
                    <a:srgbClr val="FFFFFF">
                      <a:alpha val="0"/>
                    </a:srgbClr>
                  </a:solidFill>
                </a:ln>
                <a:solidFill>
                  <a:srgbClr val="595959"/>
                </a:solidFill>
              </a:rPr>
              <a:t>Hortonworks</a:t>
            </a:r>
            <a:endParaRPr lang="en-US" dirty="0">
              <a:ln>
                <a:solidFill>
                  <a:srgbClr val="FFFFFF">
                    <a:alpha val="0"/>
                  </a:srgbClr>
                </a:solidFill>
              </a:ln>
              <a:solidFill>
                <a:srgbClr val="595959"/>
              </a:solidFill>
            </a:endParaRPr>
          </a:p>
        </p:txBody>
      </p:sp>
      <p:sp>
        <p:nvSpPr>
          <p:cNvPr id="15" name="Rectangle 14"/>
          <p:cNvSpPr/>
          <p:nvPr>
            <p:custDataLst>
              <p:tags r:id="rId6"/>
            </p:custDataLst>
          </p:nvPr>
        </p:nvSpPr>
        <p:spPr bwMode="auto">
          <a:xfrm>
            <a:off x="3732214" y="4785359"/>
            <a:ext cx="7866289" cy="14630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20" rIns="91404" bIns="45703" numCol="1" spcCol="0" rtlCol="0" anchor="ctr" anchorCtr="0" compatLnSpc="1">
            <a:prstTxWarp prst="textNoShape">
              <a:avLst/>
            </a:prstTxWarp>
          </a:bodyPr>
          <a:lstStyle/>
          <a:p>
            <a:pPr defTabSz="913788" fontAlgn="base">
              <a:spcBef>
                <a:spcPts val="600"/>
              </a:spcBef>
              <a:spcAft>
                <a:spcPct val="0"/>
              </a:spcAft>
            </a:pPr>
            <a:r>
              <a:rPr lang="en-US" dirty="0">
                <a:ln>
                  <a:solidFill>
                    <a:srgbClr val="FFFFFF">
                      <a:alpha val="0"/>
                    </a:srgbClr>
                  </a:solidFill>
                </a:ln>
                <a:solidFill>
                  <a:srgbClr val="595959"/>
                </a:solidFill>
              </a:rPr>
              <a:t>Integration with diverse sources of data</a:t>
            </a:r>
          </a:p>
        </p:txBody>
      </p:sp>
      <p:grpSp>
        <p:nvGrpSpPr>
          <p:cNvPr id="3" name="Group 2"/>
          <p:cNvGrpSpPr/>
          <p:nvPr/>
        </p:nvGrpSpPr>
        <p:grpSpPr>
          <a:xfrm>
            <a:off x="582159" y="1420814"/>
            <a:ext cx="3150054" cy="1463040"/>
            <a:chOff x="580571" y="1420814"/>
            <a:chExt cx="3150054" cy="1463040"/>
          </a:xfrm>
        </p:grpSpPr>
        <p:sp>
          <p:nvSpPr>
            <p:cNvPr id="12" name="Rectangle 11"/>
            <p:cNvSpPr/>
            <p:nvPr>
              <p:custDataLst>
                <p:tags r:id="rId9"/>
              </p:custDataLst>
            </p:nvPr>
          </p:nvSpPr>
          <p:spPr bwMode="auto">
            <a:xfrm>
              <a:off x="580571" y="1420814"/>
              <a:ext cx="3150054" cy="14630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600" tIns="45718" rIns="91440" bIns="45718" numCol="1" rtlCol="0" anchor="ctr" anchorCtr="0" compatLnSpc="1">
              <a:prstTxWarp prst="textNoShape">
                <a:avLst/>
              </a:prstTxWarp>
            </a:bodyPr>
            <a:lstStyle/>
            <a:p>
              <a:pPr defTabSz="913788" fontAlgn="base">
                <a:spcBef>
                  <a:spcPct val="0"/>
                </a:spcBef>
                <a:spcAft>
                  <a:spcPct val="0"/>
                </a:spcAft>
              </a:pPr>
              <a:r>
                <a:rPr lang="en-US" dirty="0">
                  <a:ln>
                    <a:solidFill>
                      <a:srgbClr val="FFFFFF">
                        <a:alpha val="0"/>
                      </a:srgbClr>
                    </a:solidFill>
                  </a:ln>
                  <a:solidFill>
                    <a:srgbClr val="FFFFFF"/>
                  </a:solidFill>
                </a:rPr>
                <a:t>INSIGHTS</a:t>
              </a:r>
            </a:p>
          </p:txBody>
        </p:sp>
        <p:grpSp>
          <p:nvGrpSpPr>
            <p:cNvPr id="10" name="Group 9"/>
            <p:cNvGrpSpPr/>
            <p:nvPr/>
          </p:nvGrpSpPr>
          <p:grpSpPr bwMode="black">
            <a:xfrm>
              <a:off x="1070980" y="1678210"/>
              <a:ext cx="469491" cy="948249"/>
              <a:chOff x="2593975" y="2552700"/>
              <a:chExt cx="469901" cy="949325"/>
            </a:xfrm>
          </p:grpSpPr>
          <p:sp>
            <p:nvSpPr>
              <p:cNvPr id="17"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00B0F0"/>
                  </a:solidFill>
                </a:endParaRPr>
              </a:p>
            </p:txBody>
          </p:sp>
          <p:sp>
            <p:nvSpPr>
              <p:cNvPr id="18"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00B0F0"/>
                  </a:solidFill>
                </a:endParaRPr>
              </a:p>
            </p:txBody>
          </p:sp>
        </p:grpSp>
      </p:grpSp>
      <p:grpSp>
        <p:nvGrpSpPr>
          <p:cNvPr id="5" name="Group 4"/>
          <p:cNvGrpSpPr/>
          <p:nvPr/>
        </p:nvGrpSpPr>
        <p:grpSpPr>
          <a:xfrm>
            <a:off x="582159" y="3103737"/>
            <a:ext cx="3150054" cy="1463040"/>
            <a:chOff x="580571" y="3103737"/>
            <a:chExt cx="3150054" cy="1463040"/>
          </a:xfrm>
        </p:grpSpPr>
        <p:sp>
          <p:nvSpPr>
            <p:cNvPr id="14" name="Rectangle 13"/>
            <p:cNvSpPr/>
            <p:nvPr>
              <p:custDataLst>
                <p:tags r:id="rId8"/>
              </p:custDataLst>
            </p:nvPr>
          </p:nvSpPr>
          <p:spPr bwMode="auto">
            <a:xfrm>
              <a:off x="580571" y="3103737"/>
              <a:ext cx="3150054" cy="14630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600" tIns="45718" rIns="91440" bIns="45718" numCol="1" rtlCol="0" anchor="ctr" anchorCtr="0" compatLnSpc="1">
              <a:prstTxWarp prst="textNoShape">
                <a:avLst/>
              </a:prstTxWarp>
            </a:bodyPr>
            <a:lstStyle/>
            <a:p>
              <a:pPr defTabSz="913788" fontAlgn="base">
                <a:spcBef>
                  <a:spcPct val="0"/>
                </a:spcBef>
                <a:spcAft>
                  <a:spcPct val="0"/>
                </a:spcAft>
              </a:pPr>
              <a:r>
                <a:rPr lang="en-US" dirty="0">
                  <a:ln>
                    <a:solidFill>
                      <a:srgbClr val="FFFFFF">
                        <a:alpha val="0"/>
                      </a:srgbClr>
                    </a:solidFill>
                  </a:ln>
                  <a:solidFill>
                    <a:srgbClr val="FFFFFF"/>
                  </a:solidFill>
                </a:rPr>
                <a:t>ENTERPRISE</a:t>
              </a:r>
            </a:p>
            <a:p>
              <a:pPr defTabSz="913788" fontAlgn="base">
                <a:spcBef>
                  <a:spcPct val="0"/>
                </a:spcBef>
                <a:spcAft>
                  <a:spcPct val="0"/>
                </a:spcAft>
              </a:pPr>
              <a:r>
                <a:rPr lang="en-US" dirty="0">
                  <a:ln>
                    <a:solidFill>
                      <a:srgbClr val="FFFFFF">
                        <a:alpha val="0"/>
                      </a:srgbClr>
                    </a:solidFill>
                  </a:ln>
                  <a:solidFill>
                    <a:srgbClr val="FFFFFF"/>
                  </a:solidFill>
                </a:rPr>
                <a:t>READY</a:t>
              </a:r>
            </a:p>
          </p:txBody>
        </p:sp>
        <p:sp>
          <p:nvSpPr>
            <p:cNvPr id="19" name="Freeform 78"/>
            <p:cNvSpPr>
              <a:spLocks noEditPoints="1"/>
            </p:cNvSpPr>
            <p:nvPr/>
          </p:nvSpPr>
          <p:spPr bwMode="black">
            <a:xfrm>
              <a:off x="861050" y="3409697"/>
              <a:ext cx="889350" cy="851121"/>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00B0F0"/>
                </a:solidFill>
              </a:endParaRPr>
            </a:p>
          </p:txBody>
        </p:sp>
      </p:grpSp>
      <p:grpSp>
        <p:nvGrpSpPr>
          <p:cNvPr id="6" name="Group 5"/>
          <p:cNvGrpSpPr/>
          <p:nvPr/>
        </p:nvGrpSpPr>
        <p:grpSpPr>
          <a:xfrm>
            <a:off x="582159" y="4786660"/>
            <a:ext cx="3150054" cy="1463040"/>
            <a:chOff x="580571" y="4786660"/>
            <a:chExt cx="3150054" cy="1463040"/>
          </a:xfrm>
        </p:grpSpPr>
        <p:sp>
          <p:nvSpPr>
            <p:cNvPr id="16" name="Rectangle 15"/>
            <p:cNvSpPr/>
            <p:nvPr>
              <p:custDataLst>
                <p:tags r:id="rId7"/>
              </p:custDataLst>
            </p:nvPr>
          </p:nvSpPr>
          <p:spPr bwMode="auto">
            <a:xfrm>
              <a:off x="580571" y="4786660"/>
              <a:ext cx="3150054" cy="14630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600" tIns="45718" rIns="91440" bIns="45718" numCol="1" rtlCol="0" anchor="ctr" anchorCtr="0" compatLnSpc="1">
              <a:prstTxWarp prst="textNoShape">
                <a:avLst/>
              </a:prstTxWarp>
            </a:bodyPr>
            <a:lstStyle/>
            <a:p>
              <a:pPr defTabSz="913788" fontAlgn="base">
                <a:spcBef>
                  <a:spcPct val="0"/>
                </a:spcBef>
                <a:spcAft>
                  <a:spcPct val="0"/>
                </a:spcAft>
              </a:pPr>
              <a:r>
                <a:rPr lang="en-US" dirty="0">
                  <a:ln>
                    <a:solidFill>
                      <a:srgbClr val="FFFFFF">
                        <a:alpha val="0"/>
                      </a:srgbClr>
                    </a:solidFill>
                  </a:ln>
                  <a:solidFill>
                    <a:srgbClr val="FFFFFF"/>
                  </a:solidFill>
                </a:rPr>
                <a:t>BROADER</a:t>
              </a:r>
            </a:p>
            <a:p>
              <a:pPr defTabSz="913788" fontAlgn="base">
                <a:spcBef>
                  <a:spcPct val="0"/>
                </a:spcBef>
                <a:spcAft>
                  <a:spcPct val="0"/>
                </a:spcAft>
              </a:pPr>
              <a:r>
                <a:rPr lang="en-US" dirty="0">
                  <a:ln>
                    <a:solidFill>
                      <a:srgbClr val="FFFFFF">
                        <a:alpha val="0"/>
                      </a:srgbClr>
                    </a:solidFill>
                  </a:ln>
                  <a:solidFill>
                    <a:srgbClr val="FFFFFF"/>
                  </a:solidFill>
                </a:rPr>
                <a:t>ACCESS</a:t>
              </a:r>
            </a:p>
          </p:txBody>
        </p:sp>
        <p:sp>
          <p:nvSpPr>
            <p:cNvPr id="20" name="Freeform 73"/>
            <p:cNvSpPr>
              <a:spLocks noEditPoints="1"/>
            </p:cNvSpPr>
            <p:nvPr/>
          </p:nvSpPr>
          <p:spPr bwMode="black">
            <a:xfrm>
              <a:off x="784238" y="5014754"/>
              <a:ext cx="1042974" cy="100685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00B0F0"/>
                </a:solidFill>
              </a:endParaRPr>
            </a:p>
          </p:txBody>
        </p:sp>
      </p:grpSp>
    </p:spTree>
    <p:extLst>
      <p:ext uri="{BB962C8B-B14F-4D97-AF65-F5344CB8AC3E}">
        <p14:creationId xmlns:p14="http://schemas.microsoft.com/office/powerpoint/2010/main" val="2904728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1000"/>
                                        <p:tgtEl>
                                          <p:spTgt spid="11"/>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1000"/>
                                        <p:tgtEl>
                                          <p:spTgt spid="13"/>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Deploying and Interacting With a Hadoop Cluster on Azure</a:t>
            </a:r>
          </a:p>
        </p:txBody>
      </p:sp>
      <p:sp>
        <p:nvSpPr>
          <p:cNvPr id="3" name="Subtitle 2"/>
          <p:cNvSpPr>
            <a:spLocks noGrp="1"/>
          </p:cNvSpPr>
          <p:nvPr>
            <p:ph type="subTitle" idx="1"/>
          </p:nvPr>
        </p:nvSpPr>
        <p:spPr/>
        <p:txBody>
          <a:bodyPr>
            <a:normAutofit/>
          </a:bodyPr>
          <a:lstStyle/>
          <a:p>
            <a:endParaRPr lang="en-US" sz="4400" dirty="0">
              <a:latin typeface="+mj-lt"/>
            </a:endParaRPr>
          </a:p>
        </p:txBody>
      </p:sp>
    </p:spTree>
    <p:extLst>
      <p:ext uri="{BB962C8B-B14F-4D97-AF65-F5344CB8AC3E}">
        <p14:creationId xmlns:p14="http://schemas.microsoft.com/office/powerpoint/2010/main" val="18147270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smtClean="0"/>
              <a:t>MapReduce</a:t>
            </a:r>
            <a:endParaRPr lang="en-US" dirty="0"/>
          </a:p>
        </p:txBody>
      </p:sp>
      <p:sp>
        <p:nvSpPr>
          <p:cNvPr id="3" name="Text Placeholder 2"/>
          <p:cNvSpPr>
            <a:spLocks noGrp="1"/>
          </p:cNvSpPr>
          <p:nvPr>
            <p:ph idx="1"/>
          </p:nvPr>
        </p:nvSpPr>
        <p:spPr/>
        <p:txBody>
          <a:bodyPr>
            <a:normAutofit/>
          </a:bodyPr>
          <a:lstStyle/>
          <a:p>
            <a:pPr marL="574503" indent="-571329">
              <a:buFont typeface="Arial" panose="020B0604020202020204" pitchFamily="34" charset="0"/>
              <a:buChar char="•"/>
            </a:pPr>
            <a:r>
              <a:rPr lang="en-US" sz="2799" dirty="0">
                <a:solidFill>
                  <a:schemeClr val="bg1"/>
                </a:solidFill>
              </a:rPr>
              <a:t>Analogous to GROUP BY in SQL</a:t>
            </a:r>
          </a:p>
          <a:p>
            <a:pPr marL="574503" indent="-571329">
              <a:buFont typeface="Arial" panose="020B0604020202020204" pitchFamily="34" charset="0"/>
              <a:buChar char="•"/>
            </a:pPr>
            <a:r>
              <a:rPr lang="en-US" sz="2799" dirty="0">
                <a:solidFill>
                  <a:schemeClr val="bg1"/>
                </a:solidFill>
              </a:rPr>
              <a:t>Usually combiners can be an effective way to minimize network IO</a:t>
            </a:r>
          </a:p>
          <a:p>
            <a:pPr marL="574503" indent="-571329">
              <a:buFont typeface="Arial" panose="020B0604020202020204" pitchFamily="34" charset="0"/>
              <a:buChar char="•"/>
            </a:pPr>
            <a:r>
              <a:rPr lang="en-US" sz="2799" dirty="0">
                <a:solidFill>
                  <a:schemeClr val="bg1"/>
                </a:solidFill>
              </a:rPr>
              <a:t>Based on the dataset opportunity to use a custom partitioner to balance the </a:t>
            </a:r>
            <a:r>
              <a:rPr lang="en-US" sz="2799" dirty="0" smtClean="0">
                <a:solidFill>
                  <a:schemeClr val="bg1"/>
                </a:solidFill>
              </a:rPr>
              <a:t>reducers</a:t>
            </a:r>
          </a:p>
          <a:p>
            <a:pPr marL="574503" indent="-571329">
              <a:buFont typeface="Arial" panose="020B0604020202020204" pitchFamily="34" charset="0"/>
              <a:buChar char="•"/>
            </a:pPr>
            <a:r>
              <a:rPr lang="en-US" sz="2799" dirty="0" smtClean="0"/>
              <a:t>Complete control of mappers and reducers</a:t>
            </a:r>
          </a:p>
          <a:p>
            <a:pPr marL="574503" indent="-571329">
              <a:buFont typeface="Arial" panose="020B0604020202020204" pitchFamily="34" charset="0"/>
              <a:buChar char="•"/>
            </a:pPr>
            <a:r>
              <a:rPr lang="en-US" sz="2799" dirty="0" smtClean="0">
                <a:solidFill>
                  <a:schemeClr val="bg1"/>
                </a:solidFill>
              </a:rPr>
              <a:t>Non-trivial to write</a:t>
            </a:r>
            <a:endParaRPr lang="en-US" sz="2799" dirty="0">
              <a:solidFill>
                <a:schemeClr val="bg1"/>
              </a:solidFill>
            </a:endParaRPr>
          </a:p>
        </p:txBody>
      </p:sp>
      <p:sp>
        <p:nvSpPr>
          <p:cNvPr id="7" name="Slide Number Placeholder 6"/>
          <p:cNvSpPr>
            <a:spLocks noGrp="1"/>
          </p:cNvSpPr>
          <p:nvPr>
            <p:ph type="sldNum" sz="quarter" idx="12"/>
          </p:nvPr>
        </p:nvSpPr>
        <p:spPr>
          <a:prstGeom prst="rect">
            <a:avLst/>
          </a:prstGeom>
        </p:spPr>
        <p:txBody>
          <a:bodyPr/>
          <a:lstStyle/>
          <a:p>
            <a:fld id="{27258FFF-F925-446B-8502-81C933981705}" type="slidenum">
              <a:rPr lang="en-US" smtClean="0"/>
              <a:pPr/>
              <a:t>69</a:t>
            </a:fld>
            <a:endParaRPr lang="en-US" dirty="0"/>
          </a:p>
        </p:txBody>
      </p:sp>
    </p:spTree>
    <p:extLst>
      <p:ext uri="{BB962C8B-B14F-4D97-AF65-F5344CB8AC3E}">
        <p14:creationId xmlns:p14="http://schemas.microsoft.com/office/powerpoint/2010/main" val="36184543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pPr>
              <a:lnSpc>
                <a:spcPct val="100000"/>
              </a:lnSpc>
              <a:spcBef>
                <a:spcPts val="0"/>
              </a:spcBef>
            </a:pPr>
            <a:r>
              <a:rPr lang="en-US" dirty="0" smtClean="0"/>
              <a:t>Starting with the basics</a:t>
            </a:r>
            <a:endParaRPr lang="en-US" dirty="0"/>
          </a:p>
        </p:txBody>
      </p:sp>
      <p:sp>
        <p:nvSpPr>
          <p:cNvPr id="3" name="Title 2"/>
          <p:cNvSpPr>
            <a:spLocks noGrp="1"/>
          </p:cNvSpPr>
          <p:nvPr>
            <p:ph type="ctrTitle"/>
          </p:nvPr>
        </p:nvSpPr>
        <p:spPr/>
        <p:txBody>
          <a:bodyPr/>
          <a:lstStyle/>
          <a:p>
            <a:r>
              <a:rPr lang="en-US" dirty="0"/>
              <a:t>Microsoft </a:t>
            </a:r>
            <a:r>
              <a:rPr lang="en-US" dirty="0" smtClean="0"/>
              <a:t>Azure SQL </a:t>
            </a:r>
            <a:r>
              <a:rPr lang="en-US" dirty="0"/>
              <a:t>Database</a:t>
            </a:r>
          </a:p>
        </p:txBody>
      </p:sp>
    </p:spTree>
    <p:extLst>
      <p:ext uri="{BB962C8B-B14F-4D97-AF65-F5344CB8AC3E}">
        <p14:creationId xmlns:p14="http://schemas.microsoft.com/office/powerpoint/2010/main" val="421548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a:t>
            </a:r>
            <a:endParaRPr lang="en-US" dirty="0"/>
          </a:p>
        </p:txBody>
      </p:sp>
      <p:sp>
        <p:nvSpPr>
          <p:cNvPr id="3" name="Content Placeholder 2"/>
          <p:cNvSpPr>
            <a:spLocks noGrp="1"/>
          </p:cNvSpPr>
          <p:nvPr>
            <p:ph idx="1"/>
          </p:nvPr>
        </p:nvSpPr>
        <p:spPr/>
        <p:txBody>
          <a:bodyPr>
            <a:noAutofit/>
          </a:bodyPr>
          <a:lstStyle/>
          <a:p>
            <a:endParaRPr lang="en-US" sz="2800" dirty="0" smtClean="0"/>
          </a:p>
          <a:p>
            <a:r>
              <a:rPr lang="en-US" sz="2800" dirty="0" smtClean="0"/>
              <a:t>SQL-Like query syntax – if you know SQL, you’ll be able to use Hive</a:t>
            </a:r>
          </a:p>
          <a:p>
            <a:r>
              <a:rPr lang="en-US" sz="2800" dirty="0" smtClean="0"/>
              <a:t>Relational set algebra mixed with row-oriented manipulation</a:t>
            </a:r>
          </a:p>
          <a:p>
            <a:r>
              <a:rPr lang="en-US" sz="2800" dirty="0" smtClean="0"/>
              <a:t>Declare tables (internal and external) and views</a:t>
            </a:r>
          </a:p>
          <a:p>
            <a:r>
              <a:rPr lang="en-US" sz="2800" dirty="0" smtClean="0"/>
              <a:t>Query processor optimizes </a:t>
            </a:r>
            <a:r>
              <a:rPr lang="en-US" sz="2800" dirty="0" err="1" smtClean="0"/>
              <a:t>MapReduce</a:t>
            </a:r>
            <a:r>
              <a:rPr lang="en-US" sz="2800" dirty="0" smtClean="0"/>
              <a:t> job</a:t>
            </a:r>
          </a:p>
        </p:txBody>
      </p:sp>
      <p:sp>
        <p:nvSpPr>
          <p:cNvPr id="4" name="Slide Number Placeholder 3"/>
          <p:cNvSpPr>
            <a:spLocks noGrp="1"/>
          </p:cNvSpPr>
          <p:nvPr>
            <p:ph type="sldNum" sz="quarter" idx="12"/>
          </p:nvPr>
        </p:nvSpPr>
        <p:spPr/>
        <p:txBody>
          <a:bodyPr/>
          <a:lstStyle/>
          <a:p>
            <a:fld id="{0A164282-434E-41D4-9582-783D542A7B68}" type="slidenum">
              <a:rPr lang="en-US" smtClean="0"/>
              <a:pPr/>
              <a:t>70</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rgbClr val="FFFFFF"/>
                </a:solidFill>
              </a:rPr>
              <a:t>Microsoft Azure</a:t>
            </a:r>
            <a:endParaRPr lang="en-US" dirty="0">
              <a:solidFill>
                <a:srgbClr val="FFFFFF"/>
              </a:solidFill>
            </a:endParaRPr>
          </a:p>
        </p:txBody>
      </p:sp>
    </p:spTree>
    <p:extLst>
      <p:ext uri="{BB962C8B-B14F-4D97-AF65-F5344CB8AC3E}">
        <p14:creationId xmlns:p14="http://schemas.microsoft.com/office/powerpoint/2010/main" val="1282066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HiveQL</a:t>
            </a:r>
            <a:r>
              <a:rPr lang="en-US" dirty="0" smtClean="0"/>
              <a:t> Examples</a:t>
            </a:r>
            <a:endParaRPr lang="en-US" dirty="0"/>
          </a:p>
        </p:txBody>
      </p:sp>
      <p:sp>
        <p:nvSpPr>
          <p:cNvPr id="6" name="Content Placeholder 5"/>
          <p:cNvSpPr>
            <a:spLocks noGrp="1"/>
          </p:cNvSpPr>
          <p:nvPr>
            <p:ph idx="1"/>
          </p:nvPr>
        </p:nvSpPr>
        <p:spPr>
          <a:xfrm>
            <a:off x="560798" y="1482812"/>
            <a:ext cx="11079822" cy="2292410"/>
          </a:xfrm>
        </p:spPr>
        <p:txBody>
          <a:bodyPr/>
          <a:lstStyle/>
          <a:p>
            <a:r>
              <a:rPr lang="en-US" dirty="0" smtClean="0"/>
              <a:t>Create an External Table</a:t>
            </a:r>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71</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rgbClr val="FFFFFF"/>
                </a:solidFill>
              </a:rPr>
              <a:t>Microsoft Azure</a:t>
            </a:r>
            <a:endParaRPr lang="en-US" dirty="0">
              <a:solidFill>
                <a:srgbClr val="FFFFFF"/>
              </a:solidFill>
            </a:endParaRPr>
          </a:p>
        </p:txBody>
      </p:sp>
      <p:sp>
        <p:nvSpPr>
          <p:cNvPr id="9" name="TextBox 8"/>
          <p:cNvSpPr txBox="1"/>
          <p:nvPr/>
        </p:nvSpPr>
        <p:spPr>
          <a:xfrm>
            <a:off x="990600" y="2057400"/>
            <a:ext cx="10563753" cy="1723549"/>
          </a:xfrm>
          <a:prstGeom prst="rect">
            <a:avLst/>
          </a:prstGeom>
          <a:solidFill>
            <a:schemeClr val="bg1"/>
          </a:solidFill>
          <a:ln>
            <a:solidFill>
              <a:schemeClr val="accent2"/>
            </a:solidFill>
          </a:ln>
        </p:spPr>
        <p:txBody>
          <a:bodyPr wrap="square" lIns="91440" tIns="0" rIns="0" bIns="0" rtlCol="0">
            <a:spAutoFit/>
          </a:bodyPr>
          <a:lstStyle/>
          <a:p>
            <a:r>
              <a:rPr lang="en-US" sz="1600" dirty="0">
                <a:solidFill>
                  <a:srgbClr val="0000FF"/>
                </a:solidFill>
                <a:latin typeface="Consolas"/>
              </a:rPr>
              <a:t>CREATE EXTERNAL TABLE </a:t>
            </a:r>
            <a:r>
              <a:rPr lang="en-US" sz="1600" dirty="0" err="1" smtClean="0">
                <a:solidFill>
                  <a:srgbClr val="081C23"/>
                </a:solidFill>
                <a:latin typeface="Consolas"/>
              </a:rPr>
              <a:t>iislogs</a:t>
            </a:r>
            <a:r>
              <a:rPr lang="en-US" sz="1600" dirty="0" smtClean="0">
                <a:solidFill>
                  <a:srgbClr val="081C23"/>
                </a:solidFill>
                <a:latin typeface="Consolas"/>
              </a:rPr>
              <a:t>(</a:t>
            </a:r>
          </a:p>
          <a:p>
            <a:r>
              <a:rPr lang="en-US" sz="1600" dirty="0">
                <a:solidFill>
                  <a:srgbClr val="081C23"/>
                </a:solidFill>
                <a:latin typeface="Consolas"/>
              </a:rPr>
              <a:t>	</a:t>
            </a:r>
            <a:r>
              <a:rPr lang="en-US" sz="1600" dirty="0" err="1" smtClean="0">
                <a:solidFill>
                  <a:srgbClr val="081C23"/>
                </a:solidFill>
                <a:latin typeface="Consolas"/>
              </a:rPr>
              <a:t>sdate</a:t>
            </a:r>
            <a:r>
              <a:rPr lang="en-US" sz="1600" dirty="0" smtClean="0">
                <a:solidFill>
                  <a:srgbClr val="081C23"/>
                </a:solidFill>
                <a:latin typeface="Consolas"/>
              </a:rPr>
              <a:t> </a:t>
            </a:r>
            <a:r>
              <a:rPr lang="en-US" sz="1600" dirty="0">
                <a:solidFill>
                  <a:srgbClr val="0000FF"/>
                </a:solidFill>
                <a:latin typeface="Consolas"/>
              </a:rPr>
              <a:t>string, </a:t>
            </a:r>
            <a:r>
              <a:rPr lang="en-US" sz="1600" dirty="0" err="1">
                <a:solidFill>
                  <a:srgbClr val="081C23"/>
                </a:solidFill>
                <a:latin typeface="Consolas"/>
              </a:rPr>
              <a:t>stime</a:t>
            </a:r>
            <a:r>
              <a:rPr lang="en-US" sz="1600" dirty="0">
                <a:solidFill>
                  <a:srgbClr val="081C23"/>
                </a:solidFill>
                <a:latin typeface="Consolas"/>
              </a:rPr>
              <a:t> </a:t>
            </a:r>
            <a:r>
              <a:rPr lang="en-US" sz="1600" dirty="0">
                <a:solidFill>
                  <a:srgbClr val="0000FF"/>
                </a:solidFill>
                <a:latin typeface="Consolas"/>
              </a:rPr>
              <a:t>string, </a:t>
            </a:r>
            <a:r>
              <a:rPr lang="en-US" sz="1600" dirty="0" err="1">
                <a:solidFill>
                  <a:srgbClr val="081C23"/>
                </a:solidFill>
                <a:latin typeface="Consolas"/>
              </a:rPr>
              <a:t>ssitename</a:t>
            </a:r>
            <a:r>
              <a:rPr lang="en-US" sz="1600" dirty="0">
                <a:solidFill>
                  <a:srgbClr val="081C23"/>
                </a:solidFill>
                <a:latin typeface="Consolas"/>
              </a:rPr>
              <a:t> </a:t>
            </a:r>
            <a:r>
              <a:rPr lang="en-US" sz="1600" dirty="0">
                <a:solidFill>
                  <a:srgbClr val="0000FF"/>
                </a:solidFill>
                <a:latin typeface="Consolas"/>
              </a:rPr>
              <a:t>string, </a:t>
            </a:r>
            <a:r>
              <a:rPr lang="en-US" sz="1600" dirty="0" err="1">
                <a:solidFill>
                  <a:srgbClr val="081C23"/>
                </a:solidFill>
                <a:latin typeface="Consolas"/>
              </a:rPr>
              <a:t>csmethod</a:t>
            </a:r>
            <a:r>
              <a:rPr lang="en-US" sz="1600" dirty="0">
                <a:solidFill>
                  <a:srgbClr val="081C23"/>
                </a:solidFill>
                <a:latin typeface="Consolas"/>
              </a:rPr>
              <a:t> </a:t>
            </a:r>
            <a:r>
              <a:rPr lang="en-US" sz="1600" dirty="0">
                <a:solidFill>
                  <a:srgbClr val="0000FF"/>
                </a:solidFill>
                <a:latin typeface="Consolas"/>
              </a:rPr>
              <a:t>string, </a:t>
            </a:r>
            <a:r>
              <a:rPr lang="en-US" sz="1600" dirty="0" err="1">
                <a:solidFill>
                  <a:srgbClr val="081C23"/>
                </a:solidFill>
                <a:latin typeface="Consolas"/>
              </a:rPr>
              <a:t>csuristem</a:t>
            </a:r>
            <a:r>
              <a:rPr lang="en-US" sz="1600" dirty="0">
                <a:solidFill>
                  <a:srgbClr val="081C23"/>
                </a:solidFill>
                <a:latin typeface="Consolas"/>
              </a:rPr>
              <a:t> </a:t>
            </a:r>
            <a:r>
              <a:rPr lang="en-US" sz="1600" dirty="0">
                <a:solidFill>
                  <a:srgbClr val="0000FF"/>
                </a:solidFill>
                <a:latin typeface="Consolas"/>
              </a:rPr>
              <a:t>string, </a:t>
            </a:r>
            <a:r>
              <a:rPr lang="en-US" sz="1600" dirty="0" smtClean="0">
                <a:solidFill>
                  <a:srgbClr val="0000FF"/>
                </a:solidFill>
                <a:latin typeface="Consolas"/>
              </a:rPr>
              <a:t>    	</a:t>
            </a:r>
            <a:r>
              <a:rPr lang="en-US" sz="1600" dirty="0" err="1" smtClean="0">
                <a:solidFill>
                  <a:srgbClr val="081C23"/>
                </a:solidFill>
                <a:latin typeface="Consolas"/>
              </a:rPr>
              <a:t>csuriquery</a:t>
            </a:r>
            <a:r>
              <a:rPr lang="en-US" sz="1600" dirty="0" smtClean="0">
                <a:solidFill>
                  <a:srgbClr val="081C23"/>
                </a:solidFill>
                <a:latin typeface="Consolas"/>
              </a:rPr>
              <a:t> </a:t>
            </a:r>
            <a:r>
              <a:rPr lang="en-US" sz="1600" dirty="0">
                <a:solidFill>
                  <a:srgbClr val="0000FF"/>
                </a:solidFill>
                <a:latin typeface="Consolas"/>
              </a:rPr>
              <a:t>string, </a:t>
            </a:r>
            <a:r>
              <a:rPr lang="en-US" sz="1600" dirty="0">
                <a:solidFill>
                  <a:srgbClr val="081C23"/>
                </a:solidFill>
                <a:latin typeface="Consolas"/>
              </a:rPr>
              <a:t>sport </a:t>
            </a:r>
            <a:r>
              <a:rPr lang="en-US" sz="1600" dirty="0" err="1">
                <a:solidFill>
                  <a:srgbClr val="0000FF"/>
                </a:solidFill>
                <a:latin typeface="Consolas"/>
              </a:rPr>
              <a:t>int</a:t>
            </a:r>
            <a:r>
              <a:rPr lang="en-US" sz="1600" dirty="0">
                <a:solidFill>
                  <a:srgbClr val="0000FF"/>
                </a:solidFill>
                <a:latin typeface="Consolas"/>
              </a:rPr>
              <a:t>, </a:t>
            </a:r>
            <a:r>
              <a:rPr lang="en-US" sz="1600" dirty="0" err="1">
                <a:solidFill>
                  <a:srgbClr val="081C23"/>
                </a:solidFill>
                <a:latin typeface="Consolas"/>
              </a:rPr>
              <a:t>scstatus</a:t>
            </a:r>
            <a:r>
              <a:rPr lang="en-US" sz="1600" dirty="0">
                <a:solidFill>
                  <a:srgbClr val="081C23"/>
                </a:solidFill>
                <a:latin typeface="Consolas"/>
              </a:rPr>
              <a:t> </a:t>
            </a:r>
            <a:r>
              <a:rPr lang="en-US" sz="1600" dirty="0" err="1">
                <a:solidFill>
                  <a:srgbClr val="0000FF"/>
                </a:solidFill>
                <a:latin typeface="Consolas"/>
              </a:rPr>
              <a:t>int</a:t>
            </a:r>
            <a:r>
              <a:rPr lang="en-US" sz="1600" dirty="0">
                <a:solidFill>
                  <a:srgbClr val="0000FF"/>
                </a:solidFill>
                <a:latin typeface="Consolas"/>
              </a:rPr>
              <a:t>, </a:t>
            </a:r>
            <a:r>
              <a:rPr lang="en-US" sz="1600" dirty="0" err="1">
                <a:solidFill>
                  <a:srgbClr val="081C23"/>
                </a:solidFill>
                <a:latin typeface="Consolas"/>
              </a:rPr>
              <a:t>scbytes</a:t>
            </a:r>
            <a:r>
              <a:rPr lang="en-US" sz="1600" dirty="0">
                <a:solidFill>
                  <a:srgbClr val="081C23"/>
                </a:solidFill>
                <a:latin typeface="Consolas"/>
              </a:rPr>
              <a:t> </a:t>
            </a:r>
            <a:r>
              <a:rPr lang="en-US" sz="1600" dirty="0" err="1">
                <a:solidFill>
                  <a:srgbClr val="0000FF"/>
                </a:solidFill>
                <a:latin typeface="Consolas"/>
              </a:rPr>
              <a:t>int</a:t>
            </a:r>
            <a:r>
              <a:rPr lang="en-US" sz="1600" dirty="0">
                <a:solidFill>
                  <a:srgbClr val="0000FF"/>
                </a:solidFill>
                <a:latin typeface="Consolas"/>
              </a:rPr>
              <a:t>, </a:t>
            </a:r>
            <a:r>
              <a:rPr lang="en-US" sz="1600" dirty="0" err="1">
                <a:solidFill>
                  <a:srgbClr val="081C23"/>
                </a:solidFill>
                <a:latin typeface="Consolas"/>
              </a:rPr>
              <a:t>sbytes</a:t>
            </a:r>
            <a:r>
              <a:rPr lang="en-US" sz="1600" dirty="0">
                <a:solidFill>
                  <a:srgbClr val="081C23"/>
                </a:solidFill>
                <a:latin typeface="Consolas"/>
              </a:rPr>
              <a:t> </a:t>
            </a:r>
            <a:r>
              <a:rPr lang="en-US" sz="1600" dirty="0" err="1">
                <a:solidFill>
                  <a:srgbClr val="0000FF"/>
                </a:solidFill>
                <a:latin typeface="Consolas"/>
              </a:rPr>
              <a:t>int</a:t>
            </a:r>
            <a:r>
              <a:rPr lang="en-US" sz="1600" dirty="0">
                <a:solidFill>
                  <a:srgbClr val="0000FF"/>
                </a:solidFill>
                <a:latin typeface="Consolas"/>
              </a:rPr>
              <a:t>, </a:t>
            </a:r>
            <a:r>
              <a:rPr lang="en-US" sz="1600" dirty="0" err="1">
                <a:solidFill>
                  <a:srgbClr val="081C23"/>
                </a:solidFill>
                <a:latin typeface="Consolas"/>
              </a:rPr>
              <a:t>timetaken</a:t>
            </a:r>
            <a:r>
              <a:rPr lang="en-US" sz="1600" dirty="0">
                <a:solidFill>
                  <a:srgbClr val="081C23"/>
                </a:solidFill>
                <a:latin typeface="Consolas"/>
              </a:rPr>
              <a:t> </a:t>
            </a:r>
            <a:r>
              <a:rPr lang="en-US" sz="1600" dirty="0" err="1">
                <a:solidFill>
                  <a:srgbClr val="0000FF"/>
                </a:solidFill>
                <a:latin typeface="Consolas"/>
              </a:rPr>
              <a:t>int</a:t>
            </a:r>
            <a:r>
              <a:rPr lang="en-US" sz="1600" dirty="0">
                <a:solidFill>
                  <a:srgbClr val="081C23"/>
                </a:solidFill>
                <a:latin typeface="Consolas"/>
              </a:rPr>
              <a:t>)</a:t>
            </a:r>
          </a:p>
          <a:p>
            <a:r>
              <a:rPr lang="en-US" sz="1600" dirty="0">
                <a:solidFill>
                  <a:srgbClr val="0000FF"/>
                </a:solidFill>
                <a:latin typeface="Consolas"/>
              </a:rPr>
              <a:t>ROW FORMAT DELIMITED </a:t>
            </a:r>
          </a:p>
          <a:p>
            <a:r>
              <a:rPr lang="en-US" sz="1600" dirty="0">
                <a:solidFill>
                  <a:srgbClr val="0000FF"/>
                </a:solidFill>
                <a:latin typeface="Consolas"/>
              </a:rPr>
              <a:t>  FIELDS TERMINATED BY </a:t>
            </a:r>
            <a:r>
              <a:rPr lang="en-US" sz="1600" dirty="0">
                <a:solidFill>
                  <a:srgbClr val="081C23"/>
                </a:solidFill>
                <a:latin typeface="Consolas"/>
              </a:rPr>
              <a:t>' '</a:t>
            </a:r>
            <a:r>
              <a:rPr lang="en-US" sz="1600" dirty="0">
                <a:solidFill>
                  <a:srgbClr val="0000FF"/>
                </a:solidFill>
                <a:latin typeface="Consolas"/>
              </a:rPr>
              <a:t> </a:t>
            </a:r>
          </a:p>
          <a:p>
            <a:r>
              <a:rPr lang="en-US" sz="1600" dirty="0">
                <a:solidFill>
                  <a:srgbClr val="0000FF"/>
                </a:solidFill>
                <a:latin typeface="Consolas"/>
              </a:rPr>
              <a:t>LOCATION</a:t>
            </a:r>
          </a:p>
          <a:p>
            <a:r>
              <a:rPr lang="en-US" sz="1600" dirty="0">
                <a:solidFill>
                  <a:srgbClr val="0000FF"/>
                </a:solidFill>
                <a:latin typeface="Consolas"/>
              </a:rPr>
              <a:t>  </a:t>
            </a:r>
            <a:r>
              <a:rPr lang="en-US" sz="1600" dirty="0">
                <a:solidFill>
                  <a:srgbClr val="FF0000"/>
                </a:solidFill>
                <a:latin typeface="Consolas"/>
              </a:rPr>
              <a:t>'</a:t>
            </a:r>
            <a:r>
              <a:rPr lang="en-US" sz="1600" dirty="0" err="1">
                <a:solidFill>
                  <a:srgbClr val="FF0000"/>
                </a:solidFill>
                <a:latin typeface="Consolas"/>
              </a:rPr>
              <a:t>wasb</a:t>
            </a:r>
            <a:r>
              <a:rPr lang="en-US" sz="1600" dirty="0">
                <a:solidFill>
                  <a:srgbClr val="FF0000"/>
                </a:solidFill>
                <a:latin typeface="Consolas"/>
              </a:rPr>
              <a:t>://iis-logs@myapp.blob.core.windows.net/'</a:t>
            </a:r>
          </a:p>
        </p:txBody>
      </p:sp>
      <p:sp>
        <p:nvSpPr>
          <p:cNvPr id="10" name="TextBox 9"/>
          <p:cNvSpPr txBox="1"/>
          <p:nvPr/>
        </p:nvSpPr>
        <p:spPr>
          <a:xfrm>
            <a:off x="996696" y="4511331"/>
            <a:ext cx="10563753" cy="1477328"/>
          </a:xfrm>
          <a:prstGeom prst="rect">
            <a:avLst/>
          </a:prstGeom>
          <a:solidFill>
            <a:schemeClr val="bg1"/>
          </a:solidFill>
          <a:ln>
            <a:solidFill>
              <a:schemeClr val="accent2"/>
            </a:solidFill>
          </a:ln>
        </p:spPr>
        <p:txBody>
          <a:bodyPr wrap="square" lIns="91440" tIns="0" rIns="0" bIns="0" rtlCol="0">
            <a:spAutoFit/>
          </a:bodyPr>
          <a:lstStyle/>
          <a:p>
            <a:r>
              <a:rPr lang="en-US" sz="1600" dirty="0">
                <a:solidFill>
                  <a:srgbClr val="0000FF"/>
                </a:solidFill>
                <a:highlight>
                  <a:srgbClr val="FFFFFF"/>
                </a:highlight>
                <a:latin typeface="Consolas" panose="020B0609020204030204" pitchFamily="49" charset="0"/>
              </a:rPr>
              <a:t>select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sdate</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stime</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csmethod</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scuristem</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query_params</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api</a:t>
            </a:r>
            <a:r>
              <a:rPr lang="en-US" sz="1600" dirty="0">
                <a:solidFill>
                  <a:srgbClr val="000000"/>
                </a:solidFill>
                <a:highlight>
                  <a:srgbClr val="FFFFFF"/>
                </a:highlight>
                <a:latin typeface="Consolas" panose="020B0609020204030204" pitchFamily="49" charset="0"/>
              </a:rPr>
              <a:t>-version'] </a:t>
            </a:r>
            <a:r>
              <a:rPr lang="en-US" sz="1600" dirty="0">
                <a:solidFill>
                  <a:srgbClr val="0000FF"/>
                </a:solidFill>
                <a:highlight>
                  <a:srgbClr val="FFFFFF"/>
                </a:highlight>
                <a:latin typeface="Consolas" panose="020B0609020204030204" pitchFamily="49" charset="0"/>
              </a:rPr>
              <a:t>as</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api_version</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rPr>
              <a:t>query_params</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search_value</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as</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search_value</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from </a:t>
            </a:r>
            <a:r>
              <a:rPr lang="en-US" sz="1600" dirty="0">
                <a:solidFill>
                  <a:srgbClr val="80808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select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str_to_map</a:t>
            </a:r>
            <a:r>
              <a:rPr lang="en-US" sz="1600" dirty="0">
                <a:solidFill>
                  <a:srgbClr val="80808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csuriquery</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'&amp;'</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as</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query_params</a:t>
            </a:r>
            <a:endParaRPr lang="en-US" sz="1600" dirty="0">
              <a:solidFill>
                <a:srgbClr val="000000"/>
              </a:solidFill>
              <a:highlight>
                <a:srgbClr val="FFFFFF"/>
              </a:highlight>
              <a:latin typeface="Consolas" panose="020B0609020204030204" pitchFamily="49" charset="0"/>
            </a:endParaRPr>
          </a:p>
          <a:p>
            <a:r>
              <a:rPr lang="en-US" sz="1600" dirty="0" smtClean="0">
                <a:solidFill>
                  <a:srgbClr val="0000FF"/>
                </a:solidFill>
                <a:highlight>
                  <a:srgbClr val="FFFFFF"/>
                </a:highlight>
                <a:latin typeface="Consolas" panose="020B0609020204030204" pitchFamily="49" charset="0"/>
              </a:rPr>
              <a:t>	from</a:t>
            </a:r>
            <a:r>
              <a:rPr lang="en-US" sz="1600" dirty="0" smtClean="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iislogs</a:t>
            </a:r>
            <a:endParaRPr lang="en-US" sz="1600" dirty="0">
              <a:solidFill>
                <a:srgbClr val="000000"/>
              </a:solidFill>
              <a:highlight>
                <a:srgbClr val="FFFFFF"/>
              </a:highlight>
              <a:latin typeface="Consolas" panose="020B0609020204030204" pitchFamily="49" charset="0"/>
            </a:endParaRPr>
          </a:p>
          <a:p>
            <a:r>
              <a:rPr lang="en-US" sz="1600" dirty="0" smtClean="0">
                <a:solidFill>
                  <a:srgbClr val="808080"/>
                </a:solidFill>
                <a:highlight>
                  <a:srgbClr val="FFFFFF"/>
                </a:highlight>
                <a:latin typeface="Consolas" panose="020B0609020204030204" pitchFamily="49" charset="0"/>
              </a:rPr>
              <a:t>) </a:t>
            </a:r>
            <a:r>
              <a:rPr lang="en-US" sz="1600" dirty="0" err="1" smtClean="0">
                <a:solidFill>
                  <a:srgbClr val="808080"/>
                </a:solidFill>
                <a:highlight>
                  <a:srgbClr val="FFFFFF"/>
                </a:highlight>
                <a:latin typeface="Consolas" panose="020B0609020204030204" pitchFamily="49" charset="0"/>
              </a:rPr>
              <a:t>version_logs</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where</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query_params</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api</a:t>
            </a:r>
            <a:r>
              <a:rPr lang="en-US" sz="1600" dirty="0">
                <a:solidFill>
                  <a:srgbClr val="000000"/>
                </a:solidFill>
                <a:highlight>
                  <a:srgbClr val="FFFFFF"/>
                </a:highlight>
                <a:latin typeface="Consolas" panose="020B0609020204030204" pitchFamily="49" charset="0"/>
              </a:rPr>
              <a:t>-version'] </a:t>
            </a:r>
            <a:r>
              <a:rPr lang="en-US" sz="1600" dirty="0">
                <a:solidFill>
                  <a:srgbClr val="808080"/>
                </a:solidFill>
                <a:highlight>
                  <a:srgbClr val="FFFFFF"/>
                </a:highlight>
                <a:latin typeface="Consolas" panose="020B0609020204030204" pitchFamily="49" charset="0"/>
              </a:rPr>
              <a:t>is</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not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null</a:t>
            </a:r>
            <a:endParaRPr lang="en-US" sz="1600" dirty="0">
              <a:solidFill>
                <a:srgbClr val="FF0000"/>
              </a:solidFill>
              <a:latin typeface="Consolas"/>
            </a:endParaRPr>
          </a:p>
        </p:txBody>
      </p:sp>
      <p:sp>
        <p:nvSpPr>
          <p:cNvPr id="11" name="Content Placeholder 5"/>
          <p:cNvSpPr txBox="1">
            <a:spLocks/>
          </p:cNvSpPr>
          <p:nvPr/>
        </p:nvSpPr>
        <p:spPr>
          <a:xfrm>
            <a:off x="560798" y="3866650"/>
            <a:ext cx="11079822" cy="22924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FFFF"/>
                </a:solidFill>
              </a:rPr>
              <a:t>Run a query to return data</a:t>
            </a:r>
          </a:p>
          <a:p>
            <a:endParaRPr lang="en-US" dirty="0" smtClean="0">
              <a:solidFill>
                <a:srgbClr val="FFFFFF"/>
              </a:solidFill>
            </a:endParaRPr>
          </a:p>
          <a:p>
            <a:endParaRPr lang="en-US" dirty="0" smtClean="0">
              <a:solidFill>
                <a:srgbClr val="FFFFFF"/>
              </a:solidFill>
            </a:endParaRPr>
          </a:p>
          <a:p>
            <a:endParaRPr lang="en-US" dirty="0" smtClean="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1694992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animBg="1"/>
      <p:bldP spid="10" grpId="0" animBg="1"/>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a:t>
            </a:r>
            <a:endParaRPr lang="en-US" dirty="0"/>
          </a:p>
        </p:txBody>
      </p:sp>
      <p:sp>
        <p:nvSpPr>
          <p:cNvPr id="3" name="Content Placeholder 2"/>
          <p:cNvSpPr>
            <a:spLocks noGrp="1"/>
          </p:cNvSpPr>
          <p:nvPr>
            <p:ph idx="1"/>
          </p:nvPr>
        </p:nvSpPr>
        <p:spPr/>
        <p:txBody>
          <a:bodyPr>
            <a:noAutofit/>
          </a:bodyPr>
          <a:lstStyle/>
          <a:p>
            <a:r>
              <a:rPr lang="en-US" sz="2800" dirty="0" smtClean="0"/>
              <a:t>Script language for expressing </a:t>
            </a:r>
            <a:r>
              <a:rPr lang="en-US" sz="2800" dirty="0" err="1" smtClean="0"/>
              <a:t>MapReduce</a:t>
            </a:r>
            <a:r>
              <a:rPr lang="en-US" sz="2800" dirty="0" smtClean="0"/>
              <a:t> jobs</a:t>
            </a:r>
          </a:p>
          <a:p>
            <a:r>
              <a:rPr lang="en-US" sz="2800" dirty="0" smtClean="0"/>
              <a:t>Script operations can be chained together</a:t>
            </a:r>
          </a:p>
          <a:p>
            <a:r>
              <a:rPr lang="en-US" sz="2800" dirty="0" smtClean="0"/>
              <a:t>Compiler optimizes </a:t>
            </a:r>
            <a:r>
              <a:rPr lang="en-US" sz="2800" dirty="0" err="1" smtClean="0"/>
              <a:t>MapReduce</a:t>
            </a:r>
            <a:r>
              <a:rPr lang="en-US" sz="2800" dirty="0" smtClean="0"/>
              <a:t> job</a:t>
            </a:r>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72</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rgbClr val="FFFFFF"/>
                </a:solidFill>
              </a:rPr>
              <a:t>Microsoft Azure</a:t>
            </a:r>
            <a:endParaRPr lang="en-US" dirty="0">
              <a:solidFill>
                <a:srgbClr val="FFFFFF"/>
              </a:solidFill>
            </a:endParaRPr>
          </a:p>
        </p:txBody>
      </p:sp>
    </p:spTree>
    <p:extLst>
      <p:ext uri="{BB962C8B-B14F-4D97-AF65-F5344CB8AC3E}">
        <p14:creationId xmlns:p14="http://schemas.microsoft.com/office/powerpoint/2010/main" val="15555745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PigLatin</a:t>
            </a:r>
            <a:r>
              <a:rPr lang="en-US" dirty="0" smtClean="0"/>
              <a:t> Examples</a:t>
            </a:r>
            <a:endParaRPr lang="en-US" dirty="0"/>
          </a:p>
        </p:txBody>
      </p:sp>
      <p:sp>
        <p:nvSpPr>
          <p:cNvPr id="6" name="Content Placeholder 5"/>
          <p:cNvSpPr>
            <a:spLocks noGrp="1"/>
          </p:cNvSpPr>
          <p:nvPr>
            <p:ph idx="1"/>
          </p:nvPr>
        </p:nvSpPr>
        <p:spPr>
          <a:xfrm>
            <a:off x="560798" y="1482812"/>
            <a:ext cx="11079822" cy="2292410"/>
          </a:xfrm>
        </p:spPr>
        <p:txBody>
          <a:bodyPr/>
          <a:lstStyle/>
          <a:p>
            <a:r>
              <a:rPr lang="en-US" dirty="0" smtClean="0"/>
              <a:t>Load and Transform Data</a:t>
            </a:r>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73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rgbClr val="FFFFFF"/>
                </a:solidFill>
              </a:rPr>
              <a:t>Microsoft Azure</a:t>
            </a:r>
            <a:endParaRPr lang="en-US" dirty="0">
              <a:solidFill>
                <a:srgbClr val="FFFFFF"/>
              </a:solidFill>
            </a:endParaRPr>
          </a:p>
        </p:txBody>
      </p:sp>
      <p:sp>
        <p:nvSpPr>
          <p:cNvPr id="9" name="TextBox 8"/>
          <p:cNvSpPr txBox="1"/>
          <p:nvPr/>
        </p:nvSpPr>
        <p:spPr>
          <a:xfrm>
            <a:off x="990600" y="2057400"/>
            <a:ext cx="10563753" cy="738664"/>
          </a:xfrm>
          <a:prstGeom prst="rect">
            <a:avLst/>
          </a:prstGeom>
          <a:solidFill>
            <a:schemeClr val="bg1"/>
          </a:solidFill>
          <a:ln>
            <a:solidFill>
              <a:schemeClr val="accent2"/>
            </a:solidFill>
          </a:ln>
        </p:spPr>
        <p:txBody>
          <a:bodyPr wrap="square" lIns="91440" tIns="0" rIns="0" bIns="0" rtlCol="0">
            <a:spAutoFit/>
          </a:bodyPr>
          <a:lstStyle/>
          <a:p>
            <a:r>
              <a:rPr lang="en-US" sz="1600" dirty="0" smtClean="0">
                <a:solidFill>
                  <a:srgbClr val="0000FF"/>
                </a:solidFill>
                <a:latin typeface="Consolas"/>
              </a:rPr>
              <a:t>A </a:t>
            </a:r>
            <a:r>
              <a:rPr lang="en-US" sz="1600" dirty="0">
                <a:solidFill>
                  <a:srgbClr val="0000FF"/>
                </a:solidFill>
                <a:latin typeface="Consolas"/>
              </a:rPr>
              <a:t>= load '</a:t>
            </a:r>
            <a:r>
              <a:rPr lang="en-US" sz="1600" dirty="0" err="1">
                <a:solidFill>
                  <a:srgbClr val="0000FF"/>
                </a:solidFill>
                <a:latin typeface="Consolas"/>
              </a:rPr>
              <a:t>passwd</a:t>
            </a:r>
            <a:r>
              <a:rPr lang="en-US" sz="1600" dirty="0">
                <a:solidFill>
                  <a:srgbClr val="0000FF"/>
                </a:solidFill>
                <a:latin typeface="Consolas"/>
              </a:rPr>
              <a:t>' using </a:t>
            </a:r>
            <a:r>
              <a:rPr lang="en-US" sz="1600" dirty="0" err="1">
                <a:solidFill>
                  <a:srgbClr val="0000FF"/>
                </a:solidFill>
                <a:latin typeface="Consolas"/>
              </a:rPr>
              <a:t>PigStorage</a:t>
            </a:r>
            <a:r>
              <a:rPr lang="en-US" sz="1600" dirty="0">
                <a:solidFill>
                  <a:srgbClr val="0000FF"/>
                </a:solidFill>
                <a:latin typeface="Consolas"/>
              </a:rPr>
              <a:t>(':');  -- load the </a:t>
            </a:r>
            <a:r>
              <a:rPr lang="en-US" sz="1600" dirty="0" err="1">
                <a:solidFill>
                  <a:srgbClr val="0000FF"/>
                </a:solidFill>
                <a:latin typeface="Consolas"/>
              </a:rPr>
              <a:t>passwd</a:t>
            </a:r>
            <a:r>
              <a:rPr lang="en-US" sz="1600" dirty="0">
                <a:solidFill>
                  <a:srgbClr val="0000FF"/>
                </a:solidFill>
                <a:latin typeface="Consolas"/>
              </a:rPr>
              <a:t> file </a:t>
            </a:r>
          </a:p>
          <a:p>
            <a:r>
              <a:rPr lang="en-US" sz="1600" dirty="0">
                <a:solidFill>
                  <a:srgbClr val="0000FF"/>
                </a:solidFill>
                <a:latin typeface="Consolas"/>
              </a:rPr>
              <a:t>B = </a:t>
            </a:r>
            <a:r>
              <a:rPr lang="en-US" sz="1600" dirty="0" err="1">
                <a:solidFill>
                  <a:srgbClr val="0000FF"/>
                </a:solidFill>
                <a:latin typeface="Consolas"/>
              </a:rPr>
              <a:t>foreach</a:t>
            </a:r>
            <a:r>
              <a:rPr lang="en-US" sz="1600" dirty="0">
                <a:solidFill>
                  <a:srgbClr val="0000FF"/>
                </a:solidFill>
                <a:latin typeface="Consolas"/>
              </a:rPr>
              <a:t> A generate $0 as id;  -- extract the user IDs </a:t>
            </a:r>
          </a:p>
          <a:p>
            <a:r>
              <a:rPr lang="en-US" sz="1600" dirty="0">
                <a:solidFill>
                  <a:srgbClr val="0000FF"/>
                </a:solidFill>
                <a:latin typeface="Consolas"/>
              </a:rPr>
              <a:t>store B into ‘</a:t>
            </a:r>
            <a:r>
              <a:rPr lang="en-US" sz="1600" dirty="0" err="1">
                <a:solidFill>
                  <a:srgbClr val="0000FF"/>
                </a:solidFill>
                <a:latin typeface="Consolas"/>
              </a:rPr>
              <a:t>id.out</a:t>
            </a:r>
            <a:r>
              <a:rPr lang="en-US" sz="1600" dirty="0">
                <a:solidFill>
                  <a:srgbClr val="0000FF"/>
                </a:solidFill>
                <a:latin typeface="Consolas"/>
              </a:rPr>
              <a:t>’;  -- write the results to a file name </a:t>
            </a:r>
            <a:r>
              <a:rPr lang="en-US" sz="1600" dirty="0" err="1">
                <a:solidFill>
                  <a:srgbClr val="0000FF"/>
                </a:solidFill>
                <a:latin typeface="Consolas"/>
              </a:rPr>
              <a:t>id.out</a:t>
            </a:r>
            <a:endParaRPr lang="en-US" sz="1600" dirty="0">
              <a:solidFill>
                <a:srgbClr val="0000FF"/>
              </a:solidFill>
              <a:latin typeface="Consolas"/>
            </a:endParaRPr>
          </a:p>
        </p:txBody>
      </p:sp>
      <p:sp>
        <p:nvSpPr>
          <p:cNvPr id="10" name="TextBox 9"/>
          <p:cNvSpPr txBox="1"/>
          <p:nvPr/>
        </p:nvSpPr>
        <p:spPr>
          <a:xfrm>
            <a:off x="966216" y="3657600"/>
            <a:ext cx="10563753" cy="2215991"/>
          </a:xfrm>
          <a:prstGeom prst="rect">
            <a:avLst/>
          </a:prstGeom>
          <a:solidFill>
            <a:schemeClr val="bg1"/>
          </a:solidFill>
          <a:ln>
            <a:solidFill>
              <a:schemeClr val="accent2"/>
            </a:solidFill>
          </a:ln>
        </p:spPr>
        <p:txBody>
          <a:bodyPr wrap="square" lIns="91440" tIns="0" rIns="0" bIns="0" rtlCol="0">
            <a:spAutoFit/>
          </a:bodyPr>
          <a:lstStyle/>
          <a:p>
            <a:r>
              <a:rPr lang="en-US" sz="1600" dirty="0">
                <a:solidFill>
                  <a:srgbClr val="000000"/>
                </a:solidFill>
                <a:highlight>
                  <a:srgbClr val="FFFFFF"/>
                </a:highlight>
                <a:latin typeface="Consolas" panose="020B0609020204030204" pitchFamily="49" charset="0"/>
              </a:rPr>
              <a:t>LOGS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LOAD</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a:t>
            </a:r>
            <a:r>
              <a:rPr lang="en-US" sz="1600" dirty="0" err="1">
                <a:solidFill>
                  <a:srgbClr val="FF0000"/>
                </a:solidFill>
                <a:highlight>
                  <a:srgbClr val="FFFFFF"/>
                </a:highlight>
                <a:latin typeface="Consolas" panose="020B0609020204030204" pitchFamily="49" charset="0"/>
              </a:rPr>
              <a:t>wasb</a:t>
            </a:r>
            <a:r>
              <a:rPr lang="en-US" sz="1600" dirty="0">
                <a:solidFill>
                  <a:srgbClr val="FF0000"/>
                </a:solidFill>
                <a:highlight>
                  <a:srgbClr val="FFFFFF"/>
                </a:highlight>
                <a:latin typeface="Consolas" panose="020B0609020204030204" pitchFamily="49" charset="0"/>
              </a:rPr>
              <a:t>:///example/data/sample.log'</a:t>
            </a:r>
            <a:r>
              <a:rPr lang="en-US" sz="1600" dirty="0">
                <a:solidFill>
                  <a:srgbClr val="80808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LEVELS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foreach</a:t>
            </a:r>
            <a:r>
              <a:rPr lang="en-US" sz="1600" dirty="0">
                <a:solidFill>
                  <a:srgbClr val="000000"/>
                </a:solidFill>
                <a:highlight>
                  <a:srgbClr val="FFFFFF"/>
                </a:highlight>
                <a:latin typeface="Consolas" panose="020B0609020204030204" pitchFamily="49" charset="0"/>
              </a:rPr>
              <a:t> LOGS generate REGEX_EXTRACT</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$0</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'(TRACE|DEBUG|INFO|WARN|ERROR|FATAL)'</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1</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as</a:t>
            </a:r>
            <a:r>
              <a:rPr lang="en-US" sz="1600" dirty="0">
                <a:solidFill>
                  <a:srgbClr val="000000"/>
                </a:solidFill>
                <a:highlight>
                  <a:srgbClr val="FFFFFF"/>
                </a:highlight>
                <a:latin typeface="Consolas" panose="020B0609020204030204" pitchFamily="49" charset="0"/>
              </a:rPr>
              <a:t> LOGLEVEL</a:t>
            </a:r>
            <a:r>
              <a:rPr lang="en-US" sz="1600" dirty="0">
                <a:solidFill>
                  <a:srgbClr val="80808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FILTEREDLEVELS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FILTER LEVELS </a:t>
            </a:r>
            <a:r>
              <a:rPr lang="en-US" sz="1600" dirty="0">
                <a:solidFill>
                  <a:srgbClr val="0000FF"/>
                </a:solidFill>
                <a:highlight>
                  <a:srgbClr val="FFFFFF"/>
                </a:highlight>
                <a:latin typeface="Consolas" panose="020B0609020204030204" pitchFamily="49" charset="0"/>
              </a:rPr>
              <a:t>by</a:t>
            </a:r>
            <a:r>
              <a:rPr lang="en-US" sz="1600" dirty="0">
                <a:solidFill>
                  <a:srgbClr val="000000"/>
                </a:solidFill>
                <a:highlight>
                  <a:srgbClr val="FFFFFF"/>
                </a:highlight>
                <a:latin typeface="Consolas" panose="020B0609020204030204" pitchFamily="49" charset="0"/>
              </a:rPr>
              <a:t> LOGLEVEL </a:t>
            </a:r>
            <a:r>
              <a:rPr lang="en-US" sz="1600" dirty="0">
                <a:solidFill>
                  <a:srgbClr val="808080"/>
                </a:solidFill>
                <a:highlight>
                  <a:srgbClr val="FFFFFF"/>
                </a:highlight>
                <a:latin typeface="Consolas" panose="020B0609020204030204" pitchFamily="49" charset="0"/>
              </a:rPr>
              <a:t>is</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not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null;</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GROUPEDLEVELS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GROUP</a:t>
            </a:r>
            <a:r>
              <a:rPr lang="en-US" sz="1600" dirty="0">
                <a:solidFill>
                  <a:srgbClr val="000000"/>
                </a:solidFill>
                <a:highlight>
                  <a:srgbClr val="FFFFFF"/>
                </a:highlight>
                <a:latin typeface="Consolas" panose="020B0609020204030204" pitchFamily="49" charset="0"/>
              </a:rPr>
              <a:t> FILTEREDLEVELS </a:t>
            </a:r>
            <a:r>
              <a:rPr lang="en-US" sz="1600" dirty="0">
                <a:solidFill>
                  <a:srgbClr val="0000FF"/>
                </a:solidFill>
                <a:highlight>
                  <a:srgbClr val="FFFFFF"/>
                </a:highlight>
                <a:latin typeface="Consolas" panose="020B0609020204030204" pitchFamily="49" charset="0"/>
              </a:rPr>
              <a:t>by</a:t>
            </a:r>
            <a:r>
              <a:rPr lang="en-US" sz="1600" dirty="0">
                <a:solidFill>
                  <a:srgbClr val="000000"/>
                </a:solidFill>
                <a:highlight>
                  <a:srgbClr val="FFFFFF"/>
                </a:highlight>
                <a:latin typeface="Consolas" panose="020B0609020204030204" pitchFamily="49" charset="0"/>
              </a:rPr>
              <a:t> LOGLEVEL</a:t>
            </a:r>
            <a:r>
              <a:rPr lang="en-US" sz="1600" dirty="0">
                <a:solidFill>
                  <a:srgbClr val="80808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FREQUENCIES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foreach</a:t>
            </a:r>
            <a:r>
              <a:rPr lang="en-US" sz="1600" dirty="0">
                <a:solidFill>
                  <a:srgbClr val="000000"/>
                </a:solidFill>
                <a:highlight>
                  <a:srgbClr val="FFFFFF"/>
                </a:highlight>
                <a:latin typeface="Consolas" panose="020B0609020204030204" pitchFamily="49" charset="0"/>
              </a:rPr>
              <a:t> GROUPEDLEVELS generate </a:t>
            </a:r>
            <a:r>
              <a:rPr lang="en-US" sz="1600" dirty="0">
                <a:solidFill>
                  <a:srgbClr val="0000FF"/>
                </a:solidFill>
                <a:highlight>
                  <a:srgbClr val="FFFFFF"/>
                </a:highlight>
                <a:latin typeface="Consolas" panose="020B0609020204030204" pitchFamily="49" charset="0"/>
              </a:rPr>
              <a:t>group</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as</a:t>
            </a:r>
            <a:r>
              <a:rPr lang="en-US" sz="1600" dirty="0">
                <a:solidFill>
                  <a:srgbClr val="000000"/>
                </a:solidFill>
                <a:highlight>
                  <a:srgbClr val="FFFFFF"/>
                </a:highlight>
                <a:latin typeface="Consolas" panose="020B0609020204030204" pitchFamily="49" charset="0"/>
              </a:rPr>
              <a:t> LOGLEVEL</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FF00FF"/>
                </a:solidFill>
                <a:highlight>
                  <a:srgbClr val="FFFFFF"/>
                </a:highlight>
                <a:latin typeface="Consolas" panose="020B0609020204030204" pitchFamily="49" charset="0"/>
              </a:rPr>
              <a:t>COUNT</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FILTEREDLEVELS</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LOGLEVEL</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as</a:t>
            </a:r>
            <a:r>
              <a:rPr lang="en-US" sz="1600" dirty="0">
                <a:solidFill>
                  <a:srgbClr val="000000"/>
                </a:solidFill>
                <a:highlight>
                  <a:srgbClr val="FFFFFF"/>
                </a:highlight>
                <a:latin typeface="Consolas" panose="020B0609020204030204" pitchFamily="49" charset="0"/>
              </a:rPr>
              <a:t> </a:t>
            </a:r>
            <a:r>
              <a:rPr lang="en-US" sz="1600" dirty="0">
                <a:solidFill>
                  <a:srgbClr val="FF00FF"/>
                </a:solidFill>
                <a:highlight>
                  <a:srgbClr val="FFFFFF"/>
                </a:highlight>
                <a:latin typeface="Consolas" panose="020B0609020204030204" pitchFamily="49" charset="0"/>
              </a:rPr>
              <a:t>COUNT</a:t>
            </a:r>
            <a:r>
              <a:rPr lang="en-US" sz="1600" dirty="0">
                <a:solidFill>
                  <a:srgbClr val="80808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RESULT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order</a:t>
            </a:r>
            <a:r>
              <a:rPr lang="en-US" sz="1600" dirty="0">
                <a:solidFill>
                  <a:srgbClr val="000000"/>
                </a:solidFill>
                <a:highlight>
                  <a:srgbClr val="FFFFFF"/>
                </a:highlight>
                <a:latin typeface="Consolas" panose="020B0609020204030204" pitchFamily="49" charset="0"/>
              </a:rPr>
              <a:t> FREQUENCIES </a:t>
            </a:r>
            <a:r>
              <a:rPr lang="en-US" sz="1600" dirty="0">
                <a:solidFill>
                  <a:srgbClr val="0000FF"/>
                </a:solidFill>
                <a:highlight>
                  <a:srgbClr val="FFFFFF"/>
                </a:highlight>
                <a:latin typeface="Consolas" panose="020B0609020204030204" pitchFamily="49" charset="0"/>
              </a:rPr>
              <a:t>by</a:t>
            </a:r>
            <a:r>
              <a:rPr lang="en-US" sz="1600" dirty="0">
                <a:solidFill>
                  <a:srgbClr val="000000"/>
                </a:solidFill>
                <a:highlight>
                  <a:srgbClr val="FFFFFF"/>
                </a:highlight>
                <a:latin typeface="Consolas" panose="020B0609020204030204" pitchFamily="49" charset="0"/>
              </a:rPr>
              <a:t> </a:t>
            </a:r>
            <a:r>
              <a:rPr lang="en-US" sz="1600" dirty="0">
                <a:solidFill>
                  <a:srgbClr val="FF00FF"/>
                </a:solidFill>
                <a:highlight>
                  <a:srgbClr val="FFFFFF"/>
                </a:highlight>
                <a:latin typeface="Consolas" panose="020B0609020204030204" pitchFamily="49" charset="0"/>
              </a:rPr>
              <a:t>COUNT</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desc</a:t>
            </a:r>
            <a:r>
              <a:rPr lang="en-US" sz="1600" dirty="0">
                <a:solidFill>
                  <a:srgbClr val="80808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DUMP</a:t>
            </a:r>
            <a:r>
              <a:rPr lang="en-US" sz="1600" dirty="0">
                <a:solidFill>
                  <a:srgbClr val="000000"/>
                </a:solidFill>
                <a:highlight>
                  <a:srgbClr val="FFFFFF"/>
                </a:highlight>
                <a:latin typeface="Consolas" panose="020B0609020204030204" pitchFamily="49" charset="0"/>
              </a:rPr>
              <a:t> RESULT</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endParaRPr lang="en-US" sz="1600" dirty="0">
              <a:solidFill>
                <a:srgbClr val="FF0000"/>
              </a:solidFill>
              <a:latin typeface="Consolas"/>
            </a:endParaRPr>
          </a:p>
        </p:txBody>
      </p:sp>
      <p:sp>
        <p:nvSpPr>
          <p:cNvPr id="11" name="Content Placeholder 5"/>
          <p:cNvSpPr txBox="1">
            <a:spLocks/>
          </p:cNvSpPr>
          <p:nvPr/>
        </p:nvSpPr>
        <p:spPr>
          <a:xfrm>
            <a:off x="560798" y="3044840"/>
            <a:ext cx="11079822" cy="311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FFFF"/>
                </a:solidFill>
              </a:rPr>
              <a:t>Run a query to </a:t>
            </a:r>
            <a:r>
              <a:rPr lang="en-US" dirty="0" smtClean="0">
                <a:solidFill>
                  <a:srgbClr val="FFFFFF"/>
                </a:solidFill>
              </a:rPr>
              <a:t>return and process </a:t>
            </a:r>
            <a:r>
              <a:rPr lang="en-US" dirty="0">
                <a:solidFill>
                  <a:srgbClr val="FFFFFF"/>
                </a:solidFill>
              </a:rPr>
              <a:t>data</a:t>
            </a:r>
          </a:p>
          <a:p>
            <a:endParaRPr lang="en-US" dirty="0" smtClean="0">
              <a:solidFill>
                <a:srgbClr val="FFFFFF"/>
              </a:solidFill>
            </a:endParaRPr>
          </a:p>
          <a:p>
            <a:endParaRPr lang="en-US" dirty="0" smtClean="0">
              <a:solidFill>
                <a:srgbClr val="FFFFFF"/>
              </a:solidFill>
            </a:endParaRPr>
          </a:p>
          <a:p>
            <a:endParaRPr lang="en-US" dirty="0" smtClean="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931017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animBg="1"/>
      <p:bldP spid="10" grpId="0" animBg="1"/>
      <p:bldP spid="1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229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5" name="Title 4"/>
          <p:cNvSpPr>
            <a:spLocks noGrp="1"/>
          </p:cNvSpPr>
          <p:nvPr>
            <p:ph type="title" idx="4294967295"/>
          </p:nvPr>
        </p:nvSpPr>
        <p:spPr>
          <a:xfrm>
            <a:off x="320040" y="228600"/>
            <a:ext cx="11152188" cy="747713"/>
          </a:xfrm>
        </p:spPr>
        <p:txBody>
          <a:bodyPr>
            <a:normAutofit fontScale="90000"/>
          </a:bodyPr>
          <a:lstStyle/>
          <a:p>
            <a:r>
              <a:rPr lang="en-US" dirty="0">
                <a:solidFill>
                  <a:schemeClr val="bg1">
                    <a:alpha val="99000"/>
                  </a:schemeClr>
                </a:solidFill>
              </a:rPr>
              <a:t>Microsoft Big Data Roadmap</a:t>
            </a:r>
          </a:p>
        </p:txBody>
      </p:sp>
      <p:grpSp>
        <p:nvGrpSpPr>
          <p:cNvPr id="47" name="Group 46"/>
          <p:cNvGrpSpPr/>
          <p:nvPr/>
        </p:nvGrpSpPr>
        <p:grpSpPr>
          <a:xfrm>
            <a:off x="6175782" y="1420812"/>
            <a:ext cx="4607787" cy="2437590"/>
            <a:chOff x="6174193" y="1420812"/>
            <a:chExt cx="4607787" cy="2437590"/>
          </a:xfrm>
        </p:grpSpPr>
        <p:sp>
          <p:nvSpPr>
            <p:cNvPr id="16" name="Content Placeholder 13"/>
            <p:cNvSpPr txBox="1">
              <a:spLocks/>
            </p:cNvSpPr>
            <p:nvPr/>
          </p:nvSpPr>
          <p:spPr>
            <a:xfrm>
              <a:off x="7305043" y="1420812"/>
              <a:ext cx="3476937" cy="2437590"/>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18987">
                <a:buClr>
                  <a:srgbClr val="292929"/>
                </a:buClr>
                <a:buSzTx/>
              </a:pPr>
              <a:r>
                <a:rPr sz="2200">
                  <a:solidFill>
                    <a:srgbClr val="FFFFFF">
                      <a:alpha val="99000"/>
                    </a:srgbClr>
                  </a:solidFill>
                </a:rPr>
                <a:t>To accelerate the delivery </a:t>
              </a:r>
              <a:br>
                <a:rPr sz="2200">
                  <a:solidFill>
                    <a:srgbClr val="FFFFFF">
                      <a:alpha val="99000"/>
                    </a:srgbClr>
                  </a:solidFill>
                </a:rPr>
              </a:br>
              <a:r>
                <a:rPr sz="2200">
                  <a:solidFill>
                    <a:srgbClr val="FFFFFF">
                      <a:alpha val="99000"/>
                    </a:srgbClr>
                  </a:solidFill>
                </a:rPr>
                <a:t>of Microsoft’s Hadoop based solution for Windows Server and service </a:t>
              </a:r>
              <a:r>
                <a:rPr sz="2200">
                  <a:solidFill>
                    <a:srgbClr val="FFFFFF">
                      <a:alpha val="99000"/>
                    </a:srgbClr>
                  </a:solidFill>
                </a:rPr>
                <a:t>for </a:t>
              </a:r>
              <a:r>
                <a:rPr sz="2200">
                  <a:solidFill>
                    <a:srgbClr val="FFFFFF">
                      <a:alpha val="99000"/>
                    </a:srgbClr>
                  </a:solidFill>
                </a:rPr>
                <a:t>Microsoft Azure, </a:t>
              </a:r>
              <a:r>
                <a:rPr sz="2200">
                  <a:solidFill>
                    <a:srgbClr val="FFFFFF">
                      <a:alpha val="99000"/>
                    </a:srgbClr>
                  </a:solidFill>
                </a:rPr>
                <a:t>Microsoft is announcing a partnership with </a:t>
              </a:r>
              <a:r>
                <a:rPr sz="2200" err="1">
                  <a:solidFill>
                    <a:srgbClr val="FFFFFF">
                      <a:alpha val="99000"/>
                    </a:srgbClr>
                  </a:solidFill>
                </a:rPr>
                <a:t>Hortonworks</a:t>
              </a:r>
              <a:endParaRPr sz="2200">
                <a:solidFill>
                  <a:srgbClr val="FFFFFF">
                    <a:alpha val="99000"/>
                  </a:srgbClr>
                </a:solidFill>
              </a:endParaRPr>
            </a:p>
            <a:p>
              <a:pPr defTabSz="1218987">
                <a:buClr>
                  <a:srgbClr val="292929"/>
                </a:buClr>
                <a:buSzTx/>
              </a:pPr>
              <a:endParaRPr sz="2200">
                <a:solidFill>
                  <a:srgbClr val="FFFFFF">
                    <a:alpha val="99000"/>
                  </a:srgbClr>
                </a:solidFill>
              </a:endParaRPr>
            </a:p>
          </p:txBody>
        </p:sp>
        <p:grpSp>
          <p:nvGrpSpPr>
            <p:cNvPr id="45" name="Group 44"/>
            <p:cNvGrpSpPr/>
            <p:nvPr/>
          </p:nvGrpSpPr>
          <p:grpSpPr>
            <a:xfrm>
              <a:off x="6174193" y="1420812"/>
              <a:ext cx="1003850" cy="1003850"/>
              <a:chOff x="5118100" y="1635757"/>
              <a:chExt cx="1003850" cy="1003850"/>
            </a:xfrm>
          </p:grpSpPr>
          <p:sp>
            <p:nvSpPr>
              <p:cNvPr id="12" name="Rectangle 11"/>
              <p:cNvSpPr/>
              <p:nvPr/>
            </p:nvSpPr>
            <p:spPr bwMode="auto">
              <a:xfrm>
                <a:off x="5118100" y="1635757"/>
                <a:ext cx="1003850" cy="10038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36" name="Group 35"/>
              <p:cNvGrpSpPr/>
              <p:nvPr/>
            </p:nvGrpSpPr>
            <p:grpSpPr>
              <a:xfrm>
                <a:off x="5296248" y="1940515"/>
                <a:ext cx="647554" cy="394335"/>
                <a:chOff x="5296248" y="1905149"/>
                <a:chExt cx="647554" cy="394335"/>
              </a:xfrm>
            </p:grpSpPr>
            <p:sp>
              <p:nvSpPr>
                <p:cNvPr id="31" name="Freeform 26"/>
                <p:cNvSpPr>
                  <a:spLocks/>
                </p:cNvSpPr>
                <p:nvPr/>
              </p:nvSpPr>
              <p:spPr bwMode="black">
                <a:xfrm>
                  <a:off x="5375347" y="1957868"/>
                  <a:ext cx="469318" cy="341616"/>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600">
                    <a:solidFill>
                      <a:srgbClr val="00B0F0"/>
                    </a:solidFill>
                  </a:endParaRPr>
                </a:p>
              </p:txBody>
            </p:sp>
            <p:sp>
              <p:nvSpPr>
                <p:cNvPr id="32" name="Freeform 27"/>
                <p:cNvSpPr>
                  <a:spLocks/>
                </p:cNvSpPr>
                <p:nvPr/>
              </p:nvSpPr>
              <p:spPr bwMode="black">
                <a:xfrm>
                  <a:off x="5448117" y="1905149"/>
                  <a:ext cx="436624" cy="249886"/>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600">
                    <a:solidFill>
                      <a:srgbClr val="00B0F0"/>
                    </a:solidFill>
                  </a:endParaRPr>
                </a:p>
              </p:txBody>
            </p:sp>
            <p:sp>
              <p:nvSpPr>
                <p:cNvPr id="33" name="Freeform 28"/>
                <p:cNvSpPr>
                  <a:spLocks/>
                </p:cNvSpPr>
                <p:nvPr/>
              </p:nvSpPr>
              <p:spPr bwMode="black">
                <a:xfrm>
                  <a:off x="5395385" y="2147654"/>
                  <a:ext cx="211984" cy="146558"/>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600">
                    <a:solidFill>
                      <a:srgbClr val="00B0F0"/>
                    </a:solidFill>
                  </a:endParaRPr>
                </a:p>
              </p:txBody>
            </p:sp>
            <p:sp>
              <p:nvSpPr>
                <p:cNvPr id="34" name="Freeform 29"/>
                <p:cNvSpPr>
                  <a:spLocks/>
                </p:cNvSpPr>
                <p:nvPr/>
              </p:nvSpPr>
              <p:spPr bwMode="black">
                <a:xfrm>
                  <a:off x="5841501" y="1945215"/>
                  <a:ext cx="102301" cy="211929"/>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600">
                    <a:solidFill>
                      <a:srgbClr val="00B0F0"/>
                    </a:solidFill>
                  </a:endParaRPr>
                </a:p>
              </p:txBody>
            </p:sp>
            <p:sp>
              <p:nvSpPr>
                <p:cNvPr id="35" name="Freeform 30"/>
                <p:cNvSpPr>
                  <a:spLocks/>
                </p:cNvSpPr>
                <p:nvPr/>
              </p:nvSpPr>
              <p:spPr bwMode="black">
                <a:xfrm>
                  <a:off x="5296248" y="1923074"/>
                  <a:ext cx="117066" cy="234071"/>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600">
                    <a:solidFill>
                      <a:srgbClr val="00B0F0"/>
                    </a:solidFill>
                  </a:endParaRPr>
                </a:p>
              </p:txBody>
            </p:sp>
          </p:grpSp>
        </p:grpSp>
      </p:grpSp>
      <p:grpSp>
        <p:nvGrpSpPr>
          <p:cNvPr id="48" name="Group 47"/>
          <p:cNvGrpSpPr/>
          <p:nvPr/>
        </p:nvGrpSpPr>
        <p:grpSpPr>
          <a:xfrm>
            <a:off x="6175782" y="4010752"/>
            <a:ext cx="4607787" cy="1828193"/>
            <a:chOff x="6174193" y="4010751"/>
            <a:chExt cx="4607787" cy="1828193"/>
          </a:xfrm>
        </p:grpSpPr>
        <p:sp>
          <p:nvSpPr>
            <p:cNvPr id="17" name="Content Placeholder 13"/>
            <p:cNvSpPr txBox="1">
              <a:spLocks/>
            </p:cNvSpPr>
            <p:nvPr/>
          </p:nvSpPr>
          <p:spPr>
            <a:xfrm>
              <a:off x="7305043" y="4010751"/>
              <a:ext cx="3476937" cy="1828193"/>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18987">
                <a:buClr>
                  <a:srgbClr val="292929"/>
                </a:buClr>
                <a:buSzTx/>
              </a:pPr>
              <a:r>
                <a:rPr sz="2200">
                  <a:solidFill>
                    <a:srgbClr val="FFFFFF">
                      <a:alpha val="99000"/>
                    </a:srgbClr>
                  </a:solidFill>
                </a:rPr>
                <a:t>Microsoft is committed </a:t>
              </a:r>
              <a:br>
                <a:rPr sz="2200">
                  <a:solidFill>
                    <a:srgbClr val="FFFFFF">
                      <a:alpha val="99000"/>
                    </a:srgbClr>
                  </a:solidFill>
                </a:rPr>
              </a:br>
              <a:r>
                <a:rPr sz="2200">
                  <a:solidFill>
                    <a:srgbClr val="FFFFFF">
                      <a:alpha val="99000"/>
                    </a:srgbClr>
                  </a:solidFill>
                </a:rPr>
                <a:t>to broadening accessibility and usage of Hadoop to end users, developers and IT professionals in organizations of all sizes</a:t>
              </a:r>
            </a:p>
          </p:txBody>
        </p:sp>
        <p:grpSp>
          <p:nvGrpSpPr>
            <p:cNvPr id="46" name="Group 45"/>
            <p:cNvGrpSpPr/>
            <p:nvPr/>
          </p:nvGrpSpPr>
          <p:grpSpPr>
            <a:xfrm>
              <a:off x="6174193" y="4010751"/>
              <a:ext cx="1003850" cy="1003850"/>
              <a:chOff x="5118100" y="3581400"/>
              <a:chExt cx="1003850" cy="1003850"/>
            </a:xfrm>
          </p:grpSpPr>
          <p:sp>
            <p:nvSpPr>
              <p:cNvPr id="37" name="Rectangle 36"/>
              <p:cNvSpPr/>
              <p:nvPr/>
            </p:nvSpPr>
            <p:spPr bwMode="auto">
              <a:xfrm>
                <a:off x="5118100" y="3581400"/>
                <a:ext cx="1003850" cy="10038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8" name="Freeform 73"/>
              <p:cNvSpPr>
                <a:spLocks noChangeAspect="1" noEditPoints="1"/>
              </p:cNvSpPr>
              <p:nvPr/>
            </p:nvSpPr>
            <p:spPr bwMode="black">
              <a:xfrm>
                <a:off x="5294438" y="3757074"/>
                <a:ext cx="651174" cy="652503"/>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solidFill>
                    <a:srgbClr val="00B0F0"/>
                  </a:solidFill>
                </a:endParaRPr>
              </a:p>
            </p:txBody>
          </p:sp>
        </p:grpSp>
      </p:grpSp>
      <p:grpSp>
        <p:nvGrpSpPr>
          <p:cNvPr id="49" name="Group 48"/>
          <p:cNvGrpSpPr/>
          <p:nvPr/>
        </p:nvGrpSpPr>
        <p:grpSpPr>
          <a:xfrm>
            <a:off x="520701" y="3858402"/>
            <a:ext cx="4620459" cy="2437590"/>
            <a:chOff x="147750" y="3858402"/>
            <a:chExt cx="4620459" cy="2437590"/>
          </a:xfrm>
        </p:grpSpPr>
        <p:sp>
          <p:nvSpPr>
            <p:cNvPr id="18" name="Content Placeholder 13"/>
            <p:cNvSpPr txBox="1">
              <a:spLocks/>
            </p:cNvSpPr>
            <p:nvPr/>
          </p:nvSpPr>
          <p:spPr>
            <a:xfrm>
              <a:off x="1291272" y="3858402"/>
              <a:ext cx="3476937" cy="2437590"/>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18987">
                <a:buClr>
                  <a:srgbClr val="292929"/>
                </a:buClr>
                <a:buSzTx/>
              </a:pPr>
              <a:r>
                <a:rPr sz="2200">
                  <a:solidFill>
                    <a:srgbClr val="FFFFFF">
                      <a:alpha val="99000"/>
                    </a:srgbClr>
                  </a:solidFill>
                </a:rPr>
                <a:t>Microsoft is announcing </a:t>
              </a:r>
              <a:br>
                <a:rPr sz="2200">
                  <a:solidFill>
                    <a:srgbClr val="FFFFFF">
                      <a:alpha val="99000"/>
                    </a:srgbClr>
                  </a:solidFill>
                </a:rPr>
              </a:br>
              <a:r>
                <a:rPr sz="2200">
                  <a:solidFill>
                    <a:srgbClr val="FFFFFF">
                      <a:alpha val="99000"/>
                    </a:srgbClr>
                  </a:solidFill>
                </a:rPr>
                <a:t>an end-to-end roadmap </a:t>
              </a:r>
              <a:br>
                <a:rPr sz="2200">
                  <a:solidFill>
                    <a:srgbClr val="FFFFFF">
                      <a:alpha val="99000"/>
                    </a:srgbClr>
                  </a:solidFill>
                </a:rPr>
              </a:br>
              <a:r>
                <a:rPr sz="2200">
                  <a:solidFill>
                    <a:srgbClr val="FFFFFF">
                      <a:alpha val="99000"/>
                    </a:srgbClr>
                  </a:solidFill>
                </a:rPr>
                <a:t>for Big Data that embraces Apache </a:t>
              </a:r>
              <a:r>
                <a:rPr sz="2200" err="1">
                  <a:solidFill>
                    <a:srgbClr val="FFFFFF">
                      <a:alpha val="99000"/>
                    </a:srgbClr>
                  </a:solidFill>
                </a:rPr>
                <a:t>Hadoop</a:t>
              </a:r>
              <a:r>
                <a:rPr sz="2200" baseline="30000" err="1">
                  <a:solidFill>
                    <a:srgbClr val="FFFFFF">
                      <a:alpha val="99000"/>
                    </a:srgbClr>
                  </a:solidFill>
                </a:rPr>
                <a:t>TM</a:t>
              </a:r>
              <a:r>
                <a:rPr sz="2200">
                  <a:solidFill>
                    <a:srgbClr val="FFFFFF">
                      <a:alpha val="99000"/>
                    </a:srgbClr>
                  </a:solidFill>
                </a:rPr>
                <a:t> by distributing enterprise class Hadoop based solutions on both Windows Server </a:t>
              </a:r>
              <a:r>
                <a:rPr sz="2200">
                  <a:solidFill>
                    <a:srgbClr val="FFFFFF">
                      <a:alpha val="99000"/>
                    </a:srgbClr>
                  </a:solidFill>
                </a:rPr>
                <a:t>and </a:t>
              </a:r>
              <a:r>
                <a:rPr sz="2200">
                  <a:solidFill>
                    <a:srgbClr val="FFFFFF">
                      <a:alpha val="99000"/>
                    </a:srgbClr>
                  </a:solidFill>
                </a:rPr>
                <a:t>Microsoft Azure</a:t>
              </a:r>
              <a:endParaRPr sz="2200">
                <a:solidFill>
                  <a:srgbClr val="FFFFFF">
                    <a:alpha val="99000"/>
                  </a:srgbClr>
                </a:solidFill>
              </a:endParaRPr>
            </a:p>
          </p:txBody>
        </p:sp>
        <p:grpSp>
          <p:nvGrpSpPr>
            <p:cNvPr id="44" name="Group 43"/>
            <p:cNvGrpSpPr/>
            <p:nvPr/>
          </p:nvGrpSpPr>
          <p:grpSpPr>
            <a:xfrm>
              <a:off x="147750" y="3858402"/>
              <a:ext cx="1003850" cy="1003850"/>
              <a:chOff x="-992188" y="3581400"/>
              <a:chExt cx="1003850" cy="1003850"/>
            </a:xfrm>
          </p:grpSpPr>
          <p:sp>
            <p:nvSpPr>
              <p:cNvPr id="39" name="Rectangle 38"/>
              <p:cNvSpPr/>
              <p:nvPr/>
            </p:nvSpPr>
            <p:spPr bwMode="auto">
              <a:xfrm>
                <a:off x="-992188" y="3581400"/>
                <a:ext cx="1003850" cy="10038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Freeform 21"/>
              <p:cNvSpPr>
                <a:spLocks noEditPoints="1"/>
              </p:cNvSpPr>
              <p:nvPr/>
            </p:nvSpPr>
            <p:spPr bwMode="black">
              <a:xfrm>
                <a:off x="-764654" y="3809006"/>
                <a:ext cx="548782" cy="548639"/>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solidFill>
                    <a:srgbClr val="00B0F0"/>
                  </a:solidFill>
                </a:endParaRPr>
              </a:p>
            </p:txBody>
          </p:sp>
        </p:grpSp>
      </p:grpSp>
      <p:grpSp>
        <p:nvGrpSpPr>
          <p:cNvPr id="50" name="Group 49"/>
          <p:cNvGrpSpPr/>
          <p:nvPr/>
        </p:nvGrpSpPr>
        <p:grpSpPr>
          <a:xfrm>
            <a:off x="520701" y="1420812"/>
            <a:ext cx="4620459" cy="2132892"/>
            <a:chOff x="147750" y="1420812"/>
            <a:chExt cx="4620459" cy="2132892"/>
          </a:xfrm>
        </p:grpSpPr>
        <p:sp>
          <p:nvSpPr>
            <p:cNvPr id="15" name="Content Placeholder 13"/>
            <p:cNvSpPr txBox="1">
              <a:spLocks/>
            </p:cNvSpPr>
            <p:nvPr/>
          </p:nvSpPr>
          <p:spPr>
            <a:xfrm>
              <a:off x="1291272" y="1420812"/>
              <a:ext cx="3476937" cy="2132892"/>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18987">
                <a:buClr>
                  <a:srgbClr val="292929"/>
                </a:buClr>
                <a:buSzTx/>
              </a:pPr>
              <a:r>
                <a:rPr sz="2200">
                  <a:solidFill>
                    <a:srgbClr val="FFFFFF">
                      <a:alpha val="99000"/>
                    </a:srgbClr>
                  </a:solidFill>
                </a:rPr>
                <a:t>Microsoft is extending </a:t>
              </a:r>
              <a:br>
                <a:rPr sz="2200">
                  <a:solidFill>
                    <a:srgbClr val="FFFFFF">
                      <a:alpha val="99000"/>
                    </a:srgbClr>
                  </a:solidFill>
                </a:rPr>
              </a:br>
              <a:r>
                <a:rPr sz="2200">
                  <a:solidFill>
                    <a:srgbClr val="FFFFFF">
                      <a:alpha val="99000"/>
                    </a:srgbClr>
                  </a:solidFill>
                </a:rPr>
                <a:t>its leadership in business intelligence and data warehousing to provide insights to all users by activating new types of </a:t>
              </a:r>
              <a:br>
                <a:rPr sz="2200">
                  <a:solidFill>
                    <a:srgbClr val="FFFFFF">
                      <a:alpha val="99000"/>
                    </a:srgbClr>
                  </a:solidFill>
                </a:rPr>
              </a:br>
              <a:r>
                <a:rPr sz="2200">
                  <a:solidFill>
                    <a:srgbClr val="FFFFFF">
                      <a:alpha val="99000"/>
                    </a:srgbClr>
                  </a:solidFill>
                </a:rPr>
                <a:t>data of any size</a:t>
              </a:r>
            </a:p>
          </p:txBody>
        </p:sp>
        <p:grpSp>
          <p:nvGrpSpPr>
            <p:cNvPr id="43" name="Group 42"/>
            <p:cNvGrpSpPr/>
            <p:nvPr/>
          </p:nvGrpSpPr>
          <p:grpSpPr>
            <a:xfrm>
              <a:off x="147750" y="1420812"/>
              <a:ext cx="1003850" cy="1003850"/>
              <a:chOff x="150812" y="1491184"/>
              <a:chExt cx="1003850" cy="1003850"/>
            </a:xfrm>
          </p:grpSpPr>
          <p:sp>
            <p:nvSpPr>
              <p:cNvPr id="41" name="Rectangle 40"/>
              <p:cNvSpPr/>
              <p:nvPr/>
            </p:nvSpPr>
            <p:spPr bwMode="auto">
              <a:xfrm>
                <a:off x="150812" y="1491184"/>
                <a:ext cx="1003850" cy="10038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2" name="Freeform 81"/>
              <p:cNvSpPr>
                <a:spLocks noEditPoints="1"/>
              </p:cNvSpPr>
              <p:nvPr/>
            </p:nvSpPr>
            <p:spPr bwMode="black">
              <a:xfrm>
                <a:off x="274734" y="1762366"/>
                <a:ext cx="756006" cy="461487"/>
              </a:xfrm>
              <a:custGeom>
                <a:avLst/>
                <a:gdLst>
                  <a:gd name="T0" fmla="*/ 1588 w 3451"/>
                  <a:gd name="T1" fmla="*/ 2110 h 2110"/>
                  <a:gd name="T2" fmla="*/ 2100 w 3451"/>
                  <a:gd name="T3" fmla="*/ 1951 h 2110"/>
                  <a:gd name="T4" fmla="*/ 1141 w 3451"/>
                  <a:gd name="T5" fmla="*/ 1911 h 2110"/>
                  <a:gd name="T6" fmla="*/ 1215 w 3451"/>
                  <a:gd name="T7" fmla="*/ 1929 h 2110"/>
                  <a:gd name="T8" fmla="*/ 1799 w 3451"/>
                  <a:gd name="T9" fmla="*/ 2021 h 2110"/>
                  <a:gd name="T10" fmla="*/ 2036 w 3451"/>
                  <a:gd name="T11" fmla="*/ 1911 h 2110"/>
                  <a:gd name="T12" fmla="*/ 1121 w 3451"/>
                  <a:gd name="T13" fmla="*/ 1193 h 2110"/>
                  <a:gd name="T14" fmla="*/ 1992 w 3451"/>
                  <a:gd name="T15" fmla="*/ 1211 h 2110"/>
                  <a:gd name="T16" fmla="*/ 2497 w 3451"/>
                  <a:gd name="T17" fmla="*/ 803 h 2110"/>
                  <a:gd name="T18" fmla="*/ 975 w 3451"/>
                  <a:gd name="T19" fmla="*/ 240 h 2110"/>
                  <a:gd name="T20" fmla="*/ 1616 w 3451"/>
                  <a:gd name="T21" fmla="*/ 736 h 2110"/>
                  <a:gd name="T22" fmla="*/ 2006 w 3451"/>
                  <a:gd name="T23" fmla="*/ 508 h 2110"/>
                  <a:gd name="T24" fmla="*/ 1990 w 3451"/>
                  <a:gd name="T25" fmla="*/ 320 h 2110"/>
                  <a:gd name="T26" fmla="*/ 2004 w 3451"/>
                  <a:gd name="T27" fmla="*/ 426 h 2110"/>
                  <a:gd name="T28" fmla="*/ 2038 w 3451"/>
                  <a:gd name="T29" fmla="*/ 1120 h 2110"/>
                  <a:gd name="T30" fmla="*/ 2304 w 3451"/>
                  <a:gd name="T31" fmla="*/ 985 h 2110"/>
                  <a:gd name="T32" fmla="*/ 2225 w 3451"/>
                  <a:gd name="T33" fmla="*/ 465 h 2110"/>
                  <a:gd name="T34" fmla="*/ 2219 w 3451"/>
                  <a:gd name="T35" fmla="*/ 477 h 2110"/>
                  <a:gd name="T36" fmla="*/ 1844 w 3451"/>
                  <a:gd name="T37" fmla="*/ 192 h 2110"/>
                  <a:gd name="T38" fmla="*/ 1818 w 3451"/>
                  <a:gd name="T39" fmla="*/ 109 h 2110"/>
                  <a:gd name="T40" fmla="*/ 1133 w 3451"/>
                  <a:gd name="T41" fmla="*/ 1121 h 2110"/>
                  <a:gd name="T42" fmla="*/ 1171 w 3451"/>
                  <a:gd name="T43" fmla="*/ 951 h 2110"/>
                  <a:gd name="T44" fmla="*/ 1115 w 3451"/>
                  <a:gd name="T45" fmla="*/ 350 h 2110"/>
                  <a:gd name="T46" fmla="*/ 1155 w 3451"/>
                  <a:gd name="T47" fmla="*/ 517 h 2110"/>
                  <a:gd name="T48" fmla="*/ 1265 w 3451"/>
                  <a:gd name="T49" fmla="*/ 843 h 2110"/>
                  <a:gd name="T50" fmla="*/ 1555 w 3451"/>
                  <a:gd name="T51" fmla="*/ 284 h 2110"/>
                  <a:gd name="T52" fmla="*/ 1353 w 3451"/>
                  <a:gd name="T53" fmla="*/ 109 h 2110"/>
                  <a:gd name="T54" fmla="*/ 1221 w 3451"/>
                  <a:gd name="T55" fmla="*/ 201 h 2110"/>
                  <a:gd name="T56" fmla="*/ 923 w 3451"/>
                  <a:gd name="T57" fmla="*/ 379 h 2110"/>
                  <a:gd name="T58" fmla="*/ 945 w 3451"/>
                  <a:gd name="T59" fmla="*/ 466 h 2110"/>
                  <a:gd name="T60" fmla="*/ 447 w 3451"/>
                  <a:gd name="T61" fmla="*/ 993 h 2110"/>
                  <a:gd name="T62" fmla="*/ 2737 w 3451"/>
                  <a:gd name="T63" fmla="*/ 1157 h 2110"/>
                  <a:gd name="T64" fmla="*/ 1748 w 3451"/>
                  <a:gd name="T65" fmla="*/ 1552 h 2110"/>
                  <a:gd name="T66" fmla="*/ 2015 w 3451"/>
                  <a:gd name="T67" fmla="*/ 1319 h 2110"/>
                  <a:gd name="T68" fmla="*/ 581 w 3451"/>
                  <a:gd name="T69" fmla="*/ 1265 h 2110"/>
                  <a:gd name="T70" fmla="*/ 1557 w 3451"/>
                  <a:gd name="T71" fmla="*/ 1799 h 2110"/>
                  <a:gd name="T72" fmla="*/ 2476 w 3451"/>
                  <a:gd name="T73" fmla="*/ 1476 h 2110"/>
                  <a:gd name="T74" fmla="*/ 123 w 3451"/>
                  <a:gd name="T75" fmla="*/ 1195 h 2110"/>
                  <a:gd name="T76" fmla="*/ 231 w 3451"/>
                  <a:gd name="T77" fmla="*/ 956 h 2110"/>
                  <a:gd name="T78" fmla="*/ 530 w 3451"/>
                  <a:gd name="T79" fmla="*/ 1074 h 2110"/>
                  <a:gd name="T80" fmla="*/ 658 w 3451"/>
                  <a:gd name="T81" fmla="*/ 1255 h 2110"/>
                  <a:gd name="T82" fmla="*/ 628 w 3451"/>
                  <a:gd name="T83" fmla="*/ 1016 h 2110"/>
                  <a:gd name="T84" fmla="*/ 724 w 3451"/>
                  <a:gd name="T85" fmla="*/ 1343 h 2110"/>
                  <a:gd name="T86" fmla="*/ 824 w 3451"/>
                  <a:gd name="T87" fmla="*/ 1434 h 2110"/>
                  <a:gd name="T88" fmla="*/ 767 w 3451"/>
                  <a:gd name="T89" fmla="*/ 1212 h 2110"/>
                  <a:gd name="T90" fmla="*/ 927 w 3451"/>
                  <a:gd name="T91" fmla="*/ 1501 h 2110"/>
                  <a:gd name="T92" fmla="*/ 988 w 3451"/>
                  <a:gd name="T93" fmla="*/ 1427 h 2110"/>
                  <a:gd name="T94" fmla="*/ 1270 w 3451"/>
                  <a:gd name="T95" fmla="*/ 1671 h 2110"/>
                  <a:gd name="T96" fmla="*/ 1264 w 3451"/>
                  <a:gd name="T97" fmla="*/ 1444 h 2110"/>
                  <a:gd name="T98" fmla="*/ 1501 w 3451"/>
                  <a:gd name="T99" fmla="*/ 1703 h 2110"/>
                  <a:gd name="T100" fmla="*/ 1695 w 3451"/>
                  <a:gd name="T101" fmla="*/ 1440 h 2110"/>
                  <a:gd name="T102" fmla="*/ 2020 w 3451"/>
                  <a:gd name="T103" fmla="*/ 1654 h 2110"/>
                  <a:gd name="T104" fmla="*/ 1901 w 3451"/>
                  <a:gd name="T105" fmla="*/ 1457 h 2110"/>
                  <a:gd name="T106" fmla="*/ 2053 w 3451"/>
                  <a:gd name="T107" fmla="*/ 1600 h 2110"/>
                  <a:gd name="T108" fmla="*/ 2208 w 3451"/>
                  <a:gd name="T109" fmla="*/ 1543 h 2110"/>
                  <a:gd name="T110" fmla="*/ 2294 w 3451"/>
                  <a:gd name="T111" fmla="*/ 1280 h 2110"/>
                  <a:gd name="T112" fmla="*/ 2386 w 3451"/>
                  <a:gd name="T113" fmla="*/ 1486 h 2110"/>
                  <a:gd name="T114" fmla="*/ 2473 w 3451"/>
                  <a:gd name="T115" fmla="*/ 1155 h 2110"/>
                  <a:gd name="T116" fmla="*/ 2654 w 3451"/>
                  <a:gd name="T117" fmla="*/ 1074 h 2110"/>
                  <a:gd name="T118" fmla="*/ 2954 w 3451"/>
                  <a:gd name="T119" fmla="*/ 1154 h 2110"/>
                  <a:gd name="T120" fmla="*/ 3062 w 3451"/>
                  <a:gd name="T121" fmla="*/ 1154 h 2110"/>
                  <a:gd name="T122" fmla="*/ 1038 w 3451"/>
                  <a:gd name="T123" fmla="*/ 1498 h 2110"/>
                  <a:gd name="T124" fmla="*/ 2472 w 3451"/>
                  <a:gd name="T125" fmla="*/ 1231 h 2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1" h="2110">
                    <a:moveTo>
                      <a:pt x="1585" y="1902"/>
                    </a:moveTo>
                    <a:cubicBezTo>
                      <a:pt x="1383" y="1902"/>
                      <a:pt x="1184" y="1867"/>
                      <a:pt x="1012" y="1802"/>
                    </a:cubicBezTo>
                    <a:cubicBezTo>
                      <a:pt x="945" y="1776"/>
                      <a:pt x="884" y="1747"/>
                      <a:pt x="828" y="1714"/>
                    </a:cubicBezTo>
                    <a:cubicBezTo>
                      <a:pt x="896" y="1807"/>
                      <a:pt x="980" y="1887"/>
                      <a:pt x="1077" y="1951"/>
                    </a:cubicBezTo>
                    <a:cubicBezTo>
                      <a:pt x="1119" y="1979"/>
                      <a:pt x="1165" y="2004"/>
                      <a:pt x="1212" y="2026"/>
                    </a:cubicBezTo>
                    <a:cubicBezTo>
                      <a:pt x="1264" y="2049"/>
                      <a:pt x="1318" y="2068"/>
                      <a:pt x="1375" y="2082"/>
                    </a:cubicBezTo>
                    <a:cubicBezTo>
                      <a:pt x="1443" y="2099"/>
                      <a:pt x="1515" y="2108"/>
                      <a:pt x="1588" y="2110"/>
                    </a:cubicBezTo>
                    <a:cubicBezTo>
                      <a:pt x="1588" y="2110"/>
                      <a:pt x="1588" y="2110"/>
                      <a:pt x="1588" y="2110"/>
                    </a:cubicBezTo>
                    <a:cubicBezTo>
                      <a:pt x="1588" y="2110"/>
                      <a:pt x="1588" y="2110"/>
                      <a:pt x="1588" y="2110"/>
                    </a:cubicBezTo>
                    <a:cubicBezTo>
                      <a:pt x="1588" y="2110"/>
                      <a:pt x="1588" y="2110"/>
                      <a:pt x="1588" y="2110"/>
                    </a:cubicBezTo>
                    <a:cubicBezTo>
                      <a:pt x="1588" y="2110"/>
                      <a:pt x="1588" y="2110"/>
                      <a:pt x="1588" y="2110"/>
                    </a:cubicBezTo>
                    <a:cubicBezTo>
                      <a:pt x="1662" y="2108"/>
                      <a:pt x="1733" y="2099"/>
                      <a:pt x="1802" y="2082"/>
                    </a:cubicBezTo>
                    <a:cubicBezTo>
                      <a:pt x="1858" y="2068"/>
                      <a:pt x="1913" y="2049"/>
                      <a:pt x="1965" y="2026"/>
                    </a:cubicBezTo>
                    <a:cubicBezTo>
                      <a:pt x="2012" y="2004"/>
                      <a:pt x="2057" y="1979"/>
                      <a:pt x="2100" y="1951"/>
                    </a:cubicBezTo>
                    <a:cubicBezTo>
                      <a:pt x="2199" y="1886"/>
                      <a:pt x="2285" y="1802"/>
                      <a:pt x="2354" y="1706"/>
                    </a:cubicBezTo>
                    <a:cubicBezTo>
                      <a:pt x="2264" y="1761"/>
                      <a:pt x="2159" y="1806"/>
                      <a:pt x="2045" y="1839"/>
                    </a:cubicBezTo>
                    <a:cubicBezTo>
                      <a:pt x="1899" y="1881"/>
                      <a:pt x="1744" y="1902"/>
                      <a:pt x="1585" y="1902"/>
                    </a:cubicBezTo>
                    <a:close/>
                    <a:moveTo>
                      <a:pt x="1104" y="1897"/>
                    </a:moveTo>
                    <a:cubicBezTo>
                      <a:pt x="1087" y="1886"/>
                      <a:pt x="1071" y="1874"/>
                      <a:pt x="1054" y="1861"/>
                    </a:cubicBezTo>
                    <a:cubicBezTo>
                      <a:pt x="1080" y="1873"/>
                      <a:pt x="1107" y="1883"/>
                      <a:pt x="1134" y="1893"/>
                    </a:cubicBezTo>
                    <a:cubicBezTo>
                      <a:pt x="1136" y="1899"/>
                      <a:pt x="1138" y="1905"/>
                      <a:pt x="1141" y="1911"/>
                    </a:cubicBezTo>
                    <a:cubicBezTo>
                      <a:pt x="1128" y="1907"/>
                      <a:pt x="1116" y="1902"/>
                      <a:pt x="1104" y="1897"/>
                    </a:cubicBezTo>
                    <a:close/>
                    <a:moveTo>
                      <a:pt x="1557" y="2049"/>
                    </a:moveTo>
                    <a:cubicBezTo>
                      <a:pt x="1532" y="2048"/>
                      <a:pt x="1513" y="2045"/>
                      <a:pt x="1488" y="2042"/>
                    </a:cubicBezTo>
                    <a:cubicBezTo>
                      <a:pt x="1451" y="2037"/>
                      <a:pt x="1414" y="2030"/>
                      <a:pt x="1378" y="2021"/>
                    </a:cubicBezTo>
                    <a:cubicBezTo>
                      <a:pt x="1353" y="2014"/>
                      <a:pt x="1328" y="2007"/>
                      <a:pt x="1304" y="1998"/>
                    </a:cubicBezTo>
                    <a:cubicBezTo>
                      <a:pt x="1284" y="1991"/>
                      <a:pt x="1265" y="1983"/>
                      <a:pt x="1247" y="1975"/>
                    </a:cubicBezTo>
                    <a:cubicBezTo>
                      <a:pt x="1235" y="1962"/>
                      <a:pt x="1224" y="1947"/>
                      <a:pt x="1215" y="1929"/>
                    </a:cubicBezTo>
                    <a:cubicBezTo>
                      <a:pt x="1213" y="1925"/>
                      <a:pt x="1211" y="1921"/>
                      <a:pt x="1209" y="1917"/>
                    </a:cubicBezTo>
                    <a:cubicBezTo>
                      <a:pt x="1329" y="1952"/>
                      <a:pt x="1449" y="1971"/>
                      <a:pt x="1557" y="1973"/>
                    </a:cubicBezTo>
                    <a:lnTo>
                      <a:pt x="1557" y="2049"/>
                    </a:lnTo>
                    <a:close/>
                    <a:moveTo>
                      <a:pt x="1962" y="1929"/>
                    </a:moveTo>
                    <a:cubicBezTo>
                      <a:pt x="1952" y="1947"/>
                      <a:pt x="1942" y="1962"/>
                      <a:pt x="1930" y="1975"/>
                    </a:cubicBezTo>
                    <a:cubicBezTo>
                      <a:pt x="1911" y="1983"/>
                      <a:pt x="1892" y="1991"/>
                      <a:pt x="1873" y="1998"/>
                    </a:cubicBezTo>
                    <a:cubicBezTo>
                      <a:pt x="1849" y="2007"/>
                      <a:pt x="1824" y="2014"/>
                      <a:pt x="1799" y="2021"/>
                    </a:cubicBezTo>
                    <a:cubicBezTo>
                      <a:pt x="1763" y="2030"/>
                      <a:pt x="1726" y="2037"/>
                      <a:pt x="1689" y="2042"/>
                    </a:cubicBezTo>
                    <a:cubicBezTo>
                      <a:pt x="1664" y="2045"/>
                      <a:pt x="1645" y="2048"/>
                      <a:pt x="1620" y="2049"/>
                    </a:cubicBezTo>
                    <a:cubicBezTo>
                      <a:pt x="1620" y="1973"/>
                      <a:pt x="1620" y="1973"/>
                      <a:pt x="1620" y="1973"/>
                    </a:cubicBezTo>
                    <a:cubicBezTo>
                      <a:pt x="1728" y="1971"/>
                      <a:pt x="1848" y="1952"/>
                      <a:pt x="1968" y="1917"/>
                    </a:cubicBezTo>
                    <a:cubicBezTo>
                      <a:pt x="1966" y="1921"/>
                      <a:pt x="1964" y="1925"/>
                      <a:pt x="1962" y="1929"/>
                    </a:cubicBezTo>
                    <a:close/>
                    <a:moveTo>
                      <a:pt x="2072" y="1897"/>
                    </a:moveTo>
                    <a:cubicBezTo>
                      <a:pt x="2060" y="1902"/>
                      <a:pt x="2048" y="1907"/>
                      <a:pt x="2036" y="1911"/>
                    </a:cubicBezTo>
                    <a:cubicBezTo>
                      <a:pt x="2038" y="1905"/>
                      <a:pt x="2040" y="1899"/>
                      <a:pt x="2043" y="1893"/>
                    </a:cubicBezTo>
                    <a:cubicBezTo>
                      <a:pt x="2070" y="1883"/>
                      <a:pt x="2097" y="1872"/>
                      <a:pt x="2123" y="1860"/>
                    </a:cubicBezTo>
                    <a:cubicBezTo>
                      <a:pt x="2107" y="1873"/>
                      <a:pt x="2090" y="1886"/>
                      <a:pt x="2072" y="1897"/>
                    </a:cubicBezTo>
                    <a:close/>
                    <a:moveTo>
                      <a:pt x="699" y="879"/>
                    </a:moveTo>
                    <a:cubicBezTo>
                      <a:pt x="783" y="1007"/>
                      <a:pt x="903" y="1100"/>
                      <a:pt x="1046" y="1163"/>
                    </a:cubicBezTo>
                    <a:cubicBezTo>
                      <a:pt x="1070" y="1173"/>
                      <a:pt x="1095" y="1182"/>
                      <a:pt x="1121" y="1191"/>
                    </a:cubicBezTo>
                    <a:cubicBezTo>
                      <a:pt x="1121" y="1191"/>
                      <a:pt x="1121" y="1192"/>
                      <a:pt x="1121" y="1193"/>
                    </a:cubicBezTo>
                    <a:cubicBezTo>
                      <a:pt x="1140" y="1199"/>
                      <a:pt x="1159" y="1205"/>
                      <a:pt x="1178" y="1211"/>
                    </a:cubicBezTo>
                    <a:cubicBezTo>
                      <a:pt x="1178" y="1210"/>
                      <a:pt x="1178" y="1209"/>
                      <a:pt x="1178" y="1208"/>
                    </a:cubicBezTo>
                    <a:cubicBezTo>
                      <a:pt x="1237" y="1225"/>
                      <a:pt x="1296" y="1239"/>
                      <a:pt x="1355" y="1249"/>
                    </a:cubicBezTo>
                    <a:cubicBezTo>
                      <a:pt x="1429" y="1259"/>
                      <a:pt x="1506" y="1264"/>
                      <a:pt x="1585" y="1264"/>
                    </a:cubicBezTo>
                    <a:cubicBezTo>
                      <a:pt x="1663" y="1264"/>
                      <a:pt x="1739" y="1259"/>
                      <a:pt x="1812" y="1249"/>
                    </a:cubicBezTo>
                    <a:cubicBezTo>
                      <a:pt x="1872" y="1239"/>
                      <a:pt x="1932" y="1225"/>
                      <a:pt x="1992" y="1208"/>
                    </a:cubicBezTo>
                    <a:cubicBezTo>
                      <a:pt x="1992" y="1209"/>
                      <a:pt x="1992" y="1210"/>
                      <a:pt x="1992" y="1211"/>
                    </a:cubicBezTo>
                    <a:cubicBezTo>
                      <a:pt x="2012" y="1205"/>
                      <a:pt x="2031" y="1199"/>
                      <a:pt x="2049" y="1193"/>
                    </a:cubicBezTo>
                    <a:cubicBezTo>
                      <a:pt x="2049" y="1192"/>
                      <a:pt x="2049" y="1191"/>
                      <a:pt x="2049" y="1190"/>
                    </a:cubicBezTo>
                    <a:cubicBezTo>
                      <a:pt x="2077" y="1181"/>
                      <a:pt x="2104" y="1171"/>
                      <a:pt x="2130" y="1161"/>
                    </a:cubicBezTo>
                    <a:cubicBezTo>
                      <a:pt x="2267" y="1099"/>
                      <a:pt x="2382" y="1010"/>
                      <a:pt x="2465" y="888"/>
                    </a:cubicBezTo>
                    <a:cubicBezTo>
                      <a:pt x="2466" y="887"/>
                      <a:pt x="2467" y="885"/>
                      <a:pt x="2467" y="883"/>
                    </a:cubicBezTo>
                    <a:cubicBezTo>
                      <a:pt x="2472" y="873"/>
                      <a:pt x="2476" y="863"/>
                      <a:pt x="2480" y="852"/>
                    </a:cubicBezTo>
                    <a:cubicBezTo>
                      <a:pt x="2497" y="803"/>
                      <a:pt x="2497" y="803"/>
                      <a:pt x="2497" y="803"/>
                    </a:cubicBezTo>
                    <a:cubicBezTo>
                      <a:pt x="2495" y="788"/>
                      <a:pt x="2491" y="763"/>
                      <a:pt x="2490" y="756"/>
                    </a:cubicBezTo>
                    <a:cubicBezTo>
                      <a:pt x="2458" y="596"/>
                      <a:pt x="2386" y="451"/>
                      <a:pt x="2285" y="332"/>
                    </a:cubicBezTo>
                    <a:cubicBezTo>
                      <a:pt x="2272" y="316"/>
                      <a:pt x="2259" y="301"/>
                      <a:pt x="2245" y="287"/>
                    </a:cubicBezTo>
                    <a:cubicBezTo>
                      <a:pt x="2241" y="283"/>
                      <a:pt x="2195" y="240"/>
                      <a:pt x="2195" y="240"/>
                    </a:cubicBezTo>
                    <a:cubicBezTo>
                      <a:pt x="2033" y="94"/>
                      <a:pt x="1819" y="4"/>
                      <a:pt x="1585" y="0"/>
                    </a:cubicBezTo>
                    <a:cubicBezTo>
                      <a:pt x="1585" y="0"/>
                      <a:pt x="1585" y="0"/>
                      <a:pt x="1585" y="0"/>
                    </a:cubicBezTo>
                    <a:cubicBezTo>
                      <a:pt x="1351" y="4"/>
                      <a:pt x="1137" y="94"/>
                      <a:pt x="975" y="240"/>
                    </a:cubicBezTo>
                    <a:cubicBezTo>
                      <a:pt x="975" y="240"/>
                      <a:pt x="925" y="283"/>
                      <a:pt x="886" y="332"/>
                    </a:cubicBezTo>
                    <a:cubicBezTo>
                      <a:pt x="784" y="451"/>
                      <a:pt x="712" y="596"/>
                      <a:pt x="681" y="756"/>
                    </a:cubicBezTo>
                    <a:cubicBezTo>
                      <a:pt x="680" y="759"/>
                      <a:pt x="677" y="779"/>
                      <a:pt x="673" y="806"/>
                    </a:cubicBezTo>
                    <a:cubicBezTo>
                      <a:pt x="689" y="853"/>
                      <a:pt x="689" y="853"/>
                      <a:pt x="689" y="853"/>
                    </a:cubicBezTo>
                    <a:cubicBezTo>
                      <a:pt x="692" y="861"/>
                      <a:pt x="695" y="870"/>
                      <a:pt x="699" y="879"/>
                    </a:cubicBezTo>
                    <a:close/>
                    <a:moveTo>
                      <a:pt x="1616" y="1197"/>
                    </a:moveTo>
                    <a:cubicBezTo>
                      <a:pt x="1616" y="736"/>
                      <a:pt x="1616" y="736"/>
                      <a:pt x="1616" y="736"/>
                    </a:cubicBezTo>
                    <a:cubicBezTo>
                      <a:pt x="1687" y="734"/>
                      <a:pt x="1767" y="723"/>
                      <a:pt x="1852" y="700"/>
                    </a:cubicBezTo>
                    <a:cubicBezTo>
                      <a:pt x="1871" y="747"/>
                      <a:pt x="1889" y="794"/>
                      <a:pt x="1905" y="843"/>
                    </a:cubicBezTo>
                    <a:cubicBezTo>
                      <a:pt x="1918" y="879"/>
                      <a:pt x="1928" y="916"/>
                      <a:pt x="1938" y="951"/>
                    </a:cubicBezTo>
                    <a:cubicBezTo>
                      <a:pt x="1949" y="989"/>
                      <a:pt x="1958" y="1026"/>
                      <a:pt x="1966" y="1063"/>
                    </a:cubicBezTo>
                    <a:cubicBezTo>
                      <a:pt x="1972" y="1088"/>
                      <a:pt x="1977" y="1113"/>
                      <a:pt x="1981" y="1138"/>
                    </a:cubicBezTo>
                    <a:cubicBezTo>
                      <a:pt x="1857" y="1175"/>
                      <a:pt x="1731" y="1195"/>
                      <a:pt x="1616" y="1197"/>
                    </a:cubicBezTo>
                    <a:close/>
                    <a:moveTo>
                      <a:pt x="2006" y="508"/>
                    </a:moveTo>
                    <a:cubicBezTo>
                      <a:pt x="2009" y="511"/>
                      <a:pt x="2012" y="514"/>
                      <a:pt x="2015" y="517"/>
                    </a:cubicBezTo>
                    <a:cubicBezTo>
                      <a:pt x="2026" y="527"/>
                      <a:pt x="2035" y="538"/>
                      <a:pt x="2045" y="548"/>
                    </a:cubicBezTo>
                    <a:cubicBezTo>
                      <a:pt x="1998" y="577"/>
                      <a:pt x="1942" y="601"/>
                      <a:pt x="1882" y="620"/>
                    </a:cubicBezTo>
                    <a:cubicBezTo>
                      <a:pt x="1823" y="488"/>
                      <a:pt x="1755" y="373"/>
                      <a:pt x="1684" y="281"/>
                    </a:cubicBezTo>
                    <a:cubicBezTo>
                      <a:pt x="1798" y="335"/>
                      <a:pt x="1909" y="413"/>
                      <a:pt x="2006" y="508"/>
                    </a:cubicBezTo>
                    <a:close/>
                    <a:moveTo>
                      <a:pt x="1755" y="251"/>
                    </a:moveTo>
                    <a:cubicBezTo>
                      <a:pt x="1838" y="265"/>
                      <a:pt x="1917" y="288"/>
                      <a:pt x="1990" y="320"/>
                    </a:cubicBezTo>
                    <a:cubicBezTo>
                      <a:pt x="2013" y="329"/>
                      <a:pt x="2034" y="339"/>
                      <a:pt x="2055" y="350"/>
                    </a:cubicBezTo>
                    <a:cubicBezTo>
                      <a:pt x="2095" y="371"/>
                      <a:pt x="2133" y="394"/>
                      <a:pt x="2168" y="420"/>
                    </a:cubicBezTo>
                    <a:cubicBezTo>
                      <a:pt x="2165" y="427"/>
                      <a:pt x="2162" y="435"/>
                      <a:pt x="2158" y="443"/>
                    </a:cubicBezTo>
                    <a:cubicBezTo>
                      <a:pt x="2143" y="468"/>
                      <a:pt x="2121" y="492"/>
                      <a:pt x="2094" y="515"/>
                    </a:cubicBezTo>
                    <a:cubicBezTo>
                      <a:pt x="2085" y="504"/>
                      <a:pt x="2075" y="494"/>
                      <a:pt x="2065" y="484"/>
                    </a:cubicBezTo>
                    <a:cubicBezTo>
                      <a:pt x="2062" y="481"/>
                      <a:pt x="2060" y="479"/>
                      <a:pt x="2057" y="476"/>
                    </a:cubicBezTo>
                    <a:cubicBezTo>
                      <a:pt x="2040" y="459"/>
                      <a:pt x="2022" y="442"/>
                      <a:pt x="2004" y="426"/>
                    </a:cubicBezTo>
                    <a:cubicBezTo>
                      <a:pt x="1926" y="356"/>
                      <a:pt x="1842" y="298"/>
                      <a:pt x="1755" y="251"/>
                    </a:cubicBezTo>
                    <a:close/>
                    <a:moveTo>
                      <a:pt x="1824" y="636"/>
                    </a:moveTo>
                    <a:cubicBezTo>
                      <a:pt x="1753" y="654"/>
                      <a:pt x="1684" y="664"/>
                      <a:pt x="1616" y="666"/>
                    </a:cubicBezTo>
                    <a:cubicBezTo>
                      <a:pt x="1616" y="284"/>
                      <a:pt x="1616" y="284"/>
                      <a:pt x="1616" y="284"/>
                    </a:cubicBezTo>
                    <a:cubicBezTo>
                      <a:pt x="1623" y="292"/>
                      <a:pt x="1625" y="302"/>
                      <a:pt x="1632" y="311"/>
                    </a:cubicBezTo>
                    <a:cubicBezTo>
                      <a:pt x="1702" y="400"/>
                      <a:pt x="1768" y="512"/>
                      <a:pt x="1824" y="636"/>
                    </a:cubicBezTo>
                    <a:close/>
                    <a:moveTo>
                      <a:pt x="2038" y="1120"/>
                    </a:moveTo>
                    <a:cubicBezTo>
                      <a:pt x="2028" y="1066"/>
                      <a:pt x="2015" y="1009"/>
                      <a:pt x="1999" y="951"/>
                    </a:cubicBezTo>
                    <a:cubicBezTo>
                      <a:pt x="1989" y="915"/>
                      <a:pt x="1978" y="878"/>
                      <a:pt x="1966" y="840"/>
                    </a:cubicBezTo>
                    <a:cubicBezTo>
                      <a:pt x="1964" y="835"/>
                      <a:pt x="1963" y="830"/>
                      <a:pt x="1961" y="825"/>
                    </a:cubicBezTo>
                    <a:cubicBezTo>
                      <a:pt x="1945" y="776"/>
                      <a:pt x="1927" y="729"/>
                      <a:pt x="1909" y="684"/>
                    </a:cubicBezTo>
                    <a:cubicBezTo>
                      <a:pt x="1975" y="663"/>
                      <a:pt x="2038" y="636"/>
                      <a:pt x="2092" y="602"/>
                    </a:cubicBezTo>
                    <a:cubicBezTo>
                      <a:pt x="2183" y="710"/>
                      <a:pt x="2251" y="829"/>
                      <a:pt x="2293" y="951"/>
                    </a:cubicBezTo>
                    <a:cubicBezTo>
                      <a:pt x="2297" y="962"/>
                      <a:pt x="2300" y="974"/>
                      <a:pt x="2304" y="985"/>
                    </a:cubicBezTo>
                    <a:cubicBezTo>
                      <a:pt x="2234" y="1040"/>
                      <a:pt x="2140" y="1086"/>
                      <a:pt x="2038" y="1120"/>
                    </a:cubicBezTo>
                    <a:close/>
                    <a:moveTo>
                      <a:pt x="2246" y="379"/>
                    </a:moveTo>
                    <a:cubicBezTo>
                      <a:pt x="2261" y="398"/>
                      <a:pt x="2273" y="418"/>
                      <a:pt x="2284" y="440"/>
                    </a:cubicBezTo>
                    <a:cubicBezTo>
                      <a:pt x="2271" y="428"/>
                      <a:pt x="2258" y="416"/>
                      <a:pt x="2244" y="405"/>
                    </a:cubicBezTo>
                    <a:cubicBezTo>
                      <a:pt x="2245" y="397"/>
                      <a:pt x="2246" y="388"/>
                      <a:pt x="2246" y="379"/>
                    </a:cubicBezTo>
                    <a:close/>
                    <a:moveTo>
                      <a:pt x="2219" y="477"/>
                    </a:moveTo>
                    <a:cubicBezTo>
                      <a:pt x="2221" y="473"/>
                      <a:pt x="2223" y="469"/>
                      <a:pt x="2225" y="465"/>
                    </a:cubicBezTo>
                    <a:cubicBezTo>
                      <a:pt x="2264" y="499"/>
                      <a:pt x="2299" y="537"/>
                      <a:pt x="2330" y="576"/>
                    </a:cubicBezTo>
                    <a:cubicBezTo>
                      <a:pt x="2357" y="611"/>
                      <a:pt x="2380" y="648"/>
                      <a:pt x="2399" y="686"/>
                    </a:cubicBezTo>
                    <a:cubicBezTo>
                      <a:pt x="2412" y="713"/>
                      <a:pt x="2423" y="741"/>
                      <a:pt x="2433" y="769"/>
                    </a:cubicBezTo>
                    <a:cubicBezTo>
                      <a:pt x="2433" y="773"/>
                      <a:pt x="2453" y="840"/>
                      <a:pt x="2352" y="942"/>
                    </a:cubicBezTo>
                    <a:cubicBezTo>
                      <a:pt x="2342" y="914"/>
                      <a:pt x="2332" y="886"/>
                      <a:pt x="2320" y="858"/>
                    </a:cubicBezTo>
                    <a:cubicBezTo>
                      <a:pt x="2276" y="757"/>
                      <a:pt x="2216" y="658"/>
                      <a:pt x="2140" y="567"/>
                    </a:cubicBezTo>
                    <a:cubicBezTo>
                      <a:pt x="2173" y="541"/>
                      <a:pt x="2201" y="510"/>
                      <a:pt x="2219" y="477"/>
                    </a:cubicBezTo>
                    <a:close/>
                    <a:moveTo>
                      <a:pt x="2022" y="219"/>
                    </a:moveTo>
                    <a:cubicBezTo>
                      <a:pt x="2069" y="234"/>
                      <a:pt x="2111" y="255"/>
                      <a:pt x="2149" y="283"/>
                    </a:cubicBezTo>
                    <a:cubicBezTo>
                      <a:pt x="2163" y="307"/>
                      <a:pt x="2172" y="331"/>
                      <a:pt x="2175" y="353"/>
                    </a:cubicBezTo>
                    <a:cubicBezTo>
                      <a:pt x="2133" y="325"/>
                      <a:pt x="2088" y="300"/>
                      <a:pt x="2041" y="278"/>
                    </a:cubicBezTo>
                    <a:cubicBezTo>
                      <a:pt x="2018" y="267"/>
                      <a:pt x="1995" y="258"/>
                      <a:pt x="1971" y="249"/>
                    </a:cubicBezTo>
                    <a:cubicBezTo>
                      <a:pt x="1909" y="225"/>
                      <a:pt x="1844" y="208"/>
                      <a:pt x="1776" y="196"/>
                    </a:cubicBezTo>
                    <a:cubicBezTo>
                      <a:pt x="1799" y="193"/>
                      <a:pt x="1822" y="192"/>
                      <a:pt x="1844" y="192"/>
                    </a:cubicBezTo>
                    <a:cubicBezTo>
                      <a:pt x="1881" y="192"/>
                      <a:pt x="1916" y="195"/>
                      <a:pt x="1950" y="201"/>
                    </a:cubicBezTo>
                    <a:cubicBezTo>
                      <a:pt x="1975" y="206"/>
                      <a:pt x="1999" y="211"/>
                      <a:pt x="2022" y="219"/>
                    </a:cubicBezTo>
                    <a:close/>
                    <a:moveTo>
                      <a:pt x="1859" y="116"/>
                    </a:moveTo>
                    <a:cubicBezTo>
                      <a:pt x="1872" y="120"/>
                      <a:pt x="1885" y="127"/>
                      <a:pt x="1897" y="136"/>
                    </a:cubicBezTo>
                    <a:cubicBezTo>
                      <a:pt x="1879" y="134"/>
                      <a:pt x="1862" y="134"/>
                      <a:pt x="1844" y="134"/>
                    </a:cubicBezTo>
                    <a:cubicBezTo>
                      <a:pt x="1798" y="134"/>
                      <a:pt x="1750" y="138"/>
                      <a:pt x="1703" y="147"/>
                    </a:cubicBezTo>
                    <a:cubicBezTo>
                      <a:pt x="1744" y="122"/>
                      <a:pt x="1782" y="109"/>
                      <a:pt x="1818" y="109"/>
                    </a:cubicBezTo>
                    <a:cubicBezTo>
                      <a:pt x="1832" y="109"/>
                      <a:pt x="1846" y="111"/>
                      <a:pt x="1859" y="116"/>
                    </a:cubicBezTo>
                    <a:close/>
                    <a:moveTo>
                      <a:pt x="1610" y="59"/>
                    </a:moveTo>
                    <a:cubicBezTo>
                      <a:pt x="1648" y="61"/>
                      <a:pt x="1686" y="65"/>
                      <a:pt x="1722" y="71"/>
                    </a:cubicBezTo>
                    <a:cubicBezTo>
                      <a:pt x="1685" y="87"/>
                      <a:pt x="1648" y="111"/>
                      <a:pt x="1610" y="142"/>
                    </a:cubicBezTo>
                    <a:lnTo>
                      <a:pt x="1610" y="59"/>
                    </a:lnTo>
                    <a:close/>
                    <a:moveTo>
                      <a:pt x="1171" y="951"/>
                    </a:moveTo>
                    <a:cubicBezTo>
                      <a:pt x="1155" y="1009"/>
                      <a:pt x="1143" y="1066"/>
                      <a:pt x="1133" y="1121"/>
                    </a:cubicBezTo>
                    <a:cubicBezTo>
                      <a:pt x="1030" y="1086"/>
                      <a:pt x="937" y="1040"/>
                      <a:pt x="867" y="985"/>
                    </a:cubicBezTo>
                    <a:cubicBezTo>
                      <a:pt x="870" y="974"/>
                      <a:pt x="873" y="963"/>
                      <a:pt x="877" y="951"/>
                    </a:cubicBezTo>
                    <a:cubicBezTo>
                      <a:pt x="919" y="830"/>
                      <a:pt x="987" y="710"/>
                      <a:pt x="1078" y="602"/>
                    </a:cubicBezTo>
                    <a:cubicBezTo>
                      <a:pt x="1132" y="636"/>
                      <a:pt x="1195" y="663"/>
                      <a:pt x="1261" y="684"/>
                    </a:cubicBezTo>
                    <a:cubicBezTo>
                      <a:pt x="1243" y="729"/>
                      <a:pt x="1225" y="776"/>
                      <a:pt x="1209" y="825"/>
                    </a:cubicBezTo>
                    <a:cubicBezTo>
                      <a:pt x="1208" y="830"/>
                      <a:pt x="1206" y="835"/>
                      <a:pt x="1204" y="840"/>
                    </a:cubicBezTo>
                    <a:cubicBezTo>
                      <a:pt x="1192" y="878"/>
                      <a:pt x="1181" y="915"/>
                      <a:pt x="1171" y="951"/>
                    </a:cubicBezTo>
                    <a:close/>
                    <a:moveTo>
                      <a:pt x="1166" y="426"/>
                    </a:moveTo>
                    <a:cubicBezTo>
                      <a:pt x="1148" y="442"/>
                      <a:pt x="1131" y="459"/>
                      <a:pt x="1114" y="476"/>
                    </a:cubicBezTo>
                    <a:cubicBezTo>
                      <a:pt x="1111" y="479"/>
                      <a:pt x="1108" y="481"/>
                      <a:pt x="1105" y="484"/>
                    </a:cubicBezTo>
                    <a:cubicBezTo>
                      <a:pt x="1095" y="494"/>
                      <a:pt x="1086" y="505"/>
                      <a:pt x="1076" y="515"/>
                    </a:cubicBezTo>
                    <a:cubicBezTo>
                      <a:pt x="1049" y="493"/>
                      <a:pt x="1026" y="468"/>
                      <a:pt x="1012" y="443"/>
                    </a:cubicBezTo>
                    <a:cubicBezTo>
                      <a:pt x="1008" y="435"/>
                      <a:pt x="1005" y="428"/>
                      <a:pt x="1002" y="420"/>
                    </a:cubicBezTo>
                    <a:cubicBezTo>
                      <a:pt x="1037" y="394"/>
                      <a:pt x="1075" y="371"/>
                      <a:pt x="1115" y="350"/>
                    </a:cubicBezTo>
                    <a:cubicBezTo>
                      <a:pt x="1136" y="339"/>
                      <a:pt x="1158" y="329"/>
                      <a:pt x="1180" y="320"/>
                    </a:cubicBezTo>
                    <a:cubicBezTo>
                      <a:pt x="1253" y="288"/>
                      <a:pt x="1332" y="265"/>
                      <a:pt x="1416" y="251"/>
                    </a:cubicBezTo>
                    <a:cubicBezTo>
                      <a:pt x="1328" y="298"/>
                      <a:pt x="1244" y="356"/>
                      <a:pt x="1166" y="426"/>
                    </a:cubicBezTo>
                    <a:close/>
                    <a:moveTo>
                      <a:pt x="1487" y="281"/>
                    </a:moveTo>
                    <a:cubicBezTo>
                      <a:pt x="1415" y="373"/>
                      <a:pt x="1348" y="488"/>
                      <a:pt x="1289" y="620"/>
                    </a:cubicBezTo>
                    <a:cubicBezTo>
                      <a:pt x="1228" y="601"/>
                      <a:pt x="1172" y="577"/>
                      <a:pt x="1125" y="549"/>
                    </a:cubicBezTo>
                    <a:cubicBezTo>
                      <a:pt x="1135" y="538"/>
                      <a:pt x="1145" y="527"/>
                      <a:pt x="1155" y="517"/>
                    </a:cubicBezTo>
                    <a:cubicBezTo>
                      <a:pt x="1158" y="514"/>
                      <a:pt x="1161" y="511"/>
                      <a:pt x="1164" y="508"/>
                    </a:cubicBezTo>
                    <a:cubicBezTo>
                      <a:pt x="1262" y="413"/>
                      <a:pt x="1372" y="335"/>
                      <a:pt x="1487" y="281"/>
                    </a:cubicBezTo>
                    <a:close/>
                    <a:moveTo>
                      <a:pt x="1555" y="1197"/>
                    </a:moveTo>
                    <a:cubicBezTo>
                      <a:pt x="1439" y="1195"/>
                      <a:pt x="1313" y="1175"/>
                      <a:pt x="1189" y="1139"/>
                    </a:cubicBezTo>
                    <a:cubicBezTo>
                      <a:pt x="1194" y="1114"/>
                      <a:pt x="1199" y="1088"/>
                      <a:pt x="1204" y="1063"/>
                    </a:cubicBezTo>
                    <a:cubicBezTo>
                      <a:pt x="1212" y="1026"/>
                      <a:pt x="1222" y="989"/>
                      <a:pt x="1232" y="951"/>
                    </a:cubicBezTo>
                    <a:cubicBezTo>
                      <a:pt x="1242" y="916"/>
                      <a:pt x="1253" y="879"/>
                      <a:pt x="1265" y="843"/>
                    </a:cubicBezTo>
                    <a:cubicBezTo>
                      <a:pt x="1281" y="794"/>
                      <a:pt x="1299" y="747"/>
                      <a:pt x="1318" y="700"/>
                    </a:cubicBezTo>
                    <a:cubicBezTo>
                      <a:pt x="1404" y="723"/>
                      <a:pt x="1484" y="734"/>
                      <a:pt x="1555" y="736"/>
                    </a:cubicBezTo>
                    <a:lnTo>
                      <a:pt x="1555" y="1197"/>
                    </a:lnTo>
                    <a:close/>
                    <a:moveTo>
                      <a:pt x="1555" y="666"/>
                    </a:moveTo>
                    <a:cubicBezTo>
                      <a:pt x="1486" y="664"/>
                      <a:pt x="1418" y="654"/>
                      <a:pt x="1346" y="636"/>
                    </a:cubicBezTo>
                    <a:cubicBezTo>
                      <a:pt x="1402" y="512"/>
                      <a:pt x="1468" y="400"/>
                      <a:pt x="1538" y="311"/>
                    </a:cubicBezTo>
                    <a:cubicBezTo>
                      <a:pt x="1545" y="302"/>
                      <a:pt x="1547" y="292"/>
                      <a:pt x="1555" y="284"/>
                    </a:cubicBezTo>
                    <a:lnTo>
                      <a:pt x="1555" y="666"/>
                    </a:lnTo>
                    <a:close/>
                    <a:moveTo>
                      <a:pt x="1560" y="59"/>
                    </a:moveTo>
                    <a:cubicBezTo>
                      <a:pt x="1560" y="142"/>
                      <a:pt x="1560" y="142"/>
                      <a:pt x="1560" y="142"/>
                    </a:cubicBezTo>
                    <a:cubicBezTo>
                      <a:pt x="1523" y="111"/>
                      <a:pt x="1485" y="87"/>
                      <a:pt x="1448" y="71"/>
                    </a:cubicBezTo>
                    <a:cubicBezTo>
                      <a:pt x="1485" y="65"/>
                      <a:pt x="1522" y="61"/>
                      <a:pt x="1560" y="59"/>
                    </a:cubicBezTo>
                    <a:close/>
                    <a:moveTo>
                      <a:pt x="1311" y="116"/>
                    </a:moveTo>
                    <a:cubicBezTo>
                      <a:pt x="1324" y="111"/>
                      <a:pt x="1338" y="109"/>
                      <a:pt x="1353" y="109"/>
                    </a:cubicBezTo>
                    <a:cubicBezTo>
                      <a:pt x="1388" y="109"/>
                      <a:pt x="1427" y="122"/>
                      <a:pt x="1468" y="147"/>
                    </a:cubicBezTo>
                    <a:cubicBezTo>
                      <a:pt x="1420" y="138"/>
                      <a:pt x="1373" y="134"/>
                      <a:pt x="1326" y="134"/>
                    </a:cubicBezTo>
                    <a:cubicBezTo>
                      <a:pt x="1309" y="134"/>
                      <a:pt x="1291" y="134"/>
                      <a:pt x="1274" y="136"/>
                    </a:cubicBezTo>
                    <a:cubicBezTo>
                      <a:pt x="1286" y="127"/>
                      <a:pt x="1298" y="120"/>
                      <a:pt x="1311" y="116"/>
                    </a:cubicBezTo>
                    <a:close/>
                    <a:moveTo>
                      <a:pt x="1020" y="283"/>
                    </a:moveTo>
                    <a:cubicBezTo>
                      <a:pt x="1059" y="256"/>
                      <a:pt x="1101" y="234"/>
                      <a:pt x="1148" y="219"/>
                    </a:cubicBezTo>
                    <a:cubicBezTo>
                      <a:pt x="1172" y="211"/>
                      <a:pt x="1196" y="206"/>
                      <a:pt x="1221" y="201"/>
                    </a:cubicBezTo>
                    <a:cubicBezTo>
                      <a:pt x="1254" y="195"/>
                      <a:pt x="1290" y="192"/>
                      <a:pt x="1326" y="192"/>
                    </a:cubicBezTo>
                    <a:cubicBezTo>
                      <a:pt x="1349" y="192"/>
                      <a:pt x="1371" y="193"/>
                      <a:pt x="1394" y="196"/>
                    </a:cubicBezTo>
                    <a:cubicBezTo>
                      <a:pt x="1326" y="208"/>
                      <a:pt x="1261" y="225"/>
                      <a:pt x="1200" y="249"/>
                    </a:cubicBezTo>
                    <a:cubicBezTo>
                      <a:pt x="1176" y="258"/>
                      <a:pt x="1152" y="267"/>
                      <a:pt x="1130" y="278"/>
                    </a:cubicBezTo>
                    <a:cubicBezTo>
                      <a:pt x="1082" y="300"/>
                      <a:pt x="1037" y="326"/>
                      <a:pt x="995" y="354"/>
                    </a:cubicBezTo>
                    <a:cubicBezTo>
                      <a:pt x="998" y="331"/>
                      <a:pt x="1006" y="308"/>
                      <a:pt x="1020" y="283"/>
                    </a:cubicBezTo>
                    <a:close/>
                    <a:moveTo>
                      <a:pt x="923" y="379"/>
                    </a:moveTo>
                    <a:cubicBezTo>
                      <a:pt x="924" y="388"/>
                      <a:pt x="925" y="397"/>
                      <a:pt x="926" y="406"/>
                    </a:cubicBezTo>
                    <a:cubicBezTo>
                      <a:pt x="912" y="417"/>
                      <a:pt x="899" y="428"/>
                      <a:pt x="886" y="440"/>
                    </a:cubicBezTo>
                    <a:cubicBezTo>
                      <a:pt x="897" y="419"/>
                      <a:pt x="909" y="399"/>
                      <a:pt x="923" y="379"/>
                    </a:cubicBezTo>
                    <a:close/>
                    <a:moveTo>
                      <a:pt x="742" y="759"/>
                    </a:moveTo>
                    <a:cubicBezTo>
                      <a:pt x="751" y="731"/>
                      <a:pt x="758" y="713"/>
                      <a:pt x="772" y="686"/>
                    </a:cubicBezTo>
                    <a:cubicBezTo>
                      <a:pt x="791" y="648"/>
                      <a:pt x="814" y="611"/>
                      <a:pt x="840" y="576"/>
                    </a:cubicBezTo>
                    <a:cubicBezTo>
                      <a:pt x="871" y="537"/>
                      <a:pt x="906" y="500"/>
                      <a:pt x="945" y="466"/>
                    </a:cubicBezTo>
                    <a:cubicBezTo>
                      <a:pt x="947" y="469"/>
                      <a:pt x="949" y="473"/>
                      <a:pt x="951" y="477"/>
                    </a:cubicBezTo>
                    <a:cubicBezTo>
                      <a:pt x="969" y="510"/>
                      <a:pt x="997" y="541"/>
                      <a:pt x="1030" y="568"/>
                    </a:cubicBezTo>
                    <a:cubicBezTo>
                      <a:pt x="955" y="659"/>
                      <a:pt x="894" y="757"/>
                      <a:pt x="851" y="858"/>
                    </a:cubicBezTo>
                    <a:cubicBezTo>
                      <a:pt x="839" y="886"/>
                      <a:pt x="828" y="914"/>
                      <a:pt x="819" y="942"/>
                    </a:cubicBezTo>
                    <a:cubicBezTo>
                      <a:pt x="772" y="894"/>
                      <a:pt x="743" y="839"/>
                      <a:pt x="741" y="780"/>
                    </a:cubicBezTo>
                    <a:cubicBezTo>
                      <a:pt x="741" y="780"/>
                      <a:pt x="741" y="763"/>
                      <a:pt x="742" y="759"/>
                    </a:cubicBezTo>
                    <a:close/>
                    <a:moveTo>
                      <a:pt x="447" y="993"/>
                    </a:moveTo>
                    <a:cubicBezTo>
                      <a:pt x="411" y="993"/>
                      <a:pt x="409" y="1049"/>
                      <a:pt x="409" y="1074"/>
                    </a:cubicBezTo>
                    <a:cubicBezTo>
                      <a:pt x="409" y="1153"/>
                      <a:pt x="437" y="1157"/>
                      <a:pt x="447" y="1157"/>
                    </a:cubicBezTo>
                    <a:cubicBezTo>
                      <a:pt x="458" y="1157"/>
                      <a:pt x="486" y="1153"/>
                      <a:pt x="486" y="1074"/>
                    </a:cubicBezTo>
                    <a:cubicBezTo>
                      <a:pt x="486" y="1049"/>
                      <a:pt x="483" y="993"/>
                      <a:pt x="447" y="993"/>
                    </a:cubicBezTo>
                    <a:close/>
                    <a:moveTo>
                      <a:pt x="2737" y="993"/>
                    </a:moveTo>
                    <a:cubicBezTo>
                      <a:pt x="2701" y="993"/>
                      <a:pt x="2698" y="1049"/>
                      <a:pt x="2698" y="1074"/>
                    </a:cubicBezTo>
                    <a:cubicBezTo>
                      <a:pt x="2698" y="1153"/>
                      <a:pt x="2726" y="1157"/>
                      <a:pt x="2737" y="1157"/>
                    </a:cubicBezTo>
                    <a:cubicBezTo>
                      <a:pt x="2747" y="1157"/>
                      <a:pt x="2776" y="1153"/>
                      <a:pt x="2776" y="1074"/>
                    </a:cubicBezTo>
                    <a:cubicBezTo>
                      <a:pt x="2776" y="1049"/>
                      <a:pt x="2773" y="993"/>
                      <a:pt x="2737" y="993"/>
                    </a:cubicBezTo>
                    <a:close/>
                    <a:moveTo>
                      <a:pt x="1746" y="1536"/>
                    </a:moveTo>
                    <a:cubicBezTo>
                      <a:pt x="1733" y="1465"/>
                      <a:pt x="1677" y="1481"/>
                      <a:pt x="1660" y="1501"/>
                    </a:cubicBezTo>
                    <a:cubicBezTo>
                      <a:pt x="1653" y="1509"/>
                      <a:pt x="1648" y="1524"/>
                      <a:pt x="1644" y="1541"/>
                    </a:cubicBezTo>
                    <a:cubicBezTo>
                      <a:pt x="1634" y="1593"/>
                      <a:pt x="1642" y="1668"/>
                      <a:pt x="1695" y="1667"/>
                    </a:cubicBezTo>
                    <a:cubicBezTo>
                      <a:pt x="1741" y="1664"/>
                      <a:pt x="1753" y="1606"/>
                      <a:pt x="1748" y="1552"/>
                    </a:cubicBezTo>
                    <a:cubicBezTo>
                      <a:pt x="1748" y="1546"/>
                      <a:pt x="1747" y="1541"/>
                      <a:pt x="1746" y="1536"/>
                    </a:cubicBezTo>
                    <a:close/>
                    <a:moveTo>
                      <a:pt x="3451" y="1075"/>
                    </a:moveTo>
                    <a:cubicBezTo>
                      <a:pt x="3118" y="753"/>
                      <a:pt x="3118" y="753"/>
                      <a:pt x="3118" y="753"/>
                    </a:cubicBezTo>
                    <a:cubicBezTo>
                      <a:pt x="3118" y="886"/>
                      <a:pt x="3118" y="886"/>
                      <a:pt x="3118" y="886"/>
                    </a:cubicBezTo>
                    <a:cubicBezTo>
                      <a:pt x="2577" y="886"/>
                      <a:pt x="2577" y="886"/>
                      <a:pt x="2577" y="886"/>
                    </a:cubicBezTo>
                    <a:cubicBezTo>
                      <a:pt x="2572" y="900"/>
                      <a:pt x="2567" y="913"/>
                      <a:pt x="2560" y="927"/>
                    </a:cubicBezTo>
                    <a:cubicBezTo>
                      <a:pt x="2483" y="1094"/>
                      <a:pt x="2292" y="1240"/>
                      <a:pt x="2015" y="1319"/>
                    </a:cubicBezTo>
                    <a:cubicBezTo>
                      <a:pt x="1876" y="1360"/>
                      <a:pt x="1728" y="1379"/>
                      <a:pt x="1584" y="1379"/>
                    </a:cubicBezTo>
                    <a:cubicBezTo>
                      <a:pt x="1203" y="1379"/>
                      <a:pt x="839" y="1247"/>
                      <a:pt x="667" y="1023"/>
                    </a:cubicBezTo>
                    <a:cubicBezTo>
                      <a:pt x="650" y="1001"/>
                      <a:pt x="635" y="979"/>
                      <a:pt x="623" y="957"/>
                    </a:cubicBezTo>
                    <a:cubicBezTo>
                      <a:pt x="610" y="933"/>
                      <a:pt x="600" y="910"/>
                      <a:pt x="592" y="886"/>
                    </a:cubicBezTo>
                    <a:cubicBezTo>
                      <a:pt x="0" y="886"/>
                      <a:pt x="0" y="886"/>
                      <a:pt x="0" y="886"/>
                    </a:cubicBezTo>
                    <a:cubicBezTo>
                      <a:pt x="0" y="1265"/>
                      <a:pt x="0" y="1265"/>
                      <a:pt x="0" y="1265"/>
                    </a:cubicBezTo>
                    <a:cubicBezTo>
                      <a:pt x="581" y="1265"/>
                      <a:pt x="581" y="1265"/>
                      <a:pt x="581" y="1265"/>
                    </a:cubicBezTo>
                    <a:cubicBezTo>
                      <a:pt x="585" y="1281"/>
                      <a:pt x="590" y="1298"/>
                      <a:pt x="596" y="1315"/>
                    </a:cubicBezTo>
                    <a:cubicBezTo>
                      <a:pt x="612" y="1358"/>
                      <a:pt x="635" y="1401"/>
                      <a:pt x="668" y="1443"/>
                    </a:cubicBezTo>
                    <a:cubicBezTo>
                      <a:pt x="679" y="1459"/>
                      <a:pt x="692" y="1474"/>
                      <a:pt x="706" y="1488"/>
                    </a:cubicBezTo>
                    <a:cubicBezTo>
                      <a:pt x="744" y="1530"/>
                      <a:pt x="790" y="1568"/>
                      <a:pt x="841" y="1601"/>
                    </a:cubicBezTo>
                    <a:cubicBezTo>
                      <a:pt x="917" y="1651"/>
                      <a:pt x="1005" y="1693"/>
                      <a:pt x="1101" y="1724"/>
                    </a:cubicBezTo>
                    <a:cubicBezTo>
                      <a:pt x="1121" y="1731"/>
                      <a:pt x="1142" y="1737"/>
                      <a:pt x="1163" y="1743"/>
                    </a:cubicBezTo>
                    <a:cubicBezTo>
                      <a:pt x="1286" y="1778"/>
                      <a:pt x="1420" y="1797"/>
                      <a:pt x="1557" y="1799"/>
                    </a:cubicBezTo>
                    <a:cubicBezTo>
                      <a:pt x="1566" y="1799"/>
                      <a:pt x="1575" y="1800"/>
                      <a:pt x="1585" y="1800"/>
                    </a:cubicBezTo>
                    <a:cubicBezTo>
                      <a:pt x="1596" y="1800"/>
                      <a:pt x="1608" y="1799"/>
                      <a:pt x="1620" y="1799"/>
                    </a:cubicBezTo>
                    <a:cubicBezTo>
                      <a:pt x="1752" y="1796"/>
                      <a:pt x="1886" y="1777"/>
                      <a:pt x="2014" y="1741"/>
                    </a:cubicBezTo>
                    <a:cubicBezTo>
                      <a:pt x="2015" y="1741"/>
                      <a:pt x="2016" y="1740"/>
                      <a:pt x="2016" y="1740"/>
                    </a:cubicBezTo>
                    <a:cubicBezTo>
                      <a:pt x="2037" y="1734"/>
                      <a:pt x="2057" y="1728"/>
                      <a:pt x="2076" y="1721"/>
                    </a:cubicBezTo>
                    <a:cubicBezTo>
                      <a:pt x="2177" y="1687"/>
                      <a:pt x="2265" y="1644"/>
                      <a:pt x="2338" y="1594"/>
                    </a:cubicBezTo>
                    <a:cubicBezTo>
                      <a:pt x="2392" y="1558"/>
                      <a:pt x="2438" y="1518"/>
                      <a:pt x="2476" y="1476"/>
                    </a:cubicBezTo>
                    <a:cubicBezTo>
                      <a:pt x="2521" y="1425"/>
                      <a:pt x="2554" y="1371"/>
                      <a:pt x="2575" y="1316"/>
                    </a:cubicBezTo>
                    <a:cubicBezTo>
                      <a:pt x="2581" y="1299"/>
                      <a:pt x="2586" y="1282"/>
                      <a:pt x="2590" y="1265"/>
                    </a:cubicBezTo>
                    <a:cubicBezTo>
                      <a:pt x="3118" y="1265"/>
                      <a:pt x="3118" y="1265"/>
                      <a:pt x="3118" y="1265"/>
                    </a:cubicBezTo>
                    <a:cubicBezTo>
                      <a:pt x="3118" y="1397"/>
                      <a:pt x="3118" y="1397"/>
                      <a:pt x="3118" y="1397"/>
                    </a:cubicBezTo>
                    <a:lnTo>
                      <a:pt x="3451" y="1075"/>
                    </a:lnTo>
                    <a:close/>
                    <a:moveTo>
                      <a:pt x="296" y="1195"/>
                    </a:moveTo>
                    <a:cubicBezTo>
                      <a:pt x="123" y="1195"/>
                      <a:pt x="123" y="1195"/>
                      <a:pt x="123" y="1195"/>
                    </a:cubicBezTo>
                    <a:cubicBezTo>
                      <a:pt x="123" y="1154"/>
                      <a:pt x="123" y="1154"/>
                      <a:pt x="123" y="1154"/>
                    </a:cubicBezTo>
                    <a:cubicBezTo>
                      <a:pt x="188" y="1154"/>
                      <a:pt x="188" y="1154"/>
                      <a:pt x="188" y="1154"/>
                    </a:cubicBezTo>
                    <a:cubicBezTo>
                      <a:pt x="188" y="1005"/>
                      <a:pt x="188" y="1005"/>
                      <a:pt x="188" y="1005"/>
                    </a:cubicBezTo>
                    <a:cubicBezTo>
                      <a:pt x="135" y="1028"/>
                      <a:pt x="135" y="1028"/>
                      <a:pt x="135" y="1028"/>
                    </a:cubicBezTo>
                    <a:cubicBezTo>
                      <a:pt x="118" y="991"/>
                      <a:pt x="118" y="991"/>
                      <a:pt x="118" y="991"/>
                    </a:cubicBezTo>
                    <a:cubicBezTo>
                      <a:pt x="201" y="956"/>
                      <a:pt x="201" y="956"/>
                      <a:pt x="201" y="956"/>
                    </a:cubicBezTo>
                    <a:cubicBezTo>
                      <a:pt x="231" y="956"/>
                      <a:pt x="231" y="956"/>
                      <a:pt x="231" y="956"/>
                    </a:cubicBezTo>
                    <a:cubicBezTo>
                      <a:pt x="231" y="1154"/>
                      <a:pt x="231" y="1154"/>
                      <a:pt x="231" y="1154"/>
                    </a:cubicBezTo>
                    <a:cubicBezTo>
                      <a:pt x="296" y="1154"/>
                      <a:pt x="296" y="1154"/>
                      <a:pt x="296" y="1154"/>
                    </a:cubicBezTo>
                    <a:lnTo>
                      <a:pt x="296" y="1195"/>
                    </a:lnTo>
                    <a:close/>
                    <a:moveTo>
                      <a:pt x="447" y="1197"/>
                    </a:moveTo>
                    <a:cubicBezTo>
                      <a:pt x="377" y="1197"/>
                      <a:pt x="365" y="1127"/>
                      <a:pt x="365" y="1074"/>
                    </a:cubicBezTo>
                    <a:cubicBezTo>
                      <a:pt x="365" y="1022"/>
                      <a:pt x="378" y="953"/>
                      <a:pt x="447" y="953"/>
                    </a:cubicBezTo>
                    <a:cubicBezTo>
                      <a:pt x="517" y="953"/>
                      <a:pt x="530" y="1022"/>
                      <a:pt x="530" y="1074"/>
                    </a:cubicBezTo>
                    <a:cubicBezTo>
                      <a:pt x="530" y="1127"/>
                      <a:pt x="517" y="1197"/>
                      <a:pt x="447" y="1197"/>
                    </a:cubicBezTo>
                    <a:close/>
                    <a:moveTo>
                      <a:pt x="693" y="1351"/>
                    </a:moveTo>
                    <a:cubicBezTo>
                      <a:pt x="678" y="1332"/>
                      <a:pt x="666" y="1313"/>
                      <a:pt x="655" y="1294"/>
                    </a:cubicBezTo>
                    <a:cubicBezTo>
                      <a:pt x="645" y="1278"/>
                      <a:pt x="637" y="1261"/>
                      <a:pt x="630" y="1245"/>
                    </a:cubicBezTo>
                    <a:cubicBezTo>
                      <a:pt x="630" y="1201"/>
                      <a:pt x="630" y="1201"/>
                      <a:pt x="630" y="1201"/>
                    </a:cubicBezTo>
                    <a:cubicBezTo>
                      <a:pt x="635" y="1213"/>
                      <a:pt x="641" y="1225"/>
                      <a:pt x="648" y="1237"/>
                    </a:cubicBezTo>
                    <a:cubicBezTo>
                      <a:pt x="651" y="1243"/>
                      <a:pt x="654" y="1249"/>
                      <a:pt x="658" y="1255"/>
                    </a:cubicBezTo>
                    <a:cubicBezTo>
                      <a:pt x="658" y="1177"/>
                      <a:pt x="658" y="1177"/>
                      <a:pt x="658" y="1177"/>
                    </a:cubicBezTo>
                    <a:cubicBezTo>
                      <a:pt x="658" y="1090"/>
                      <a:pt x="658" y="1090"/>
                      <a:pt x="658" y="1090"/>
                    </a:cubicBezTo>
                    <a:cubicBezTo>
                      <a:pt x="654" y="1087"/>
                      <a:pt x="650" y="1084"/>
                      <a:pt x="646" y="1080"/>
                    </a:cubicBezTo>
                    <a:cubicBezTo>
                      <a:pt x="646" y="1080"/>
                      <a:pt x="646" y="1080"/>
                      <a:pt x="646" y="1080"/>
                    </a:cubicBezTo>
                    <a:cubicBezTo>
                      <a:pt x="642" y="1077"/>
                      <a:pt x="638" y="1073"/>
                      <a:pt x="634" y="1070"/>
                    </a:cubicBezTo>
                    <a:cubicBezTo>
                      <a:pt x="630" y="1032"/>
                      <a:pt x="630" y="1032"/>
                      <a:pt x="630" y="1032"/>
                    </a:cubicBezTo>
                    <a:cubicBezTo>
                      <a:pt x="628" y="1016"/>
                      <a:pt x="628" y="1016"/>
                      <a:pt x="628" y="1016"/>
                    </a:cubicBezTo>
                    <a:cubicBezTo>
                      <a:pt x="638" y="1025"/>
                      <a:pt x="653" y="1037"/>
                      <a:pt x="664" y="1046"/>
                    </a:cubicBezTo>
                    <a:cubicBezTo>
                      <a:pt x="670" y="1054"/>
                      <a:pt x="675" y="1062"/>
                      <a:pt x="681" y="1070"/>
                    </a:cubicBezTo>
                    <a:cubicBezTo>
                      <a:pt x="681" y="1113"/>
                      <a:pt x="681" y="1113"/>
                      <a:pt x="681" y="1113"/>
                    </a:cubicBezTo>
                    <a:cubicBezTo>
                      <a:pt x="681" y="1205"/>
                      <a:pt x="681" y="1205"/>
                      <a:pt x="681" y="1205"/>
                    </a:cubicBezTo>
                    <a:cubicBezTo>
                      <a:pt x="681" y="1291"/>
                      <a:pt x="681" y="1291"/>
                      <a:pt x="681" y="1291"/>
                    </a:cubicBezTo>
                    <a:cubicBezTo>
                      <a:pt x="685" y="1296"/>
                      <a:pt x="689" y="1301"/>
                      <a:pt x="693" y="1306"/>
                    </a:cubicBezTo>
                    <a:cubicBezTo>
                      <a:pt x="703" y="1319"/>
                      <a:pt x="713" y="1331"/>
                      <a:pt x="724" y="1343"/>
                    </a:cubicBezTo>
                    <a:cubicBezTo>
                      <a:pt x="724" y="1388"/>
                      <a:pt x="724" y="1388"/>
                      <a:pt x="724" y="1388"/>
                    </a:cubicBezTo>
                    <a:cubicBezTo>
                      <a:pt x="713" y="1376"/>
                      <a:pt x="703" y="1364"/>
                      <a:pt x="693" y="1351"/>
                    </a:cubicBezTo>
                    <a:close/>
                    <a:moveTo>
                      <a:pt x="816" y="1473"/>
                    </a:moveTo>
                    <a:cubicBezTo>
                      <a:pt x="800" y="1460"/>
                      <a:pt x="784" y="1447"/>
                      <a:pt x="769" y="1433"/>
                    </a:cubicBezTo>
                    <a:cubicBezTo>
                      <a:pt x="768" y="1388"/>
                      <a:pt x="768" y="1388"/>
                      <a:pt x="768" y="1388"/>
                    </a:cubicBezTo>
                    <a:cubicBezTo>
                      <a:pt x="783" y="1402"/>
                      <a:pt x="799" y="1415"/>
                      <a:pt x="815" y="1427"/>
                    </a:cubicBezTo>
                    <a:cubicBezTo>
                      <a:pt x="818" y="1430"/>
                      <a:pt x="821" y="1432"/>
                      <a:pt x="824" y="1434"/>
                    </a:cubicBezTo>
                    <a:cubicBezTo>
                      <a:pt x="823" y="1333"/>
                      <a:pt x="823" y="1333"/>
                      <a:pt x="823" y="1333"/>
                    </a:cubicBezTo>
                    <a:cubicBezTo>
                      <a:pt x="823" y="1322"/>
                      <a:pt x="823" y="1322"/>
                      <a:pt x="823" y="1322"/>
                    </a:cubicBezTo>
                    <a:cubicBezTo>
                      <a:pt x="823" y="1268"/>
                      <a:pt x="823" y="1268"/>
                      <a:pt x="823" y="1268"/>
                    </a:cubicBezTo>
                    <a:cubicBezTo>
                      <a:pt x="810" y="1265"/>
                      <a:pt x="792" y="1260"/>
                      <a:pt x="778" y="1257"/>
                    </a:cubicBezTo>
                    <a:cubicBezTo>
                      <a:pt x="776" y="1248"/>
                      <a:pt x="776" y="1248"/>
                      <a:pt x="776" y="1248"/>
                    </a:cubicBezTo>
                    <a:cubicBezTo>
                      <a:pt x="768" y="1218"/>
                      <a:pt x="768" y="1218"/>
                      <a:pt x="768" y="1218"/>
                    </a:cubicBezTo>
                    <a:cubicBezTo>
                      <a:pt x="767" y="1212"/>
                      <a:pt x="767" y="1212"/>
                      <a:pt x="767" y="1212"/>
                    </a:cubicBezTo>
                    <a:cubicBezTo>
                      <a:pt x="764" y="1204"/>
                      <a:pt x="764" y="1204"/>
                      <a:pt x="764" y="1204"/>
                    </a:cubicBezTo>
                    <a:cubicBezTo>
                      <a:pt x="785" y="1210"/>
                      <a:pt x="814" y="1217"/>
                      <a:pt x="835" y="1222"/>
                    </a:cubicBezTo>
                    <a:cubicBezTo>
                      <a:pt x="844" y="1229"/>
                      <a:pt x="853" y="1235"/>
                      <a:pt x="862" y="1241"/>
                    </a:cubicBezTo>
                    <a:cubicBezTo>
                      <a:pt x="862" y="1291"/>
                      <a:pt x="862" y="1291"/>
                      <a:pt x="862" y="1291"/>
                    </a:cubicBezTo>
                    <a:cubicBezTo>
                      <a:pt x="863" y="1360"/>
                      <a:pt x="863" y="1360"/>
                      <a:pt x="863" y="1360"/>
                    </a:cubicBezTo>
                    <a:cubicBezTo>
                      <a:pt x="863" y="1462"/>
                      <a:pt x="863" y="1462"/>
                      <a:pt x="863" y="1462"/>
                    </a:cubicBezTo>
                    <a:cubicBezTo>
                      <a:pt x="883" y="1475"/>
                      <a:pt x="905" y="1489"/>
                      <a:pt x="927" y="1501"/>
                    </a:cubicBezTo>
                    <a:cubicBezTo>
                      <a:pt x="927" y="1546"/>
                      <a:pt x="927" y="1546"/>
                      <a:pt x="927" y="1546"/>
                    </a:cubicBezTo>
                    <a:cubicBezTo>
                      <a:pt x="888" y="1523"/>
                      <a:pt x="850" y="1499"/>
                      <a:pt x="816" y="1473"/>
                    </a:cubicBezTo>
                    <a:close/>
                    <a:moveTo>
                      <a:pt x="1172" y="1585"/>
                    </a:moveTo>
                    <a:cubicBezTo>
                      <a:pt x="1168" y="1596"/>
                      <a:pt x="1163" y="1604"/>
                      <a:pt x="1157" y="1611"/>
                    </a:cubicBezTo>
                    <a:cubicBezTo>
                      <a:pt x="1141" y="1628"/>
                      <a:pt x="1119" y="1632"/>
                      <a:pt x="1096" y="1627"/>
                    </a:cubicBezTo>
                    <a:cubicBezTo>
                      <a:pt x="1063" y="1619"/>
                      <a:pt x="1028" y="1592"/>
                      <a:pt x="1010" y="1557"/>
                    </a:cubicBezTo>
                    <a:cubicBezTo>
                      <a:pt x="1006" y="1548"/>
                      <a:pt x="987" y="1483"/>
                      <a:pt x="988" y="1427"/>
                    </a:cubicBezTo>
                    <a:cubicBezTo>
                      <a:pt x="989" y="1406"/>
                      <a:pt x="992" y="1385"/>
                      <a:pt x="1001" y="1371"/>
                    </a:cubicBezTo>
                    <a:cubicBezTo>
                      <a:pt x="1014" y="1348"/>
                      <a:pt x="1039" y="1338"/>
                      <a:pt x="1082" y="1351"/>
                    </a:cubicBezTo>
                    <a:cubicBezTo>
                      <a:pt x="1127" y="1368"/>
                      <a:pt x="1152" y="1398"/>
                      <a:pt x="1166" y="1431"/>
                    </a:cubicBezTo>
                    <a:cubicBezTo>
                      <a:pt x="1167" y="1434"/>
                      <a:pt x="1168" y="1437"/>
                      <a:pt x="1169" y="1439"/>
                    </a:cubicBezTo>
                    <a:cubicBezTo>
                      <a:pt x="1176" y="1458"/>
                      <a:pt x="1179" y="1476"/>
                      <a:pt x="1181" y="1494"/>
                    </a:cubicBezTo>
                    <a:cubicBezTo>
                      <a:pt x="1184" y="1543"/>
                      <a:pt x="1173" y="1584"/>
                      <a:pt x="1172" y="1585"/>
                    </a:cubicBezTo>
                    <a:close/>
                    <a:moveTo>
                      <a:pt x="1270" y="1671"/>
                    </a:moveTo>
                    <a:cubicBezTo>
                      <a:pt x="1270" y="1627"/>
                      <a:pt x="1270" y="1627"/>
                      <a:pt x="1270" y="1627"/>
                    </a:cubicBezTo>
                    <a:cubicBezTo>
                      <a:pt x="1298" y="1633"/>
                      <a:pt x="1327" y="1638"/>
                      <a:pt x="1356" y="1643"/>
                    </a:cubicBezTo>
                    <a:cubicBezTo>
                      <a:pt x="1356" y="1528"/>
                      <a:pt x="1356" y="1528"/>
                      <a:pt x="1356" y="1528"/>
                    </a:cubicBezTo>
                    <a:cubicBezTo>
                      <a:pt x="1355" y="1477"/>
                      <a:pt x="1355" y="1477"/>
                      <a:pt x="1355" y="1477"/>
                    </a:cubicBezTo>
                    <a:cubicBezTo>
                      <a:pt x="1335" y="1481"/>
                      <a:pt x="1307" y="1486"/>
                      <a:pt x="1286" y="1489"/>
                    </a:cubicBezTo>
                    <a:cubicBezTo>
                      <a:pt x="1270" y="1456"/>
                      <a:pt x="1270" y="1456"/>
                      <a:pt x="1270" y="1456"/>
                    </a:cubicBezTo>
                    <a:cubicBezTo>
                      <a:pt x="1264" y="1444"/>
                      <a:pt x="1264" y="1444"/>
                      <a:pt x="1264" y="1444"/>
                    </a:cubicBezTo>
                    <a:cubicBezTo>
                      <a:pt x="1297" y="1439"/>
                      <a:pt x="1340" y="1431"/>
                      <a:pt x="1373" y="1425"/>
                    </a:cubicBezTo>
                    <a:cubicBezTo>
                      <a:pt x="1386" y="1427"/>
                      <a:pt x="1399" y="1429"/>
                      <a:pt x="1412" y="1430"/>
                    </a:cubicBezTo>
                    <a:cubicBezTo>
                      <a:pt x="1413" y="1477"/>
                      <a:pt x="1413" y="1477"/>
                      <a:pt x="1413" y="1477"/>
                    </a:cubicBezTo>
                    <a:cubicBezTo>
                      <a:pt x="1413" y="1534"/>
                      <a:pt x="1413" y="1534"/>
                      <a:pt x="1413" y="1534"/>
                    </a:cubicBezTo>
                    <a:cubicBezTo>
                      <a:pt x="1413" y="1651"/>
                      <a:pt x="1413" y="1651"/>
                      <a:pt x="1413" y="1651"/>
                    </a:cubicBezTo>
                    <a:cubicBezTo>
                      <a:pt x="1442" y="1654"/>
                      <a:pt x="1472" y="1657"/>
                      <a:pt x="1501" y="1659"/>
                    </a:cubicBezTo>
                    <a:cubicBezTo>
                      <a:pt x="1501" y="1703"/>
                      <a:pt x="1501" y="1703"/>
                      <a:pt x="1501" y="1703"/>
                    </a:cubicBezTo>
                    <a:cubicBezTo>
                      <a:pt x="1422" y="1698"/>
                      <a:pt x="1345" y="1687"/>
                      <a:pt x="1270" y="1671"/>
                    </a:cubicBezTo>
                    <a:close/>
                    <a:moveTo>
                      <a:pt x="1625" y="1693"/>
                    </a:moveTo>
                    <a:cubicBezTo>
                      <a:pt x="1623" y="1692"/>
                      <a:pt x="1622" y="1691"/>
                      <a:pt x="1620" y="1689"/>
                    </a:cubicBezTo>
                    <a:cubicBezTo>
                      <a:pt x="1580" y="1654"/>
                      <a:pt x="1577" y="1586"/>
                      <a:pt x="1583" y="1542"/>
                    </a:cubicBezTo>
                    <a:cubicBezTo>
                      <a:pt x="1584" y="1534"/>
                      <a:pt x="1586" y="1526"/>
                      <a:pt x="1587" y="1519"/>
                    </a:cubicBezTo>
                    <a:cubicBezTo>
                      <a:pt x="1591" y="1506"/>
                      <a:pt x="1596" y="1495"/>
                      <a:pt x="1602" y="1485"/>
                    </a:cubicBezTo>
                    <a:cubicBezTo>
                      <a:pt x="1628" y="1446"/>
                      <a:pt x="1672" y="1442"/>
                      <a:pt x="1695" y="1440"/>
                    </a:cubicBezTo>
                    <a:cubicBezTo>
                      <a:pt x="1737" y="1438"/>
                      <a:pt x="1768" y="1449"/>
                      <a:pt x="1786" y="1475"/>
                    </a:cubicBezTo>
                    <a:cubicBezTo>
                      <a:pt x="1797" y="1489"/>
                      <a:pt x="1804" y="1507"/>
                      <a:pt x="1807" y="1530"/>
                    </a:cubicBezTo>
                    <a:cubicBezTo>
                      <a:pt x="1807" y="1530"/>
                      <a:pt x="1808" y="1530"/>
                      <a:pt x="1808" y="1531"/>
                    </a:cubicBezTo>
                    <a:cubicBezTo>
                      <a:pt x="1834" y="1705"/>
                      <a:pt x="1690" y="1741"/>
                      <a:pt x="1625" y="1693"/>
                    </a:cubicBezTo>
                    <a:close/>
                    <a:moveTo>
                      <a:pt x="2080" y="1636"/>
                    </a:moveTo>
                    <a:cubicBezTo>
                      <a:pt x="2068" y="1640"/>
                      <a:pt x="2055" y="1644"/>
                      <a:pt x="2042" y="1648"/>
                    </a:cubicBezTo>
                    <a:cubicBezTo>
                      <a:pt x="2034" y="1650"/>
                      <a:pt x="2027" y="1652"/>
                      <a:pt x="2020" y="1654"/>
                    </a:cubicBezTo>
                    <a:cubicBezTo>
                      <a:pt x="1982" y="1664"/>
                      <a:pt x="1945" y="1673"/>
                      <a:pt x="1907" y="1680"/>
                    </a:cubicBezTo>
                    <a:cubicBezTo>
                      <a:pt x="1907" y="1635"/>
                      <a:pt x="1907" y="1635"/>
                      <a:pt x="1907" y="1635"/>
                    </a:cubicBezTo>
                    <a:cubicBezTo>
                      <a:pt x="1936" y="1629"/>
                      <a:pt x="1966" y="1623"/>
                      <a:pt x="1996" y="1616"/>
                    </a:cubicBezTo>
                    <a:cubicBezTo>
                      <a:pt x="1995" y="1495"/>
                      <a:pt x="1995" y="1495"/>
                      <a:pt x="1995" y="1495"/>
                    </a:cubicBezTo>
                    <a:cubicBezTo>
                      <a:pt x="1995" y="1450"/>
                      <a:pt x="1995" y="1450"/>
                      <a:pt x="1995" y="1450"/>
                    </a:cubicBezTo>
                    <a:cubicBezTo>
                      <a:pt x="1974" y="1463"/>
                      <a:pt x="1945" y="1479"/>
                      <a:pt x="1923" y="1491"/>
                    </a:cubicBezTo>
                    <a:cubicBezTo>
                      <a:pt x="1901" y="1457"/>
                      <a:pt x="1901" y="1457"/>
                      <a:pt x="1901" y="1457"/>
                    </a:cubicBezTo>
                    <a:cubicBezTo>
                      <a:pt x="1900" y="1455"/>
                      <a:pt x="1900" y="1455"/>
                      <a:pt x="1900" y="1455"/>
                    </a:cubicBezTo>
                    <a:cubicBezTo>
                      <a:pt x="1934" y="1436"/>
                      <a:pt x="1979" y="1410"/>
                      <a:pt x="2013" y="1391"/>
                    </a:cubicBezTo>
                    <a:cubicBezTo>
                      <a:pt x="2022" y="1388"/>
                      <a:pt x="2032" y="1386"/>
                      <a:pt x="2041" y="1383"/>
                    </a:cubicBezTo>
                    <a:cubicBezTo>
                      <a:pt x="2045" y="1382"/>
                      <a:pt x="2049" y="1381"/>
                      <a:pt x="2053" y="1380"/>
                    </a:cubicBezTo>
                    <a:cubicBezTo>
                      <a:pt x="2053" y="1419"/>
                      <a:pt x="2053" y="1419"/>
                      <a:pt x="2053" y="1419"/>
                    </a:cubicBezTo>
                    <a:cubicBezTo>
                      <a:pt x="2053" y="1478"/>
                      <a:pt x="2053" y="1478"/>
                      <a:pt x="2053" y="1478"/>
                    </a:cubicBezTo>
                    <a:cubicBezTo>
                      <a:pt x="2053" y="1600"/>
                      <a:pt x="2053" y="1600"/>
                      <a:pt x="2053" y="1600"/>
                    </a:cubicBezTo>
                    <a:cubicBezTo>
                      <a:pt x="2062" y="1597"/>
                      <a:pt x="2071" y="1594"/>
                      <a:pt x="2080" y="1591"/>
                    </a:cubicBezTo>
                    <a:cubicBezTo>
                      <a:pt x="2099" y="1585"/>
                      <a:pt x="2118" y="1579"/>
                      <a:pt x="2137" y="1572"/>
                    </a:cubicBezTo>
                    <a:cubicBezTo>
                      <a:pt x="2137" y="1617"/>
                      <a:pt x="2137" y="1617"/>
                      <a:pt x="2137" y="1617"/>
                    </a:cubicBezTo>
                    <a:cubicBezTo>
                      <a:pt x="2118" y="1623"/>
                      <a:pt x="2100" y="1630"/>
                      <a:pt x="2080" y="1636"/>
                    </a:cubicBezTo>
                    <a:close/>
                    <a:moveTo>
                      <a:pt x="2357" y="1506"/>
                    </a:moveTo>
                    <a:cubicBezTo>
                      <a:pt x="2313" y="1536"/>
                      <a:pt x="2263" y="1563"/>
                      <a:pt x="2208" y="1588"/>
                    </a:cubicBezTo>
                    <a:cubicBezTo>
                      <a:pt x="2208" y="1543"/>
                      <a:pt x="2208" y="1543"/>
                      <a:pt x="2208" y="1543"/>
                    </a:cubicBezTo>
                    <a:cubicBezTo>
                      <a:pt x="2233" y="1532"/>
                      <a:pt x="2257" y="1520"/>
                      <a:pt x="2280" y="1508"/>
                    </a:cubicBezTo>
                    <a:cubicBezTo>
                      <a:pt x="2280" y="1380"/>
                      <a:pt x="2280" y="1380"/>
                      <a:pt x="2280" y="1380"/>
                    </a:cubicBezTo>
                    <a:cubicBezTo>
                      <a:pt x="2280" y="1342"/>
                      <a:pt x="2280" y="1342"/>
                      <a:pt x="2280" y="1342"/>
                    </a:cubicBezTo>
                    <a:cubicBezTo>
                      <a:pt x="2263" y="1359"/>
                      <a:pt x="2239" y="1380"/>
                      <a:pt x="2222" y="1396"/>
                    </a:cubicBezTo>
                    <a:cubicBezTo>
                      <a:pt x="2202" y="1364"/>
                      <a:pt x="2202" y="1364"/>
                      <a:pt x="2202" y="1364"/>
                    </a:cubicBezTo>
                    <a:cubicBezTo>
                      <a:pt x="2208" y="1359"/>
                      <a:pt x="2214" y="1354"/>
                      <a:pt x="2220" y="1349"/>
                    </a:cubicBezTo>
                    <a:cubicBezTo>
                      <a:pt x="2244" y="1327"/>
                      <a:pt x="2272" y="1301"/>
                      <a:pt x="2294" y="1280"/>
                    </a:cubicBezTo>
                    <a:cubicBezTo>
                      <a:pt x="2304" y="1274"/>
                      <a:pt x="2314" y="1268"/>
                      <a:pt x="2324" y="1262"/>
                    </a:cubicBezTo>
                    <a:cubicBezTo>
                      <a:pt x="2324" y="1284"/>
                      <a:pt x="2324" y="1284"/>
                      <a:pt x="2324" y="1284"/>
                    </a:cubicBezTo>
                    <a:cubicBezTo>
                      <a:pt x="2324" y="1353"/>
                      <a:pt x="2324" y="1353"/>
                      <a:pt x="2324" y="1353"/>
                    </a:cubicBezTo>
                    <a:cubicBezTo>
                      <a:pt x="2324" y="1483"/>
                      <a:pt x="2324" y="1483"/>
                      <a:pt x="2324" y="1483"/>
                    </a:cubicBezTo>
                    <a:cubicBezTo>
                      <a:pt x="2337" y="1475"/>
                      <a:pt x="2349" y="1467"/>
                      <a:pt x="2361" y="1459"/>
                    </a:cubicBezTo>
                    <a:cubicBezTo>
                      <a:pt x="2369" y="1453"/>
                      <a:pt x="2378" y="1448"/>
                      <a:pt x="2386" y="1442"/>
                    </a:cubicBezTo>
                    <a:cubicBezTo>
                      <a:pt x="2386" y="1486"/>
                      <a:pt x="2386" y="1486"/>
                      <a:pt x="2386" y="1486"/>
                    </a:cubicBezTo>
                    <a:cubicBezTo>
                      <a:pt x="2376" y="1493"/>
                      <a:pt x="2367" y="1500"/>
                      <a:pt x="2357" y="1506"/>
                    </a:cubicBezTo>
                    <a:close/>
                    <a:moveTo>
                      <a:pt x="2534" y="1312"/>
                    </a:moveTo>
                    <a:cubicBezTo>
                      <a:pt x="2527" y="1345"/>
                      <a:pt x="2516" y="1369"/>
                      <a:pt x="2503" y="1386"/>
                    </a:cubicBezTo>
                    <a:cubicBezTo>
                      <a:pt x="2490" y="1405"/>
                      <a:pt x="2476" y="1414"/>
                      <a:pt x="2465" y="1413"/>
                    </a:cubicBezTo>
                    <a:cubicBezTo>
                      <a:pt x="2456" y="1413"/>
                      <a:pt x="2447" y="1403"/>
                      <a:pt x="2441" y="1386"/>
                    </a:cubicBezTo>
                    <a:cubicBezTo>
                      <a:pt x="2432" y="1358"/>
                      <a:pt x="2429" y="1314"/>
                      <a:pt x="2436" y="1266"/>
                    </a:cubicBezTo>
                    <a:cubicBezTo>
                      <a:pt x="2441" y="1228"/>
                      <a:pt x="2453" y="1189"/>
                      <a:pt x="2473" y="1155"/>
                    </a:cubicBezTo>
                    <a:cubicBezTo>
                      <a:pt x="2480" y="1144"/>
                      <a:pt x="2487" y="1134"/>
                      <a:pt x="2495" y="1124"/>
                    </a:cubicBezTo>
                    <a:cubicBezTo>
                      <a:pt x="2512" y="1107"/>
                      <a:pt x="2523" y="1102"/>
                      <a:pt x="2531" y="1109"/>
                    </a:cubicBezTo>
                    <a:cubicBezTo>
                      <a:pt x="2531" y="1110"/>
                      <a:pt x="2532" y="1111"/>
                      <a:pt x="2532" y="1111"/>
                    </a:cubicBezTo>
                    <a:cubicBezTo>
                      <a:pt x="2532" y="1111"/>
                      <a:pt x="2532" y="1111"/>
                      <a:pt x="2532" y="1111"/>
                    </a:cubicBezTo>
                    <a:cubicBezTo>
                      <a:pt x="2549" y="1135"/>
                      <a:pt x="2549" y="1246"/>
                      <a:pt x="2534" y="1312"/>
                    </a:cubicBezTo>
                    <a:close/>
                    <a:moveTo>
                      <a:pt x="2737" y="1197"/>
                    </a:moveTo>
                    <a:cubicBezTo>
                      <a:pt x="2667" y="1197"/>
                      <a:pt x="2654" y="1127"/>
                      <a:pt x="2654" y="1074"/>
                    </a:cubicBezTo>
                    <a:cubicBezTo>
                      <a:pt x="2654" y="1022"/>
                      <a:pt x="2668" y="953"/>
                      <a:pt x="2737" y="953"/>
                    </a:cubicBezTo>
                    <a:cubicBezTo>
                      <a:pt x="2806" y="953"/>
                      <a:pt x="2819" y="1022"/>
                      <a:pt x="2819" y="1074"/>
                    </a:cubicBezTo>
                    <a:cubicBezTo>
                      <a:pt x="2819" y="1127"/>
                      <a:pt x="2807" y="1197"/>
                      <a:pt x="2737" y="1197"/>
                    </a:cubicBezTo>
                    <a:close/>
                    <a:moveTo>
                      <a:pt x="3062" y="1195"/>
                    </a:moveTo>
                    <a:cubicBezTo>
                      <a:pt x="2889" y="1195"/>
                      <a:pt x="2889" y="1195"/>
                      <a:pt x="2889" y="1195"/>
                    </a:cubicBezTo>
                    <a:cubicBezTo>
                      <a:pt x="2889" y="1154"/>
                      <a:pt x="2889" y="1154"/>
                      <a:pt x="2889" y="1154"/>
                    </a:cubicBezTo>
                    <a:cubicBezTo>
                      <a:pt x="2954" y="1154"/>
                      <a:pt x="2954" y="1154"/>
                      <a:pt x="2954" y="1154"/>
                    </a:cubicBezTo>
                    <a:cubicBezTo>
                      <a:pt x="2954" y="1005"/>
                      <a:pt x="2954" y="1005"/>
                      <a:pt x="2954" y="1005"/>
                    </a:cubicBezTo>
                    <a:cubicBezTo>
                      <a:pt x="2902" y="1028"/>
                      <a:pt x="2902" y="1028"/>
                      <a:pt x="2902" y="1028"/>
                    </a:cubicBezTo>
                    <a:cubicBezTo>
                      <a:pt x="2885" y="991"/>
                      <a:pt x="2885" y="991"/>
                      <a:pt x="2885" y="991"/>
                    </a:cubicBezTo>
                    <a:cubicBezTo>
                      <a:pt x="2967" y="956"/>
                      <a:pt x="2967" y="956"/>
                      <a:pt x="2967" y="956"/>
                    </a:cubicBezTo>
                    <a:cubicBezTo>
                      <a:pt x="2997" y="956"/>
                      <a:pt x="2997" y="956"/>
                      <a:pt x="2997" y="956"/>
                    </a:cubicBezTo>
                    <a:cubicBezTo>
                      <a:pt x="2997" y="1154"/>
                      <a:pt x="2997" y="1154"/>
                      <a:pt x="2997" y="1154"/>
                    </a:cubicBezTo>
                    <a:cubicBezTo>
                      <a:pt x="3062" y="1154"/>
                      <a:pt x="3062" y="1154"/>
                      <a:pt x="3062" y="1154"/>
                    </a:cubicBezTo>
                    <a:lnTo>
                      <a:pt x="3062" y="1195"/>
                    </a:lnTo>
                    <a:close/>
                    <a:moveTo>
                      <a:pt x="1111" y="1423"/>
                    </a:moveTo>
                    <a:cubicBezTo>
                      <a:pt x="1108" y="1419"/>
                      <a:pt x="1106" y="1415"/>
                      <a:pt x="1103" y="1412"/>
                    </a:cubicBezTo>
                    <a:cubicBezTo>
                      <a:pt x="1092" y="1397"/>
                      <a:pt x="1078" y="1390"/>
                      <a:pt x="1062" y="1395"/>
                    </a:cubicBezTo>
                    <a:cubicBezTo>
                      <a:pt x="1061" y="1395"/>
                      <a:pt x="1060" y="1395"/>
                      <a:pt x="1059" y="1396"/>
                    </a:cubicBezTo>
                    <a:cubicBezTo>
                      <a:pt x="1045" y="1402"/>
                      <a:pt x="1039" y="1425"/>
                      <a:pt x="1038" y="1448"/>
                    </a:cubicBezTo>
                    <a:cubicBezTo>
                      <a:pt x="1036" y="1472"/>
                      <a:pt x="1038" y="1496"/>
                      <a:pt x="1038" y="1498"/>
                    </a:cubicBezTo>
                    <a:cubicBezTo>
                      <a:pt x="1046" y="1564"/>
                      <a:pt x="1073" y="1575"/>
                      <a:pt x="1082" y="1578"/>
                    </a:cubicBezTo>
                    <a:cubicBezTo>
                      <a:pt x="1087" y="1580"/>
                      <a:pt x="1092" y="1581"/>
                      <a:pt x="1097" y="1580"/>
                    </a:cubicBezTo>
                    <a:cubicBezTo>
                      <a:pt x="1105" y="1579"/>
                      <a:pt x="1112" y="1575"/>
                      <a:pt x="1117" y="1566"/>
                    </a:cubicBezTo>
                    <a:cubicBezTo>
                      <a:pt x="1129" y="1544"/>
                      <a:pt x="1132" y="1511"/>
                      <a:pt x="1128" y="1480"/>
                    </a:cubicBezTo>
                    <a:cubicBezTo>
                      <a:pt x="1125" y="1459"/>
                      <a:pt x="1119" y="1439"/>
                      <a:pt x="1111" y="1423"/>
                    </a:cubicBezTo>
                    <a:close/>
                    <a:moveTo>
                      <a:pt x="2509" y="1164"/>
                    </a:moveTo>
                    <a:cubicBezTo>
                      <a:pt x="2502" y="1159"/>
                      <a:pt x="2480" y="1174"/>
                      <a:pt x="2472" y="1231"/>
                    </a:cubicBezTo>
                    <a:cubicBezTo>
                      <a:pt x="2469" y="1250"/>
                      <a:pt x="2467" y="1273"/>
                      <a:pt x="2468" y="1302"/>
                    </a:cubicBezTo>
                    <a:cubicBezTo>
                      <a:pt x="2469" y="1330"/>
                      <a:pt x="2474" y="1373"/>
                      <a:pt x="2495" y="1351"/>
                    </a:cubicBezTo>
                    <a:cubicBezTo>
                      <a:pt x="2521" y="1323"/>
                      <a:pt x="2525" y="1221"/>
                      <a:pt x="2516" y="1180"/>
                    </a:cubicBezTo>
                    <a:cubicBezTo>
                      <a:pt x="2514" y="1171"/>
                      <a:pt x="2512" y="1165"/>
                      <a:pt x="2509" y="1164"/>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solidFill>
                    <a:srgbClr val="00B0F0"/>
                  </a:solidFill>
                </a:endParaRPr>
              </a:p>
            </p:txBody>
          </p:sp>
        </p:grpSp>
      </p:grpSp>
    </p:spTree>
    <p:extLst>
      <p:ext uri="{BB962C8B-B14F-4D97-AF65-F5344CB8AC3E}">
        <p14:creationId xmlns:p14="http://schemas.microsoft.com/office/powerpoint/2010/main" val="3940105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1000"/>
                                        <p:tgtEl>
                                          <p:spTgt spid="4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1000"/>
                                        <p:tgtEl>
                                          <p:spTgt spid="47"/>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438411" y="1385170"/>
            <a:ext cx="11149013" cy="2216150"/>
          </a:xfrm>
        </p:spPr>
        <p:txBody>
          <a:bodyPr/>
          <a:lstStyle/>
          <a:p>
            <a:pPr marL="0" lvl="0" indent="0">
              <a:buNone/>
            </a:pPr>
            <a:r>
              <a:rPr lang="en-US" u="sng" dirty="0" smtClean="0">
                <a:ln>
                  <a:solidFill>
                    <a:srgbClr val="FFFFFF">
                      <a:alpha val="0"/>
                    </a:srgbClr>
                  </a:solidFill>
                </a:ln>
                <a:latin typeface="Segoe UI Light" pitchFamily="34" charset="0"/>
              </a:rPr>
              <a:t>http://www.hadooponazure.com/</a:t>
            </a:r>
          </a:p>
          <a:p>
            <a:pPr marL="0" indent="0">
              <a:buNone/>
            </a:pPr>
            <a:r>
              <a:rPr lang="en-US" u="sng" dirty="0" smtClean="0">
                <a:ln>
                  <a:solidFill>
                    <a:srgbClr val="FFFFFF">
                      <a:alpha val="0"/>
                    </a:srgbClr>
                  </a:solidFill>
                </a:ln>
                <a:latin typeface="Segoe UI Light" pitchFamily="34" charset="0"/>
              </a:rPr>
              <a:t>http://hadoop.apache.org/</a:t>
            </a:r>
            <a:endParaRPr lang="en-US" u="sng" dirty="0">
              <a:ln>
                <a:solidFill>
                  <a:srgbClr val="FFFFFF">
                    <a:alpha val="0"/>
                  </a:srgbClr>
                </a:solidFill>
              </a:ln>
              <a:latin typeface="Segoe UI Light" pitchFamily="34" charset="0"/>
            </a:endParaRPr>
          </a:p>
          <a:p>
            <a:pPr lvl="0"/>
            <a:endParaRPr lang="en-US" u="sng" dirty="0" smtClean="0">
              <a:ln>
                <a:solidFill>
                  <a:srgbClr val="FFFFFF">
                    <a:alpha val="0"/>
                  </a:srgbClr>
                </a:solidFill>
              </a:ln>
              <a:latin typeface="Segoe UI Light" pitchFamily="34" charset="0"/>
            </a:endParaRPr>
          </a:p>
          <a:p>
            <a:endParaRPr lang="en-US" dirty="0"/>
          </a:p>
        </p:txBody>
      </p:sp>
      <p:sp>
        <p:nvSpPr>
          <p:cNvPr id="2" name="Title 1"/>
          <p:cNvSpPr>
            <a:spLocks noGrp="1"/>
          </p:cNvSpPr>
          <p:nvPr>
            <p:ph type="title" idx="4294967295"/>
          </p:nvPr>
        </p:nvSpPr>
        <p:spPr>
          <a:xfrm>
            <a:off x="250520" y="291231"/>
            <a:ext cx="11152188" cy="747713"/>
          </a:xfrm>
        </p:spPr>
        <p:txBody>
          <a:bodyPr>
            <a:normAutofit fontScale="90000"/>
          </a:bodyPr>
          <a:lstStyle/>
          <a:p>
            <a:r>
              <a:rPr lang="en-US" dirty="0">
                <a:solidFill>
                  <a:schemeClr val="bg1"/>
                </a:solidFill>
              </a:rPr>
              <a:t>Resources</a:t>
            </a:r>
            <a:endParaRPr lang="en-US" sz="3200" dirty="0">
              <a:solidFill>
                <a:schemeClr val="bg1"/>
              </a:solidFill>
            </a:endParaRPr>
          </a:p>
        </p:txBody>
      </p:sp>
    </p:spTree>
    <p:extLst>
      <p:ext uri="{BB962C8B-B14F-4D97-AF65-F5344CB8AC3E}">
        <p14:creationId xmlns:p14="http://schemas.microsoft.com/office/powerpoint/2010/main" val="37405828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NoSQL</a:t>
            </a:r>
            <a:endParaRPr lang="en-US" dirty="0"/>
          </a:p>
        </p:txBody>
      </p:sp>
      <p:sp>
        <p:nvSpPr>
          <p:cNvPr id="2" name="Slide Number Placeholder 1"/>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76</a:t>
            </a:fld>
            <a:endParaRPr lang="en-US"/>
          </a:p>
        </p:txBody>
      </p:sp>
    </p:spTree>
    <p:extLst>
      <p:ext uri="{BB962C8B-B14F-4D97-AF65-F5344CB8AC3E}">
        <p14:creationId xmlns:p14="http://schemas.microsoft.com/office/powerpoint/2010/main" val="42572991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bg2"/>
                </a:solidFill>
              </a:rPr>
              <a:t>Generally more scalable</a:t>
            </a:r>
            <a:endParaRPr lang="en-US" sz="4400" dirty="0"/>
          </a:p>
        </p:txBody>
      </p:sp>
      <p:sp>
        <p:nvSpPr>
          <p:cNvPr id="3" name="Content Placeholder 2"/>
          <p:cNvSpPr>
            <a:spLocks noGrp="1"/>
          </p:cNvSpPr>
          <p:nvPr>
            <p:ph idx="1"/>
          </p:nvPr>
        </p:nvSpPr>
        <p:spPr/>
        <p:txBody>
          <a:bodyPr>
            <a:noAutofit/>
          </a:bodyPr>
          <a:lstStyle/>
          <a:p>
            <a:r>
              <a:rPr lang="en-US" sz="2800" dirty="0" smtClean="0">
                <a:solidFill>
                  <a:schemeClr val="bg2"/>
                </a:solidFill>
              </a:rPr>
              <a:t>The storage engines of NoSQL stores are designed to minimize contentions enabling higher throughput and therefore more scalable</a:t>
            </a:r>
          </a:p>
          <a:p>
            <a:r>
              <a:rPr lang="en-US" sz="2800" dirty="0" smtClean="0"/>
              <a:t>Lower </a:t>
            </a:r>
            <a:r>
              <a:rPr lang="en-US" sz="2800" dirty="0"/>
              <a:t>transaction capability </a:t>
            </a:r>
            <a:r>
              <a:rPr lang="en-US" sz="2800" dirty="0" smtClean="0"/>
              <a:t>in NoSQL results in less contention and therefore more scalable</a:t>
            </a:r>
          </a:p>
          <a:p>
            <a:r>
              <a:rPr lang="en-US" sz="2800" dirty="0" smtClean="0">
                <a:sym typeface="Wingdings" panose="05000000000000000000" pitchFamily="2" charset="2"/>
              </a:rPr>
              <a:t>Less </a:t>
            </a:r>
            <a:r>
              <a:rPr lang="en-US" sz="2800" dirty="0">
                <a:sym typeface="Wingdings" panose="05000000000000000000" pitchFamily="2" charset="2"/>
              </a:rPr>
              <a:t>complex query processor </a:t>
            </a:r>
            <a:r>
              <a:rPr lang="en-US" sz="2800" dirty="0" smtClean="0">
                <a:sym typeface="Wingdings" panose="05000000000000000000" pitchFamily="2" charset="2"/>
              </a:rPr>
              <a:t>means that a </a:t>
            </a:r>
            <a:r>
              <a:rPr lang="en-US" sz="2800" dirty="0">
                <a:sym typeface="Wingdings" panose="05000000000000000000" pitchFamily="2" charset="2"/>
              </a:rPr>
              <a:t>single query can’t degrade service</a:t>
            </a:r>
          </a:p>
          <a:p>
            <a:r>
              <a:rPr lang="en-US" sz="2800" dirty="0">
                <a:sym typeface="Wingdings" panose="05000000000000000000" pitchFamily="2" charset="2"/>
              </a:rPr>
              <a:t>Built-in replication </a:t>
            </a:r>
            <a:r>
              <a:rPr lang="en-US" sz="2800" dirty="0" smtClean="0">
                <a:sym typeface="Wingdings" panose="05000000000000000000" pitchFamily="2" charset="2"/>
              </a:rPr>
              <a:t>capability means that store can scale out which better aligns to other application tiers (e.g. websites)</a:t>
            </a:r>
          </a:p>
          <a:p>
            <a:r>
              <a:rPr lang="en-US" sz="2800" dirty="0" smtClean="0">
                <a:sym typeface="Wingdings" panose="05000000000000000000" pitchFamily="2" charset="2"/>
              </a:rPr>
              <a:t>No fixed schema or lower schema requirements</a:t>
            </a:r>
            <a:endParaRPr lang="en-US" sz="2800" dirty="0"/>
          </a:p>
        </p:txBody>
      </p:sp>
      <p:sp>
        <p:nvSpPr>
          <p:cNvPr id="4" name="Slide Number Placeholder 3"/>
          <p:cNvSpPr>
            <a:spLocks noGrp="1"/>
          </p:cNvSpPr>
          <p:nvPr>
            <p:ph type="sldNum" sz="quarter" idx="4294967295"/>
          </p:nvPr>
        </p:nvSpPr>
        <p:spPr>
          <a:xfrm>
            <a:off x="8897420" y="6256216"/>
            <a:ext cx="2743200" cy="365125"/>
          </a:xfrm>
          <a:prstGeom prst="rect">
            <a:avLst/>
          </a:prstGeom>
        </p:spPr>
        <p:txBody>
          <a:bodyPr/>
          <a:lstStyle/>
          <a:p>
            <a:fld id="{0A164282-434E-41D4-9582-783D542A7B68}" type="slidenum">
              <a:rPr lang="en-US" smtClean="0"/>
              <a:pPr/>
              <a:t>77</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95609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NoSQL on Azure</a:t>
            </a:r>
            <a:endParaRPr lang="en-US" sz="4400" dirty="0"/>
          </a:p>
        </p:txBody>
      </p:sp>
      <p:sp>
        <p:nvSpPr>
          <p:cNvPr id="3" name="Content Placeholder 2"/>
          <p:cNvSpPr>
            <a:spLocks noGrp="1"/>
          </p:cNvSpPr>
          <p:nvPr>
            <p:ph idx="1"/>
          </p:nvPr>
        </p:nvSpPr>
        <p:spPr/>
        <p:txBody>
          <a:bodyPr>
            <a:noAutofit/>
          </a:bodyPr>
          <a:lstStyle/>
          <a:p>
            <a:r>
              <a:rPr lang="en-US" sz="2800" dirty="0" smtClean="0"/>
              <a:t>Azure Tables service is NoSQL row store</a:t>
            </a:r>
          </a:p>
          <a:p>
            <a:r>
              <a:rPr lang="en-US" sz="2800" dirty="0" err="1" smtClean="0"/>
              <a:t>MongoDB</a:t>
            </a:r>
            <a:r>
              <a:rPr lang="en-US" sz="2800" dirty="0" smtClean="0"/>
              <a:t> is a document (JSON) store </a:t>
            </a:r>
          </a:p>
          <a:p>
            <a:r>
              <a:rPr lang="en-US" sz="2800" dirty="0" smtClean="0"/>
              <a:t>Cassandra is a columnar store with excellent replication</a:t>
            </a:r>
          </a:p>
          <a:p>
            <a:r>
              <a:rPr lang="en-US" sz="2800" dirty="0" err="1" smtClean="0"/>
              <a:t>HBase</a:t>
            </a:r>
            <a:r>
              <a:rPr lang="en-US" sz="2800" dirty="0" smtClean="0"/>
              <a:t> is a Big Data (Hadoop) NoSQL store available in HDInsight</a:t>
            </a:r>
            <a:endParaRPr lang="en-US" sz="2800" dirty="0"/>
          </a:p>
        </p:txBody>
      </p:sp>
      <p:sp>
        <p:nvSpPr>
          <p:cNvPr id="4" name="Slide Number Placeholder 3"/>
          <p:cNvSpPr>
            <a:spLocks noGrp="1"/>
          </p:cNvSpPr>
          <p:nvPr>
            <p:ph type="sldNum" sz="quarter" idx="4294967295"/>
          </p:nvPr>
        </p:nvSpPr>
        <p:spPr>
          <a:xfrm>
            <a:off x="8897420" y="6256216"/>
            <a:ext cx="2743200" cy="365125"/>
          </a:xfrm>
          <a:prstGeom prst="rect">
            <a:avLst/>
          </a:prstGeom>
        </p:spPr>
        <p:txBody>
          <a:bodyPr/>
          <a:lstStyle/>
          <a:p>
            <a:fld id="{0A164282-434E-41D4-9582-783D542A7B68}" type="slidenum">
              <a:rPr lang="en-US" smtClean="0"/>
              <a:pPr/>
              <a:t>78</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90050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73394"/>
          </a:xfrm>
        </p:spPr>
        <p:txBody>
          <a:bodyPr>
            <a:normAutofit/>
          </a:bodyPr>
          <a:lstStyle/>
          <a:p>
            <a:pPr marL="0" algn="ctr"/>
            <a:r>
              <a:rPr lang="en-US" sz="6000" dirty="0" smtClean="0"/>
              <a:t>Microsoft Azure </a:t>
            </a:r>
            <a:r>
              <a:rPr lang="en-US" sz="6000" dirty="0" err="1" smtClean="0"/>
              <a:t>DocumentDB</a:t>
            </a:r>
            <a:endParaRPr lang="en-US" sz="6000" dirty="0"/>
          </a:p>
        </p:txBody>
      </p:sp>
      <p:pic>
        <p:nvPicPr>
          <p:cNvPr id="4" name="Picture 3"/>
          <p:cNvPicPr>
            <a:picLocks noChangeAspect="1"/>
          </p:cNvPicPr>
          <p:nvPr/>
        </p:nvPicPr>
        <p:blipFill>
          <a:blip r:embed="rId2"/>
          <a:stretch>
            <a:fillRect/>
          </a:stretch>
        </p:blipFill>
        <p:spPr>
          <a:xfrm>
            <a:off x="4788310" y="2052785"/>
            <a:ext cx="1835327" cy="2376277"/>
          </a:xfrm>
          <a:prstGeom prst="rect">
            <a:avLst/>
          </a:prstGeom>
        </p:spPr>
      </p:pic>
    </p:spTree>
    <p:extLst>
      <p:ext uri="{BB962C8B-B14F-4D97-AF65-F5344CB8AC3E}">
        <p14:creationId xmlns:p14="http://schemas.microsoft.com/office/powerpoint/2010/main" val="2676932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2400"/>
              </a:spcBef>
              <a:buNone/>
            </a:pPr>
            <a:r>
              <a:rPr lang="en-US" sz="4400" spc="-51" dirty="0" smtClean="0">
                <a:solidFill>
                  <a:schemeClr val="bg2"/>
                </a:solidFill>
                <a:latin typeface="+mj-lt"/>
              </a:rPr>
              <a:t>SQL </a:t>
            </a:r>
            <a:r>
              <a:rPr lang="en-US" sz="4400" spc="-51" dirty="0">
                <a:solidFill>
                  <a:schemeClr val="bg2"/>
                </a:solidFill>
                <a:latin typeface="+mj-lt"/>
              </a:rPr>
              <a:t>Server database technology </a:t>
            </a:r>
            <a:r>
              <a:rPr lang="en-US" sz="4400" spc="-51" dirty="0" smtClean="0">
                <a:solidFill>
                  <a:schemeClr val="bg2"/>
                </a:solidFill>
                <a:latin typeface="+mj-lt"/>
              </a:rPr>
              <a:t>“as </a:t>
            </a:r>
            <a:r>
              <a:rPr lang="en-US" sz="4400" spc="-51" dirty="0">
                <a:solidFill>
                  <a:schemeClr val="bg2"/>
                </a:solidFill>
                <a:latin typeface="+mj-lt"/>
              </a:rPr>
              <a:t>a </a:t>
            </a:r>
            <a:r>
              <a:rPr lang="en-US" sz="4400" spc="-51" dirty="0" smtClean="0">
                <a:solidFill>
                  <a:schemeClr val="bg2"/>
                </a:solidFill>
                <a:latin typeface="+mj-lt"/>
              </a:rPr>
              <a:t>Service”</a:t>
            </a:r>
          </a:p>
          <a:p>
            <a:pPr marL="252000" lvl="1" indent="0" defTabSz="914325">
              <a:spcBef>
                <a:spcPts val="2400"/>
              </a:spcBef>
              <a:buNone/>
            </a:pPr>
            <a:r>
              <a:rPr lang="en-US" sz="4400" spc="-51" dirty="0" smtClean="0">
                <a:solidFill>
                  <a:schemeClr val="bg2"/>
                </a:solidFill>
                <a:latin typeface="+mj-lt"/>
              </a:rPr>
              <a:t>Fully Managed</a:t>
            </a:r>
          </a:p>
          <a:p>
            <a:pPr marL="252000" lvl="1" indent="0" defTabSz="914325">
              <a:spcBef>
                <a:spcPts val="2400"/>
              </a:spcBef>
              <a:buNone/>
            </a:pPr>
            <a:r>
              <a:rPr lang="en-US" sz="4400" spc="-51" dirty="0" smtClean="0">
                <a:solidFill>
                  <a:schemeClr val="bg2"/>
                </a:solidFill>
                <a:latin typeface="+mj-lt"/>
              </a:rPr>
              <a:t>Enterprise-ready </a:t>
            </a:r>
            <a:r>
              <a:rPr lang="en-US" sz="4400" spc="-51" dirty="0">
                <a:solidFill>
                  <a:schemeClr val="bg2"/>
                </a:solidFill>
                <a:latin typeface="+mj-lt"/>
              </a:rPr>
              <a:t>with automatic support for </a:t>
            </a:r>
            <a:r>
              <a:rPr lang="en-US" sz="4400" spc="-51" dirty="0" smtClean="0">
                <a:solidFill>
                  <a:schemeClr val="bg2"/>
                </a:solidFill>
                <a:latin typeface="+mj-lt"/>
              </a:rPr>
              <a:t>HA, DR, Backups, replication and more</a:t>
            </a:r>
          </a:p>
          <a:p>
            <a:pPr marL="252000" lvl="1" indent="0" defTabSz="914325">
              <a:spcBef>
                <a:spcPts val="2400"/>
              </a:spcBef>
              <a:buNone/>
            </a:pPr>
            <a:r>
              <a:rPr lang="en-US" sz="4400" spc="-51" dirty="0" smtClean="0">
                <a:solidFill>
                  <a:schemeClr val="bg2"/>
                </a:solidFill>
                <a:latin typeface="+mj-lt"/>
              </a:rPr>
              <a:t>Can scale out elastically using </a:t>
            </a:r>
            <a:r>
              <a:rPr lang="en-US" sz="4400" spc="-51" dirty="0" err="1" smtClean="0">
                <a:solidFill>
                  <a:schemeClr val="bg2"/>
                </a:solidFill>
                <a:latin typeface="+mj-lt"/>
              </a:rPr>
              <a:t>ElasticScale</a:t>
            </a:r>
            <a:endParaRPr lang="en-US" sz="4400" spc="-51" dirty="0" smtClean="0">
              <a:solidFill>
                <a:schemeClr val="bg2"/>
              </a:solidFill>
              <a:latin typeface="+mj-lt"/>
            </a:endParaRPr>
          </a:p>
        </p:txBody>
      </p:sp>
      <p:pic>
        <p:nvPicPr>
          <p:cNvPr id="7" name="Picture 6"/>
          <p:cNvPicPr>
            <a:picLocks noChangeAspect="1"/>
          </p:cNvPicPr>
          <p:nvPr/>
        </p:nvPicPr>
        <p:blipFill>
          <a:blip r:embed="rId3">
            <a:biLevel thresh="25000"/>
          </a:blip>
          <a:stretch>
            <a:fillRect/>
          </a:stretch>
        </p:blipFill>
        <p:spPr>
          <a:xfrm>
            <a:off x="11287913" y="72570"/>
            <a:ext cx="817002" cy="859814"/>
          </a:xfrm>
          <a:prstGeom prst="rect">
            <a:avLst/>
          </a:prstGeom>
        </p:spPr>
      </p:pic>
      <p:sp>
        <p:nvSpPr>
          <p:cNvPr id="9"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The Basics</a:t>
            </a:r>
          </a:p>
        </p:txBody>
      </p:sp>
    </p:spTree>
    <p:extLst>
      <p:ext uri="{BB962C8B-B14F-4D97-AF65-F5344CB8AC3E}">
        <p14:creationId xmlns:p14="http://schemas.microsoft.com/office/powerpoint/2010/main" val="75248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520701" y="228601"/>
            <a:ext cx="11149013" cy="1329595"/>
          </a:xfrm>
        </p:spPr>
        <p:txBody>
          <a:bodyPr>
            <a:normAutofit fontScale="90000"/>
          </a:bodyPr>
          <a:lstStyle/>
          <a:p>
            <a:r>
              <a:rPr lang="en-US" sz="4800" dirty="0"/>
              <a:t>SQL Database Billing Rates (As of February 2012)</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200509" y="1805627"/>
            <a:ext cx="3345104" cy="3043210"/>
          </a:xfrm>
          <a:prstGeom prst="rect">
            <a:avLst/>
          </a:prstGeom>
          <a:noFill/>
          <a:ln>
            <a:noFill/>
          </a:ln>
        </p:spPr>
      </p:pic>
      <p:sp>
        <p:nvSpPr>
          <p:cNvPr id="7" name="Content Placeholder 2"/>
          <p:cNvSpPr txBox="1">
            <a:spLocks/>
          </p:cNvSpPr>
          <p:nvPr/>
        </p:nvSpPr>
        <p:spPr>
          <a:xfrm>
            <a:off x="6339283" y="3489820"/>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endParaRPr lang="en-US" sz="1600" spc="-51" dirty="0"/>
          </a:p>
        </p:txBody>
      </p:sp>
      <p:graphicFrame>
        <p:nvGraphicFramePr>
          <p:cNvPr id="8" name="Content Placeholder 1"/>
          <p:cNvGraphicFramePr>
            <a:graphicFrameLocks/>
          </p:cNvGraphicFramePr>
          <p:nvPr>
            <p:extLst/>
          </p:nvPr>
        </p:nvGraphicFramePr>
        <p:xfrm>
          <a:off x="4517027"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100</a:t>
                      </a:r>
                      <a:r>
                        <a:rPr lang="en-US" sz="1400" baseline="0" dirty="0" smtClean="0"/>
                        <a:t> 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1GB 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$3.99 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 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$1.998 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50 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$145.874 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9" name="Content Placeholder 2"/>
          <p:cNvSpPr txBox="1">
            <a:spLocks/>
          </p:cNvSpPr>
          <p:nvPr/>
        </p:nvSpPr>
        <p:spPr>
          <a:xfrm>
            <a:off x="4517027" y="5059959"/>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9000"/>
                  </a:schemeClr>
                </a:solidFill>
                <a:latin typeface="Segoe UI Light" pitchFamily="34" charset="0"/>
              </a:rPr>
              <a:t>Data Transfers</a:t>
            </a:r>
          </a:p>
          <a:p>
            <a:pPr marL="3175" lvl="1" indent="0" defTabSz="914325">
              <a:spcBef>
                <a:spcPts val="600"/>
              </a:spcBef>
              <a:buNone/>
            </a:pPr>
            <a:r>
              <a:rPr lang="en-US" sz="1600" spc="-51" dirty="0"/>
              <a:t>North America and Europe regions $0.05 - $0.12 per GB outbound</a:t>
            </a:r>
          </a:p>
          <a:p>
            <a:pPr marL="3175" lvl="1" indent="0" defTabSz="914325">
              <a:spcBef>
                <a:spcPts val="600"/>
              </a:spcBef>
              <a:buNone/>
            </a:pPr>
            <a:r>
              <a:rPr lang="en-US" sz="1600" spc="-51" dirty="0"/>
              <a:t>Asia Pacific region $0.12 - $0.19 per GB outbound</a:t>
            </a:r>
          </a:p>
          <a:p>
            <a:pPr marL="3175" lvl="1" indent="0" defTabSz="914325">
              <a:spcBef>
                <a:spcPts val="600"/>
              </a:spcBef>
              <a:buNone/>
            </a:pPr>
            <a:r>
              <a:rPr lang="en-US" sz="1600" spc="-51" dirty="0"/>
              <a:t>All inbound data transfers are at no charge.</a:t>
            </a:r>
          </a:p>
        </p:txBody>
      </p:sp>
      <p:sp>
        <p:nvSpPr>
          <p:cNvPr id="10" name="Content Placeholder 2"/>
          <p:cNvSpPr txBox="1">
            <a:spLocks/>
          </p:cNvSpPr>
          <p:nvPr/>
        </p:nvSpPr>
        <p:spPr>
          <a:xfrm>
            <a:off x="4517027"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a:t>Based on graduated rate based on database size</a:t>
            </a:r>
          </a:p>
          <a:p>
            <a:pPr marL="3175" indent="0" defTabSz="914325">
              <a:spcBef>
                <a:spcPts val="0"/>
              </a:spcBef>
              <a:spcAft>
                <a:spcPts val="300"/>
              </a:spcAft>
              <a:buNone/>
            </a:pPr>
            <a:r>
              <a:rPr lang="en-US" sz="1600" spc="-51" dirty="0"/>
              <a:t>Charged at monthly rate per database</a:t>
            </a:r>
          </a:p>
          <a:p>
            <a:pPr marL="3175" lvl="1" indent="0" defTabSz="914325">
              <a:spcBef>
                <a:spcPts val="600"/>
              </a:spcBef>
              <a:buNone/>
            </a:pPr>
            <a:r>
              <a:rPr lang="en-US" sz="1600" spc="-51" dirty="0"/>
              <a:t>Amortized over month -&gt; calculated on daily basis</a:t>
            </a:r>
          </a:p>
          <a:p>
            <a:pPr marL="3175" lvl="1" indent="0" defTabSz="914325">
              <a:spcBef>
                <a:spcPts val="600"/>
              </a:spcBef>
              <a:buNone/>
            </a:pPr>
            <a:r>
              <a:rPr lang="en-US" sz="1600" spc="-51" dirty="0"/>
              <a:t>No Transaction Charges</a:t>
            </a:r>
          </a:p>
        </p:txBody>
      </p:sp>
    </p:spTree>
    <p:extLst>
      <p:ext uri="{BB962C8B-B14F-4D97-AF65-F5344CB8AC3E}">
        <p14:creationId xmlns:p14="http://schemas.microsoft.com/office/powerpoint/2010/main" val="3593768338"/>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20701" y="228600"/>
            <a:ext cx="11149013" cy="553998"/>
          </a:xfrm>
        </p:spPr>
        <p:txBody>
          <a:bodyPr>
            <a:normAutofit fontScale="90000"/>
          </a:bodyPr>
          <a:lstStyle/>
          <a:p>
            <a:r>
              <a:rPr lang="en-US" sz="4000" dirty="0"/>
              <a:t>SQL Database Architecture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91" b="1379"/>
          <a:stretch/>
        </p:blipFill>
        <p:spPr bwMode="auto">
          <a:xfrm>
            <a:off x="2833903" y="1447800"/>
            <a:ext cx="6524194"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3779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512939" y="925286"/>
            <a:ext cx="6577690" cy="150317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3600" spc="-51" dirty="0" smtClean="0">
                <a:solidFill>
                  <a:schemeClr val="bg2"/>
                </a:solidFill>
                <a:latin typeface="+mj-lt"/>
              </a:rPr>
              <a:t>Applications communicate </a:t>
            </a:r>
            <a:r>
              <a:rPr lang="en-US" sz="3600" spc="-51" dirty="0">
                <a:solidFill>
                  <a:schemeClr val="bg2"/>
                </a:solidFill>
                <a:latin typeface="+mj-lt"/>
              </a:rPr>
              <a:t>directly </a:t>
            </a:r>
            <a:r>
              <a:rPr lang="en-US" sz="3600" spc="-51" dirty="0" smtClean="0">
                <a:solidFill>
                  <a:schemeClr val="bg2"/>
                </a:solidFill>
                <a:latin typeface="+mj-lt"/>
              </a:rPr>
              <a:t>with SQL Database using TDS.</a:t>
            </a:r>
            <a:endParaRPr lang="en-US" sz="3600" dirty="0">
              <a:latin typeface="+mj-lt"/>
            </a:endParaRPr>
          </a:p>
        </p:txBody>
      </p:sp>
      <p:grpSp>
        <p:nvGrpSpPr>
          <p:cNvPr id="6" name="Group 5"/>
          <p:cNvGrpSpPr/>
          <p:nvPr/>
        </p:nvGrpSpPr>
        <p:grpSpPr>
          <a:xfrm>
            <a:off x="7518833" y="353101"/>
            <a:ext cx="3976070" cy="1592486"/>
            <a:chOff x="7518833" y="353101"/>
            <a:chExt cx="3976070" cy="1592486"/>
          </a:xfrm>
        </p:grpSpPr>
        <p:sp>
          <p:nvSpPr>
            <p:cNvPr id="84" name="Rectangle 83"/>
            <p:cNvSpPr/>
            <p:nvPr/>
          </p:nvSpPr>
          <p:spPr bwMode="auto">
            <a:xfrm>
              <a:off x="7518833" y="353101"/>
              <a:ext cx="3976070" cy="1592486"/>
            </a:xfrm>
            <a:prstGeom prst="rect">
              <a:avLst/>
            </a:prstGeom>
            <a:solidFill>
              <a:schemeClr val="accent4">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solidFill>
                    <a:schemeClr val="accent3">
                      <a:lumMod val="50000"/>
                    </a:schemeClr>
                  </a:solidFill>
                </a:rPr>
                <a:t>Client Layer</a:t>
              </a:r>
            </a:p>
          </p:txBody>
        </p:sp>
        <p:sp>
          <p:nvSpPr>
            <p:cNvPr id="3" name="Rectangle 2"/>
            <p:cNvSpPr/>
            <p:nvPr/>
          </p:nvSpPr>
          <p:spPr bwMode="auto">
            <a:xfrm>
              <a:off x="7755827" y="634999"/>
              <a:ext cx="950621"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PHP</a:t>
              </a:r>
            </a:p>
          </p:txBody>
        </p:sp>
        <p:sp>
          <p:nvSpPr>
            <p:cNvPr id="39" name="Rectangle 38"/>
            <p:cNvSpPr/>
            <p:nvPr/>
          </p:nvSpPr>
          <p:spPr bwMode="auto">
            <a:xfrm>
              <a:off x="10293349" y="634999"/>
              <a:ext cx="950625"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WCF Data Services</a:t>
              </a:r>
            </a:p>
          </p:txBody>
        </p:sp>
        <p:sp>
          <p:nvSpPr>
            <p:cNvPr id="40" name="Rectangle 39"/>
            <p:cNvSpPr/>
            <p:nvPr/>
          </p:nvSpPr>
          <p:spPr bwMode="auto">
            <a:xfrm>
              <a:off x="8814342" y="634999"/>
              <a:ext cx="1371114"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SQL Server</a:t>
              </a:r>
            </a:p>
            <a:p>
              <a:pPr algn="ctr" defTabSz="914099" fontAlgn="base">
                <a:spcBef>
                  <a:spcPct val="0"/>
                </a:spcBef>
                <a:spcAft>
                  <a:spcPct val="0"/>
                </a:spcAft>
              </a:pPr>
              <a:r>
                <a:rPr lang="en-US" sz="1200" dirty="0">
                  <a:solidFill>
                    <a:sysClr val="windowText" lastClr="000000"/>
                  </a:solidFill>
                </a:rPr>
                <a:t>Applications</a:t>
              </a:r>
            </a:p>
            <a:p>
              <a:pPr algn="ctr" defTabSz="914099" fontAlgn="base">
                <a:spcBef>
                  <a:spcPct val="0"/>
                </a:spcBef>
                <a:spcAft>
                  <a:spcPct val="0"/>
                </a:spcAft>
              </a:pPr>
              <a:r>
                <a:rPr lang="en-US" sz="1200" dirty="0">
                  <a:solidFill>
                    <a:sysClr val="windowText" lastClr="000000"/>
                  </a:solidFill>
                </a:rPr>
                <a:t>and Tools</a:t>
              </a:r>
            </a:p>
          </p:txBody>
        </p:sp>
        <p:sp>
          <p:nvSpPr>
            <p:cNvPr id="41" name="Rectangle 40"/>
            <p:cNvSpPr/>
            <p:nvPr/>
          </p:nvSpPr>
          <p:spPr bwMode="auto">
            <a:xfrm>
              <a:off x="7755826"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ODBC</a:t>
              </a:r>
            </a:p>
          </p:txBody>
        </p:sp>
        <p:sp>
          <p:nvSpPr>
            <p:cNvPr id="42" name="Rectangle 41"/>
            <p:cNvSpPr/>
            <p:nvPr/>
          </p:nvSpPr>
          <p:spPr bwMode="auto">
            <a:xfrm>
              <a:off x="9551973"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ADO.NET</a:t>
              </a:r>
            </a:p>
          </p:txBody>
        </p:sp>
        <p:sp>
          <p:nvSpPr>
            <p:cNvPr id="43" name="Rectangle 42"/>
            <p:cNvSpPr/>
            <p:nvPr/>
          </p:nvSpPr>
          <p:spPr bwMode="auto">
            <a:xfrm>
              <a:off x="7755826" y="1570505"/>
              <a:ext cx="3488147"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Tabular Data Stream (TDS)</a:t>
              </a:r>
            </a:p>
          </p:txBody>
        </p:sp>
      </p:grpSp>
      <p:sp>
        <p:nvSpPr>
          <p:cNvPr id="81"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How It </a:t>
            </a:r>
            <a:r>
              <a:rPr lang="en-US" dirty="0" smtClean="0"/>
              <a:t>Works – Architecture of the Service</a:t>
            </a:r>
            <a:endParaRPr lang="en-US" dirty="0"/>
          </a:p>
        </p:txBody>
      </p:sp>
    </p:spTree>
    <p:extLst>
      <p:ext uri="{BB962C8B-B14F-4D97-AF65-F5344CB8AC3E}">
        <p14:creationId xmlns:p14="http://schemas.microsoft.com/office/powerpoint/2010/main" val="276873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KVM8Uz_R6UWL2m8gMf3Qp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mfKS0Jmnrk2k5VV0zfSC1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JbzFEdg0Eum2H7H1fXgH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BUeLo_TemEG5ySU.s1Nbl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KVM8Uz_R6UWL2m8gMf3Qp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mfKS0Jmnrk2k5VV0zfSC1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JbzFEdg0Eum2H7H1fXgH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1M3fwBGeUuIffVacxwER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7oqS0Sr1I0GpPZ_7C4wro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reqUNUF9U.Oh5Csgny7U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lB6Vi5gwhU2NRcDeL1Rc4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5pW8q9nvbUqge8KSJaqYl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VElwVwBRU.uSaZUPOUOW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5pW8q9nvbUqge8KSJaqYl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EVElwVwBRU.uSaZUPOUOW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81M3fwBGeUuIffVacxwER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gcCj_ouZTEiiA9idPOMaL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kgr.GlgqV0eCqtNZcebnk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gn6FVAZRl0yE2S.mT8yNB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kwgL2Ys7pkGU52RJ.ihoU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_4HKAgTxsUu_NTHAYcUtb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917CMXxpkOo_fBab1hv5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cUhmxgKLFE2f.EkIC21u3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OWoHaJ8ef02hXPsmbRpcn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ws_spjS60e8MkzLxSgrV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_tVNrQWGuk6s5uDKanMea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2bGF8YQ4X0edf.cv5I.Na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WiY3ZsIntkSOucrTvopWh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gn6FVAZRl0yE2S.mT8yNB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n6FVAZRl0yE2S.mT8yNB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1M3fwBGeUuIffVacxwER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NpyPPK3IEexhm7JNf.8F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UeLo_TemEG5ySU.s1NblA"/>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B030EFEA-9AEA-457C-BAA8-93C4281792F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ee586e5-3c92-48eb-9898-42915e590ada"/>
    <ds:schemaRef ds:uri="http://www.w3.org/XML/1998/namespace"/>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5577</TotalTime>
  <Words>10165</Words>
  <Application>Microsoft Office PowerPoint</Application>
  <PresentationFormat>Widescreen</PresentationFormat>
  <Paragraphs>1318</Paragraphs>
  <Slides>86</Slides>
  <Notes>65</Notes>
  <HiddenSlides>8</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86</vt:i4>
      </vt:variant>
    </vt:vector>
  </HeadingPairs>
  <TitlesOfParts>
    <vt:vector size="101" baseType="lpstr">
      <vt:lpstr>メイリオ</vt:lpstr>
      <vt:lpstr>微软雅黑</vt:lpstr>
      <vt:lpstr>宋体</vt:lpstr>
      <vt:lpstr>Arial</vt:lpstr>
      <vt:lpstr>Arial Bold</vt:lpstr>
      <vt:lpstr>Calibri</vt:lpstr>
      <vt:lpstr>Consolas</vt:lpstr>
      <vt:lpstr>Segoe</vt:lpstr>
      <vt:lpstr>Segoe UI</vt:lpstr>
      <vt:lpstr>Segoe UI (Body)</vt:lpstr>
      <vt:lpstr>Segoe UI Light</vt:lpstr>
      <vt:lpstr>Wingdings</vt:lpstr>
      <vt:lpstr>Azure Medium</vt:lpstr>
      <vt:lpstr>1_Azure Medium</vt:lpstr>
      <vt:lpstr>think-cell Slide</vt:lpstr>
      <vt:lpstr>Azure Data Overview</vt:lpstr>
      <vt:lpstr>PowerPoint Presentation</vt:lpstr>
      <vt:lpstr>Microsoft Azure SQL Database</vt:lpstr>
      <vt:lpstr>PowerPoint Presentation</vt:lpstr>
      <vt:lpstr>Microsoft Azure SQL Database</vt:lpstr>
      <vt:lpstr>A Server is not a machine</vt:lpstr>
      <vt:lpstr>Microsoft Azure SQL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Secure your Database</vt:lpstr>
      <vt:lpstr>PowerPoint Presentation</vt:lpstr>
      <vt:lpstr>PowerPoint Presentation</vt:lpstr>
      <vt:lpstr>PowerPoint Presentation</vt:lpstr>
      <vt:lpstr>PowerPoint Presentation</vt:lpstr>
      <vt:lpstr>PowerPoint Presentation</vt:lpstr>
      <vt:lpstr>SQL Database Firewall</vt:lpstr>
      <vt:lpstr>Connecting To SQL Database</vt:lpstr>
      <vt:lpstr>SQL Database Considerations and Best Practices</vt:lpstr>
      <vt:lpstr>SQL Database Considerations and Best Practices</vt:lpstr>
      <vt:lpstr>SQL Database Considerations and Best Practices</vt:lpstr>
      <vt:lpstr>Microsoft SQL Server on a Virtual Machine</vt:lpstr>
      <vt:lpstr>Run SQL on VM</vt:lpstr>
      <vt:lpstr>SQL Database</vt:lpstr>
      <vt:lpstr>PowerPoint Presentation</vt:lpstr>
      <vt:lpstr>HDInsight</vt:lpstr>
      <vt:lpstr>Why Big Data?</vt:lpstr>
      <vt:lpstr>PowerPoint Presentation</vt:lpstr>
      <vt:lpstr>PowerPoint Presentation</vt:lpstr>
      <vt:lpstr>PowerPoint Presentation</vt:lpstr>
      <vt:lpstr>Big Data analytics</vt:lpstr>
      <vt:lpstr>What is Big Data?</vt:lpstr>
      <vt:lpstr>Example Scenario</vt:lpstr>
      <vt:lpstr>Traditional E-Commerce Data Flow</vt:lpstr>
      <vt:lpstr>New E-Commerce Big Data Flow</vt:lpstr>
      <vt:lpstr>Understanding the Basics </vt:lpstr>
      <vt:lpstr>Characteristics of Big Data</vt:lpstr>
      <vt:lpstr>RDBMS vs. Hadoop</vt:lpstr>
      <vt:lpstr>Programming HDInsight</vt:lpstr>
      <vt:lpstr>Building developer experiences</vt:lpstr>
      <vt:lpstr>Demo - HDInsight</vt:lpstr>
      <vt:lpstr>PowerPoint Presentation</vt:lpstr>
      <vt:lpstr>Hadoop ecosystem</vt:lpstr>
      <vt:lpstr>HDInsight and Hadoop</vt:lpstr>
      <vt:lpstr>Detailed Offerings</vt:lpstr>
      <vt:lpstr>Deploying and Interacting With a Hadoop Cluster on Azure</vt:lpstr>
      <vt:lpstr>MapReduce</vt:lpstr>
      <vt:lpstr>Hive</vt:lpstr>
      <vt:lpstr>HiveQL Examples</vt:lpstr>
      <vt:lpstr>Pig</vt:lpstr>
      <vt:lpstr>PigLatin Examples</vt:lpstr>
      <vt:lpstr>Microsoft Big Data Roadmap</vt:lpstr>
      <vt:lpstr>Resources</vt:lpstr>
      <vt:lpstr>NoSQL</vt:lpstr>
      <vt:lpstr>Generally more scalable</vt:lpstr>
      <vt:lpstr>NoSQL on Azure</vt:lpstr>
      <vt:lpstr>Microsoft Azure DocumentDB</vt:lpstr>
      <vt:lpstr>PowerPoint Presentation</vt:lpstr>
      <vt:lpstr>PowerPoint Presentation</vt:lpstr>
      <vt:lpstr>PowerPoint Presentation</vt:lpstr>
      <vt:lpstr>PowerPoint Presentation</vt:lpstr>
      <vt:lpstr>PowerPoint Presentation</vt:lpstr>
      <vt:lpstr>SQL Database Billing Rates (As of February 2012)</vt:lpstr>
      <vt:lpstr>SQL Database Architecture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Magnus Mårtensson</cp:lastModifiedBy>
  <cp:revision>336</cp:revision>
  <cp:lastPrinted>2014-03-26T17:46:13Z</cp:lastPrinted>
  <dcterms:created xsi:type="dcterms:W3CDTF">2014-03-19T23:21:38Z</dcterms:created>
  <dcterms:modified xsi:type="dcterms:W3CDTF">2014-12-04T14:56:23Z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