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9.xml" ContentType="application/vnd.openxmlformats-officedocument.presentationml.notesSlide+xml"/>
  <Override PartName="/ppt/tags/tag5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553" r:id="rId6"/>
    <p:sldId id="524" r:id="rId7"/>
    <p:sldId id="525" r:id="rId8"/>
    <p:sldId id="526" r:id="rId9"/>
    <p:sldId id="527" r:id="rId10"/>
    <p:sldId id="528" r:id="rId11"/>
    <p:sldId id="529" r:id="rId12"/>
    <p:sldId id="550" r:id="rId13"/>
    <p:sldId id="531" r:id="rId14"/>
    <p:sldId id="532" r:id="rId15"/>
    <p:sldId id="533" r:id="rId16"/>
    <p:sldId id="534" r:id="rId17"/>
    <p:sldId id="535" r:id="rId18"/>
    <p:sldId id="536" r:id="rId19"/>
    <p:sldId id="537" r:id="rId20"/>
    <p:sldId id="551" r:id="rId21"/>
    <p:sldId id="539" r:id="rId22"/>
    <p:sldId id="540" r:id="rId23"/>
    <p:sldId id="555" r:id="rId24"/>
    <p:sldId id="542" r:id="rId25"/>
    <p:sldId id="552" r:id="rId26"/>
    <p:sldId id="544" r:id="rId27"/>
    <p:sldId id="554" r:id="rId28"/>
    <p:sldId id="557" r:id="rId29"/>
    <p:sldId id="556" r:id="rId30"/>
    <p:sldId id="558" r:id="rId31"/>
    <p:sldId id="547" r:id="rId32"/>
    <p:sldId id="548" r:id="rId33"/>
    <p:sldId id="454" r:id="rId34"/>
    <p:sldId id="541" r:id="rId35"/>
    <p:sldId id="545" r:id="rId36"/>
    <p:sldId id="546" r:id="rId3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00BCF2"/>
    <a:srgbClr val="7F7F7F"/>
    <a:srgbClr val="19396C"/>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80411" autoAdjust="0"/>
  </p:normalViewPr>
  <p:slideViewPr>
    <p:cSldViewPr>
      <p:cViewPr varScale="1">
        <p:scale>
          <a:sx n="106" d="100"/>
          <a:sy n="106" d="100"/>
        </p:scale>
        <p:origin x="456" y="114"/>
      </p:cViewPr>
      <p:guideLst>
        <p:guide orient="horz" pos="2160"/>
        <p:guide pos="3840"/>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90238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7294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04004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172746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8766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04237-8EC8-489E-B855-C15325CF336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321362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Provision a cluster via Portal</a:t>
            </a:r>
          </a:p>
          <a:p>
            <a:r>
              <a:rPr lang="en-US" sz="1200" dirty="0" smtClean="0"/>
              <a:t>Provision a cluster via </a:t>
            </a:r>
            <a:r>
              <a:rPr lang="en-US" sz="1200" dirty="0" err="1" smtClean="0"/>
              <a:t>Powershell</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1588472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04752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7738D-585F-44E8-BC09-82BBE838E7E1}"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131364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7738D-585F-44E8-BC09-82BBE838E7E1}"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365295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75034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423228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smtClean="0">
              <a:latin typeface="Segoe"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59574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latin typeface="Segoe UI (Body)"/>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52024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latin typeface="Segoe UI (Body)"/>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102482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Scale out Vertipaq</a:t>
            </a:r>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411557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4213"/>
            <a:ext cx="6096000" cy="3430587"/>
          </a:xfrm>
        </p:spPr>
      </p:sp>
      <p:sp>
        <p:nvSpPr>
          <p:cNvPr id="3" name="Notes Placeholder 2"/>
          <p:cNvSpPr>
            <a:spLocks noGrp="1"/>
          </p:cNvSpPr>
          <p:nvPr>
            <p:ph type="body" idx="1"/>
          </p:nvPr>
        </p:nvSpPr>
        <p:spPr/>
        <p:txBody>
          <a:bodyPr/>
          <a:lstStyle/>
          <a:p>
            <a:r>
              <a:rPr lang="en-US" dirty="0" smtClean="0"/>
              <a:t>SQL Server 2014 deliver</a:t>
            </a:r>
            <a:r>
              <a:rPr lang="en-US" baseline="0" dirty="0" smtClean="0"/>
              <a:t> the consistent platform you are looking and excels at the tables steaks you expect for mission critical workloads as we have shown you today, provides faster insights into any data with familiar tools and also giving you a great platform for hybrid cloud.  </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74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74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Because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6" name="Date Placeholder 5"/>
          <p:cNvSpPr>
            <a:spLocks noGrp="1"/>
          </p:cNvSpPr>
          <p:nvPr>
            <p:ph type="dt" idx="12"/>
          </p:nvPr>
        </p:nvSpPr>
        <p:spPr/>
        <p:txBody>
          <a:bodyPr/>
          <a:lstStyle/>
          <a:p>
            <a:fld id="{38934907-477C-4893-B2D0-50FA0533CC2B}"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97476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57867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8505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505333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54429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68977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484534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034904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5.xml"/><Relationship Id="rId7" Type="http://schemas.microsoft.com/office/2007/relationships/hdphoto" Target="../media/hdphoto1.wdp"/><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slideMaster" Target="../slideMasters/slideMaster1.xml"/><Relationship Id="rId9"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microsoft.com/office/2007/relationships/hdphoto" Target="../media/hdphoto2.wdp"/><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microsoft.com/office/2007/relationships/hdphoto" Target="../media/hdphoto2.wdp"/><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03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7" name="Rectangle 6"/>
          <p:cNvSpPr/>
          <p:nvPr userDrawn="1">
            <p:custDataLst>
              <p:tags r:id="rId3"/>
            </p:custDataLst>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custDataLst>
              <p:tags r:id="rId4"/>
            </p:custDataLst>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197224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06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6638167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4861106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08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352264391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15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9350648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8"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 id="2147483696" r:id="rId15"/>
    <p:sldLayoutId id="2147483699"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22.xml"/><Relationship Id="rId7"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vmlDrawing" Target="../drawings/vmlDrawing7.vml"/><Relationship Id="rId6" Type="http://schemas.openxmlformats.org/officeDocument/2006/relationships/notesSlide" Target="../notesSlides/notesSlide8.xml"/><Relationship Id="rId5" Type="http://schemas.openxmlformats.org/officeDocument/2006/relationships/slideLayout" Target="../slideLayouts/slideLayout8.xml"/><Relationship Id="rId4" Type="http://schemas.openxmlformats.org/officeDocument/2006/relationships/tags" Target="../tags/tag23.xml"/></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25.xml"/><Relationship Id="rId7" Type="http://schemas.openxmlformats.org/officeDocument/2006/relationships/oleObject" Target="../embeddings/oleObject8.bin"/><Relationship Id="rId2" Type="http://schemas.openxmlformats.org/officeDocument/2006/relationships/tags" Target="../tags/tag24.xml"/><Relationship Id="rId1" Type="http://schemas.openxmlformats.org/officeDocument/2006/relationships/vmlDrawing" Target="../drawings/vmlDrawing8.vml"/><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26.xm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vmlDrawing" Target="../drawings/vmlDrawing9.vml"/><Relationship Id="rId6" Type="http://schemas.openxmlformats.org/officeDocument/2006/relationships/image" Target="../media/image4.emf"/><Relationship Id="rId5" Type="http://schemas.openxmlformats.org/officeDocument/2006/relationships/oleObject" Target="../embeddings/oleObject9.bin"/><Relationship Id="rId4" Type="http://schemas.openxmlformats.org/officeDocument/2006/relationships/notesSlide" Target="../notesSlides/notesSlide11.xml"/><Relationship Id="rId9"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28.xml"/><Relationship Id="rId5" Type="http://schemas.microsoft.com/office/2007/relationships/hdphoto" Target="../media/hdphoto4.wdp"/><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0.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image" Target="../media/image4.emf"/><Relationship Id="rId2" Type="http://schemas.openxmlformats.org/officeDocument/2006/relationships/tags" Target="../tags/tag29.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notesSlide" Target="../notesSlides/notesSlide16.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4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42.xml"/><Relationship Id="rId5" Type="http://schemas.openxmlformats.org/officeDocument/2006/relationships/image" Target="../media/image19.emf"/><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image" Target="../media/image4.emf"/><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oleObject" Target="../embeddings/oleObject11.bin"/><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tags" Target="../tags/tag47.xml"/><Relationship Id="rId11" Type="http://schemas.openxmlformats.org/officeDocument/2006/relationships/notesSlide" Target="../notesSlides/notesSlide19.xml"/><Relationship Id="rId5" Type="http://schemas.openxmlformats.org/officeDocument/2006/relationships/tags" Target="../tags/tag46.xml"/><Relationship Id="rId10" Type="http://schemas.openxmlformats.org/officeDocument/2006/relationships/slideLayout" Target="../slideLayouts/slideLayout8.xml"/><Relationship Id="rId4" Type="http://schemas.openxmlformats.org/officeDocument/2006/relationships/tags" Target="../tags/tag45.xml"/><Relationship Id="rId9" Type="http://schemas.openxmlformats.org/officeDocument/2006/relationships/tags" Target="../tags/tag5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1.xml"/><Relationship Id="rId1" Type="http://schemas.openxmlformats.org/officeDocument/2006/relationships/vmlDrawing" Target="../drawings/vmlDrawing12.vml"/><Relationship Id="rId6" Type="http://schemas.openxmlformats.org/officeDocument/2006/relationships/image" Target="../media/image4.emf"/><Relationship Id="rId5" Type="http://schemas.openxmlformats.org/officeDocument/2006/relationships/oleObject" Target="../embeddings/oleObject12.bin"/><Relationship Id="rId4"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9.xml"/><Relationship Id="rId7" Type="http://schemas.openxmlformats.org/officeDocument/2006/relationships/slideLayout" Target="../slideLayouts/slideLayout8.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tags" Target="../tags/tag12.xml"/><Relationship Id="rId11" Type="http://schemas.openxmlformats.org/officeDocument/2006/relationships/image" Target="../media/image11.jpeg"/><Relationship Id="rId5" Type="http://schemas.openxmlformats.org/officeDocument/2006/relationships/tags" Target="../tags/tag11.xml"/><Relationship Id="rId10" Type="http://schemas.openxmlformats.org/officeDocument/2006/relationships/image" Target="../media/image4.emf"/><Relationship Id="rId4" Type="http://schemas.openxmlformats.org/officeDocument/2006/relationships/tags" Target="../tags/tag10.xml"/><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4.xml"/><Relationship Id="rId7" Type="http://schemas.openxmlformats.org/officeDocument/2006/relationships/slideLayout" Target="../slideLayouts/slideLayout8.xml"/><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tags" Target="../tags/tag17.xml"/><Relationship Id="rId11" Type="http://schemas.openxmlformats.org/officeDocument/2006/relationships/image" Target="../media/image11.jpeg"/><Relationship Id="rId5" Type="http://schemas.openxmlformats.org/officeDocument/2006/relationships/tags" Target="../tags/tag16.xml"/><Relationship Id="rId10" Type="http://schemas.openxmlformats.org/officeDocument/2006/relationships/image" Target="../media/image4.emf"/><Relationship Id="rId4" Type="http://schemas.openxmlformats.org/officeDocument/2006/relationships/tags" Target="../tags/tag15.xml"/><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2.png"/><Relationship Id="rId5" Type="http://schemas.openxmlformats.org/officeDocument/2006/relationships/notesSlide" Target="../notesSlides/notesSlide6.xml"/><Relationship Id="rId4"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0595225" cy="2387600"/>
          </a:xfrm>
        </p:spPr>
        <p:txBody>
          <a:bodyPr anchor="t">
            <a:noAutofit/>
          </a:bodyPr>
          <a:lstStyle/>
          <a:p>
            <a:r>
              <a:rPr lang="en-US" sz="8000" dirty="0" smtClean="0"/>
              <a:t>Big </a:t>
            </a:r>
            <a:r>
              <a:rPr lang="en-US" sz="8000" dirty="0"/>
              <a:t>Data </a:t>
            </a:r>
            <a:r>
              <a:rPr lang="en-US" sz="8000" dirty="0" smtClean="0"/>
              <a:t>Insights</a:t>
            </a:r>
            <a:endParaRPr lang="en-US" sz="80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pic>
        <p:nvPicPr>
          <p:cNvPr id="7" name="Picture 20" descr="C:\Users\Justin\Desktop\_Work_in_Progress\_MS\1444\hadoop re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2552" y="3644356"/>
            <a:ext cx="3176758" cy="238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923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2" name="Rectangle 1"/>
          <p:cNvSpPr/>
          <p:nvPr>
            <p:custDataLst>
              <p:tags r:id="rId3"/>
            </p:custDataLst>
          </p:nvPr>
        </p:nvSpPr>
        <p:spPr bwMode="auto">
          <a:xfrm>
            <a:off x="1981200" y="1141413"/>
            <a:ext cx="8229600"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a:ln>
                  <a:solidFill>
                    <a:schemeClr val="bg1">
                      <a:alpha val="0"/>
                    </a:schemeClr>
                  </a:solidFill>
                </a:ln>
                <a:solidFill>
                  <a:srgbClr val="595959"/>
                </a:solidFill>
              </a:rPr>
              <a:t>OPERATIONAL DATA</a:t>
            </a:r>
          </a:p>
        </p:txBody>
      </p:sp>
      <p:sp>
        <p:nvSpPr>
          <p:cNvPr id="5" name="Title 4"/>
          <p:cNvSpPr>
            <a:spLocks noGrp="1"/>
          </p:cNvSpPr>
          <p:nvPr>
            <p:ph type="title" idx="4294967295"/>
            <p:custDataLst>
              <p:tags r:id="rId4"/>
            </p:custDataLst>
          </p:nvPr>
        </p:nvSpPr>
        <p:spPr>
          <a:xfrm>
            <a:off x="320040" y="228600"/>
            <a:ext cx="11152188" cy="747713"/>
          </a:xfrm>
        </p:spPr>
        <p:txBody>
          <a:bodyPr>
            <a:normAutofit fontScale="90000"/>
          </a:bodyPr>
          <a:lstStyle/>
          <a:p>
            <a:r>
              <a:rPr lang="en-US" dirty="0"/>
              <a:t>Traditional </a:t>
            </a:r>
            <a:r>
              <a:rPr lang="en-US" dirty="0" smtClean="0"/>
              <a:t>E-Commerce </a:t>
            </a:r>
            <a:r>
              <a:rPr lang="en-US" dirty="0"/>
              <a:t>D</a:t>
            </a:r>
            <a:r>
              <a:rPr lang="en-US" dirty="0" smtClean="0"/>
              <a:t>ata </a:t>
            </a:r>
            <a:r>
              <a:rPr lang="en-US" dirty="0"/>
              <a:t>F</a:t>
            </a:r>
            <a:r>
              <a:rPr lang="en-US" dirty="0" smtClean="0"/>
              <a:t>low</a:t>
            </a:r>
            <a:endParaRPr lang="en-US" dirty="0"/>
          </a:p>
        </p:txBody>
      </p:sp>
      <p:grpSp>
        <p:nvGrpSpPr>
          <p:cNvPr id="16" name="Group 15"/>
          <p:cNvGrpSpPr/>
          <p:nvPr/>
        </p:nvGrpSpPr>
        <p:grpSpPr>
          <a:xfrm>
            <a:off x="3602152" y="1698350"/>
            <a:ext cx="2011680" cy="411480"/>
            <a:chOff x="3600564" y="1698350"/>
            <a:chExt cx="2011680" cy="411480"/>
          </a:xfrm>
        </p:grpSpPr>
        <p:sp>
          <p:nvSpPr>
            <p:cNvPr id="4" name="Right Arrow 3"/>
            <p:cNvSpPr/>
            <p:nvPr/>
          </p:nvSpPr>
          <p:spPr bwMode="auto">
            <a:xfrm>
              <a:off x="3600564" y="1835510"/>
              <a:ext cx="2011680" cy="27432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3600564" y="1698350"/>
              <a:ext cx="167911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chemeClr val="accent1"/>
                  </a:solidFill>
                </a:rPr>
                <a:t>NEW USER REGISTRY</a:t>
              </a:r>
            </a:p>
          </p:txBody>
        </p:sp>
      </p:grpSp>
      <p:grpSp>
        <p:nvGrpSpPr>
          <p:cNvPr id="17" name="Group 16"/>
          <p:cNvGrpSpPr/>
          <p:nvPr/>
        </p:nvGrpSpPr>
        <p:grpSpPr>
          <a:xfrm>
            <a:off x="3602152" y="2389628"/>
            <a:ext cx="2011680" cy="411480"/>
            <a:chOff x="3600564" y="2389628"/>
            <a:chExt cx="2011680" cy="411480"/>
          </a:xfrm>
        </p:grpSpPr>
        <p:sp>
          <p:nvSpPr>
            <p:cNvPr id="47" name="Right Arrow 46"/>
            <p:cNvSpPr/>
            <p:nvPr/>
          </p:nvSpPr>
          <p:spPr bwMode="auto">
            <a:xfrm>
              <a:off x="3600564" y="2526788"/>
              <a:ext cx="2011680" cy="27432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0" name="TextBox 49"/>
            <p:cNvSpPr txBox="1"/>
            <p:nvPr/>
          </p:nvSpPr>
          <p:spPr>
            <a:xfrm>
              <a:off x="3600564" y="2389628"/>
              <a:ext cx="1317668"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chemeClr val="accent4"/>
                  </a:solidFill>
                </a:rPr>
                <a:t>NEW PURCHASE</a:t>
              </a:r>
            </a:p>
          </p:txBody>
        </p:sp>
      </p:grpSp>
      <p:grpSp>
        <p:nvGrpSpPr>
          <p:cNvPr id="18" name="Group 17"/>
          <p:cNvGrpSpPr/>
          <p:nvPr/>
        </p:nvGrpSpPr>
        <p:grpSpPr>
          <a:xfrm>
            <a:off x="3602152" y="3080906"/>
            <a:ext cx="2011680" cy="411480"/>
            <a:chOff x="3600564" y="3080906"/>
            <a:chExt cx="2011680" cy="411480"/>
          </a:xfrm>
        </p:grpSpPr>
        <p:sp>
          <p:nvSpPr>
            <p:cNvPr id="48" name="Right Arrow 47"/>
            <p:cNvSpPr/>
            <p:nvPr/>
          </p:nvSpPr>
          <p:spPr bwMode="auto">
            <a:xfrm>
              <a:off x="3600564" y="3218066"/>
              <a:ext cx="2011680" cy="274320"/>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TextBox 50"/>
            <p:cNvSpPr txBox="1"/>
            <p:nvPr/>
          </p:nvSpPr>
          <p:spPr>
            <a:xfrm>
              <a:off x="3600564" y="3080906"/>
              <a:ext cx="1243161"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chemeClr val="accent2"/>
                  </a:solidFill>
                </a:rPr>
                <a:t>NEW PRODUCT</a:t>
              </a:r>
            </a:p>
          </p:txBody>
        </p:sp>
      </p:grpSp>
      <p:sp>
        <p:nvSpPr>
          <p:cNvPr id="52" name="Right Arrow 51"/>
          <p:cNvSpPr/>
          <p:nvPr/>
        </p:nvSpPr>
        <p:spPr bwMode="auto">
          <a:xfrm>
            <a:off x="6595831" y="2181149"/>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3" name="Right Arrow 52"/>
          <p:cNvSpPr/>
          <p:nvPr/>
        </p:nvSpPr>
        <p:spPr bwMode="auto">
          <a:xfrm>
            <a:off x="6595831" y="2526788"/>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4" name="Right Arrow 53"/>
          <p:cNvSpPr/>
          <p:nvPr/>
        </p:nvSpPr>
        <p:spPr bwMode="auto">
          <a:xfrm>
            <a:off x="6595831" y="2872427"/>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Freeform 6"/>
          <p:cNvSpPr>
            <a:spLocks noEditPoints="1"/>
          </p:cNvSpPr>
          <p:nvPr/>
        </p:nvSpPr>
        <p:spPr bwMode="auto">
          <a:xfrm>
            <a:off x="7065238" y="5122696"/>
            <a:ext cx="716443" cy="972648"/>
          </a:xfrm>
          <a:custGeom>
            <a:avLst/>
            <a:gdLst>
              <a:gd name="T0" fmla="*/ 554 w 587"/>
              <a:gd name="T1" fmla="*/ 168 h 797"/>
              <a:gd name="T2" fmla="*/ 554 w 587"/>
              <a:gd name="T3" fmla="*/ 168 h 797"/>
              <a:gd name="T4" fmla="*/ 33 w 587"/>
              <a:gd name="T5" fmla="*/ 168 h 797"/>
              <a:gd name="T6" fmla="*/ 0 w 587"/>
              <a:gd name="T7" fmla="*/ 123 h 797"/>
              <a:gd name="T8" fmla="*/ 33 w 587"/>
              <a:gd name="T9" fmla="*/ 90 h 797"/>
              <a:gd name="T10" fmla="*/ 33 w 587"/>
              <a:gd name="T11" fmla="*/ 90 h 797"/>
              <a:gd name="T12" fmla="*/ 554 w 587"/>
              <a:gd name="T13" fmla="*/ 90 h 797"/>
              <a:gd name="T14" fmla="*/ 587 w 587"/>
              <a:gd name="T15" fmla="*/ 123 h 797"/>
              <a:gd name="T16" fmla="*/ 554 w 587"/>
              <a:gd name="T17" fmla="*/ 168 h 797"/>
              <a:gd name="T18" fmla="*/ 376 w 587"/>
              <a:gd name="T19" fmla="*/ 34 h 797"/>
              <a:gd name="T20" fmla="*/ 354 w 587"/>
              <a:gd name="T21" fmla="*/ 0 h 797"/>
              <a:gd name="T22" fmla="*/ 232 w 587"/>
              <a:gd name="T23" fmla="*/ 0 h 797"/>
              <a:gd name="T24" fmla="*/ 232 w 587"/>
              <a:gd name="T25" fmla="*/ 0 h 797"/>
              <a:gd name="T26" fmla="*/ 210 w 587"/>
              <a:gd name="T27" fmla="*/ 34 h 797"/>
              <a:gd name="T28" fmla="*/ 232 w 587"/>
              <a:gd name="T29" fmla="*/ 56 h 797"/>
              <a:gd name="T30" fmla="*/ 354 w 587"/>
              <a:gd name="T31" fmla="*/ 56 h 797"/>
              <a:gd name="T32" fmla="*/ 354 w 587"/>
              <a:gd name="T33" fmla="*/ 56 h 797"/>
              <a:gd name="T34" fmla="*/ 376 w 587"/>
              <a:gd name="T35" fmla="*/ 34 h 797"/>
              <a:gd name="T36" fmla="*/ 542 w 587"/>
              <a:gd name="T37" fmla="*/ 269 h 797"/>
              <a:gd name="T38" fmla="*/ 520 w 587"/>
              <a:gd name="T39" fmla="*/ 729 h 797"/>
              <a:gd name="T40" fmla="*/ 465 w 587"/>
              <a:gd name="T41" fmla="*/ 797 h 797"/>
              <a:gd name="T42" fmla="*/ 133 w 587"/>
              <a:gd name="T43" fmla="*/ 797 h 797"/>
              <a:gd name="T44" fmla="*/ 66 w 587"/>
              <a:gd name="T45" fmla="*/ 729 h 797"/>
              <a:gd name="T46" fmla="*/ 44 w 587"/>
              <a:gd name="T47" fmla="*/ 269 h 797"/>
              <a:gd name="T48" fmla="*/ 99 w 587"/>
              <a:gd name="T49" fmla="*/ 213 h 797"/>
              <a:gd name="T50" fmla="*/ 487 w 587"/>
              <a:gd name="T51" fmla="*/ 213 h 797"/>
              <a:gd name="T52" fmla="*/ 542 w 587"/>
              <a:gd name="T53" fmla="*/ 269 h 797"/>
              <a:gd name="T54" fmla="*/ 188 w 587"/>
              <a:gd name="T55" fmla="*/ 696 h 797"/>
              <a:gd name="T56" fmla="*/ 177 w 587"/>
              <a:gd name="T57" fmla="*/ 303 h 797"/>
              <a:gd name="T58" fmla="*/ 144 w 587"/>
              <a:gd name="T59" fmla="*/ 280 h 797"/>
              <a:gd name="T60" fmla="*/ 122 w 587"/>
              <a:gd name="T61" fmla="*/ 303 h 797"/>
              <a:gd name="T62" fmla="*/ 133 w 587"/>
              <a:gd name="T63" fmla="*/ 707 h 797"/>
              <a:gd name="T64" fmla="*/ 155 w 587"/>
              <a:gd name="T65" fmla="*/ 729 h 797"/>
              <a:gd name="T66" fmla="*/ 155 w 587"/>
              <a:gd name="T67" fmla="*/ 729 h 797"/>
              <a:gd name="T68" fmla="*/ 188 w 587"/>
              <a:gd name="T69" fmla="*/ 696 h 797"/>
              <a:gd name="T70" fmla="*/ 321 w 587"/>
              <a:gd name="T71" fmla="*/ 303 h 797"/>
              <a:gd name="T72" fmla="*/ 299 w 587"/>
              <a:gd name="T73" fmla="*/ 280 h 797"/>
              <a:gd name="T74" fmla="*/ 299 w 587"/>
              <a:gd name="T75" fmla="*/ 280 h 797"/>
              <a:gd name="T76" fmla="*/ 266 w 587"/>
              <a:gd name="T77" fmla="*/ 303 h 797"/>
              <a:gd name="T78" fmla="*/ 266 w 587"/>
              <a:gd name="T79" fmla="*/ 696 h 797"/>
              <a:gd name="T80" fmla="*/ 288 w 587"/>
              <a:gd name="T81" fmla="*/ 729 h 797"/>
              <a:gd name="T82" fmla="*/ 288 w 587"/>
              <a:gd name="T83" fmla="*/ 729 h 797"/>
              <a:gd name="T84" fmla="*/ 321 w 587"/>
              <a:gd name="T85" fmla="*/ 696 h 797"/>
              <a:gd name="T86" fmla="*/ 321 w 587"/>
              <a:gd name="T87" fmla="*/ 303 h 797"/>
              <a:gd name="T88" fmla="*/ 321 w 587"/>
              <a:gd name="T89" fmla="*/ 303 h 797"/>
              <a:gd name="T90" fmla="*/ 476 w 587"/>
              <a:gd name="T91" fmla="*/ 303 h 797"/>
              <a:gd name="T92" fmla="*/ 443 w 587"/>
              <a:gd name="T93" fmla="*/ 280 h 797"/>
              <a:gd name="T94" fmla="*/ 421 w 587"/>
              <a:gd name="T95" fmla="*/ 303 h 797"/>
              <a:gd name="T96" fmla="*/ 398 w 587"/>
              <a:gd name="T97" fmla="*/ 696 h 797"/>
              <a:gd name="T98" fmla="*/ 432 w 587"/>
              <a:gd name="T99" fmla="*/ 729 h 797"/>
              <a:gd name="T100" fmla="*/ 432 w 587"/>
              <a:gd name="T101" fmla="*/ 729 h 797"/>
              <a:gd name="T102" fmla="*/ 454 w 587"/>
              <a:gd name="T103" fmla="*/ 707 h 797"/>
              <a:gd name="T104" fmla="*/ 476 w 587"/>
              <a:gd name="T105" fmla="*/ 303 h 797"/>
              <a:gd name="T106" fmla="*/ 476 w 587"/>
              <a:gd name="T107" fmla="*/ 30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7" h="797">
                <a:moveTo>
                  <a:pt x="554" y="168"/>
                </a:moveTo>
                <a:cubicBezTo>
                  <a:pt x="554" y="168"/>
                  <a:pt x="554" y="168"/>
                  <a:pt x="554" y="168"/>
                </a:cubicBezTo>
                <a:cubicBezTo>
                  <a:pt x="33" y="168"/>
                  <a:pt x="33" y="168"/>
                  <a:pt x="33" y="168"/>
                </a:cubicBezTo>
                <a:cubicBezTo>
                  <a:pt x="11" y="168"/>
                  <a:pt x="0" y="146"/>
                  <a:pt x="0" y="123"/>
                </a:cubicBezTo>
                <a:cubicBezTo>
                  <a:pt x="0" y="101"/>
                  <a:pt x="11" y="90"/>
                  <a:pt x="33" y="90"/>
                </a:cubicBezTo>
                <a:cubicBezTo>
                  <a:pt x="33" y="90"/>
                  <a:pt x="33" y="90"/>
                  <a:pt x="33" y="90"/>
                </a:cubicBezTo>
                <a:cubicBezTo>
                  <a:pt x="554" y="90"/>
                  <a:pt x="554" y="90"/>
                  <a:pt x="554" y="90"/>
                </a:cubicBezTo>
                <a:cubicBezTo>
                  <a:pt x="576" y="90"/>
                  <a:pt x="587" y="101"/>
                  <a:pt x="587" y="123"/>
                </a:cubicBezTo>
                <a:cubicBezTo>
                  <a:pt x="587" y="157"/>
                  <a:pt x="576" y="168"/>
                  <a:pt x="554" y="168"/>
                </a:cubicBezTo>
                <a:close/>
                <a:moveTo>
                  <a:pt x="376" y="34"/>
                </a:moveTo>
                <a:cubicBezTo>
                  <a:pt x="376" y="11"/>
                  <a:pt x="365" y="0"/>
                  <a:pt x="354" y="0"/>
                </a:cubicBezTo>
                <a:cubicBezTo>
                  <a:pt x="232" y="0"/>
                  <a:pt x="232" y="0"/>
                  <a:pt x="232" y="0"/>
                </a:cubicBezTo>
                <a:cubicBezTo>
                  <a:pt x="232" y="0"/>
                  <a:pt x="232" y="0"/>
                  <a:pt x="232" y="0"/>
                </a:cubicBezTo>
                <a:cubicBezTo>
                  <a:pt x="221" y="0"/>
                  <a:pt x="210" y="11"/>
                  <a:pt x="210" y="34"/>
                </a:cubicBezTo>
                <a:cubicBezTo>
                  <a:pt x="210" y="45"/>
                  <a:pt x="221" y="56"/>
                  <a:pt x="232" y="56"/>
                </a:cubicBezTo>
                <a:cubicBezTo>
                  <a:pt x="354" y="56"/>
                  <a:pt x="354" y="56"/>
                  <a:pt x="354" y="56"/>
                </a:cubicBezTo>
                <a:cubicBezTo>
                  <a:pt x="354" y="56"/>
                  <a:pt x="354" y="56"/>
                  <a:pt x="354" y="56"/>
                </a:cubicBezTo>
                <a:cubicBezTo>
                  <a:pt x="365" y="56"/>
                  <a:pt x="376" y="45"/>
                  <a:pt x="376" y="34"/>
                </a:cubicBezTo>
                <a:close/>
                <a:moveTo>
                  <a:pt x="542" y="269"/>
                </a:moveTo>
                <a:cubicBezTo>
                  <a:pt x="520" y="729"/>
                  <a:pt x="520" y="729"/>
                  <a:pt x="520" y="729"/>
                </a:cubicBezTo>
                <a:cubicBezTo>
                  <a:pt x="520" y="763"/>
                  <a:pt x="498" y="797"/>
                  <a:pt x="465" y="797"/>
                </a:cubicBezTo>
                <a:cubicBezTo>
                  <a:pt x="133" y="797"/>
                  <a:pt x="133" y="797"/>
                  <a:pt x="133" y="797"/>
                </a:cubicBezTo>
                <a:cubicBezTo>
                  <a:pt x="99" y="797"/>
                  <a:pt x="66" y="763"/>
                  <a:pt x="66" y="729"/>
                </a:cubicBezTo>
                <a:cubicBezTo>
                  <a:pt x="44" y="269"/>
                  <a:pt x="44" y="269"/>
                  <a:pt x="44" y="269"/>
                </a:cubicBezTo>
                <a:cubicBezTo>
                  <a:pt x="44" y="236"/>
                  <a:pt x="66" y="213"/>
                  <a:pt x="99" y="213"/>
                </a:cubicBezTo>
                <a:cubicBezTo>
                  <a:pt x="487" y="213"/>
                  <a:pt x="487" y="213"/>
                  <a:pt x="487" y="213"/>
                </a:cubicBezTo>
                <a:cubicBezTo>
                  <a:pt x="520" y="213"/>
                  <a:pt x="548" y="224"/>
                  <a:pt x="542" y="269"/>
                </a:cubicBezTo>
                <a:close/>
                <a:moveTo>
                  <a:pt x="188" y="696"/>
                </a:moveTo>
                <a:cubicBezTo>
                  <a:pt x="177" y="303"/>
                  <a:pt x="177" y="303"/>
                  <a:pt x="177" y="303"/>
                </a:cubicBezTo>
                <a:cubicBezTo>
                  <a:pt x="177" y="292"/>
                  <a:pt x="164" y="279"/>
                  <a:pt x="144" y="280"/>
                </a:cubicBezTo>
                <a:cubicBezTo>
                  <a:pt x="133" y="281"/>
                  <a:pt x="121" y="290"/>
                  <a:pt x="122" y="303"/>
                </a:cubicBezTo>
                <a:cubicBezTo>
                  <a:pt x="131" y="707"/>
                  <a:pt x="133" y="707"/>
                  <a:pt x="133" y="707"/>
                </a:cubicBezTo>
                <a:cubicBezTo>
                  <a:pt x="133" y="718"/>
                  <a:pt x="144" y="729"/>
                  <a:pt x="155" y="729"/>
                </a:cubicBezTo>
                <a:cubicBezTo>
                  <a:pt x="155" y="729"/>
                  <a:pt x="155" y="729"/>
                  <a:pt x="155" y="729"/>
                </a:cubicBezTo>
                <a:cubicBezTo>
                  <a:pt x="177" y="729"/>
                  <a:pt x="188" y="718"/>
                  <a:pt x="188" y="696"/>
                </a:cubicBezTo>
                <a:close/>
                <a:moveTo>
                  <a:pt x="321" y="303"/>
                </a:moveTo>
                <a:cubicBezTo>
                  <a:pt x="321" y="292"/>
                  <a:pt x="310" y="280"/>
                  <a:pt x="299" y="280"/>
                </a:cubicBezTo>
                <a:cubicBezTo>
                  <a:pt x="299" y="280"/>
                  <a:pt x="299" y="280"/>
                  <a:pt x="299" y="280"/>
                </a:cubicBezTo>
                <a:cubicBezTo>
                  <a:pt x="277" y="280"/>
                  <a:pt x="266" y="292"/>
                  <a:pt x="266" y="303"/>
                </a:cubicBezTo>
                <a:cubicBezTo>
                  <a:pt x="266" y="696"/>
                  <a:pt x="266" y="696"/>
                  <a:pt x="266" y="696"/>
                </a:cubicBezTo>
                <a:cubicBezTo>
                  <a:pt x="266" y="718"/>
                  <a:pt x="277" y="729"/>
                  <a:pt x="288" y="729"/>
                </a:cubicBezTo>
                <a:cubicBezTo>
                  <a:pt x="288" y="729"/>
                  <a:pt x="288" y="729"/>
                  <a:pt x="288" y="729"/>
                </a:cubicBezTo>
                <a:cubicBezTo>
                  <a:pt x="310" y="729"/>
                  <a:pt x="321" y="718"/>
                  <a:pt x="321" y="696"/>
                </a:cubicBezTo>
                <a:cubicBezTo>
                  <a:pt x="321" y="303"/>
                  <a:pt x="321" y="303"/>
                  <a:pt x="321" y="303"/>
                </a:cubicBezTo>
                <a:cubicBezTo>
                  <a:pt x="321" y="303"/>
                  <a:pt x="321" y="303"/>
                  <a:pt x="321" y="303"/>
                </a:cubicBezTo>
                <a:close/>
                <a:moveTo>
                  <a:pt x="476" y="303"/>
                </a:moveTo>
                <a:cubicBezTo>
                  <a:pt x="476" y="292"/>
                  <a:pt x="465" y="280"/>
                  <a:pt x="443" y="280"/>
                </a:cubicBezTo>
                <a:cubicBezTo>
                  <a:pt x="432" y="280"/>
                  <a:pt x="421" y="292"/>
                  <a:pt x="421" y="303"/>
                </a:cubicBezTo>
                <a:cubicBezTo>
                  <a:pt x="398" y="696"/>
                  <a:pt x="398" y="696"/>
                  <a:pt x="398" y="696"/>
                </a:cubicBezTo>
                <a:cubicBezTo>
                  <a:pt x="398" y="718"/>
                  <a:pt x="410" y="729"/>
                  <a:pt x="432" y="729"/>
                </a:cubicBezTo>
                <a:cubicBezTo>
                  <a:pt x="432" y="729"/>
                  <a:pt x="432" y="729"/>
                  <a:pt x="432" y="729"/>
                </a:cubicBezTo>
                <a:cubicBezTo>
                  <a:pt x="443" y="729"/>
                  <a:pt x="454" y="718"/>
                  <a:pt x="454" y="707"/>
                </a:cubicBezTo>
                <a:cubicBezTo>
                  <a:pt x="476" y="303"/>
                  <a:pt x="476" y="303"/>
                  <a:pt x="476" y="303"/>
                </a:cubicBezTo>
                <a:cubicBezTo>
                  <a:pt x="476" y="303"/>
                  <a:pt x="476" y="303"/>
                  <a:pt x="476" y="303"/>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2286209" y="1722794"/>
            <a:ext cx="1235819" cy="1950295"/>
          </a:xfrm>
          <a:custGeom>
            <a:avLst/>
            <a:gdLst>
              <a:gd name="T0" fmla="*/ 278 w 441"/>
              <a:gd name="T1" fmla="*/ 280 h 697"/>
              <a:gd name="T2" fmla="*/ 158 w 441"/>
              <a:gd name="T3" fmla="*/ 334 h 697"/>
              <a:gd name="T4" fmla="*/ 229 w 441"/>
              <a:gd name="T5" fmla="*/ 334 h 697"/>
              <a:gd name="T6" fmla="*/ 170 w 441"/>
              <a:gd name="T7" fmla="*/ 393 h 697"/>
              <a:gd name="T8" fmla="*/ 158 w 441"/>
              <a:gd name="T9" fmla="*/ 425 h 697"/>
              <a:gd name="T10" fmla="*/ 229 w 441"/>
              <a:gd name="T11" fmla="*/ 425 h 697"/>
              <a:gd name="T12" fmla="*/ 170 w 441"/>
              <a:gd name="T13" fmla="*/ 484 h 697"/>
              <a:gd name="T14" fmla="*/ 158 w 441"/>
              <a:gd name="T15" fmla="*/ 516 h 697"/>
              <a:gd name="T16" fmla="*/ 229 w 441"/>
              <a:gd name="T17" fmla="*/ 516 h 697"/>
              <a:gd name="T18" fmla="*/ 170 w 441"/>
              <a:gd name="T19" fmla="*/ 575 h 697"/>
              <a:gd name="T20" fmla="*/ 158 w 441"/>
              <a:gd name="T21" fmla="*/ 607 h 697"/>
              <a:gd name="T22" fmla="*/ 229 w 441"/>
              <a:gd name="T23" fmla="*/ 607 h 697"/>
              <a:gd name="T24" fmla="*/ 170 w 441"/>
              <a:gd name="T25" fmla="*/ 666 h 697"/>
              <a:gd name="T26" fmla="*/ 57 w 441"/>
              <a:gd name="T27" fmla="*/ 334 h 697"/>
              <a:gd name="T28" fmla="*/ 128 w 441"/>
              <a:gd name="T29" fmla="*/ 334 h 697"/>
              <a:gd name="T30" fmla="*/ 69 w 441"/>
              <a:gd name="T31" fmla="*/ 393 h 697"/>
              <a:gd name="T32" fmla="*/ 57 w 441"/>
              <a:gd name="T33" fmla="*/ 425 h 697"/>
              <a:gd name="T34" fmla="*/ 128 w 441"/>
              <a:gd name="T35" fmla="*/ 425 h 697"/>
              <a:gd name="T36" fmla="*/ 69 w 441"/>
              <a:gd name="T37" fmla="*/ 484 h 697"/>
              <a:gd name="T38" fmla="*/ 57 w 441"/>
              <a:gd name="T39" fmla="*/ 516 h 697"/>
              <a:gd name="T40" fmla="*/ 128 w 441"/>
              <a:gd name="T41" fmla="*/ 516 h 697"/>
              <a:gd name="T42" fmla="*/ 69 w 441"/>
              <a:gd name="T43" fmla="*/ 575 h 697"/>
              <a:gd name="T44" fmla="*/ 57 w 441"/>
              <a:gd name="T45" fmla="*/ 607 h 697"/>
              <a:gd name="T46" fmla="*/ 128 w 441"/>
              <a:gd name="T47" fmla="*/ 607 h 697"/>
              <a:gd name="T48" fmla="*/ 69 w 441"/>
              <a:gd name="T49" fmla="*/ 666 h 697"/>
              <a:gd name="T50" fmla="*/ 163 w 441"/>
              <a:gd name="T51" fmla="*/ 0 h 697"/>
              <a:gd name="T52" fmla="*/ 298 w 441"/>
              <a:gd name="T53" fmla="*/ 697 h 697"/>
              <a:gd name="T54" fmla="*/ 163 w 441"/>
              <a:gd name="T55" fmla="*/ 0 h 697"/>
              <a:gd name="T56" fmla="*/ 228 w 441"/>
              <a:gd name="T57" fmla="*/ 209 h 697"/>
              <a:gd name="T58" fmla="*/ 228 w 441"/>
              <a:gd name="T59" fmla="*/ 138 h 697"/>
              <a:gd name="T60" fmla="*/ 287 w 441"/>
              <a:gd name="T61" fmla="*/ 197 h 697"/>
              <a:gd name="T62" fmla="*/ 228 w 441"/>
              <a:gd name="T63" fmla="*/ 118 h 697"/>
              <a:gd name="T64" fmla="*/ 228 w 441"/>
              <a:gd name="T65" fmla="*/ 47 h 697"/>
              <a:gd name="T66" fmla="*/ 287 w 441"/>
              <a:gd name="T67" fmla="*/ 106 h 697"/>
              <a:gd name="T68" fmla="*/ 329 w 441"/>
              <a:gd name="T69" fmla="*/ 573 h 697"/>
              <a:gd name="T70" fmla="*/ 329 w 441"/>
              <a:gd name="T71" fmla="*/ 502 h 697"/>
              <a:gd name="T72" fmla="*/ 388 w 441"/>
              <a:gd name="T73" fmla="*/ 561 h 697"/>
              <a:gd name="T74" fmla="*/ 329 w 441"/>
              <a:gd name="T75" fmla="*/ 482 h 697"/>
              <a:gd name="T76" fmla="*/ 329 w 441"/>
              <a:gd name="T77" fmla="*/ 411 h 697"/>
              <a:gd name="T78" fmla="*/ 388 w 441"/>
              <a:gd name="T79" fmla="*/ 470 h 697"/>
              <a:gd name="T80" fmla="*/ 329 w 441"/>
              <a:gd name="T81" fmla="*/ 391 h 697"/>
              <a:gd name="T82" fmla="*/ 329 w 441"/>
              <a:gd name="T83" fmla="*/ 320 h 697"/>
              <a:gd name="T84" fmla="*/ 388 w 441"/>
              <a:gd name="T85" fmla="*/ 379 h 697"/>
              <a:gd name="T86" fmla="*/ 329 w 441"/>
              <a:gd name="T87" fmla="*/ 300 h 697"/>
              <a:gd name="T88" fmla="*/ 329 w 441"/>
              <a:gd name="T89" fmla="*/ 229 h 697"/>
              <a:gd name="T90" fmla="*/ 388 w 441"/>
              <a:gd name="T91" fmla="*/ 288 h 697"/>
              <a:gd name="T92" fmla="*/ 329 w 441"/>
              <a:gd name="T93" fmla="*/ 209 h 697"/>
              <a:gd name="T94" fmla="*/ 329 w 441"/>
              <a:gd name="T95" fmla="*/ 138 h 697"/>
              <a:gd name="T96" fmla="*/ 388 w 441"/>
              <a:gd name="T97" fmla="*/ 197 h 697"/>
              <a:gd name="T98" fmla="*/ 329 w 441"/>
              <a:gd name="T99" fmla="*/ 118 h 697"/>
              <a:gd name="T100" fmla="*/ 329 w 441"/>
              <a:gd name="T101" fmla="*/ 47 h 697"/>
              <a:gd name="T102" fmla="*/ 388 w 441"/>
              <a:gd name="T103" fmla="*/ 106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697">
                <a:moveTo>
                  <a:pt x="0" y="697"/>
                </a:moveTo>
                <a:cubicBezTo>
                  <a:pt x="278" y="697"/>
                  <a:pt x="278" y="697"/>
                  <a:pt x="278" y="697"/>
                </a:cubicBezTo>
                <a:cubicBezTo>
                  <a:pt x="278" y="280"/>
                  <a:pt x="278" y="280"/>
                  <a:pt x="278" y="280"/>
                </a:cubicBezTo>
                <a:cubicBezTo>
                  <a:pt x="0" y="280"/>
                  <a:pt x="0" y="280"/>
                  <a:pt x="0" y="280"/>
                </a:cubicBezTo>
                <a:lnTo>
                  <a:pt x="0" y="697"/>
                </a:lnTo>
                <a:close/>
                <a:moveTo>
                  <a:pt x="158" y="334"/>
                </a:moveTo>
                <a:cubicBezTo>
                  <a:pt x="158" y="327"/>
                  <a:pt x="163" y="322"/>
                  <a:pt x="170" y="322"/>
                </a:cubicBezTo>
                <a:cubicBezTo>
                  <a:pt x="217" y="322"/>
                  <a:pt x="217" y="322"/>
                  <a:pt x="217" y="322"/>
                </a:cubicBezTo>
                <a:cubicBezTo>
                  <a:pt x="224" y="322"/>
                  <a:pt x="229" y="327"/>
                  <a:pt x="229" y="334"/>
                </a:cubicBezTo>
                <a:cubicBezTo>
                  <a:pt x="229" y="381"/>
                  <a:pt x="229" y="381"/>
                  <a:pt x="229" y="381"/>
                </a:cubicBezTo>
                <a:cubicBezTo>
                  <a:pt x="229" y="388"/>
                  <a:pt x="224" y="393"/>
                  <a:pt x="217" y="393"/>
                </a:cubicBezTo>
                <a:cubicBezTo>
                  <a:pt x="170" y="393"/>
                  <a:pt x="170" y="393"/>
                  <a:pt x="170" y="393"/>
                </a:cubicBezTo>
                <a:cubicBezTo>
                  <a:pt x="163" y="393"/>
                  <a:pt x="158" y="388"/>
                  <a:pt x="158" y="381"/>
                </a:cubicBezTo>
                <a:lnTo>
                  <a:pt x="158" y="334"/>
                </a:lnTo>
                <a:close/>
                <a:moveTo>
                  <a:pt x="158" y="425"/>
                </a:moveTo>
                <a:cubicBezTo>
                  <a:pt x="158" y="418"/>
                  <a:pt x="163" y="413"/>
                  <a:pt x="170" y="413"/>
                </a:cubicBezTo>
                <a:cubicBezTo>
                  <a:pt x="217" y="413"/>
                  <a:pt x="217" y="413"/>
                  <a:pt x="217" y="413"/>
                </a:cubicBezTo>
                <a:cubicBezTo>
                  <a:pt x="224" y="413"/>
                  <a:pt x="229" y="418"/>
                  <a:pt x="229" y="425"/>
                </a:cubicBezTo>
                <a:cubicBezTo>
                  <a:pt x="229" y="472"/>
                  <a:pt x="229" y="472"/>
                  <a:pt x="229" y="472"/>
                </a:cubicBezTo>
                <a:cubicBezTo>
                  <a:pt x="229" y="479"/>
                  <a:pt x="224" y="484"/>
                  <a:pt x="217" y="484"/>
                </a:cubicBezTo>
                <a:cubicBezTo>
                  <a:pt x="170" y="484"/>
                  <a:pt x="170" y="484"/>
                  <a:pt x="170" y="484"/>
                </a:cubicBezTo>
                <a:cubicBezTo>
                  <a:pt x="163" y="484"/>
                  <a:pt x="158" y="479"/>
                  <a:pt x="158" y="472"/>
                </a:cubicBezTo>
                <a:lnTo>
                  <a:pt x="158" y="425"/>
                </a:lnTo>
                <a:close/>
                <a:moveTo>
                  <a:pt x="158" y="516"/>
                </a:moveTo>
                <a:cubicBezTo>
                  <a:pt x="158" y="509"/>
                  <a:pt x="163" y="504"/>
                  <a:pt x="170" y="504"/>
                </a:cubicBezTo>
                <a:cubicBezTo>
                  <a:pt x="217" y="504"/>
                  <a:pt x="217" y="504"/>
                  <a:pt x="217" y="504"/>
                </a:cubicBezTo>
                <a:cubicBezTo>
                  <a:pt x="224" y="504"/>
                  <a:pt x="229" y="509"/>
                  <a:pt x="229" y="516"/>
                </a:cubicBezTo>
                <a:cubicBezTo>
                  <a:pt x="229" y="563"/>
                  <a:pt x="229" y="563"/>
                  <a:pt x="229" y="563"/>
                </a:cubicBezTo>
                <a:cubicBezTo>
                  <a:pt x="229" y="570"/>
                  <a:pt x="224" y="575"/>
                  <a:pt x="217" y="575"/>
                </a:cubicBezTo>
                <a:cubicBezTo>
                  <a:pt x="170" y="575"/>
                  <a:pt x="170" y="575"/>
                  <a:pt x="170" y="575"/>
                </a:cubicBezTo>
                <a:cubicBezTo>
                  <a:pt x="163" y="575"/>
                  <a:pt x="158" y="570"/>
                  <a:pt x="158" y="563"/>
                </a:cubicBezTo>
                <a:lnTo>
                  <a:pt x="158" y="516"/>
                </a:lnTo>
                <a:close/>
                <a:moveTo>
                  <a:pt x="158" y="607"/>
                </a:moveTo>
                <a:cubicBezTo>
                  <a:pt x="158" y="600"/>
                  <a:pt x="163" y="595"/>
                  <a:pt x="170" y="595"/>
                </a:cubicBezTo>
                <a:cubicBezTo>
                  <a:pt x="217" y="595"/>
                  <a:pt x="217" y="595"/>
                  <a:pt x="217" y="595"/>
                </a:cubicBezTo>
                <a:cubicBezTo>
                  <a:pt x="224" y="595"/>
                  <a:pt x="229" y="600"/>
                  <a:pt x="229" y="607"/>
                </a:cubicBezTo>
                <a:cubicBezTo>
                  <a:pt x="229" y="654"/>
                  <a:pt x="229" y="654"/>
                  <a:pt x="229" y="654"/>
                </a:cubicBezTo>
                <a:cubicBezTo>
                  <a:pt x="229" y="661"/>
                  <a:pt x="224" y="666"/>
                  <a:pt x="217" y="666"/>
                </a:cubicBezTo>
                <a:cubicBezTo>
                  <a:pt x="170" y="666"/>
                  <a:pt x="170" y="666"/>
                  <a:pt x="170" y="666"/>
                </a:cubicBezTo>
                <a:cubicBezTo>
                  <a:pt x="163" y="666"/>
                  <a:pt x="158" y="661"/>
                  <a:pt x="158" y="654"/>
                </a:cubicBezTo>
                <a:lnTo>
                  <a:pt x="158" y="607"/>
                </a:lnTo>
                <a:close/>
                <a:moveTo>
                  <a:pt x="57" y="334"/>
                </a:moveTo>
                <a:cubicBezTo>
                  <a:pt x="57" y="327"/>
                  <a:pt x="62" y="322"/>
                  <a:pt x="69" y="322"/>
                </a:cubicBezTo>
                <a:cubicBezTo>
                  <a:pt x="116" y="322"/>
                  <a:pt x="116" y="322"/>
                  <a:pt x="116" y="322"/>
                </a:cubicBezTo>
                <a:cubicBezTo>
                  <a:pt x="123" y="322"/>
                  <a:pt x="128" y="327"/>
                  <a:pt x="128" y="334"/>
                </a:cubicBezTo>
                <a:cubicBezTo>
                  <a:pt x="128" y="381"/>
                  <a:pt x="128" y="381"/>
                  <a:pt x="128" y="381"/>
                </a:cubicBezTo>
                <a:cubicBezTo>
                  <a:pt x="128" y="388"/>
                  <a:pt x="123" y="393"/>
                  <a:pt x="116" y="393"/>
                </a:cubicBezTo>
                <a:cubicBezTo>
                  <a:pt x="69" y="393"/>
                  <a:pt x="69" y="393"/>
                  <a:pt x="69" y="393"/>
                </a:cubicBezTo>
                <a:cubicBezTo>
                  <a:pt x="62" y="393"/>
                  <a:pt x="57" y="388"/>
                  <a:pt x="57" y="381"/>
                </a:cubicBezTo>
                <a:lnTo>
                  <a:pt x="57" y="334"/>
                </a:lnTo>
                <a:close/>
                <a:moveTo>
                  <a:pt x="57" y="425"/>
                </a:moveTo>
                <a:cubicBezTo>
                  <a:pt x="57" y="418"/>
                  <a:pt x="62" y="413"/>
                  <a:pt x="69" y="413"/>
                </a:cubicBezTo>
                <a:cubicBezTo>
                  <a:pt x="116" y="413"/>
                  <a:pt x="116" y="413"/>
                  <a:pt x="116" y="413"/>
                </a:cubicBezTo>
                <a:cubicBezTo>
                  <a:pt x="123" y="413"/>
                  <a:pt x="128" y="418"/>
                  <a:pt x="128" y="425"/>
                </a:cubicBezTo>
                <a:cubicBezTo>
                  <a:pt x="128" y="472"/>
                  <a:pt x="128" y="472"/>
                  <a:pt x="128" y="472"/>
                </a:cubicBezTo>
                <a:cubicBezTo>
                  <a:pt x="128" y="479"/>
                  <a:pt x="123" y="484"/>
                  <a:pt x="116" y="484"/>
                </a:cubicBezTo>
                <a:cubicBezTo>
                  <a:pt x="69" y="484"/>
                  <a:pt x="69" y="484"/>
                  <a:pt x="69" y="484"/>
                </a:cubicBezTo>
                <a:cubicBezTo>
                  <a:pt x="62" y="484"/>
                  <a:pt x="57" y="479"/>
                  <a:pt x="57" y="472"/>
                </a:cubicBezTo>
                <a:lnTo>
                  <a:pt x="57" y="425"/>
                </a:lnTo>
                <a:close/>
                <a:moveTo>
                  <a:pt x="57" y="516"/>
                </a:moveTo>
                <a:cubicBezTo>
                  <a:pt x="57" y="509"/>
                  <a:pt x="62" y="504"/>
                  <a:pt x="69" y="504"/>
                </a:cubicBezTo>
                <a:cubicBezTo>
                  <a:pt x="116" y="504"/>
                  <a:pt x="116" y="504"/>
                  <a:pt x="116" y="504"/>
                </a:cubicBezTo>
                <a:cubicBezTo>
                  <a:pt x="123" y="504"/>
                  <a:pt x="128" y="509"/>
                  <a:pt x="128" y="516"/>
                </a:cubicBezTo>
                <a:cubicBezTo>
                  <a:pt x="128" y="563"/>
                  <a:pt x="128" y="563"/>
                  <a:pt x="128" y="563"/>
                </a:cubicBezTo>
                <a:cubicBezTo>
                  <a:pt x="128" y="570"/>
                  <a:pt x="123" y="575"/>
                  <a:pt x="116" y="575"/>
                </a:cubicBezTo>
                <a:cubicBezTo>
                  <a:pt x="69" y="575"/>
                  <a:pt x="69" y="575"/>
                  <a:pt x="69" y="575"/>
                </a:cubicBezTo>
                <a:cubicBezTo>
                  <a:pt x="62" y="575"/>
                  <a:pt x="57" y="570"/>
                  <a:pt x="57" y="563"/>
                </a:cubicBezTo>
                <a:lnTo>
                  <a:pt x="57" y="516"/>
                </a:lnTo>
                <a:close/>
                <a:moveTo>
                  <a:pt x="57" y="607"/>
                </a:moveTo>
                <a:cubicBezTo>
                  <a:pt x="57" y="600"/>
                  <a:pt x="62" y="595"/>
                  <a:pt x="69" y="595"/>
                </a:cubicBezTo>
                <a:cubicBezTo>
                  <a:pt x="116" y="595"/>
                  <a:pt x="116" y="595"/>
                  <a:pt x="116" y="595"/>
                </a:cubicBezTo>
                <a:cubicBezTo>
                  <a:pt x="123" y="595"/>
                  <a:pt x="128" y="600"/>
                  <a:pt x="128" y="607"/>
                </a:cubicBezTo>
                <a:cubicBezTo>
                  <a:pt x="128" y="654"/>
                  <a:pt x="128" y="654"/>
                  <a:pt x="128" y="654"/>
                </a:cubicBezTo>
                <a:cubicBezTo>
                  <a:pt x="128" y="661"/>
                  <a:pt x="123" y="666"/>
                  <a:pt x="116" y="666"/>
                </a:cubicBezTo>
                <a:cubicBezTo>
                  <a:pt x="69" y="666"/>
                  <a:pt x="69" y="666"/>
                  <a:pt x="69" y="666"/>
                </a:cubicBezTo>
                <a:cubicBezTo>
                  <a:pt x="62" y="666"/>
                  <a:pt x="57" y="661"/>
                  <a:pt x="57" y="654"/>
                </a:cubicBezTo>
                <a:lnTo>
                  <a:pt x="57" y="607"/>
                </a:lnTo>
                <a:close/>
                <a:moveTo>
                  <a:pt x="163" y="0"/>
                </a:moveTo>
                <a:cubicBezTo>
                  <a:pt x="163" y="260"/>
                  <a:pt x="163" y="260"/>
                  <a:pt x="163" y="260"/>
                </a:cubicBezTo>
                <a:cubicBezTo>
                  <a:pt x="298" y="260"/>
                  <a:pt x="298" y="260"/>
                  <a:pt x="298" y="260"/>
                </a:cubicBezTo>
                <a:cubicBezTo>
                  <a:pt x="298" y="697"/>
                  <a:pt x="298" y="697"/>
                  <a:pt x="298" y="697"/>
                </a:cubicBezTo>
                <a:cubicBezTo>
                  <a:pt x="441" y="697"/>
                  <a:pt x="441" y="697"/>
                  <a:pt x="441" y="697"/>
                </a:cubicBezTo>
                <a:cubicBezTo>
                  <a:pt x="441" y="0"/>
                  <a:pt x="441" y="0"/>
                  <a:pt x="441" y="0"/>
                </a:cubicBezTo>
                <a:lnTo>
                  <a:pt x="163" y="0"/>
                </a:lnTo>
                <a:close/>
                <a:moveTo>
                  <a:pt x="287" y="197"/>
                </a:moveTo>
                <a:cubicBezTo>
                  <a:pt x="287" y="204"/>
                  <a:pt x="282" y="209"/>
                  <a:pt x="275" y="209"/>
                </a:cubicBezTo>
                <a:cubicBezTo>
                  <a:pt x="228" y="209"/>
                  <a:pt x="228" y="209"/>
                  <a:pt x="228" y="209"/>
                </a:cubicBezTo>
                <a:cubicBezTo>
                  <a:pt x="221" y="209"/>
                  <a:pt x="216" y="204"/>
                  <a:pt x="216" y="197"/>
                </a:cubicBezTo>
                <a:cubicBezTo>
                  <a:pt x="216" y="150"/>
                  <a:pt x="216" y="150"/>
                  <a:pt x="216" y="150"/>
                </a:cubicBezTo>
                <a:cubicBezTo>
                  <a:pt x="216" y="143"/>
                  <a:pt x="221" y="138"/>
                  <a:pt x="228" y="138"/>
                </a:cubicBezTo>
                <a:cubicBezTo>
                  <a:pt x="275" y="138"/>
                  <a:pt x="275" y="138"/>
                  <a:pt x="275" y="138"/>
                </a:cubicBezTo>
                <a:cubicBezTo>
                  <a:pt x="282" y="138"/>
                  <a:pt x="287" y="143"/>
                  <a:pt x="287" y="150"/>
                </a:cubicBezTo>
                <a:lnTo>
                  <a:pt x="287" y="197"/>
                </a:lnTo>
                <a:close/>
                <a:moveTo>
                  <a:pt x="287" y="106"/>
                </a:moveTo>
                <a:cubicBezTo>
                  <a:pt x="287" y="113"/>
                  <a:pt x="282" y="118"/>
                  <a:pt x="275" y="118"/>
                </a:cubicBezTo>
                <a:cubicBezTo>
                  <a:pt x="228" y="118"/>
                  <a:pt x="228" y="118"/>
                  <a:pt x="228" y="118"/>
                </a:cubicBezTo>
                <a:cubicBezTo>
                  <a:pt x="221" y="118"/>
                  <a:pt x="216" y="113"/>
                  <a:pt x="216" y="106"/>
                </a:cubicBezTo>
                <a:cubicBezTo>
                  <a:pt x="216" y="59"/>
                  <a:pt x="216" y="59"/>
                  <a:pt x="216" y="59"/>
                </a:cubicBezTo>
                <a:cubicBezTo>
                  <a:pt x="216" y="52"/>
                  <a:pt x="221" y="47"/>
                  <a:pt x="228" y="47"/>
                </a:cubicBezTo>
                <a:cubicBezTo>
                  <a:pt x="275" y="47"/>
                  <a:pt x="275" y="47"/>
                  <a:pt x="275" y="47"/>
                </a:cubicBezTo>
                <a:cubicBezTo>
                  <a:pt x="282" y="47"/>
                  <a:pt x="287" y="52"/>
                  <a:pt x="287" y="59"/>
                </a:cubicBezTo>
                <a:lnTo>
                  <a:pt x="287" y="106"/>
                </a:lnTo>
                <a:close/>
                <a:moveTo>
                  <a:pt x="388" y="561"/>
                </a:moveTo>
                <a:cubicBezTo>
                  <a:pt x="388" y="568"/>
                  <a:pt x="383" y="573"/>
                  <a:pt x="376" y="573"/>
                </a:cubicBezTo>
                <a:cubicBezTo>
                  <a:pt x="329" y="573"/>
                  <a:pt x="329" y="573"/>
                  <a:pt x="329" y="573"/>
                </a:cubicBezTo>
                <a:cubicBezTo>
                  <a:pt x="322" y="573"/>
                  <a:pt x="317" y="568"/>
                  <a:pt x="317" y="561"/>
                </a:cubicBezTo>
                <a:cubicBezTo>
                  <a:pt x="317" y="514"/>
                  <a:pt x="317" y="514"/>
                  <a:pt x="317" y="514"/>
                </a:cubicBezTo>
                <a:cubicBezTo>
                  <a:pt x="317" y="507"/>
                  <a:pt x="322" y="502"/>
                  <a:pt x="329" y="502"/>
                </a:cubicBezTo>
                <a:cubicBezTo>
                  <a:pt x="376" y="502"/>
                  <a:pt x="376" y="502"/>
                  <a:pt x="376" y="502"/>
                </a:cubicBezTo>
                <a:cubicBezTo>
                  <a:pt x="383" y="502"/>
                  <a:pt x="388" y="507"/>
                  <a:pt x="388" y="514"/>
                </a:cubicBezTo>
                <a:lnTo>
                  <a:pt x="388" y="561"/>
                </a:lnTo>
                <a:close/>
                <a:moveTo>
                  <a:pt x="388" y="470"/>
                </a:moveTo>
                <a:cubicBezTo>
                  <a:pt x="388" y="477"/>
                  <a:pt x="383" y="482"/>
                  <a:pt x="376" y="482"/>
                </a:cubicBezTo>
                <a:cubicBezTo>
                  <a:pt x="329" y="482"/>
                  <a:pt x="329" y="482"/>
                  <a:pt x="329" y="482"/>
                </a:cubicBezTo>
                <a:cubicBezTo>
                  <a:pt x="322" y="482"/>
                  <a:pt x="317" y="477"/>
                  <a:pt x="317" y="470"/>
                </a:cubicBezTo>
                <a:cubicBezTo>
                  <a:pt x="317" y="423"/>
                  <a:pt x="317" y="423"/>
                  <a:pt x="317" y="423"/>
                </a:cubicBezTo>
                <a:cubicBezTo>
                  <a:pt x="317" y="416"/>
                  <a:pt x="322" y="411"/>
                  <a:pt x="329" y="411"/>
                </a:cubicBezTo>
                <a:cubicBezTo>
                  <a:pt x="376" y="411"/>
                  <a:pt x="376" y="411"/>
                  <a:pt x="376" y="411"/>
                </a:cubicBezTo>
                <a:cubicBezTo>
                  <a:pt x="383" y="411"/>
                  <a:pt x="388" y="416"/>
                  <a:pt x="388" y="423"/>
                </a:cubicBezTo>
                <a:lnTo>
                  <a:pt x="388" y="470"/>
                </a:lnTo>
                <a:close/>
                <a:moveTo>
                  <a:pt x="388" y="379"/>
                </a:moveTo>
                <a:cubicBezTo>
                  <a:pt x="388" y="386"/>
                  <a:pt x="383" y="391"/>
                  <a:pt x="376" y="391"/>
                </a:cubicBezTo>
                <a:cubicBezTo>
                  <a:pt x="329" y="391"/>
                  <a:pt x="329" y="391"/>
                  <a:pt x="329" y="391"/>
                </a:cubicBezTo>
                <a:cubicBezTo>
                  <a:pt x="322" y="391"/>
                  <a:pt x="317" y="386"/>
                  <a:pt x="317" y="379"/>
                </a:cubicBezTo>
                <a:cubicBezTo>
                  <a:pt x="317" y="332"/>
                  <a:pt x="317" y="332"/>
                  <a:pt x="317" y="332"/>
                </a:cubicBezTo>
                <a:cubicBezTo>
                  <a:pt x="317" y="325"/>
                  <a:pt x="322" y="320"/>
                  <a:pt x="329" y="320"/>
                </a:cubicBezTo>
                <a:cubicBezTo>
                  <a:pt x="376" y="320"/>
                  <a:pt x="376" y="320"/>
                  <a:pt x="376" y="320"/>
                </a:cubicBezTo>
                <a:cubicBezTo>
                  <a:pt x="383" y="320"/>
                  <a:pt x="388" y="325"/>
                  <a:pt x="388" y="332"/>
                </a:cubicBezTo>
                <a:lnTo>
                  <a:pt x="388" y="379"/>
                </a:lnTo>
                <a:close/>
                <a:moveTo>
                  <a:pt x="388" y="288"/>
                </a:moveTo>
                <a:cubicBezTo>
                  <a:pt x="388" y="295"/>
                  <a:pt x="383" y="300"/>
                  <a:pt x="376" y="300"/>
                </a:cubicBezTo>
                <a:cubicBezTo>
                  <a:pt x="329" y="300"/>
                  <a:pt x="329" y="300"/>
                  <a:pt x="329" y="300"/>
                </a:cubicBezTo>
                <a:cubicBezTo>
                  <a:pt x="322" y="300"/>
                  <a:pt x="317" y="295"/>
                  <a:pt x="317" y="288"/>
                </a:cubicBezTo>
                <a:cubicBezTo>
                  <a:pt x="317" y="241"/>
                  <a:pt x="317" y="241"/>
                  <a:pt x="317" y="241"/>
                </a:cubicBezTo>
                <a:cubicBezTo>
                  <a:pt x="317" y="234"/>
                  <a:pt x="322" y="229"/>
                  <a:pt x="329" y="229"/>
                </a:cubicBezTo>
                <a:cubicBezTo>
                  <a:pt x="376" y="229"/>
                  <a:pt x="376" y="229"/>
                  <a:pt x="376" y="229"/>
                </a:cubicBezTo>
                <a:cubicBezTo>
                  <a:pt x="383" y="229"/>
                  <a:pt x="388" y="234"/>
                  <a:pt x="388" y="241"/>
                </a:cubicBezTo>
                <a:lnTo>
                  <a:pt x="388" y="288"/>
                </a:lnTo>
                <a:close/>
                <a:moveTo>
                  <a:pt x="388" y="197"/>
                </a:moveTo>
                <a:cubicBezTo>
                  <a:pt x="388" y="204"/>
                  <a:pt x="383" y="209"/>
                  <a:pt x="376" y="209"/>
                </a:cubicBezTo>
                <a:cubicBezTo>
                  <a:pt x="329" y="209"/>
                  <a:pt x="329" y="209"/>
                  <a:pt x="329" y="209"/>
                </a:cubicBezTo>
                <a:cubicBezTo>
                  <a:pt x="322" y="209"/>
                  <a:pt x="317" y="204"/>
                  <a:pt x="317" y="197"/>
                </a:cubicBezTo>
                <a:cubicBezTo>
                  <a:pt x="317" y="150"/>
                  <a:pt x="317" y="150"/>
                  <a:pt x="317" y="150"/>
                </a:cubicBezTo>
                <a:cubicBezTo>
                  <a:pt x="317" y="143"/>
                  <a:pt x="322" y="138"/>
                  <a:pt x="329" y="138"/>
                </a:cubicBezTo>
                <a:cubicBezTo>
                  <a:pt x="376" y="138"/>
                  <a:pt x="376" y="138"/>
                  <a:pt x="376" y="138"/>
                </a:cubicBezTo>
                <a:cubicBezTo>
                  <a:pt x="383" y="138"/>
                  <a:pt x="388" y="143"/>
                  <a:pt x="388" y="150"/>
                </a:cubicBezTo>
                <a:lnTo>
                  <a:pt x="388" y="197"/>
                </a:lnTo>
                <a:close/>
                <a:moveTo>
                  <a:pt x="388" y="106"/>
                </a:moveTo>
                <a:cubicBezTo>
                  <a:pt x="388" y="113"/>
                  <a:pt x="383" y="118"/>
                  <a:pt x="376" y="118"/>
                </a:cubicBezTo>
                <a:cubicBezTo>
                  <a:pt x="329" y="118"/>
                  <a:pt x="329" y="118"/>
                  <a:pt x="329" y="118"/>
                </a:cubicBezTo>
                <a:cubicBezTo>
                  <a:pt x="322" y="118"/>
                  <a:pt x="317" y="113"/>
                  <a:pt x="317" y="106"/>
                </a:cubicBezTo>
                <a:cubicBezTo>
                  <a:pt x="317" y="59"/>
                  <a:pt x="317" y="59"/>
                  <a:pt x="317" y="59"/>
                </a:cubicBezTo>
                <a:cubicBezTo>
                  <a:pt x="317" y="52"/>
                  <a:pt x="322" y="47"/>
                  <a:pt x="329" y="47"/>
                </a:cubicBezTo>
                <a:cubicBezTo>
                  <a:pt x="376" y="47"/>
                  <a:pt x="376" y="47"/>
                  <a:pt x="376" y="47"/>
                </a:cubicBezTo>
                <a:cubicBezTo>
                  <a:pt x="383" y="47"/>
                  <a:pt x="388" y="52"/>
                  <a:pt x="388" y="59"/>
                </a:cubicBezTo>
                <a:lnTo>
                  <a:pt x="388" y="10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noEditPoints="1"/>
          </p:cNvSpPr>
          <p:nvPr/>
        </p:nvSpPr>
        <p:spPr bwMode="auto">
          <a:xfrm>
            <a:off x="5075443" y="3891286"/>
            <a:ext cx="2041117" cy="1005930"/>
          </a:xfrm>
          <a:custGeom>
            <a:avLst/>
            <a:gdLst>
              <a:gd name="T0" fmla="*/ 437 w 1388"/>
              <a:gd name="T1" fmla="*/ 0 h 684"/>
              <a:gd name="T2" fmla="*/ 405 w 1388"/>
              <a:gd name="T3" fmla="*/ 0 h 684"/>
              <a:gd name="T4" fmla="*/ 602 w 1388"/>
              <a:gd name="T5" fmla="*/ 232 h 684"/>
              <a:gd name="T6" fmla="*/ 580 w 1388"/>
              <a:gd name="T7" fmla="*/ 684 h 684"/>
              <a:gd name="T8" fmla="*/ 656 w 1388"/>
              <a:gd name="T9" fmla="*/ 618 h 684"/>
              <a:gd name="T10" fmla="*/ 634 w 1388"/>
              <a:gd name="T11" fmla="*/ 155 h 684"/>
              <a:gd name="T12" fmla="*/ 619 w 1388"/>
              <a:gd name="T13" fmla="*/ 33 h 684"/>
              <a:gd name="T14" fmla="*/ 531 w 1388"/>
              <a:gd name="T15" fmla="*/ 0 h 684"/>
              <a:gd name="T16" fmla="*/ 693 w 1388"/>
              <a:gd name="T17" fmla="*/ 183 h 684"/>
              <a:gd name="T18" fmla="*/ 706 w 1388"/>
              <a:gd name="T19" fmla="*/ 629 h 684"/>
              <a:gd name="T20" fmla="*/ 706 w 1388"/>
              <a:gd name="T21" fmla="*/ 684 h 684"/>
              <a:gd name="T22" fmla="*/ 761 w 1388"/>
              <a:gd name="T23" fmla="*/ 210 h 684"/>
              <a:gd name="T24" fmla="*/ 619 w 1388"/>
              <a:gd name="T25" fmla="*/ 33 h 684"/>
              <a:gd name="T26" fmla="*/ 647 w 1388"/>
              <a:gd name="T27" fmla="*/ 0 h 684"/>
              <a:gd name="T28" fmla="*/ 614 w 1388"/>
              <a:gd name="T29" fmla="*/ 0 h 684"/>
              <a:gd name="T30" fmla="*/ 811 w 1388"/>
              <a:gd name="T31" fmla="*/ 232 h 684"/>
              <a:gd name="T32" fmla="*/ 789 w 1388"/>
              <a:gd name="T33" fmla="*/ 684 h 684"/>
              <a:gd name="T34" fmla="*/ 865 w 1388"/>
              <a:gd name="T35" fmla="*/ 618 h 684"/>
              <a:gd name="T36" fmla="*/ 844 w 1388"/>
              <a:gd name="T37" fmla="*/ 155 h 684"/>
              <a:gd name="T38" fmla="*/ 828 w 1388"/>
              <a:gd name="T39" fmla="*/ 33 h 684"/>
              <a:gd name="T40" fmla="*/ 740 w 1388"/>
              <a:gd name="T41" fmla="*/ 0 h 684"/>
              <a:gd name="T42" fmla="*/ 902 w 1388"/>
              <a:gd name="T43" fmla="*/ 183 h 684"/>
              <a:gd name="T44" fmla="*/ 915 w 1388"/>
              <a:gd name="T45" fmla="*/ 629 h 684"/>
              <a:gd name="T46" fmla="*/ 915 w 1388"/>
              <a:gd name="T47" fmla="*/ 684 h 684"/>
              <a:gd name="T48" fmla="*/ 970 w 1388"/>
              <a:gd name="T49" fmla="*/ 210 h 684"/>
              <a:gd name="T50" fmla="*/ 828 w 1388"/>
              <a:gd name="T51" fmla="*/ 33 h 684"/>
              <a:gd name="T52" fmla="*/ 856 w 1388"/>
              <a:gd name="T53" fmla="*/ 0 h 684"/>
              <a:gd name="T54" fmla="*/ 823 w 1388"/>
              <a:gd name="T55" fmla="*/ 0 h 684"/>
              <a:gd name="T56" fmla="*/ 1020 w 1388"/>
              <a:gd name="T57" fmla="*/ 232 h 684"/>
              <a:gd name="T58" fmla="*/ 998 w 1388"/>
              <a:gd name="T59" fmla="*/ 684 h 684"/>
              <a:gd name="T60" fmla="*/ 1075 w 1388"/>
              <a:gd name="T61" fmla="*/ 618 h 684"/>
              <a:gd name="T62" fmla="*/ 1053 w 1388"/>
              <a:gd name="T63" fmla="*/ 155 h 684"/>
              <a:gd name="T64" fmla="*/ 1037 w 1388"/>
              <a:gd name="T65" fmla="*/ 33 h 684"/>
              <a:gd name="T66" fmla="*/ 949 w 1388"/>
              <a:gd name="T67" fmla="*/ 0 h 684"/>
              <a:gd name="T68" fmla="*/ 1111 w 1388"/>
              <a:gd name="T69" fmla="*/ 183 h 684"/>
              <a:gd name="T70" fmla="*/ 1124 w 1388"/>
              <a:gd name="T71" fmla="*/ 629 h 684"/>
              <a:gd name="T72" fmla="*/ 1124 w 1388"/>
              <a:gd name="T73" fmla="*/ 684 h 684"/>
              <a:gd name="T74" fmla="*/ 1179 w 1388"/>
              <a:gd name="T75" fmla="*/ 210 h 684"/>
              <a:gd name="T76" fmla="*/ 1037 w 1388"/>
              <a:gd name="T77" fmla="*/ 33 h 684"/>
              <a:gd name="T78" fmla="*/ 1065 w 1388"/>
              <a:gd name="T79" fmla="*/ 0 h 684"/>
              <a:gd name="T80" fmla="*/ 1032 w 1388"/>
              <a:gd name="T81" fmla="*/ 0 h 684"/>
              <a:gd name="T82" fmla="*/ 1229 w 1388"/>
              <a:gd name="T83" fmla="*/ 232 h 684"/>
              <a:gd name="T84" fmla="*/ 1207 w 1388"/>
              <a:gd name="T85" fmla="*/ 684 h 684"/>
              <a:gd name="T86" fmla="*/ 1284 w 1388"/>
              <a:gd name="T87" fmla="*/ 618 h 684"/>
              <a:gd name="T88" fmla="*/ 1262 w 1388"/>
              <a:gd name="T89" fmla="*/ 155 h 684"/>
              <a:gd name="T90" fmla="*/ 1366 w 1388"/>
              <a:gd name="T91" fmla="*/ 155 h 684"/>
              <a:gd name="T92" fmla="*/ 1169 w 1388"/>
              <a:gd name="T93" fmla="*/ 0 h 684"/>
              <a:gd name="T94" fmla="*/ 1137 w 1388"/>
              <a:gd name="T95" fmla="*/ 0 h 684"/>
              <a:gd name="T96" fmla="*/ 1334 w 1388"/>
              <a:gd name="T97" fmla="*/ 232 h 684"/>
              <a:gd name="T98" fmla="*/ 1312 w 1388"/>
              <a:gd name="T99" fmla="*/ 684 h 684"/>
              <a:gd name="T100" fmla="*/ 1388 w 1388"/>
              <a:gd name="T101" fmla="*/ 618 h 684"/>
              <a:gd name="T102" fmla="*/ 1366 w 1388"/>
              <a:gd name="T103" fmla="*/ 155 h 684"/>
              <a:gd name="T104" fmla="*/ 350 w 1388"/>
              <a:gd name="T105" fmla="*/ 22 h 684"/>
              <a:gd name="T106" fmla="*/ 66 w 1388"/>
              <a:gd name="T107" fmla="*/ 0 h 684"/>
              <a:gd name="T108" fmla="*/ 0 w 1388"/>
              <a:gd name="T109" fmla="*/ 618 h 684"/>
              <a:gd name="T110" fmla="*/ 481 w 1388"/>
              <a:gd name="T111" fmla="*/ 684 h 684"/>
              <a:gd name="T112" fmla="*/ 547 w 1388"/>
              <a:gd name="T113" fmla="*/ 232 h 684"/>
              <a:gd name="T114" fmla="*/ 481 w 1388"/>
              <a:gd name="T115" fmla="*/ 618 h 684"/>
              <a:gd name="T116" fmla="*/ 66 w 1388"/>
              <a:gd name="T117" fmla="*/ 55 h 684"/>
              <a:gd name="T118" fmla="*/ 252 w 1388"/>
              <a:gd name="T119" fmla="*/ 232 h 684"/>
              <a:gd name="T120" fmla="*/ 481 w 1388"/>
              <a:gd name="T121" fmla="*/ 298 h 684"/>
              <a:gd name="T122" fmla="*/ 306 w 1388"/>
              <a:gd name="T123" fmla="*/ 232 h 684"/>
              <a:gd name="T124" fmla="*/ 481 w 1388"/>
              <a:gd name="T12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8" h="684">
                <a:moveTo>
                  <a:pt x="514" y="33"/>
                </a:moveTo>
                <a:cubicBezTo>
                  <a:pt x="481" y="0"/>
                  <a:pt x="448" y="0"/>
                  <a:pt x="437" y="0"/>
                </a:cubicBezTo>
                <a:cubicBezTo>
                  <a:pt x="437" y="0"/>
                  <a:pt x="437" y="0"/>
                  <a:pt x="427" y="0"/>
                </a:cubicBezTo>
                <a:cubicBezTo>
                  <a:pt x="427" y="0"/>
                  <a:pt x="427" y="0"/>
                  <a:pt x="405" y="0"/>
                </a:cubicBezTo>
                <a:cubicBezTo>
                  <a:pt x="588" y="183"/>
                  <a:pt x="588" y="183"/>
                  <a:pt x="588" y="183"/>
                </a:cubicBezTo>
                <a:cubicBezTo>
                  <a:pt x="588" y="183"/>
                  <a:pt x="601" y="195"/>
                  <a:pt x="602" y="232"/>
                </a:cubicBezTo>
                <a:cubicBezTo>
                  <a:pt x="602" y="232"/>
                  <a:pt x="602" y="232"/>
                  <a:pt x="602" y="629"/>
                </a:cubicBezTo>
                <a:cubicBezTo>
                  <a:pt x="602" y="651"/>
                  <a:pt x="591" y="662"/>
                  <a:pt x="580" y="684"/>
                </a:cubicBezTo>
                <a:cubicBezTo>
                  <a:pt x="580" y="684"/>
                  <a:pt x="580" y="684"/>
                  <a:pt x="602" y="684"/>
                </a:cubicBezTo>
                <a:cubicBezTo>
                  <a:pt x="634" y="684"/>
                  <a:pt x="656" y="651"/>
                  <a:pt x="656" y="618"/>
                </a:cubicBezTo>
                <a:cubicBezTo>
                  <a:pt x="656" y="618"/>
                  <a:pt x="656" y="618"/>
                  <a:pt x="656" y="210"/>
                </a:cubicBezTo>
                <a:cubicBezTo>
                  <a:pt x="656" y="188"/>
                  <a:pt x="645" y="166"/>
                  <a:pt x="634" y="155"/>
                </a:cubicBezTo>
                <a:cubicBezTo>
                  <a:pt x="634" y="155"/>
                  <a:pt x="634" y="155"/>
                  <a:pt x="514" y="33"/>
                </a:cubicBezTo>
                <a:close/>
                <a:moveTo>
                  <a:pt x="619" y="33"/>
                </a:moveTo>
                <a:cubicBezTo>
                  <a:pt x="586" y="0"/>
                  <a:pt x="553" y="0"/>
                  <a:pt x="542" y="0"/>
                </a:cubicBezTo>
                <a:cubicBezTo>
                  <a:pt x="542" y="0"/>
                  <a:pt x="542" y="0"/>
                  <a:pt x="531" y="0"/>
                </a:cubicBezTo>
                <a:cubicBezTo>
                  <a:pt x="531" y="0"/>
                  <a:pt x="531" y="0"/>
                  <a:pt x="509" y="0"/>
                </a:cubicBezTo>
                <a:cubicBezTo>
                  <a:pt x="693" y="183"/>
                  <a:pt x="693" y="183"/>
                  <a:pt x="693" y="183"/>
                </a:cubicBezTo>
                <a:cubicBezTo>
                  <a:pt x="693" y="183"/>
                  <a:pt x="706" y="195"/>
                  <a:pt x="706" y="232"/>
                </a:cubicBezTo>
                <a:cubicBezTo>
                  <a:pt x="706" y="232"/>
                  <a:pt x="706" y="232"/>
                  <a:pt x="706" y="629"/>
                </a:cubicBezTo>
                <a:cubicBezTo>
                  <a:pt x="706" y="651"/>
                  <a:pt x="695" y="662"/>
                  <a:pt x="684" y="684"/>
                </a:cubicBezTo>
                <a:cubicBezTo>
                  <a:pt x="684" y="684"/>
                  <a:pt x="684" y="684"/>
                  <a:pt x="706" y="684"/>
                </a:cubicBezTo>
                <a:cubicBezTo>
                  <a:pt x="739" y="684"/>
                  <a:pt x="761" y="651"/>
                  <a:pt x="761" y="618"/>
                </a:cubicBezTo>
                <a:cubicBezTo>
                  <a:pt x="761" y="618"/>
                  <a:pt x="761" y="618"/>
                  <a:pt x="761" y="210"/>
                </a:cubicBezTo>
                <a:cubicBezTo>
                  <a:pt x="761" y="188"/>
                  <a:pt x="750" y="166"/>
                  <a:pt x="739" y="155"/>
                </a:cubicBezTo>
                <a:cubicBezTo>
                  <a:pt x="739" y="155"/>
                  <a:pt x="739" y="155"/>
                  <a:pt x="619" y="33"/>
                </a:cubicBezTo>
                <a:close/>
                <a:moveTo>
                  <a:pt x="723" y="33"/>
                </a:moveTo>
                <a:cubicBezTo>
                  <a:pt x="690" y="0"/>
                  <a:pt x="658" y="0"/>
                  <a:pt x="647" y="0"/>
                </a:cubicBezTo>
                <a:cubicBezTo>
                  <a:pt x="647" y="0"/>
                  <a:pt x="647" y="0"/>
                  <a:pt x="636" y="0"/>
                </a:cubicBezTo>
                <a:cubicBezTo>
                  <a:pt x="636" y="0"/>
                  <a:pt x="636" y="0"/>
                  <a:pt x="614" y="0"/>
                </a:cubicBezTo>
                <a:cubicBezTo>
                  <a:pt x="797" y="183"/>
                  <a:pt x="797" y="183"/>
                  <a:pt x="797" y="183"/>
                </a:cubicBezTo>
                <a:cubicBezTo>
                  <a:pt x="797" y="183"/>
                  <a:pt x="810" y="195"/>
                  <a:pt x="811" y="232"/>
                </a:cubicBezTo>
                <a:cubicBezTo>
                  <a:pt x="811" y="232"/>
                  <a:pt x="811" y="232"/>
                  <a:pt x="811" y="629"/>
                </a:cubicBezTo>
                <a:cubicBezTo>
                  <a:pt x="811" y="651"/>
                  <a:pt x="800" y="662"/>
                  <a:pt x="789" y="684"/>
                </a:cubicBezTo>
                <a:cubicBezTo>
                  <a:pt x="789" y="684"/>
                  <a:pt x="789" y="684"/>
                  <a:pt x="811" y="684"/>
                </a:cubicBezTo>
                <a:cubicBezTo>
                  <a:pt x="844" y="684"/>
                  <a:pt x="865" y="651"/>
                  <a:pt x="865" y="618"/>
                </a:cubicBezTo>
                <a:cubicBezTo>
                  <a:pt x="865" y="618"/>
                  <a:pt x="865" y="618"/>
                  <a:pt x="865" y="210"/>
                </a:cubicBezTo>
                <a:cubicBezTo>
                  <a:pt x="865" y="188"/>
                  <a:pt x="854" y="166"/>
                  <a:pt x="844" y="155"/>
                </a:cubicBezTo>
                <a:cubicBezTo>
                  <a:pt x="844" y="155"/>
                  <a:pt x="844" y="155"/>
                  <a:pt x="723" y="33"/>
                </a:cubicBezTo>
                <a:close/>
                <a:moveTo>
                  <a:pt x="828" y="33"/>
                </a:moveTo>
                <a:cubicBezTo>
                  <a:pt x="795" y="0"/>
                  <a:pt x="762" y="0"/>
                  <a:pt x="751" y="0"/>
                </a:cubicBezTo>
                <a:cubicBezTo>
                  <a:pt x="751" y="0"/>
                  <a:pt x="751" y="0"/>
                  <a:pt x="740" y="0"/>
                </a:cubicBezTo>
                <a:cubicBezTo>
                  <a:pt x="740" y="0"/>
                  <a:pt x="740" y="0"/>
                  <a:pt x="718" y="0"/>
                </a:cubicBezTo>
                <a:cubicBezTo>
                  <a:pt x="902" y="183"/>
                  <a:pt x="902" y="183"/>
                  <a:pt x="902" y="183"/>
                </a:cubicBezTo>
                <a:cubicBezTo>
                  <a:pt x="902" y="183"/>
                  <a:pt x="915" y="195"/>
                  <a:pt x="915" y="232"/>
                </a:cubicBezTo>
                <a:cubicBezTo>
                  <a:pt x="915" y="232"/>
                  <a:pt x="915" y="232"/>
                  <a:pt x="915" y="629"/>
                </a:cubicBezTo>
                <a:cubicBezTo>
                  <a:pt x="915" y="651"/>
                  <a:pt x="904" y="662"/>
                  <a:pt x="893" y="684"/>
                </a:cubicBezTo>
                <a:cubicBezTo>
                  <a:pt x="893" y="684"/>
                  <a:pt x="893" y="684"/>
                  <a:pt x="915" y="684"/>
                </a:cubicBezTo>
                <a:cubicBezTo>
                  <a:pt x="948" y="684"/>
                  <a:pt x="970" y="651"/>
                  <a:pt x="970" y="618"/>
                </a:cubicBezTo>
                <a:cubicBezTo>
                  <a:pt x="970" y="618"/>
                  <a:pt x="970" y="618"/>
                  <a:pt x="970" y="210"/>
                </a:cubicBezTo>
                <a:cubicBezTo>
                  <a:pt x="970" y="188"/>
                  <a:pt x="959" y="166"/>
                  <a:pt x="948" y="155"/>
                </a:cubicBezTo>
                <a:cubicBezTo>
                  <a:pt x="948" y="155"/>
                  <a:pt x="948" y="155"/>
                  <a:pt x="828" y="33"/>
                </a:cubicBezTo>
                <a:close/>
                <a:moveTo>
                  <a:pt x="932" y="33"/>
                </a:moveTo>
                <a:cubicBezTo>
                  <a:pt x="900" y="0"/>
                  <a:pt x="867" y="0"/>
                  <a:pt x="856" y="0"/>
                </a:cubicBezTo>
                <a:cubicBezTo>
                  <a:pt x="856" y="0"/>
                  <a:pt x="856" y="0"/>
                  <a:pt x="845" y="0"/>
                </a:cubicBezTo>
                <a:cubicBezTo>
                  <a:pt x="845" y="0"/>
                  <a:pt x="845" y="0"/>
                  <a:pt x="823" y="0"/>
                </a:cubicBezTo>
                <a:cubicBezTo>
                  <a:pt x="1006" y="183"/>
                  <a:pt x="1006" y="183"/>
                  <a:pt x="1006" y="183"/>
                </a:cubicBezTo>
                <a:cubicBezTo>
                  <a:pt x="1006" y="183"/>
                  <a:pt x="1019" y="195"/>
                  <a:pt x="1020" y="232"/>
                </a:cubicBezTo>
                <a:cubicBezTo>
                  <a:pt x="1020" y="232"/>
                  <a:pt x="1020" y="232"/>
                  <a:pt x="1020" y="629"/>
                </a:cubicBezTo>
                <a:cubicBezTo>
                  <a:pt x="1020" y="651"/>
                  <a:pt x="1009" y="662"/>
                  <a:pt x="998" y="684"/>
                </a:cubicBezTo>
                <a:cubicBezTo>
                  <a:pt x="998" y="684"/>
                  <a:pt x="998" y="684"/>
                  <a:pt x="1020" y="684"/>
                </a:cubicBezTo>
                <a:cubicBezTo>
                  <a:pt x="1053" y="684"/>
                  <a:pt x="1075" y="651"/>
                  <a:pt x="1075" y="618"/>
                </a:cubicBezTo>
                <a:cubicBezTo>
                  <a:pt x="1075" y="618"/>
                  <a:pt x="1075" y="618"/>
                  <a:pt x="1075" y="210"/>
                </a:cubicBezTo>
                <a:cubicBezTo>
                  <a:pt x="1075" y="188"/>
                  <a:pt x="1064" y="166"/>
                  <a:pt x="1053" y="155"/>
                </a:cubicBezTo>
                <a:cubicBezTo>
                  <a:pt x="1053" y="155"/>
                  <a:pt x="1053" y="155"/>
                  <a:pt x="932" y="33"/>
                </a:cubicBezTo>
                <a:close/>
                <a:moveTo>
                  <a:pt x="1037" y="33"/>
                </a:moveTo>
                <a:cubicBezTo>
                  <a:pt x="1004" y="0"/>
                  <a:pt x="971" y="0"/>
                  <a:pt x="960" y="0"/>
                </a:cubicBezTo>
                <a:cubicBezTo>
                  <a:pt x="960" y="0"/>
                  <a:pt x="960" y="0"/>
                  <a:pt x="949" y="0"/>
                </a:cubicBezTo>
                <a:cubicBezTo>
                  <a:pt x="949" y="0"/>
                  <a:pt x="949" y="0"/>
                  <a:pt x="928" y="0"/>
                </a:cubicBezTo>
                <a:cubicBezTo>
                  <a:pt x="1111" y="183"/>
                  <a:pt x="1111" y="183"/>
                  <a:pt x="1111" y="183"/>
                </a:cubicBezTo>
                <a:cubicBezTo>
                  <a:pt x="1111" y="183"/>
                  <a:pt x="1124" y="195"/>
                  <a:pt x="1124" y="232"/>
                </a:cubicBezTo>
                <a:cubicBezTo>
                  <a:pt x="1124" y="232"/>
                  <a:pt x="1124" y="232"/>
                  <a:pt x="1124" y="629"/>
                </a:cubicBezTo>
                <a:cubicBezTo>
                  <a:pt x="1124" y="651"/>
                  <a:pt x="1113" y="662"/>
                  <a:pt x="1103" y="684"/>
                </a:cubicBezTo>
                <a:cubicBezTo>
                  <a:pt x="1103" y="684"/>
                  <a:pt x="1103" y="684"/>
                  <a:pt x="1124" y="684"/>
                </a:cubicBezTo>
                <a:cubicBezTo>
                  <a:pt x="1157" y="684"/>
                  <a:pt x="1179" y="651"/>
                  <a:pt x="1179" y="618"/>
                </a:cubicBezTo>
                <a:cubicBezTo>
                  <a:pt x="1179" y="618"/>
                  <a:pt x="1179" y="618"/>
                  <a:pt x="1179" y="210"/>
                </a:cubicBezTo>
                <a:cubicBezTo>
                  <a:pt x="1179" y="188"/>
                  <a:pt x="1168" y="166"/>
                  <a:pt x="1157" y="155"/>
                </a:cubicBezTo>
                <a:cubicBezTo>
                  <a:pt x="1157" y="155"/>
                  <a:pt x="1157" y="155"/>
                  <a:pt x="1037" y="33"/>
                </a:cubicBezTo>
                <a:close/>
                <a:moveTo>
                  <a:pt x="1141" y="33"/>
                </a:moveTo>
                <a:cubicBezTo>
                  <a:pt x="1109" y="0"/>
                  <a:pt x="1076" y="0"/>
                  <a:pt x="1065" y="0"/>
                </a:cubicBezTo>
                <a:cubicBezTo>
                  <a:pt x="1065" y="0"/>
                  <a:pt x="1065" y="0"/>
                  <a:pt x="1054" y="0"/>
                </a:cubicBezTo>
                <a:cubicBezTo>
                  <a:pt x="1054" y="0"/>
                  <a:pt x="1054" y="0"/>
                  <a:pt x="1032" y="0"/>
                </a:cubicBezTo>
                <a:cubicBezTo>
                  <a:pt x="1216" y="183"/>
                  <a:pt x="1216" y="183"/>
                  <a:pt x="1216" y="183"/>
                </a:cubicBezTo>
                <a:cubicBezTo>
                  <a:pt x="1216" y="183"/>
                  <a:pt x="1228" y="195"/>
                  <a:pt x="1229" y="232"/>
                </a:cubicBezTo>
                <a:cubicBezTo>
                  <a:pt x="1229" y="232"/>
                  <a:pt x="1229" y="232"/>
                  <a:pt x="1229" y="629"/>
                </a:cubicBezTo>
                <a:cubicBezTo>
                  <a:pt x="1229" y="651"/>
                  <a:pt x="1218" y="662"/>
                  <a:pt x="1207" y="684"/>
                </a:cubicBezTo>
                <a:cubicBezTo>
                  <a:pt x="1207" y="684"/>
                  <a:pt x="1207" y="684"/>
                  <a:pt x="1229" y="684"/>
                </a:cubicBezTo>
                <a:cubicBezTo>
                  <a:pt x="1262" y="684"/>
                  <a:pt x="1284" y="651"/>
                  <a:pt x="1284" y="618"/>
                </a:cubicBezTo>
                <a:cubicBezTo>
                  <a:pt x="1284" y="618"/>
                  <a:pt x="1284" y="618"/>
                  <a:pt x="1284" y="210"/>
                </a:cubicBezTo>
                <a:cubicBezTo>
                  <a:pt x="1284" y="188"/>
                  <a:pt x="1273" y="166"/>
                  <a:pt x="1262" y="155"/>
                </a:cubicBezTo>
                <a:cubicBezTo>
                  <a:pt x="1262" y="155"/>
                  <a:pt x="1262" y="155"/>
                  <a:pt x="1141" y="33"/>
                </a:cubicBezTo>
                <a:close/>
                <a:moveTo>
                  <a:pt x="1366" y="155"/>
                </a:moveTo>
                <a:cubicBezTo>
                  <a:pt x="1366" y="155"/>
                  <a:pt x="1366" y="155"/>
                  <a:pt x="1246" y="33"/>
                </a:cubicBezTo>
                <a:cubicBezTo>
                  <a:pt x="1213" y="0"/>
                  <a:pt x="1180" y="0"/>
                  <a:pt x="1169" y="0"/>
                </a:cubicBezTo>
                <a:cubicBezTo>
                  <a:pt x="1169" y="0"/>
                  <a:pt x="1169" y="0"/>
                  <a:pt x="1159" y="0"/>
                </a:cubicBezTo>
                <a:cubicBezTo>
                  <a:pt x="1159" y="0"/>
                  <a:pt x="1159" y="0"/>
                  <a:pt x="1137" y="0"/>
                </a:cubicBezTo>
                <a:cubicBezTo>
                  <a:pt x="1320" y="183"/>
                  <a:pt x="1320" y="183"/>
                  <a:pt x="1320" y="183"/>
                </a:cubicBezTo>
                <a:cubicBezTo>
                  <a:pt x="1320" y="183"/>
                  <a:pt x="1333" y="195"/>
                  <a:pt x="1334" y="232"/>
                </a:cubicBezTo>
                <a:cubicBezTo>
                  <a:pt x="1334" y="232"/>
                  <a:pt x="1334" y="232"/>
                  <a:pt x="1334" y="629"/>
                </a:cubicBezTo>
                <a:cubicBezTo>
                  <a:pt x="1334" y="651"/>
                  <a:pt x="1323" y="662"/>
                  <a:pt x="1312" y="684"/>
                </a:cubicBezTo>
                <a:cubicBezTo>
                  <a:pt x="1312" y="684"/>
                  <a:pt x="1312" y="684"/>
                  <a:pt x="1334" y="684"/>
                </a:cubicBezTo>
                <a:cubicBezTo>
                  <a:pt x="1366" y="684"/>
                  <a:pt x="1388" y="651"/>
                  <a:pt x="1388" y="618"/>
                </a:cubicBezTo>
                <a:cubicBezTo>
                  <a:pt x="1388" y="618"/>
                  <a:pt x="1388" y="618"/>
                  <a:pt x="1388" y="210"/>
                </a:cubicBezTo>
                <a:cubicBezTo>
                  <a:pt x="1388" y="188"/>
                  <a:pt x="1377" y="166"/>
                  <a:pt x="1366" y="155"/>
                </a:cubicBezTo>
                <a:close/>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nvGrpSpPr>
          <p:cNvPr id="73" name="Group 72"/>
          <p:cNvGrpSpPr/>
          <p:nvPr/>
        </p:nvGrpSpPr>
        <p:grpSpPr>
          <a:xfrm>
            <a:off x="4908882" y="5378692"/>
            <a:ext cx="1341965" cy="460659"/>
            <a:chOff x="4697445" y="5274438"/>
            <a:chExt cx="1341965" cy="460659"/>
          </a:xfrm>
        </p:grpSpPr>
        <p:sp>
          <p:nvSpPr>
            <p:cNvPr id="25" name="Freeform 27"/>
            <p:cNvSpPr>
              <a:spLocks noEditPoints="1"/>
            </p:cNvSpPr>
            <p:nvPr/>
          </p:nvSpPr>
          <p:spPr bwMode="auto">
            <a:xfrm>
              <a:off x="5671111" y="5274438"/>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26" name="TextBox 25"/>
            <p:cNvSpPr txBox="1"/>
            <p:nvPr/>
          </p:nvSpPr>
          <p:spPr>
            <a:xfrm>
              <a:off x="4697445" y="5283168"/>
              <a:ext cx="880831" cy="443198"/>
            </a:xfrm>
            <a:prstGeom prst="rect">
              <a:avLst/>
            </a:prstGeom>
            <a:noFill/>
          </p:spPr>
          <p:txBody>
            <a:bodyPr wrap="square" lIns="0" tIns="0" rIns="0" bIns="0" rtlCol="0">
              <a:spAutoFit/>
            </a:bodyPr>
            <a:lstStyle/>
            <a:p>
              <a:pPr algn="r">
                <a:lnSpc>
                  <a:spcPct val="90000"/>
                </a:lnSpc>
                <a:spcBef>
                  <a:spcPct val="20000"/>
                </a:spcBef>
                <a:buSzPct val="80000"/>
              </a:pPr>
              <a:r>
                <a:rPr lang="en-US" sz="1600" dirty="0">
                  <a:solidFill>
                    <a:schemeClr val="tx1">
                      <a:lumMod val="90000"/>
                      <a:lumOff val="10000"/>
                      <a:alpha val="99000"/>
                    </a:schemeClr>
                  </a:solidFill>
                </a:rPr>
                <a:t>Excess Data</a:t>
              </a:r>
            </a:p>
          </p:txBody>
        </p:sp>
      </p:grpSp>
      <p:grpSp>
        <p:nvGrpSpPr>
          <p:cNvPr id="72" name="Group 71"/>
          <p:cNvGrpSpPr/>
          <p:nvPr/>
        </p:nvGrpSpPr>
        <p:grpSpPr>
          <a:xfrm>
            <a:off x="2929721" y="4089211"/>
            <a:ext cx="1184613" cy="460659"/>
            <a:chOff x="2827915" y="4050315"/>
            <a:chExt cx="1184613" cy="460659"/>
          </a:xfrm>
        </p:grpSpPr>
        <p:sp>
          <p:nvSpPr>
            <p:cNvPr id="61"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2" name="TextBox 61"/>
            <p:cNvSpPr txBox="1"/>
            <p:nvPr/>
          </p:nvSpPr>
          <p:spPr>
            <a:xfrm>
              <a:off x="2827915" y="4169845"/>
              <a:ext cx="743810" cy="221599"/>
            </a:xfrm>
            <a:prstGeom prst="rect">
              <a:avLst/>
            </a:prstGeom>
            <a:noFill/>
          </p:spPr>
          <p:txBody>
            <a:bodyPr wrap="square" lIns="0" tIns="0" rIns="0" bIns="0" rtlCol="0">
              <a:spAutoFit/>
            </a:bodyPr>
            <a:lstStyle/>
            <a:p>
              <a:pPr algn="r">
                <a:lnSpc>
                  <a:spcPct val="90000"/>
                </a:lnSpc>
                <a:spcBef>
                  <a:spcPct val="20000"/>
                </a:spcBef>
                <a:buSzPct val="80000"/>
              </a:pPr>
              <a:r>
                <a:rPr lang="en-US" sz="1600" dirty="0">
                  <a:solidFill>
                    <a:schemeClr val="tx1">
                      <a:lumMod val="90000"/>
                      <a:lumOff val="10000"/>
                      <a:alpha val="99000"/>
                    </a:schemeClr>
                  </a:solidFill>
                </a:rPr>
                <a:t>Logs</a:t>
              </a:r>
            </a:p>
          </p:txBody>
        </p:sp>
      </p:grpSp>
      <p:grpSp>
        <p:nvGrpSpPr>
          <p:cNvPr id="71" name="Group 70"/>
          <p:cNvGrpSpPr/>
          <p:nvPr/>
        </p:nvGrpSpPr>
        <p:grpSpPr>
          <a:xfrm>
            <a:off x="7334498" y="3837448"/>
            <a:ext cx="1181012" cy="664797"/>
            <a:chOff x="7395602" y="3803880"/>
            <a:chExt cx="1181012" cy="664797"/>
          </a:xfrm>
        </p:grpSpPr>
        <p:sp>
          <p:nvSpPr>
            <p:cNvPr id="60" name="Freeform 27"/>
            <p:cNvSpPr>
              <a:spLocks noEditPoints="1"/>
            </p:cNvSpPr>
            <p:nvPr/>
          </p:nvSpPr>
          <p:spPr bwMode="auto">
            <a:xfrm>
              <a:off x="7395602" y="3905949"/>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3" name="TextBox 62"/>
            <p:cNvSpPr txBox="1"/>
            <p:nvPr/>
          </p:nvSpPr>
          <p:spPr>
            <a:xfrm>
              <a:off x="7866112" y="3803880"/>
              <a:ext cx="710502" cy="66479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tx1">
                      <a:lumMod val="90000"/>
                      <a:lumOff val="10000"/>
                      <a:alpha val="99000"/>
                    </a:schemeClr>
                  </a:solidFill>
                </a:rPr>
                <a:t>ETL Some Data</a:t>
              </a:r>
            </a:p>
          </p:txBody>
        </p:sp>
      </p:grpSp>
      <p:grpSp>
        <p:nvGrpSpPr>
          <p:cNvPr id="76" name="Group 75"/>
          <p:cNvGrpSpPr/>
          <p:nvPr/>
        </p:nvGrpSpPr>
        <p:grpSpPr>
          <a:xfrm>
            <a:off x="8222952" y="1722793"/>
            <a:ext cx="1829145" cy="2176426"/>
            <a:chOff x="8221363" y="1722793"/>
            <a:chExt cx="1829145" cy="2176426"/>
          </a:xfrm>
        </p:grpSpPr>
        <p:sp>
          <p:nvSpPr>
            <p:cNvPr id="31" name="Freeform 80"/>
            <p:cNvSpPr>
              <a:spLocks noEditPoints="1"/>
            </p:cNvSpPr>
            <p:nvPr/>
          </p:nvSpPr>
          <p:spPr bwMode="black">
            <a:xfrm>
              <a:off x="8350105" y="1722793"/>
              <a:ext cx="1571661" cy="190675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4" name="TextBox 63"/>
            <p:cNvSpPr txBox="1"/>
            <p:nvPr/>
          </p:nvSpPr>
          <p:spPr>
            <a:xfrm>
              <a:off x="8221363" y="3649920"/>
              <a:ext cx="1829145"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solidFill>
                    <a:schemeClr val="tx1">
                      <a:lumMod val="90000"/>
                      <a:lumOff val="10000"/>
                      <a:alpha val="99000"/>
                    </a:schemeClr>
                  </a:solidFill>
                </a:rPr>
                <a:t>Data Warehouse</a:t>
              </a:r>
            </a:p>
          </p:txBody>
        </p:sp>
      </p:grpSp>
      <p:sp>
        <p:nvSpPr>
          <p:cNvPr id="41" name="Freeform 32"/>
          <p:cNvSpPr>
            <a:spLocks noEditPoints="1"/>
          </p:cNvSpPr>
          <p:nvPr/>
        </p:nvSpPr>
        <p:spPr bwMode="auto">
          <a:xfrm>
            <a:off x="5729411" y="166544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9" name="Freeform 32"/>
          <p:cNvSpPr>
            <a:spLocks noEditPoints="1"/>
          </p:cNvSpPr>
          <p:nvPr/>
        </p:nvSpPr>
        <p:spPr bwMode="auto">
          <a:xfrm>
            <a:off x="5729411" y="239482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2"/>
          <p:cNvSpPr>
            <a:spLocks noEditPoints="1"/>
          </p:cNvSpPr>
          <p:nvPr/>
        </p:nvSpPr>
        <p:spPr bwMode="auto">
          <a:xfrm>
            <a:off x="5729411" y="312420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cxnSp>
        <p:nvCxnSpPr>
          <p:cNvPr id="46" name="Straight Arrow Connector 45"/>
          <p:cNvCxnSpPr/>
          <p:nvPr/>
        </p:nvCxnSpPr>
        <p:spPr>
          <a:xfrm>
            <a:off x="3502423" y="3738660"/>
            <a:ext cx="1466323" cy="795241"/>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98915" y="5044110"/>
            <a:ext cx="1466323" cy="795241"/>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7107761" y="3399216"/>
            <a:ext cx="1133990" cy="622814"/>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30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2" presetClass="entr" presetSubtype="8"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22" presetClass="entr" presetSubtype="8" fill="hold" nodeType="withEffect">
                                  <p:stCondLst>
                                    <p:cond delay="150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22" presetClass="entr" presetSubtype="8" fill="hold" nodeType="withEffect">
                                  <p:stCondLst>
                                    <p:cond delay="250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par>
                                <p:cTn id="28" presetID="10" presetClass="entr" presetSubtype="0" fill="hold" grpId="0" nodeType="withEffect">
                                  <p:stCondLst>
                                    <p:cond delay="300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par>
                                <p:cTn id="42" presetID="10" presetClass="entr" presetSubtype="0"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500"/>
                                        <p:tgtEl>
                                          <p:spTgt spid="46"/>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wipe(left)">
                                      <p:cBhvr>
                                        <p:cTn id="60" dur="500"/>
                                        <p:tgtEl>
                                          <p:spTgt spid="75"/>
                                        </p:tgtEl>
                                      </p:cBhvr>
                                    </p:animEffect>
                                  </p:childTnLst>
                                </p:cTn>
                              </p:par>
                              <p:par>
                                <p:cTn id="61" presetID="10"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wipe(left)">
                                      <p:cBhvr>
                                        <p:cTn id="68" dur="500"/>
                                        <p:tgtEl>
                                          <p:spTgt spid="74"/>
                                        </p:tgtEl>
                                      </p:cBhvr>
                                    </p:animEffect>
                                  </p:childTnLst>
                                </p:cTn>
                              </p:par>
                              <p:par>
                                <p:cTn id="69" presetID="10"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fade">
                                      <p:cBhvr>
                                        <p:cTn id="71" dur="500"/>
                                        <p:tgtEl>
                                          <p:spTgt spid="73"/>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animBg="1"/>
      <p:bldP spid="53" grpId="0" animBg="1"/>
      <p:bldP spid="54" grpId="0" animBg="1"/>
      <p:bldP spid="9" grpId="0" animBg="1"/>
      <p:bldP spid="12" grpId="0" animBg="1"/>
      <p:bldP spid="21" grpId="0" animBg="1"/>
      <p:bldP spid="41" grpId="0" animBg="1"/>
      <p:bldP spid="69" grpId="0" animBg="1"/>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25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2" name="Rectangle 1"/>
          <p:cNvSpPr/>
          <p:nvPr>
            <p:custDataLst>
              <p:tags r:id="rId3"/>
            </p:custDataLst>
          </p:nvPr>
        </p:nvSpPr>
        <p:spPr bwMode="auto">
          <a:xfrm>
            <a:off x="1981200" y="1141413"/>
            <a:ext cx="8229600"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fontAlgn="base">
              <a:lnSpc>
                <a:spcPct val="90000"/>
              </a:lnSpc>
              <a:spcBef>
                <a:spcPct val="20000"/>
              </a:spcBef>
              <a:spcAft>
                <a:spcPct val="0"/>
              </a:spcAft>
              <a:buSzPct val="80000"/>
            </a:pPr>
            <a:r>
              <a:rPr lang="en-US" sz="2000" b="1" dirty="0">
                <a:ln>
                  <a:solidFill>
                    <a:schemeClr val="bg1">
                      <a:alpha val="0"/>
                    </a:schemeClr>
                  </a:solidFill>
                </a:ln>
                <a:solidFill>
                  <a:srgbClr val="595959"/>
                </a:solidFill>
              </a:rPr>
              <a:t>OPERATIONAL DATA</a:t>
            </a:r>
          </a:p>
        </p:txBody>
      </p:sp>
      <p:sp>
        <p:nvSpPr>
          <p:cNvPr id="5" name="Title 4"/>
          <p:cNvSpPr>
            <a:spLocks noGrp="1"/>
          </p:cNvSpPr>
          <p:nvPr>
            <p:ph type="title" idx="4294967295"/>
            <p:custDataLst>
              <p:tags r:id="rId4"/>
            </p:custDataLst>
          </p:nvPr>
        </p:nvSpPr>
        <p:spPr>
          <a:xfrm>
            <a:off x="320541" y="229732"/>
            <a:ext cx="12433300" cy="747713"/>
          </a:xfrm>
        </p:spPr>
        <p:txBody>
          <a:bodyPr>
            <a:normAutofit fontScale="90000"/>
          </a:bodyPr>
          <a:lstStyle/>
          <a:p>
            <a:r>
              <a:rPr lang="en-US" dirty="0"/>
              <a:t>New </a:t>
            </a:r>
            <a:r>
              <a:rPr lang="en-US" dirty="0" smtClean="0"/>
              <a:t>E-Commerce </a:t>
            </a:r>
            <a:r>
              <a:rPr lang="en-US" dirty="0"/>
              <a:t>B</a:t>
            </a:r>
            <a:r>
              <a:rPr lang="en-US" dirty="0" smtClean="0"/>
              <a:t>ig </a:t>
            </a:r>
            <a:r>
              <a:rPr lang="en-US" dirty="0"/>
              <a:t>D</a:t>
            </a:r>
            <a:r>
              <a:rPr lang="en-US" dirty="0" smtClean="0"/>
              <a:t>ata </a:t>
            </a:r>
            <a:r>
              <a:rPr lang="en-US" dirty="0"/>
              <a:t>F</a:t>
            </a:r>
            <a:r>
              <a:rPr lang="en-US" dirty="0" smtClean="0"/>
              <a:t>low</a:t>
            </a:r>
            <a:endParaRPr lang="en-US" dirty="0"/>
          </a:p>
        </p:txBody>
      </p:sp>
      <p:grpSp>
        <p:nvGrpSpPr>
          <p:cNvPr id="41" name="Group 40"/>
          <p:cNvGrpSpPr/>
          <p:nvPr/>
        </p:nvGrpSpPr>
        <p:grpSpPr>
          <a:xfrm>
            <a:off x="5027903" y="4133347"/>
            <a:ext cx="1995083" cy="1995083"/>
            <a:chOff x="2611320" y="4236432"/>
            <a:chExt cx="1995083" cy="1995083"/>
          </a:xfrm>
        </p:grpSpPr>
        <p:sp>
          <p:nvSpPr>
            <p:cNvPr id="66" name="Round Same Side Corner Rectangle 73"/>
            <p:cNvSpPr/>
            <p:nvPr/>
          </p:nvSpPr>
          <p:spPr>
            <a:xfrm>
              <a:off x="2611320" y="4236432"/>
              <a:ext cx="1995083" cy="1995083"/>
            </a:xfrm>
            <a:prstGeom prst="rect">
              <a:avLst/>
            </a:prstGeom>
            <a:solidFill>
              <a:schemeClr val="tx1">
                <a:lumMod val="90000"/>
                <a:lumOff val="10000"/>
              </a:schemeClr>
            </a:solidFill>
            <a:ln w="10795" cap="flat" cmpd="sng" algn="ctr">
              <a:noFill/>
              <a:prstDash val="dash"/>
            </a:ln>
            <a:effectLst/>
          </p:spPr>
          <p:txBody>
            <a:bodyPr lIns="45720" tIns="91440" rIns="45720" bIns="91440" rtlCol="0" anchor="b"/>
            <a:lstStyle/>
            <a:p>
              <a:pPr algn="ctr"/>
              <a:endParaRPr lang="en-US" b="1" kern="0" dirty="0">
                <a:ln>
                  <a:solidFill>
                    <a:schemeClr val="bg1">
                      <a:alpha val="0"/>
                    </a:schemeClr>
                  </a:solidFill>
                </a:ln>
                <a:solidFill>
                  <a:schemeClr val="bg1"/>
                </a:solidFill>
                <a:cs typeface="Arial"/>
              </a:endParaRPr>
            </a:p>
          </p:txBody>
        </p:sp>
        <p:grpSp>
          <p:nvGrpSpPr>
            <p:cNvPr id="39" name="Group 38"/>
            <p:cNvGrpSpPr/>
            <p:nvPr/>
          </p:nvGrpSpPr>
          <p:grpSpPr>
            <a:xfrm>
              <a:off x="2843056" y="4315150"/>
              <a:ext cx="1531610" cy="1837646"/>
              <a:chOff x="2683195" y="4339447"/>
              <a:chExt cx="1531610" cy="1837646"/>
            </a:xfrm>
          </p:grpSpPr>
          <p:grpSp>
            <p:nvGrpSpPr>
              <p:cNvPr id="35" name="Group 34"/>
              <p:cNvGrpSpPr/>
              <p:nvPr/>
            </p:nvGrpSpPr>
            <p:grpSpPr>
              <a:xfrm>
                <a:off x="2683195" y="4339447"/>
                <a:ext cx="1531610" cy="782093"/>
                <a:chOff x="2683195" y="4339447"/>
                <a:chExt cx="1531610" cy="782093"/>
              </a:xfrm>
            </p:grpSpPr>
            <p:sp>
              <p:nvSpPr>
                <p:cNvPr id="83" name="TextBox 82"/>
                <p:cNvSpPr txBox="1"/>
                <p:nvPr/>
              </p:nvSpPr>
              <p:spPr>
                <a:xfrm>
                  <a:off x="2683195" y="4339447"/>
                  <a:ext cx="743810" cy="344710"/>
                </a:xfrm>
                <a:prstGeom prst="rect">
                  <a:avLst/>
                </a:prstGeom>
                <a:noFill/>
              </p:spPr>
              <p:txBody>
                <a:bodyPr wrap="square" lIns="0" tIns="0" rIns="0" bIns="0" rtlCol="0">
                  <a:spAutoFit/>
                </a:bodyPr>
                <a:lstStyle/>
                <a:p>
                  <a:pPr>
                    <a:lnSpc>
                      <a:spcPct val="80000"/>
                    </a:lnSpc>
                    <a:spcBef>
                      <a:spcPct val="20000"/>
                    </a:spcBef>
                    <a:buSzPct val="80000"/>
                  </a:pPr>
                  <a:r>
                    <a:rPr lang="en-US" sz="800" dirty="0">
                      <a:solidFill>
                        <a:schemeClr val="bg1">
                          <a:alpha val="99000"/>
                        </a:schemeClr>
                      </a:solidFill>
                    </a:rPr>
                    <a:t> Raw Data</a:t>
                  </a:r>
                </a:p>
                <a:p>
                  <a:pPr>
                    <a:lnSpc>
                      <a:spcPct val="80000"/>
                    </a:lnSpc>
                    <a:spcBef>
                      <a:spcPct val="20000"/>
                    </a:spcBef>
                    <a:buSzPct val="80000"/>
                  </a:pPr>
                  <a:r>
                    <a:rPr lang="en-US" sz="800" dirty="0">
                      <a:solidFill>
                        <a:schemeClr val="bg1">
                          <a:alpha val="99000"/>
                        </a:schemeClr>
                      </a:solidFill>
                    </a:rPr>
                    <a:t>“Store it All”</a:t>
                  </a:r>
                </a:p>
                <a:p>
                  <a:pPr>
                    <a:lnSpc>
                      <a:spcPct val="80000"/>
                    </a:lnSpc>
                    <a:spcBef>
                      <a:spcPct val="20000"/>
                    </a:spcBef>
                    <a:buSzPct val="80000"/>
                  </a:pPr>
                  <a:r>
                    <a:rPr lang="en-US" sz="800" dirty="0">
                      <a:solidFill>
                        <a:schemeClr val="bg1">
                          <a:alpha val="99000"/>
                        </a:schemeClr>
                      </a:solidFill>
                    </a:rPr>
                    <a:t> Cluster</a:t>
                  </a:r>
                </a:p>
              </p:txBody>
            </p:sp>
            <p:grpSp>
              <p:nvGrpSpPr>
                <p:cNvPr id="87" name="Group 86"/>
                <p:cNvGrpSpPr/>
                <p:nvPr/>
              </p:nvGrpSpPr>
              <p:grpSpPr>
                <a:xfrm>
                  <a:off x="3706690" y="4702148"/>
                  <a:ext cx="508115" cy="378127"/>
                  <a:chOff x="1124776" y="5006470"/>
                  <a:chExt cx="1016230" cy="756254"/>
                </a:xfrm>
              </p:grpSpPr>
              <p:sp>
                <p:nvSpPr>
                  <p:cNvPr id="88"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89"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26" name="Group 25"/>
                <p:cNvGrpSpPr/>
                <p:nvPr/>
              </p:nvGrpSpPr>
              <p:grpSpPr>
                <a:xfrm>
                  <a:off x="2739936" y="4750645"/>
                  <a:ext cx="898614" cy="370895"/>
                  <a:chOff x="2739936" y="4874048"/>
                  <a:chExt cx="898614" cy="370895"/>
                </a:xfrm>
              </p:grpSpPr>
              <p:sp>
                <p:nvSpPr>
                  <p:cNvPr id="94" name="Freeform 27"/>
                  <p:cNvSpPr>
                    <a:spLocks noEditPoints="1"/>
                  </p:cNvSpPr>
                  <p:nvPr/>
                </p:nvSpPr>
                <p:spPr bwMode="auto">
                  <a:xfrm>
                    <a:off x="2963025" y="5014614"/>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p:nvSpPr>
                <p:spPr bwMode="auto">
                  <a:xfrm>
                    <a:off x="2739936" y="4874048"/>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p:nvGrpSpPr>
                <p:grpSpPr>
                  <a:xfrm>
                    <a:off x="2970962" y="4936298"/>
                    <a:ext cx="667588" cy="169102"/>
                    <a:chOff x="2970962" y="4936298"/>
                    <a:chExt cx="667588" cy="169102"/>
                  </a:xfrm>
                </p:grpSpPr>
                <p:cxnSp>
                  <p:nvCxnSpPr>
                    <p:cNvPr id="96" name="Straight Arrow Connector 95"/>
                    <p:cNvCxnSpPr/>
                    <p:nvPr/>
                  </p:nvCxnSpPr>
                  <p:spPr>
                    <a:xfrm>
                      <a:off x="2970962" y="4936298"/>
                      <a:ext cx="667588"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195638" y="5105400"/>
                      <a:ext cx="442912"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grpSp>
            </p:grpSp>
          </p:grpSp>
          <p:grpSp>
            <p:nvGrpSpPr>
              <p:cNvPr id="29" name="Group 28"/>
              <p:cNvGrpSpPr/>
              <p:nvPr/>
            </p:nvGrpSpPr>
            <p:grpSpPr>
              <a:xfrm>
                <a:off x="2683195" y="5334000"/>
                <a:ext cx="1531610" cy="843093"/>
                <a:chOff x="2683195" y="5334000"/>
                <a:chExt cx="1531610" cy="843093"/>
              </a:xfrm>
            </p:grpSpPr>
            <p:grpSp>
              <p:nvGrpSpPr>
                <p:cNvPr id="14" name="Group 13"/>
                <p:cNvGrpSpPr/>
                <p:nvPr/>
              </p:nvGrpSpPr>
              <p:grpSpPr>
                <a:xfrm>
                  <a:off x="3706690" y="5543631"/>
                  <a:ext cx="508115" cy="633462"/>
                  <a:chOff x="1124776" y="4465656"/>
                  <a:chExt cx="1016230" cy="1266924"/>
                </a:xfrm>
              </p:grpSpPr>
              <p:grpSp>
                <p:nvGrpSpPr>
                  <p:cNvPr id="13" name="Group 12"/>
                  <p:cNvGrpSpPr/>
                  <p:nvPr/>
                </p:nvGrpSpPr>
                <p:grpSpPr>
                  <a:xfrm>
                    <a:off x="1124776" y="4976326"/>
                    <a:ext cx="1016230" cy="756254"/>
                    <a:chOff x="1124776" y="5006470"/>
                    <a:chExt cx="1016230" cy="756254"/>
                  </a:xfrm>
                </p:grpSpPr>
                <p:sp>
                  <p:nvSpPr>
                    <p:cNvPr id="75"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76"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77" name="Group 76"/>
                  <p:cNvGrpSpPr/>
                  <p:nvPr/>
                </p:nvGrpSpPr>
                <p:grpSpPr>
                  <a:xfrm>
                    <a:off x="1124776" y="4720991"/>
                    <a:ext cx="1016230" cy="756254"/>
                    <a:chOff x="1124776" y="5006470"/>
                    <a:chExt cx="1016230" cy="756254"/>
                  </a:xfrm>
                </p:grpSpPr>
                <p:sp>
                  <p:nvSpPr>
                    <p:cNvPr id="78"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79"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80" name="Group 79"/>
                  <p:cNvGrpSpPr/>
                  <p:nvPr/>
                </p:nvGrpSpPr>
                <p:grpSpPr>
                  <a:xfrm>
                    <a:off x="1124776" y="4465656"/>
                    <a:ext cx="1016230" cy="756254"/>
                    <a:chOff x="1124776" y="5006470"/>
                    <a:chExt cx="1016230" cy="756254"/>
                  </a:xfrm>
                </p:grpSpPr>
                <p:sp>
                  <p:nvSpPr>
                    <p:cNvPr id="81"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82"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sp>
              <p:nvSpPr>
                <p:cNvPr id="98" name="TextBox 97"/>
                <p:cNvSpPr txBox="1"/>
                <p:nvPr/>
              </p:nvSpPr>
              <p:spPr>
                <a:xfrm>
                  <a:off x="2683195" y="5334000"/>
                  <a:ext cx="743810" cy="344710"/>
                </a:xfrm>
                <a:prstGeom prst="rect">
                  <a:avLst/>
                </a:prstGeom>
                <a:noFill/>
              </p:spPr>
              <p:txBody>
                <a:bodyPr wrap="square" lIns="0" tIns="0" rIns="0" bIns="0" rtlCol="0">
                  <a:spAutoFit/>
                </a:bodyPr>
                <a:lstStyle/>
                <a:p>
                  <a:pPr>
                    <a:lnSpc>
                      <a:spcPct val="80000"/>
                    </a:lnSpc>
                    <a:spcBef>
                      <a:spcPct val="20000"/>
                    </a:spcBef>
                    <a:buSzPct val="80000"/>
                  </a:pPr>
                  <a:r>
                    <a:rPr lang="en-US" sz="800" dirty="0">
                      <a:solidFill>
                        <a:schemeClr val="bg1">
                          <a:alpha val="99000"/>
                        </a:schemeClr>
                      </a:solidFill>
                    </a:rPr>
                    <a:t> Raw Data</a:t>
                  </a:r>
                </a:p>
                <a:p>
                  <a:pPr>
                    <a:lnSpc>
                      <a:spcPct val="80000"/>
                    </a:lnSpc>
                    <a:spcBef>
                      <a:spcPct val="20000"/>
                    </a:spcBef>
                    <a:buSzPct val="80000"/>
                  </a:pPr>
                  <a:r>
                    <a:rPr lang="en-US" sz="800" dirty="0">
                      <a:solidFill>
                        <a:schemeClr val="bg1">
                          <a:alpha val="99000"/>
                        </a:schemeClr>
                      </a:solidFill>
                    </a:rPr>
                    <a:t>“Store it All”</a:t>
                  </a:r>
                </a:p>
                <a:p>
                  <a:pPr>
                    <a:lnSpc>
                      <a:spcPct val="80000"/>
                    </a:lnSpc>
                    <a:spcBef>
                      <a:spcPct val="20000"/>
                    </a:spcBef>
                    <a:buSzPct val="80000"/>
                  </a:pPr>
                  <a:r>
                    <a:rPr lang="en-US" sz="800" dirty="0">
                      <a:solidFill>
                        <a:schemeClr val="bg1">
                          <a:alpha val="99000"/>
                        </a:schemeClr>
                      </a:solidFill>
                    </a:rPr>
                    <a:t> Cluster</a:t>
                  </a:r>
                </a:p>
              </p:txBody>
            </p:sp>
            <p:grpSp>
              <p:nvGrpSpPr>
                <p:cNvPr id="99" name="Group 98"/>
                <p:cNvGrpSpPr/>
                <p:nvPr/>
              </p:nvGrpSpPr>
              <p:grpSpPr>
                <a:xfrm>
                  <a:off x="2739936" y="5745198"/>
                  <a:ext cx="898614" cy="370895"/>
                  <a:chOff x="2739936" y="4874048"/>
                  <a:chExt cx="898614" cy="370895"/>
                </a:xfrm>
              </p:grpSpPr>
              <p:sp>
                <p:nvSpPr>
                  <p:cNvPr id="100" name="Freeform 27"/>
                  <p:cNvSpPr>
                    <a:spLocks noEditPoints="1"/>
                  </p:cNvSpPr>
                  <p:nvPr/>
                </p:nvSpPr>
                <p:spPr bwMode="auto">
                  <a:xfrm>
                    <a:off x="2963025" y="5014614"/>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7"/>
                  <p:cNvSpPr>
                    <a:spLocks noEditPoints="1"/>
                  </p:cNvSpPr>
                  <p:nvPr/>
                </p:nvSpPr>
                <p:spPr bwMode="auto">
                  <a:xfrm>
                    <a:off x="2739936" y="4874048"/>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2" name="Group 101"/>
                  <p:cNvGrpSpPr/>
                  <p:nvPr/>
                </p:nvGrpSpPr>
                <p:grpSpPr>
                  <a:xfrm>
                    <a:off x="2970962" y="4936298"/>
                    <a:ext cx="667588" cy="169102"/>
                    <a:chOff x="2970962" y="4936298"/>
                    <a:chExt cx="667588" cy="169102"/>
                  </a:xfrm>
                </p:grpSpPr>
                <p:cxnSp>
                  <p:nvCxnSpPr>
                    <p:cNvPr id="103" name="Straight Arrow Connector 102"/>
                    <p:cNvCxnSpPr/>
                    <p:nvPr/>
                  </p:nvCxnSpPr>
                  <p:spPr>
                    <a:xfrm>
                      <a:off x="2970962" y="4936298"/>
                      <a:ext cx="667588"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3195638" y="5105400"/>
                      <a:ext cx="442912"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grpSp>
            </p:grpSp>
          </p:grpSp>
        </p:grpSp>
      </p:grpSp>
      <p:grpSp>
        <p:nvGrpSpPr>
          <p:cNvPr id="105" name="Group 104"/>
          <p:cNvGrpSpPr/>
          <p:nvPr/>
        </p:nvGrpSpPr>
        <p:grpSpPr>
          <a:xfrm>
            <a:off x="3602152" y="1698350"/>
            <a:ext cx="2011680" cy="411480"/>
            <a:chOff x="3600564" y="1698350"/>
            <a:chExt cx="2011680" cy="411480"/>
          </a:xfrm>
        </p:grpSpPr>
        <p:sp>
          <p:nvSpPr>
            <p:cNvPr id="106" name="Right Arrow 105"/>
            <p:cNvSpPr/>
            <p:nvPr/>
          </p:nvSpPr>
          <p:spPr bwMode="auto">
            <a:xfrm>
              <a:off x="3600564" y="1835510"/>
              <a:ext cx="2011680" cy="27432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7" name="TextBox 106"/>
            <p:cNvSpPr txBox="1"/>
            <p:nvPr/>
          </p:nvSpPr>
          <p:spPr>
            <a:xfrm>
              <a:off x="3600564" y="1698350"/>
              <a:ext cx="167911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chemeClr val="accent1"/>
                  </a:solidFill>
                </a:rPr>
                <a:t>NEW USER REGISTRY</a:t>
              </a:r>
            </a:p>
          </p:txBody>
        </p:sp>
      </p:grpSp>
      <p:grpSp>
        <p:nvGrpSpPr>
          <p:cNvPr id="108" name="Group 107"/>
          <p:cNvGrpSpPr/>
          <p:nvPr/>
        </p:nvGrpSpPr>
        <p:grpSpPr>
          <a:xfrm>
            <a:off x="3602152" y="2389628"/>
            <a:ext cx="2011680" cy="411480"/>
            <a:chOff x="3600564" y="2389628"/>
            <a:chExt cx="2011680" cy="411480"/>
          </a:xfrm>
        </p:grpSpPr>
        <p:sp>
          <p:nvSpPr>
            <p:cNvPr id="109" name="Right Arrow 108"/>
            <p:cNvSpPr/>
            <p:nvPr/>
          </p:nvSpPr>
          <p:spPr bwMode="auto">
            <a:xfrm>
              <a:off x="3600564" y="2526788"/>
              <a:ext cx="2011680" cy="27432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0" name="TextBox 109"/>
            <p:cNvSpPr txBox="1"/>
            <p:nvPr/>
          </p:nvSpPr>
          <p:spPr>
            <a:xfrm>
              <a:off x="3600564" y="2389628"/>
              <a:ext cx="1317668"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chemeClr val="accent4"/>
                  </a:solidFill>
                </a:rPr>
                <a:t>NEW PURCHASE</a:t>
              </a:r>
            </a:p>
          </p:txBody>
        </p:sp>
      </p:grpSp>
      <p:grpSp>
        <p:nvGrpSpPr>
          <p:cNvPr id="111" name="Group 110"/>
          <p:cNvGrpSpPr/>
          <p:nvPr/>
        </p:nvGrpSpPr>
        <p:grpSpPr>
          <a:xfrm>
            <a:off x="3602152" y="3080906"/>
            <a:ext cx="2011680" cy="411480"/>
            <a:chOff x="3600564" y="3080906"/>
            <a:chExt cx="2011680" cy="411480"/>
          </a:xfrm>
        </p:grpSpPr>
        <p:sp>
          <p:nvSpPr>
            <p:cNvPr id="112" name="Right Arrow 111"/>
            <p:cNvSpPr/>
            <p:nvPr/>
          </p:nvSpPr>
          <p:spPr bwMode="auto">
            <a:xfrm>
              <a:off x="3600564" y="3218066"/>
              <a:ext cx="2011680" cy="274320"/>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3" name="TextBox 112"/>
            <p:cNvSpPr txBox="1"/>
            <p:nvPr/>
          </p:nvSpPr>
          <p:spPr>
            <a:xfrm>
              <a:off x="3600564" y="3080906"/>
              <a:ext cx="1243161" cy="193899"/>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chemeClr val="accent2"/>
                  </a:solidFill>
                </a:rPr>
                <a:t>NEW PRODUCT</a:t>
              </a:r>
            </a:p>
          </p:txBody>
        </p:sp>
      </p:grpSp>
      <p:sp>
        <p:nvSpPr>
          <p:cNvPr id="114" name="Right Arrow 113"/>
          <p:cNvSpPr/>
          <p:nvPr/>
        </p:nvSpPr>
        <p:spPr bwMode="auto">
          <a:xfrm>
            <a:off x="6595831" y="2181149"/>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5" name="Right Arrow 114"/>
          <p:cNvSpPr/>
          <p:nvPr/>
        </p:nvSpPr>
        <p:spPr bwMode="auto">
          <a:xfrm>
            <a:off x="6595831" y="2526788"/>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6" name="Right Arrow 115"/>
          <p:cNvSpPr/>
          <p:nvPr/>
        </p:nvSpPr>
        <p:spPr bwMode="auto">
          <a:xfrm>
            <a:off x="6595831" y="2872427"/>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7" name="Freeform 116"/>
          <p:cNvSpPr>
            <a:spLocks noEditPoints="1"/>
          </p:cNvSpPr>
          <p:nvPr/>
        </p:nvSpPr>
        <p:spPr bwMode="auto">
          <a:xfrm>
            <a:off x="2286209" y="1722794"/>
            <a:ext cx="1235819" cy="1950295"/>
          </a:xfrm>
          <a:custGeom>
            <a:avLst/>
            <a:gdLst>
              <a:gd name="T0" fmla="*/ 278 w 441"/>
              <a:gd name="T1" fmla="*/ 280 h 697"/>
              <a:gd name="T2" fmla="*/ 158 w 441"/>
              <a:gd name="T3" fmla="*/ 334 h 697"/>
              <a:gd name="T4" fmla="*/ 229 w 441"/>
              <a:gd name="T5" fmla="*/ 334 h 697"/>
              <a:gd name="T6" fmla="*/ 170 w 441"/>
              <a:gd name="T7" fmla="*/ 393 h 697"/>
              <a:gd name="T8" fmla="*/ 158 w 441"/>
              <a:gd name="T9" fmla="*/ 425 h 697"/>
              <a:gd name="T10" fmla="*/ 229 w 441"/>
              <a:gd name="T11" fmla="*/ 425 h 697"/>
              <a:gd name="T12" fmla="*/ 170 w 441"/>
              <a:gd name="T13" fmla="*/ 484 h 697"/>
              <a:gd name="T14" fmla="*/ 158 w 441"/>
              <a:gd name="T15" fmla="*/ 516 h 697"/>
              <a:gd name="T16" fmla="*/ 229 w 441"/>
              <a:gd name="T17" fmla="*/ 516 h 697"/>
              <a:gd name="T18" fmla="*/ 170 w 441"/>
              <a:gd name="T19" fmla="*/ 575 h 697"/>
              <a:gd name="T20" fmla="*/ 158 w 441"/>
              <a:gd name="T21" fmla="*/ 607 h 697"/>
              <a:gd name="T22" fmla="*/ 229 w 441"/>
              <a:gd name="T23" fmla="*/ 607 h 697"/>
              <a:gd name="T24" fmla="*/ 170 w 441"/>
              <a:gd name="T25" fmla="*/ 666 h 697"/>
              <a:gd name="T26" fmla="*/ 57 w 441"/>
              <a:gd name="T27" fmla="*/ 334 h 697"/>
              <a:gd name="T28" fmla="*/ 128 w 441"/>
              <a:gd name="T29" fmla="*/ 334 h 697"/>
              <a:gd name="T30" fmla="*/ 69 w 441"/>
              <a:gd name="T31" fmla="*/ 393 h 697"/>
              <a:gd name="T32" fmla="*/ 57 w 441"/>
              <a:gd name="T33" fmla="*/ 425 h 697"/>
              <a:gd name="T34" fmla="*/ 128 w 441"/>
              <a:gd name="T35" fmla="*/ 425 h 697"/>
              <a:gd name="T36" fmla="*/ 69 w 441"/>
              <a:gd name="T37" fmla="*/ 484 h 697"/>
              <a:gd name="T38" fmla="*/ 57 w 441"/>
              <a:gd name="T39" fmla="*/ 516 h 697"/>
              <a:gd name="T40" fmla="*/ 128 w 441"/>
              <a:gd name="T41" fmla="*/ 516 h 697"/>
              <a:gd name="T42" fmla="*/ 69 w 441"/>
              <a:gd name="T43" fmla="*/ 575 h 697"/>
              <a:gd name="T44" fmla="*/ 57 w 441"/>
              <a:gd name="T45" fmla="*/ 607 h 697"/>
              <a:gd name="T46" fmla="*/ 128 w 441"/>
              <a:gd name="T47" fmla="*/ 607 h 697"/>
              <a:gd name="T48" fmla="*/ 69 w 441"/>
              <a:gd name="T49" fmla="*/ 666 h 697"/>
              <a:gd name="T50" fmla="*/ 163 w 441"/>
              <a:gd name="T51" fmla="*/ 0 h 697"/>
              <a:gd name="T52" fmla="*/ 298 w 441"/>
              <a:gd name="T53" fmla="*/ 697 h 697"/>
              <a:gd name="T54" fmla="*/ 163 w 441"/>
              <a:gd name="T55" fmla="*/ 0 h 697"/>
              <a:gd name="T56" fmla="*/ 228 w 441"/>
              <a:gd name="T57" fmla="*/ 209 h 697"/>
              <a:gd name="T58" fmla="*/ 228 w 441"/>
              <a:gd name="T59" fmla="*/ 138 h 697"/>
              <a:gd name="T60" fmla="*/ 287 w 441"/>
              <a:gd name="T61" fmla="*/ 197 h 697"/>
              <a:gd name="T62" fmla="*/ 228 w 441"/>
              <a:gd name="T63" fmla="*/ 118 h 697"/>
              <a:gd name="T64" fmla="*/ 228 w 441"/>
              <a:gd name="T65" fmla="*/ 47 h 697"/>
              <a:gd name="T66" fmla="*/ 287 w 441"/>
              <a:gd name="T67" fmla="*/ 106 h 697"/>
              <a:gd name="T68" fmla="*/ 329 w 441"/>
              <a:gd name="T69" fmla="*/ 573 h 697"/>
              <a:gd name="T70" fmla="*/ 329 w 441"/>
              <a:gd name="T71" fmla="*/ 502 h 697"/>
              <a:gd name="T72" fmla="*/ 388 w 441"/>
              <a:gd name="T73" fmla="*/ 561 h 697"/>
              <a:gd name="T74" fmla="*/ 329 w 441"/>
              <a:gd name="T75" fmla="*/ 482 h 697"/>
              <a:gd name="T76" fmla="*/ 329 w 441"/>
              <a:gd name="T77" fmla="*/ 411 h 697"/>
              <a:gd name="T78" fmla="*/ 388 w 441"/>
              <a:gd name="T79" fmla="*/ 470 h 697"/>
              <a:gd name="T80" fmla="*/ 329 w 441"/>
              <a:gd name="T81" fmla="*/ 391 h 697"/>
              <a:gd name="T82" fmla="*/ 329 w 441"/>
              <a:gd name="T83" fmla="*/ 320 h 697"/>
              <a:gd name="T84" fmla="*/ 388 w 441"/>
              <a:gd name="T85" fmla="*/ 379 h 697"/>
              <a:gd name="T86" fmla="*/ 329 w 441"/>
              <a:gd name="T87" fmla="*/ 300 h 697"/>
              <a:gd name="T88" fmla="*/ 329 w 441"/>
              <a:gd name="T89" fmla="*/ 229 h 697"/>
              <a:gd name="T90" fmla="*/ 388 w 441"/>
              <a:gd name="T91" fmla="*/ 288 h 697"/>
              <a:gd name="T92" fmla="*/ 329 w 441"/>
              <a:gd name="T93" fmla="*/ 209 h 697"/>
              <a:gd name="T94" fmla="*/ 329 w 441"/>
              <a:gd name="T95" fmla="*/ 138 h 697"/>
              <a:gd name="T96" fmla="*/ 388 w 441"/>
              <a:gd name="T97" fmla="*/ 197 h 697"/>
              <a:gd name="T98" fmla="*/ 329 w 441"/>
              <a:gd name="T99" fmla="*/ 118 h 697"/>
              <a:gd name="T100" fmla="*/ 329 w 441"/>
              <a:gd name="T101" fmla="*/ 47 h 697"/>
              <a:gd name="T102" fmla="*/ 388 w 441"/>
              <a:gd name="T103" fmla="*/ 106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697">
                <a:moveTo>
                  <a:pt x="0" y="697"/>
                </a:moveTo>
                <a:cubicBezTo>
                  <a:pt x="278" y="697"/>
                  <a:pt x="278" y="697"/>
                  <a:pt x="278" y="697"/>
                </a:cubicBezTo>
                <a:cubicBezTo>
                  <a:pt x="278" y="280"/>
                  <a:pt x="278" y="280"/>
                  <a:pt x="278" y="280"/>
                </a:cubicBezTo>
                <a:cubicBezTo>
                  <a:pt x="0" y="280"/>
                  <a:pt x="0" y="280"/>
                  <a:pt x="0" y="280"/>
                </a:cubicBezTo>
                <a:lnTo>
                  <a:pt x="0" y="697"/>
                </a:lnTo>
                <a:close/>
                <a:moveTo>
                  <a:pt x="158" y="334"/>
                </a:moveTo>
                <a:cubicBezTo>
                  <a:pt x="158" y="327"/>
                  <a:pt x="163" y="322"/>
                  <a:pt x="170" y="322"/>
                </a:cubicBezTo>
                <a:cubicBezTo>
                  <a:pt x="217" y="322"/>
                  <a:pt x="217" y="322"/>
                  <a:pt x="217" y="322"/>
                </a:cubicBezTo>
                <a:cubicBezTo>
                  <a:pt x="224" y="322"/>
                  <a:pt x="229" y="327"/>
                  <a:pt x="229" y="334"/>
                </a:cubicBezTo>
                <a:cubicBezTo>
                  <a:pt x="229" y="381"/>
                  <a:pt x="229" y="381"/>
                  <a:pt x="229" y="381"/>
                </a:cubicBezTo>
                <a:cubicBezTo>
                  <a:pt x="229" y="388"/>
                  <a:pt x="224" y="393"/>
                  <a:pt x="217" y="393"/>
                </a:cubicBezTo>
                <a:cubicBezTo>
                  <a:pt x="170" y="393"/>
                  <a:pt x="170" y="393"/>
                  <a:pt x="170" y="393"/>
                </a:cubicBezTo>
                <a:cubicBezTo>
                  <a:pt x="163" y="393"/>
                  <a:pt x="158" y="388"/>
                  <a:pt x="158" y="381"/>
                </a:cubicBezTo>
                <a:lnTo>
                  <a:pt x="158" y="334"/>
                </a:lnTo>
                <a:close/>
                <a:moveTo>
                  <a:pt x="158" y="425"/>
                </a:moveTo>
                <a:cubicBezTo>
                  <a:pt x="158" y="418"/>
                  <a:pt x="163" y="413"/>
                  <a:pt x="170" y="413"/>
                </a:cubicBezTo>
                <a:cubicBezTo>
                  <a:pt x="217" y="413"/>
                  <a:pt x="217" y="413"/>
                  <a:pt x="217" y="413"/>
                </a:cubicBezTo>
                <a:cubicBezTo>
                  <a:pt x="224" y="413"/>
                  <a:pt x="229" y="418"/>
                  <a:pt x="229" y="425"/>
                </a:cubicBezTo>
                <a:cubicBezTo>
                  <a:pt x="229" y="472"/>
                  <a:pt x="229" y="472"/>
                  <a:pt x="229" y="472"/>
                </a:cubicBezTo>
                <a:cubicBezTo>
                  <a:pt x="229" y="479"/>
                  <a:pt x="224" y="484"/>
                  <a:pt x="217" y="484"/>
                </a:cubicBezTo>
                <a:cubicBezTo>
                  <a:pt x="170" y="484"/>
                  <a:pt x="170" y="484"/>
                  <a:pt x="170" y="484"/>
                </a:cubicBezTo>
                <a:cubicBezTo>
                  <a:pt x="163" y="484"/>
                  <a:pt x="158" y="479"/>
                  <a:pt x="158" y="472"/>
                </a:cubicBezTo>
                <a:lnTo>
                  <a:pt x="158" y="425"/>
                </a:lnTo>
                <a:close/>
                <a:moveTo>
                  <a:pt x="158" y="516"/>
                </a:moveTo>
                <a:cubicBezTo>
                  <a:pt x="158" y="509"/>
                  <a:pt x="163" y="504"/>
                  <a:pt x="170" y="504"/>
                </a:cubicBezTo>
                <a:cubicBezTo>
                  <a:pt x="217" y="504"/>
                  <a:pt x="217" y="504"/>
                  <a:pt x="217" y="504"/>
                </a:cubicBezTo>
                <a:cubicBezTo>
                  <a:pt x="224" y="504"/>
                  <a:pt x="229" y="509"/>
                  <a:pt x="229" y="516"/>
                </a:cubicBezTo>
                <a:cubicBezTo>
                  <a:pt x="229" y="563"/>
                  <a:pt x="229" y="563"/>
                  <a:pt x="229" y="563"/>
                </a:cubicBezTo>
                <a:cubicBezTo>
                  <a:pt x="229" y="570"/>
                  <a:pt x="224" y="575"/>
                  <a:pt x="217" y="575"/>
                </a:cubicBezTo>
                <a:cubicBezTo>
                  <a:pt x="170" y="575"/>
                  <a:pt x="170" y="575"/>
                  <a:pt x="170" y="575"/>
                </a:cubicBezTo>
                <a:cubicBezTo>
                  <a:pt x="163" y="575"/>
                  <a:pt x="158" y="570"/>
                  <a:pt x="158" y="563"/>
                </a:cubicBezTo>
                <a:lnTo>
                  <a:pt x="158" y="516"/>
                </a:lnTo>
                <a:close/>
                <a:moveTo>
                  <a:pt x="158" y="607"/>
                </a:moveTo>
                <a:cubicBezTo>
                  <a:pt x="158" y="600"/>
                  <a:pt x="163" y="595"/>
                  <a:pt x="170" y="595"/>
                </a:cubicBezTo>
                <a:cubicBezTo>
                  <a:pt x="217" y="595"/>
                  <a:pt x="217" y="595"/>
                  <a:pt x="217" y="595"/>
                </a:cubicBezTo>
                <a:cubicBezTo>
                  <a:pt x="224" y="595"/>
                  <a:pt x="229" y="600"/>
                  <a:pt x="229" y="607"/>
                </a:cubicBezTo>
                <a:cubicBezTo>
                  <a:pt x="229" y="654"/>
                  <a:pt x="229" y="654"/>
                  <a:pt x="229" y="654"/>
                </a:cubicBezTo>
                <a:cubicBezTo>
                  <a:pt x="229" y="661"/>
                  <a:pt x="224" y="666"/>
                  <a:pt x="217" y="666"/>
                </a:cubicBezTo>
                <a:cubicBezTo>
                  <a:pt x="170" y="666"/>
                  <a:pt x="170" y="666"/>
                  <a:pt x="170" y="666"/>
                </a:cubicBezTo>
                <a:cubicBezTo>
                  <a:pt x="163" y="666"/>
                  <a:pt x="158" y="661"/>
                  <a:pt x="158" y="654"/>
                </a:cubicBezTo>
                <a:lnTo>
                  <a:pt x="158" y="607"/>
                </a:lnTo>
                <a:close/>
                <a:moveTo>
                  <a:pt x="57" y="334"/>
                </a:moveTo>
                <a:cubicBezTo>
                  <a:pt x="57" y="327"/>
                  <a:pt x="62" y="322"/>
                  <a:pt x="69" y="322"/>
                </a:cubicBezTo>
                <a:cubicBezTo>
                  <a:pt x="116" y="322"/>
                  <a:pt x="116" y="322"/>
                  <a:pt x="116" y="322"/>
                </a:cubicBezTo>
                <a:cubicBezTo>
                  <a:pt x="123" y="322"/>
                  <a:pt x="128" y="327"/>
                  <a:pt x="128" y="334"/>
                </a:cubicBezTo>
                <a:cubicBezTo>
                  <a:pt x="128" y="381"/>
                  <a:pt x="128" y="381"/>
                  <a:pt x="128" y="381"/>
                </a:cubicBezTo>
                <a:cubicBezTo>
                  <a:pt x="128" y="388"/>
                  <a:pt x="123" y="393"/>
                  <a:pt x="116" y="393"/>
                </a:cubicBezTo>
                <a:cubicBezTo>
                  <a:pt x="69" y="393"/>
                  <a:pt x="69" y="393"/>
                  <a:pt x="69" y="393"/>
                </a:cubicBezTo>
                <a:cubicBezTo>
                  <a:pt x="62" y="393"/>
                  <a:pt x="57" y="388"/>
                  <a:pt x="57" y="381"/>
                </a:cubicBezTo>
                <a:lnTo>
                  <a:pt x="57" y="334"/>
                </a:lnTo>
                <a:close/>
                <a:moveTo>
                  <a:pt x="57" y="425"/>
                </a:moveTo>
                <a:cubicBezTo>
                  <a:pt x="57" y="418"/>
                  <a:pt x="62" y="413"/>
                  <a:pt x="69" y="413"/>
                </a:cubicBezTo>
                <a:cubicBezTo>
                  <a:pt x="116" y="413"/>
                  <a:pt x="116" y="413"/>
                  <a:pt x="116" y="413"/>
                </a:cubicBezTo>
                <a:cubicBezTo>
                  <a:pt x="123" y="413"/>
                  <a:pt x="128" y="418"/>
                  <a:pt x="128" y="425"/>
                </a:cubicBezTo>
                <a:cubicBezTo>
                  <a:pt x="128" y="472"/>
                  <a:pt x="128" y="472"/>
                  <a:pt x="128" y="472"/>
                </a:cubicBezTo>
                <a:cubicBezTo>
                  <a:pt x="128" y="479"/>
                  <a:pt x="123" y="484"/>
                  <a:pt x="116" y="484"/>
                </a:cubicBezTo>
                <a:cubicBezTo>
                  <a:pt x="69" y="484"/>
                  <a:pt x="69" y="484"/>
                  <a:pt x="69" y="484"/>
                </a:cubicBezTo>
                <a:cubicBezTo>
                  <a:pt x="62" y="484"/>
                  <a:pt x="57" y="479"/>
                  <a:pt x="57" y="472"/>
                </a:cubicBezTo>
                <a:lnTo>
                  <a:pt x="57" y="425"/>
                </a:lnTo>
                <a:close/>
                <a:moveTo>
                  <a:pt x="57" y="516"/>
                </a:moveTo>
                <a:cubicBezTo>
                  <a:pt x="57" y="509"/>
                  <a:pt x="62" y="504"/>
                  <a:pt x="69" y="504"/>
                </a:cubicBezTo>
                <a:cubicBezTo>
                  <a:pt x="116" y="504"/>
                  <a:pt x="116" y="504"/>
                  <a:pt x="116" y="504"/>
                </a:cubicBezTo>
                <a:cubicBezTo>
                  <a:pt x="123" y="504"/>
                  <a:pt x="128" y="509"/>
                  <a:pt x="128" y="516"/>
                </a:cubicBezTo>
                <a:cubicBezTo>
                  <a:pt x="128" y="563"/>
                  <a:pt x="128" y="563"/>
                  <a:pt x="128" y="563"/>
                </a:cubicBezTo>
                <a:cubicBezTo>
                  <a:pt x="128" y="570"/>
                  <a:pt x="123" y="575"/>
                  <a:pt x="116" y="575"/>
                </a:cubicBezTo>
                <a:cubicBezTo>
                  <a:pt x="69" y="575"/>
                  <a:pt x="69" y="575"/>
                  <a:pt x="69" y="575"/>
                </a:cubicBezTo>
                <a:cubicBezTo>
                  <a:pt x="62" y="575"/>
                  <a:pt x="57" y="570"/>
                  <a:pt x="57" y="563"/>
                </a:cubicBezTo>
                <a:lnTo>
                  <a:pt x="57" y="516"/>
                </a:lnTo>
                <a:close/>
                <a:moveTo>
                  <a:pt x="57" y="607"/>
                </a:moveTo>
                <a:cubicBezTo>
                  <a:pt x="57" y="600"/>
                  <a:pt x="62" y="595"/>
                  <a:pt x="69" y="595"/>
                </a:cubicBezTo>
                <a:cubicBezTo>
                  <a:pt x="116" y="595"/>
                  <a:pt x="116" y="595"/>
                  <a:pt x="116" y="595"/>
                </a:cubicBezTo>
                <a:cubicBezTo>
                  <a:pt x="123" y="595"/>
                  <a:pt x="128" y="600"/>
                  <a:pt x="128" y="607"/>
                </a:cubicBezTo>
                <a:cubicBezTo>
                  <a:pt x="128" y="654"/>
                  <a:pt x="128" y="654"/>
                  <a:pt x="128" y="654"/>
                </a:cubicBezTo>
                <a:cubicBezTo>
                  <a:pt x="128" y="661"/>
                  <a:pt x="123" y="666"/>
                  <a:pt x="116" y="666"/>
                </a:cubicBezTo>
                <a:cubicBezTo>
                  <a:pt x="69" y="666"/>
                  <a:pt x="69" y="666"/>
                  <a:pt x="69" y="666"/>
                </a:cubicBezTo>
                <a:cubicBezTo>
                  <a:pt x="62" y="666"/>
                  <a:pt x="57" y="661"/>
                  <a:pt x="57" y="654"/>
                </a:cubicBezTo>
                <a:lnTo>
                  <a:pt x="57" y="607"/>
                </a:lnTo>
                <a:close/>
                <a:moveTo>
                  <a:pt x="163" y="0"/>
                </a:moveTo>
                <a:cubicBezTo>
                  <a:pt x="163" y="260"/>
                  <a:pt x="163" y="260"/>
                  <a:pt x="163" y="260"/>
                </a:cubicBezTo>
                <a:cubicBezTo>
                  <a:pt x="298" y="260"/>
                  <a:pt x="298" y="260"/>
                  <a:pt x="298" y="260"/>
                </a:cubicBezTo>
                <a:cubicBezTo>
                  <a:pt x="298" y="697"/>
                  <a:pt x="298" y="697"/>
                  <a:pt x="298" y="697"/>
                </a:cubicBezTo>
                <a:cubicBezTo>
                  <a:pt x="441" y="697"/>
                  <a:pt x="441" y="697"/>
                  <a:pt x="441" y="697"/>
                </a:cubicBezTo>
                <a:cubicBezTo>
                  <a:pt x="441" y="0"/>
                  <a:pt x="441" y="0"/>
                  <a:pt x="441" y="0"/>
                </a:cubicBezTo>
                <a:lnTo>
                  <a:pt x="163" y="0"/>
                </a:lnTo>
                <a:close/>
                <a:moveTo>
                  <a:pt x="287" y="197"/>
                </a:moveTo>
                <a:cubicBezTo>
                  <a:pt x="287" y="204"/>
                  <a:pt x="282" y="209"/>
                  <a:pt x="275" y="209"/>
                </a:cubicBezTo>
                <a:cubicBezTo>
                  <a:pt x="228" y="209"/>
                  <a:pt x="228" y="209"/>
                  <a:pt x="228" y="209"/>
                </a:cubicBezTo>
                <a:cubicBezTo>
                  <a:pt x="221" y="209"/>
                  <a:pt x="216" y="204"/>
                  <a:pt x="216" y="197"/>
                </a:cubicBezTo>
                <a:cubicBezTo>
                  <a:pt x="216" y="150"/>
                  <a:pt x="216" y="150"/>
                  <a:pt x="216" y="150"/>
                </a:cubicBezTo>
                <a:cubicBezTo>
                  <a:pt x="216" y="143"/>
                  <a:pt x="221" y="138"/>
                  <a:pt x="228" y="138"/>
                </a:cubicBezTo>
                <a:cubicBezTo>
                  <a:pt x="275" y="138"/>
                  <a:pt x="275" y="138"/>
                  <a:pt x="275" y="138"/>
                </a:cubicBezTo>
                <a:cubicBezTo>
                  <a:pt x="282" y="138"/>
                  <a:pt x="287" y="143"/>
                  <a:pt x="287" y="150"/>
                </a:cubicBezTo>
                <a:lnTo>
                  <a:pt x="287" y="197"/>
                </a:lnTo>
                <a:close/>
                <a:moveTo>
                  <a:pt x="287" y="106"/>
                </a:moveTo>
                <a:cubicBezTo>
                  <a:pt x="287" y="113"/>
                  <a:pt x="282" y="118"/>
                  <a:pt x="275" y="118"/>
                </a:cubicBezTo>
                <a:cubicBezTo>
                  <a:pt x="228" y="118"/>
                  <a:pt x="228" y="118"/>
                  <a:pt x="228" y="118"/>
                </a:cubicBezTo>
                <a:cubicBezTo>
                  <a:pt x="221" y="118"/>
                  <a:pt x="216" y="113"/>
                  <a:pt x="216" y="106"/>
                </a:cubicBezTo>
                <a:cubicBezTo>
                  <a:pt x="216" y="59"/>
                  <a:pt x="216" y="59"/>
                  <a:pt x="216" y="59"/>
                </a:cubicBezTo>
                <a:cubicBezTo>
                  <a:pt x="216" y="52"/>
                  <a:pt x="221" y="47"/>
                  <a:pt x="228" y="47"/>
                </a:cubicBezTo>
                <a:cubicBezTo>
                  <a:pt x="275" y="47"/>
                  <a:pt x="275" y="47"/>
                  <a:pt x="275" y="47"/>
                </a:cubicBezTo>
                <a:cubicBezTo>
                  <a:pt x="282" y="47"/>
                  <a:pt x="287" y="52"/>
                  <a:pt x="287" y="59"/>
                </a:cubicBezTo>
                <a:lnTo>
                  <a:pt x="287" y="106"/>
                </a:lnTo>
                <a:close/>
                <a:moveTo>
                  <a:pt x="388" y="561"/>
                </a:moveTo>
                <a:cubicBezTo>
                  <a:pt x="388" y="568"/>
                  <a:pt x="383" y="573"/>
                  <a:pt x="376" y="573"/>
                </a:cubicBezTo>
                <a:cubicBezTo>
                  <a:pt x="329" y="573"/>
                  <a:pt x="329" y="573"/>
                  <a:pt x="329" y="573"/>
                </a:cubicBezTo>
                <a:cubicBezTo>
                  <a:pt x="322" y="573"/>
                  <a:pt x="317" y="568"/>
                  <a:pt x="317" y="561"/>
                </a:cubicBezTo>
                <a:cubicBezTo>
                  <a:pt x="317" y="514"/>
                  <a:pt x="317" y="514"/>
                  <a:pt x="317" y="514"/>
                </a:cubicBezTo>
                <a:cubicBezTo>
                  <a:pt x="317" y="507"/>
                  <a:pt x="322" y="502"/>
                  <a:pt x="329" y="502"/>
                </a:cubicBezTo>
                <a:cubicBezTo>
                  <a:pt x="376" y="502"/>
                  <a:pt x="376" y="502"/>
                  <a:pt x="376" y="502"/>
                </a:cubicBezTo>
                <a:cubicBezTo>
                  <a:pt x="383" y="502"/>
                  <a:pt x="388" y="507"/>
                  <a:pt x="388" y="514"/>
                </a:cubicBezTo>
                <a:lnTo>
                  <a:pt x="388" y="561"/>
                </a:lnTo>
                <a:close/>
                <a:moveTo>
                  <a:pt x="388" y="470"/>
                </a:moveTo>
                <a:cubicBezTo>
                  <a:pt x="388" y="477"/>
                  <a:pt x="383" y="482"/>
                  <a:pt x="376" y="482"/>
                </a:cubicBezTo>
                <a:cubicBezTo>
                  <a:pt x="329" y="482"/>
                  <a:pt x="329" y="482"/>
                  <a:pt x="329" y="482"/>
                </a:cubicBezTo>
                <a:cubicBezTo>
                  <a:pt x="322" y="482"/>
                  <a:pt x="317" y="477"/>
                  <a:pt x="317" y="470"/>
                </a:cubicBezTo>
                <a:cubicBezTo>
                  <a:pt x="317" y="423"/>
                  <a:pt x="317" y="423"/>
                  <a:pt x="317" y="423"/>
                </a:cubicBezTo>
                <a:cubicBezTo>
                  <a:pt x="317" y="416"/>
                  <a:pt x="322" y="411"/>
                  <a:pt x="329" y="411"/>
                </a:cubicBezTo>
                <a:cubicBezTo>
                  <a:pt x="376" y="411"/>
                  <a:pt x="376" y="411"/>
                  <a:pt x="376" y="411"/>
                </a:cubicBezTo>
                <a:cubicBezTo>
                  <a:pt x="383" y="411"/>
                  <a:pt x="388" y="416"/>
                  <a:pt x="388" y="423"/>
                </a:cubicBezTo>
                <a:lnTo>
                  <a:pt x="388" y="470"/>
                </a:lnTo>
                <a:close/>
                <a:moveTo>
                  <a:pt x="388" y="379"/>
                </a:moveTo>
                <a:cubicBezTo>
                  <a:pt x="388" y="386"/>
                  <a:pt x="383" y="391"/>
                  <a:pt x="376" y="391"/>
                </a:cubicBezTo>
                <a:cubicBezTo>
                  <a:pt x="329" y="391"/>
                  <a:pt x="329" y="391"/>
                  <a:pt x="329" y="391"/>
                </a:cubicBezTo>
                <a:cubicBezTo>
                  <a:pt x="322" y="391"/>
                  <a:pt x="317" y="386"/>
                  <a:pt x="317" y="379"/>
                </a:cubicBezTo>
                <a:cubicBezTo>
                  <a:pt x="317" y="332"/>
                  <a:pt x="317" y="332"/>
                  <a:pt x="317" y="332"/>
                </a:cubicBezTo>
                <a:cubicBezTo>
                  <a:pt x="317" y="325"/>
                  <a:pt x="322" y="320"/>
                  <a:pt x="329" y="320"/>
                </a:cubicBezTo>
                <a:cubicBezTo>
                  <a:pt x="376" y="320"/>
                  <a:pt x="376" y="320"/>
                  <a:pt x="376" y="320"/>
                </a:cubicBezTo>
                <a:cubicBezTo>
                  <a:pt x="383" y="320"/>
                  <a:pt x="388" y="325"/>
                  <a:pt x="388" y="332"/>
                </a:cubicBezTo>
                <a:lnTo>
                  <a:pt x="388" y="379"/>
                </a:lnTo>
                <a:close/>
                <a:moveTo>
                  <a:pt x="388" y="288"/>
                </a:moveTo>
                <a:cubicBezTo>
                  <a:pt x="388" y="295"/>
                  <a:pt x="383" y="300"/>
                  <a:pt x="376" y="300"/>
                </a:cubicBezTo>
                <a:cubicBezTo>
                  <a:pt x="329" y="300"/>
                  <a:pt x="329" y="300"/>
                  <a:pt x="329" y="300"/>
                </a:cubicBezTo>
                <a:cubicBezTo>
                  <a:pt x="322" y="300"/>
                  <a:pt x="317" y="295"/>
                  <a:pt x="317" y="288"/>
                </a:cubicBezTo>
                <a:cubicBezTo>
                  <a:pt x="317" y="241"/>
                  <a:pt x="317" y="241"/>
                  <a:pt x="317" y="241"/>
                </a:cubicBezTo>
                <a:cubicBezTo>
                  <a:pt x="317" y="234"/>
                  <a:pt x="322" y="229"/>
                  <a:pt x="329" y="229"/>
                </a:cubicBezTo>
                <a:cubicBezTo>
                  <a:pt x="376" y="229"/>
                  <a:pt x="376" y="229"/>
                  <a:pt x="376" y="229"/>
                </a:cubicBezTo>
                <a:cubicBezTo>
                  <a:pt x="383" y="229"/>
                  <a:pt x="388" y="234"/>
                  <a:pt x="388" y="241"/>
                </a:cubicBezTo>
                <a:lnTo>
                  <a:pt x="388" y="288"/>
                </a:lnTo>
                <a:close/>
                <a:moveTo>
                  <a:pt x="388" y="197"/>
                </a:moveTo>
                <a:cubicBezTo>
                  <a:pt x="388" y="204"/>
                  <a:pt x="383" y="209"/>
                  <a:pt x="376" y="209"/>
                </a:cubicBezTo>
                <a:cubicBezTo>
                  <a:pt x="329" y="209"/>
                  <a:pt x="329" y="209"/>
                  <a:pt x="329" y="209"/>
                </a:cubicBezTo>
                <a:cubicBezTo>
                  <a:pt x="322" y="209"/>
                  <a:pt x="317" y="204"/>
                  <a:pt x="317" y="197"/>
                </a:cubicBezTo>
                <a:cubicBezTo>
                  <a:pt x="317" y="150"/>
                  <a:pt x="317" y="150"/>
                  <a:pt x="317" y="150"/>
                </a:cubicBezTo>
                <a:cubicBezTo>
                  <a:pt x="317" y="143"/>
                  <a:pt x="322" y="138"/>
                  <a:pt x="329" y="138"/>
                </a:cubicBezTo>
                <a:cubicBezTo>
                  <a:pt x="376" y="138"/>
                  <a:pt x="376" y="138"/>
                  <a:pt x="376" y="138"/>
                </a:cubicBezTo>
                <a:cubicBezTo>
                  <a:pt x="383" y="138"/>
                  <a:pt x="388" y="143"/>
                  <a:pt x="388" y="150"/>
                </a:cubicBezTo>
                <a:lnTo>
                  <a:pt x="388" y="197"/>
                </a:lnTo>
                <a:close/>
                <a:moveTo>
                  <a:pt x="388" y="106"/>
                </a:moveTo>
                <a:cubicBezTo>
                  <a:pt x="388" y="113"/>
                  <a:pt x="383" y="118"/>
                  <a:pt x="376" y="118"/>
                </a:cubicBezTo>
                <a:cubicBezTo>
                  <a:pt x="329" y="118"/>
                  <a:pt x="329" y="118"/>
                  <a:pt x="329" y="118"/>
                </a:cubicBezTo>
                <a:cubicBezTo>
                  <a:pt x="322" y="118"/>
                  <a:pt x="317" y="113"/>
                  <a:pt x="317" y="106"/>
                </a:cubicBezTo>
                <a:cubicBezTo>
                  <a:pt x="317" y="59"/>
                  <a:pt x="317" y="59"/>
                  <a:pt x="317" y="59"/>
                </a:cubicBezTo>
                <a:cubicBezTo>
                  <a:pt x="317" y="52"/>
                  <a:pt x="322" y="47"/>
                  <a:pt x="329" y="47"/>
                </a:cubicBezTo>
                <a:cubicBezTo>
                  <a:pt x="376" y="47"/>
                  <a:pt x="376" y="47"/>
                  <a:pt x="376" y="47"/>
                </a:cubicBezTo>
                <a:cubicBezTo>
                  <a:pt x="383" y="47"/>
                  <a:pt x="388" y="52"/>
                  <a:pt x="388" y="59"/>
                </a:cubicBezTo>
                <a:lnTo>
                  <a:pt x="388" y="10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8" name="Group 117"/>
          <p:cNvGrpSpPr/>
          <p:nvPr/>
        </p:nvGrpSpPr>
        <p:grpSpPr>
          <a:xfrm>
            <a:off x="8222952" y="1722793"/>
            <a:ext cx="1829145" cy="2176426"/>
            <a:chOff x="8221363" y="1722793"/>
            <a:chExt cx="1829145" cy="2176426"/>
          </a:xfrm>
        </p:grpSpPr>
        <p:sp>
          <p:nvSpPr>
            <p:cNvPr id="119" name="Freeform 80"/>
            <p:cNvSpPr>
              <a:spLocks noEditPoints="1"/>
            </p:cNvSpPr>
            <p:nvPr/>
          </p:nvSpPr>
          <p:spPr bwMode="black">
            <a:xfrm>
              <a:off x="8350105" y="1722793"/>
              <a:ext cx="1571661" cy="190675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0" name="TextBox 119"/>
            <p:cNvSpPr txBox="1"/>
            <p:nvPr/>
          </p:nvSpPr>
          <p:spPr>
            <a:xfrm>
              <a:off x="8221363" y="3649920"/>
              <a:ext cx="1829145"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solidFill>
                    <a:schemeClr val="tx1">
                      <a:lumMod val="90000"/>
                      <a:lumOff val="10000"/>
                      <a:alpha val="99000"/>
                    </a:schemeClr>
                  </a:solidFill>
                </a:rPr>
                <a:t>Data Warehouse</a:t>
              </a:r>
            </a:p>
          </p:txBody>
        </p:sp>
      </p:grpSp>
      <p:sp>
        <p:nvSpPr>
          <p:cNvPr id="121" name="Freeform 32"/>
          <p:cNvSpPr>
            <a:spLocks noEditPoints="1"/>
          </p:cNvSpPr>
          <p:nvPr/>
        </p:nvSpPr>
        <p:spPr bwMode="auto">
          <a:xfrm>
            <a:off x="5729411" y="166544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22" name="Freeform 32"/>
          <p:cNvSpPr>
            <a:spLocks noEditPoints="1"/>
          </p:cNvSpPr>
          <p:nvPr/>
        </p:nvSpPr>
        <p:spPr bwMode="auto">
          <a:xfrm>
            <a:off x="5729411" y="239482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2"/>
          <p:cNvSpPr>
            <a:spLocks noEditPoints="1"/>
          </p:cNvSpPr>
          <p:nvPr/>
        </p:nvSpPr>
        <p:spPr bwMode="auto">
          <a:xfrm>
            <a:off x="5729411" y="312420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nvGrpSpPr>
          <p:cNvPr id="124" name="Group 123"/>
          <p:cNvGrpSpPr/>
          <p:nvPr/>
        </p:nvGrpSpPr>
        <p:grpSpPr>
          <a:xfrm>
            <a:off x="2836021" y="4262614"/>
            <a:ext cx="1184613" cy="460659"/>
            <a:chOff x="2827915" y="4050315"/>
            <a:chExt cx="1184613" cy="460659"/>
          </a:xfrm>
        </p:grpSpPr>
        <p:sp>
          <p:nvSpPr>
            <p:cNvPr id="125"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TextBox 125"/>
            <p:cNvSpPr txBox="1"/>
            <p:nvPr/>
          </p:nvSpPr>
          <p:spPr>
            <a:xfrm>
              <a:off x="2827915" y="4169845"/>
              <a:ext cx="743810" cy="221599"/>
            </a:xfrm>
            <a:prstGeom prst="rect">
              <a:avLst/>
            </a:prstGeom>
            <a:noFill/>
          </p:spPr>
          <p:txBody>
            <a:bodyPr wrap="square" lIns="0" tIns="0" rIns="0" bIns="0" rtlCol="0">
              <a:spAutoFit/>
            </a:bodyPr>
            <a:lstStyle/>
            <a:p>
              <a:pPr algn="r">
                <a:lnSpc>
                  <a:spcPct val="90000"/>
                </a:lnSpc>
                <a:spcBef>
                  <a:spcPct val="20000"/>
                </a:spcBef>
                <a:buSzPct val="80000"/>
              </a:pPr>
              <a:r>
                <a:rPr lang="en-US" sz="1600" dirty="0">
                  <a:solidFill>
                    <a:schemeClr val="tx1">
                      <a:lumMod val="90000"/>
                      <a:lumOff val="10000"/>
                      <a:alpha val="99000"/>
                    </a:schemeClr>
                  </a:solidFill>
                </a:rPr>
                <a:t>Logs</a:t>
              </a:r>
            </a:p>
          </p:txBody>
        </p:sp>
      </p:grpSp>
      <p:cxnSp>
        <p:nvCxnSpPr>
          <p:cNvPr id="127" name="Straight Arrow Connector 126"/>
          <p:cNvCxnSpPr/>
          <p:nvPr/>
        </p:nvCxnSpPr>
        <p:spPr>
          <a:xfrm>
            <a:off x="3502423" y="3738660"/>
            <a:ext cx="1466323" cy="795241"/>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3648729" y="3644747"/>
            <a:ext cx="1184613" cy="460659"/>
            <a:chOff x="2827915" y="4050315"/>
            <a:chExt cx="1184613" cy="460659"/>
          </a:xfrm>
        </p:grpSpPr>
        <p:sp>
          <p:nvSpPr>
            <p:cNvPr id="129"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TextBox 129"/>
            <p:cNvSpPr txBox="1"/>
            <p:nvPr/>
          </p:nvSpPr>
          <p:spPr>
            <a:xfrm>
              <a:off x="2827915" y="4169845"/>
              <a:ext cx="743810" cy="221599"/>
            </a:xfrm>
            <a:prstGeom prst="rect">
              <a:avLst/>
            </a:prstGeom>
            <a:noFill/>
          </p:spPr>
          <p:txBody>
            <a:bodyPr wrap="square" lIns="0" tIns="0" rIns="0" bIns="0" rtlCol="0">
              <a:spAutoFit/>
            </a:bodyPr>
            <a:lstStyle/>
            <a:p>
              <a:pPr algn="r">
                <a:lnSpc>
                  <a:spcPct val="90000"/>
                </a:lnSpc>
                <a:spcBef>
                  <a:spcPct val="20000"/>
                </a:spcBef>
                <a:buSzPct val="80000"/>
              </a:pPr>
              <a:r>
                <a:rPr lang="en-US" sz="1600" dirty="0">
                  <a:solidFill>
                    <a:schemeClr val="tx1">
                      <a:lumMod val="90000"/>
                      <a:lumOff val="10000"/>
                      <a:alpha val="99000"/>
                    </a:schemeClr>
                  </a:solidFill>
                </a:rPr>
                <a:t>Logs</a:t>
              </a:r>
            </a:p>
          </p:txBody>
        </p:sp>
      </p:grpSp>
      <p:cxnSp>
        <p:nvCxnSpPr>
          <p:cNvPr id="131" name="Straight Arrow Connector 130"/>
          <p:cNvCxnSpPr/>
          <p:nvPr/>
        </p:nvCxnSpPr>
        <p:spPr>
          <a:xfrm>
            <a:off x="3081223" y="3738659"/>
            <a:ext cx="1887522" cy="1018982"/>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132" name="Round Same Side Corner Rectangle 73"/>
          <p:cNvSpPr/>
          <p:nvPr/>
        </p:nvSpPr>
        <p:spPr>
          <a:xfrm>
            <a:off x="7430152" y="4457831"/>
            <a:ext cx="2621945" cy="1670599"/>
          </a:xfrm>
          <a:prstGeom prst="rect">
            <a:avLst/>
          </a:prstGeom>
          <a:solidFill>
            <a:schemeClr val="bg1">
              <a:lumMod val="85000"/>
            </a:schemeClr>
          </a:solidFill>
          <a:ln w="10795" cap="flat" cmpd="sng" algn="ctr">
            <a:noFill/>
            <a:prstDash val="dash"/>
          </a:ln>
          <a:effectLst/>
        </p:spPr>
        <p:txBody>
          <a:bodyPr lIns="91440" tIns="91440" rIns="91440" bIns="91440" rtlCol="0" anchor="ctr" anchorCtr="0"/>
          <a:lstStyle/>
          <a:p>
            <a:endParaRPr lang="en-US" sz="1200" kern="0" dirty="0">
              <a:ln>
                <a:solidFill>
                  <a:schemeClr val="bg1">
                    <a:alpha val="0"/>
                  </a:schemeClr>
                </a:solidFill>
              </a:ln>
              <a:solidFill>
                <a:schemeClr val="bg1"/>
              </a:solidFill>
              <a:cs typeface="Arial"/>
            </a:endParaRPr>
          </a:p>
        </p:txBody>
      </p:sp>
      <p:sp>
        <p:nvSpPr>
          <p:cNvPr id="133" name="Round Same Side Corner Rectangle 73"/>
          <p:cNvSpPr/>
          <p:nvPr/>
        </p:nvSpPr>
        <p:spPr>
          <a:xfrm>
            <a:off x="7430151" y="4457831"/>
            <a:ext cx="1020112" cy="1670599"/>
          </a:xfrm>
          <a:prstGeom prst="rect">
            <a:avLst/>
          </a:prstGeom>
          <a:solidFill>
            <a:schemeClr val="bg1">
              <a:lumMod val="85000"/>
            </a:schemeClr>
          </a:solidFill>
          <a:ln w="10795" cap="flat" cmpd="sng" algn="ctr">
            <a:noFill/>
            <a:prstDash val="dash"/>
          </a:ln>
          <a:effectLst/>
        </p:spPr>
        <p:txBody>
          <a:bodyPr lIns="91440" tIns="91440" rIns="91440" bIns="91440" rtlCol="0" anchor="ctr" anchorCtr="0"/>
          <a:lstStyle/>
          <a:p>
            <a:r>
              <a:rPr lang="en-US" sz="1200" kern="0" dirty="0">
                <a:ln>
                  <a:solidFill>
                    <a:schemeClr val="bg1">
                      <a:alpha val="0"/>
                    </a:schemeClr>
                  </a:solidFill>
                </a:ln>
                <a:solidFill>
                  <a:schemeClr val="tx1">
                    <a:lumMod val="90000"/>
                    <a:lumOff val="10000"/>
                    <a:alpha val="99000"/>
                  </a:schemeClr>
                </a:solidFill>
                <a:cs typeface="Arial"/>
              </a:rPr>
              <a:t>How much do views </a:t>
            </a:r>
            <a:br>
              <a:rPr lang="en-US" sz="1200" kern="0" dirty="0">
                <a:ln>
                  <a:solidFill>
                    <a:schemeClr val="bg1">
                      <a:alpha val="0"/>
                    </a:schemeClr>
                  </a:solidFill>
                </a:ln>
                <a:solidFill>
                  <a:schemeClr val="tx1">
                    <a:lumMod val="90000"/>
                    <a:lumOff val="10000"/>
                    <a:alpha val="99000"/>
                  </a:schemeClr>
                </a:solidFill>
                <a:cs typeface="Arial"/>
              </a:rPr>
            </a:br>
            <a:r>
              <a:rPr lang="en-US" sz="1200" kern="0" dirty="0">
                <a:ln>
                  <a:solidFill>
                    <a:schemeClr val="bg1">
                      <a:alpha val="0"/>
                    </a:schemeClr>
                  </a:solidFill>
                </a:ln>
                <a:solidFill>
                  <a:schemeClr val="tx1">
                    <a:lumMod val="90000"/>
                    <a:lumOff val="10000"/>
                    <a:alpha val="99000"/>
                  </a:schemeClr>
                </a:solidFill>
                <a:cs typeface="Arial"/>
              </a:rPr>
              <a:t>for certain products increase when our TV ads run?</a:t>
            </a:r>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51694" y="4492944"/>
            <a:ext cx="1580579" cy="1556767"/>
          </a:xfrm>
          <a:prstGeom prst="rect">
            <a:avLst/>
          </a:prstGeom>
        </p:spPr>
      </p:pic>
      <p:sp>
        <p:nvSpPr>
          <p:cNvPr id="137" name="Right Arrow 136"/>
          <p:cNvSpPr/>
          <p:nvPr/>
        </p:nvSpPr>
        <p:spPr bwMode="auto">
          <a:xfrm rot="16200000">
            <a:off x="8666633" y="4041364"/>
            <a:ext cx="55861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Freeform 207"/>
          <p:cNvSpPr>
            <a:spLocks noEditPoints="1"/>
          </p:cNvSpPr>
          <p:nvPr/>
        </p:nvSpPr>
        <p:spPr bwMode="black">
          <a:xfrm>
            <a:off x="9083099" y="4023001"/>
            <a:ext cx="508115" cy="37812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lumMod val="75000"/>
              <a:lumOff val="25000"/>
            </a:schemeClr>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42499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left)">
                                      <p:cBhvr>
                                        <p:cTn id="7" dur="5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500"/>
                                        <p:tgtEl>
                                          <p:spTgt spid="124"/>
                                        </p:tgtEl>
                                      </p:cBhvr>
                                    </p:animEffect>
                                  </p:childTnLst>
                                </p:cTn>
                              </p:par>
                              <p:par>
                                <p:cTn id="11" presetID="10"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par>
                                <p:cTn id="14" presetID="22" presetClass="entr" presetSubtype="8" fill="hold"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wipe(left)">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3"/>
                                        </p:tgtEl>
                                        <p:attrNameLst>
                                          <p:attrName>style.visibility</p:attrName>
                                        </p:attrNameLst>
                                      </p:cBhvr>
                                      <p:to>
                                        <p:strVal val="visible"/>
                                      </p:to>
                                    </p:set>
                                    <p:animEffect transition="in" filter="fade">
                                      <p:cBhvr>
                                        <p:cTn id="26" dur="500"/>
                                        <p:tgtEl>
                                          <p:spTgt spid="1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animEffect transition="in" filter="fade">
                                      <p:cBhvr>
                                        <p:cTn id="34" dur="500"/>
                                        <p:tgtEl>
                                          <p:spTgt spid="1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wipe(down)">
                                      <p:cBhvr>
                                        <p:cTn id="39" dur="500"/>
                                        <p:tgtEl>
                                          <p:spTgt spid="1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fade">
                                      <p:cBhvr>
                                        <p:cTn id="4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7" grpId="0" animBg="1"/>
      <p:bldP spid="1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Understanding the Basics</a:t>
            </a:r>
            <a:r>
              <a:rPr lang="en-US" sz="3200" dirty="0"/>
              <a:t/>
            </a:r>
            <a:br>
              <a:rPr lang="en-US" sz="3200" dirty="0"/>
            </a:br>
            <a:endParaRPr lang="en-US" dirty="0"/>
          </a:p>
        </p:txBody>
      </p:sp>
      <p:sp>
        <p:nvSpPr>
          <p:cNvPr id="2" name="Text Placeholder 1"/>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54378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12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idx="4294967295"/>
          </p:nvPr>
        </p:nvSpPr>
        <p:spPr>
          <a:xfrm>
            <a:off x="320040" y="228600"/>
            <a:ext cx="11152188" cy="747713"/>
          </a:xfrm>
        </p:spPr>
        <p:txBody>
          <a:bodyPr>
            <a:normAutofit fontScale="90000"/>
          </a:bodyPr>
          <a:lstStyle/>
          <a:p>
            <a:r>
              <a:rPr lang="en-US" dirty="0"/>
              <a:t>Characteristics of </a:t>
            </a:r>
            <a:r>
              <a:rPr lang="en-US" dirty="0" smtClean="0"/>
              <a:t>Big Data</a:t>
            </a:r>
            <a:endParaRPr lang="en-US" dirty="0"/>
          </a:p>
        </p:txBody>
      </p:sp>
      <p:sp>
        <p:nvSpPr>
          <p:cNvPr id="56" name="Round Same Side Corner Rectangle 55"/>
          <p:cNvSpPr/>
          <p:nvPr/>
        </p:nvSpPr>
        <p:spPr>
          <a:xfrm>
            <a:off x="4541467" y="1146067"/>
            <a:ext cx="3108960" cy="3108960"/>
          </a:xfrm>
          <a:prstGeom prst="rect">
            <a:avLst/>
          </a:prstGeom>
          <a:solidFill>
            <a:schemeClr val="accent2"/>
          </a:solidFill>
          <a:ln w="10795" cap="flat" cmpd="sng" algn="ctr">
            <a:noFill/>
            <a:prstDash val="dash"/>
          </a:ln>
          <a:effectLst/>
        </p:spPr>
        <p:txBody>
          <a:bodyPr lIns="91440" tIns="91440" rIns="91440" bIns="91440" rtlCol="0" anchor="b"/>
          <a:lstStyle/>
          <a:p>
            <a:r>
              <a:rPr lang="en-US" kern="0" dirty="0">
                <a:ln>
                  <a:solidFill>
                    <a:schemeClr val="bg1">
                      <a:alpha val="0"/>
                    </a:schemeClr>
                  </a:solidFill>
                </a:ln>
                <a:solidFill>
                  <a:schemeClr val="bg1"/>
                </a:solidFill>
                <a:latin typeface="Segoe UI Light" pitchFamily="34" charset="0"/>
                <a:cs typeface="Arial"/>
              </a:rPr>
              <a:t>Large Data Volumes</a:t>
            </a:r>
          </a:p>
        </p:txBody>
      </p:sp>
      <p:grpSp>
        <p:nvGrpSpPr>
          <p:cNvPr id="9" name="Group 8"/>
          <p:cNvGrpSpPr/>
          <p:nvPr/>
        </p:nvGrpSpPr>
        <p:grpSpPr>
          <a:xfrm>
            <a:off x="1330521" y="2746267"/>
            <a:ext cx="3108960" cy="1508760"/>
            <a:chOff x="554233" y="2746267"/>
            <a:chExt cx="3108960" cy="1508760"/>
          </a:xfrm>
        </p:grpSpPr>
        <p:sp>
          <p:nvSpPr>
            <p:cNvPr id="74" name="Round Same Side Corner Rectangle 73"/>
            <p:cNvSpPr/>
            <p:nvPr/>
          </p:nvSpPr>
          <p:spPr>
            <a:xfrm>
              <a:off x="554233" y="2746267"/>
              <a:ext cx="3108960" cy="1508760"/>
            </a:xfrm>
            <a:prstGeom prst="rect">
              <a:avLst/>
            </a:prstGeom>
            <a:solidFill>
              <a:schemeClr val="accent2"/>
            </a:solidFill>
            <a:ln w="10795" cap="flat" cmpd="sng" algn="ctr">
              <a:noFill/>
              <a:prstDash val="dash"/>
            </a:ln>
            <a:effectLst/>
          </p:spPr>
          <p:txBody>
            <a:bodyPr lIns="91440" tIns="91440" rIns="0" bIns="91440" rtlCol="0" anchor="b"/>
            <a:lstStyle/>
            <a:p>
              <a:pPr>
                <a:lnSpc>
                  <a:spcPct val="80000"/>
                </a:lnSpc>
              </a:pPr>
              <a:r>
                <a:rPr lang="en-US" sz="2200" kern="0" spc="-100" dirty="0">
                  <a:ln>
                    <a:solidFill>
                      <a:schemeClr val="bg1">
                        <a:alpha val="0"/>
                      </a:schemeClr>
                    </a:solidFill>
                  </a:ln>
                  <a:solidFill>
                    <a:schemeClr val="bg1"/>
                  </a:solidFill>
                  <a:latin typeface="Segoe UI Light" pitchFamily="34" charset="0"/>
                  <a:cs typeface="Arial"/>
                </a:rPr>
                <a:t>Non-traditional Data Types</a:t>
              </a:r>
            </a:p>
          </p:txBody>
        </p:sp>
        <p:pic>
          <p:nvPicPr>
            <p:cNvPr id="117" name="Picture 116" descr="non.png"/>
            <p:cNvPicPr>
              <a:picLocks noChangeAspect="1"/>
            </p:cNvPicPr>
            <p:nvPr/>
          </p:nvPicPr>
          <p:blipFill>
            <a:blip r:embed="rId7" cstate="print"/>
            <a:stretch>
              <a:fillRect/>
            </a:stretch>
          </p:blipFill>
          <p:spPr>
            <a:xfrm>
              <a:off x="1454031" y="2978568"/>
              <a:ext cx="1309364" cy="741172"/>
            </a:xfrm>
            <a:prstGeom prst="rect">
              <a:avLst/>
            </a:prstGeom>
            <a:effectLst/>
          </p:spPr>
        </p:pic>
      </p:grpSp>
      <p:sp>
        <p:nvSpPr>
          <p:cNvPr id="134" name="Isosceles Triangle 133"/>
          <p:cNvSpPr/>
          <p:nvPr/>
        </p:nvSpPr>
        <p:spPr bwMode="auto">
          <a:xfrm rot="10800000">
            <a:off x="1330520" y="4255028"/>
            <a:ext cx="9526666" cy="572027"/>
          </a:xfrm>
          <a:prstGeom prst="triangle">
            <a:avLst/>
          </a:prstGeom>
          <a:solidFill>
            <a:schemeClr val="bg2">
              <a:lumMod val="90000"/>
            </a:schemeClr>
          </a:solidFill>
          <a:ln>
            <a:no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5" name="Round Same Side Corner Rectangle 73"/>
          <p:cNvSpPr/>
          <p:nvPr/>
        </p:nvSpPr>
        <p:spPr>
          <a:xfrm>
            <a:off x="1330520" y="4933861"/>
            <a:ext cx="9526666" cy="1645920"/>
          </a:xfrm>
          <a:prstGeom prst="rect">
            <a:avLst/>
          </a:prstGeom>
          <a:solidFill>
            <a:schemeClr val="accent4"/>
          </a:solidFill>
          <a:ln w="10795" cap="flat" cmpd="sng" algn="ctr">
            <a:noFill/>
            <a:prstDash val="dash"/>
          </a:ln>
          <a:effectLst/>
        </p:spPr>
        <p:txBody>
          <a:bodyPr lIns="91440" tIns="91440" rIns="91440" bIns="91440" rtlCol="0" anchor="ctr" anchorCtr="0"/>
          <a:lstStyle/>
          <a:p>
            <a:pPr>
              <a:defRPr/>
            </a:pPr>
            <a:r>
              <a:rPr lang="en-US" sz="3600" kern="0" dirty="0">
                <a:ln>
                  <a:solidFill>
                    <a:schemeClr val="bg1">
                      <a:alpha val="0"/>
                    </a:schemeClr>
                  </a:solidFill>
                </a:ln>
                <a:solidFill>
                  <a:schemeClr val="bg1"/>
                </a:solidFill>
                <a:latin typeface="Segoe UI Light" pitchFamily="34" charset="0"/>
                <a:cs typeface="Arial"/>
              </a:rPr>
              <a:t>New Questions &amp; New Insights</a:t>
            </a:r>
          </a:p>
        </p:txBody>
      </p:sp>
      <p:pic>
        <p:nvPicPr>
          <p:cNvPr id="137" name="Picture 136" descr="QI.png"/>
          <p:cNvPicPr>
            <a:picLocks noChangeAspect="1"/>
          </p:cNvPicPr>
          <p:nvPr/>
        </p:nvPicPr>
        <p:blipFill>
          <a:blip r:embed="rId8" cstate="print">
            <a:biLevel thresh="25000"/>
            <a:extLst>
              <a:ext uri="{BEBA8EAE-BF5A-486C-A8C5-ECC9F3942E4B}">
                <a14:imgProps xmlns:a14="http://schemas.microsoft.com/office/drawing/2010/main">
                  <a14:imgLayer r:embed="rId9">
                    <a14:imgEffect>
                      <a14:colorTemperature colorTemp="5300"/>
                    </a14:imgEffect>
                    <a14:imgEffect>
                      <a14:saturation sat="200000"/>
                    </a14:imgEffect>
                  </a14:imgLayer>
                </a14:imgProps>
              </a:ext>
            </a:extLst>
          </a:blip>
          <a:stretch>
            <a:fillRect/>
          </a:stretch>
        </p:blipFill>
        <p:spPr>
          <a:xfrm>
            <a:off x="8073752" y="5069470"/>
            <a:ext cx="1799961" cy="1408035"/>
          </a:xfrm>
          <a:prstGeom prst="rect">
            <a:avLst/>
          </a:prstGeom>
          <a:effectLst/>
        </p:spPr>
      </p:pic>
      <p:grpSp>
        <p:nvGrpSpPr>
          <p:cNvPr id="10" name="Group 9"/>
          <p:cNvGrpSpPr/>
          <p:nvPr/>
        </p:nvGrpSpPr>
        <p:grpSpPr>
          <a:xfrm>
            <a:off x="7748226" y="1146067"/>
            <a:ext cx="3108960" cy="1508760"/>
            <a:chOff x="7999412" y="1146067"/>
            <a:chExt cx="3108960" cy="1508760"/>
          </a:xfrm>
        </p:grpSpPr>
        <p:sp>
          <p:nvSpPr>
            <p:cNvPr id="48" name="Round Same Side Corner Rectangle 73"/>
            <p:cNvSpPr/>
            <p:nvPr/>
          </p:nvSpPr>
          <p:spPr>
            <a:xfrm>
              <a:off x="7999412" y="1146067"/>
              <a:ext cx="3108960" cy="1508760"/>
            </a:xfrm>
            <a:prstGeom prst="rect">
              <a:avLst/>
            </a:prstGeom>
            <a:solidFill>
              <a:schemeClr val="accent2"/>
            </a:solidFill>
            <a:ln w="10795" cap="flat" cmpd="sng" algn="ctr">
              <a:noFill/>
              <a:prstDash val="dash"/>
            </a:ln>
            <a:effectLst/>
          </p:spPr>
          <p:txBody>
            <a:bodyPr lIns="91440" tIns="91440" rIns="91440" bIns="91440" rtlCol="0" anchor="b"/>
            <a:lstStyle/>
            <a:p>
              <a:pPr>
                <a:lnSpc>
                  <a:spcPct val="80000"/>
                </a:lnSpc>
              </a:pPr>
              <a:r>
                <a:rPr lang="en-US" kern="0" dirty="0">
                  <a:ln>
                    <a:solidFill>
                      <a:schemeClr val="bg1">
                        <a:alpha val="0"/>
                      </a:schemeClr>
                    </a:solidFill>
                  </a:ln>
                  <a:solidFill>
                    <a:schemeClr val="bg1"/>
                  </a:solidFill>
                  <a:latin typeface="Segoe UI Light" pitchFamily="34" charset="0"/>
                  <a:cs typeface="Arial"/>
                </a:rPr>
                <a:t>New Technologies</a:t>
              </a:r>
            </a:p>
          </p:txBody>
        </p:sp>
        <p:sp>
          <p:nvSpPr>
            <p:cNvPr id="33" name="Freeform 84"/>
            <p:cNvSpPr>
              <a:spLocks noEditPoints="1"/>
            </p:cNvSpPr>
            <p:nvPr/>
          </p:nvSpPr>
          <p:spPr bwMode="black">
            <a:xfrm>
              <a:off x="9224918" y="1324631"/>
              <a:ext cx="657948" cy="78652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35" name="Freeform 83"/>
          <p:cNvSpPr>
            <a:spLocks noEditPoints="1"/>
          </p:cNvSpPr>
          <p:nvPr/>
        </p:nvSpPr>
        <p:spPr bwMode="black">
          <a:xfrm>
            <a:off x="5325998" y="1711236"/>
            <a:ext cx="1529802" cy="16149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8" name="Group 7"/>
          <p:cNvGrpSpPr/>
          <p:nvPr/>
        </p:nvGrpSpPr>
        <p:grpSpPr>
          <a:xfrm>
            <a:off x="1330521" y="1146067"/>
            <a:ext cx="3108960" cy="1508760"/>
            <a:chOff x="554233" y="1146067"/>
            <a:chExt cx="3108960" cy="1508760"/>
          </a:xfrm>
        </p:grpSpPr>
        <p:sp>
          <p:nvSpPr>
            <p:cNvPr id="45" name="Round Same Side Corner Rectangle 73"/>
            <p:cNvSpPr/>
            <p:nvPr/>
          </p:nvSpPr>
          <p:spPr>
            <a:xfrm>
              <a:off x="554233" y="1146067"/>
              <a:ext cx="3108960" cy="1508760"/>
            </a:xfrm>
            <a:prstGeom prst="rect">
              <a:avLst/>
            </a:prstGeom>
            <a:solidFill>
              <a:schemeClr val="accent2"/>
            </a:solidFill>
            <a:ln w="10795" cap="flat" cmpd="sng" algn="ctr">
              <a:noFill/>
              <a:prstDash val="dash"/>
            </a:ln>
            <a:effectLst/>
          </p:spPr>
          <p:txBody>
            <a:bodyPr lIns="91440" tIns="91440" rIns="91440" bIns="91440" rtlCol="0" anchor="b"/>
            <a:lstStyle/>
            <a:p>
              <a:pPr>
                <a:lnSpc>
                  <a:spcPct val="80000"/>
                </a:lnSpc>
              </a:pPr>
              <a:r>
                <a:rPr lang="en-US" kern="0" dirty="0">
                  <a:ln>
                    <a:solidFill>
                      <a:schemeClr val="bg1">
                        <a:alpha val="0"/>
                      </a:schemeClr>
                    </a:solidFill>
                  </a:ln>
                  <a:solidFill>
                    <a:schemeClr val="bg1"/>
                  </a:solidFill>
                  <a:latin typeface="Segoe UI Light" pitchFamily="34" charset="0"/>
                  <a:cs typeface="Arial"/>
                </a:rPr>
                <a:t>New Data Sources </a:t>
              </a:r>
            </a:p>
          </p:txBody>
        </p:sp>
        <p:sp>
          <p:nvSpPr>
            <p:cNvPr id="36" name="Freeform 7"/>
            <p:cNvSpPr>
              <a:spLocks/>
            </p:cNvSpPr>
            <p:nvPr/>
          </p:nvSpPr>
          <p:spPr bwMode="auto">
            <a:xfrm>
              <a:off x="1545628" y="1451631"/>
              <a:ext cx="1126170" cy="600921"/>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7748226" y="2746267"/>
            <a:ext cx="3108960" cy="1508760"/>
            <a:chOff x="7999412" y="2746267"/>
            <a:chExt cx="3108960" cy="1508760"/>
          </a:xfrm>
        </p:grpSpPr>
        <p:sp>
          <p:nvSpPr>
            <p:cNvPr id="49" name="Round Same Side Corner Rectangle 73"/>
            <p:cNvSpPr/>
            <p:nvPr/>
          </p:nvSpPr>
          <p:spPr>
            <a:xfrm>
              <a:off x="7999412" y="2746267"/>
              <a:ext cx="3108960" cy="1508760"/>
            </a:xfrm>
            <a:prstGeom prst="rect">
              <a:avLst/>
            </a:prstGeom>
            <a:solidFill>
              <a:schemeClr val="accent2"/>
            </a:solidFill>
            <a:ln w="10795" cap="flat" cmpd="sng" algn="ctr">
              <a:noFill/>
              <a:prstDash val="dash"/>
            </a:ln>
            <a:effectLst/>
          </p:spPr>
          <p:txBody>
            <a:bodyPr lIns="91440" tIns="91440" rIns="0" bIns="91440" rtlCol="0" anchor="b"/>
            <a:lstStyle/>
            <a:p>
              <a:pPr>
                <a:lnSpc>
                  <a:spcPct val="80000"/>
                </a:lnSpc>
              </a:pPr>
              <a:r>
                <a:rPr lang="en-US" kern="0" dirty="0">
                  <a:ln>
                    <a:solidFill>
                      <a:schemeClr val="bg1">
                        <a:alpha val="0"/>
                      </a:schemeClr>
                    </a:solidFill>
                  </a:ln>
                  <a:solidFill>
                    <a:schemeClr val="bg1"/>
                  </a:solidFill>
                  <a:latin typeface="Segoe UI Light" pitchFamily="34" charset="0"/>
                  <a:cs typeface="Arial"/>
                </a:rPr>
                <a:t>New Economics</a:t>
              </a:r>
            </a:p>
          </p:txBody>
        </p:sp>
        <p:sp>
          <p:nvSpPr>
            <p:cNvPr id="7" name="Freeform 27"/>
            <p:cNvSpPr>
              <a:spLocks noEditPoints="1"/>
            </p:cNvSpPr>
            <p:nvPr/>
          </p:nvSpPr>
          <p:spPr bwMode="auto">
            <a:xfrm>
              <a:off x="9072620" y="3001186"/>
              <a:ext cx="962545" cy="673321"/>
            </a:xfrm>
            <a:custGeom>
              <a:avLst/>
              <a:gdLst>
                <a:gd name="T0" fmla="*/ 30 w 176"/>
                <a:gd name="T1" fmla="*/ 0 h 123"/>
                <a:gd name="T2" fmla="*/ 0 w 176"/>
                <a:gd name="T3" fmla="*/ 31 h 123"/>
                <a:gd name="T4" fmla="*/ 0 w 176"/>
                <a:gd name="T5" fmla="*/ 93 h 123"/>
                <a:gd name="T6" fmla="*/ 30 w 176"/>
                <a:gd name="T7" fmla="*/ 123 h 123"/>
                <a:gd name="T8" fmla="*/ 176 w 176"/>
                <a:gd name="T9" fmla="*/ 123 h 123"/>
                <a:gd name="T10" fmla="*/ 176 w 176"/>
                <a:gd name="T11" fmla="*/ 0 h 123"/>
                <a:gd name="T12" fmla="*/ 30 w 176"/>
                <a:gd name="T13" fmla="*/ 0 h 123"/>
                <a:gd name="T14" fmla="*/ 21 w 176"/>
                <a:gd name="T15" fmla="*/ 69 h 123"/>
                <a:gd name="T16" fmla="*/ 13 w 176"/>
                <a:gd name="T17" fmla="*/ 61 h 123"/>
                <a:gd name="T18" fmla="*/ 21 w 176"/>
                <a:gd name="T19" fmla="*/ 54 h 123"/>
                <a:gd name="T20" fmla="*/ 28 w 176"/>
                <a:gd name="T21" fmla="*/ 61 h 123"/>
                <a:gd name="T22" fmla="*/ 21 w 176"/>
                <a:gd name="T23" fmla="*/ 69 h 123"/>
                <a:gd name="T24" fmla="*/ 106 w 176"/>
                <a:gd name="T25" fmla="*/ 96 h 123"/>
                <a:gd name="T26" fmla="*/ 106 w 176"/>
                <a:gd name="T27" fmla="*/ 108 h 123"/>
                <a:gd name="T28" fmla="*/ 99 w 176"/>
                <a:gd name="T29" fmla="*/ 108 h 123"/>
                <a:gd name="T30" fmla="*/ 99 w 176"/>
                <a:gd name="T31" fmla="*/ 96 h 123"/>
                <a:gd name="T32" fmla="*/ 82 w 176"/>
                <a:gd name="T33" fmla="*/ 91 h 123"/>
                <a:gd name="T34" fmla="*/ 85 w 176"/>
                <a:gd name="T35" fmla="*/ 84 h 123"/>
                <a:gd name="T36" fmla="*/ 101 w 176"/>
                <a:gd name="T37" fmla="*/ 89 h 123"/>
                <a:gd name="T38" fmla="*/ 114 w 176"/>
                <a:gd name="T39" fmla="*/ 77 h 123"/>
                <a:gd name="T40" fmla="*/ 101 w 176"/>
                <a:gd name="T41" fmla="*/ 64 h 123"/>
                <a:gd name="T42" fmla="*/ 83 w 176"/>
                <a:gd name="T43" fmla="*/ 44 h 123"/>
                <a:gd name="T44" fmla="*/ 100 w 176"/>
                <a:gd name="T45" fmla="*/ 26 h 123"/>
                <a:gd name="T46" fmla="*/ 100 w 176"/>
                <a:gd name="T47" fmla="*/ 15 h 123"/>
                <a:gd name="T48" fmla="*/ 107 w 176"/>
                <a:gd name="T49" fmla="*/ 15 h 123"/>
                <a:gd name="T50" fmla="*/ 107 w 176"/>
                <a:gd name="T51" fmla="*/ 26 h 123"/>
                <a:gd name="T52" fmla="*/ 122 w 176"/>
                <a:gd name="T53" fmla="*/ 30 h 123"/>
                <a:gd name="T54" fmla="*/ 119 w 176"/>
                <a:gd name="T55" fmla="*/ 37 h 123"/>
                <a:gd name="T56" fmla="*/ 105 w 176"/>
                <a:gd name="T57" fmla="*/ 33 h 123"/>
                <a:gd name="T58" fmla="*/ 93 w 176"/>
                <a:gd name="T59" fmla="*/ 43 h 123"/>
                <a:gd name="T60" fmla="*/ 107 w 176"/>
                <a:gd name="T61" fmla="*/ 56 h 123"/>
                <a:gd name="T62" fmla="*/ 124 w 176"/>
                <a:gd name="T63" fmla="*/ 77 h 123"/>
                <a:gd name="T64" fmla="*/ 106 w 176"/>
                <a:gd name="T65" fmla="*/ 9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23">
                  <a:moveTo>
                    <a:pt x="30" y="0"/>
                  </a:moveTo>
                  <a:cubicBezTo>
                    <a:pt x="30" y="0"/>
                    <a:pt x="30" y="0"/>
                    <a:pt x="0" y="31"/>
                  </a:cubicBezTo>
                  <a:cubicBezTo>
                    <a:pt x="0" y="31"/>
                    <a:pt x="0" y="31"/>
                    <a:pt x="0" y="93"/>
                  </a:cubicBezTo>
                  <a:cubicBezTo>
                    <a:pt x="0" y="93"/>
                    <a:pt x="0" y="93"/>
                    <a:pt x="30" y="123"/>
                  </a:cubicBezTo>
                  <a:cubicBezTo>
                    <a:pt x="30" y="123"/>
                    <a:pt x="30" y="123"/>
                    <a:pt x="176" y="123"/>
                  </a:cubicBezTo>
                  <a:cubicBezTo>
                    <a:pt x="176" y="0"/>
                    <a:pt x="176" y="0"/>
                    <a:pt x="176" y="0"/>
                  </a:cubicBezTo>
                  <a:cubicBezTo>
                    <a:pt x="176" y="0"/>
                    <a:pt x="176" y="0"/>
                    <a:pt x="30" y="0"/>
                  </a:cubicBezTo>
                  <a:close/>
                  <a:moveTo>
                    <a:pt x="21" y="69"/>
                  </a:moveTo>
                  <a:cubicBezTo>
                    <a:pt x="16" y="69"/>
                    <a:pt x="13" y="66"/>
                    <a:pt x="13" y="61"/>
                  </a:cubicBezTo>
                  <a:cubicBezTo>
                    <a:pt x="13" y="57"/>
                    <a:pt x="16" y="54"/>
                    <a:pt x="21" y="54"/>
                  </a:cubicBezTo>
                  <a:cubicBezTo>
                    <a:pt x="25" y="54"/>
                    <a:pt x="28" y="57"/>
                    <a:pt x="28" y="61"/>
                  </a:cubicBezTo>
                  <a:cubicBezTo>
                    <a:pt x="28" y="66"/>
                    <a:pt x="25" y="69"/>
                    <a:pt x="21" y="69"/>
                  </a:cubicBezTo>
                  <a:close/>
                  <a:moveTo>
                    <a:pt x="106" y="96"/>
                  </a:moveTo>
                  <a:cubicBezTo>
                    <a:pt x="106" y="108"/>
                    <a:pt x="106" y="108"/>
                    <a:pt x="106" y="108"/>
                  </a:cubicBezTo>
                  <a:cubicBezTo>
                    <a:pt x="99" y="108"/>
                    <a:pt x="99" y="108"/>
                    <a:pt x="99" y="108"/>
                  </a:cubicBezTo>
                  <a:cubicBezTo>
                    <a:pt x="99" y="96"/>
                    <a:pt x="99" y="96"/>
                    <a:pt x="99" y="96"/>
                  </a:cubicBezTo>
                  <a:cubicBezTo>
                    <a:pt x="93" y="96"/>
                    <a:pt x="86" y="94"/>
                    <a:pt x="82" y="91"/>
                  </a:cubicBezTo>
                  <a:cubicBezTo>
                    <a:pt x="85" y="84"/>
                    <a:pt x="85" y="84"/>
                    <a:pt x="85" y="84"/>
                  </a:cubicBezTo>
                  <a:cubicBezTo>
                    <a:pt x="89" y="86"/>
                    <a:pt x="94" y="89"/>
                    <a:pt x="101" y="89"/>
                  </a:cubicBezTo>
                  <a:cubicBezTo>
                    <a:pt x="109" y="89"/>
                    <a:pt x="114" y="84"/>
                    <a:pt x="114" y="77"/>
                  </a:cubicBezTo>
                  <a:cubicBezTo>
                    <a:pt x="114" y="71"/>
                    <a:pt x="110" y="67"/>
                    <a:pt x="101" y="64"/>
                  </a:cubicBezTo>
                  <a:cubicBezTo>
                    <a:pt x="90" y="59"/>
                    <a:pt x="83" y="54"/>
                    <a:pt x="83" y="44"/>
                  </a:cubicBezTo>
                  <a:cubicBezTo>
                    <a:pt x="83" y="35"/>
                    <a:pt x="89" y="28"/>
                    <a:pt x="100" y="26"/>
                  </a:cubicBezTo>
                  <a:cubicBezTo>
                    <a:pt x="100" y="15"/>
                    <a:pt x="100" y="15"/>
                    <a:pt x="100" y="15"/>
                  </a:cubicBezTo>
                  <a:cubicBezTo>
                    <a:pt x="107" y="15"/>
                    <a:pt x="107" y="15"/>
                    <a:pt x="107" y="15"/>
                  </a:cubicBezTo>
                  <a:cubicBezTo>
                    <a:pt x="107" y="26"/>
                    <a:pt x="107" y="26"/>
                    <a:pt x="107" y="26"/>
                  </a:cubicBezTo>
                  <a:cubicBezTo>
                    <a:pt x="114" y="26"/>
                    <a:pt x="118" y="28"/>
                    <a:pt x="122" y="30"/>
                  </a:cubicBezTo>
                  <a:cubicBezTo>
                    <a:pt x="119" y="37"/>
                    <a:pt x="119" y="37"/>
                    <a:pt x="119" y="37"/>
                  </a:cubicBezTo>
                  <a:cubicBezTo>
                    <a:pt x="116" y="36"/>
                    <a:pt x="112" y="33"/>
                    <a:pt x="105" y="33"/>
                  </a:cubicBezTo>
                  <a:cubicBezTo>
                    <a:pt x="96" y="33"/>
                    <a:pt x="93" y="38"/>
                    <a:pt x="93" y="43"/>
                  </a:cubicBezTo>
                  <a:cubicBezTo>
                    <a:pt x="93" y="49"/>
                    <a:pt x="97" y="52"/>
                    <a:pt x="107" y="56"/>
                  </a:cubicBezTo>
                  <a:cubicBezTo>
                    <a:pt x="118" y="61"/>
                    <a:pt x="124" y="66"/>
                    <a:pt x="124" y="77"/>
                  </a:cubicBezTo>
                  <a:cubicBezTo>
                    <a:pt x="124" y="86"/>
                    <a:pt x="118" y="94"/>
                    <a:pt x="106"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76398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RDBMS vs. Hadoop</a:t>
            </a:r>
            <a:endParaRPr lang="en-US" dirty="0"/>
          </a:p>
        </p:txBody>
      </p:sp>
      <p:sp>
        <p:nvSpPr>
          <p:cNvPr id="3" name="Text Placeholder 2"/>
          <p:cNvSpPr>
            <a:spLocks noGrp="1"/>
          </p:cNvSpPr>
          <p:nvPr>
            <p:ph type="body" sz="quarter" idx="10"/>
          </p:nvPr>
        </p:nvSpPr>
        <p:spPr>
          <a:xfrm>
            <a:off x="520702" y="1447800"/>
            <a:ext cx="11149013" cy="553870"/>
          </a:xfrm>
        </p:spPr>
        <p:txBody>
          <a:bodyPr>
            <a:normAutofit fontScale="92500" lnSpcReduction="10000"/>
          </a:bodyPr>
          <a:lstStyle/>
          <a:p>
            <a:endParaRPr lang="en-US"/>
          </a:p>
        </p:txBody>
      </p:sp>
      <p:graphicFrame>
        <p:nvGraphicFramePr>
          <p:cNvPr id="24" name="Table 23"/>
          <p:cNvGraphicFramePr>
            <a:graphicFrameLocks noGrp="1"/>
          </p:cNvGraphicFramePr>
          <p:nvPr>
            <p:extLst/>
          </p:nvPr>
        </p:nvGraphicFramePr>
        <p:xfrm>
          <a:off x="521358" y="1448598"/>
          <a:ext cx="11151195" cy="4310137"/>
        </p:xfrm>
        <a:graphic>
          <a:graphicData uri="http://schemas.openxmlformats.org/drawingml/2006/table">
            <a:tbl>
              <a:tblPr bandRow="1">
                <a:tableStyleId>{5C22544A-7EE6-4342-B048-85BDC9FD1C3A}</a:tableStyleId>
              </a:tblPr>
              <a:tblGrid>
                <a:gridCol w="1828065"/>
                <a:gridCol w="4661565"/>
                <a:gridCol w="4661565"/>
              </a:tblGrid>
              <a:tr h="551469">
                <a:tc>
                  <a:txBody>
                    <a:bodyPr/>
                    <a:lstStyle/>
                    <a:p>
                      <a:pPr algn="ctr"/>
                      <a:endParaRPr lang="en-US" sz="2000" b="1" dirty="0">
                        <a:ln>
                          <a:solidFill>
                            <a:schemeClr val="bg1">
                              <a:alpha val="0"/>
                            </a:schemeClr>
                          </a:solidFill>
                        </a:ln>
                        <a:solidFill>
                          <a:schemeClr val="bg1"/>
                        </a:solidFill>
                        <a:latin typeface="+mj-lt"/>
                      </a:endParaRPr>
                    </a:p>
                  </a:txBody>
                  <a:tcPr marL="91403" marR="91403" marT="45701" marB="457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63" rtl="0" eaLnBrk="1" latinLnBrk="0" hangingPunct="1"/>
                      <a:r>
                        <a:rPr lang="en-US" sz="2400" b="0" kern="1200" cap="all" baseline="0" dirty="0" smtClean="0">
                          <a:solidFill>
                            <a:schemeClr val="lt1">
                              <a:alpha val="99000"/>
                            </a:schemeClr>
                          </a:solidFill>
                          <a:latin typeface="+mj-lt"/>
                          <a:ea typeface="+mn-ea"/>
                          <a:cs typeface="+mn-cs"/>
                        </a:rPr>
                        <a:t>RDBMS</a:t>
                      </a:r>
                      <a:endParaRPr lang="en-US" sz="2400" b="0" kern="1200" cap="all" baseline="0" dirty="0">
                        <a:solidFill>
                          <a:schemeClr val="lt1">
                            <a:alpha val="99000"/>
                          </a:schemeClr>
                        </a:solidFill>
                        <a:latin typeface="+mj-lt"/>
                        <a:ea typeface="+mn-ea"/>
                        <a:cs typeface="+mn-cs"/>
                      </a:endParaRPr>
                    </a:p>
                  </a:txBody>
                  <a:tcPr marL="91403" marR="91403" marT="45701" marB="45701"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363" rtl="0" eaLnBrk="1" latinLnBrk="0" hangingPunct="1"/>
                      <a:r>
                        <a:rPr lang="en-US" sz="2400" b="0" kern="1200" cap="all" baseline="0" dirty="0" smtClean="0">
                          <a:solidFill>
                            <a:schemeClr val="lt1">
                              <a:alpha val="99000"/>
                            </a:schemeClr>
                          </a:solidFill>
                          <a:latin typeface="+mj-lt"/>
                          <a:ea typeface="+mn-ea"/>
                          <a:cs typeface="+mn-cs"/>
                        </a:rPr>
                        <a:t>Hadoop</a:t>
                      </a:r>
                      <a:endParaRPr lang="en-US" sz="2400" b="0" kern="1200" cap="all" baseline="0" dirty="0">
                        <a:solidFill>
                          <a:schemeClr val="lt1">
                            <a:alpha val="99000"/>
                          </a:schemeClr>
                        </a:solidFill>
                        <a:latin typeface="+mj-lt"/>
                        <a:ea typeface="+mn-ea"/>
                        <a:cs typeface="+mn-cs"/>
                      </a:endParaRPr>
                    </a:p>
                  </a:txBody>
                  <a:tcPr marL="91403" marR="91403" marT="45701" marB="45701"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Data size</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Gigabytes </a:t>
                      </a:r>
                      <a:r>
                        <a:rPr lang="en-US" sz="2000" b="0" i="1" dirty="0" smtClean="0">
                          <a:ln>
                            <a:solidFill>
                              <a:schemeClr val="bg1">
                                <a:alpha val="0"/>
                              </a:schemeClr>
                            </a:solidFill>
                          </a:ln>
                          <a:solidFill>
                            <a:srgbClr val="595959">
                              <a:alpha val="99000"/>
                            </a:srgbClr>
                          </a:solidFill>
                          <a:latin typeface="+mn-lt"/>
                        </a:rPr>
                        <a:t>(Terabytes)</a:t>
                      </a:r>
                      <a:endParaRPr lang="en-US" sz="2000" b="0" i="1"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Petabytes </a:t>
                      </a:r>
                      <a:r>
                        <a:rPr lang="en-US" sz="2000" b="0" i="1" kern="1200" dirty="0" smtClean="0">
                          <a:ln>
                            <a:solidFill>
                              <a:schemeClr val="bg1">
                                <a:alpha val="0"/>
                              </a:schemeClr>
                            </a:solidFill>
                          </a:ln>
                          <a:solidFill>
                            <a:srgbClr val="595959">
                              <a:alpha val="99000"/>
                            </a:srgbClr>
                          </a:solidFill>
                          <a:latin typeface="+mn-lt"/>
                          <a:ea typeface="+mn-ea"/>
                          <a:cs typeface="+mn-cs"/>
                        </a:rPr>
                        <a:t>(Hexabytes)</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Access</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Interactive and Batch</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Batch</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Updates</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Read</a:t>
                      </a:r>
                      <a:r>
                        <a:rPr lang="en-US" sz="2000" b="0" i="0" baseline="0" dirty="0" smtClean="0">
                          <a:ln>
                            <a:solidFill>
                              <a:schemeClr val="bg1">
                                <a:alpha val="0"/>
                              </a:schemeClr>
                            </a:solidFill>
                          </a:ln>
                          <a:solidFill>
                            <a:srgbClr val="595959">
                              <a:alpha val="99000"/>
                            </a:srgbClr>
                          </a:solidFill>
                          <a:latin typeface="+mn-lt"/>
                        </a:rPr>
                        <a:t> / Write many times</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Write once, Read</a:t>
                      </a:r>
                      <a:r>
                        <a:rPr lang="en-US" sz="2000" b="0" i="0" baseline="0" dirty="0" smtClean="0">
                          <a:ln>
                            <a:solidFill>
                              <a:schemeClr val="bg1">
                                <a:alpha val="0"/>
                              </a:schemeClr>
                            </a:solidFill>
                          </a:ln>
                          <a:solidFill>
                            <a:srgbClr val="595959">
                              <a:alpha val="99000"/>
                            </a:srgbClr>
                          </a:solidFill>
                          <a:latin typeface="+mn-lt"/>
                        </a:rPr>
                        <a:t> many times</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Structure</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Static Schema</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Dynamic Schema</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31146">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Integrity</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High (ACID)</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Low</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51469">
                <a:tc>
                  <a:txBody>
                    <a:bodyPr/>
                    <a:lstStyle/>
                    <a:p>
                      <a:pPr algn="r"/>
                      <a:r>
                        <a:rPr lang="en-US" sz="2000" kern="1200" dirty="0" smtClean="0">
                          <a:solidFill>
                            <a:schemeClr val="accent2">
                              <a:alpha val="99000"/>
                            </a:schemeClr>
                          </a:solidFill>
                          <a:latin typeface="Segoe UI" panose="020B0502040204020203" pitchFamily="34" charset="0"/>
                          <a:ea typeface="+mn-ea"/>
                          <a:cs typeface="Segoe UI" panose="020B0502040204020203" pitchFamily="34" charset="0"/>
                        </a:rPr>
                        <a:t>Scaling</a:t>
                      </a:r>
                      <a:endParaRPr lang="en-US" sz="2000" kern="1200" dirty="0">
                        <a:solidFill>
                          <a:schemeClr val="accent2">
                            <a:alpha val="99000"/>
                          </a:schemeClr>
                        </a:solidFill>
                        <a:latin typeface="Segoe UI" panose="020B0502040204020203" pitchFamily="34" charset="0"/>
                        <a:ea typeface="+mn-ea"/>
                        <a:cs typeface="Segoe UI" panose="020B0502040204020203" pitchFamily="34" charset="0"/>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US" sz="2000" b="0" i="0" dirty="0" smtClean="0">
                          <a:ln>
                            <a:solidFill>
                              <a:schemeClr val="bg1">
                                <a:alpha val="0"/>
                              </a:schemeClr>
                            </a:solidFill>
                          </a:ln>
                          <a:solidFill>
                            <a:srgbClr val="595959">
                              <a:alpha val="99000"/>
                            </a:srgbClr>
                          </a:solidFill>
                          <a:latin typeface="+mn-lt"/>
                        </a:rPr>
                        <a:t>Nonlinear</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rowSpan="2">
                  <a:txBody>
                    <a:bodyPr/>
                    <a:lstStyle/>
                    <a:p>
                      <a:pPr algn="l"/>
                      <a:r>
                        <a:rPr lang="en-US" sz="2000" b="0" i="0" dirty="0" smtClean="0">
                          <a:ln>
                            <a:solidFill>
                              <a:schemeClr val="bg1">
                                <a:alpha val="0"/>
                              </a:schemeClr>
                            </a:solidFill>
                          </a:ln>
                          <a:solidFill>
                            <a:srgbClr val="595959">
                              <a:alpha val="99000"/>
                            </a:srgbClr>
                          </a:solidFill>
                          <a:latin typeface="+mn-lt"/>
                        </a:rPr>
                        <a:t>Linear</a:t>
                      </a:r>
                      <a:endParaRPr lang="en-US" sz="2000" b="0" i="0" dirty="0">
                        <a:ln>
                          <a:solidFill>
                            <a:schemeClr val="bg1">
                              <a:alpha val="0"/>
                            </a:schemeClr>
                          </a:solidFill>
                        </a:ln>
                        <a:solidFill>
                          <a:srgbClr val="595959">
                            <a:alpha val="99000"/>
                          </a:srgbClr>
                        </a:solidFill>
                        <a:latin typeface="+mn-lt"/>
                      </a:endParaRPr>
                    </a:p>
                  </a:txBody>
                  <a:tcPr marL="182806" marR="91403" marT="45701" marB="45701"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51469">
                <a:tc>
                  <a:txBody>
                    <a:bodyPr/>
                    <a:lstStyle/>
                    <a:p>
                      <a:pPr algn="r"/>
                      <a:endParaRPr lang="en-US" sz="2400" kern="1200" dirty="0">
                        <a:solidFill>
                          <a:srgbClr val="595959">
                            <a:alpha val="99000"/>
                          </a:srgbClr>
                        </a:solidFill>
                        <a:latin typeface="Segoe UI Light" pitchFamily="34" charset="0"/>
                        <a:ea typeface="+mn-ea"/>
                        <a:cs typeface="+mn-cs"/>
                      </a:endParaRPr>
                    </a:p>
                  </a:txBody>
                  <a:tcPr marL="91403" marR="182806" marT="45701" marB="45701"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pPr algn="l"/>
                      <a:endParaRPr lang="en-US" sz="2000" b="0" i="1" kern="1200" dirty="0">
                        <a:ln>
                          <a:solidFill>
                            <a:schemeClr val="bg1">
                              <a:alpha val="0"/>
                            </a:schemeClr>
                          </a:solidFill>
                        </a:ln>
                        <a:solidFill>
                          <a:srgbClr val="595959">
                            <a:alpha val="99000"/>
                          </a:srgbClr>
                        </a:solidFill>
                        <a:latin typeface="+mn-lt"/>
                        <a:ea typeface="+mn-ea"/>
                        <a:cs typeface="+mn-cs"/>
                      </a:endParaRPr>
                    </a:p>
                  </a:txBody>
                  <a:tcPr marL="186521" marR="93260" marT="46630" marB="4663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c vMerge="1">
                  <a:txBody>
                    <a:bodyPr/>
                    <a:lstStyle/>
                    <a:p>
                      <a:pPr algn="l"/>
                      <a:endParaRPr lang="en-US" sz="2000" b="0" i="1" kern="1200" dirty="0">
                        <a:ln>
                          <a:solidFill>
                            <a:schemeClr val="bg1">
                              <a:alpha val="0"/>
                            </a:schemeClr>
                          </a:solidFill>
                        </a:ln>
                        <a:solidFill>
                          <a:srgbClr val="595959">
                            <a:alpha val="99000"/>
                          </a:srgbClr>
                        </a:solidFill>
                        <a:latin typeface="+mn-lt"/>
                        <a:ea typeface="+mn-ea"/>
                        <a:cs typeface="+mn-cs"/>
                      </a:endParaRPr>
                    </a:p>
                  </a:txBody>
                  <a:tcPr marL="186521" marR="93260" marT="46630" marB="46630"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r>
            </a:tbl>
          </a:graphicData>
        </a:graphic>
      </p:graphicFrame>
      <p:sp>
        <p:nvSpPr>
          <p:cNvPr id="11" name="TextBox 10"/>
          <p:cNvSpPr txBox="1"/>
          <p:nvPr/>
        </p:nvSpPr>
        <p:spPr>
          <a:xfrm>
            <a:off x="8046413" y="6062539"/>
            <a:ext cx="3626651" cy="184618"/>
          </a:xfrm>
          <a:prstGeom prst="rect">
            <a:avLst/>
          </a:prstGeom>
          <a:noFill/>
        </p:spPr>
        <p:txBody>
          <a:bodyPr wrap="none" lIns="0" tIns="0" rIns="0" bIns="0" rtlCol="0" anchor="b" anchorCtr="0">
            <a:spAutoFit/>
          </a:bodyPr>
          <a:lstStyle/>
          <a:p>
            <a:pPr defTabSz="913951">
              <a:defRPr/>
            </a:pPr>
            <a:r>
              <a:rPr lang="en-US" sz="1200" kern="0" dirty="0">
                <a:ln>
                  <a:solidFill>
                    <a:srgbClr val="FFFFFF">
                      <a:alpha val="0"/>
                    </a:srgbClr>
                  </a:solidFill>
                </a:ln>
              </a:rPr>
              <a:t>Reference: Tom White’s Hadoop: The Definitive Guide</a:t>
            </a:r>
          </a:p>
        </p:txBody>
      </p:sp>
      <p:pic>
        <p:nvPicPr>
          <p:cNvPr id="12" name="Picture 21" descr="C:\Users\Justin\Desktop\_Work_in_Progress\_MS\1444\hadoop.png"/>
          <p:cNvPicPr>
            <a:picLocks noChangeAspect="1" noChangeArrowheads="1"/>
          </p:cNvPicPr>
          <p:nvPr/>
        </p:nvPicPr>
        <p:blipFill>
          <a:blip r:embed="rId4" cstate="print">
            <a:grayscl/>
            <a:extLst>
              <a:ext uri="{BEBA8EAE-BF5A-486C-A8C5-ECC9F3942E4B}">
                <a14:imgProps xmlns:a14="http://schemas.microsoft.com/office/drawing/2010/main">
                  <a14:imgLayer r:embed="rId5">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10313385" y="4937845"/>
            <a:ext cx="960191" cy="720143"/>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38"/>
          <p:cNvSpPr>
            <a:spLocks noEditPoints="1"/>
          </p:cNvSpPr>
          <p:nvPr/>
        </p:nvSpPr>
        <p:spPr bwMode="auto">
          <a:xfrm>
            <a:off x="6010670" y="4801936"/>
            <a:ext cx="519443" cy="856051"/>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ln>
        </p:spPr>
        <p:txBody>
          <a:bodyPr vert="horz" wrap="square" lIns="91403" tIns="45701" rIns="91403" bIns="45701" numCol="1" anchor="t" anchorCtr="0" compatLnSpc="1">
            <a:prstTxWarp prst="textNoShape">
              <a:avLst/>
            </a:prstTxWarp>
          </a:bodyPr>
          <a:lstStyle/>
          <a:p>
            <a:pPr defTabSz="1218387"/>
            <a:endParaRPr lang="en-US" sz="2399" dirty="0">
              <a:solidFill>
                <a:srgbClr val="292929"/>
              </a:solidFill>
            </a:endParaRPr>
          </a:p>
        </p:txBody>
      </p:sp>
    </p:spTree>
    <p:extLst>
      <p:ext uri="{BB962C8B-B14F-4D97-AF65-F5344CB8AC3E}">
        <p14:creationId xmlns:p14="http://schemas.microsoft.com/office/powerpoint/2010/main" val="25383758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469567" y="1363061"/>
            <a:ext cx="8961914" cy="154176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2469567" y="2965627"/>
            <a:ext cx="8961914" cy="15453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2469567" y="4560044"/>
            <a:ext cx="8961914" cy="15453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p:cNvSpPr>
            <a:spLocks noGrp="1"/>
          </p:cNvSpPr>
          <p:nvPr>
            <p:ph type="title"/>
          </p:nvPr>
        </p:nvSpPr>
        <p:spPr/>
        <p:txBody>
          <a:bodyPr>
            <a:normAutofit fontScale="90000"/>
          </a:bodyPr>
          <a:lstStyle/>
          <a:p>
            <a:r>
              <a:rPr lang="en-US" dirty="0" smtClean="0"/>
              <a:t>Programming HDInsight</a:t>
            </a:r>
            <a:endParaRPr lang="en-US" dirty="0"/>
          </a:p>
        </p:txBody>
      </p:sp>
      <p:grpSp>
        <p:nvGrpSpPr>
          <p:cNvPr id="6" name="Group 5"/>
          <p:cNvGrpSpPr/>
          <p:nvPr/>
        </p:nvGrpSpPr>
        <p:grpSpPr>
          <a:xfrm>
            <a:off x="288142" y="1363060"/>
            <a:ext cx="2130848" cy="1545336"/>
            <a:chOff x="531948" y="1197957"/>
            <a:chExt cx="1828800" cy="1143000"/>
          </a:xfrm>
        </p:grpSpPr>
        <p:sp>
          <p:nvSpPr>
            <p:cNvPr id="100" name="Rectangle 99"/>
            <p:cNvSpPr/>
            <p:nvPr/>
          </p:nvSpPr>
          <p:spPr bwMode="auto">
            <a:xfrm>
              <a:off x="531948" y="1197957"/>
              <a:ext cx="1828800" cy="1143000"/>
            </a:xfrm>
            <a:prstGeom prst="rect">
              <a:avLst/>
            </a:prstGeom>
            <a:solidFill>
              <a:schemeClr val="accent2"/>
            </a:solidFill>
            <a:ln w="38100" cap="flat" cmpd="sng" algn="ctr">
              <a:noFill/>
              <a:prstDash val="solid"/>
              <a:headEnd type="none" w="med" len="med"/>
              <a:tailEnd type="none" w="med" len="med"/>
            </a:ln>
            <a:effectLst/>
          </p:spPr>
          <p:txBody>
            <a:bodyPr vert="horz" wrap="square" lIns="101527" tIns="50764" rIns="101527" bIns="50764" numCol="1" rtlCol="0" anchor="ctr" anchorCtr="0" compatLnSpc="1">
              <a:prstTxWarp prst="textNoShape">
                <a:avLst/>
              </a:prstTxWarp>
            </a:bodyPr>
            <a:lstStyle/>
            <a:p>
              <a:pPr algn="ctr" defTabSz="761147" fontAlgn="base">
                <a:spcBef>
                  <a:spcPct val="0"/>
                </a:spcBef>
                <a:spcAft>
                  <a:spcPct val="0"/>
                </a:spcAft>
                <a:defRPr/>
              </a:pPr>
              <a:endParaRPr lang="en-US" sz="1466" kern="0" dirty="0">
                <a:gradFill>
                  <a:gsLst>
                    <a:gs pos="0">
                      <a:srgbClr val="FFFFFF"/>
                    </a:gs>
                    <a:gs pos="100000">
                      <a:srgbClr val="FFFFFF"/>
                    </a:gs>
                  </a:gsLst>
                  <a:lin ang="5400000" scaled="0"/>
                </a:gradFill>
                <a:latin typeface="Segoe"/>
              </a:endParaRPr>
            </a:p>
          </p:txBody>
        </p:sp>
        <p:sp>
          <p:nvSpPr>
            <p:cNvPr id="61" name="TextBox 60"/>
            <p:cNvSpPr txBox="1"/>
            <p:nvPr/>
          </p:nvSpPr>
          <p:spPr>
            <a:xfrm>
              <a:off x="730296" y="1541967"/>
              <a:ext cx="1515697" cy="627896"/>
            </a:xfrm>
            <a:prstGeom prst="rect">
              <a:avLst/>
            </a:prstGeom>
            <a:noFill/>
          </p:spPr>
          <p:txBody>
            <a:bodyPr wrap="square" lIns="0" tIns="0" rIns="0" bIns="0" rtlCol="0">
              <a:spAutoFit/>
            </a:bodyPr>
            <a:lstStyle/>
            <a:p>
              <a:pPr defTabSz="1218387"/>
              <a:r>
                <a:rPr lang="en-US" sz="1999" spc="-71" dirty="0">
                  <a:gradFill>
                    <a:gsLst>
                      <a:gs pos="2917">
                        <a:srgbClr val="FFFFFF"/>
                      </a:gs>
                      <a:gs pos="30000">
                        <a:srgbClr val="FFFFFF"/>
                      </a:gs>
                    </a:gsLst>
                    <a:lin ang="5400000" scaled="0"/>
                  </a:gradFill>
                </a:rPr>
                <a:t>Existing ecosystem</a:t>
              </a:r>
            </a:p>
          </p:txBody>
        </p:sp>
      </p:grpSp>
      <p:sp>
        <p:nvSpPr>
          <p:cNvPr id="81" name="TextBox 80"/>
          <p:cNvSpPr txBox="1"/>
          <p:nvPr/>
        </p:nvSpPr>
        <p:spPr>
          <a:xfrm>
            <a:off x="2637590" y="1952952"/>
            <a:ext cx="8844468" cy="361978"/>
          </a:xfrm>
          <a:prstGeom prst="rect">
            <a:avLst/>
          </a:prstGeom>
          <a:noFill/>
        </p:spPr>
        <p:txBody>
          <a:bodyPr wrap="square" lIns="0" tIns="0" rIns="0" bIns="0" rtlCol="0">
            <a:spAutoFit/>
          </a:bodyPr>
          <a:lstStyle/>
          <a:p>
            <a:pPr defTabSz="761397">
              <a:defRPr/>
            </a:pPr>
            <a:r>
              <a:rPr lang="en-US" sz="2352" kern="0" dirty="0">
                <a:solidFill>
                  <a:srgbClr val="505050"/>
                </a:solidFill>
                <a:latin typeface="Segoe UI" panose="020B0502040204020203" pitchFamily="34" charset="0"/>
                <a:cs typeface="Segoe UI" panose="020B0502040204020203" pitchFamily="34" charset="0"/>
              </a:rPr>
              <a:t>Hive, Pig, Mahout, Cascading, Scalding, Scoobi, Pegasus…</a:t>
            </a:r>
          </a:p>
        </p:txBody>
      </p:sp>
      <p:grpSp>
        <p:nvGrpSpPr>
          <p:cNvPr id="3" name="Group 2"/>
          <p:cNvGrpSpPr/>
          <p:nvPr/>
        </p:nvGrpSpPr>
        <p:grpSpPr>
          <a:xfrm>
            <a:off x="288142" y="2965627"/>
            <a:ext cx="2181425" cy="1545336"/>
            <a:chOff x="1148442" y="1645493"/>
            <a:chExt cx="1655249" cy="875732"/>
          </a:xfrm>
        </p:grpSpPr>
        <p:sp>
          <p:nvSpPr>
            <p:cNvPr id="102" name="Rectangle 101"/>
            <p:cNvSpPr/>
            <p:nvPr/>
          </p:nvSpPr>
          <p:spPr bwMode="auto">
            <a:xfrm>
              <a:off x="1148442" y="1645493"/>
              <a:ext cx="1616872" cy="875732"/>
            </a:xfrm>
            <a:prstGeom prst="rect">
              <a:avLst/>
            </a:prstGeom>
            <a:solidFill>
              <a:schemeClr val="accent2"/>
            </a:solidFill>
            <a:ln w="38100" cap="flat" cmpd="sng" algn="ctr">
              <a:noFill/>
              <a:prstDash val="solid"/>
              <a:headEnd type="none" w="med" len="med"/>
              <a:tailEnd type="none" w="med" len="med"/>
            </a:ln>
            <a:effectLst/>
          </p:spPr>
          <p:txBody>
            <a:bodyPr vert="horz" wrap="square" lIns="101527" tIns="50764" rIns="101527" bIns="50764" numCol="1" rtlCol="0" anchor="ctr" anchorCtr="0" compatLnSpc="1">
              <a:prstTxWarp prst="textNoShape">
                <a:avLst/>
              </a:prstTxWarp>
            </a:bodyPr>
            <a:lstStyle/>
            <a:p>
              <a:pPr algn="ctr" defTabSz="761147" fontAlgn="base">
                <a:spcBef>
                  <a:spcPct val="0"/>
                </a:spcBef>
                <a:spcAft>
                  <a:spcPct val="0"/>
                </a:spcAft>
                <a:defRPr/>
              </a:pPr>
              <a:endParaRPr lang="en-US" sz="1466" kern="0" dirty="0">
                <a:gradFill>
                  <a:gsLst>
                    <a:gs pos="0">
                      <a:srgbClr val="FFFFFF"/>
                    </a:gs>
                    <a:gs pos="100000">
                      <a:srgbClr val="FFFFFF"/>
                    </a:gs>
                  </a:gsLst>
                  <a:lin ang="5400000" scaled="0"/>
                </a:gradFill>
                <a:latin typeface="Segoe"/>
              </a:endParaRPr>
            </a:p>
          </p:txBody>
        </p:sp>
        <p:sp>
          <p:nvSpPr>
            <p:cNvPr id="62" name="TextBox 61"/>
            <p:cNvSpPr txBox="1"/>
            <p:nvPr/>
          </p:nvSpPr>
          <p:spPr>
            <a:xfrm>
              <a:off x="1307018" y="1958034"/>
              <a:ext cx="1496673" cy="240538"/>
            </a:xfrm>
            <a:prstGeom prst="rect">
              <a:avLst/>
            </a:prstGeom>
            <a:noFill/>
          </p:spPr>
          <p:txBody>
            <a:bodyPr wrap="square" lIns="0" tIns="0" rIns="0" bIns="0" rtlCol="0">
              <a:spAutoFit/>
            </a:bodyPr>
            <a:lstStyle/>
            <a:p>
              <a:pPr defTabSz="1218387"/>
              <a:r>
                <a:rPr lang="en-US" sz="1999" spc="-71" dirty="0">
                  <a:gradFill>
                    <a:gsLst>
                      <a:gs pos="2917">
                        <a:srgbClr val="FFFFFF"/>
                      </a:gs>
                      <a:gs pos="30000">
                        <a:srgbClr val="FFFFFF"/>
                      </a:gs>
                    </a:gsLst>
                    <a:lin ang="5400000" scaled="0"/>
                  </a:gradFill>
                </a:rPr>
                <a:t>Microsoft .NET</a:t>
              </a:r>
            </a:p>
          </p:txBody>
        </p:sp>
      </p:grpSp>
      <p:grpSp>
        <p:nvGrpSpPr>
          <p:cNvPr id="36" name="Group 35"/>
          <p:cNvGrpSpPr/>
          <p:nvPr/>
        </p:nvGrpSpPr>
        <p:grpSpPr>
          <a:xfrm>
            <a:off x="288143" y="4560043"/>
            <a:ext cx="2152970" cy="1545336"/>
            <a:chOff x="1133972" y="4423855"/>
            <a:chExt cx="1632581" cy="875732"/>
          </a:xfrm>
        </p:grpSpPr>
        <p:sp>
          <p:nvSpPr>
            <p:cNvPr id="39" name="Rectangle 38"/>
            <p:cNvSpPr/>
            <p:nvPr/>
          </p:nvSpPr>
          <p:spPr bwMode="auto">
            <a:xfrm>
              <a:off x="1133972" y="4423855"/>
              <a:ext cx="1615806" cy="875732"/>
            </a:xfrm>
            <a:prstGeom prst="rect">
              <a:avLst/>
            </a:prstGeom>
            <a:solidFill>
              <a:schemeClr val="accent2"/>
            </a:solidFill>
            <a:ln w="38100" cap="flat" cmpd="sng" algn="ctr">
              <a:noFill/>
              <a:prstDash val="solid"/>
              <a:headEnd type="none" w="med" len="med"/>
              <a:tailEnd type="none" w="med" len="med"/>
            </a:ln>
            <a:effectLst/>
          </p:spPr>
          <p:txBody>
            <a:bodyPr vert="horz" wrap="square" lIns="101527" tIns="50764" rIns="101527" bIns="50764" numCol="1" rtlCol="0" anchor="ctr" anchorCtr="0" compatLnSpc="1">
              <a:prstTxWarp prst="textNoShape">
                <a:avLst/>
              </a:prstTxWarp>
            </a:bodyPr>
            <a:lstStyle/>
            <a:p>
              <a:pPr algn="ctr" defTabSz="761147" fontAlgn="base">
                <a:spcBef>
                  <a:spcPct val="0"/>
                </a:spcBef>
                <a:spcAft>
                  <a:spcPct val="0"/>
                </a:spcAft>
                <a:defRPr/>
              </a:pPr>
              <a:endParaRPr lang="en-US" sz="1466" kern="0" dirty="0">
                <a:gradFill>
                  <a:gsLst>
                    <a:gs pos="0">
                      <a:srgbClr val="FFFFFF"/>
                    </a:gs>
                    <a:gs pos="100000">
                      <a:srgbClr val="FFFFFF"/>
                    </a:gs>
                  </a:gsLst>
                  <a:lin ang="5400000" scaled="0"/>
                </a:gradFill>
                <a:latin typeface="Segoe"/>
              </a:endParaRPr>
            </a:p>
          </p:txBody>
        </p:sp>
        <p:sp>
          <p:nvSpPr>
            <p:cNvPr id="41" name="TextBox 40"/>
            <p:cNvSpPr txBox="1"/>
            <p:nvPr/>
          </p:nvSpPr>
          <p:spPr>
            <a:xfrm>
              <a:off x="1309218" y="4768901"/>
              <a:ext cx="1457335" cy="240500"/>
            </a:xfrm>
            <a:prstGeom prst="rect">
              <a:avLst/>
            </a:prstGeom>
            <a:noFill/>
          </p:spPr>
          <p:txBody>
            <a:bodyPr wrap="square" lIns="0" tIns="0" rIns="0" bIns="0" rtlCol="0">
              <a:spAutoFit/>
            </a:bodyPr>
            <a:lstStyle/>
            <a:p>
              <a:pPr defTabSz="1218387"/>
              <a:r>
                <a:rPr lang="en-US" sz="1999" spc="-71" dirty="0">
                  <a:gradFill>
                    <a:gsLst>
                      <a:gs pos="2917">
                        <a:srgbClr val="FFFFFF"/>
                      </a:gs>
                      <a:gs pos="30000">
                        <a:srgbClr val="FFFFFF"/>
                      </a:gs>
                    </a:gsLst>
                    <a:lin ang="5400000" scaled="0"/>
                  </a:gradFill>
                </a:rPr>
                <a:t>DevOps / IT Pros</a:t>
              </a:r>
            </a:p>
          </p:txBody>
        </p:sp>
      </p:grpSp>
      <p:sp>
        <p:nvSpPr>
          <p:cNvPr id="45" name="TextBox 44"/>
          <p:cNvSpPr txBox="1"/>
          <p:nvPr/>
        </p:nvSpPr>
        <p:spPr>
          <a:xfrm>
            <a:off x="2637590" y="3554511"/>
            <a:ext cx="8844467" cy="361959"/>
          </a:xfrm>
          <a:prstGeom prst="rect">
            <a:avLst/>
          </a:prstGeom>
          <a:noFill/>
        </p:spPr>
        <p:txBody>
          <a:bodyPr wrap="square" lIns="0" tIns="0" rIns="0" bIns="0" rtlCol="0">
            <a:spAutoFit/>
          </a:bodyPr>
          <a:lstStyle/>
          <a:p>
            <a:pPr defTabSz="761397">
              <a:defRPr/>
            </a:pPr>
            <a:r>
              <a:rPr lang="en-US" sz="2352" kern="0" dirty="0">
                <a:solidFill>
                  <a:srgbClr val="505050"/>
                </a:solidFill>
                <a:latin typeface="Segoe UI" panose="020B0502040204020203" pitchFamily="34" charset="0"/>
                <a:cs typeface="Segoe UI" panose="020B0502040204020203" pitchFamily="34" charset="0"/>
              </a:rPr>
              <a:t>C#, F# Map/Reduce, Microsoft .NET management clients</a:t>
            </a:r>
          </a:p>
        </p:txBody>
      </p:sp>
      <p:sp>
        <p:nvSpPr>
          <p:cNvPr id="48" name="TextBox 47"/>
          <p:cNvSpPr txBox="1"/>
          <p:nvPr/>
        </p:nvSpPr>
        <p:spPr>
          <a:xfrm>
            <a:off x="2637589" y="5168919"/>
            <a:ext cx="8844467" cy="361978"/>
          </a:xfrm>
          <a:prstGeom prst="rect">
            <a:avLst/>
          </a:prstGeom>
          <a:noFill/>
        </p:spPr>
        <p:txBody>
          <a:bodyPr wrap="square" lIns="0" tIns="0" rIns="0" bIns="0" rtlCol="0">
            <a:spAutoFit/>
          </a:bodyPr>
          <a:lstStyle/>
          <a:p>
            <a:pPr defTabSz="761397">
              <a:defRPr/>
            </a:pPr>
            <a:r>
              <a:rPr lang="en-US" sz="2352" kern="0" dirty="0">
                <a:solidFill>
                  <a:srgbClr val="505050"/>
                </a:solidFill>
                <a:latin typeface="Segoe UI" panose="020B0502040204020203" pitchFamily="34" charset="0"/>
                <a:cs typeface="Segoe UI" panose="020B0502040204020203" pitchFamily="34" charset="0"/>
              </a:rPr>
              <a:t>PowerShell, cross-platform CLI tools</a:t>
            </a:r>
          </a:p>
        </p:txBody>
      </p:sp>
    </p:spTree>
    <p:extLst>
      <p:ext uri="{BB962C8B-B14F-4D97-AF65-F5344CB8AC3E}">
        <p14:creationId xmlns:p14="http://schemas.microsoft.com/office/powerpoint/2010/main" val="410901201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542563" y="1328269"/>
            <a:ext cx="5085547" cy="4567635"/>
            <a:chOff x="3540868" y="1326872"/>
            <a:chExt cx="5088917" cy="4570667"/>
          </a:xfrm>
        </p:grpSpPr>
        <p:cxnSp>
          <p:nvCxnSpPr>
            <p:cNvPr id="9" name="Straight Connector 8"/>
            <p:cNvCxnSpPr/>
            <p:nvPr/>
          </p:nvCxnSpPr>
          <p:spPr>
            <a:xfrm>
              <a:off x="6031149" y="1396874"/>
              <a:ext cx="0" cy="4500665"/>
            </a:xfrm>
            <a:prstGeom prst="line">
              <a:avLst/>
            </a:prstGeom>
            <a:ln w="28575">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40868" y="1326872"/>
              <a:ext cx="1776663" cy="362199"/>
            </a:xfrm>
            <a:prstGeom prst="rect">
              <a:avLst/>
            </a:prstGeom>
            <a:noFill/>
          </p:spPr>
          <p:txBody>
            <a:bodyPr wrap="none" lIns="0" tIns="0" rIns="0" bIns="0" rtlCol="0">
              <a:spAutoFit/>
            </a:bodyPr>
            <a:lstStyle/>
            <a:p>
              <a:pPr defTabSz="1218387"/>
              <a:r>
                <a:rPr lang="en-US" sz="2352" spc="-70" dirty="0">
                  <a:latin typeface="+mj-lt"/>
                </a:rPr>
                <a:t>Authoring Jobs</a:t>
              </a:r>
            </a:p>
          </p:txBody>
        </p:sp>
        <p:sp>
          <p:nvSpPr>
            <p:cNvPr id="14" name="TextBox 13"/>
            <p:cNvSpPr txBox="1"/>
            <p:nvPr/>
          </p:nvSpPr>
          <p:spPr>
            <a:xfrm>
              <a:off x="6705869" y="1326872"/>
              <a:ext cx="1923916" cy="362199"/>
            </a:xfrm>
            <a:prstGeom prst="rect">
              <a:avLst/>
            </a:prstGeom>
            <a:noFill/>
          </p:spPr>
          <p:txBody>
            <a:bodyPr wrap="none" lIns="0" tIns="0" rIns="0" bIns="0" rtlCol="0">
              <a:spAutoFit/>
            </a:bodyPr>
            <a:lstStyle/>
            <a:p>
              <a:pPr defTabSz="1218387"/>
              <a:r>
                <a:rPr lang="en-US" sz="2352" spc="-70" dirty="0">
                  <a:latin typeface="+mj-lt"/>
                </a:rPr>
                <a:t>App Integration </a:t>
              </a:r>
            </a:p>
          </p:txBody>
        </p:sp>
      </p:grpSp>
      <p:sp>
        <p:nvSpPr>
          <p:cNvPr id="2" name="Title 1"/>
          <p:cNvSpPr>
            <a:spLocks noGrp="1"/>
          </p:cNvSpPr>
          <p:nvPr>
            <p:ph type="title"/>
          </p:nvPr>
        </p:nvSpPr>
        <p:spPr/>
        <p:txBody>
          <a:bodyPr>
            <a:normAutofit fontScale="90000"/>
          </a:bodyPr>
          <a:lstStyle/>
          <a:p>
            <a:r>
              <a:rPr lang="en-US" dirty="0" smtClean="0"/>
              <a:t>Building developer experiences</a:t>
            </a:r>
            <a:endParaRPr lang="en-US" dirty="0"/>
          </a:p>
        </p:txBody>
      </p:sp>
      <p:sp>
        <p:nvSpPr>
          <p:cNvPr id="3" name="Rectangle 2"/>
          <p:cNvSpPr/>
          <p:nvPr/>
        </p:nvSpPr>
        <p:spPr bwMode="auto">
          <a:xfrm>
            <a:off x="3143992" y="5374864"/>
            <a:ext cx="5774402" cy="10531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913375" fontAlgn="base">
              <a:spcBef>
                <a:spcPct val="0"/>
              </a:spcBef>
              <a:spcAft>
                <a:spcPct val="0"/>
              </a:spcAft>
            </a:pPr>
            <a:r>
              <a:rPr lang="en-US" sz="2156" dirty="0">
                <a:gradFill>
                  <a:gsLst>
                    <a:gs pos="0">
                      <a:srgbClr val="FFFFFF"/>
                    </a:gs>
                    <a:gs pos="100000">
                      <a:srgbClr val="FFFFFF"/>
                    </a:gs>
                  </a:gsLst>
                  <a:lin ang="5400000" scaled="0"/>
                </a:gradFill>
                <a:ea typeface="Segoe UI" pitchFamily="34" charset="0"/>
                <a:cs typeface="Segoe UI" pitchFamily="34" charset="0"/>
              </a:rPr>
              <a:t>Core Hadoop</a:t>
            </a:r>
          </a:p>
        </p:txBody>
      </p:sp>
      <p:sp>
        <p:nvSpPr>
          <p:cNvPr id="5" name="Rectangle 4"/>
          <p:cNvSpPr/>
          <p:nvPr/>
        </p:nvSpPr>
        <p:spPr bwMode="auto">
          <a:xfrm>
            <a:off x="3143992" y="4218039"/>
            <a:ext cx="5774402" cy="9364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fontAlgn="base">
              <a:spcBef>
                <a:spcPct val="0"/>
              </a:spcBef>
              <a:spcAft>
                <a:spcPct val="0"/>
              </a:spcAft>
            </a:pPr>
            <a:r>
              <a:rPr lang="en-US" sz="2156" dirty="0">
                <a:gradFill>
                  <a:gsLst>
                    <a:gs pos="0">
                      <a:srgbClr val="FFFFFF"/>
                    </a:gs>
                    <a:gs pos="100000">
                      <a:srgbClr val="FFFFFF"/>
                    </a:gs>
                  </a:gsLst>
                  <a:lin ang="5400000" scaled="0"/>
                </a:gradFill>
                <a:ea typeface="Segoe UI" pitchFamily="34" charset="0"/>
                <a:cs typeface="Segoe UI" pitchFamily="34" charset="0"/>
              </a:rPr>
              <a:t>Consistent REST APIs</a:t>
            </a:r>
          </a:p>
        </p:txBody>
      </p:sp>
      <p:sp>
        <p:nvSpPr>
          <p:cNvPr id="6" name="Rectangle 5"/>
          <p:cNvSpPr/>
          <p:nvPr/>
        </p:nvSpPr>
        <p:spPr bwMode="auto">
          <a:xfrm>
            <a:off x="3143992" y="3032295"/>
            <a:ext cx="5774402" cy="9653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fontAlgn="base">
              <a:spcBef>
                <a:spcPct val="0"/>
              </a:spcBef>
              <a:spcAft>
                <a:spcPct val="0"/>
              </a:spcAft>
            </a:pPr>
            <a:r>
              <a:rPr lang="en-US" sz="2156" dirty="0">
                <a:gradFill>
                  <a:gsLst>
                    <a:gs pos="0">
                      <a:srgbClr val="FFFFFF"/>
                    </a:gs>
                    <a:gs pos="100000">
                      <a:srgbClr val="FFFFFF"/>
                    </a:gs>
                  </a:gsLst>
                  <a:lin ang="5400000" scaled="0"/>
                </a:gradFill>
                <a:ea typeface="Segoe UI" pitchFamily="34" charset="0"/>
                <a:cs typeface="Segoe UI" pitchFamily="34" charset="0"/>
              </a:rPr>
              <a:t>Breadth of clients (Java, JS,</a:t>
            </a:r>
            <a:br>
              <a:rPr lang="en-US" sz="2156" dirty="0">
                <a:gradFill>
                  <a:gsLst>
                    <a:gs pos="0">
                      <a:srgbClr val="FFFFFF"/>
                    </a:gs>
                    <a:gs pos="100000">
                      <a:srgbClr val="FFFFFF"/>
                    </a:gs>
                  </a:gsLst>
                  <a:lin ang="5400000" scaled="0"/>
                </a:gradFill>
                <a:ea typeface="Segoe UI" pitchFamily="34" charset="0"/>
                <a:cs typeface="Segoe UI" pitchFamily="34" charset="0"/>
              </a:rPr>
            </a:br>
            <a:r>
              <a:rPr lang="en-US" sz="2156" dirty="0">
                <a:gradFill>
                  <a:gsLst>
                    <a:gs pos="0">
                      <a:srgbClr val="FFFFFF"/>
                    </a:gs>
                    <a:gs pos="100000">
                      <a:srgbClr val="FFFFFF"/>
                    </a:gs>
                  </a:gsLst>
                  <a:lin ang="5400000" scaled="0"/>
                </a:gradFill>
                <a:ea typeface="Segoe UI" pitchFamily="34" charset="0"/>
                <a:cs typeface="Segoe UI" pitchFamily="34" charset="0"/>
              </a:rPr>
              <a:t>Microsoft .NET)</a:t>
            </a:r>
          </a:p>
        </p:txBody>
      </p:sp>
      <p:sp>
        <p:nvSpPr>
          <p:cNvPr id="7" name="Rectangle 6"/>
          <p:cNvSpPr/>
          <p:nvPr/>
        </p:nvSpPr>
        <p:spPr bwMode="auto">
          <a:xfrm>
            <a:off x="3469651" y="5551468"/>
            <a:ext cx="5123082" cy="50074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fontAlgn="base">
              <a:spcBef>
                <a:spcPct val="0"/>
              </a:spcBef>
              <a:spcAft>
                <a:spcPct val="0"/>
              </a:spcAft>
            </a:pPr>
            <a:r>
              <a:rPr lang="en-US" sz="2156" dirty="0">
                <a:solidFill>
                  <a:schemeClr val="tx2"/>
                </a:solidFill>
                <a:ea typeface="Segoe UI" pitchFamily="34" charset="0"/>
                <a:cs typeface="Segoe UI" pitchFamily="34" charset="0"/>
              </a:rPr>
              <a:t>Authoring frameworks and languages </a:t>
            </a:r>
          </a:p>
        </p:txBody>
      </p:sp>
      <p:sp>
        <p:nvSpPr>
          <p:cNvPr id="8" name="Rectangle 7"/>
          <p:cNvSpPr/>
          <p:nvPr/>
        </p:nvSpPr>
        <p:spPr bwMode="auto">
          <a:xfrm>
            <a:off x="3143992" y="1846551"/>
            <a:ext cx="5774402" cy="9653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fontAlgn="base">
              <a:spcBef>
                <a:spcPct val="0"/>
              </a:spcBef>
              <a:spcAft>
                <a:spcPct val="0"/>
              </a:spcAft>
            </a:pPr>
            <a:r>
              <a:rPr lang="en-US" sz="2156" dirty="0">
                <a:gradFill>
                  <a:gsLst>
                    <a:gs pos="0">
                      <a:srgbClr val="FFFFFF"/>
                    </a:gs>
                    <a:gs pos="100000">
                      <a:srgbClr val="FFFFFF"/>
                    </a:gs>
                  </a:gsLst>
                  <a:lin ang="5400000" scaled="0"/>
                </a:gradFill>
                <a:ea typeface="Segoe UI" pitchFamily="34" charset="0"/>
                <a:cs typeface="Segoe UI" pitchFamily="34" charset="0"/>
              </a:rPr>
              <a:t>End-user tooling (IDEs, analyst tools, Command lines)</a:t>
            </a:r>
          </a:p>
        </p:txBody>
      </p:sp>
      <p:grpSp>
        <p:nvGrpSpPr>
          <p:cNvPr id="23" name="Group 22"/>
          <p:cNvGrpSpPr/>
          <p:nvPr/>
        </p:nvGrpSpPr>
        <p:grpSpPr>
          <a:xfrm>
            <a:off x="9130031" y="3862742"/>
            <a:ext cx="2409411" cy="1512124"/>
            <a:chOff x="9132041" y="3863028"/>
            <a:chExt cx="2411009" cy="1513126"/>
          </a:xfrm>
        </p:grpSpPr>
        <p:sp>
          <p:nvSpPr>
            <p:cNvPr id="15" name="Left Brace 14"/>
            <p:cNvSpPr/>
            <p:nvPr/>
          </p:nvSpPr>
          <p:spPr>
            <a:xfrm>
              <a:off x="9132041" y="3863028"/>
              <a:ext cx="251164" cy="1513126"/>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387"/>
              <a:endParaRPr lang="en-US" sz="1764" dirty="0">
                <a:solidFill>
                  <a:srgbClr val="505050"/>
                </a:solidFill>
              </a:endParaRPr>
            </a:p>
          </p:txBody>
        </p:sp>
        <p:sp>
          <p:nvSpPr>
            <p:cNvPr id="16" name="TextBox 15"/>
            <p:cNvSpPr txBox="1"/>
            <p:nvPr/>
          </p:nvSpPr>
          <p:spPr>
            <a:xfrm>
              <a:off x="9539152" y="4088298"/>
              <a:ext cx="2003898" cy="1086652"/>
            </a:xfrm>
            <a:prstGeom prst="rect">
              <a:avLst/>
            </a:prstGeom>
            <a:noFill/>
          </p:spPr>
          <p:txBody>
            <a:bodyPr wrap="square" lIns="0" tIns="0" rIns="0" bIns="0" rtlCol="0">
              <a:spAutoFit/>
            </a:bodyPr>
            <a:lstStyle/>
            <a:p>
              <a:pPr defTabSz="1218387"/>
              <a:r>
                <a:rPr lang="en-US" sz="1764" spc="-70" dirty="0"/>
                <a:t>Connectivity</a:t>
              </a:r>
            </a:p>
            <a:p>
              <a:pPr defTabSz="1218387"/>
              <a:r>
                <a:rPr lang="en-US" sz="1764" spc="-70" dirty="0"/>
                <a:t>Programmability</a:t>
              </a:r>
            </a:p>
            <a:p>
              <a:pPr defTabSz="1218387"/>
              <a:r>
                <a:rPr lang="en-US" sz="1764" spc="-70" dirty="0"/>
                <a:t>Security</a:t>
              </a:r>
            </a:p>
            <a:p>
              <a:pPr defTabSz="1218387"/>
              <a:r>
                <a:rPr lang="en-US" sz="1764" spc="-70" dirty="0"/>
                <a:t>Loosely coupled</a:t>
              </a:r>
            </a:p>
          </p:txBody>
        </p:sp>
      </p:grpSp>
      <p:grpSp>
        <p:nvGrpSpPr>
          <p:cNvPr id="19" name="Group 18"/>
          <p:cNvGrpSpPr/>
          <p:nvPr/>
        </p:nvGrpSpPr>
        <p:grpSpPr>
          <a:xfrm>
            <a:off x="4039" y="2811945"/>
            <a:ext cx="2652136" cy="1438735"/>
            <a:chOff x="0" y="2811537"/>
            <a:chExt cx="2653896" cy="1439693"/>
          </a:xfrm>
        </p:grpSpPr>
        <p:sp>
          <p:nvSpPr>
            <p:cNvPr id="17" name="Right Brace 16"/>
            <p:cNvSpPr/>
            <p:nvPr/>
          </p:nvSpPr>
          <p:spPr>
            <a:xfrm>
              <a:off x="2352339" y="2811537"/>
              <a:ext cx="301557" cy="1439693"/>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387"/>
              <a:endParaRPr lang="en-US" sz="1764" dirty="0">
                <a:solidFill>
                  <a:srgbClr val="505050"/>
                </a:solidFill>
              </a:endParaRPr>
            </a:p>
          </p:txBody>
        </p:sp>
        <p:sp>
          <p:nvSpPr>
            <p:cNvPr id="18" name="TextBox 17"/>
            <p:cNvSpPr txBox="1"/>
            <p:nvPr/>
          </p:nvSpPr>
          <p:spPr>
            <a:xfrm>
              <a:off x="0" y="3055125"/>
              <a:ext cx="2262355" cy="814991"/>
            </a:xfrm>
            <a:prstGeom prst="rect">
              <a:avLst/>
            </a:prstGeom>
            <a:noFill/>
          </p:spPr>
          <p:txBody>
            <a:bodyPr wrap="square" lIns="0" tIns="0" rIns="0" bIns="0" rtlCol="0">
              <a:spAutoFit/>
            </a:bodyPr>
            <a:lstStyle/>
            <a:p>
              <a:pPr algn="r" defTabSz="1218387"/>
              <a:r>
                <a:rPr lang="en-US" sz="1764" spc="-70" dirty="0"/>
                <a:t>Lightweight</a:t>
              </a:r>
            </a:p>
            <a:p>
              <a:pPr algn="r" defTabSz="1218387"/>
              <a:r>
                <a:rPr lang="en-US" sz="1764" spc="-70" dirty="0"/>
                <a:t>Low cost to extend</a:t>
              </a:r>
            </a:p>
            <a:p>
              <a:pPr algn="r" defTabSz="1218387"/>
              <a:r>
                <a:rPr lang="en-US" sz="1764" spc="-70" dirty="0"/>
                <a:t>Scenario oriented</a:t>
              </a:r>
            </a:p>
          </p:txBody>
        </p:sp>
      </p:grpSp>
      <p:grpSp>
        <p:nvGrpSpPr>
          <p:cNvPr id="20" name="Group 19"/>
          <p:cNvGrpSpPr/>
          <p:nvPr/>
        </p:nvGrpSpPr>
        <p:grpSpPr>
          <a:xfrm>
            <a:off x="137059" y="5154517"/>
            <a:ext cx="2519118" cy="1438736"/>
            <a:chOff x="133108" y="2811537"/>
            <a:chExt cx="2520788" cy="1439693"/>
          </a:xfrm>
        </p:grpSpPr>
        <p:sp>
          <p:nvSpPr>
            <p:cNvPr id="21" name="Right Brace 20"/>
            <p:cNvSpPr/>
            <p:nvPr/>
          </p:nvSpPr>
          <p:spPr>
            <a:xfrm>
              <a:off x="2352339" y="2811537"/>
              <a:ext cx="301557" cy="1439693"/>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387"/>
              <a:endParaRPr lang="en-US" sz="1764" dirty="0">
                <a:solidFill>
                  <a:srgbClr val="505050"/>
                </a:solidFill>
              </a:endParaRPr>
            </a:p>
          </p:txBody>
        </p:sp>
        <p:sp>
          <p:nvSpPr>
            <p:cNvPr id="22" name="TextBox 21"/>
            <p:cNvSpPr txBox="1"/>
            <p:nvPr/>
          </p:nvSpPr>
          <p:spPr>
            <a:xfrm>
              <a:off x="133108" y="2869213"/>
              <a:ext cx="2113342" cy="1358317"/>
            </a:xfrm>
            <a:prstGeom prst="rect">
              <a:avLst/>
            </a:prstGeom>
            <a:noFill/>
          </p:spPr>
          <p:txBody>
            <a:bodyPr wrap="square" lIns="0" tIns="0" rIns="0" bIns="0" rtlCol="0">
              <a:spAutoFit/>
            </a:bodyPr>
            <a:lstStyle/>
            <a:p>
              <a:pPr algn="r" defTabSz="1218387"/>
              <a:r>
                <a:rPr lang="en-US" sz="1764" spc="-70" dirty="0"/>
                <a:t>Innovation flows upward</a:t>
              </a:r>
            </a:p>
            <a:p>
              <a:pPr algn="r" defTabSz="1218387"/>
              <a:r>
                <a:rPr lang="en-US" sz="1764" spc="-70" dirty="0"/>
                <a:t>New compute models</a:t>
              </a:r>
            </a:p>
            <a:p>
              <a:pPr algn="r" defTabSz="1218387"/>
              <a:r>
                <a:rPr lang="en-US" sz="1764" spc="-70" dirty="0"/>
                <a:t>Performance enhancements</a:t>
              </a:r>
            </a:p>
          </p:txBody>
        </p:sp>
      </p:grpSp>
      <p:grpSp>
        <p:nvGrpSpPr>
          <p:cNvPr id="24" name="Group 23"/>
          <p:cNvGrpSpPr/>
          <p:nvPr/>
        </p:nvGrpSpPr>
        <p:grpSpPr>
          <a:xfrm>
            <a:off x="9123819" y="1589985"/>
            <a:ext cx="3064145" cy="1512123"/>
            <a:chOff x="9125823" y="3863027"/>
            <a:chExt cx="3066175" cy="1513126"/>
          </a:xfrm>
        </p:grpSpPr>
        <p:sp>
          <p:nvSpPr>
            <p:cNvPr id="25" name="Left Brace 24"/>
            <p:cNvSpPr/>
            <p:nvPr/>
          </p:nvSpPr>
          <p:spPr>
            <a:xfrm>
              <a:off x="9125823" y="3863027"/>
              <a:ext cx="260892" cy="1513126"/>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387"/>
              <a:endParaRPr lang="en-US" sz="1764" dirty="0">
                <a:solidFill>
                  <a:srgbClr val="505050"/>
                </a:solidFill>
              </a:endParaRPr>
            </a:p>
          </p:txBody>
        </p:sp>
        <p:sp>
          <p:nvSpPr>
            <p:cNvPr id="26" name="TextBox 25"/>
            <p:cNvSpPr txBox="1"/>
            <p:nvPr/>
          </p:nvSpPr>
          <p:spPr>
            <a:xfrm>
              <a:off x="9560266" y="4093377"/>
              <a:ext cx="2631732" cy="1086652"/>
            </a:xfrm>
            <a:prstGeom prst="rect">
              <a:avLst/>
            </a:prstGeom>
            <a:noFill/>
          </p:spPr>
          <p:txBody>
            <a:bodyPr wrap="square" lIns="0" tIns="0" rIns="0" bIns="0" rtlCol="0">
              <a:spAutoFit/>
            </a:bodyPr>
            <a:lstStyle/>
            <a:p>
              <a:pPr defTabSz="1218387"/>
              <a:r>
                <a:rPr lang="en-US" sz="1764" spc="-70" dirty="0"/>
                <a:t>Extend breadth &amp; depth</a:t>
              </a:r>
            </a:p>
            <a:p>
              <a:pPr defTabSz="1218387"/>
              <a:r>
                <a:rPr lang="en-US" sz="1764" spc="-70" dirty="0"/>
                <a:t>Enable new scenarios</a:t>
              </a:r>
            </a:p>
            <a:p>
              <a:pPr defTabSz="1218387"/>
              <a:r>
                <a:rPr lang="en-US" sz="1764" spc="-70" dirty="0"/>
                <a:t>Integrate with current tool chains</a:t>
              </a:r>
            </a:p>
          </p:txBody>
        </p:sp>
      </p:grpSp>
    </p:spTree>
    <p:extLst>
      <p:ext uri="{BB962C8B-B14F-4D97-AF65-F5344CB8AC3E}">
        <p14:creationId xmlns:p14="http://schemas.microsoft.com/office/powerpoint/2010/main" val="883196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9396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 HDInsight</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64767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396C"/>
        </a:solidFill>
        <a:effectLst/>
      </p:bgPr>
    </p:bg>
    <p:spTree>
      <p:nvGrpSpPr>
        <p:cNvPr id="1" name=""/>
        <p:cNvGrpSpPr/>
        <p:nvPr/>
      </p:nvGrpSpPr>
      <p:grpSpPr>
        <a:xfrm>
          <a:off x="0" y="0"/>
          <a:ext cx="0" cy="0"/>
          <a:chOff x="0" y="0"/>
          <a:chExt cx="0" cy="0"/>
        </a:xfrm>
      </p:grpSpPr>
      <p:sp>
        <p:nvSpPr>
          <p:cNvPr id="25" name="Round Same Side Corner Rectangle 73"/>
          <p:cNvSpPr/>
          <p:nvPr/>
        </p:nvSpPr>
        <p:spPr>
          <a:xfrm>
            <a:off x="1589" y="1"/>
            <a:ext cx="12188825" cy="6857999"/>
          </a:xfrm>
          <a:prstGeom prst="rect">
            <a:avLst/>
          </a:prstGeom>
          <a:solidFill>
            <a:srgbClr val="19396C"/>
          </a:solidFill>
          <a:ln w="10795" cap="flat" cmpd="sng" algn="ctr">
            <a:noFill/>
            <a:prstDash val="dash"/>
          </a:ln>
          <a:effectLst/>
        </p:spPr>
        <p:txBody>
          <a:bodyPr lIns="91440" tIns="91440" rIns="91440" bIns="91440" rtlCol="0" anchor="b"/>
          <a:lstStyle/>
          <a:p>
            <a:pPr>
              <a:lnSpc>
                <a:spcPct val="80000"/>
              </a:lnSpc>
            </a:pPr>
            <a:endParaRPr lang="en-US" kern="0" dirty="0">
              <a:ln>
                <a:solidFill>
                  <a:schemeClr val="bg1">
                    <a:alpha val="0"/>
                  </a:schemeClr>
                </a:solidFill>
              </a:ln>
              <a:solidFill>
                <a:schemeClr val="bg1"/>
              </a:solidFill>
              <a:latin typeface="Segoe UI Light" pitchFamily="34" charset="0"/>
              <a:cs typeface="Aria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2304"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0"/>
                        <a:ext cx="158750" cy="158750"/>
                      </a:xfrm>
                      <a:prstGeom prst="rect">
                        <a:avLst/>
                      </a:prstGeom>
                    </p:spPr>
                  </p:pic>
                </p:oleObj>
              </mc:Fallback>
            </mc:AlternateContent>
          </a:graphicData>
        </a:graphic>
      </p:graphicFrame>
      <p:sp>
        <p:nvSpPr>
          <p:cNvPr id="79" name="TextBox 78"/>
          <p:cNvSpPr txBox="1"/>
          <p:nvPr/>
        </p:nvSpPr>
        <p:spPr>
          <a:xfrm>
            <a:off x="251803" y="6448942"/>
            <a:ext cx="3967433" cy="184666"/>
          </a:xfrm>
          <a:prstGeom prst="rect">
            <a:avLst/>
          </a:prstGeom>
          <a:noFill/>
        </p:spPr>
        <p:txBody>
          <a:bodyPr wrap="none" lIns="0" tIns="0" rIns="0" bIns="0" rtlCol="0" anchor="b" anchorCtr="0">
            <a:spAutoFit/>
          </a:bodyPr>
          <a:lstStyle/>
          <a:p>
            <a:pPr>
              <a:defRPr/>
            </a:pPr>
            <a:r>
              <a:rPr lang="en-US" sz="1200" kern="0" dirty="0">
                <a:ln>
                  <a:solidFill>
                    <a:schemeClr val="bg1">
                      <a:alpha val="0"/>
                    </a:schemeClr>
                  </a:solidFill>
                </a:ln>
                <a:solidFill>
                  <a:schemeClr val="bg1"/>
                </a:solidFill>
              </a:rPr>
              <a:t>Reference: </a:t>
            </a:r>
            <a:r>
              <a:rPr lang="en-US" sz="1200" u="sng" kern="0" dirty="0">
                <a:ln>
                  <a:solidFill>
                    <a:schemeClr val="bg1">
                      <a:alpha val="0"/>
                    </a:schemeClr>
                  </a:solidFill>
                </a:ln>
                <a:solidFill>
                  <a:schemeClr val="bg1"/>
                </a:solidFill>
              </a:rPr>
              <a:t>http://en.wikipedia.org/wiki/File:Hadoop_1.png </a:t>
            </a:r>
          </a:p>
        </p:txBody>
      </p:sp>
      <p:grpSp>
        <p:nvGrpSpPr>
          <p:cNvPr id="13" name="Group 12"/>
          <p:cNvGrpSpPr/>
          <p:nvPr/>
        </p:nvGrpSpPr>
        <p:grpSpPr>
          <a:xfrm>
            <a:off x="4483941" y="1508879"/>
            <a:ext cx="6206172" cy="4572000"/>
            <a:chOff x="4482353" y="2126379"/>
            <a:chExt cx="6206172" cy="4572000"/>
          </a:xfrm>
        </p:grpSpPr>
        <p:sp>
          <p:nvSpPr>
            <p:cNvPr id="76" name="TextBox 75"/>
            <p:cNvSpPr txBox="1"/>
            <p:nvPr/>
          </p:nvSpPr>
          <p:spPr>
            <a:xfrm>
              <a:off x="4482353" y="2967293"/>
              <a:ext cx="1581197" cy="646331"/>
            </a:xfrm>
            <a:prstGeom prst="rect">
              <a:avLst/>
            </a:prstGeom>
            <a:noFill/>
          </p:spPr>
          <p:txBody>
            <a:bodyPr wrap="square" rtlCol="0" anchor="ctr" anchorCtr="0">
              <a:spAutoFit/>
            </a:bodyPr>
            <a:lstStyle/>
            <a:p>
              <a:pPr algn="r">
                <a:lnSpc>
                  <a:spcPct val="90000"/>
                </a:lnSpc>
                <a:defRPr/>
              </a:pPr>
              <a:r>
                <a:rPr lang="en-US" sz="2000" kern="0" dirty="0" err="1">
                  <a:ln>
                    <a:solidFill>
                      <a:schemeClr val="bg1">
                        <a:alpha val="0"/>
                      </a:schemeClr>
                    </a:solidFill>
                  </a:ln>
                  <a:solidFill>
                    <a:schemeClr val="bg1">
                      <a:alpha val="99000"/>
                    </a:schemeClr>
                  </a:solidFill>
                </a:rPr>
                <a:t>MapReduce</a:t>
              </a:r>
              <a:r>
                <a:rPr lang="en-US" sz="2000" kern="0" dirty="0">
                  <a:ln>
                    <a:solidFill>
                      <a:schemeClr val="bg1">
                        <a:alpha val="0"/>
                      </a:schemeClr>
                    </a:solidFill>
                  </a:ln>
                  <a:solidFill>
                    <a:schemeClr val="bg1">
                      <a:alpha val="99000"/>
                    </a:schemeClr>
                  </a:solidFill>
                </a:rPr>
                <a:t> Layer</a:t>
              </a:r>
            </a:p>
          </p:txBody>
        </p:sp>
        <p:sp>
          <p:nvSpPr>
            <p:cNvPr id="77" name="TextBox 76"/>
            <p:cNvSpPr txBox="1"/>
            <p:nvPr/>
          </p:nvSpPr>
          <p:spPr>
            <a:xfrm>
              <a:off x="4697630" y="5268139"/>
              <a:ext cx="1365919" cy="646331"/>
            </a:xfrm>
            <a:prstGeom prst="rect">
              <a:avLst/>
            </a:prstGeom>
            <a:noFill/>
          </p:spPr>
          <p:txBody>
            <a:bodyPr wrap="square" rtlCol="0" anchor="ctr" anchorCtr="0">
              <a:spAutoFit/>
            </a:bodyPr>
            <a:lstStyle/>
            <a:p>
              <a:pPr algn="r">
                <a:lnSpc>
                  <a:spcPct val="90000"/>
                </a:lnSpc>
                <a:defRPr/>
              </a:pPr>
              <a:r>
                <a:rPr lang="en-US" sz="2000" kern="0" dirty="0">
                  <a:ln>
                    <a:solidFill>
                      <a:schemeClr val="bg1">
                        <a:alpha val="0"/>
                      </a:schemeClr>
                    </a:solidFill>
                  </a:ln>
                  <a:solidFill>
                    <a:schemeClr val="bg1">
                      <a:alpha val="99000"/>
                    </a:schemeClr>
                  </a:solidFill>
                </a:rPr>
                <a:t>HDFS </a:t>
              </a:r>
              <a:br>
                <a:rPr lang="en-US" sz="2000" kern="0" dirty="0">
                  <a:ln>
                    <a:solidFill>
                      <a:schemeClr val="bg1">
                        <a:alpha val="0"/>
                      </a:schemeClr>
                    </a:solidFill>
                  </a:ln>
                  <a:solidFill>
                    <a:schemeClr val="bg1">
                      <a:alpha val="99000"/>
                    </a:schemeClr>
                  </a:solidFill>
                </a:rPr>
              </a:br>
              <a:r>
                <a:rPr lang="en-US" sz="2000" kern="0" dirty="0">
                  <a:ln>
                    <a:solidFill>
                      <a:schemeClr val="bg1">
                        <a:alpha val="0"/>
                      </a:schemeClr>
                    </a:solidFill>
                  </a:ln>
                  <a:solidFill>
                    <a:schemeClr val="bg1">
                      <a:alpha val="99000"/>
                    </a:schemeClr>
                  </a:solidFill>
                </a:rPr>
                <a:t>Layer</a:t>
              </a:r>
            </a:p>
          </p:txBody>
        </p:sp>
        <p:grpSp>
          <p:nvGrpSpPr>
            <p:cNvPr id="5" name="Group 4"/>
            <p:cNvGrpSpPr/>
            <p:nvPr/>
          </p:nvGrpSpPr>
          <p:grpSpPr>
            <a:xfrm>
              <a:off x="6116525" y="2126379"/>
              <a:ext cx="4572000" cy="4572000"/>
              <a:chOff x="5508514" y="2126380"/>
              <a:chExt cx="5391713" cy="4462379"/>
            </a:xfrm>
          </p:grpSpPr>
          <p:sp>
            <p:nvSpPr>
              <p:cNvPr id="31" name="Rectangle 30"/>
              <p:cNvSpPr/>
              <p:nvPr>
                <p:custDataLst>
                  <p:tags r:id="rId4"/>
                </p:custDataLst>
              </p:nvPr>
            </p:nvSpPr>
            <p:spPr bwMode="auto">
              <a:xfrm>
                <a:off x="5508514" y="2126380"/>
                <a:ext cx="5391713" cy="44623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dirty="0">
                  <a:gradFill>
                    <a:gsLst>
                      <a:gs pos="0">
                        <a:srgbClr val="FFFFFF"/>
                      </a:gs>
                      <a:gs pos="100000">
                        <a:srgbClr val="FFFFFF"/>
                      </a:gs>
                    </a:gsLst>
                    <a:lin ang="5400000" scaled="0"/>
                  </a:gradFill>
                </a:endParaRPr>
              </a:p>
            </p:txBody>
          </p:sp>
          <p:sp>
            <p:nvSpPr>
              <p:cNvPr id="34" name="Round Same Side Corner Rectangle 73"/>
              <p:cNvSpPr/>
              <p:nvPr/>
            </p:nvSpPr>
            <p:spPr>
              <a:xfrm>
                <a:off x="8330739"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algn="ctr">
                  <a:lnSpc>
                    <a:spcPct val="90000"/>
                  </a:lnSpc>
                  <a:defRPr/>
                </a:pPr>
                <a:endParaRPr lang="en-US" kern="0" dirty="0">
                  <a:ln>
                    <a:solidFill>
                      <a:schemeClr val="bg1">
                        <a:alpha val="0"/>
                      </a:schemeClr>
                    </a:solidFill>
                  </a:ln>
                  <a:solidFill>
                    <a:sysClr val="window" lastClr="FFFFFF"/>
                  </a:solidFill>
                  <a:latin typeface="Calibri"/>
                </a:endParaRPr>
              </a:p>
            </p:txBody>
          </p:sp>
          <p:sp>
            <p:nvSpPr>
              <p:cNvPr id="72" name="Round Same Side Corner Rectangle 73"/>
              <p:cNvSpPr/>
              <p:nvPr>
                <p:custDataLst>
                  <p:tags r:id="rId5"/>
                </p:custDataLst>
              </p:nvPr>
            </p:nvSpPr>
            <p:spPr>
              <a:xfrm>
                <a:off x="5634882"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algn="ctr">
                  <a:lnSpc>
                    <a:spcPct val="90000"/>
                  </a:lnSpc>
                  <a:defRPr/>
                </a:pPr>
                <a:endParaRPr lang="en-US" kern="0" dirty="0">
                  <a:ln>
                    <a:solidFill>
                      <a:schemeClr val="bg1">
                        <a:alpha val="0"/>
                      </a:schemeClr>
                    </a:solidFill>
                  </a:ln>
                  <a:solidFill>
                    <a:sysClr val="window" lastClr="FFFFFF"/>
                  </a:solidFill>
                  <a:latin typeface="Calibri"/>
                </a:endParaRPr>
              </a:p>
            </p:txBody>
          </p:sp>
          <p:sp>
            <p:nvSpPr>
              <p:cNvPr id="35" name="Rectangle 34"/>
              <p:cNvSpPr/>
              <p:nvPr>
                <p:custDataLst>
                  <p:tags r:id="rId6"/>
                </p:custDataLst>
              </p:nvPr>
            </p:nvSpPr>
            <p:spPr>
              <a:xfrm>
                <a:off x="8499230"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Task tracker</a:t>
                </a:r>
              </a:p>
            </p:txBody>
          </p:sp>
          <p:cxnSp>
            <p:nvCxnSpPr>
              <p:cNvPr id="19" name="Straight Arrow Connector 18"/>
              <p:cNvCxnSpPr>
                <a:stCxn id="32" idx="2"/>
                <a:endCxn id="33" idx="0"/>
              </p:cNvCxnSpPr>
              <p:nvPr>
                <p:custDataLst>
                  <p:tags r:id="rId7"/>
                </p:custDataLst>
              </p:nvPr>
            </p:nvCxnSpPr>
            <p:spPr>
              <a:xfrm>
                <a:off x="6856442" y="3136010"/>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p:cNvSpPr/>
              <p:nvPr>
                <p:custDataLst>
                  <p:tags r:id="rId8"/>
                </p:custDataLst>
              </p:nvPr>
            </p:nvSpPr>
            <p:spPr>
              <a:xfrm>
                <a:off x="5803373"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Task tracker</a:t>
                </a:r>
              </a:p>
            </p:txBody>
          </p:sp>
          <p:sp>
            <p:nvSpPr>
              <p:cNvPr id="33" name="Rectangle 32"/>
              <p:cNvSpPr/>
              <p:nvPr>
                <p:custDataLst>
                  <p:tags r:id="rId9"/>
                </p:custDataLst>
              </p:nvPr>
            </p:nvSpPr>
            <p:spPr>
              <a:xfrm>
                <a:off x="5803373" y="344491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Job tracker</a:t>
                </a:r>
              </a:p>
            </p:txBody>
          </p:sp>
          <p:sp>
            <p:nvSpPr>
              <p:cNvPr id="37" name="Rectangle 36"/>
              <p:cNvSpPr/>
              <p:nvPr>
                <p:custDataLst>
                  <p:tags r:id="rId10"/>
                </p:custDataLst>
              </p:nvPr>
            </p:nvSpPr>
            <p:spPr>
              <a:xfrm>
                <a:off x="5803373" y="451202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Name node</a:t>
                </a:r>
              </a:p>
            </p:txBody>
          </p:sp>
          <p:sp>
            <p:nvSpPr>
              <p:cNvPr id="38" name="Rectangle 37"/>
              <p:cNvSpPr/>
              <p:nvPr>
                <p:custDataLst>
                  <p:tags r:id="rId11"/>
                </p:custDataLst>
              </p:nvPr>
            </p:nvSpPr>
            <p:spPr>
              <a:xfrm>
                <a:off x="5803373"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Data node</a:t>
                </a:r>
              </a:p>
            </p:txBody>
          </p:sp>
          <p:sp>
            <p:nvSpPr>
              <p:cNvPr id="39" name="Rectangle 38"/>
              <p:cNvSpPr/>
              <p:nvPr>
                <p:custDataLst>
                  <p:tags r:id="rId12"/>
                </p:custDataLst>
              </p:nvPr>
            </p:nvSpPr>
            <p:spPr>
              <a:xfrm>
                <a:off x="8499230"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90000"/>
                  </a:lnSpc>
                </a:pPr>
                <a:r>
                  <a:rPr lang="en-US" dirty="0">
                    <a:ln>
                      <a:solidFill>
                        <a:schemeClr val="bg1">
                          <a:alpha val="0"/>
                        </a:schemeClr>
                      </a:solidFill>
                    </a:ln>
                    <a:solidFill>
                      <a:schemeClr val="bg1"/>
                    </a:solidFill>
                  </a:rPr>
                  <a:t>Data node</a:t>
                </a:r>
              </a:p>
            </p:txBody>
          </p:sp>
          <p:cxnSp>
            <p:nvCxnSpPr>
              <p:cNvPr id="59" name="Straight Arrow Connector 58"/>
              <p:cNvCxnSpPr>
                <a:stCxn id="37" idx="2"/>
                <a:endCxn id="38" idx="0"/>
              </p:cNvCxnSpPr>
              <p:nvPr>
                <p:custDataLst>
                  <p:tags r:id="rId13"/>
                </p:custDataLst>
              </p:nvPr>
            </p:nvCxnSpPr>
            <p:spPr>
              <a:xfrm>
                <a:off x="6856442" y="5270229"/>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33" idx="3"/>
                <a:endCxn id="35" idx="2"/>
              </p:cNvCxnSpPr>
              <p:nvPr/>
            </p:nvCxnSpPr>
            <p:spPr>
              <a:xfrm flipV="1">
                <a:off x="7909511" y="3136010"/>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37" idx="3"/>
                <a:endCxn id="39" idx="0"/>
              </p:cNvCxnSpPr>
              <p:nvPr/>
            </p:nvCxnSpPr>
            <p:spPr>
              <a:xfrm>
                <a:off x="7909511" y="4891124"/>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pic>
        <p:nvPicPr>
          <p:cNvPr id="79892" name="Picture 20" descr="C:\Users\Justin\Desktop\_Work_in_Progress\_MS\1444\hadoop rev.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2461" y="2548786"/>
            <a:ext cx="3176758" cy="238256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657021" y="3794879"/>
            <a:ext cx="6033092" cy="0"/>
            <a:chOff x="4655433" y="4357570"/>
            <a:chExt cx="6033092" cy="0"/>
          </a:xfrm>
        </p:grpSpPr>
        <p:cxnSp>
          <p:nvCxnSpPr>
            <p:cNvPr id="20" name="Straight Connector 19"/>
            <p:cNvCxnSpPr/>
            <p:nvPr/>
          </p:nvCxnSpPr>
          <p:spPr>
            <a:xfrm>
              <a:off x="4655433" y="4357570"/>
              <a:ext cx="143897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16525" y="4357570"/>
              <a:ext cx="4572000"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sp>
        <p:nvSpPr>
          <p:cNvPr id="27" name="Title 1"/>
          <p:cNvSpPr txBox="1">
            <a:spLocks/>
          </p:cNvSpPr>
          <p:nvPr>
            <p:custDataLst>
              <p:tags r:id="rId3"/>
            </p:custDataLst>
          </p:nvPr>
        </p:nvSpPr>
        <p:spPr>
          <a:xfrm>
            <a:off x="520701" y="228601"/>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alpha val="99000"/>
                  </a:schemeClr>
                </a:solidFill>
              </a:rPr>
              <a:t>Hadoop Architecture</a:t>
            </a:r>
            <a:endParaRPr lang="en-US" sz="3600" dirty="0">
              <a:solidFill>
                <a:schemeClr val="accent4"/>
              </a:solidFill>
            </a:endParaRPr>
          </a:p>
        </p:txBody>
      </p:sp>
    </p:spTree>
    <p:extLst>
      <p:ext uri="{BB962C8B-B14F-4D97-AF65-F5344CB8AC3E}">
        <p14:creationId xmlns:p14="http://schemas.microsoft.com/office/powerpoint/2010/main" val="98405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9892"/>
                                        </p:tgtEl>
                                        <p:attrNameLst>
                                          <p:attrName>style.visibility</p:attrName>
                                        </p:attrNameLst>
                                      </p:cBhvr>
                                      <p:to>
                                        <p:strVal val="visible"/>
                                      </p:to>
                                    </p:set>
                                    <p:animEffect transition="in" filter="fade">
                                      <p:cBhvr>
                                        <p:cTn id="7" dur="500"/>
                                        <p:tgtEl>
                                          <p:spTgt spid="79892"/>
                                        </p:tgtEl>
                                      </p:cBhvr>
                                    </p:animEffect>
                                  </p:childTnLst>
                                </p:cTn>
                              </p:par>
                              <p:par>
                                <p:cTn id="8" presetID="22" presetClass="entr" presetSubtype="8"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0" presetClass="entr" presetSubtype="0" fill="hold" nodeType="withEffect">
                                  <p:stCondLst>
                                    <p:cond delay="1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custDataLst>
              <p:tags r:id="rId1"/>
            </p:custDataLst>
          </p:nvPr>
        </p:nvSpPr>
        <p:spPr bwMode="auto">
          <a:xfrm>
            <a:off x="984504" y="1538516"/>
            <a:ext cx="10375392" cy="4862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dirty="0"/>
          </a:p>
        </p:txBody>
      </p:sp>
      <p:sp>
        <p:nvSpPr>
          <p:cNvPr id="32" name="Rectangle 31"/>
          <p:cNvSpPr/>
          <p:nvPr/>
        </p:nvSpPr>
        <p:spPr bwMode="auto">
          <a:xfrm>
            <a:off x="3278684" y="5425010"/>
            <a:ext cx="5181124" cy="698173"/>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1218387"/>
            <a:r>
              <a:rPr lang="en-US" sz="1568" dirty="0">
                <a:solidFill>
                  <a:prstClr val="white"/>
                </a:solidFill>
                <a:cs typeface="Segoe UI" pitchFamily="34" charset="0"/>
              </a:rPr>
              <a:t>Distributed Storage</a:t>
            </a:r>
          </a:p>
          <a:p>
            <a:pPr algn="ctr" defTabSz="1218387"/>
            <a:r>
              <a:rPr lang="en-US" sz="1568" dirty="0">
                <a:solidFill>
                  <a:prstClr val="white"/>
                </a:solidFill>
                <a:cs typeface="Segoe UI" pitchFamily="34" charset="0"/>
              </a:rPr>
              <a:t>(HDFS)</a:t>
            </a:r>
            <a:endParaRPr lang="en-US" sz="1568" dirty="0">
              <a:solidFill>
                <a:prstClr val="white"/>
              </a:solidFill>
            </a:endParaRPr>
          </a:p>
        </p:txBody>
      </p:sp>
      <p:sp>
        <p:nvSpPr>
          <p:cNvPr id="31" name="Rectangle 30"/>
          <p:cNvSpPr/>
          <p:nvPr/>
        </p:nvSpPr>
        <p:spPr bwMode="auto">
          <a:xfrm>
            <a:off x="6344014" y="3665065"/>
            <a:ext cx="2097289" cy="7470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solidFill>
                  <a:srgbClr val="FFFFFF"/>
                </a:solidFill>
                <a:ea typeface="Segoe UI" pitchFamily="34" charset="0"/>
                <a:cs typeface="Segoe UI" pitchFamily="34" charset="0"/>
              </a:rPr>
              <a:t>Query</a:t>
            </a:r>
          </a:p>
          <a:p>
            <a:pPr algn="ctr" defTabSz="684949" fontAlgn="base">
              <a:spcBef>
                <a:spcPct val="0"/>
              </a:spcBef>
              <a:spcAft>
                <a:spcPct val="0"/>
              </a:spcAft>
            </a:pPr>
            <a:r>
              <a:rPr lang="en-US" sz="1568" spc="-39" dirty="0">
                <a:solidFill>
                  <a:srgbClr val="FFFFFF"/>
                </a:solidFill>
                <a:ea typeface="Segoe UI" pitchFamily="34" charset="0"/>
                <a:cs typeface="Segoe UI" pitchFamily="34" charset="0"/>
              </a:rPr>
              <a:t>(Hive)</a:t>
            </a:r>
          </a:p>
        </p:txBody>
      </p:sp>
      <p:sp>
        <p:nvSpPr>
          <p:cNvPr id="34" name="Rectangle 33"/>
          <p:cNvSpPr/>
          <p:nvPr/>
        </p:nvSpPr>
        <p:spPr bwMode="auto">
          <a:xfrm>
            <a:off x="4228219" y="4472001"/>
            <a:ext cx="4213084" cy="898837"/>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1218387"/>
            <a:r>
              <a:rPr lang="en-US" sz="1568" dirty="0">
                <a:solidFill>
                  <a:prstClr val="white"/>
                </a:solidFill>
                <a:cs typeface="Segoe UI" pitchFamily="34" charset="0"/>
              </a:rPr>
              <a:t>Distributed Processing</a:t>
            </a:r>
          </a:p>
          <a:p>
            <a:pPr algn="ctr" defTabSz="1218387"/>
            <a:r>
              <a:rPr lang="en-US" sz="1568" dirty="0">
                <a:solidFill>
                  <a:prstClr val="white"/>
                </a:solidFill>
                <a:cs typeface="Segoe UI" pitchFamily="34" charset="0"/>
              </a:rPr>
              <a:t>(MapReduce)</a:t>
            </a:r>
            <a:endParaRPr lang="en-US" sz="1568" dirty="0">
              <a:solidFill>
                <a:prstClr val="white"/>
              </a:solidFill>
            </a:endParaRPr>
          </a:p>
        </p:txBody>
      </p:sp>
      <p:sp>
        <p:nvSpPr>
          <p:cNvPr id="35" name="Rectangle 34"/>
          <p:cNvSpPr/>
          <p:nvPr/>
        </p:nvSpPr>
        <p:spPr bwMode="auto">
          <a:xfrm>
            <a:off x="4228222" y="3666600"/>
            <a:ext cx="2056845" cy="74811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Scripting</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(Pig)</a:t>
            </a:r>
          </a:p>
        </p:txBody>
      </p:sp>
      <p:sp>
        <p:nvSpPr>
          <p:cNvPr id="36" name="Rectangle 35"/>
          <p:cNvSpPr/>
          <p:nvPr/>
        </p:nvSpPr>
        <p:spPr bwMode="auto">
          <a:xfrm>
            <a:off x="3278684" y="3675577"/>
            <a:ext cx="885525" cy="16952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NoSQL Database</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(HBase)</a:t>
            </a:r>
          </a:p>
        </p:txBody>
      </p:sp>
      <p:sp>
        <p:nvSpPr>
          <p:cNvPr id="37" name="Rectangle 36"/>
          <p:cNvSpPr/>
          <p:nvPr/>
        </p:nvSpPr>
        <p:spPr bwMode="auto">
          <a:xfrm>
            <a:off x="3278685" y="2993918"/>
            <a:ext cx="5162618" cy="6185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Metadata</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(HCatalog)</a:t>
            </a:r>
          </a:p>
        </p:txBody>
      </p:sp>
      <p:sp>
        <p:nvSpPr>
          <p:cNvPr id="40" name="Rectangle 39"/>
          <p:cNvSpPr/>
          <p:nvPr/>
        </p:nvSpPr>
        <p:spPr bwMode="auto">
          <a:xfrm>
            <a:off x="8500249" y="2172156"/>
            <a:ext cx="771576" cy="39510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Data Integration</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 </a:t>
            </a:r>
            <a:r>
              <a:rPr lang="en-US" sz="1568" spc="-39" dirty="0">
                <a:solidFill>
                  <a:srgbClr val="FFFFFF"/>
                </a:solidFill>
                <a:ea typeface="Segoe UI" pitchFamily="34" charset="0"/>
                <a:cs typeface="Segoe UI" pitchFamily="34" charset="0"/>
              </a:rPr>
              <a:t>ODBC </a:t>
            </a:r>
            <a:r>
              <a:rPr lang="en-US" sz="1568" spc="-39" dirty="0">
                <a:gradFill>
                  <a:gsLst>
                    <a:gs pos="0">
                      <a:srgbClr val="FFFFFF"/>
                    </a:gs>
                    <a:gs pos="100000">
                      <a:srgbClr val="FFFFFF"/>
                    </a:gs>
                  </a:gsLst>
                  <a:lin ang="5400000" scaled="0"/>
                </a:gradFill>
                <a:ea typeface="Segoe UI" pitchFamily="34" charset="0"/>
                <a:cs typeface="Segoe UI" pitchFamily="34" charset="0"/>
              </a:rPr>
              <a:t>/ SQOOP/ REST) </a:t>
            </a:r>
          </a:p>
        </p:txBody>
      </p:sp>
      <p:sp>
        <p:nvSpPr>
          <p:cNvPr id="12" name="Rectangle 11"/>
          <p:cNvSpPr/>
          <p:nvPr/>
        </p:nvSpPr>
        <p:spPr bwMode="auto">
          <a:xfrm>
            <a:off x="6693224" y="2186593"/>
            <a:ext cx="1748079" cy="76758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Machine Learning</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(Mahout)</a:t>
            </a:r>
          </a:p>
        </p:txBody>
      </p:sp>
      <p:sp>
        <p:nvSpPr>
          <p:cNvPr id="13" name="Rectangle 12"/>
          <p:cNvSpPr/>
          <p:nvPr/>
        </p:nvSpPr>
        <p:spPr bwMode="auto">
          <a:xfrm>
            <a:off x="3269480" y="2187510"/>
            <a:ext cx="1662650" cy="76758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Graph</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(Pegasus)</a:t>
            </a:r>
          </a:p>
        </p:txBody>
      </p:sp>
      <p:sp>
        <p:nvSpPr>
          <p:cNvPr id="14" name="Rectangle 13"/>
          <p:cNvSpPr/>
          <p:nvPr/>
        </p:nvSpPr>
        <p:spPr bwMode="auto">
          <a:xfrm>
            <a:off x="4970070" y="2187509"/>
            <a:ext cx="1664208" cy="76758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48"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Stats </a:t>
            </a:r>
            <a:r>
              <a:rPr lang="en-US" sz="1470" spc="-39" dirty="0">
                <a:gradFill>
                  <a:gsLst>
                    <a:gs pos="0">
                      <a:srgbClr val="FFFFFF"/>
                    </a:gs>
                    <a:gs pos="100000">
                      <a:srgbClr val="FFFFFF"/>
                    </a:gs>
                  </a:gsLst>
                  <a:lin ang="5400000" scaled="0"/>
                </a:gradFill>
                <a:ea typeface="Segoe UI" pitchFamily="34" charset="0"/>
                <a:cs typeface="Segoe UI" pitchFamily="34" charset="0"/>
              </a:rPr>
              <a:t>processing</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a:t>
            </a:r>
            <a:r>
              <a:rPr lang="en-US" sz="1400" spc="-39" dirty="0">
                <a:gradFill>
                  <a:gsLst>
                    <a:gs pos="0">
                      <a:srgbClr val="FFFFFF"/>
                    </a:gs>
                    <a:gs pos="100000">
                      <a:srgbClr val="FFFFFF"/>
                    </a:gs>
                  </a:gsLst>
                  <a:lin ang="5400000" scaled="0"/>
                </a:gradFill>
                <a:ea typeface="Segoe UI" pitchFamily="34" charset="0"/>
                <a:cs typeface="Segoe UI" pitchFamily="34" charset="0"/>
              </a:rPr>
              <a:t>RHadoop</a:t>
            </a:r>
            <a:r>
              <a:rPr lang="en-US" sz="1568" spc="-39" dirty="0">
                <a:gradFill>
                  <a:gsLst>
                    <a:gs pos="0">
                      <a:srgbClr val="FFFFFF"/>
                    </a:gs>
                    <a:gs pos="100000">
                      <a:srgbClr val="FFFFFF"/>
                    </a:gs>
                  </a:gsLst>
                  <a:lin ang="5400000" scaled="0"/>
                </a:gradFill>
                <a:ea typeface="Segoe UI" pitchFamily="34" charset="0"/>
                <a:cs typeface="Segoe UI" pitchFamily="34" charset="0"/>
              </a:rPr>
              <a:t>)</a:t>
            </a:r>
          </a:p>
        </p:txBody>
      </p:sp>
      <p:sp>
        <p:nvSpPr>
          <p:cNvPr id="25" name="Rectangle 24"/>
          <p:cNvSpPr/>
          <p:nvPr/>
        </p:nvSpPr>
        <p:spPr bwMode="auto">
          <a:xfrm>
            <a:off x="2451943" y="2172158"/>
            <a:ext cx="771576" cy="39510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Pipeline / workflow</a:t>
            </a:r>
          </a:p>
          <a:p>
            <a:pPr algn="ctr" defTabSz="684949" fontAlgn="base">
              <a:spcBef>
                <a:spcPct val="0"/>
              </a:spcBef>
              <a:spcAft>
                <a:spcPct val="0"/>
              </a:spcAft>
            </a:pPr>
            <a:r>
              <a:rPr lang="en-US" sz="1568" spc="-39" dirty="0">
                <a:gradFill>
                  <a:gsLst>
                    <a:gs pos="0">
                      <a:srgbClr val="FFFFFF"/>
                    </a:gs>
                    <a:gs pos="100000">
                      <a:srgbClr val="FFFFFF"/>
                    </a:gs>
                  </a:gsLst>
                  <a:lin ang="5400000" scaled="0"/>
                </a:gradFill>
                <a:ea typeface="Segoe UI" pitchFamily="34" charset="0"/>
                <a:cs typeface="Segoe UI" pitchFamily="34" charset="0"/>
              </a:rPr>
              <a:t>(Oozie)</a:t>
            </a:r>
          </a:p>
        </p:txBody>
      </p:sp>
      <p:sp>
        <p:nvSpPr>
          <p:cNvPr id="2" name="TextBox 1"/>
          <p:cNvSpPr txBox="1"/>
          <p:nvPr/>
        </p:nvSpPr>
        <p:spPr>
          <a:xfrm>
            <a:off x="9439090" y="2864281"/>
            <a:ext cx="2129539" cy="1496297"/>
          </a:xfrm>
          <a:prstGeom prst="rect">
            <a:avLst/>
          </a:prstGeom>
          <a:noFill/>
        </p:spPr>
        <p:txBody>
          <a:bodyPr wrap="square" lIns="91367" tIns="45683" rIns="91367" bIns="45683" rtlCol="0">
            <a:spAutoFit/>
          </a:bodyPr>
          <a:lstStyle/>
          <a:p>
            <a:pPr defTabSz="1218387">
              <a:spcAft>
                <a:spcPts val="588"/>
              </a:spcAft>
            </a:pPr>
            <a:r>
              <a:rPr lang="en-US" sz="2352" dirty="0">
                <a:solidFill>
                  <a:schemeClr val="bg1"/>
                </a:solidFill>
              </a:rPr>
              <a:t>Legend</a:t>
            </a:r>
            <a:endParaRPr lang="en-US" sz="1568" dirty="0">
              <a:solidFill>
                <a:schemeClr val="bg1"/>
              </a:solidFill>
            </a:endParaRPr>
          </a:p>
          <a:p>
            <a:pPr marL="278481" indent="-278481" defTabSz="1218387"/>
            <a:r>
              <a:rPr lang="en-US" sz="1568" dirty="0">
                <a:solidFill>
                  <a:srgbClr val="C00000"/>
                </a:solidFill>
                <a:latin typeface="Segoe UI" panose="020B0502040204020203" pitchFamily="34" charset="0"/>
                <a:cs typeface="Segoe UI" panose="020B0502040204020203" pitchFamily="34" charset="0"/>
              </a:rPr>
              <a:t>■	</a:t>
            </a:r>
            <a:r>
              <a:rPr lang="en-US" sz="1568" dirty="0" smtClean="0">
                <a:solidFill>
                  <a:srgbClr val="C00000"/>
                </a:solidFill>
              </a:rPr>
              <a:t>Core </a:t>
            </a:r>
            <a:r>
              <a:rPr lang="en-US" sz="1568" dirty="0">
                <a:solidFill>
                  <a:srgbClr val="C00000"/>
                </a:solidFill>
              </a:rPr>
              <a:t>Hadoop</a:t>
            </a:r>
          </a:p>
          <a:p>
            <a:pPr marL="278481" indent="-278481" defTabSz="1218387"/>
            <a:r>
              <a:rPr lang="en-US" sz="1568" dirty="0">
                <a:solidFill>
                  <a:schemeClr val="accent3"/>
                </a:solidFill>
                <a:latin typeface="Segoe UI" panose="020B0502040204020203" pitchFamily="34" charset="0"/>
                <a:cs typeface="Segoe UI" panose="020B0502040204020203" pitchFamily="34" charset="0"/>
              </a:rPr>
              <a:t>■ 	</a:t>
            </a:r>
            <a:r>
              <a:rPr lang="en-US" sz="1568" dirty="0" smtClean="0">
                <a:solidFill>
                  <a:schemeClr val="accent3"/>
                </a:solidFill>
              </a:rPr>
              <a:t>Data </a:t>
            </a:r>
            <a:r>
              <a:rPr lang="en-US" sz="1568" dirty="0">
                <a:solidFill>
                  <a:schemeClr val="accent3"/>
                </a:solidFill>
              </a:rPr>
              <a:t>processing</a:t>
            </a:r>
          </a:p>
          <a:p>
            <a:pPr marL="278481" indent="-278481" defTabSz="1218387"/>
            <a:r>
              <a:rPr lang="en-US" sz="1568" dirty="0" smtClean="0">
                <a:solidFill>
                  <a:schemeClr val="accent2"/>
                </a:solidFill>
                <a:latin typeface="Segoe UI" panose="020B0502040204020203" pitchFamily="34" charset="0"/>
                <a:cs typeface="Segoe UI" panose="020B0502040204020203" pitchFamily="34" charset="0"/>
              </a:rPr>
              <a:t>■	</a:t>
            </a:r>
            <a:r>
              <a:rPr lang="en-US" sz="1568" dirty="0" smtClean="0">
                <a:solidFill>
                  <a:schemeClr val="accent2"/>
                </a:solidFill>
              </a:rPr>
              <a:t>Data Movement</a:t>
            </a:r>
          </a:p>
          <a:p>
            <a:pPr marL="278481" indent="-278481" defTabSz="1218387"/>
            <a:r>
              <a:rPr lang="en-US" sz="1568" dirty="0" smtClean="0">
                <a:solidFill>
                  <a:srgbClr val="00B050"/>
                </a:solidFill>
                <a:latin typeface="Segoe UI" panose="020B0502040204020203" pitchFamily="34" charset="0"/>
                <a:cs typeface="Segoe UI" panose="020B0502040204020203" pitchFamily="34" charset="0"/>
              </a:rPr>
              <a:t>■</a:t>
            </a:r>
            <a:r>
              <a:rPr lang="en-US" sz="1568" dirty="0" smtClean="0">
                <a:solidFill>
                  <a:srgbClr val="C00000"/>
                </a:solidFill>
                <a:latin typeface="Segoe UI" panose="020B0502040204020203" pitchFamily="34" charset="0"/>
                <a:cs typeface="Segoe UI" panose="020B0502040204020203" pitchFamily="34" charset="0"/>
              </a:rPr>
              <a:t>	</a:t>
            </a:r>
            <a:r>
              <a:rPr lang="en-US" sz="1568" dirty="0" smtClean="0">
                <a:solidFill>
                  <a:srgbClr val="00B050"/>
                </a:solidFill>
              </a:rPr>
              <a:t>Packages</a:t>
            </a:r>
            <a:endParaRPr lang="en-US" sz="1568" dirty="0">
              <a:solidFill>
                <a:srgbClr val="00B050"/>
              </a:solidFill>
            </a:endParaRPr>
          </a:p>
        </p:txBody>
      </p:sp>
      <p:sp>
        <p:nvSpPr>
          <p:cNvPr id="3" name="Title 2"/>
          <p:cNvSpPr>
            <a:spLocks noGrp="1"/>
          </p:cNvSpPr>
          <p:nvPr>
            <p:ph type="title"/>
          </p:nvPr>
        </p:nvSpPr>
        <p:spPr/>
        <p:txBody>
          <a:bodyPr>
            <a:normAutofit fontScale="90000"/>
          </a:bodyPr>
          <a:lstStyle/>
          <a:p>
            <a:r>
              <a:rPr lang="en-US" dirty="0" smtClean="0"/>
              <a:t>Hadoop ecosystem</a:t>
            </a:r>
            <a:endParaRPr lang="en-US" dirty="0"/>
          </a:p>
        </p:txBody>
      </p:sp>
      <p:pic>
        <p:nvPicPr>
          <p:cNvPr id="48" name="Picture 47" descr="C:\Users\Justin\Desktop\_Work_in_Progress\_MS\1444\hadoo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8720" y="1810512"/>
            <a:ext cx="1024137" cy="76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9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36"/>
                                        </p:tgtEl>
                                        <p:attrNameLst>
                                          <p:attrName>fillcolor</p:attrName>
                                        </p:attrNameLst>
                                      </p:cBhvr>
                                      <p:to>
                                        <a:schemeClr val="tx1"/>
                                      </p:to>
                                    </p:animClr>
                                    <p:set>
                                      <p:cBhvr>
                                        <p:cTn id="49" dur="2000" fill="hold"/>
                                        <p:tgtEl>
                                          <p:spTgt spid="36"/>
                                        </p:tgtEl>
                                        <p:attrNameLst>
                                          <p:attrName>fill.type</p:attrName>
                                        </p:attrNameLst>
                                      </p:cBhvr>
                                      <p:to>
                                        <p:strVal val="solid"/>
                                      </p:to>
                                    </p:set>
                                    <p:set>
                                      <p:cBhvr>
                                        <p:cTn id="50" dur="2000" fill="hold"/>
                                        <p:tgtEl>
                                          <p:spTgt spid="36"/>
                                        </p:tgtEl>
                                        <p:attrNameLst>
                                          <p:attrName>fill.on</p:attrName>
                                        </p:attrNameLst>
                                      </p:cBhvr>
                                      <p:to>
                                        <p:strVal val="true"/>
                                      </p:to>
                                    </p:set>
                                  </p:childTnLst>
                                </p:cTn>
                              </p:par>
                              <p:par>
                                <p:cTn id="51" presetID="3" presetClass="emph" presetSubtype="2" fill="hold" grpId="1" nodeType="withEffect">
                                  <p:stCondLst>
                                    <p:cond delay="0"/>
                                  </p:stCondLst>
                                  <p:childTnLst>
                                    <p:animClr clrSpc="rgb" dir="cw">
                                      <p:cBhvr override="childStyle">
                                        <p:cTn id="52" dur="2000" fill="hold"/>
                                        <p:tgtEl>
                                          <p:spTgt spid="36"/>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4" grpId="0" animBg="1"/>
      <p:bldP spid="35" grpId="0" animBg="1"/>
      <p:bldP spid="36" grpId="0" animBg="1"/>
      <p:bldP spid="36" grpId="1" animBg="1"/>
      <p:bldP spid="37" grpId="0" animBg="1"/>
      <p:bldP spid="40" grpId="0" animBg="1"/>
      <p:bldP spid="12" grpId="0" animBg="1"/>
      <p:bldP spid="13" grpId="0" animBg="1"/>
      <p:bldP spid="1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187721" cy="4416879"/>
          </a:xfrm>
        </p:spPr>
        <p:txBody>
          <a:bodyPr numCol="2">
            <a:noAutofit/>
          </a:bodyPr>
          <a:lstStyle/>
          <a:p>
            <a:pPr marL="571500" indent="-571500">
              <a:buFont typeface="Wingdings" panose="05000000000000000000" pitchFamily="2" charset="2"/>
              <a:buChar char="à"/>
            </a:pPr>
            <a:r>
              <a:rPr lang="en-US" sz="4000" dirty="0">
                <a:solidFill>
                  <a:schemeClr val="bg1"/>
                </a:solidFill>
                <a:latin typeface="+mj-lt"/>
                <a:sym typeface="Wingdings" panose="05000000000000000000" pitchFamily="2" charset="2"/>
              </a:rPr>
              <a:t>Why Big Data?</a:t>
            </a:r>
          </a:p>
          <a:p>
            <a:pPr marL="571500" indent="-571500">
              <a:buFont typeface="Wingdings" panose="05000000000000000000" pitchFamily="2" charset="2"/>
              <a:buChar char="à"/>
            </a:pPr>
            <a:r>
              <a:rPr lang="en-US" sz="4000" dirty="0">
                <a:solidFill>
                  <a:schemeClr val="bg1"/>
                </a:solidFill>
                <a:latin typeface="+mj-lt"/>
                <a:sym typeface="Wingdings" panose="05000000000000000000" pitchFamily="2" charset="2"/>
              </a:rPr>
              <a:t>Understanding the Basics</a:t>
            </a:r>
          </a:p>
          <a:p>
            <a:pPr marL="571500" indent="-571500">
              <a:buFont typeface="Wingdings" panose="05000000000000000000" pitchFamily="2" charset="2"/>
              <a:buChar char="à"/>
            </a:pPr>
            <a:r>
              <a:rPr lang="en-US" sz="4000" dirty="0">
                <a:solidFill>
                  <a:schemeClr val="bg1"/>
                </a:solidFill>
                <a:latin typeface="+mj-lt"/>
                <a:sym typeface="Wingdings" panose="05000000000000000000" pitchFamily="2" charset="2"/>
              </a:rPr>
              <a:t>Microsoft and Hadoop</a:t>
            </a:r>
          </a:p>
        </p:txBody>
      </p:sp>
    </p:spTree>
    <p:extLst>
      <p:ext uri="{BB962C8B-B14F-4D97-AF65-F5344CB8AC3E}">
        <p14:creationId xmlns:p14="http://schemas.microsoft.com/office/powerpoint/2010/main" val="130590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custDataLst>
              <p:tags r:id="rId1"/>
            </p:custDataLst>
          </p:nvPr>
        </p:nvSpPr>
        <p:spPr bwMode="auto">
          <a:xfrm>
            <a:off x="984504" y="1538516"/>
            <a:ext cx="10375392" cy="4862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dirty="0"/>
          </a:p>
        </p:txBody>
      </p:sp>
      <p:sp>
        <p:nvSpPr>
          <p:cNvPr id="37" name="Rectangle 36"/>
          <p:cNvSpPr/>
          <p:nvPr/>
        </p:nvSpPr>
        <p:spPr bwMode="auto">
          <a:xfrm>
            <a:off x="2971800" y="3365832"/>
            <a:ext cx="5059967" cy="190264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t>Hadoop Core + </a:t>
            </a:r>
          </a:p>
          <a:p>
            <a:pPr algn="ctr" defTabSz="684949" fontAlgn="base">
              <a:spcBef>
                <a:spcPct val="0"/>
              </a:spcBef>
              <a:spcAft>
                <a:spcPct val="0"/>
              </a:spcAft>
            </a:pPr>
            <a:r>
              <a:rPr lang="en-US" dirty="0"/>
              <a:t>Hive, Pig, </a:t>
            </a:r>
            <a:r>
              <a:rPr lang="en-US" dirty="0" err="1"/>
              <a:t>HBase</a:t>
            </a:r>
            <a:endParaRPr lang="en-US" dirty="0"/>
          </a:p>
        </p:txBody>
      </p:sp>
      <p:sp>
        <p:nvSpPr>
          <p:cNvPr id="19" name="Rectangle 18"/>
          <p:cNvSpPr/>
          <p:nvPr/>
        </p:nvSpPr>
        <p:spPr bwMode="auto">
          <a:xfrm>
            <a:off x="4744205" y="2524297"/>
            <a:ext cx="1600200" cy="76758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t>C#, F#, .NET</a:t>
            </a:r>
          </a:p>
        </p:txBody>
      </p:sp>
      <p:sp>
        <p:nvSpPr>
          <p:cNvPr id="23" name="Rectangle 22"/>
          <p:cNvSpPr/>
          <p:nvPr/>
        </p:nvSpPr>
        <p:spPr bwMode="auto">
          <a:xfrm>
            <a:off x="2993136" y="5342421"/>
            <a:ext cx="3351269" cy="76809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t>Azure Storage (WASB)</a:t>
            </a:r>
          </a:p>
        </p:txBody>
      </p:sp>
      <p:sp>
        <p:nvSpPr>
          <p:cNvPr id="26" name="Rectangle 25"/>
          <p:cNvSpPr/>
          <p:nvPr/>
        </p:nvSpPr>
        <p:spPr bwMode="auto">
          <a:xfrm>
            <a:off x="8097250" y="3363938"/>
            <a:ext cx="1626472" cy="1904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sz="1200" dirty="0"/>
              <a:t>Office 365 Power BI (Excel, </a:t>
            </a:r>
            <a:r>
              <a:rPr lang="en-US" sz="1200" dirty="0" err="1"/>
              <a:t>PowerQuery</a:t>
            </a:r>
            <a:r>
              <a:rPr lang="en-US" sz="1200" dirty="0"/>
              <a:t>, </a:t>
            </a:r>
            <a:r>
              <a:rPr lang="en-US" sz="1200" dirty="0" err="1"/>
              <a:t>PowerView</a:t>
            </a:r>
            <a:r>
              <a:rPr lang="en-US" sz="1200" dirty="0"/>
              <a:t>,</a:t>
            </a:r>
          </a:p>
          <a:p>
            <a:pPr algn="ctr" defTabSz="684949" fontAlgn="base">
              <a:spcBef>
                <a:spcPct val="0"/>
              </a:spcBef>
              <a:spcAft>
                <a:spcPct val="0"/>
              </a:spcAft>
            </a:pPr>
            <a:r>
              <a:rPr lang="en-US" sz="1200" dirty="0"/>
              <a:t>BI Sites)</a:t>
            </a:r>
          </a:p>
        </p:txBody>
      </p:sp>
      <p:sp>
        <p:nvSpPr>
          <p:cNvPr id="28" name="Rectangle 27"/>
          <p:cNvSpPr/>
          <p:nvPr/>
        </p:nvSpPr>
        <p:spPr bwMode="auto">
          <a:xfrm>
            <a:off x="6427817" y="5350075"/>
            <a:ext cx="3279443" cy="76044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t>World's Data (Azure Data Marketplace)</a:t>
            </a:r>
          </a:p>
        </p:txBody>
      </p:sp>
      <p:sp>
        <p:nvSpPr>
          <p:cNvPr id="3" name="Title 2"/>
          <p:cNvSpPr>
            <a:spLocks noGrp="1"/>
          </p:cNvSpPr>
          <p:nvPr>
            <p:ph type="title"/>
          </p:nvPr>
        </p:nvSpPr>
        <p:spPr/>
        <p:txBody>
          <a:bodyPr>
            <a:normAutofit fontScale="90000"/>
          </a:bodyPr>
          <a:lstStyle/>
          <a:p>
            <a:r>
              <a:rPr lang="en-US" dirty="0"/>
              <a:t>HDInsight and Hadoop</a:t>
            </a:r>
          </a:p>
        </p:txBody>
      </p:sp>
      <p:pic>
        <p:nvPicPr>
          <p:cNvPr id="22" name="Picture 21" descr="C:\Users\Justin\Desktop\_Work_in_Progress\_MS\1444\hadoo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1606" y="4389640"/>
            <a:ext cx="1024137" cy="76810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2971800" y="2523744"/>
            <a:ext cx="1693361" cy="76758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t>ODBC</a:t>
            </a:r>
          </a:p>
        </p:txBody>
      </p:sp>
      <p:sp>
        <p:nvSpPr>
          <p:cNvPr id="30" name="Rectangle 29"/>
          <p:cNvSpPr/>
          <p:nvPr/>
        </p:nvSpPr>
        <p:spPr bwMode="auto">
          <a:xfrm>
            <a:off x="6427817" y="2524296"/>
            <a:ext cx="1600200" cy="76758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err="1"/>
              <a:t>Sqoop</a:t>
            </a:r>
            <a:r>
              <a:rPr lang="en-US" dirty="0"/>
              <a:t> for SQL Server</a:t>
            </a:r>
          </a:p>
        </p:txBody>
      </p:sp>
      <p:sp>
        <p:nvSpPr>
          <p:cNvPr id="33" name="Rectangle 32"/>
          <p:cNvSpPr/>
          <p:nvPr/>
        </p:nvSpPr>
        <p:spPr bwMode="auto">
          <a:xfrm>
            <a:off x="8107061" y="2524295"/>
            <a:ext cx="1600200" cy="76758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7" tIns="34262" rIns="34262" bIns="68527" numCol="1" spcCol="0" rtlCol="0" fromWordArt="0" anchor="ctr" anchorCtr="0" forceAA="0" compatLnSpc="1">
            <a:prstTxWarp prst="textNoShape">
              <a:avLst/>
            </a:prstTxWarp>
            <a:noAutofit/>
          </a:bodyPr>
          <a:lstStyle/>
          <a:p>
            <a:pPr algn="ctr" defTabSz="684949" fontAlgn="base">
              <a:spcBef>
                <a:spcPct val="0"/>
              </a:spcBef>
              <a:spcAft>
                <a:spcPct val="0"/>
              </a:spcAft>
            </a:pPr>
            <a:r>
              <a:rPr lang="en-US" dirty="0"/>
              <a:t>PowerShell</a:t>
            </a:r>
          </a:p>
        </p:txBody>
      </p:sp>
      <p:pic>
        <p:nvPicPr>
          <p:cNvPr id="39"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4212" y="1806893"/>
            <a:ext cx="827468" cy="83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001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9" grpId="0" animBg="1"/>
      <p:bldP spid="23" grpId="0" animBg="1"/>
      <p:bldP spid="26" grpId="0" animBg="1"/>
      <p:bldP spid="28" grpId="0" animBg="1"/>
      <p:bldP spid="24" grpId="0" animBg="1"/>
      <p:bldP spid="30"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3327"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320040" y="228600"/>
            <a:ext cx="11152188" cy="747713"/>
          </a:xfrm>
        </p:spPr>
        <p:txBody>
          <a:bodyPr>
            <a:normAutofit fontScale="90000"/>
          </a:bodyPr>
          <a:lstStyle/>
          <a:p>
            <a:r>
              <a:rPr lang="en-US" dirty="0"/>
              <a:t>Detailed </a:t>
            </a:r>
            <a:r>
              <a:rPr lang="en-US" dirty="0" smtClean="0"/>
              <a:t>Offerings</a:t>
            </a:r>
            <a:endParaRPr lang="en-US" dirty="0"/>
          </a:p>
        </p:txBody>
      </p:sp>
      <p:sp>
        <p:nvSpPr>
          <p:cNvPr id="11" name="Rectangle 10"/>
          <p:cNvSpPr/>
          <p:nvPr>
            <p:custDataLst>
              <p:tags r:id="rId4"/>
            </p:custDataLst>
          </p:nvPr>
        </p:nvSpPr>
        <p:spPr bwMode="auto">
          <a:xfrm>
            <a:off x="3732213" y="1420814"/>
            <a:ext cx="7865336"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91404" bIns="45703" numCol="1" spcCol="0" rtlCol="0" anchor="ctr" anchorCtr="0" compatLnSpc="1">
            <a:prstTxWarp prst="textNoShape">
              <a:avLst/>
            </a:prstTxWarp>
          </a:bodyPr>
          <a:lstStyle/>
          <a:p>
            <a:pPr defTabSz="913788" fontAlgn="base">
              <a:spcBef>
                <a:spcPts val="600"/>
              </a:spcBef>
              <a:spcAft>
                <a:spcPct val="0"/>
              </a:spcAft>
            </a:pPr>
            <a:r>
              <a:rPr lang="en-US" dirty="0">
                <a:ln>
                  <a:solidFill>
                    <a:schemeClr val="bg1">
                      <a:alpha val="0"/>
                    </a:schemeClr>
                  </a:solidFill>
                </a:ln>
                <a:solidFill>
                  <a:srgbClr val="595959"/>
                </a:solidFill>
              </a:rPr>
              <a:t>Integration with Microsoft Power BI stack</a:t>
            </a:r>
          </a:p>
          <a:p>
            <a:pPr defTabSz="913788" fontAlgn="base">
              <a:spcBef>
                <a:spcPts val="600"/>
              </a:spcBef>
              <a:spcAft>
                <a:spcPct val="0"/>
              </a:spcAft>
            </a:pPr>
            <a:r>
              <a:rPr lang="en-US" dirty="0">
                <a:ln>
                  <a:solidFill>
                    <a:schemeClr val="bg1">
                      <a:alpha val="0"/>
                    </a:schemeClr>
                  </a:solidFill>
                </a:ln>
                <a:solidFill>
                  <a:srgbClr val="595959"/>
                </a:solidFill>
              </a:rPr>
              <a:t>Hive ODBC Driver</a:t>
            </a:r>
          </a:p>
        </p:txBody>
      </p:sp>
      <p:sp>
        <p:nvSpPr>
          <p:cNvPr id="13" name="Rectangle 12"/>
          <p:cNvSpPr/>
          <p:nvPr>
            <p:custDataLst>
              <p:tags r:id="rId5"/>
            </p:custDataLst>
          </p:nvPr>
        </p:nvSpPr>
        <p:spPr bwMode="auto">
          <a:xfrm>
            <a:off x="3732214" y="3103087"/>
            <a:ext cx="7866289"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91404" bIns="45703" numCol="1" spcCol="0" rtlCol="0" anchor="ctr" anchorCtr="0" compatLnSpc="1">
            <a:prstTxWarp prst="textNoShape">
              <a:avLst/>
            </a:prstTxWarp>
          </a:bodyPr>
          <a:lstStyle/>
          <a:p>
            <a:pPr defTabSz="913788" fontAlgn="base">
              <a:spcBef>
                <a:spcPts val="600"/>
              </a:spcBef>
              <a:spcAft>
                <a:spcPct val="0"/>
              </a:spcAft>
            </a:pPr>
            <a:r>
              <a:rPr lang="en-US" dirty="0">
                <a:ln>
                  <a:solidFill>
                    <a:schemeClr val="bg1">
                      <a:alpha val="0"/>
                    </a:schemeClr>
                  </a:solidFill>
                </a:ln>
                <a:solidFill>
                  <a:srgbClr val="595959"/>
                </a:solidFill>
              </a:rPr>
              <a:t>Hadoop distribution for Microsoft Azure</a:t>
            </a:r>
          </a:p>
          <a:p>
            <a:pPr defTabSz="913788" fontAlgn="base">
              <a:spcBef>
                <a:spcPts val="600"/>
              </a:spcBef>
              <a:spcAft>
                <a:spcPct val="0"/>
              </a:spcAft>
            </a:pPr>
            <a:r>
              <a:rPr lang="en-US" dirty="0">
                <a:ln>
                  <a:solidFill>
                    <a:schemeClr val="bg1">
                      <a:alpha val="0"/>
                    </a:schemeClr>
                  </a:solidFill>
                </a:ln>
                <a:solidFill>
                  <a:srgbClr val="595959"/>
                </a:solidFill>
              </a:rPr>
              <a:t>Strategic Partnership with </a:t>
            </a:r>
            <a:r>
              <a:rPr lang="en-US" dirty="0" err="1">
                <a:ln>
                  <a:solidFill>
                    <a:schemeClr val="bg1">
                      <a:alpha val="0"/>
                    </a:schemeClr>
                  </a:solidFill>
                </a:ln>
                <a:solidFill>
                  <a:srgbClr val="595959"/>
                </a:solidFill>
              </a:rPr>
              <a:t>Hortonworks</a:t>
            </a:r>
            <a:endParaRPr lang="en-US" dirty="0">
              <a:ln>
                <a:solidFill>
                  <a:schemeClr val="bg1">
                    <a:alpha val="0"/>
                  </a:schemeClr>
                </a:solidFill>
              </a:ln>
              <a:solidFill>
                <a:srgbClr val="595959"/>
              </a:solidFill>
            </a:endParaRPr>
          </a:p>
        </p:txBody>
      </p:sp>
      <p:sp>
        <p:nvSpPr>
          <p:cNvPr id="15" name="Rectangle 14"/>
          <p:cNvSpPr/>
          <p:nvPr>
            <p:custDataLst>
              <p:tags r:id="rId6"/>
            </p:custDataLst>
          </p:nvPr>
        </p:nvSpPr>
        <p:spPr bwMode="auto">
          <a:xfrm>
            <a:off x="3732214" y="4785359"/>
            <a:ext cx="7866289"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91404" bIns="45703" numCol="1" spcCol="0" rtlCol="0" anchor="ctr" anchorCtr="0" compatLnSpc="1">
            <a:prstTxWarp prst="textNoShape">
              <a:avLst/>
            </a:prstTxWarp>
          </a:bodyPr>
          <a:lstStyle/>
          <a:p>
            <a:pPr defTabSz="913788" fontAlgn="base">
              <a:spcBef>
                <a:spcPts val="600"/>
              </a:spcBef>
              <a:spcAft>
                <a:spcPct val="0"/>
              </a:spcAft>
            </a:pPr>
            <a:r>
              <a:rPr lang="en-US" dirty="0">
                <a:ln>
                  <a:solidFill>
                    <a:schemeClr val="bg1">
                      <a:alpha val="0"/>
                    </a:schemeClr>
                  </a:solidFill>
                </a:ln>
                <a:solidFill>
                  <a:srgbClr val="595959"/>
                </a:solidFill>
              </a:rPr>
              <a:t>Integration with diverse sources of data</a:t>
            </a:r>
          </a:p>
        </p:txBody>
      </p:sp>
      <p:grpSp>
        <p:nvGrpSpPr>
          <p:cNvPr id="3" name="Group 2"/>
          <p:cNvGrpSpPr/>
          <p:nvPr/>
        </p:nvGrpSpPr>
        <p:grpSpPr>
          <a:xfrm>
            <a:off x="582159" y="1420814"/>
            <a:ext cx="3150054" cy="1463040"/>
            <a:chOff x="580571" y="1420814"/>
            <a:chExt cx="3150054" cy="1463040"/>
          </a:xfrm>
        </p:grpSpPr>
        <p:sp>
          <p:nvSpPr>
            <p:cNvPr id="12" name="Rectangle 11"/>
            <p:cNvSpPr/>
            <p:nvPr>
              <p:custDataLst>
                <p:tags r:id="rId9"/>
              </p:custDataLst>
            </p:nvPr>
          </p:nvSpPr>
          <p:spPr bwMode="auto">
            <a:xfrm>
              <a:off x="580571" y="1420814"/>
              <a:ext cx="3150054"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60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solidFill>
                </a:rPr>
                <a:t>INSIGHTS</a:t>
              </a:r>
            </a:p>
          </p:txBody>
        </p:sp>
        <p:grpSp>
          <p:nvGrpSpPr>
            <p:cNvPr id="10" name="Group 9"/>
            <p:cNvGrpSpPr/>
            <p:nvPr/>
          </p:nvGrpSpPr>
          <p:grpSpPr bwMode="black">
            <a:xfrm>
              <a:off x="1070980" y="1678210"/>
              <a:ext cx="469491" cy="948249"/>
              <a:chOff x="2593975" y="2552700"/>
              <a:chExt cx="469901" cy="949325"/>
            </a:xfrm>
          </p:grpSpPr>
          <p:sp>
            <p:nvSpPr>
              <p:cNvPr id="17"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5" name="Group 4"/>
          <p:cNvGrpSpPr/>
          <p:nvPr/>
        </p:nvGrpSpPr>
        <p:grpSpPr>
          <a:xfrm>
            <a:off x="582159" y="3103737"/>
            <a:ext cx="3150054" cy="1463040"/>
            <a:chOff x="580571" y="3103737"/>
            <a:chExt cx="3150054" cy="1463040"/>
          </a:xfrm>
        </p:grpSpPr>
        <p:sp>
          <p:nvSpPr>
            <p:cNvPr id="14" name="Rectangle 13"/>
            <p:cNvSpPr/>
            <p:nvPr>
              <p:custDataLst>
                <p:tags r:id="rId8"/>
              </p:custDataLst>
            </p:nvPr>
          </p:nvSpPr>
          <p:spPr bwMode="auto">
            <a:xfrm>
              <a:off x="580571" y="3103737"/>
              <a:ext cx="3150054"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60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solidFill>
                </a:rPr>
                <a:t>ENTERPRISE</a:t>
              </a:r>
            </a:p>
            <a:p>
              <a:pPr defTabSz="913788" fontAlgn="base">
                <a:spcBef>
                  <a:spcPct val="0"/>
                </a:spcBef>
                <a:spcAft>
                  <a:spcPct val="0"/>
                </a:spcAft>
              </a:pPr>
              <a:r>
                <a:rPr lang="en-US" dirty="0">
                  <a:ln>
                    <a:solidFill>
                      <a:schemeClr val="bg1">
                        <a:alpha val="0"/>
                      </a:schemeClr>
                    </a:solidFill>
                  </a:ln>
                  <a:solidFill>
                    <a:schemeClr val="bg1"/>
                  </a:solidFill>
                </a:rPr>
                <a:t>READY</a:t>
              </a:r>
            </a:p>
          </p:txBody>
        </p:sp>
        <p:sp>
          <p:nvSpPr>
            <p:cNvPr id="19" name="Freeform 78"/>
            <p:cNvSpPr>
              <a:spLocks noEditPoints="1"/>
            </p:cNvSpPr>
            <p:nvPr/>
          </p:nvSpPr>
          <p:spPr bwMode="black">
            <a:xfrm>
              <a:off x="861050" y="3409697"/>
              <a:ext cx="889350" cy="85112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6" name="Group 5"/>
          <p:cNvGrpSpPr/>
          <p:nvPr/>
        </p:nvGrpSpPr>
        <p:grpSpPr>
          <a:xfrm>
            <a:off x="582159" y="4786660"/>
            <a:ext cx="3150054" cy="1463040"/>
            <a:chOff x="580571" y="4786660"/>
            <a:chExt cx="3150054" cy="1463040"/>
          </a:xfrm>
        </p:grpSpPr>
        <p:sp>
          <p:nvSpPr>
            <p:cNvPr id="16" name="Rectangle 15"/>
            <p:cNvSpPr/>
            <p:nvPr>
              <p:custDataLst>
                <p:tags r:id="rId7"/>
              </p:custDataLst>
            </p:nvPr>
          </p:nvSpPr>
          <p:spPr bwMode="auto">
            <a:xfrm>
              <a:off x="580571" y="4786660"/>
              <a:ext cx="3150054"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60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solidFill>
                </a:rPr>
                <a:t>BROADER</a:t>
              </a:r>
            </a:p>
            <a:p>
              <a:pPr defTabSz="913788" fontAlgn="base">
                <a:spcBef>
                  <a:spcPct val="0"/>
                </a:spcBef>
                <a:spcAft>
                  <a:spcPct val="0"/>
                </a:spcAft>
              </a:pPr>
              <a:r>
                <a:rPr lang="en-US" dirty="0">
                  <a:ln>
                    <a:solidFill>
                      <a:schemeClr val="bg1">
                        <a:alpha val="0"/>
                      </a:schemeClr>
                    </a:solidFill>
                  </a:ln>
                  <a:solidFill>
                    <a:schemeClr val="bg1"/>
                  </a:solidFill>
                </a:rPr>
                <a:t>ACCESS</a:t>
              </a:r>
            </a:p>
          </p:txBody>
        </p:sp>
        <p:sp>
          <p:nvSpPr>
            <p:cNvPr id="20" name="Freeform 73"/>
            <p:cNvSpPr>
              <a:spLocks noEditPoints="1"/>
            </p:cNvSpPr>
            <p:nvPr/>
          </p:nvSpPr>
          <p:spPr bwMode="black">
            <a:xfrm>
              <a:off x="784238" y="5014754"/>
              <a:ext cx="1042974" cy="100685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22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Deploying and Interacting With a Hadoop Cluster on Azure</a:t>
            </a:r>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18822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t>MapReduce</a:t>
            </a:r>
            <a:endParaRPr lang="en-US" dirty="0"/>
          </a:p>
        </p:txBody>
      </p:sp>
      <p:sp>
        <p:nvSpPr>
          <p:cNvPr id="3" name="Text Placeholder 2"/>
          <p:cNvSpPr>
            <a:spLocks noGrp="1"/>
          </p:cNvSpPr>
          <p:nvPr>
            <p:ph idx="1"/>
          </p:nvPr>
        </p:nvSpPr>
        <p:spPr/>
        <p:txBody>
          <a:bodyPr>
            <a:normAutofit/>
          </a:bodyPr>
          <a:lstStyle/>
          <a:p>
            <a:pPr marL="574503" indent="-571329">
              <a:buFont typeface="Arial" panose="020B0604020202020204" pitchFamily="34" charset="0"/>
              <a:buChar char="•"/>
            </a:pPr>
            <a:r>
              <a:rPr lang="en-US" sz="2799" dirty="0">
                <a:solidFill>
                  <a:schemeClr val="bg1"/>
                </a:solidFill>
              </a:rPr>
              <a:t>Analogous to GROUP BY in SQL</a:t>
            </a:r>
          </a:p>
          <a:p>
            <a:pPr marL="574503" indent="-571329">
              <a:buFont typeface="Arial" panose="020B0604020202020204" pitchFamily="34" charset="0"/>
              <a:buChar char="•"/>
            </a:pPr>
            <a:r>
              <a:rPr lang="en-US" sz="2799" dirty="0">
                <a:solidFill>
                  <a:schemeClr val="bg1"/>
                </a:solidFill>
              </a:rPr>
              <a:t>Usually combiners can be an effective way to minimize network IO</a:t>
            </a:r>
          </a:p>
          <a:p>
            <a:pPr marL="574503" indent="-571329">
              <a:buFont typeface="Arial" panose="020B0604020202020204" pitchFamily="34" charset="0"/>
              <a:buChar char="•"/>
            </a:pPr>
            <a:r>
              <a:rPr lang="en-US" sz="2799" dirty="0">
                <a:solidFill>
                  <a:schemeClr val="bg1"/>
                </a:solidFill>
              </a:rPr>
              <a:t>Based on the dataset opportunity to use a custom partitioner to balance the </a:t>
            </a:r>
            <a:r>
              <a:rPr lang="en-US" sz="2799" dirty="0" smtClean="0">
                <a:solidFill>
                  <a:schemeClr val="bg1"/>
                </a:solidFill>
              </a:rPr>
              <a:t>reducers</a:t>
            </a:r>
          </a:p>
          <a:p>
            <a:pPr marL="574503" indent="-571329">
              <a:buFont typeface="Arial" panose="020B0604020202020204" pitchFamily="34" charset="0"/>
              <a:buChar char="•"/>
            </a:pPr>
            <a:r>
              <a:rPr lang="en-US" sz="2799" dirty="0" smtClean="0"/>
              <a:t>Complete control of mappers and reducers</a:t>
            </a:r>
          </a:p>
          <a:p>
            <a:pPr marL="574503" indent="-571329">
              <a:buFont typeface="Arial" panose="020B0604020202020204" pitchFamily="34" charset="0"/>
              <a:buChar char="•"/>
            </a:pPr>
            <a:r>
              <a:rPr lang="en-US" sz="2799" dirty="0" smtClean="0">
                <a:solidFill>
                  <a:schemeClr val="bg1"/>
                </a:solidFill>
              </a:rPr>
              <a:t>Non-trivial to write</a:t>
            </a:r>
            <a:endParaRPr lang="en-US" sz="2799" dirty="0">
              <a:solidFill>
                <a:schemeClr val="bg1"/>
              </a:solidFill>
            </a:endParaRPr>
          </a:p>
        </p:txBody>
      </p:sp>
      <p:sp>
        <p:nvSpPr>
          <p:cNvPr id="7" name="Slide Number Placeholder 6"/>
          <p:cNvSpPr>
            <a:spLocks noGrp="1"/>
          </p:cNvSpPr>
          <p:nvPr>
            <p:ph type="sldNum" sz="quarter" idx="12"/>
          </p:nvPr>
        </p:nvSpPr>
        <p:spPr>
          <a:prstGeom prst="rect">
            <a:avLst/>
          </a:prstGeom>
        </p:spPr>
        <p:txBody>
          <a:bodyPr/>
          <a:lstStyle/>
          <a:p>
            <a:fld id="{27258FFF-F925-446B-8502-81C933981705}" type="slidenum">
              <a:rPr lang="en-US" smtClean="0"/>
              <a:pPr/>
              <a:t>23</a:t>
            </a:fld>
            <a:endParaRPr lang="en-US" dirty="0"/>
          </a:p>
        </p:txBody>
      </p:sp>
    </p:spTree>
    <p:extLst>
      <p:ext uri="{BB962C8B-B14F-4D97-AF65-F5344CB8AC3E}">
        <p14:creationId xmlns:p14="http://schemas.microsoft.com/office/powerpoint/2010/main" val="4183083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p:txBody>
          <a:bodyPr>
            <a:noAutofit/>
          </a:bodyPr>
          <a:lstStyle/>
          <a:p>
            <a:endParaRPr lang="en-US" sz="2800" dirty="0" smtClean="0"/>
          </a:p>
          <a:p>
            <a:r>
              <a:rPr lang="en-US" sz="2800" dirty="0" smtClean="0"/>
              <a:t>SQL-Like query syntax – if you know SQL, you’ll be able to use Hive</a:t>
            </a:r>
          </a:p>
          <a:p>
            <a:r>
              <a:rPr lang="en-US" sz="2800" dirty="0" smtClean="0"/>
              <a:t>Relational set algebra mixed with row-oriented manipulation</a:t>
            </a:r>
          </a:p>
          <a:p>
            <a:r>
              <a:rPr lang="en-US" sz="2800" dirty="0" smtClean="0"/>
              <a:t>Declare tables (internal and external) and views</a:t>
            </a:r>
          </a:p>
          <a:p>
            <a:r>
              <a:rPr lang="en-US" sz="2800" dirty="0" smtClean="0"/>
              <a:t>Query processor optimizes </a:t>
            </a:r>
            <a:r>
              <a:rPr lang="en-US" sz="2800" dirty="0" err="1" smtClean="0"/>
              <a:t>MapReduce</a:t>
            </a:r>
            <a:r>
              <a:rPr lang="en-US" sz="2800" dirty="0" smtClean="0"/>
              <a:t> job</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62561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Examples</a:t>
            </a:r>
            <a:endParaRPr lang="en-US" dirty="0"/>
          </a:p>
        </p:txBody>
      </p:sp>
      <p:sp>
        <p:nvSpPr>
          <p:cNvPr id="6" name="Content Placeholder 5"/>
          <p:cNvSpPr>
            <a:spLocks noGrp="1"/>
          </p:cNvSpPr>
          <p:nvPr>
            <p:ph idx="1"/>
          </p:nvPr>
        </p:nvSpPr>
        <p:spPr>
          <a:xfrm>
            <a:off x="560798" y="1482812"/>
            <a:ext cx="11079822" cy="2292410"/>
          </a:xfrm>
        </p:spPr>
        <p:txBody>
          <a:bodyPr/>
          <a:lstStyle/>
          <a:p>
            <a:r>
              <a:rPr lang="en-US" dirty="0" smtClean="0"/>
              <a:t>Create an External Table</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9" name="TextBox 8"/>
          <p:cNvSpPr txBox="1"/>
          <p:nvPr/>
        </p:nvSpPr>
        <p:spPr>
          <a:xfrm>
            <a:off x="990600" y="2057400"/>
            <a:ext cx="10563753" cy="1723549"/>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FF"/>
                </a:solidFill>
                <a:latin typeface="Consolas"/>
              </a:rPr>
              <a:t>CREATE EXTERNAL TABLE </a:t>
            </a:r>
            <a:r>
              <a:rPr lang="en-US" sz="1600" dirty="0" err="1" smtClean="0">
                <a:solidFill>
                  <a:srgbClr val="081C23"/>
                </a:solidFill>
                <a:latin typeface="Consolas"/>
              </a:rPr>
              <a:t>iislogs</a:t>
            </a:r>
            <a:r>
              <a:rPr lang="en-US" sz="1600" dirty="0" smtClean="0">
                <a:solidFill>
                  <a:srgbClr val="081C23"/>
                </a:solidFill>
                <a:latin typeface="Consolas"/>
              </a:rPr>
              <a:t>(</a:t>
            </a:r>
          </a:p>
          <a:p>
            <a:r>
              <a:rPr lang="en-US" sz="1600" dirty="0">
                <a:solidFill>
                  <a:srgbClr val="081C23"/>
                </a:solidFill>
                <a:latin typeface="Consolas"/>
              </a:rPr>
              <a:t>	</a:t>
            </a:r>
            <a:r>
              <a:rPr lang="en-US" sz="1600" dirty="0" err="1" smtClean="0">
                <a:solidFill>
                  <a:srgbClr val="081C23"/>
                </a:solidFill>
                <a:latin typeface="Consolas"/>
              </a:rPr>
              <a:t>sdate</a:t>
            </a:r>
            <a:r>
              <a:rPr lang="en-US" sz="1600" dirty="0" smtClean="0">
                <a:solidFill>
                  <a:srgbClr val="081C23"/>
                </a:solidFill>
                <a:latin typeface="Consolas"/>
              </a:rPr>
              <a:t> </a:t>
            </a:r>
            <a:r>
              <a:rPr lang="en-US" sz="1600" dirty="0">
                <a:solidFill>
                  <a:srgbClr val="0000FF"/>
                </a:solidFill>
                <a:latin typeface="Consolas"/>
              </a:rPr>
              <a:t>string, </a:t>
            </a:r>
            <a:r>
              <a:rPr lang="en-US" sz="1600" dirty="0" err="1">
                <a:solidFill>
                  <a:srgbClr val="081C23"/>
                </a:solidFill>
                <a:latin typeface="Consolas"/>
              </a:rPr>
              <a:t>stime</a:t>
            </a:r>
            <a:r>
              <a:rPr lang="en-US" sz="1600" dirty="0">
                <a:solidFill>
                  <a:srgbClr val="081C23"/>
                </a:solidFill>
                <a:latin typeface="Consolas"/>
              </a:rPr>
              <a:t> </a:t>
            </a:r>
            <a:r>
              <a:rPr lang="en-US" sz="1600" dirty="0">
                <a:solidFill>
                  <a:srgbClr val="0000FF"/>
                </a:solidFill>
                <a:latin typeface="Consolas"/>
              </a:rPr>
              <a:t>string, </a:t>
            </a:r>
            <a:r>
              <a:rPr lang="en-US" sz="1600" dirty="0" err="1">
                <a:solidFill>
                  <a:srgbClr val="081C23"/>
                </a:solidFill>
                <a:latin typeface="Consolas"/>
              </a:rPr>
              <a:t>ssitename</a:t>
            </a:r>
            <a:r>
              <a:rPr lang="en-US" sz="1600" dirty="0">
                <a:solidFill>
                  <a:srgbClr val="081C23"/>
                </a:solidFill>
                <a:latin typeface="Consolas"/>
              </a:rPr>
              <a:t> </a:t>
            </a:r>
            <a:r>
              <a:rPr lang="en-US" sz="1600" dirty="0">
                <a:solidFill>
                  <a:srgbClr val="0000FF"/>
                </a:solidFill>
                <a:latin typeface="Consolas"/>
              </a:rPr>
              <a:t>string, </a:t>
            </a:r>
            <a:r>
              <a:rPr lang="en-US" sz="1600" dirty="0" err="1">
                <a:solidFill>
                  <a:srgbClr val="081C23"/>
                </a:solidFill>
                <a:latin typeface="Consolas"/>
              </a:rPr>
              <a:t>csmethod</a:t>
            </a:r>
            <a:r>
              <a:rPr lang="en-US" sz="1600" dirty="0">
                <a:solidFill>
                  <a:srgbClr val="081C23"/>
                </a:solidFill>
                <a:latin typeface="Consolas"/>
              </a:rPr>
              <a:t> </a:t>
            </a:r>
            <a:r>
              <a:rPr lang="en-US" sz="1600" dirty="0">
                <a:solidFill>
                  <a:srgbClr val="0000FF"/>
                </a:solidFill>
                <a:latin typeface="Consolas"/>
              </a:rPr>
              <a:t>string, </a:t>
            </a:r>
            <a:r>
              <a:rPr lang="en-US" sz="1600" dirty="0" err="1">
                <a:solidFill>
                  <a:srgbClr val="081C23"/>
                </a:solidFill>
                <a:latin typeface="Consolas"/>
              </a:rPr>
              <a:t>csuristem</a:t>
            </a:r>
            <a:r>
              <a:rPr lang="en-US" sz="1600" dirty="0">
                <a:solidFill>
                  <a:srgbClr val="081C23"/>
                </a:solidFill>
                <a:latin typeface="Consolas"/>
              </a:rPr>
              <a:t> </a:t>
            </a:r>
            <a:r>
              <a:rPr lang="en-US" sz="1600" dirty="0">
                <a:solidFill>
                  <a:srgbClr val="0000FF"/>
                </a:solidFill>
                <a:latin typeface="Consolas"/>
              </a:rPr>
              <a:t>string, </a:t>
            </a:r>
            <a:r>
              <a:rPr lang="en-US" sz="1600" dirty="0" smtClean="0">
                <a:solidFill>
                  <a:srgbClr val="0000FF"/>
                </a:solidFill>
                <a:latin typeface="Consolas"/>
              </a:rPr>
              <a:t>    	</a:t>
            </a:r>
            <a:r>
              <a:rPr lang="en-US" sz="1600" dirty="0" err="1" smtClean="0">
                <a:solidFill>
                  <a:srgbClr val="081C23"/>
                </a:solidFill>
                <a:latin typeface="Consolas"/>
              </a:rPr>
              <a:t>csuriquery</a:t>
            </a:r>
            <a:r>
              <a:rPr lang="en-US" sz="1600" dirty="0" smtClean="0">
                <a:solidFill>
                  <a:srgbClr val="081C23"/>
                </a:solidFill>
                <a:latin typeface="Consolas"/>
              </a:rPr>
              <a:t> </a:t>
            </a:r>
            <a:r>
              <a:rPr lang="en-US" sz="1600" dirty="0">
                <a:solidFill>
                  <a:srgbClr val="0000FF"/>
                </a:solidFill>
                <a:latin typeface="Consolas"/>
              </a:rPr>
              <a:t>string, </a:t>
            </a:r>
            <a:r>
              <a:rPr lang="en-US" sz="1600" dirty="0">
                <a:solidFill>
                  <a:srgbClr val="081C23"/>
                </a:solidFill>
                <a:latin typeface="Consolas"/>
              </a:rPr>
              <a:t>sport </a:t>
            </a:r>
            <a:r>
              <a:rPr lang="en-US" sz="1600" dirty="0" err="1">
                <a:solidFill>
                  <a:srgbClr val="0000FF"/>
                </a:solidFill>
                <a:latin typeface="Consolas"/>
              </a:rPr>
              <a:t>int</a:t>
            </a:r>
            <a:r>
              <a:rPr lang="en-US" sz="1600" dirty="0">
                <a:solidFill>
                  <a:srgbClr val="0000FF"/>
                </a:solidFill>
                <a:latin typeface="Consolas"/>
              </a:rPr>
              <a:t>, </a:t>
            </a:r>
            <a:r>
              <a:rPr lang="en-US" sz="1600" dirty="0" err="1">
                <a:solidFill>
                  <a:srgbClr val="081C23"/>
                </a:solidFill>
                <a:latin typeface="Consolas"/>
              </a:rPr>
              <a:t>scstatus</a:t>
            </a:r>
            <a:r>
              <a:rPr lang="en-US" sz="1600" dirty="0">
                <a:solidFill>
                  <a:srgbClr val="081C23"/>
                </a:solidFill>
                <a:latin typeface="Consolas"/>
              </a:rPr>
              <a:t> </a:t>
            </a:r>
            <a:r>
              <a:rPr lang="en-US" sz="1600" dirty="0" err="1">
                <a:solidFill>
                  <a:srgbClr val="0000FF"/>
                </a:solidFill>
                <a:latin typeface="Consolas"/>
              </a:rPr>
              <a:t>int</a:t>
            </a:r>
            <a:r>
              <a:rPr lang="en-US" sz="1600" dirty="0">
                <a:solidFill>
                  <a:srgbClr val="0000FF"/>
                </a:solidFill>
                <a:latin typeface="Consolas"/>
              </a:rPr>
              <a:t>, </a:t>
            </a:r>
            <a:r>
              <a:rPr lang="en-US" sz="1600" dirty="0" err="1">
                <a:solidFill>
                  <a:srgbClr val="081C23"/>
                </a:solidFill>
                <a:latin typeface="Consolas"/>
              </a:rPr>
              <a:t>scbytes</a:t>
            </a:r>
            <a:r>
              <a:rPr lang="en-US" sz="1600" dirty="0">
                <a:solidFill>
                  <a:srgbClr val="081C23"/>
                </a:solidFill>
                <a:latin typeface="Consolas"/>
              </a:rPr>
              <a:t> </a:t>
            </a:r>
            <a:r>
              <a:rPr lang="en-US" sz="1600" dirty="0" err="1">
                <a:solidFill>
                  <a:srgbClr val="0000FF"/>
                </a:solidFill>
                <a:latin typeface="Consolas"/>
              </a:rPr>
              <a:t>int</a:t>
            </a:r>
            <a:r>
              <a:rPr lang="en-US" sz="1600" dirty="0">
                <a:solidFill>
                  <a:srgbClr val="0000FF"/>
                </a:solidFill>
                <a:latin typeface="Consolas"/>
              </a:rPr>
              <a:t>, </a:t>
            </a:r>
            <a:r>
              <a:rPr lang="en-US" sz="1600" dirty="0" err="1">
                <a:solidFill>
                  <a:srgbClr val="081C23"/>
                </a:solidFill>
                <a:latin typeface="Consolas"/>
              </a:rPr>
              <a:t>sbytes</a:t>
            </a:r>
            <a:r>
              <a:rPr lang="en-US" sz="1600" dirty="0">
                <a:solidFill>
                  <a:srgbClr val="081C23"/>
                </a:solidFill>
                <a:latin typeface="Consolas"/>
              </a:rPr>
              <a:t> </a:t>
            </a:r>
            <a:r>
              <a:rPr lang="en-US" sz="1600" dirty="0" err="1">
                <a:solidFill>
                  <a:srgbClr val="0000FF"/>
                </a:solidFill>
                <a:latin typeface="Consolas"/>
              </a:rPr>
              <a:t>int</a:t>
            </a:r>
            <a:r>
              <a:rPr lang="en-US" sz="1600" dirty="0">
                <a:solidFill>
                  <a:srgbClr val="0000FF"/>
                </a:solidFill>
                <a:latin typeface="Consolas"/>
              </a:rPr>
              <a:t>, </a:t>
            </a:r>
            <a:r>
              <a:rPr lang="en-US" sz="1600" dirty="0" err="1">
                <a:solidFill>
                  <a:srgbClr val="081C23"/>
                </a:solidFill>
                <a:latin typeface="Consolas"/>
              </a:rPr>
              <a:t>timetaken</a:t>
            </a:r>
            <a:r>
              <a:rPr lang="en-US" sz="1600" dirty="0">
                <a:solidFill>
                  <a:srgbClr val="081C23"/>
                </a:solidFill>
                <a:latin typeface="Consolas"/>
              </a:rPr>
              <a:t> </a:t>
            </a:r>
            <a:r>
              <a:rPr lang="en-US" sz="1600" dirty="0" err="1">
                <a:solidFill>
                  <a:srgbClr val="0000FF"/>
                </a:solidFill>
                <a:latin typeface="Consolas"/>
              </a:rPr>
              <a:t>int</a:t>
            </a:r>
            <a:r>
              <a:rPr lang="en-US" sz="1600" dirty="0">
                <a:solidFill>
                  <a:srgbClr val="081C23"/>
                </a:solidFill>
                <a:latin typeface="Consolas"/>
              </a:rPr>
              <a:t>)</a:t>
            </a:r>
          </a:p>
          <a:p>
            <a:r>
              <a:rPr lang="en-US" sz="1600" dirty="0">
                <a:solidFill>
                  <a:srgbClr val="0000FF"/>
                </a:solidFill>
                <a:latin typeface="Consolas"/>
              </a:rPr>
              <a:t>ROW FORMAT DELIMITED </a:t>
            </a:r>
          </a:p>
          <a:p>
            <a:r>
              <a:rPr lang="en-US" sz="1600" dirty="0">
                <a:solidFill>
                  <a:srgbClr val="0000FF"/>
                </a:solidFill>
                <a:latin typeface="Consolas"/>
              </a:rPr>
              <a:t>  FIELDS TERMINATED BY </a:t>
            </a:r>
            <a:r>
              <a:rPr lang="en-US" sz="1600" dirty="0">
                <a:solidFill>
                  <a:srgbClr val="081C23"/>
                </a:solidFill>
                <a:latin typeface="Consolas"/>
              </a:rPr>
              <a:t>' '</a:t>
            </a:r>
            <a:r>
              <a:rPr lang="en-US" sz="1600" dirty="0">
                <a:solidFill>
                  <a:srgbClr val="0000FF"/>
                </a:solidFill>
                <a:latin typeface="Consolas"/>
              </a:rPr>
              <a:t> </a:t>
            </a:r>
          </a:p>
          <a:p>
            <a:r>
              <a:rPr lang="en-US" sz="1600" dirty="0">
                <a:solidFill>
                  <a:srgbClr val="0000FF"/>
                </a:solidFill>
                <a:latin typeface="Consolas"/>
              </a:rPr>
              <a:t>LOCATION</a:t>
            </a:r>
          </a:p>
          <a:p>
            <a:r>
              <a:rPr lang="en-US" sz="1600" dirty="0">
                <a:solidFill>
                  <a:srgbClr val="0000FF"/>
                </a:solidFill>
                <a:latin typeface="Consolas"/>
              </a:rPr>
              <a:t>  </a:t>
            </a:r>
            <a:r>
              <a:rPr lang="en-US" sz="1600" dirty="0">
                <a:solidFill>
                  <a:srgbClr val="FF0000"/>
                </a:solidFill>
                <a:latin typeface="Consolas"/>
              </a:rPr>
              <a:t>'</a:t>
            </a:r>
            <a:r>
              <a:rPr lang="en-US" sz="1600" dirty="0" err="1">
                <a:solidFill>
                  <a:srgbClr val="FF0000"/>
                </a:solidFill>
                <a:latin typeface="Consolas"/>
              </a:rPr>
              <a:t>wasb</a:t>
            </a:r>
            <a:r>
              <a:rPr lang="en-US" sz="1600" dirty="0">
                <a:solidFill>
                  <a:srgbClr val="FF0000"/>
                </a:solidFill>
                <a:latin typeface="Consolas"/>
              </a:rPr>
              <a:t>://iis-logs@myapp.blob.core.windows.net/'</a:t>
            </a:r>
          </a:p>
        </p:txBody>
      </p:sp>
      <p:sp>
        <p:nvSpPr>
          <p:cNvPr id="10" name="TextBox 9"/>
          <p:cNvSpPr txBox="1"/>
          <p:nvPr/>
        </p:nvSpPr>
        <p:spPr>
          <a:xfrm>
            <a:off x="996696" y="4511331"/>
            <a:ext cx="10563753" cy="1477328"/>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FF"/>
                </a:solidFill>
                <a:highlight>
                  <a:srgbClr val="FFFFFF"/>
                </a:highlight>
                <a:latin typeface="Consolas" panose="020B0609020204030204" pitchFamily="49" charset="0"/>
              </a:rPr>
              <a:t>select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sdate</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stime</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csmethod</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scuristem</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query_params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api</a:t>
            </a:r>
            <a:r>
              <a:rPr lang="en-US" sz="1600" dirty="0">
                <a:solidFill>
                  <a:srgbClr val="000000"/>
                </a:solidFill>
                <a:highlight>
                  <a:srgbClr val="FFFFFF"/>
                </a:highlight>
                <a:latin typeface="Consolas" panose="020B0609020204030204" pitchFamily="49" charset="0"/>
              </a:rPr>
              <a:t>-version']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api_version</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query_params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search_value</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search_value</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from </a:t>
            </a:r>
            <a:r>
              <a:rPr lang="en-US" sz="1600" dirty="0">
                <a:solidFill>
                  <a:srgbClr val="80808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select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str_to_map</a:t>
            </a:r>
            <a:r>
              <a:rPr lang="en-US" sz="1600" dirty="0">
                <a:solidFill>
                  <a:srgbClr val="80808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csuriquery</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'&amp;'</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query_params</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FF"/>
                </a:solidFill>
                <a:highlight>
                  <a:srgbClr val="FFFFFF"/>
                </a:highlight>
                <a:latin typeface="Consolas" panose="020B0609020204030204" pitchFamily="49" charset="0"/>
              </a:rPr>
              <a:t>	from</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iislogs</a:t>
            </a:r>
            <a:endParaRPr lang="en-US" sz="1600" dirty="0">
              <a:solidFill>
                <a:srgbClr val="000000"/>
              </a:solidFill>
              <a:highlight>
                <a:srgbClr val="FFFFFF"/>
              </a:highlight>
              <a:latin typeface="Consolas" panose="020B0609020204030204" pitchFamily="49" charset="0"/>
            </a:endParaRPr>
          </a:p>
          <a:p>
            <a:r>
              <a:rPr lang="en-US" sz="1600" dirty="0" smtClean="0">
                <a:solidFill>
                  <a:srgbClr val="808080"/>
                </a:solidFill>
                <a:highlight>
                  <a:srgbClr val="FFFFFF"/>
                </a:highlight>
                <a:latin typeface="Consolas" panose="020B0609020204030204" pitchFamily="49" charset="0"/>
              </a:rPr>
              <a:t>) </a:t>
            </a:r>
            <a:r>
              <a:rPr lang="en-US" sz="1600" dirty="0" err="1" smtClean="0">
                <a:solidFill>
                  <a:srgbClr val="808080"/>
                </a:solidFill>
                <a:highlight>
                  <a:srgbClr val="FFFFFF"/>
                </a:highlight>
                <a:latin typeface="Consolas" panose="020B0609020204030204" pitchFamily="49" charset="0"/>
              </a:rPr>
              <a:t>version_logs</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where</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query_params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api</a:t>
            </a:r>
            <a:r>
              <a:rPr lang="en-US" sz="1600" dirty="0">
                <a:solidFill>
                  <a:srgbClr val="000000"/>
                </a:solidFill>
                <a:highlight>
                  <a:srgbClr val="FFFFFF"/>
                </a:highlight>
                <a:latin typeface="Consolas" panose="020B0609020204030204" pitchFamily="49" charset="0"/>
              </a:rPr>
              <a:t>-version'] </a:t>
            </a:r>
            <a:r>
              <a:rPr lang="en-US" sz="1600" dirty="0">
                <a:solidFill>
                  <a:srgbClr val="808080"/>
                </a:solidFill>
                <a:highlight>
                  <a:srgbClr val="FFFFFF"/>
                </a:highlight>
                <a:latin typeface="Consolas" panose="020B0609020204030204" pitchFamily="49" charset="0"/>
              </a:rPr>
              <a:t>is</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not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null</a:t>
            </a:r>
            <a:endParaRPr lang="en-US" sz="1600" dirty="0">
              <a:solidFill>
                <a:srgbClr val="FF0000"/>
              </a:solidFill>
              <a:latin typeface="Consolas"/>
            </a:endParaRPr>
          </a:p>
        </p:txBody>
      </p:sp>
      <p:sp>
        <p:nvSpPr>
          <p:cNvPr id="11" name="Content Placeholder 5"/>
          <p:cNvSpPr txBox="1">
            <a:spLocks/>
          </p:cNvSpPr>
          <p:nvPr/>
        </p:nvSpPr>
        <p:spPr>
          <a:xfrm>
            <a:off x="560798" y="3866650"/>
            <a:ext cx="11079822" cy="2292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Run a query to return data</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6179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animBg="1"/>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US" dirty="0"/>
          </a:p>
        </p:txBody>
      </p:sp>
      <p:sp>
        <p:nvSpPr>
          <p:cNvPr id="3" name="Content Placeholder 2"/>
          <p:cNvSpPr>
            <a:spLocks noGrp="1"/>
          </p:cNvSpPr>
          <p:nvPr>
            <p:ph idx="1"/>
          </p:nvPr>
        </p:nvSpPr>
        <p:spPr/>
        <p:txBody>
          <a:bodyPr>
            <a:noAutofit/>
          </a:bodyPr>
          <a:lstStyle/>
          <a:p>
            <a:r>
              <a:rPr lang="en-US" sz="2800" dirty="0" smtClean="0"/>
              <a:t>Script language for expressing </a:t>
            </a:r>
            <a:r>
              <a:rPr lang="en-US" sz="2800" dirty="0" err="1" smtClean="0"/>
              <a:t>MapReduce</a:t>
            </a:r>
            <a:r>
              <a:rPr lang="en-US" sz="2800" dirty="0" smtClean="0"/>
              <a:t> jobs</a:t>
            </a:r>
          </a:p>
          <a:p>
            <a:r>
              <a:rPr lang="en-US" sz="2800" dirty="0" smtClean="0"/>
              <a:t>Script operations can be chained together</a:t>
            </a:r>
          </a:p>
          <a:p>
            <a:r>
              <a:rPr lang="en-US" sz="2800" dirty="0" smtClean="0"/>
              <a:t>Compiler optimizes </a:t>
            </a:r>
            <a:r>
              <a:rPr lang="en-US" sz="2800" dirty="0" err="1" smtClean="0"/>
              <a:t>MapReduce</a:t>
            </a:r>
            <a:r>
              <a:rPr lang="en-US" sz="2800" dirty="0" smtClean="0"/>
              <a:t> job</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1496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PigLatin</a:t>
            </a:r>
            <a:r>
              <a:rPr lang="en-US" dirty="0" smtClean="0"/>
              <a:t> Examples</a:t>
            </a:r>
            <a:endParaRPr lang="en-US" dirty="0"/>
          </a:p>
        </p:txBody>
      </p:sp>
      <p:sp>
        <p:nvSpPr>
          <p:cNvPr id="6" name="Content Placeholder 5"/>
          <p:cNvSpPr>
            <a:spLocks noGrp="1"/>
          </p:cNvSpPr>
          <p:nvPr>
            <p:ph idx="1"/>
          </p:nvPr>
        </p:nvSpPr>
        <p:spPr>
          <a:xfrm>
            <a:off x="560798" y="1482812"/>
            <a:ext cx="11079822" cy="2292410"/>
          </a:xfrm>
        </p:spPr>
        <p:txBody>
          <a:bodyPr/>
          <a:lstStyle/>
          <a:p>
            <a:r>
              <a:rPr lang="en-US" dirty="0" smtClean="0"/>
              <a:t>Load and Transform Data</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9" name="TextBox 8"/>
          <p:cNvSpPr txBox="1"/>
          <p:nvPr/>
        </p:nvSpPr>
        <p:spPr>
          <a:xfrm>
            <a:off x="990600" y="2057400"/>
            <a:ext cx="10563753" cy="738664"/>
          </a:xfrm>
          <a:prstGeom prst="rect">
            <a:avLst/>
          </a:prstGeom>
          <a:solidFill>
            <a:schemeClr val="bg1"/>
          </a:solidFill>
          <a:ln>
            <a:solidFill>
              <a:schemeClr val="accent2"/>
            </a:solidFill>
          </a:ln>
        </p:spPr>
        <p:txBody>
          <a:bodyPr wrap="square" lIns="91440" tIns="0" rIns="0" bIns="0" rtlCol="0">
            <a:spAutoFit/>
          </a:bodyPr>
          <a:lstStyle/>
          <a:p>
            <a:r>
              <a:rPr lang="en-US" sz="1600" dirty="0" smtClean="0">
                <a:solidFill>
                  <a:srgbClr val="0000FF"/>
                </a:solidFill>
                <a:latin typeface="Consolas"/>
              </a:rPr>
              <a:t>A </a:t>
            </a:r>
            <a:r>
              <a:rPr lang="en-US" sz="1600" dirty="0">
                <a:solidFill>
                  <a:srgbClr val="0000FF"/>
                </a:solidFill>
                <a:latin typeface="Consolas"/>
              </a:rPr>
              <a:t>= load '</a:t>
            </a:r>
            <a:r>
              <a:rPr lang="en-US" sz="1600" dirty="0" err="1">
                <a:solidFill>
                  <a:srgbClr val="0000FF"/>
                </a:solidFill>
                <a:latin typeface="Consolas"/>
              </a:rPr>
              <a:t>passwd</a:t>
            </a:r>
            <a:r>
              <a:rPr lang="en-US" sz="1600" dirty="0">
                <a:solidFill>
                  <a:srgbClr val="0000FF"/>
                </a:solidFill>
                <a:latin typeface="Consolas"/>
              </a:rPr>
              <a:t>' using </a:t>
            </a:r>
            <a:r>
              <a:rPr lang="en-US" sz="1600" dirty="0" err="1">
                <a:solidFill>
                  <a:srgbClr val="0000FF"/>
                </a:solidFill>
                <a:latin typeface="Consolas"/>
              </a:rPr>
              <a:t>PigStorage</a:t>
            </a:r>
            <a:r>
              <a:rPr lang="en-US" sz="1600" dirty="0">
                <a:solidFill>
                  <a:srgbClr val="0000FF"/>
                </a:solidFill>
                <a:latin typeface="Consolas"/>
              </a:rPr>
              <a:t>(':');  -- load the </a:t>
            </a:r>
            <a:r>
              <a:rPr lang="en-US" sz="1600" dirty="0" err="1">
                <a:solidFill>
                  <a:srgbClr val="0000FF"/>
                </a:solidFill>
                <a:latin typeface="Consolas"/>
              </a:rPr>
              <a:t>passwd</a:t>
            </a:r>
            <a:r>
              <a:rPr lang="en-US" sz="1600" dirty="0">
                <a:solidFill>
                  <a:srgbClr val="0000FF"/>
                </a:solidFill>
                <a:latin typeface="Consolas"/>
              </a:rPr>
              <a:t> file </a:t>
            </a:r>
          </a:p>
          <a:p>
            <a:r>
              <a:rPr lang="en-US" sz="1600" dirty="0">
                <a:solidFill>
                  <a:srgbClr val="0000FF"/>
                </a:solidFill>
                <a:latin typeface="Consolas"/>
              </a:rPr>
              <a:t>B = </a:t>
            </a:r>
            <a:r>
              <a:rPr lang="en-US" sz="1600" dirty="0" err="1">
                <a:solidFill>
                  <a:srgbClr val="0000FF"/>
                </a:solidFill>
                <a:latin typeface="Consolas"/>
              </a:rPr>
              <a:t>foreach</a:t>
            </a:r>
            <a:r>
              <a:rPr lang="en-US" sz="1600" dirty="0">
                <a:solidFill>
                  <a:srgbClr val="0000FF"/>
                </a:solidFill>
                <a:latin typeface="Consolas"/>
              </a:rPr>
              <a:t> A generate $0 as id;  -- extract the user IDs </a:t>
            </a:r>
          </a:p>
          <a:p>
            <a:r>
              <a:rPr lang="en-US" sz="1600" dirty="0">
                <a:solidFill>
                  <a:srgbClr val="0000FF"/>
                </a:solidFill>
                <a:latin typeface="Consolas"/>
              </a:rPr>
              <a:t>store B into ‘</a:t>
            </a:r>
            <a:r>
              <a:rPr lang="en-US" sz="1600" dirty="0" err="1">
                <a:solidFill>
                  <a:srgbClr val="0000FF"/>
                </a:solidFill>
                <a:latin typeface="Consolas"/>
              </a:rPr>
              <a:t>id.out</a:t>
            </a:r>
            <a:r>
              <a:rPr lang="en-US" sz="1600" dirty="0">
                <a:solidFill>
                  <a:srgbClr val="0000FF"/>
                </a:solidFill>
                <a:latin typeface="Consolas"/>
              </a:rPr>
              <a:t>’;  -- write the results to a file name </a:t>
            </a:r>
            <a:r>
              <a:rPr lang="en-US" sz="1600" dirty="0" err="1">
                <a:solidFill>
                  <a:srgbClr val="0000FF"/>
                </a:solidFill>
                <a:latin typeface="Consolas"/>
              </a:rPr>
              <a:t>id.out</a:t>
            </a:r>
            <a:endParaRPr lang="en-US" sz="1600" dirty="0">
              <a:solidFill>
                <a:srgbClr val="0000FF"/>
              </a:solidFill>
              <a:latin typeface="Consolas"/>
            </a:endParaRPr>
          </a:p>
        </p:txBody>
      </p:sp>
      <p:sp>
        <p:nvSpPr>
          <p:cNvPr id="10" name="TextBox 9"/>
          <p:cNvSpPr txBox="1"/>
          <p:nvPr/>
        </p:nvSpPr>
        <p:spPr>
          <a:xfrm>
            <a:off x="966216" y="3657600"/>
            <a:ext cx="10563753" cy="2215991"/>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00"/>
                </a:solidFill>
                <a:highlight>
                  <a:srgbClr val="FFFFFF"/>
                </a:highlight>
                <a:latin typeface="Consolas" panose="020B0609020204030204" pitchFamily="49" charset="0"/>
              </a:rPr>
              <a:t>LOGS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LOAD</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a:t>
            </a:r>
            <a:r>
              <a:rPr lang="en-US" sz="1600" dirty="0" err="1">
                <a:solidFill>
                  <a:srgbClr val="FF0000"/>
                </a:solidFill>
                <a:highlight>
                  <a:srgbClr val="FFFFFF"/>
                </a:highlight>
                <a:latin typeface="Consolas" panose="020B0609020204030204" pitchFamily="49" charset="0"/>
              </a:rPr>
              <a:t>wasb</a:t>
            </a:r>
            <a:r>
              <a:rPr lang="en-US" sz="1600" dirty="0">
                <a:solidFill>
                  <a:srgbClr val="FF0000"/>
                </a:solidFill>
                <a:highlight>
                  <a:srgbClr val="FFFFFF"/>
                </a:highlight>
                <a:latin typeface="Consolas" panose="020B0609020204030204" pitchFamily="49" charset="0"/>
              </a:rPr>
              <a:t>:///example/data/sample.log'</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LEVELS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foreach</a:t>
            </a:r>
            <a:r>
              <a:rPr lang="en-US" sz="1600" dirty="0">
                <a:solidFill>
                  <a:srgbClr val="000000"/>
                </a:solidFill>
                <a:highlight>
                  <a:srgbClr val="FFFFFF"/>
                </a:highlight>
                <a:latin typeface="Consolas" panose="020B0609020204030204" pitchFamily="49" charset="0"/>
              </a:rPr>
              <a:t> LOGS generate REGEX_EXTRACT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$0</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'(TRACE|DEBUG|INFO|WARN|ERROR|FATAL)'</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1</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LOGLEVEL</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FILTEREDLEVELS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FILTER LEVELS </a:t>
            </a:r>
            <a:r>
              <a:rPr lang="en-US" sz="1600" dirty="0">
                <a:solidFill>
                  <a:srgbClr val="0000FF"/>
                </a:solidFill>
                <a:highlight>
                  <a:srgbClr val="FFFFFF"/>
                </a:highlight>
                <a:latin typeface="Consolas" panose="020B0609020204030204" pitchFamily="49" charset="0"/>
              </a:rPr>
              <a:t>by</a:t>
            </a:r>
            <a:r>
              <a:rPr lang="en-US" sz="1600" dirty="0">
                <a:solidFill>
                  <a:srgbClr val="000000"/>
                </a:solidFill>
                <a:highlight>
                  <a:srgbClr val="FFFFFF"/>
                </a:highlight>
                <a:latin typeface="Consolas" panose="020B0609020204030204" pitchFamily="49" charset="0"/>
              </a:rPr>
              <a:t> LOGLEVEL </a:t>
            </a:r>
            <a:r>
              <a:rPr lang="en-US" sz="1600" dirty="0">
                <a:solidFill>
                  <a:srgbClr val="808080"/>
                </a:solidFill>
                <a:highlight>
                  <a:srgbClr val="FFFFFF"/>
                </a:highlight>
                <a:latin typeface="Consolas" panose="020B0609020204030204" pitchFamily="49" charset="0"/>
              </a:rPr>
              <a:t>is</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not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null;</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GROUPEDLEVELS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GROUP</a:t>
            </a:r>
            <a:r>
              <a:rPr lang="en-US" sz="1600" dirty="0">
                <a:solidFill>
                  <a:srgbClr val="000000"/>
                </a:solidFill>
                <a:highlight>
                  <a:srgbClr val="FFFFFF"/>
                </a:highlight>
                <a:latin typeface="Consolas" panose="020B0609020204030204" pitchFamily="49" charset="0"/>
              </a:rPr>
              <a:t> FILTEREDLEVELS </a:t>
            </a:r>
            <a:r>
              <a:rPr lang="en-US" sz="1600" dirty="0">
                <a:solidFill>
                  <a:srgbClr val="0000FF"/>
                </a:solidFill>
                <a:highlight>
                  <a:srgbClr val="FFFFFF"/>
                </a:highlight>
                <a:latin typeface="Consolas" panose="020B0609020204030204" pitchFamily="49" charset="0"/>
              </a:rPr>
              <a:t>by</a:t>
            </a:r>
            <a:r>
              <a:rPr lang="en-US" sz="1600" dirty="0">
                <a:solidFill>
                  <a:srgbClr val="000000"/>
                </a:solidFill>
                <a:highlight>
                  <a:srgbClr val="FFFFFF"/>
                </a:highlight>
                <a:latin typeface="Consolas" panose="020B0609020204030204" pitchFamily="49" charset="0"/>
              </a:rPr>
              <a:t> LOGLEVEL</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FREQUENCIES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foreach</a:t>
            </a:r>
            <a:r>
              <a:rPr lang="en-US" sz="1600" dirty="0">
                <a:solidFill>
                  <a:srgbClr val="000000"/>
                </a:solidFill>
                <a:highlight>
                  <a:srgbClr val="FFFFFF"/>
                </a:highlight>
                <a:latin typeface="Consolas" panose="020B0609020204030204" pitchFamily="49" charset="0"/>
              </a:rPr>
              <a:t> GROUPEDLEVELS generate </a:t>
            </a:r>
            <a:r>
              <a:rPr lang="en-US" sz="1600" dirty="0">
                <a:solidFill>
                  <a:srgbClr val="0000FF"/>
                </a:solidFill>
                <a:highlight>
                  <a:srgbClr val="FFFFFF"/>
                </a:highlight>
                <a:latin typeface="Consolas" panose="020B0609020204030204" pitchFamily="49" charset="0"/>
              </a:rPr>
              <a:t>group</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LOGLEVEL</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FF"/>
                </a:solidFill>
                <a:highlight>
                  <a:srgbClr val="FFFFFF"/>
                </a:highlight>
                <a:latin typeface="Consolas" panose="020B0609020204030204" pitchFamily="49" charset="0"/>
              </a:rPr>
              <a:t>COUNT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FILTEREDLEVELS</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LOGLEVEL</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a:solidFill>
                  <a:srgbClr val="FF00FF"/>
                </a:solidFill>
                <a:highlight>
                  <a:srgbClr val="FFFFFF"/>
                </a:highlight>
                <a:latin typeface="Consolas" panose="020B0609020204030204" pitchFamily="49" charset="0"/>
              </a:rPr>
              <a:t>COUNT</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RESULT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order</a:t>
            </a:r>
            <a:r>
              <a:rPr lang="en-US" sz="1600" dirty="0">
                <a:solidFill>
                  <a:srgbClr val="000000"/>
                </a:solidFill>
                <a:highlight>
                  <a:srgbClr val="FFFFFF"/>
                </a:highlight>
                <a:latin typeface="Consolas" panose="020B0609020204030204" pitchFamily="49" charset="0"/>
              </a:rPr>
              <a:t> FREQUENCIES </a:t>
            </a:r>
            <a:r>
              <a:rPr lang="en-US" sz="1600" dirty="0">
                <a:solidFill>
                  <a:srgbClr val="0000FF"/>
                </a:solidFill>
                <a:highlight>
                  <a:srgbClr val="FFFFFF"/>
                </a:highlight>
                <a:latin typeface="Consolas" panose="020B0609020204030204" pitchFamily="49" charset="0"/>
              </a:rPr>
              <a:t>by</a:t>
            </a:r>
            <a:r>
              <a:rPr lang="en-US" sz="1600" dirty="0">
                <a:solidFill>
                  <a:srgbClr val="000000"/>
                </a:solidFill>
                <a:highlight>
                  <a:srgbClr val="FFFFFF"/>
                </a:highlight>
                <a:latin typeface="Consolas" panose="020B0609020204030204" pitchFamily="49" charset="0"/>
              </a:rPr>
              <a:t> </a:t>
            </a:r>
            <a:r>
              <a:rPr lang="en-US" sz="1600" dirty="0">
                <a:solidFill>
                  <a:srgbClr val="FF00FF"/>
                </a:solidFill>
                <a:highlight>
                  <a:srgbClr val="FFFFFF"/>
                </a:highlight>
                <a:latin typeface="Consolas" panose="020B0609020204030204" pitchFamily="49" charset="0"/>
              </a:rPr>
              <a:t>COUNT</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desc</a:t>
            </a:r>
            <a:r>
              <a:rPr lang="en-US" sz="1600" dirty="0">
                <a:solidFill>
                  <a:srgbClr val="80808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DUMP</a:t>
            </a:r>
            <a:r>
              <a:rPr lang="en-US" sz="1600" dirty="0">
                <a:solidFill>
                  <a:srgbClr val="000000"/>
                </a:solidFill>
                <a:highlight>
                  <a:srgbClr val="FFFFFF"/>
                </a:highlight>
                <a:latin typeface="Consolas" panose="020B0609020204030204" pitchFamily="49" charset="0"/>
              </a:rPr>
              <a:t> RESULT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endParaRPr lang="en-US" sz="1600" dirty="0">
              <a:solidFill>
                <a:srgbClr val="FF0000"/>
              </a:solidFill>
              <a:latin typeface="Consolas"/>
            </a:endParaRPr>
          </a:p>
        </p:txBody>
      </p:sp>
      <p:sp>
        <p:nvSpPr>
          <p:cNvPr id="11" name="Content Placeholder 5"/>
          <p:cNvSpPr txBox="1">
            <a:spLocks/>
          </p:cNvSpPr>
          <p:nvPr/>
        </p:nvSpPr>
        <p:spPr>
          <a:xfrm>
            <a:off x="560798" y="3044840"/>
            <a:ext cx="11079822" cy="311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Run a query to </a:t>
            </a:r>
            <a:r>
              <a:rPr lang="en-US" dirty="0" smtClean="0"/>
              <a:t>return and process </a:t>
            </a:r>
            <a:r>
              <a:rPr lang="en-US" dirty="0"/>
              <a:t>data</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3716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animBg="1"/>
      <p:bldP spid="10"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435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idx="4294967295"/>
          </p:nvPr>
        </p:nvSpPr>
        <p:spPr>
          <a:xfrm>
            <a:off x="320040" y="228600"/>
            <a:ext cx="11152188" cy="747713"/>
          </a:xfrm>
        </p:spPr>
        <p:txBody>
          <a:bodyPr>
            <a:normAutofit fontScale="90000"/>
          </a:bodyPr>
          <a:lstStyle/>
          <a:p>
            <a:r>
              <a:rPr lang="en-US" dirty="0">
                <a:solidFill>
                  <a:schemeClr val="bg1">
                    <a:alpha val="99000"/>
                  </a:schemeClr>
                </a:solidFill>
              </a:rPr>
              <a:t>Microsoft Big Data Roadmap</a:t>
            </a:r>
          </a:p>
        </p:txBody>
      </p:sp>
      <p:grpSp>
        <p:nvGrpSpPr>
          <p:cNvPr id="47" name="Group 46"/>
          <p:cNvGrpSpPr/>
          <p:nvPr/>
        </p:nvGrpSpPr>
        <p:grpSpPr>
          <a:xfrm>
            <a:off x="6175782" y="1420812"/>
            <a:ext cx="4607787" cy="2437590"/>
            <a:chOff x="6174193" y="1420812"/>
            <a:chExt cx="4607787" cy="2437590"/>
          </a:xfrm>
        </p:grpSpPr>
        <p:sp>
          <p:nvSpPr>
            <p:cNvPr id="16" name="Content Placeholder 13"/>
            <p:cNvSpPr txBox="1">
              <a:spLocks/>
            </p:cNvSpPr>
            <p:nvPr/>
          </p:nvSpPr>
          <p:spPr>
            <a:xfrm>
              <a:off x="7305043" y="1420812"/>
              <a:ext cx="3476937" cy="2437590"/>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lang="en-US" sz="2200" dirty="0">
                  <a:solidFill>
                    <a:schemeClr val="bg1">
                      <a:alpha val="99000"/>
                    </a:schemeClr>
                  </a:solidFill>
                </a:rPr>
                <a:t>To accelerate the delivery </a:t>
              </a:r>
              <a:br>
                <a:rPr lang="en-US" sz="2200" dirty="0">
                  <a:solidFill>
                    <a:schemeClr val="bg1">
                      <a:alpha val="99000"/>
                    </a:schemeClr>
                  </a:solidFill>
                </a:rPr>
              </a:br>
              <a:r>
                <a:rPr lang="en-US" sz="2200" dirty="0">
                  <a:solidFill>
                    <a:schemeClr val="bg1">
                      <a:alpha val="99000"/>
                    </a:schemeClr>
                  </a:solidFill>
                </a:rPr>
                <a:t>of Microsoft’s Hadoop based solution for Windows Server and service </a:t>
              </a:r>
              <a:r>
                <a:rPr lang="en-US" sz="2200">
                  <a:solidFill>
                    <a:schemeClr val="bg1">
                      <a:alpha val="99000"/>
                    </a:schemeClr>
                  </a:solidFill>
                </a:rPr>
                <a:t>for </a:t>
              </a:r>
              <a:r>
                <a:rPr lang="en-US" sz="2200" smtClean="0">
                  <a:solidFill>
                    <a:schemeClr val="bg1">
                      <a:alpha val="99000"/>
                    </a:schemeClr>
                  </a:solidFill>
                </a:rPr>
                <a:t>Microsoft Azure, </a:t>
              </a:r>
              <a:r>
                <a:rPr lang="en-US" sz="2200" dirty="0">
                  <a:solidFill>
                    <a:schemeClr val="bg1">
                      <a:alpha val="99000"/>
                    </a:schemeClr>
                  </a:solidFill>
                </a:rPr>
                <a:t>Microsoft is announcing a partnership with </a:t>
              </a:r>
              <a:r>
                <a:rPr lang="en-US" sz="2200" dirty="0" err="1">
                  <a:solidFill>
                    <a:schemeClr val="bg1">
                      <a:alpha val="99000"/>
                    </a:schemeClr>
                  </a:solidFill>
                </a:rPr>
                <a:t>Hortonworks</a:t>
              </a:r>
              <a:endParaRPr lang="en-US" sz="2200" dirty="0">
                <a:solidFill>
                  <a:schemeClr val="bg1">
                    <a:alpha val="99000"/>
                  </a:schemeClr>
                </a:solidFill>
              </a:endParaRPr>
            </a:p>
            <a:p>
              <a:pPr defTabSz="1218987">
                <a:buClr>
                  <a:srgbClr val="292929"/>
                </a:buClr>
                <a:buSzTx/>
              </a:pPr>
              <a:endParaRPr lang="en-US" sz="2200" dirty="0">
                <a:solidFill>
                  <a:schemeClr val="bg1">
                    <a:alpha val="99000"/>
                  </a:schemeClr>
                </a:solidFill>
              </a:endParaRPr>
            </a:p>
          </p:txBody>
        </p:sp>
        <p:grpSp>
          <p:nvGrpSpPr>
            <p:cNvPr id="45" name="Group 44"/>
            <p:cNvGrpSpPr/>
            <p:nvPr/>
          </p:nvGrpSpPr>
          <p:grpSpPr>
            <a:xfrm>
              <a:off x="6174193" y="1420812"/>
              <a:ext cx="1003850" cy="1003850"/>
              <a:chOff x="5118100" y="1635757"/>
              <a:chExt cx="1003850" cy="1003850"/>
            </a:xfrm>
          </p:grpSpPr>
          <p:sp>
            <p:nvSpPr>
              <p:cNvPr id="12" name="Rectangle 11"/>
              <p:cNvSpPr/>
              <p:nvPr/>
            </p:nvSpPr>
            <p:spPr bwMode="auto">
              <a:xfrm>
                <a:off x="5118100" y="1635757"/>
                <a:ext cx="1003850" cy="1003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6" name="Group 35"/>
              <p:cNvGrpSpPr/>
              <p:nvPr/>
            </p:nvGrpSpPr>
            <p:grpSpPr>
              <a:xfrm>
                <a:off x="5296248" y="1940515"/>
                <a:ext cx="647554" cy="394335"/>
                <a:chOff x="5296248" y="1905149"/>
                <a:chExt cx="647554" cy="394335"/>
              </a:xfrm>
            </p:grpSpPr>
            <p:sp>
              <p:nvSpPr>
                <p:cNvPr id="31" name="Freeform 26"/>
                <p:cNvSpPr>
                  <a:spLocks/>
                </p:cNvSpPr>
                <p:nvPr/>
              </p:nvSpPr>
              <p:spPr bwMode="black">
                <a:xfrm>
                  <a:off x="5375347" y="1957868"/>
                  <a:ext cx="469318" cy="341616"/>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2" name="Freeform 27"/>
                <p:cNvSpPr>
                  <a:spLocks/>
                </p:cNvSpPr>
                <p:nvPr/>
              </p:nvSpPr>
              <p:spPr bwMode="black">
                <a:xfrm>
                  <a:off x="5448117" y="1905149"/>
                  <a:ext cx="436624" cy="249886"/>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3" name="Freeform 28"/>
                <p:cNvSpPr>
                  <a:spLocks/>
                </p:cNvSpPr>
                <p:nvPr/>
              </p:nvSpPr>
              <p:spPr bwMode="black">
                <a:xfrm>
                  <a:off x="5395385" y="2147654"/>
                  <a:ext cx="211984" cy="146558"/>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4" name="Freeform 29"/>
                <p:cNvSpPr>
                  <a:spLocks/>
                </p:cNvSpPr>
                <p:nvPr/>
              </p:nvSpPr>
              <p:spPr bwMode="black">
                <a:xfrm>
                  <a:off x="5841501" y="1945215"/>
                  <a:ext cx="102301" cy="211929"/>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5" name="Freeform 30"/>
                <p:cNvSpPr>
                  <a:spLocks/>
                </p:cNvSpPr>
                <p:nvPr/>
              </p:nvSpPr>
              <p:spPr bwMode="black">
                <a:xfrm>
                  <a:off x="5296248" y="1923074"/>
                  <a:ext cx="117066" cy="234071"/>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p>
              </p:txBody>
            </p:sp>
          </p:grpSp>
        </p:grpSp>
      </p:grpSp>
      <p:grpSp>
        <p:nvGrpSpPr>
          <p:cNvPr id="48" name="Group 47"/>
          <p:cNvGrpSpPr/>
          <p:nvPr/>
        </p:nvGrpSpPr>
        <p:grpSpPr>
          <a:xfrm>
            <a:off x="6175782" y="4010752"/>
            <a:ext cx="4607787" cy="1828193"/>
            <a:chOff x="6174193" y="4010751"/>
            <a:chExt cx="4607787" cy="1828193"/>
          </a:xfrm>
        </p:grpSpPr>
        <p:sp>
          <p:nvSpPr>
            <p:cNvPr id="17" name="Content Placeholder 13"/>
            <p:cNvSpPr txBox="1">
              <a:spLocks/>
            </p:cNvSpPr>
            <p:nvPr/>
          </p:nvSpPr>
          <p:spPr>
            <a:xfrm>
              <a:off x="7305043" y="4010751"/>
              <a:ext cx="3476937" cy="1828193"/>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lang="en-US" sz="2200" dirty="0">
                  <a:solidFill>
                    <a:schemeClr val="bg1">
                      <a:alpha val="99000"/>
                    </a:schemeClr>
                  </a:solidFill>
                </a:rPr>
                <a:t>Microsoft is committed </a:t>
              </a:r>
              <a:br>
                <a:rPr lang="en-US" sz="2200" dirty="0">
                  <a:solidFill>
                    <a:schemeClr val="bg1">
                      <a:alpha val="99000"/>
                    </a:schemeClr>
                  </a:solidFill>
                </a:rPr>
              </a:br>
              <a:r>
                <a:rPr lang="en-US" sz="2200" dirty="0">
                  <a:solidFill>
                    <a:schemeClr val="bg1">
                      <a:alpha val="99000"/>
                    </a:schemeClr>
                  </a:solidFill>
                </a:rPr>
                <a:t>to broadening accessibility and usage of Hadoop to end users, developers and IT professionals in organizations of all sizes</a:t>
              </a:r>
            </a:p>
          </p:txBody>
        </p:sp>
        <p:grpSp>
          <p:nvGrpSpPr>
            <p:cNvPr id="46" name="Group 45"/>
            <p:cNvGrpSpPr/>
            <p:nvPr/>
          </p:nvGrpSpPr>
          <p:grpSpPr>
            <a:xfrm>
              <a:off x="6174193" y="4010751"/>
              <a:ext cx="1003850" cy="1003850"/>
              <a:chOff x="5118100" y="3581400"/>
              <a:chExt cx="1003850" cy="1003850"/>
            </a:xfrm>
          </p:grpSpPr>
          <p:sp>
            <p:nvSpPr>
              <p:cNvPr id="37" name="Rectangle 36"/>
              <p:cNvSpPr/>
              <p:nvPr/>
            </p:nvSpPr>
            <p:spPr bwMode="auto">
              <a:xfrm>
                <a:off x="5118100" y="3581400"/>
                <a:ext cx="1003850" cy="1003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Freeform 73"/>
              <p:cNvSpPr>
                <a:spLocks noChangeAspect="1" noEditPoints="1"/>
              </p:cNvSpPr>
              <p:nvPr/>
            </p:nvSpPr>
            <p:spPr bwMode="black">
              <a:xfrm>
                <a:off x="5294438" y="3757074"/>
                <a:ext cx="651174" cy="652503"/>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49" name="Group 48"/>
          <p:cNvGrpSpPr/>
          <p:nvPr/>
        </p:nvGrpSpPr>
        <p:grpSpPr>
          <a:xfrm>
            <a:off x="520701" y="3858402"/>
            <a:ext cx="4620459" cy="2437590"/>
            <a:chOff x="147750" y="3858402"/>
            <a:chExt cx="4620459" cy="2437590"/>
          </a:xfrm>
        </p:grpSpPr>
        <p:sp>
          <p:nvSpPr>
            <p:cNvPr id="18" name="Content Placeholder 13"/>
            <p:cNvSpPr txBox="1">
              <a:spLocks/>
            </p:cNvSpPr>
            <p:nvPr/>
          </p:nvSpPr>
          <p:spPr>
            <a:xfrm>
              <a:off x="1291272" y="3858402"/>
              <a:ext cx="3476937" cy="2437590"/>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lang="en-US" sz="2200" dirty="0">
                  <a:solidFill>
                    <a:schemeClr val="bg1">
                      <a:alpha val="99000"/>
                    </a:schemeClr>
                  </a:solidFill>
                </a:rPr>
                <a:t>Microsoft is announcing </a:t>
              </a:r>
              <a:br>
                <a:rPr lang="en-US" sz="2200" dirty="0">
                  <a:solidFill>
                    <a:schemeClr val="bg1">
                      <a:alpha val="99000"/>
                    </a:schemeClr>
                  </a:solidFill>
                </a:rPr>
              </a:br>
              <a:r>
                <a:rPr lang="en-US" sz="2200" dirty="0">
                  <a:solidFill>
                    <a:schemeClr val="bg1">
                      <a:alpha val="99000"/>
                    </a:schemeClr>
                  </a:solidFill>
                </a:rPr>
                <a:t>an end-to-end roadmap </a:t>
              </a:r>
              <a:br>
                <a:rPr lang="en-US" sz="2200" dirty="0">
                  <a:solidFill>
                    <a:schemeClr val="bg1">
                      <a:alpha val="99000"/>
                    </a:schemeClr>
                  </a:solidFill>
                </a:rPr>
              </a:br>
              <a:r>
                <a:rPr lang="en-US" sz="2200" dirty="0">
                  <a:solidFill>
                    <a:schemeClr val="bg1">
                      <a:alpha val="99000"/>
                    </a:schemeClr>
                  </a:solidFill>
                </a:rPr>
                <a:t>for Big Data that embraces Apache </a:t>
              </a:r>
              <a:r>
                <a:rPr lang="en-US" sz="2200" dirty="0" err="1">
                  <a:solidFill>
                    <a:schemeClr val="bg1">
                      <a:alpha val="99000"/>
                    </a:schemeClr>
                  </a:solidFill>
                </a:rPr>
                <a:t>Hadoop</a:t>
              </a:r>
              <a:r>
                <a:rPr lang="en-US" sz="2200" baseline="30000" dirty="0" err="1">
                  <a:solidFill>
                    <a:schemeClr val="bg1">
                      <a:alpha val="99000"/>
                    </a:schemeClr>
                  </a:solidFill>
                </a:rPr>
                <a:t>TM</a:t>
              </a:r>
              <a:r>
                <a:rPr lang="en-US" sz="2200" dirty="0">
                  <a:solidFill>
                    <a:schemeClr val="bg1">
                      <a:alpha val="99000"/>
                    </a:schemeClr>
                  </a:solidFill>
                </a:rPr>
                <a:t> by distributing enterprise class Hadoop based solutions on both Windows Server </a:t>
              </a:r>
              <a:r>
                <a:rPr lang="en-US" sz="2200">
                  <a:solidFill>
                    <a:schemeClr val="bg1">
                      <a:alpha val="99000"/>
                    </a:schemeClr>
                  </a:solidFill>
                </a:rPr>
                <a:t>and </a:t>
              </a:r>
              <a:r>
                <a:rPr lang="en-US" sz="2200" smtClean="0">
                  <a:solidFill>
                    <a:schemeClr val="bg1">
                      <a:alpha val="99000"/>
                    </a:schemeClr>
                  </a:solidFill>
                </a:rPr>
                <a:t>Microsoft Azure</a:t>
              </a:r>
              <a:endParaRPr lang="en-US" sz="2200" dirty="0">
                <a:solidFill>
                  <a:schemeClr val="bg1">
                    <a:alpha val="99000"/>
                  </a:schemeClr>
                </a:solidFill>
              </a:endParaRPr>
            </a:p>
          </p:txBody>
        </p:sp>
        <p:grpSp>
          <p:nvGrpSpPr>
            <p:cNvPr id="44" name="Group 43"/>
            <p:cNvGrpSpPr/>
            <p:nvPr/>
          </p:nvGrpSpPr>
          <p:grpSpPr>
            <a:xfrm>
              <a:off x="147750" y="3858402"/>
              <a:ext cx="1003850" cy="1003850"/>
              <a:chOff x="-992188" y="3581400"/>
              <a:chExt cx="1003850" cy="1003850"/>
            </a:xfrm>
          </p:grpSpPr>
          <p:sp>
            <p:nvSpPr>
              <p:cNvPr id="39" name="Rectangle 38"/>
              <p:cNvSpPr/>
              <p:nvPr/>
            </p:nvSpPr>
            <p:spPr bwMode="auto">
              <a:xfrm>
                <a:off x="-992188" y="3581400"/>
                <a:ext cx="1003850" cy="1003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Freeform 21"/>
              <p:cNvSpPr>
                <a:spLocks noEditPoints="1"/>
              </p:cNvSpPr>
              <p:nvPr/>
            </p:nvSpPr>
            <p:spPr bwMode="black">
              <a:xfrm>
                <a:off x="-764654" y="3809006"/>
                <a:ext cx="548782" cy="548639"/>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50" name="Group 49"/>
          <p:cNvGrpSpPr/>
          <p:nvPr/>
        </p:nvGrpSpPr>
        <p:grpSpPr>
          <a:xfrm>
            <a:off x="520701" y="1420812"/>
            <a:ext cx="4620459" cy="2132892"/>
            <a:chOff x="147750" y="1420812"/>
            <a:chExt cx="4620459" cy="2132892"/>
          </a:xfrm>
        </p:grpSpPr>
        <p:sp>
          <p:nvSpPr>
            <p:cNvPr id="15" name="Content Placeholder 13"/>
            <p:cNvSpPr txBox="1">
              <a:spLocks/>
            </p:cNvSpPr>
            <p:nvPr/>
          </p:nvSpPr>
          <p:spPr>
            <a:xfrm>
              <a:off x="1291272" y="1420812"/>
              <a:ext cx="3476937" cy="213289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lang="en-US" sz="2200" dirty="0">
                  <a:solidFill>
                    <a:schemeClr val="bg1">
                      <a:alpha val="99000"/>
                    </a:schemeClr>
                  </a:solidFill>
                </a:rPr>
                <a:t>Microsoft is extending </a:t>
              </a:r>
              <a:br>
                <a:rPr lang="en-US" sz="2200" dirty="0">
                  <a:solidFill>
                    <a:schemeClr val="bg1">
                      <a:alpha val="99000"/>
                    </a:schemeClr>
                  </a:solidFill>
                </a:rPr>
              </a:br>
              <a:r>
                <a:rPr lang="en-US" sz="2200" dirty="0">
                  <a:solidFill>
                    <a:schemeClr val="bg1">
                      <a:alpha val="99000"/>
                    </a:schemeClr>
                  </a:solidFill>
                </a:rPr>
                <a:t>its leadership in business intelligence and data warehousing to provide insights to all users by activating new types of </a:t>
              </a:r>
              <a:br>
                <a:rPr lang="en-US" sz="2200" dirty="0">
                  <a:solidFill>
                    <a:schemeClr val="bg1">
                      <a:alpha val="99000"/>
                    </a:schemeClr>
                  </a:solidFill>
                </a:rPr>
              </a:br>
              <a:r>
                <a:rPr lang="en-US" sz="2200" dirty="0">
                  <a:solidFill>
                    <a:schemeClr val="bg1">
                      <a:alpha val="99000"/>
                    </a:schemeClr>
                  </a:solidFill>
                </a:rPr>
                <a:t>data of any size</a:t>
              </a:r>
            </a:p>
          </p:txBody>
        </p:sp>
        <p:grpSp>
          <p:nvGrpSpPr>
            <p:cNvPr id="43" name="Group 42"/>
            <p:cNvGrpSpPr/>
            <p:nvPr/>
          </p:nvGrpSpPr>
          <p:grpSpPr>
            <a:xfrm>
              <a:off x="147750" y="1420812"/>
              <a:ext cx="1003850" cy="1003850"/>
              <a:chOff x="150812" y="1491184"/>
              <a:chExt cx="1003850" cy="1003850"/>
            </a:xfrm>
          </p:grpSpPr>
          <p:sp>
            <p:nvSpPr>
              <p:cNvPr id="41" name="Rectangle 40"/>
              <p:cNvSpPr/>
              <p:nvPr/>
            </p:nvSpPr>
            <p:spPr bwMode="auto">
              <a:xfrm>
                <a:off x="150812" y="1491184"/>
                <a:ext cx="1003850" cy="1003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Freeform 81"/>
              <p:cNvSpPr>
                <a:spLocks noEditPoints="1"/>
              </p:cNvSpPr>
              <p:nvPr/>
            </p:nvSpPr>
            <p:spPr bwMode="black">
              <a:xfrm>
                <a:off x="274734" y="1762366"/>
                <a:ext cx="756006" cy="461487"/>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36395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1000"/>
                                        <p:tgtEl>
                                          <p:spTgt spid="4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1000"/>
                                        <p:tgtEl>
                                          <p:spTgt spid="4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438411" y="1385170"/>
            <a:ext cx="11149013" cy="2216150"/>
          </a:xfrm>
        </p:spPr>
        <p:txBody>
          <a:bodyPr/>
          <a:lstStyle/>
          <a:p>
            <a:pPr marL="0" lvl="0" indent="0">
              <a:buNone/>
            </a:pPr>
            <a:r>
              <a:rPr lang="en-US" u="sng" dirty="0" smtClean="0">
                <a:ln>
                  <a:solidFill>
                    <a:srgbClr val="FFFFFF">
                      <a:alpha val="0"/>
                    </a:srgbClr>
                  </a:solidFill>
                </a:ln>
                <a:latin typeface="Segoe UI Light" pitchFamily="34" charset="0"/>
              </a:rPr>
              <a:t>http://www.hadooponazure.com/</a:t>
            </a:r>
          </a:p>
          <a:p>
            <a:pPr marL="0" indent="0">
              <a:buNone/>
            </a:pPr>
            <a:r>
              <a:rPr lang="en-US" u="sng" dirty="0" smtClean="0">
                <a:ln>
                  <a:solidFill>
                    <a:srgbClr val="FFFFFF">
                      <a:alpha val="0"/>
                    </a:srgbClr>
                  </a:solidFill>
                </a:ln>
                <a:latin typeface="Segoe UI Light" pitchFamily="34" charset="0"/>
              </a:rPr>
              <a:t>http://hadoop.apache.org/</a:t>
            </a:r>
            <a:endParaRPr lang="en-US" u="sng" dirty="0">
              <a:ln>
                <a:solidFill>
                  <a:srgbClr val="FFFFFF">
                    <a:alpha val="0"/>
                  </a:srgbClr>
                </a:solidFill>
              </a:ln>
              <a:latin typeface="Segoe UI Light" pitchFamily="34" charset="0"/>
            </a:endParaRPr>
          </a:p>
          <a:p>
            <a:pPr lvl="0"/>
            <a:endParaRPr lang="en-US" u="sng" dirty="0" smtClean="0">
              <a:ln>
                <a:solidFill>
                  <a:srgbClr val="FFFFFF">
                    <a:alpha val="0"/>
                  </a:srgbClr>
                </a:solidFill>
              </a:ln>
              <a:latin typeface="Segoe UI Light" pitchFamily="34" charset="0"/>
            </a:endParaRPr>
          </a:p>
          <a:p>
            <a:endParaRPr lang="en-US" dirty="0"/>
          </a:p>
        </p:txBody>
      </p:sp>
      <p:sp>
        <p:nvSpPr>
          <p:cNvPr id="2" name="Title 1"/>
          <p:cNvSpPr>
            <a:spLocks noGrp="1"/>
          </p:cNvSpPr>
          <p:nvPr>
            <p:ph type="title" idx="4294967295"/>
          </p:nvPr>
        </p:nvSpPr>
        <p:spPr>
          <a:xfrm>
            <a:off x="250520" y="291231"/>
            <a:ext cx="11152188" cy="747713"/>
          </a:xfrm>
        </p:spPr>
        <p:txBody>
          <a:bodyPr>
            <a:normAutofit fontScale="90000"/>
          </a:bodyPr>
          <a:lstStyle/>
          <a:p>
            <a:r>
              <a:rPr lang="en-US" dirty="0">
                <a:solidFill>
                  <a:schemeClr val="bg1"/>
                </a:solidFill>
              </a:rPr>
              <a:t>Resources</a:t>
            </a:r>
            <a:endParaRPr lang="en-US" sz="3200" dirty="0">
              <a:solidFill>
                <a:schemeClr val="bg1"/>
              </a:solidFill>
            </a:endParaRPr>
          </a:p>
        </p:txBody>
      </p:sp>
    </p:spTree>
    <p:extLst>
      <p:ext uri="{BB962C8B-B14F-4D97-AF65-F5344CB8AC3E}">
        <p14:creationId xmlns:p14="http://schemas.microsoft.com/office/powerpoint/2010/main" val="249215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Why Big Data?</a:t>
            </a:r>
            <a:endParaRPr lang="en-US" dirty="0"/>
          </a:p>
        </p:txBody>
      </p:sp>
      <p:sp>
        <p:nvSpPr>
          <p:cNvPr id="2" name="Text Placeholder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72718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p:cNvSpPr>
            <a:spLocks noChangeAspect="1"/>
          </p:cNvSpPr>
          <p:nvPr/>
        </p:nvSpPr>
        <p:spPr>
          <a:xfrm>
            <a:off x="1885633" y="5523313"/>
            <a:ext cx="9784080" cy="819433"/>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nchorCtr="0"/>
          <a:lstStyle/>
          <a:p>
            <a:pPr lvl="0">
              <a:lnSpc>
                <a:spcPct val="90000"/>
              </a:lnSpc>
            </a:pPr>
            <a:r>
              <a:rPr lang="en-US" sz="3200" dirty="0">
                <a:ln>
                  <a:solidFill>
                    <a:srgbClr val="FFFFFF">
                      <a:alpha val="0"/>
                    </a:srgbClr>
                  </a:solidFill>
                </a:ln>
                <a:solidFill>
                  <a:schemeClr val="bg1">
                    <a:alpha val="99000"/>
                  </a:schemeClr>
                </a:solidFill>
                <a:latin typeface="Segoe UI Light" pitchFamily="34" charset="0"/>
              </a:rPr>
              <a:t>Contributions proposed back to community distribution</a:t>
            </a:r>
          </a:p>
        </p:txBody>
      </p:sp>
      <p:sp>
        <p:nvSpPr>
          <p:cNvPr id="12" name="Rectangle 11"/>
          <p:cNvSpPr/>
          <p:nvPr>
            <p:custDataLst>
              <p:tags r:id="rId1"/>
            </p:custDataLst>
          </p:nvPr>
        </p:nvSpPr>
        <p:spPr bwMode="auto">
          <a:xfrm>
            <a:off x="520700" y="1623290"/>
            <a:ext cx="1277790" cy="3814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endParaRPr lang="en-US" dirty="0">
              <a:ln>
                <a:solidFill>
                  <a:schemeClr val="bg1">
                    <a:alpha val="0"/>
                  </a:schemeClr>
                </a:solidFill>
              </a:ln>
              <a:solidFill>
                <a:schemeClr val="bg1"/>
              </a:solidFill>
              <a:latin typeface="Segoe UI Light" pitchFamily="34" charset="0"/>
            </a:endParaRPr>
          </a:p>
        </p:txBody>
      </p:sp>
      <p:sp>
        <p:nvSpPr>
          <p:cNvPr id="2" name="Title 1"/>
          <p:cNvSpPr>
            <a:spLocks noGrp="1"/>
          </p:cNvSpPr>
          <p:nvPr>
            <p:ph type="title" idx="4294967295"/>
          </p:nvPr>
        </p:nvSpPr>
        <p:spPr>
          <a:xfrm>
            <a:off x="320040" y="228600"/>
            <a:ext cx="11152188" cy="747713"/>
          </a:xfrm>
        </p:spPr>
        <p:txBody>
          <a:bodyPr>
            <a:normAutofit fontScale="90000"/>
          </a:bodyPr>
          <a:lstStyle/>
          <a:p>
            <a:r>
              <a:rPr lang="en-US" dirty="0"/>
              <a:t>Hadoop on Windows</a:t>
            </a:r>
            <a:br>
              <a:rPr lang="en-US" dirty="0"/>
            </a:br>
            <a:r>
              <a:rPr lang="en-US" sz="3600" dirty="0">
                <a:solidFill>
                  <a:schemeClr val="accent4">
                    <a:alpha val="99000"/>
                  </a:schemeClr>
                </a:solidFill>
              </a:rPr>
              <a:t>Insights to all users by activating new types of data</a:t>
            </a:r>
          </a:p>
        </p:txBody>
      </p:sp>
      <p:grpSp>
        <p:nvGrpSpPr>
          <p:cNvPr id="15" name="Group 14"/>
          <p:cNvGrpSpPr/>
          <p:nvPr/>
        </p:nvGrpSpPr>
        <p:grpSpPr>
          <a:xfrm>
            <a:off x="1885633" y="1623291"/>
            <a:ext cx="9784080" cy="1097281"/>
            <a:chOff x="1884045" y="1710374"/>
            <a:chExt cx="9784080" cy="1097281"/>
          </a:xfrm>
        </p:grpSpPr>
        <p:sp>
          <p:nvSpPr>
            <p:cNvPr id="4" name="Rectangle 3"/>
            <p:cNvSpPr/>
            <p:nvPr>
              <p:custDataLst>
                <p:tags r:id="rId6"/>
              </p:custDataLst>
            </p:nvPr>
          </p:nvSpPr>
          <p:spPr bwMode="auto">
            <a:xfrm>
              <a:off x="1884045" y="1710375"/>
              <a:ext cx="9784080"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en-US" sz="2000" dirty="0">
                  <a:ln>
                    <a:solidFill>
                      <a:schemeClr val="bg1">
                        <a:alpha val="0"/>
                      </a:schemeClr>
                    </a:solidFill>
                  </a:ln>
                  <a:solidFill>
                    <a:srgbClr val="595959">
                      <a:alpha val="99000"/>
                    </a:srgbClr>
                  </a:solidFill>
                </a:rPr>
                <a:t>Integrate with Microsoft Business Intelligence</a:t>
              </a:r>
            </a:p>
          </p:txBody>
        </p:sp>
        <p:sp>
          <p:nvSpPr>
            <p:cNvPr id="6" name="Rectangle 5"/>
            <p:cNvSpPr/>
            <p:nvPr>
              <p:custDataLst>
                <p:tags r:id="rId7"/>
              </p:custDataLst>
            </p:nvPr>
          </p:nvSpPr>
          <p:spPr bwMode="auto">
            <a:xfrm>
              <a:off x="1884045" y="1710374"/>
              <a:ext cx="2082800" cy="1097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INSIGHTS</a:t>
              </a:r>
            </a:p>
          </p:txBody>
        </p:sp>
      </p:grpSp>
      <p:grpSp>
        <p:nvGrpSpPr>
          <p:cNvPr id="13" name="Group 12"/>
          <p:cNvGrpSpPr/>
          <p:nvPr/>
        </p:nvGrpSpPr>
        <p:grpSpPr>
          <a:xfrm>
            <a:off x="1885633" y="2799250"/>
            <a:ext cx="9784080" cy="1097280"/>
            <a:chOff x="1884045" y="2944815"/>
            <a:chExt cx="9784080" cy="1097280"/>
          </a:xfrm>
        </p:grpSpPr>
        <p:sp>
          <p:nvSpPr>
            <p:cNvPr id="7" name="Rectangle 6"/>
            <p:cNvSpPr/>
            <p:nvPr>
              <p:custDataLst>
                <p:tags r:id="rId4"/>
              </p:custDataLst>
            </p:nvPr>
          </p:nvSpPr>
          <p:spPr bwMode="auto">
            <a:xfrm>
              <a:off x="1884045" y="2944815"/>
              <a:ext cx="9784080"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en-US" sz="2000" dirty="0">
                  <a:ln>
                    <a:solidFill>
                      <a:schemeClr val="bg1">
                        <a:alpha val="0"/>
                      </a:schemeClr>
                    </a:solidFill>
                  </a:ln>
                  <a:solidFill>
                    <a:srgbClr val="595959">
                      <a:alpha val="99000"/>
                    </a:srgbClr>
                  </a:solidFill>
                </a:rPr>
                <a:t>Choice of deployment on Windows Server </a:t>
              </a:r>
              <a:r>
                <a:rPr lang="en-US" sz="2000">
                  <a:ln>
                    <a:solidFill>
                      <a:schemeClr val="bg1">
                        <a:alpha val="0"/>
                      </a:schemeClr>
                    </a:solidFill>
                  </a:ln>
                  <a:solidFill>
                    <a:srgbClr val="595959">
                      <a:alpha val="99000"/>
                    </a:srgbClr>
                  </a:solidFill>
                </a:rPr>
                <a:t>+ </a:t>
              </a:r>
              <a:r>
                <a:rPr lang="en-US" sz="2000" smtClean="0">
                  <a:ln>
                    <a:solidFill>
                      <a:schemeClr val="bg1">
                        <a:alpha val="0"/>
                      </a:schemeClr>
                    </a:solidFill>
                  </a:ln>
                  <a:solidFill>
                    <a:srgbClr val="595959">
                      <a:alpha val="99000"/>
                    </a:srgbClr>
                  </a:solidFill>
                </a:rPr>
                <a:t>Microsoft Azure</a:t>
              </a:r>
              <a:endParaRPr lang="en-US" sz="2000" dirty="0">
                <a:ln>
                  <a:solidFill>
                    <a:schemeClr val="bg1">
                      <a:alpha val="0"/>
                    </a:schemeClr>
                  </a:solidFill>
                </a:ln>
                <a:solidFill>
                  <a:srgbClr val="595959">
                    <a:alpha val="99000"/>
                  </a:srgbClr>
                </a:solidFill>
              </a:endParaRPr>
            </a:p>
            <a:p>
              <a:pPr defTabSz="913788" fontAlgn="base">
                <a:spcBef>
                  <a:spcPts val="600"/>
                </a:spcBef>
                <a:spcAft>
                  <a:spcPct val="0"/>
                </a:spcAft>
              </a:pPr>
              <a:r>
                <a:rPr lang="en-US" sz="2000" dirty="0">
                  <a:ln>
                    <a:solidFill>
                      <a:schemeClr val="bg1">
                        <a:alpha val="0"/>
                      </a:schemeClr>
                    </a:solidFill>
                  </a:ln>
                  <a:solidFill>
                    <a:srgbClr val="595959">
                      <a:alpha val="99000"/>
                    </a:srgbClr>
                  </a:solidFill>
                </a:rPr>
                <a:t>Integrate with Windows Components (AD, Systems Center)</a:t>
              </a:r>
            </a:p>
          </p:txBody>
        </p:sp>
        <p:sp>
          <p:nvSpPr>
            <p:cNvPr id="8" name="Rectangle 7"/>
            <p:cNvSpPr/>
            <p:nvPr>
              <p:custDataLst>
                <p:tags r:id="rId5"/>
              </p:custDataLst>
            </p:nvPr>
          </p:nvSpPr>
          <p:spPr bwMode="auto">
            <a:xfrm>
              <a:off x="1884045" y="2944815"/>
              <a:ext cx="2082800" cy="1097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ENTERPRISE</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READY</a:t>
              </a:r>
            </a:p>
          </p:txBody>
        </p:sp>
      </p:grpSp>
      <p:grpSp>
        <p:nvGrpSpPr>
          <p:cNvPr id="14" name="Group 13"/>
          <p:cNvGrpSpPr/>
          <p:nvPr/>
        </p:nvGrpSpPr>
        <p:grpSpPr>
          <a:xfrm>
            <a:off x="1885633" y="3975208"/>
            <a:ext cx="9784080" cy="1463040"/>
            <a:chOff x="1884045" y="4179255"/>
            <a:chExt cx="9784080" cy="1463040"/>
          </a:xfrm>
        </p:grpSpPr>
        <p:sp>
          <p:nvSpPr>
            <p:cNvPr id="9" name="Rectangle 8"/>
            <p:cNvSpPr/>
            <p:nvPr>
              <p:custDataLst>
                <p:tags r:id="rId2"/>
              </p:custDataLst>
            </p:nvPr>
          </p:nvSpPr>
          <p:spPr bwMode="auto">
            <a:xfrm>
              <a:off x="1884045" y="4179255"/>
              <a:ext cx="9784080"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en-US" sz="2000" dirty="0">
                  <a:ln>
                    <a:solidFill>
                      <a:schemeClr val="bg1">
                        <a:alpha val="0"/>
                      </a:schemeClr>
                    </a:solidFill>
                  </a:ln>
                  <a:solidFill>
                    <a:srgbClr val="595959">
                      <a:alpha val="99000"/>
                    </a:srgbClr>
                  </a:solidFill>
                </a:rPr>
                <a:t>Easy installation and configuration of Hadoop on Windows</a:t>
              </a:r>
            </a:p>
            <a:p>
              <a:pPr defTabSz="913788" fontAlgn="base">
                <a:spcBef>
                  <a:spcPts val="600"/>
                </a:spcBef>
                <a:spcAft>
                  <a:spcPct val="0"/>
                </a:spcAft>
              </a:pPr>
              <a:r>
                <a:rPr lang="en-US" sz="2000" dirty="0">
                  <a:ln>
                    <a:solidFill>
                      <a:schemeClr val="bg1">
                        <a:alpha val="0"/>
                      </a:schemeClr>
                    </a:solidFill>
                  </a:ln>
                  <a:solidFill>
                    <a:srgbClr val="595959">
                      <a:alpha val="99000"/>
                    </a:srgbClr>
                  </a:solidFill>
                </a:rPr>
                <a:t>Simplified programming with </a:t>
              </a:r>
              <a:r>
                <a:rPr lang="en-US" sz="2000" dirty="0" err="1">
                  <a:ln>
                    <a:solidFill>
                      <a:schemeClr val="bg1">
                        <a:alpha val="0"/>
                      </a:schemeClr>
                    </a:solidFill>
                  </a:ln>
                  <a:solidFill>
                    <a:srgbClr val="595959">
                      <a:alpha val="99000"/>
                    </a:srgbClr>
                  </a:solidFill>
                </a:rPr>
                <a:t>.Net</a:t>
              </a:r>
              <a:r>
                <a:rPr lang="en-US" sz="2000" dirty="0">
                  <a:ln>
                    <a:solidFill>
                      <a:schemeClr val="bg1">
                        <a:alpha val="0"/>
                      </a:schemeClr>
                    </a:solidFill>
                  </a:ln>
                  <a:solidFill>
                    <a:srgbClr val="595959">
                      <a:alpha val="99000"/>
                    </a:srgbClr>
                  </a:solidFill>
                </a:rPr>
                <a:t> integration </a:t>
              </a:r>
            </a:p>
            <a:p>
              <a:pPr defTabSz="913788" fontAlgn="base">
                <a:spcBef>
                  <a:spcPts val="600"/>
                </a:spcBef>
                <a:spcAft>
                  <a:spcPct val="0"/>
                </a:spcAft>
              </a:pPr>
              <a:r>
                <a:rPr lang="en-US" sz="2000" dirty="0">
                  <a:ln>
                    <a:solidFill>
                      <a:schemeClr val="bg1">
                        <a:alpha val="0"/>
                      </a:schemeClr>
                    </a:solidFill>
                  </a:ln>
                  <a:solidFill>
                    <a:srgbClr val="595959">
                      <a:alpha val="99000"/>
                    </a:srgbClr>
                  </a:solidFill>
                </a:rPr>
                <a:t>Integrate natively with Azure</a:t>
              </a:r>
            </a:p>
          </p:txBody>
        </p:sp>
        <p:sp>
          <p:nvSpPr>
            <p:cNvPr id="10" name="Rectangle 9"/>
            <p:cNvSpPr/>
            <p:nvPr>
              <p:custDataLst>
                <p:tags r:id="rId3"/>
              </p:custDataLst>
            </p:nvPr>
          </p:nvSpPr>
          <p:spPr bwMode="auto">
            <a:xfrm>
              <a:off x="1884045" y="4179255"/>
              <a:ext cx="208280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BROADER</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Segoe UI Light" pitchFamily="34" charset="0"/>
                </a:rPr>
                <a:t>ACCESS</a:t>
              </a:r>
            </a:p>
          </p:txBody>
        </p:sp>
      </p:grpSp>
      <p:sp>
        <p:nvSpPr>
          <p:cNvPr id="3" name="Up Arrow 2"/>
          <p:cNvSpPr/>
          <p:nvPr/>
        </p:nvSpPr>
        <p:spPr bwMode="auto">
          <a:xfrm>
            <a:off x="520701" y="1623292"/>
            <a:ext cx="1277790" cy="3814957"/>
          </a:xfrm>
          <a:prstGeom prst="upArrow">
            <a:avLst>
              <a:gd name="adj1" fmla="val 58458"/>
              <a:gd name="adj2" fmla="val 5317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chemeClr val="accent2">
                    <a:alpha val="99000"/>
                  </a:schemeClr>
                </a:solidFill>
              </a:rPr>
              <a:t>Differentiation</a:t>
            </a:r>
          </a:p>
        </p:txBody>
      </p:sp>
    </p:spTree>
    <p:extLst>
      <p:ext uri="{BB962C8B-B14F-4D97-AF65-F5344CB8AC3E}">
        <p14:creationId xmlns:p14="http://schemas.microsoft.com/office/powerpoint/2010/main" val="182512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In-memory for Big Data analytics</a:t>
            </a:r>
            <a:endParaRPr lang="en-US" sz="2352" dirty="0">
              <a:solidFill>
                <a:schemeClr val="tx2"/>
              </a:solidFill>
            </a:endParaRPr>
          </a:p>
        </p:txBody>
      </p:sp>
      <p:sp>
        <p:nvSpPr>
          <p:cNvPr id="17" name="Content Placeholder 2"/>
          <p:cNvSpPr>
            <a:spLocks noGrp="1"/>
          </p:cNvSpPr>
          <p:nvPr>
            <p:ph type="body" sz="quarter" idx="10"/>
          </p:nvPr>
        </p:nvSpPr>
        <p:spPr>
          <a:xfrm>
            <a:off x="520701" y="1581633"/>
            <a:ext cx="6041010" cy="4675557"/>
          </a:xfrm>
        </p:spPr>
        <p:txBody>
          <a:bodyPr>
            <a:normAutofit/>
          </a:bodyPr>
          <a:lstStyle/>
          <a:p>
            <a:pPr marL="345971" indent="-342797">
              <a:spcAft>
                <a:spcPts val="588"/>
              </a:spcAft>
              <a:buFont typeface="Arial" panose="020B0604020202020204" pitchFamily="34" charset="0"/>
              <a:buChar char="•"/>
            </a:pPr>
            <a:r>
              <a:rPr lang="en-US" sz="1960" dirty="0">
                <a:solidFill>
                  <a:schemeClr val="tx1"/>
                </a:solidFill>
              </a:rPr>
              <a:t>SQL Server Analysis Services scaled out to very large data volumes</a:t>
            </a:r>
          </a:p>
          <a:p>
            <a:pPr marL="345971" indent="-342797">
              <a:spcAft>
                <a:spcPts val="588"/>
              </a:spcAft>
              <a:buFont typeface="Arial" panose="020B0604020202020204" pitchFamily="34" charset="0"/>
              <a:buChar char="•"/>
            </a:pPr>
            <a:r>
              <a:rPr lang="en-US" sz="1960" dirty="0">
                <a:solidFill>
                  <a:schemeClr val="tx1"/>
                </a:solidFill>
              </a:rPr>
              <a:t>Sourced from “Big Data” sources, e.g.</a:t>
            </a:r>
          </a:p>
          <a:p>
            <a:pPr marL="799860" lvl="2" indent="-285664">
              <a:spcBef>
                <a:spcPts val="0"/>
              </a:spcBef>
              <a:spcAft>
                <a:spcPts val="588"/>
              </a:spcAft>
              <a:buFont typeface="Arial" panose="020B0604020202020204" pitchFamily="34" charset="0"/>
              <a:buChar char="•"/>
            </a:pPr>
            <a:r>
              <a:rPr lang="en-US" sz="1600" dirty="0">
                <a:solidFill>
                  <a:schemeClr val="tx1"/>
                </a:solidFill>
              </a:rPr>
              <a:t>Hadoop, Isotope, etc.</a:t>
            </a:r>
          </a:p>
          <a:p>
            <a:pPr marL="799860" lvl="2" indent="-285664">
              <a:spcBef>
                <a:spcPts val="0"/>
              </a:spcBef>
              <a:spcAft>
                <a:spcPts val="588"/>
              </a:spcAft>
              <a:buFont typeface="Arial" panose="020B0604020202020204" pitchFamily="34" charset="0"/>
              <a:buChar char="•"/>
            </a:pPr>
            <a:r>
              <a:rPr lang="en-US" sz="1600" dirty="0">
                <a:solidFill>
                  <a:schemeClr val="tx1"/>
                </a:solidFill>
              </a:rPr>
              <a:t>Enterprise data sources (SQL Server, Oracle, SAP, etc.)</a:t>
            </a:r>
          </a:p>
          <a:p>
            <a:pPr marL="345971" indent="-342797">
              <a:spcAft>
                <a:spcPts val="588"/>
              </a:spcAft>
              <a:buFont typeface="Arial" panose="020B0604020202020204" pitchFamily="34" charset="0"/>
              <a:buChar char="•"/>
            </a:pPr>
            <a:r>
              <a:rPr lang="en-US" sz="1960" dirty="0">
                <a:solidFill>
                  <a:schemeClr val="tx1"/>
                </a:solidFill>
              </a:rPr>
              <a:t>Built upon the In-Memory Analytics engine</a:t>
            </a:r>
          </a:p>
          <a:p>
            <a:pPr marL="799860" lvl="2" indent="-285664">
              <a:spcBef>
                <a:spcPts val="0"/>
              </a:spcBef>
              <a:spcAft>
                <a:spcPts val="588"/>
              </a:spcAft>
              <a:buFont typeface="Arial" panose="020B0604020202020204" pitchFamily="34" charset="0"/>
              <a:buChar char="•"/>
            </a:pPr>
            <a:r>
              <a:rPr lang="en-US" sz="1600" dirty="0">
                <a:solidFill>
                  <a:schemeClr val="tx1"/>
                </a:solidFill>
              </a:rPr>
              <a:t>In-memory, column-store, 10x compression</a:t>
            </a:r>
          </a:p>
          <a:p>
            <a:pPr marL="345971" indent="-342797">
              <a:spcAft>
                <a:spcPts val="588"/>
              </a:spcAft>
              <a:buFont typeface="Arial" panose="020B0604020202020204" pitchFamily="34" charset="0"/>
              <a:buChar char="•"/>
            </a:pPr>
            <a:r>
              <a:rPr lang="en-US" sz="1960" dirty="0">
                <a:solidFill>
                  <a:schemeClr val="tx1"/>
                </a:solidFill>
              </a:rPr>
              <a:t>Deployment vehicles:  Box,  Appliance, Cloud</a:t>
            </a:r>
          </a:p>
          <a:p>
            <a:pPr marL="345971" indent="-342797">
              <a:spcAft>
                <a:spcPts val="588"/>
              </a:spcAft>
              <a:buFont typeface="Arial" panose="020B0604020202020204" pitchFamily="34" charset="0"/>
              <a:buChar char="•"/>
            </a:pPr>
            <a:r>
              <a:rPr lang="en-US" sz="1960" dirty="0">
                <a:solidFill>
                  <a:schemeClr val="tx1"/>
                </a:solidFill>
              </a:rPr>
              <a:t>Customers</a:t>
            </a:r>
          </a:p>
          <a:p>
            <a:pPr marL="799860" lvl="2" indent="-285664">
              <a:spcBef>
                <a:spcPts val="0"/>
              </a:spcBef>
              <a:spcAft>
                <a:spcPts val="588"/>
              </a:spcAft>
              <a:buFont typeface="Arial" panose="020B0604020202020204" pitchFamily="34" charset="0"/>
              <a:buChar char="•"/>
            </a:pPr>
            <a:r>
              <a:rPr lang="en-US" sz="1600" dirty="0">
                <a:solidFill>
                  <a:schemeClr val="tx1"/>
                </a:solidFill>
              </a:rPr>
              <a:t>Skype, Klout, Halo 4, UBS, AdCenter,  Windows Update</a:t>
            </a:r>
          </a:p>
        </p:txBody>
      </p:sp>
      <p:sp>
        <p:nvSpPr>
          <p:cNvPr id="2" name="Slide Number Placeholder 1"/>
          <p:cNvSpPr>
            <a:spLocks noGrp="1"/>
          </p:cNvSpPr>
          <p:nvPr>
            <p:ph type="sldNum" sz="quarter" idx="4294967295"/>
          </p:nvPr>
        </p:nvSpPr>
        <p:spPr>
          <a:xfrm>
            <a:off x="11634789" y="6437313"/>
            <a:ext cx="555625" cy="133350"/>
          </a:xfrm>
          <a:prstGeom prst="rect">
            <a:avLst/>
          </a:prstGeom>
        </p:spPr>
        <p:txBody>
          <a:bodyPr/>
          <a:lstStyle/>
          <a:p>
            <a:fld id="{BD271169-D5A2-4E26-9D3F-58E320BF9E89}" type="slidenum">
              <a:rPr lang="en-US" smtClean="0"/>
              <a:pPr/>
              <a:t>32</a:t>
            </a:fld>
            <a:endParaRPr lang="en-US" dirty="0"/>
          </a:p>
        </p:txBody>
      </p:sp>
      <p:grpSp>
        <p:nvGrpSpPr>
          <p:cNvPr id="9" name="Group 8"/>
          <p:cNvGrpSpPr/>
          <p:nvPr/>
        </p:nvGrpSpPr>
        <p:grpSpPr>
          <a:xfrm>
            <a:off x="6269430" y="1537383"/>
            <a:ext cx="5791925" cy="4075760"/>
            <a:chOff x="1219725" y="999042"/>
            <a:chExt cx="12069556" cy="7130393"/>
          </a:xfrm>
        </p:grpSpPr>
        <p:grpSp>
          <p:nvGrpSpPr>
            <p:cNvPr id="12" name="Group 11"/>
            <p:cNvGrpSpPr/>
            <p:nvPr/>
          </p:nvGrpSpPr>
          <p:grpSpPr>
            <a:xfrm>
              <a:off x="4765892" y="2743202"/>
              <a:ext cx="3529821" cy="640081"/>
              <a:chOff x="5279566" y="457200"/>
              <a:chExt cx="2206146" cy="533400"/>
            </a:xfrm>
          </p:grpSpPr>
          <p:sp>
            <p:nvSpPr>
              <p:cNvPr id="44" name="Oval 43"/>
              <p:cNvSpPr/>
              <p:nvPr/>
            </p:nvSpPr>
            <p:spPr>
              <a:xfrm>
                <a:off x="6553200" y="685800"/>
                <a:ext cx="76200" cy="76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000000"/>
                  </a:solidFill>
                </a:endParaRPr>
              </a:p>
            </p:txBody>
          </p:sp>
          <p:cxnSp>
            <p:nvCxnSpPr>
              <p:cNvPr id="45" name="Straight Connector 44"/>
              <p:cNvCxnSpPr>
                <a:stCxn id="44" idx="4"/>
              </p:cNvCxnSpPr>
              <p:nvPr/>
            </p:nvCxnSpPr>
            <p:spPr>
              <a:xfrm>
                <a:off x="6591300" y="762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705600" y="685800"/>
                <a:ext cx="76200" cy="76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000000"/>
                  </a:solidFill>
                </a:endParaRPr>
              </a:p>
            </p:txBody>
          </p:sp>
          <p:cxnSp>
            <p:nvCxnSpPr>
              <p:cNvPr id="47" name="Straight Connector 46"/>
              <p:cNvCxnSpPr>
                <a:stCxn id="46" idx="4"/>
              </p:cNvCxnSpPr>
              <p:nvPr/>
            </p:nvCxnSpPr>
            <p:spPr>
              <a:xfrm>
                <a:off x="6743700" y="762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732794" y="457200"/>
                <a:ext cx="752918" cy="395791"/>
              </a:xfrm>
              <a:prstGeom prst="rect">
                <a:avLst/>
              </a:prstGeom>
              <a:noFill/>
              <a:ln>
                <a:noFill/>
              </a:ln>
            </p:spPr>
            <p:txBody>
              <a:bodyPr wrap="none" rtlCol="0">
                <a:spAutoFit/>
              </a:bodyPr>
              <a:lstStyle/>
              <a:p>
                <a:r>
                  <a:rPr lang="en-US" sz="1176" dirty="0"/>
                  <a:t>XMLA</a:t>
                </a:r>
              </a:p>
            </p:txBody>
          </p:sp>
          <p:sp>
            <p:nvSpPr>
              <p:cNvPr id="49" name="TextBox 48"/>
              <p:cNvSpPr txBox="1"/>
              <p:nvPr/>
            </p:nvSpPr>
            <p:spPr>
              <a:xfrm>
                <a:off x="5279566" y="509007"/>
                <a:ext cx="1633811" cy="340177"/>
              </a:xfrm>
              <a:prstGeom prst="rect">
                <a:avLst/>
              </a:prstGeom>
              <a:noFill/>
              <a:ln>
                <a:noFill/>
              </a:ln>
            </p:spPr>
            <p:txBody>
              <a:bodyPr wrap="square" rtlCol="0">
                <a:spAutoFit/>
              </a:bodyPr>
              <a:lstStyle/>
              <a:p>
                <a:pPr>
                  <a:lnSpc>
                    <a:spcPts val="1071"/>
                  </a:lnSpc>
                </a:pPr>
                <a:r>
                  <a:rPr lang="en-US" sz="1176" dirty="0"/>
                  <a:t>Web services</a:t>
                </a:r>
              </a:p>
            </p:txBody>
          </p:sp>
        </p:grpSp>
        <p:sp>
          <p:nvSpPr>
            <p:cNvPr id="13" name="TextBox 12"/>
            <p:cNvSpPr txBox="1"/>
            <p:nvPr/>
          </p:nvSpPr>
          <p:spPr>
            <a:xfrm>
              <a:off x="1219725" y="3129655"/>
              <a:ext cx="2405366" cy="909914"/>
            </a:xfrm>
            <a:prstGeom prst="rect">
              <a:avLst/>
            </a:prstGeom>
            <a:noFill/>
          </p:spPr>
          <p:txBody>
            <a:bodyPr wrap="none" lIns="108809" tIns="54404" rIns="108809" bIns="54404" rtlCol="0">
              <a:spAutoFit/>
            </a:bodyPr>
            <a:lstStyle/>
            <a:p>
              <a:pPr algn="ctr"/>
              <a:r>
                <a:rPr lang="en-US" sz="1333" dirty="0">
                  <a:solidFill>
                    <a:srgbClr val="FFFFFF"/>
                  </a:solidFill>
                  <a:latin typeface="Segoe UI Light" pitchFamily="34" charset="0"/>
                  <a:cs typeface="Segoe UI Light" pitchFamily="34" charset="0"/>
                </a:rPr>
                <a:t>External</a:t>
              </a:r>
            </a:p>
            <a:p>
              <a:pPr algn="ctr"/>
              <a:r>
                <a:rPr lang="en-US" sz="1333" dirty="0">
                  <a:solidFill>
                    <a:srgbClr val="FFFFFF"/>
                  </a:solidFill>
                  <a:latin typeface="Segoe UI Light" pitchFamily="34" charset="0"/>
                  <a:cs typeface="Segoe UI Light" pitchFamily="34" charset="0"/>
                </a:rPr>
                <a:t>Data Sources</a:t>
              </a:r>
            </a:p>
          </p:txBody>
        </p:sp>
        <p:cxnSp>
          <p:nvCxnSpPr>
            <p:cNvPr id="14" name="Straight Connector 13"/>
            <p:cNvCxnSpPr/>
            <p:nvPr/>
          </p:nvCxnSpPr>
          <p:spPr>
            <a:xfrm>
              <a:off x="3537887" y="2560320"/>
              <a:ext cx="9265921" cy="0"/>
            </a:xfrm>
            <a:prstGeom prst="line">
              <a:avLst/>
            </a:prstGeom>
            <a:ln w="3810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37887" y="2590800"/>
              <a:ext cx="0" cy="4937759"/>
            </a:xfrm>
            <a:prstGeom prst="line">
              <a:avLst/>
            </a:prstGeom>
            <a:ln w="3810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461760" y="3291840"/>
              <a:ext cx="1097280" cy="1188720"/>
            </a:xfrm>
            <a:prstGeom prst="rect">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108809" tIns="54404" rIns="108809" bIns="54404" rtlCol="0" anchor="ctr"/>
            <a:lstStyle/>
            <a:p>
              <a:pPr algn="ctr"/>
              <a:endParaRPr lang="en-US" sz="1333" dirty="0">
                <a:solidFill>
                  <a:srgbClr val="FFFFFF"/>
                </a:solidFill>
              </a:endParaRPr>
            </a:p>
          </p:txBody>
        </p:sp>
        <p:sp>
          <p:nvSpPr>
            <p:cNvPr id="19" name="Rectangle 18"/>
            <p:cNvSpPr/>
            <p:nvPr/>
          </p:nvSpPr>
          <p:spPr>
            <a:xfrm>
              <a:off x="6217920" y="3461468"/>
              <a:ext cx="1097280" cy="1188720"/>
            </a:xfrm>
            <a:prstGeom prst="rect">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108809" tIns="54404" rIns="108809" bIns="54404" rtlCol="0" anchor="ctr"/>
            <a:lstStyle/>
            <a:p>
              <a:pPr algn="ctr"/>
              <a:r>
                <a:rPr lang="en-US" sz="1176" dirty="0">
                  <a:solidFill>
                    <a:srgbClr val="FFFFFF"/>
                  </a:solidFill>
                </a:rPr>
                <a:t>GW</a:t>
              </a:r>
            </a:p>
          </p:txBody>
        </p:sp>
        <p:sp>
          <p:nvSpPr>
            <p:cNvPr id="20" name="Rectangle 19"/>
            <p:cNvSpPr/>
            <p:nvPr/>
          </p:nvSpPr>
          <p:spPr>
            <a:xfrm>
              <a:off x="4023360" y="4937760"/>
              <a:ext cx="1341120" cy="1188720"/>
            </a:xfrm>
            <a:prstGeom prst="rect">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endParaRPr lang="en-US" sz="1500" dirty="0">
                <a:solidFill>
                  <a:srgbClr val="FFFFFF"/>
                </a:solidFill>
              </a:endParaRPr>
            </a:p>
          </p:txBody>
        </p:sp>
        <p:sp>
          <p:nvSpPr>
            <p:cNvPr id="21" name="Rectangle 20"/>
            <p:cNvSpPr/>
            <p:nvPr/>
          </p:nvSpPr>
          <p:spPr>
            <a:xfrm>
              <a:off x="3779520" y="5120640"/>
              <a:ext cx="1341120" cy="1188720"/>
            </a:xfrm>
            <a:prstGeom prst="rect">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sz="1176" dirty="0">
                  <a:solidFill>
                    <a:srgbClr val="FFFFFF"/>
                  </a:solidFill>
                </a:rPr>
                <a:t>Mgmt</a:t>
              </a:r>
              <a:br>
                <a:rPr lang="en-US" sz="1176" dirty="0">
                  <a:solidFill>
                    <a:srgbClr val="FFFFFF"/>
                  </a:solidFill>
                </a:rPr>
              </a:br>
              <a:r>
                <a:rPr lang="en-US" sz="1176" dirty="0">
                  <a:solidFill>
                    <a:srgbClr val="FFFFFF"/>
                  </a:solidFill>
                </a:rPr>
                <a:t>Deploy</a:t>
              </a:r>
              <a:br>
                <a:rPr lang="en-US" sz="1176" dirty="0">
                  <a:solidFill>
                    <a:srgbClr val="FFFFFF"/>
                  </a:solidFill>
                </a:rPr>
              </a:br>
              <a:r>
                <a:rPr lang="en-US" sz="1176" dirty="0">
                  <a:solidFill>
                    <a:srgbClr val="FFFFFF"/>
                  </a:solidFill>
                </a:rPr>
                <a:t>Monitor</a:t>
              </a:r>
            </a:p>
          </p:txBody>
        </p:sp>
        <p:sp>
          <p:nvSpPr>
            <p:cNvPr id="22" name="Rectangle 21"/>
            <p:cNvSpPr/>
            <p:nvPr/>
          </p:nvSpPr>
          <p:spPr>
            <a:xfrm>
              <a:off x="5852160" y="4937760"/>
              <a:ext cx="1584960" cy="1188720"/>
            </a:xfrm>
            <a:prstGeom prst="rect">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sz="1176" dirty="0">
                  <a:solidFill>
                    <a:srgbClr val="FFFFFF"/>
                  </a:solidFill>
                </a:rPr>
                <a:t>AS</a:t>
              </a:r>
              <a:br>
                <a:rPr lang="en-US" sz="1176" dirty="0">
                  <a:solidFill>
                    <a:srgbClr val="FFFFFF"/>
                  </a:solidFill>
                </a:rPr>
              </a:br>
              <a:r>
                <a:rPr lang="en-US" sz="1176" dirty="0">
                  <a:solidFill>
                    <a:srgbClr val="FFFFFF"/>
                  </a:solidFill>
                </a:rPr>
                <a:t>Instance</a:t>
              </a:r>
            </a:p>
          </p:txBody>
        </p:sp>
        <p:sp>
          <p:nvSpPr>
            <p:cNvPr id="23" name="Rectangle 22"/>
            <p:cNvSpPr/>
            <p:nvPr/>
          </p:nvSpPr>
          <p:spPr>
            <a:xfrm>
              <a:off x="7680960" y="4937760"/>
              <a:ext cx="1584960" cy="1188720"/>
            </a:xfrm>
            <a:prstGeom prst="rect">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sz="1176" dirty="0">
                  <a:solidFill>
                    <a:srgbClr val="FFFFFF"/>
                  </a:solidFill>
                </a:rPr>
                <a:t>AS</a:t>
              </a:r>
              <a:br>
                <a:rPr lang="en-US" sz="1176" dirty="0">
                  <a:solidFill>
                    <a:srgbClr val="FFFFFF"/>
                  </a:solidFill>
                </a:rPr>
              </a:br>
              <a:r>
                <a:rPr lang="en-US" sz="1176" dirty="0">
                  <a:solidFill>
                    <a:srgbClr val="FFFFFF"/>
                  </a:solidFill>
                </a:rPr>
                <a:t>Instance</a:t>
              </a:r>
            </a:p>
          </p:txBody>
        </p:sp>
        <p:sp>
          <p:nvSpPr>
            <p:cNvPr id="24" name="Rectangle 23"/>
            <p:cNvSpPr/>
            <p:nvPr/>
          </p:nvSpPr>
          <p:spPr>
            <a:xfrm>
              <a:off x="11338560" y="4937760"/>
              <a:ext cx="1584960" cy="1188720"/>
            </a:xfrm>
            <a:prstGeom prst="rect">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sz="1176" dirty="0">
                  <a:solidFill>
                    <a:srgbClr val="FFFFFF"/>
                  </a:solidFill>
                </a:rPr>
                <a:t>AS</a:t>
              </a:r>
              <a:br>
                <a:rPr lang="en-US" sz="1176" dirty="0">
                  <a:solidFill>
                    <a:srgbClr val="FFFFFF"/>
                  </a:solidFill>
                </a:rPr>
              </a:br>
              <a:r>
                <a:rPr lang="en-US" sz="1176" dirty="0">
                  <a:solidFill>
                    <a:srgbClr val="FFFFFF"/>
                  </a:solidFill>
                </a:rPr>
                <a:t>Instance</a:t>
              </a:r>
            </a:p>
          </p:txBody>
        </p:sp>
        <p:sp>
          <p:nvSpPr>
            <p:cNvPr id="25" name="Rectangle 24"/>
            <p:cNvSpPr/>
            <p:nvPr/>
          </p:nvSpPr>
          <p:spPr>
            <a:xfrm>
              <a:off x="5852160" y="6492240"/>
              <a:ext cx="7071360" cy="1005840"/>
            </a:xfrm>
            <a:prstGeom prst="rect">
              <a:avLst/>
            </a:prstGeom>
            <a:solidFill>
              <a:schemeClr val="tx2"/>
            </a:solidFill>
            <a:ln>
              <a:noFill/>
            </a:ln>
          </p:spPr>
          <p:style>
            <a:lnRef idx="3">
              <a:schemeClr val="lt1"/>
            </a:lnRef>
            <a:fillRef idx="1">
              <a:schemeClr val="accent3"/>
            </a:fillRef>
            <a:effectRef idx="1">
              <a:schemeClr val="accent3"/>
            </a:effectRef>
            <a:fontRef idx="minor">
              <a:schemeClr val="lt1"/>
            </a:fontRef>
          </p:style>
          <p:txBody>
            <a:bodyPr lIns="0" tIns="0" rIns="0" bIns="0" rtlCol="0" anchor="t" anchorCtr="0"/>
            <a:lstStyle/>
            <a:p>
              <a:pPr algn="ctr"/>
              <a:r>
                <a:rPr lang="en-US" sz="1176" dirty="0">
                  <a:solidFill>
                    <a:srgbClr val="FFFFFF"/>
                  </a:solidFill>
                </a:rPr>
                <a:t>Reliable Persistent Storage</a:t>
              </a:r>
            </a:p>
          </p:txBody>
        </p:sp>
        <p:sp>
          <p:nvSpPr>
            <p:cNvPr id="26" name="Can 25"/>
            <p:cNvSpPr/>
            <p:nvPr/>
          </p:nvSpPr>
          <p:spPr>
            <a:xfrm>
              <a:off x="7315200" y="6981909"/>
              <a:ext cx="426720" cy="333292"/>
            </a:xfrm>
            <a:prstGeom prst="can">
              <a:avLst/>
            </a:prstGeom>
            <a:solidFill>
              <a:schemeClr val="accent2"/>
            </a:solidFill>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108809" tIns="54404" rIns="108809" bIns="54404" rtlCol="0" anchor="ctr"/>
            <a:lstStyle/>
            <a:p>
              <a:pPr algn="ctr"/>
              <a:endParaRPr lang="en-US" sz="1500" dirty="0">
                <a:solidFill>
                  <a:srgbClr val="000000"/>
                </a:solidFill>
              </a:endParaRPr>
            </a:p>
          </p:txBody>
        </p:sp>
        <p:sp>
          <p:nvSpPr>
            <p:cNvPr id="27" name="Can 26"/>
            <p:cNvSpPr/>
            <p:nvPr/>
          </p:nvSpPr>
          <p:spPr>
            <a:xfrm>
              <a:off x="8046720" y="6981909"/>
              <a:ext cx="426720" cy="333292"/>
            </a:xfrm>
            <a:prstGeom prst="can">
              <a:avLst/>
            </a:prstGeom>
            <a:solidFill>
              <a:schemeClr val="accent2"/>
            </a:solidFill>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108809" tIns="54404" rIns="108809" bIns="54404" rtlCol="0" anchor="ctr"/>
            <a:lstStyle/>
            <a:p>
              <a:pPr algn="ctr"/>
              <a:endParaRPr lang="en-US" sz="1500" dirty="0">
                <a:solidFill>
                  <a:srgbClr val="000000"/>
                </a:solidFill>
              </a:endParaRPr>
            </a:p>
          </p:txBody>
        </p:sp>
        <p:sp>
          <p:nvSpPr>
            <p:cNvPr id="28" name="Can 27"/>
            <p:cNvSpPr/>
            <p:nvPr/>
          </p:nvSpPr>
          <p:spPr>
            <a:xfrm>
              <a:off x="8778240" y="6981909"/>
              <a:ext cx="426720" cy="333292"/>
            </a:xfrm>
            <a:prstGeom prst="can">
              <a:avLst/>
            </a:prstGeom>
            <a:solidFill>
              <a:schemeClr val="accent2"/>
            </a:solidFill>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108809" tIns="54404" rIns="108809" bIns="54404" rtlCol="0" anchor="ctr"/>
            <a:lstStyle/>
            <a:p>
              <a:pPr algn="ctr"/>
              <a:endParaRPr lang="en-US" sz="1500" dirty="0">
                <a:solidFill>
                  <a:srgbClr val="000000"/>
                </a:solidFill>
              </a:endParaRPr>
            </a:p>
          </p:txBody>
        </p:sp>
        <p:sp>
          <p:nvSpPr>
            <p:cNvPr id="29" name="Can 28"/>
            <p:cNvSpPr/>
            <p:nvPr/>
          </p:nvSpPr>
          <p:spPr>
            <a:xfrm>
              <a:off x="9509760" y="6981909"/>
              <a:ext cx="426720" cy="333292"/>
            </a:xfrm>
            <a:prstGeom prst="can">
              <a:avLst/>
            </a:prstGeom>
            <a:solidFill>
              <a:schemeClr val="accent2"/>
            </a:solidFill>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108809" tIns="54404" rIns="108809" bIns="54404" rtlCol="0" anchor="ctr"/>
            <a:lstStyle/>
            <a:p>
              <a:pPr algn="ctr"/>
              <a:endParaRPr lang="en-US" sz="1500" dirty="0">
                <a:solidFill>
                  <a:srgbClr val="000000"/>
                </a:solidFill>
              </a:endParaRPr>
            </a:p>
          </p:txBody>
        </p:sp>
        <p:sp>
          <p:nvSpPr>
            <p:cNvPr id="30" name="Can 29"/>
            <p:cNvSpPr/>
            <p:nvPr/>
          </p:nvSpPr>
          <p:spPr>
            <a:xfrm>
              <a:off x="10241280" y="6981909"/>
              <a:ext cx="426720" cy="333292"/>
            </a:xfrm>
            <a:prstGeom prst="can">
              <a:avLst/>
            </a:prstGeom>
            <a:solidFill>
              <a:schemeClr val="accent2"/>
            </a:solidFill>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108809" tIns="54404" rIns="108809" bIns="54404" rtlCol="0" anchor="ctr"/>
            <a:lstStyle/>
            <a:p>
              <a:pPr algn="ctr"/>
              <a:endParaRPr lang="en-US" sz="1500" dirty="0">
                <a:solidFill>
                  <a:srgbClr val="000000"/>
                </a:solidFill>
              </a:endParaRPr>
            </a:p>
          </p:txBody>
        </p:sp>
        <p:sp>
          <p:nvSpPr>
            <p:cNvPr id="31" name="Can 30"/>
            <p:cNvSpPr/>
            <p:nvPr/>
          </p:nvSpPr>
          <p:spPr>
            <a:xfrm>
              <a:off x="10972800" y="6981909"/>
              <a:ext cx="426720" cy="333292"/>
            </a:xfrm>
            <a:prstGeom prst="can">
              <a:avLst/>
            </a:prstGeom>
            <a:solidFill>
              <a:schemeClr val="accent2"/>
            </a:solidFill>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108809" tIns="54404" rIns="108809" bIns="54404" rtlCol="0" anchor="ctr"/>
            <a:lstStyle/>
            <a:p>
              <a:pPr algn="ctr"/>
              <a:endParaRPr lang="en-US" sz="1500" dirty="0">
                <a:solidFill>
                  <a:srgbClr val="000000"/>
                </a:solidFill>
              </a:endParaRPr>
            </a:p>
          </p:txBody>
        </p:sp>
        <p:sp>
          <p:nvSpPr>
            <p:cNvPr id="32" name="Can 31"/>
            <p:cNvSpPr/>
            <p:nvPr/>
          </p:nvSpPr>
          <p:spPr>
            <a:xfrm>
              <a:off x="11704320" y="6981909"/>
              <a:ext cx="426720" cy="333292"/>
            </a:xfrm>
            <a:prstGeom prst="can">
              <a:avLst/>
            </a:prstGeom>
            <a:solidFill>
              <a:schemeClr val="accent2"/>
            </a:solidFill>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108809" tIns="54404" rIns="108809" bIns="54404" rtlCol="0" anchor="ctr"/>
            <a:lstStyle/>
            <a:p>
              <a:pPr algn="ctr"/>
              <a:endParaRPr lang="en-US" sz="1500" dirty="0">
                <a:solidFill>
                  <a:srgbClr val="000000"/>
                </a:solidFill>
              </a:endParaRPr>
            </a:p>
          </p:txBody>
        </p:sp>
        <p:sp>
          <p:nvSpPr>
            <p:cNvPr id="33" name="TextBox 32"/>
            <p:cNvSpPr txBox="1"/>
            <p:nvPr/>
          </p:nvSpPr>
          <p:spPr>
            <a:xfrm>
              <a:off x="9265920" y="5111713"/>
              <a:ext cx="2072641" cy="3017722"/>
            </a:xfrm>
            <a:prstGeom prst="rect">
              <a:avLst/>
            </a:prstGeom>
            <a:noFill/>
            <a:ln>
              <a:noFill/>
            </a:ln>
          </p:spPr>
          <p:txBody>
            <a:bodyPr wrap="square" lIns="108809" tIns="54404" rIns="108809" bIns="54404" rtlCol="0">
              <a:spAutoFit/>
            </a:bodyPr>
            <a:lstStyle/>
            <a:p>
              <a:pPr algn="ctr"/>
              <a:r>
                <a:rPr lang="en-US" sz="5247" dirty="0"/>
                <a:t>. . .</a:t>
              </a:r>
            </a:p>
          </p:txBody>
        </p:sp>
        <p:cxnSp>
          <p:nvCxnSpPr>
            <p:cNvPr id="34" name="Straight Connector 33"/>
            <p:cNvCxnSpPr/>
            <p:nvPr/>
          </p:nvCxnSpPr>
          <p:spPr>
            <a:xfrm flipH="1">
              <a:off x="4693920" y="4650189"/>
              <a:ext cx="2072640" cy="287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644640" y="4650189"/>
              <a:ext cx="121920" cy="287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766560" y="4650189"/>
              <a:ext cx="1706880" cy="287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66560" y="4650189"/>
              <a:ext cx="5364480" cy="287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an 37"/>
            <p:cNvSpPr/>
            <p:nvPr/>
          </p:nvSpPr>
          <p:spPr>
            <a:xfrm>
              <a:off x="2231806" y="4030980"/>
              <a:ext cx="979170" cy="777240"/>
            </a:xfrm>
            <a:prstGeom prst="can">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endParaRPr lang="en-US" sz="1915" dirty="0">
                <a:solidFill>
                  <a:srgbClr val="000000"/>
                </a:solidFill>
              </a:endParaRPr>
            </a:p>
          </p:txBody>
        </p:sp>
        <p:sp>
          <p:nvSpPr>
            <p:cNvPr id="39" name="Can 38"/>
            <p:cNvSpPr/>
            <p:nvPr/>
          </p:nvSpPr>
          <p:spPr>
            <a:xfrm>
              <a:off x="2231806" y="5074920"/>
              <a:ext cx="979170" cy="777240"/>
            </a:xfrm>
            <a:prstGeom prst="can">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endParaRPr lang="en-US" sz="1915" dirty="0">
                <a:solidFill>
                  <a:srgbClr val="000000"/>
                </a:solidFill>
              </a:endParaRPr>
            </a:p>
          </p:txBody>
        </p:sp>
        <p:sp>
          <p:nvSpPr>
            <p:cNvPr id="40" name="Can 39"/>
            <p:cNvSpPr/>
            <p:nvPr/>
          </p:nvSpPr>
          <p:spPr>
            <a:xfrm>
              <a:off x="2231806" y="6118860"/>
              <a:ext cx="979170" cy="777240"/>
            </a:xfrm>
            <a:prstGeom prst="can">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endParaRPr lang="en-US" sz="1915" dirty="0">
                <a:solidFill>
                  <a:srgbClr val="000000"/>
                </a:solidFill>
              </a:endParaRPr>
            </a:p>
          </p:txBody>
        </p:sp>
        <p:pic>
          <p:nvPicPr>
            <p:cNvPr id="41" name="Picture 2" descr="C:\Program Files\Microsoft Office\MEDIA\CAGCAT10\j0195384.wmf"/>
            <p:cNvPicPr>
              <a:picLocks noChangeAspect="1" noChangeArrowheads="1"/>
            </p:cNvPicPr>
            <p:nvPr/>
          </p:nvPicPr>
          <p:blipFill>
            <a:blip r:embed="rId3" cstate="print">
              <a:biLevel thresh="50000"/>
              <a:lum bright="40000" contrast="-40000"/>
              <a:extLst>
                <a:ext uri="{28A0092B-C50C-407E-A947-70E740481C1C}">
                  <a14:useLocalDpi xmlns:a14="http://schemas.microsoft.com/office/drawing/2010/main" val="0"/>
                </a:ext>
              </a:extLst>
            </a:blip>
            <a:srcRect/>
            <a:stretch>
              <a:fillRect/>
            </a:stretch>
          </p:blipFill>
          <p:spPr bwMode="auto">
            <a:xfrm>
              <a:off x="9367521" y="1074830"/>
              <a:ext cx="1582411" cy="1211584"/>
            </a:xfrm>
            <a:prstGeom prst="rect">
              <a:avLst/>
            </a:prstGeom>
            <a:solidFill>
              <a:srgbClr val="FFFFFF"/>
            </a:solidFill>
            <a:extLst/>
          </p:spPr>
        </p:pic>
        <p:sp>
          <p:nvSpPr>
            <p:cNvPr id="42" name="TextBox 41"/>
            <p:cNvSpPr txBox="1"/>
            <p:nvPr/>
          </p:nvSpPr>
          <p:spPr>
            <a:xfrm>
              <a:off x="10972801" y="999042"/>
              <a:ext cx="2316480" cy="1287372"/>
            </a:xfrm>
            <a:prstGeom prst="rect">
              <a:avLst/>
            </a:prstGeom>
            <a:noFill/>
          </p:spPr>
          <p:txBody>
            <a:bodyPr wrap="square" lIns="0" tIns="0" rIns="0" bIns="0" rtlCol="0" anchor="t" anchorCtr="0">
              <a:noAutofit/>
            </a:bodyPr>
            <a:lstStyle/>
            <a:p>
              <a:pPr>
                <a:defRPr/>
              </a:pPr>
              <a:r>
                <a:rPr lang="en-US" sz="1333" kern="0" dirty="0">
                  <a:latin typeface="Segoe UI Light" pitchFamily="34" charset="0"/>
                  <a:cs typeface="Segoe UI Light" pitchFamily="34" charset="0"/>
                </a:rPr>
                <a:t>Excel, PV</a:t>
              </a:r>
            </a:p>
            <a:p>
              <a:pPr>
                <a:defRPr/>
              </a:pPr>
              <a:r>
                <a:rPr lang="en-US" sz="1333" kern="0" dirty="0">
                  <a:latin typeface="Segoe UI Light" pitchFamily="34" charset="0"/>
                  <a:cs typeface="Segoe UI Light" pitchFamily="34" charset="0"/>
                </a:rPr>
                <a:t>3</a:t>
              </a:r>
              <a:r>
                <a:rPr lang="en-US" sz="1333" kern="0" baseline="30000" dirty="0">
                  <a:latin typeface="Segoe UI Light" pitchFamily="34" charset="0"/>
                  <a:cs typeface="Segoe UI Light" pitchFamily="34" charset="0"/>
                </a:rPr>
                <a:t>rd</a:t>
              </a:r>
              <a:r>
                <a:rPr lang="en-US" sz="1333" kern="0" dirty="0">
                  <a:latin typeface="Segoe UI Light" pitchFamily="34" charset="0"/>
                  <a:cs typeface="Segoe UI Light" pitchFamily="34" charset="0"/>
                </a:rPr>
                <a:t> </a:t>
              </a:r>
              <a:r>
                <a:rPr lang="en-US" sz="1333" kern="0" dirty="0" err="1">
                  <a:latin typeface="Segoe UI Light" pitchFamily="34" charset="0"/>
                  <a:cs typeface="Segoe UI Light" pitchFamily="34" charset="0"/>
                </a:rPr>
                <a:t>aptools</a:t>
              </a:r>
              <a:r>
                <a:rPr lang="en-US" sz="1333" kern="0" dirty="0">
                  <a:latin typeface="Segoe UI Light" pitchFamily="34" charset="0"/>
                  <a:cs typeface="Segoe UI Light" pitchFamily="34" charset="0"/>
                </a:rPr>
                <a:t>, party etc.</a:t>
              </a:r>
            </a:p>
            <a:p>
              <a:pPr>
                <a:defRPr/>
              </a:pPr>
              <a:r>
                <a:rPr lang="en-US" sz="1333" kern="0" dirty="0" err="1">
                  <a:latin typeface="Segoe UI Light" pitchFamily="34" charset="0"/>
                  <a:cs typeface="Segoe UI Light" pitchFamily="34" charset="0"/>
                </a:rPr>
                <a:t>ps</a:t>
              </a:r>
              <a:r>
                <a:rPr lang="en-US" sz="1333" kern="0" dirty="0">
                  <a:latin typeface="Segoe UI Light" pitchFamily="34" charset="0"/>
                  <a:cs typeface="Segoe UI Light" pitchFamily="34" charset="0"/>
                </a:rPr>
                <a:t>,</a:t>
              </a:r>
            </a:p>
            <a:p>
              <a:pPr defTabSz="1087960">
                <a:defRPr/>
              </a:pPr>
              <a:endParaRPr lang="en-US" sz="1333" kern="0" dirty="0">
                <a:latin typeface="Segoe UI Light" pitchFamily="34" charset="0"/>
                <a:cs typeface="Segoe UI Light" pitchFamily="34" charset="0"/>
              </a:endParaRPr>
            </a:p>
          </p:txBody>
        </p:sp>
        <p:cxnSp>
          <p:nvCxnSpPr>
            <p:cNvPr id="43" name="Straight Connector 42"/>
            <p:cNvCxnSpPr>
              <a:endCxn id="48" idx="0"/>
            </p:cNvCxnSpPr>
            <p:nvPr/>
          </p:nvCxnSpPr>
          <p:spPr>
            <a:xfrm flipH="1">
              <a:off x="7693417" y="1972204"/>
              <a:ext cx="1793832" cy="77099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520701" y="977138"/>
            <a:ext cx="6124990" cy="461417"/>
          </a:xfrm>
          <a:prstGeom prst="rect">
            <a:avLst/>
          </a:prstGeom>
          <a:noFill/>
        </p:spPr>
        <p:txBody>
          <a:bodyPr wrap="square" rtlCol="0">
            <a:spAutoFit/>
          </a:bodyPr>
          <a:lstStyle/>
          <a:p>
            <a:r>
              <a:rPr lang="en-US" sz="2399" dirty="0">
                <a:solidFill>
                  <a:srgbClr val="FFFF00"/>
                </a:solidFill>
              </a:rPr>
              <a:t>Interactive analytics over Big Data</a:t>
            </a:r>
          </a:p>
        </p:txBody>
      </p:sp>
    </p:spTree>
    <p:extLst>
      <p:ext uri="{BB962C8B-B14F-4D97-AF65-F5344CB8AC3E}">
        <p14:creationId xmlns:p14="http://schemas.microsoft.com/office/powerpoint/2010/main" val="237293791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p:nvPr/>
        </p:nvGrpSpPr>
        <p:grpSpPr>
          <a:xfrm>
            <a:off x="140018" y="1190082"/>
            <a:ext cx="5067055" cy="4498457"/>
            <a:chOff x="3590148" y="934323"/>
            <a:chExt cx="5170006" cy="4589856"/>
          </a:xfrm>
        </p:grpSpPr>
        <p:grpSp>
          <p:nvGrpSpPr>
            <p:cNvPr id="5" name="Group 4"/>
            <p:cNvGrpSpPr/>
            <p:nvPr/>
          </p:nvGrpSpPr>
          <p:grpSpPr>
            <a:xfrm>
              <a:off x="3590148" y="934323"/>
              <a:ext cx="5170006" cy="4589856"/>
              <a:chOff x="3912872" y="1391648"/>
              <a:chExt cx="4524558" cy="4016837"/>
            </a:xfrm>
          </p:grpSpPr>
          <p:sp>
            <p:nvSpPr>
              <p:cNvPr id="39" name="Rectangle 17"/>
              <p:cNvSpPr/>
              <p:nvPr/>
            </p:nvSpPr>
            <p:spPr>
              <a:xfrm>
                <a:off x="6184042" y="3036578"/>
                <a:ext cx="1450596" cy="1177436"/>
              </a:xfrm>
              <a:custGeom>
                <a:avLst/>
                <a:gdLst/>
                <a:ahLst/>
                <a:cxnLst/>
                <a:rect l="l" t="t" r="r" b="b"/>
                <a:pathLst>
                  <a:path w="1538036" h="1248912">
                    <a:moveTo>
                      <a:pt x="1093784" y="0"/>
                    </a:moveTo>
                    <a:cubicBezTo>
                      <a:pt x="1352074" y="80342"/>
                      <a:pt x="1538036" y="322044"/>
                      <a:pt x="1538036" y="607180"/>
                    </a:cubicBezTo>
                    <a:cubicBezTo>
                      <a:pt x="1538036" y="961599"/>
                      <a:pt x="1250723" y="1248912"/>
                      <a:pt x="896304" y="1248912"/>
                    </a:cubicBezTo>
                    <a:lnTo>
                      <a:pt x="896291" y="1248911"/>
                    </a:lnTo>
                    <a:lnTo>
                      <a:pt x="0" y="1248911"/>
                    </a:lnTo>
                    <a:cubicBezTo>
                      <a:pt x="861" y="904593"/>
                      <a:pt x="1723" y="562675"/>
                      <a:pt x="2585" y="21643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p>
            </p:txBody>
          </p:sp>
          <p:sp>
            <p:nvSpPr>
              <p:cNvPr id="40" name="Rectangle 39"/>
              <p:cNvSpPr/>
              <p:nvPr/>
            </p:nvSpPr>
            <p:spPr>
              <a:xfrm>
                <a:off x="6780047" y="3546123"/>
                <a:ext cx="932226" cy="334169"/>
              </a:xfrm>
              <a:prstGeom prst="rect">
                <a:avLst/>
              </a:prstGeom>
              <a:noFill/>
            </p:spPr>
            <p:txBody>
              <a:bodyPr wrap="square">
                <a:spAutoFit/>
              </a:bodyPr>
              <a:lstStyle/>
              <a:p>
                <a:pPr defTabSz="913828" fontAlgn="base">
                  <a:lnSpc>
                    <a:spcPct val="85000"/>
                  </a:lnSpc>
                  <a:spcBef>
                    <a:spcPct val="0"/>
                  </a:spcBef>
                  <a:spcAft>
                    <a:spcPct val="0"/>
                  </a:spcAft>
                </a:pPr>
                <a:r>
                  <a:rPr lang="en-US" sz="1078" dirty="0">
                    <a:ln>
                      <a:solidFill>
                        <a:schemeClr val="bg1">
                          <a:alpha val="0"/>
                        </a:schemeClr>
                      </a:solidFill>
                    </a:ln>
                    <a:solidFill>
                      <a:schemeClr val="bg1"/>
                    </a:solidFill>
                    <a:ea typeface="Segoe UI" pitchFamily="34" charset="0"/>
                    <a:cs typeface="Segoe UI" pitchFamily="34" charset="0"/>
                  </a:rPr>
                  <a:t>SERVICE PROVIDER</a:t>
                </a:r>
              </a:p>
            </p:txBody>
          </p:sp>
          <p:sp>
            <p:nvSpPr>
              <p:cNvPr id="41" name="Oval 2"/>
              <p:cNvSpPr/>
              <p:nvPr/>
            </p:nvSpPr>
            <p:spPr bwMode="auto">
              <a:xfrm>
                <a:off x="4706182" y="2971944"/>
                <a:ext cx="1481660" cy="1242072"/>
              </a:xfrm>
              <a:custGeom>
                <a:avLst/>
                <a:gdLst/>
                <a:ahLst/>
                <a:cxnLst/>
                <a:rect l="l" t="t" r="r" b="b"/>
                <a:pathLst>
                  <a:path w="1570975" h="1317473">
                    <a:moveTo>
                      <a:pt x="367349" y="0"/>
                    </a:moveTo>
                    <a:lnTo>
                      <a:pt x="1565806" y="284503"/>
                    </a:lnTo>
                    <a:lnTo>
                      <a:pt x="1570975" y="1317472"/>
                    </a:lnTo>
                    <a:lnTo>
                      <a:pt x="703473" y="1317472"/>
                    </a:lnTo>
                    <a:cubicBezTo>
                      <a:pt x="703469" y="1317473"/>
                      <a:pt x="703466" y="1317473"/>
                      <a:pt x="703461" y="1317473"/>
                    </a:cubicBezTo>
                    <a:cubicBezTo>
                      <a:pt x="314950" y="1317473"/>
                      <a:pt x="0" y="1002523"/>
                      <a:pt x="0" y="614013"/>
                    </a:cubicBezTo>
                    <a:cubicBezTo>
                      <a:pt x="0" y="347929"/>
                      <a:pt x="147730" y="116352"/>
                      <a:pt x="367349"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a:xfrm>
                <a:off x="4575753" y="3546125"/>
                <a:ext cx="955785" cy="334169"/>
              </a:xfrm>
              <a:prstGeom prst="rect">
                <a:avLst/>
              </a:prstGeom>
              <a:noFill/>
            </p:spPr>
            <p:txBody>
              <a:bodyPr wrap="square">
                <a:spAutoFit/>
              </a:bodyPr>
              <a:lstStyle/>
              <a:p>
                <a:pPr algn="r" defTabSz="913828" fontAlgn="base">
                  <a:lnSpc>
                    <a:spcPct val="85000"/>
                  </a:lnSpc>
                  <a:spcBef>
                    <a:spcPct val="0"/>
                  </a:spcBef>
                  <a:spcAft>
                    <a:spcPct val="0"/>
                  </a:spcAft>
                </a:pPr>
                <a:r>
                  <a:rPr lang="en-US" sz="1078" smtClean="0">
                    <a:ln>
                      <a:solidFill>
                        <a:schemeClr val="bg1">
                          <a:alpha val="0"/>
                        </a:schemeClr>
                      </a:solidFill>
                    </a:ln>
                    <a:solidFill>
                      <a:schemeClr val="bg1"/>
                    </a:solidFill>
                    <a:ea typeface="Segoe UI" pitchFamily="34" charset="0"/>
                    <a:cs typeface="Segoe UI" pitchFamily="34" charset="0"/>
                  </a:rPr>
                  <a:t>Microsoft Azure</a:t>
                </a:r>
                <a:endParaRPr lang="en-US" sz="1078" dirty="0">
                  <a:ln>
                    <a:solidFill>
                      <a:schemeClr val="bg1">
                        <a:alpha val="0"/>
                      </a:schemeClr>
                    </a:solidFill>
                  </a:ln>
                  <a:solidFill>
                    <a:schemeClr val="bg1"/>
                  </a:solidFill>
                  <a:ea typeface="Segoe UI" pitchFamily="34" charset="0"/>
                  <a:cs typeface="Segoe UI" pitchFamily="34" charset="0"/>
                </a:endParaRPr>
              </a:p>
            </p:txBody>
          </p:sp>
          <p:sp>
            <p:nvSpPr>
              <p:cNvPr id="43" name="Rectangle 19"/>
              <p:cNvSpPr/>
              <p:nvPr/>
            </p:nvSpPr>
            <p:spPr>
              <a:xfrm>
                <a:off x="5056591" y="2187383"/>
                <a:ext cx="2177751" cy="1056402"/>
              </a:xfrm>
              <a:custGeom>
                <a:avLst/>
                <a:gdLst/>
                <a:ahLst/>
                <a:cxnLst/>
                <a:rect l="l" t="t" r="r" b="b"/>
                <a:pathLst>
                  <a:path w="2309024" h="1120531">
                    <a:moveTo>
                      <a:pt x="1585924" y="0"/>
                    </a:moveTo>
                    <a:cubicBezTo>
                      <a:pt x="1985280" y="0"/>
                      <a:pt x="2309024" y="323743"/>
                      <a:pt x="2309024" y="723100"/>
                    </a:cubicBezTo>
                    <a:cubicBezTo>
                      <a:pt x="2309024" y="784006"/>
                      <a:pt x="2301493" y="843154"/>
                      <a:pt x="2284947" y="899069"/>
                    </a:cubicBezTo>
                    <a:lnTo>
                      <a:pt x="2288147" y="900334"/>
                    </a:lnTo>
                    <a:lnTo>
                      <a:pt x="1194612" y="1120531"/>
                    </a:lnTo>
                    <a:lnTo>
                      <a:pt x="813" y="829138"/>
                    </a:lnTo>
                    <a:cubicBezTo>
                      <a:pt x="896" y="829071"/>
                      <a:pt x="988" y="829023"/>
                      <a:pt x="1081" y="828975"/>
                    </a:cubicBezTo>
                    <a:cubicBezTo>
                      <a:pt x="36" y="825426"/>
                      <a:pt x="0" y="821848"/>
                      <a:pt x="0" y="818263"/>
                    </a:cubicBezTo>
                    <a:cubicBezTo>
                      <a:pt x="0" y="532348"/>
                      <a:pt x="231780" y="300568"/>
                      <a:pt x="517694" y="300568"/>
                    </a:cubicBezTo>
                    <a:cubicBezTo>
                      <a:pt x="674049" y="300568"/>
                      <a:pt x="814214" y="369882"/>
                      <a:pt x="907456" y="480918"/>
                    </a:cubicBezTo>
                    <a:cubicBezTo>
                      <a:pt x="1004588" y="200202"/>
                      <a:pt x="1271877" y="0"/>
                      <a:pt x="158592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p>
            </p:txBody>
          </p:sp>
          <p:sp>
            <p:nvSpPr>
              <p:cNvPr id="44" name="Rectangle 43"/>
              <p:cNvSpPr/>
              <p:nvPr/>
            </p:nvSpPr>
            <p:spPr>
              <a:xfrm>
                <a:off x="6088352" y="2428493"/>
                <a:ext cx="1033042" cy="208298"/>
              </a:xfrm>
              <a:prstGeom prst="rect">
                <a:avLst/>
              </a:prstGeom>
              <a:noFill/>
            </p:spPr>
            <p:txBody>
              <a:bodyPr wrap="square">
                <a:spAutoFit/>
              </a:bodyPr>
              <a:lstStyle/>
              <a:p>
                <a:pPr algn="ctr" defTabSz="913828" fontAlgn="base">
                  <a:lnSpc>
                    <a:spcPct val="85000"/>
                  </a:lnSpc>
                  <a:spcBef>
                    <a:spcPct val="0"/>
                  </a:spcBef>
                  <a:spcAft>
                    <a:spcPct val="0"/>
                  </a:spcAft>
                </a:pPr>
                <a:r>
                  <a:rPr lang="en-US" sz="1078" dirty="0">
                    <a:ln>
                      <a:solidFill>
                        <a:schemeClr val="bg1">
                          <a:alpha val="0"/>
                        </a:schemeClr>
                      </a:solidFill>
                    </a:ln>
                    <a:solidFill>
                      <a:schemeClr val="bg1"/>
                    </a:solidFill>
                    <a:ea typeface="Segoe UI" pitchFamily="34" charset="0"/>
                    <a:cs typeface="Segoe UI" pitchFamily="34" charset="0"/>
                  </a:rPr>
                  <a:t>CUSTOMER</a:t>
                </a:r>
              </a:p>
            </p:txBody>
          </p:sp>
          <p:sp>
            <p:nvSpPr>
              <p:cNvPr id="47" name="Freeform 46"/>
              <p:cNvSpPr/>
              <p:nvPr/>
            </p:nvSpPr>
            <p:spPr bwMode="auto">
              <a:xfrm>
                <a:off x="4469672" y="1391648"/>
                <a:ext cx="1596805" cy="1052816"/>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p:nvSpPr>
              <p:cNvPr id="48" name="Freeform 47"/>
              <p:cNvSpPr/>
              <p:nvPr/>
            </p:nvSpPr>
            <p:spPr bwMode="auto">
              <a:xfrm flipH="1">
                <a:off x="6293174" y="1391648"/>
                <a:ext cx="1596805" cy="1052816"/>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48"/>
              <p:cNvSpPr/>
              <p:nvPr/>
            </p:nvSpPr>
            <p:spPr bwMode="auto">
              <a:xfrm flipV="1">
                <a:off x="4469672" y="4355669"/>
                <a:ext cx="1596805" cy="1052816"/>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49"/>
              <p:cNvSpPr/>
              <p:nvPr/>
            </p:nvSpPr>
            <p:spPr bwMode="auto">
              <a:xfrm flipH="1" flipV="1">
                <a:off x="6293174" y="4355669"/>
                <a:ext cx="1596805" cy="1052816"/>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p:nvSpPr>
              <p:cNvPr id="51" name="Freeform 50"/>
              <p:cNvSpPr/>
              <p:nvPr/>
            </p:nvSpPr>
            <p:spPr bwMode="auto">
              <a:xfrm rot="17954294">
                <a:off x="3641410" y="2895226"/>
                <a:ext cx="1596163" cy="1053239"/>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51"/>
              <p:cNvSpPr/>
              <p:nvPr/>
            </p:nvSpPr>
            <p:spPr bwMode="auto">
              <a:xfrm rot="3645706" flipH="1">
                <a:off x="7112729" y="2895226"/>
                <a:ext cx="1596163" cy="1053239"/>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grpSp>
        <p:sp useBgFill="1">
          <p:nvSpPr>
            <p:cNvPr id="46" name="Freeform 45"/>
            <p:cNvSpPr/>
            <p:nvPr/>
          </p:nvSpPr>
          <p:spPr bwMode="auto">
            <a:xfrm flipH="1">
              <a:off x="4801378" y="2733209"/>
              <a:ext cx="1388274" cy="306676"/>
            </a:xfrm>
            <a:custGeom>
              <a:avLst/>
              <a:gdLst>
                <a:gd name="connsiteX0" fmla="*/ 0 w 1159668"/>
                <a:gd name="connsiteY0" fmla="*/ 150019 h 150019"/>
                <a:gd name="connsiteX1" fmla="*/ 1123950 w 1159668"/>
                <a:gd name="connsiteY1" fmla="*/ 0 h 150019"/>
                <a:gd name="connsiteX2" fmla="*/ 1159668 w 1159668"/>
                <a:gd name="connsiteY2" fmla="*/ 11906 h 150019"/>
                <a:gd name="connsiteX3" fmla="*/ 0 w 1159668"/>
                <a:gd name="connsiteY3" fmla="*/ 150019 h 150019"/>
                <a:gd name="connsiteX0" fmla="*/ 0 w 1159668"/>
                <a:gd name="connsiteY0" fmla="*/ 150019 h 150019"/>
                <a:gd name="connsiteX1" fmla="*/ 1123950 w 1159668"/>
                <a:gd name="connsiteY1" fmla="*/ 0 h 150019"/>
                <a:gd name="connsiteX2" fmla="*/ 1159668 w 1159668"/>
                <a:gd name="connsiteY2" fmla="*/ 11906 h 150019"/>
                <a:gd name="connsiteX3" fmla="*/ 245268 w 1159668"/>
                <a:gd name="connsiteY3" fmla="*/ 114300 h 150019"/>
                <a:gd name="connsiteX4" fmla="*/ 0 w 1159668"/>
                <a:gd name="connsiteY4" fmla="*/ 150019 h 150019"/>
                <a:gd name="connsiteX0" fmla="*/ 0 w 1159668"/>
                <a:gd name="connsiteY0" fmla="*/ 150019 h 169069"/>
                <a:gd name="connsiteX1" fmla="*/ 1123950 w 1159668"/>
                <a:gd name="connsiteY1" fmla="*/ 0 h 169069"/>
                <a:gd name="connsiteX2" fmla="*/ 1159668 w 1159668"/>
                <a:gd name="connsiteY2" fmla="*/ 11906 h 169069"/>
                <a:gd name="connsiteX3" fmla="*/ 16668 w 1159668"/>
                <a:gd name="connsiteY3" fmla="*/ 169069 h 169069"/>
                <a:gd name="connsiteX4" fmla="*/ 0 w 1159668"/>
                <a:gd name="connsiteY4" fmla="*/ 150019 h 169069"/>
                <a:gd name="connsiteX0" fmla="*/ 0 w 1159668"/>
                <a:gd name="connsiteY0" fmla="*/ 150019 h 169069"/>
                <a:gd name="connsiteX1" fmla="*/ 26193 w 1159668"/>
                <a:gd name="connsiteY1" fmla="*/ 135731 h 169069"/>
                <a:gd name="connsiteX2" fmla="*/ 1123950 w 1159668"/>
                <a:gd name="connsiteY2" fmla="*/ 0 h 169069"/>
                <a:gd name="connsiteX3" fmla="*/ 1159668 w 1159668"/>
                <a:gd name="connsiteY3" fmla="*/ 11906 h 169069"/>
                <a:gd name="connsiteX4" fmla="*/ 16668 w 1159668"/>
                <a:gd name="connsiteY4" fmla="*/ 169069 h 169069"/>
                <a:gd name="connsiteX5" fmla="*/ 0 w 1159668"/>
                <a:gd name="connsiteY5" fmla="*/ 150019 h 169069"/>
                <a:gd name="connsiteX0" fmla="*/ 0 w 1171575"/>
                <a:gd name="connsiteY0" fmla="*/ 150019 h 169069"/>
                <a:gd name="connsiteX1" fmla="*/ 26193 w 1171575"/>
                <a:gd name="connsiteY1" fmla="*/ 135731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71575"/>
                <a:gd name="connsiteY0" fmla="*/ 150019 h 169069"/>
                <a:gd name="connsiteX1" fmla="*/ 19049 w 1171575"/>
                <a:gd name="connsiteY1" fmla="*/ 128587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90625"/>
                <a:gd name="connsiteY0" fmla="*/ 150019 h 169069"/>
                <a:gd name="connsiteX1" fmla="*/ 19049 w 1190625"/>
                <a:gd name="connsiteY1" fmla="*/ 128587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9069"/>
                <a:gd name="connsiteX1" fmla="*/ 7142 w 1190625"/>
                <a:gd name="connsiteY1" fmla="*/ 138112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1925"/>
                <a:gd name="connsiteX1" fmla="*/ 7142 w 1190625"/>
                <a:gd name="connsiteY1" fmla="*/ 138112 h 161925"/>
                <a:gd name="connsiteX2" fmla="*/ 1123950 w 1190625"/>
                <a:gd name="connsiteY2" fmla="*/ 0 h 161925"/>
                <a:gd name="connsiteX3" fmla="*/ 1190625 w 1190625"/>
                <a:gd name="connsiteY3" fmla="*/ 16668 h 161925"/>
                <a:gd name="connsiteX4" fmla="*/ 21430 w 1190625"/>
                <a:gd name="connsiteY4" fmla="*/ 161925 h 161925"/>
                <a:gd name="connsiteX5" fmla="*/ 0 w 1190625"/>
                <a:gd name="connsiteY5" fmla="*/ 150019 h 161925"/>
                <a:gd name="connsiteX0" fmla="*/ 88107 w 1278732"/>
                <a:gd name="connsiteY0" fmla="*/ 150019 h 226219"/>
                <a:gd name="connsiteX1" fmla="*/ 95249 w 1278732"/>
                <a:gd name="connsiteY1" fmla="*/ 138112 h 226219"/>
                <a:gd name="connsiteX2" fmla="*/ 1212057 w 1278732"/>
                <a:gd name="connsiteY2" fmla="*/ 0 h 226219"/>
                <a:gd name="connsiteX3" fmla="*/ 1278732 w 1278732"/>
                <a:gd name="connsiteY3" fmla="*/ 16668 h 226219"/>
                <a:gd name="connsiteX4" fmla="*/ 0 w 1278732"/>
                <a:gd name="connsiteY4" fmla="*/ 226219 h 226219"/>
                <a:gd name="connsiteX5" fmla="*/ 88107 w 1278732"/>
                <a:gd name="connsiteY5" fmla="*/ 150019 h 226219"/>
                <a:gd name="connsiteX0" fmla="*/ 14289 w 1278732"/>
                <a:gd name="connsiteY0" fmla="*/ 197644 h 226219"/>
                <a:gd name="connsiteX1" fmla="*/ 95249 w 1278732"/>
                <a:gd name="connsiteY1" fmla="*/ 138112 h 226219"/>
                <a:gd name="connsiteX2" fmla="*/ 1212057 w 1278732"/>
                <a:gd name="connsiteY2" fmla="*/ 0 h 226219"/>
                <a:gd name="connsiteX3" fmla="*/ 1278732 w 1278732"/>
                <a:gd name="connsiteY3" fmla="*/ 16668 h 226219"/>
                <a:gd name="connsiteX4" fmla="*/ 0 w 1278732"/>
                <a:gd name="connsiteY4" fmla="*/ 226219 h 226219"/>
                <a:gd name="connsiteX5" fmla="*/ 14289 w 1278732"/>
                <a:gd name="connsiteY5" fmla="*/ 197644 h 226219"/>
                <a:gd name="connsiteX0" fmla="*/ 14289 w 1278732"/>
                <a:gd name="connsiteY0" fmla="*/ 197644 h 226219"/>
                <a:gd name="connsiteX1" fmla="*/ 1212057 w 1278732"/>
                <a:gd name="connsiteY1" fmla="*/ 0 h 226219"/>
                <a:gd name="connsiteX2" fmla="*/ 1278732 w 1278732"/>
                <a:gd name="connsiteY2" fmla="*/ 16668 h 226219"/>
                <a:gd name="connsiteX3" fmla="*/ 0 w 1278732"/>
                <a:gd name="connsiteY3" fmla="*/ 226219 h 226219"/>
                <a:gd name="connsiteX4" fmla="*/ 14289 w 1278732"/>
                <a:gd name="connsiteY4" fmla="*/ 197644 h 226219"/>
                <a:gd name="connsiteX0" fmla="*/ 14289 w 1278732"/>
                <a:gd name="connsiteY0" fmla="*/ 197644 h 233363"/>
                <a:gd name="connsiteX1" fmla="*/ 1212057 w 1278732"/>
                <a:gd name="connsiteY1" fmla="*/ 0 h 233363"/>
                <a:gd name="connsiteX2" fmla="*/ 1278732 w 1278732"/>
                <a:gd name="connsiteY2" fmla="*/ 16668 h 233363"/>
                <a:gd name="connsiteX3" fmla="*/ 13567 w 1278732"/>
                <a:gd name="connsiteY3" fmla="*/ 233363 h 233363"/>
                <a:gd name="connsiteX4" fmla="*/ 0 w 1278732"/>
                <a:gd name="connsiteY4" fmla="*/ 226219 h 233363"/>
                <a:gd name="connsiteX5" fmla="*/ 14289 w 1278732"/>
                <a:gd name="connsiteY5" fmla="*/ 197644 h 233363"/>
                <a:gd name="connsiteX0" fmla="*/ 14289 w 1288404"/>
                <a:gd name="connsiteY0" fmla="*/ 197644 h 233363"/>
                <a:gd name="connsiteX1" fmla="*/ 1212057 w 1288404"/>
                <a:gd name="connsiteY1" fmla="*/ 0 h 233363"/>
                <a:gd name="connsiteX2" fmla="*/ 1288404 w 1288404"/>
                <a:gd name="connsiteY2" fmla="*/ 23812 h 233363"/>
                <a:gd name="connsiteX3" fmla="*/ 13567 w 1288404"/>
                <a:gd name="connsiteY3" fmla="*/ 233363 h 233363"/>
                <a:gd name="connsiteX4" fmla="*/ 0 w 1288404"/>
                <a:gd name="connsiteY4" fmla="*/ 226219 h 233363"/>
                <a:gd name="connsiteX5" fmla="*/ 14289 w 1288404"/>
                <a:gd name="connsiteY5" fmla="*/ 197644 h 233363"/>
                <a:gd name="connsiteX0" fmla="*/ 14289 w 1288404"/>
                <a:gd name="connsiteY0" fmla="*/ 197644 h 247650"/>
                <a:gd name="connsiteX1" fmla="*/ 1212057 w 1288404"/>
                <a:gd name="connsiteY1" fmla="*/ 0 h 247650"/>
                <a:gd name="connsiteX2" fmla="*/ 1288404 w 1288404"/>
                <a:gd name="connsiteY2" fmla="*/ 23812 h 247650"/>
                <a:gd name="connsiteX3" fmla="*/ 11149 w 1288404"/>
                <a:gd name="connsiteY3" fmla="*/ 247650 h 247650"/>
                <a:gd name="connsiteX4" fmla="*/ 0 w 1288404"/>
                <a:gd name="connsiteY4" fmla="*/ 226219 h 247650"/>
                <a:gd name="connsiteX5" fmla="*/ 14289 w 1288404"/>
                <a:gd name="connsiteY5" fmla="*/ 197644 h 247650"/>
                <a:gd name="connsiteX0" fmla="*/ 14289 w 1295658"/>
                <a:gd name="connsiteY0" fmla="*/ 197644 h 247650"/>
                <a:gd name="connsiteX1" fmla="*/ 1212057 w 1295658"/>
                <a:gd name="connsiteY1" fmla="*/ 0 h 247650"/>
                <a:gd name="connsiteX2" fmla="*/ 1295658 w 1295658"/>
                <a:gd name="connsiteY2" fmla="*/ 28575 h 247650"/>
                <a:gd name="connsiteX3" fmla="*/ 11149 w 1295658"/>
                <a:gd name="connsiteY3" fmla="*/ 247650 h 247650"/>
                <a:gd name="connsiteX4" fmla="*/ 0 w 1295658"/>
                <a:gd name="connsiteY4" fmla="*/ 226219 h 247650"/>
                <a:gd name="connsiteX5" fmla="*/ 14289 w 1295658"/>
                <a:gd name="connsiteY5" fmla="*/ 197644 h 247650"/>
                <a:gd name="connsiteX0" fmla="*/ 14289 w 1295658"/>
                <a:gd name="connsiteY0" fmla="*/ 197644 h 300037"/>
                <a:gd name="connsiteX1" fmla="*/ 1212057 w 1295658"/>
                <a:gd name="connsiteY1" fmla="*/ 0 h 300037"/>
                <a:gd name="connsiteX2" fmla="*/ 1295658 w 1295658"/>
                <a:gd name="connsiteY2" fmla="*/ 28575 h 300037"/>
                <a:gd name="connsiteX3" fmla="*/ 28074 w 1295658"/>
                <a:gd name="connsiteY3" fmla="*/ 300037 h 300037"/>
                <a:gd name="connsiteX4" fmla="*/ 11149 w 1295658"/>
                <a:gd name="connsiteY4" fmla="*/ 247650 h 300037"/>
                <a:gd name="connsiteX5" fmla="*/ 0 w 1295658"/>
                <a:gd name="connsiteY5" fmla="*/ 226219 h 300037"/>
                <a:gd name="connsiteX6" fmla="*/ 14289 w 1295658"/>
                <a:gd name="connsiteY6" fmla="*/ 197644 h 300037"/>
                <a:gd name="connsiteX0" fmla="*/ 11871 w 1295658"/>
                <a:gd name="connsiteY0" fmla="*/ 252413 h 300037"/>
                <a:gd name="connsiteX1" fmla="*/ 1212057 w 1295658"/>
                <a:gd name="connsiteY1" fmla="*/ 0 h 300037"/>
                <a:gd name="connsiteX2" fmla="*/ 1295658 w 1295658"/>
                <a:gd name="connsiteY2" fmla="*/ 28575 h 300037"/>
                <a:gd name="connsiteX3" fmla="*/ 28074 w 1295658"/>
                <a:gd name="connsiteY3" fmla="*/ 300037 h 300037"/>
                <a:gd name="connsiteX4" fmla="*/ 11149 w 1295658"/>
                <a:gd name="connsiteY4" fmla="*/ 247650 h 300037"/>
                <a:gd name="connsiteX5" fmla="*/ 0 w 1295658"/>
                <a:gd name="connsiteY5" fmla="*/ 226219 h 300037"/>
                <a:gd name="connsiteX6" fmla="*/ 11871 w 1295658"/>
                <a:gd name="connsiteY6" fmla="*/ 252413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658" h="300037">
                  <a:moveTo>
                    <a:pt x="11871" y="252413"/>
                  </a:moveTo>
                  <a:cubicBezTo>
                    <a:pt x="213880" y="214710"/>
                    <a:pt x="1001317" y="30163"/>
                    <a:pt x="1212057" y="0"/>
                  </a:cubicBezTo>
                  <a:lnTo>
                    <a:pt x="1295658" y="28575"/>
                  </a:lnTo>
                  <a:cubicBezTo>
                    <a:pt x="871518" y="100012"/>
                    <a:pt x="452214" y="228600"/>
                    <a:pt x="28074" y="300037"/>
                  </a:cubicBezTo>
                  <a:lnTo>
                    <a:pt x="11149" y="247650"/>
                  </a:lnTo>
                  <a:lnTo>
                    <a:pt x="0" y="226219"/>
                  </a:lnTo>
                  <a:lnTo>
                    <a:pt x="11871" y="252413"/>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6156500" y="2993229"/>
              <a:ext cx="58884" cy="12150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37" name="Freeform 36"/>
            <p:cNvSpPr/>
            <p:nvPr/>
          </p:nvSpPr>
          <p:spPr bwMode="auto">
            <a:xfrm>
              <a:off x="6153939" y="2757019"/>
              <a:ext cx="1372026" cy="282866"/>
            </a:xfrm>
            <a:custGeom>
              <a:avLst/>
              <a:gdLst>
                <a:gd name="connsiteX0" fmla="*/ 0 w 1159668"/>
                <a:gd name="connsiteY0" fmla="*/ 150019 h 150019"/>
                <a:gd name="connsiteX1" fmla="*/ 1123950 w 1159668"/>
                <a:gd name="connsiteY1" fmla="*/ 0 h 150019"/>
                <a:gd name="connsiteX2" fmla="*/ 1159668 w 1159668"/>
                <a:gd name="connsiteY2" fmla="*/ 11906 h 150019"/>
                <a:gd name="connsiteX3" fmla="*/ 0 w 1159668"/>
                <a:gd name="connsiteY3" fmla="*/ 150019 h 150019"/>
                <a:gd name="connsiteX0" fmla="*/ 0 w 1159668"/>
                <a:gd name="connsiteY0" fmla="*/ 150019 h 150019"/>
                <a:gd name="connsiteX1" fmla="*/ 1123950 w 1159668"/>
                <a:gd name="connsiteY1" fmla="*/ 0 h 150019"/>
                <a:gd name="connsiteX2" fmla="*/ 1159668 w 1159668"/>
                <a:gd name="connsiteY2" fmla="*/ 11906 h 150019"/>
                <a:gd name="connsiteX3" fmla="*/ 245268 w 1159668"/>
                <a:gd name="connsiteY3" fmla="*/ 114300 h 150019"/>
                <a:gd name="connsiteX4" fmla="*/ 0 w 1159668"/>
                <a:gd name="connsiteY4" fmla="*/ 150019 h 150019"/>
                <a:gd name="connsiteX0" fmla="*/ 0 w 1159668"/>
                <a:gd name="connsiteY0" fmla="*/ 150019 h 169069"/>
                <a:gd name="connsiteX1" fmla="*/ 1123950 w 1159668"/>
                <a:gd name="connsiteY1" fmla="*/ 0 h 169069"/>
                <a:gd name="connsiteX2" fmla="*/ 1159668 w 1159668"/>
                <a:gd name="connsiteY2" fmla="*/ 11906 h 169069"/>
                <a:gd name="connsiteX3" fmla="*/ 16668 w 1159668"/>
                <a:gd name="connsiteY3" fmla="*/ 169069 h 169069"/>
                <a:gd name="connsiteX4" fmla="*/ 0 w 1159668"/>
                <a:gd name="connsiteY4" fmla="*/ 150019 h 169069"/>
                <a:gd name="connsiteX0" fmla="*/ 0 w 1159668"/>
                <a:gd name="connsiteY0" fmla="*/ 150019 h 169069"/>
                <a:gd name="connsiteX1" fmla="*/ 26193 w 1159668"/>
                <a:gd name="connsiteY1" fmla="*/ 135731 h 169069"/>
                <a:gd name="connsiteX2" fmla="*/ 1123950 w 1159668"/>
                <a:gd name="connsiteY2" fmla="*/ 0 h 169069"/>
                <a:gd name="connsiteX3" fmla="*/ 1159668 w 1159668"/>
                <a:gd name="connsiteY3" fmla="*/ 11906 h 169069"/>
                <a:gd name="connsiteX4" fmla="*/ 16668 w 1159668"/>
                <a:gd name="connsiteY4" fmla="*/ 169069 h 169069"/>
                <a:gd name="connsiteX5" fmla="*/ 0 w 1159668"/>
                <a:gd name="connsiteY5" fmla="*/ 150019 h 169069"/>
                <a:gd name="connsiteX0" fmla="*/ 0 w 1171575"/>
                <a:gd name="connsiteY0" fmla="*/ 150019 h 169069"/>
                <a:gd name="connsiteX1" fmla="*/ 26193 w 1171575"/>
                <a:gd name="connsiteY1" fmla="*/ 135731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71575"/>
                <a:gd name="connsiteY0" fmla="*/ 150019 h 169069"/>
                <a:gd name="connsiteX1" fmla="*/ 19049 w 1171575"/>
                <a:gd name="connsiteY1" fmla="*/ 128587 h 169069"/>
                <a:gd name="connsiteX2" fmla="*/ 1123950 w 1171575"/>
                <a:gd name="connsiteY2" fmla="*/ 0 h 169069"/>
                <a:gd name="connsiteX3" fmla="*/ 1171575 w 1171575"/>
                <a:gd name="connsiteY3" fmla="*/ 14287 h 169069"/>
                <a:gd name="connsiteX4" fmla="*/ 16668 w 1171575"/>
                <a:gd name="connsiteY4" fmla="*/ 169069 h 169069"/>
                <a:gd name="connsiteX5" fmla="*/ 0 w 1171575"/>
                <a:gd name="connsiteY5" fmla="*/ 150019 h 169069"/>
                <a:gd name="connsiteX0" fmla="*/ 0 w 1190625"/>
                <a:gd name="connsiteY0" fmla="*/ 150019 h 169069"/>
                <a:gd name="connsiteX1" fmla="*/ 19049 w 1190625"/>
                <a:gd name="connsiteY1" fmla="*/ 128587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9069"/>
                <a:gd name="connsiteX1" fmla="*/ 7142 w 1190625"/>
                <a:gd name="connsiteY1" fmla="*/ 138112 h 169069"/>
                <a:gd name="connsiteX2" fmla="*/ 1123950 w 1190625"/>
                <a:gd name="connsiteY2" fmla="*/ 0 h 169069"/>
                <a:gd name="connsiteX3" fmla="*/ 1190625 w 1190625"/>
                <a:gd name="connsiteY3" fmla="*/ 16668 h 169069"/>
                <a:gd name="connsiteX4" fmla="*/ 16668 w 1190625"/>
                <a:gd name="connsiteY4" fmla="*/ 169069 h 169069"/>
                <a:gd name="connsiteX5" fmla="*/ 0 w 1190625"/>
                <a:gd name="connsiteY5" fmla="*/ 150019 h 169069"/>
                <a:gd name="connsiteX0" fmla="*/ 0 w 1190625"/>
                <a:gd name="connsiteY0" fmla="*/ 150019 h 161925"/>
                <a:gd name="connsiteX1" fmla="*/ 7142 w 1190625"/>
                <a:gd name="connsiteY1" fmla="*/ 138112 h 161925"/>
                <a:gd name="connsiteX2" fmla="*/ 1123950 w 1190625"/>
                <a:gd name="connsiteY2" fmla="*/ 0 h 161925"/>
                <a:gd name="connsiteX3" fmla="*/ 1190625 w 1190625"/>
                <a:gd name="connsiteY3" fmla="*/ 16668 h 161925"/>
                <a:gd name="connsiteX4" fmla="*/ 21430 w 1190625"/>
                <a:gd name="connsiteY4" fmla="*/ 161925 h 161925"/>
                <a:gd name="connsiteX5" fmla="*/ 0 w 1190625"/>
                <a:gd name="connsiteY5" fmla="*/ 150019 h 161925"/>
                <a:gd name="connsiteX0" fmla="*/ 88107 w 1278732"/>
                <a:gd name="connsiteY0" fmla="*/ 150019 h 226219"/>
                <a:gd name="connsiteX1" fmla="*/ 95249 w 1278732"/>
                <a:gd name="connsiteY1" fmla="*/ 138112 h 226219"/>
                <a:gd name="connsiteX2" fmla="*/ 1212057 w 1278732"/>
                <a:gd name="connsiteY2" fmla="*/ 0 h 226219"/>
                <a:gd name="connsiteX3" fmla="*/ 1278732 w 1278732"/>
                <a:gd name="connsiteY3" fmla="*/ 16668 h 226219"/>
                <a:gd name="connsiteX4" fmla="*/ 0 w 1278732"/>
                <a:gd name="connsiteY4" fmla="*/ 226219 h 226219"/>
                <a:gd name="connsiteX5" fmla="*/ 88107 w 1278732"/>
                <a:gd name="connsiteY5" fmla="*/ 150019 h 226219"/>
                <a:gd name="connsiteX0" fmla="*/ 14289 w 1278732"/>
                <a:gd name="connsiteY0" fmla="*/ 197644 h 226219"/>
                <a:gd name="connsiteX1" fmla="*/ 95249 w 1278732"/>
                <a:gd name="connsiteY1" fmla="*/ 138112 h 226219"/>
                <a:gd name="connsiteX2" fmla="*/ 1212057 w 1278732"/>
                <a:gd name="connsiteY2" fmla="*/ 0 h 226219"/>
                <a:gd name="connsiteX3" fmla="*/ 1278732 w 1278732"/>
                <a:gd name="connsiteY3" fmla="*/ 16668 h 226219"/>
                <a:gd name="connsiteX4" fmla="*/ 0 w 1278732"/>
                <a:gd name="connsiteY4" fmla="*/ 226219 h 226219"/>
                <a:gd name="connsiteX5" fmla="*/ 14289 w 1278732"/>
                <a:gd name="connsiteY5" fmla="*/ 197644 h 226219"/>
                <a:gd name="connsiteX0" fmla="*/ 14289 w 1278732"/>
                <a:gd name="connsiteY0" fmla="*/ 197644 h 226219"/>
                <a:gd name="connsiteX1" fmla="*/ 1212057 w 1278732"/>
                <a:gd name="connsiteY1" fmla="*/ 0 h 226219"/>
                <a:gd name="connsiteX2" fmla="*/ 1278732 w 1278732"/>
                <a:gd name="connsiteY2" fmla="*/ 16668 h 226219"/>
                <a:gd name="connsiteX3" fmla="*/ 0 w 1278732"/>
                <a:gd name="connsiteY3" fmla="*/ 226219 h 226219"/>
                <a:gd name="connsiteX4" fmla="*/ 14289 w 1278732"/>
                <a:gd name="connsiteY4" fmla="*/ 197644 h 226219"/>
                <a:gd name="connsiteX0" fmla="*/ 14289 w 1278732"/>
                <a:gd name="connsiteY0" fmla="*/ 197644 h 233363"/>
                <a:gd name="connsiteX1" fmla="*/ 1212057 w 1278732"/>
                <a:gd name="connsiteY1" fmla="*/ 0 h 233363"/>
                <a:gd name="connsiteX2" fmla="*/ 1278732 w 1278732"/>
                <a:gd name="connsiteY2" fmla="*/ 16668 h 233363"/>
                <a:gd name="connsiteX3" fmla="*/ 13567 w 1278732"/>
                <a:gd name="connsiteY3" fmla="*/ 233363 h 233363"/>
                <a:gd name="connsiteX4" fmla="*/ 0 w 1278732"/>
                <a:gd name="connsiteY4" fmla="*/ 226219 h 233363"/>
                <a:gd name="connsiteX5" fmla="*/ 14289 w 1278732"/>
                <a:gd name="connsiteY5" fmla="*/ 197644 h 233363"/>
                <a:gd name="connsiteX0" fmla="*/ 14289 w 1288404"/>
                <a:gd name="connsiteY0" fmla="*/ 197644 h 233363"/>
                <a:gd name="connsiteX1" fmla="*/ 1212057 w 1288404"/>
                <a:gd name="connsiteY1" fmla="*/ 0 h 233363"/>
                <a:gd name="connsiteX2" fmla="*/ 1288404 w 1288404"/>
                <a:gd name="connsiteY2" fmla="*/ 23812 h 233363"/>
                <a:gd name="connsiteX3" fmla="*/ 13567 w 1288404"/>
                <a:gd name="connsiteY3" fmla="*/ 233363 h 233363"/>
                <a:gd name="connsiteX4" fmla="*/ 0 w 1288404"/>
                <a:gd name="connsiteY4" fmla="*/ 226219 h 233363"/>
                <a:gd name="connsiteX5" fmla="*/ 14289 w 1288404"/>
                <a:gd name="connsiteY5" fmla="*/ 197644 h 233363"/>
                <a:gd name="connsiteX0" fmla="*/ 14289 w 1288404"/>
                <a:gd name="connsiteY0" fmla="*/ 197644 h 247650"/>
                <a:gd name="connsiteX1" fmla="*/ 1212057 w 1288404"/>
                <a:gd name="connsiteY1" fmla="*/ 0 h 247650"/>
                <a:gd name="connsiteX2" fmla="*/ 1288404 w 1288404"/>
                <a:gd name="connsiteY2" fmla="*/ 23812 h 247650"/>
                <a:gd name="connsiteX3" fmla="*/ 11149 w 1288404"/>
                <a:gd name="connsiteY3" fmla="*/ 247650 h 247650"/>
                <a:gd name="connsiteX4" fmla="*/ 0 w 1288404"/>
                <a:gd name="connsiteY4" fmla="*/ 226219 h 247650"/>
                <a:gd name="connsiteX5" fmla="*/ 14289 w 1288404"/>
                <a:gd name="connsiteY5" fmla="*/ 197644 h 247650"/>
                <a:gd name="connsiteX0" fmla="*/ 14289 w 1295658"/>
                <a:gd name="connsiteY0" fmla="*/ 197644 h 247650"/>
                <a:gd name="connsiteX1" fmla="*/ 1212057 w 1295658"/>
                <a:gd name="connsiteY1" fmla="*/ 0 h 247650"/>
                <a:gd name="connsiteX2" fmla="*/ 1295658 w 1295658"/>
                <a:gd name="connsiteY2" fmla="*/ 28575 h 247650"/>
                <a:gd name="connsiteX3" fmla="*/ 11149 w 1295658"/>
                <a:gd name="connsiteY3" fmla="*/ 247650 h 247650"/>
                <a:gd name="connsiteX4" fmla="*/ 0 w 1295658"/>
                <a:gd name="connsiteY4" fmla="*/ 226219 h 247650"/>
                <a:gd name="connsiteX5" fmla="*/ 14289 w 1295658"/>
                <a:gd name="connsiteY5" fmla="*/ 197644 h 247650"/>
                <a:gd name="connsiteX0" fmla="*/ 14289 w 1295658"/>
                <a:gd name="connsiteY0" fmla="*/ 197644 h 300037"/>
                <a:gd name="connsiteX1" fmla="*/ 1212057 w 1295658"/>
                <a:gd name="connsiteY1" fmla="*/ 0 h 300037"/>
                <a:gd name="connsiteX2" fmla="*/ 1295658 w 1295658"/>
                <a:gd name="connsiteY2" fmla="*/ 28575 h 300037"/>
                <a:gd name="connsiteX3" fmla="*/ 28074 w 1295658"/>
                <a:gd name="connsiteY3" fmla="*/ 300037 h 300037"/>
                <a:gd name="connsiteX4" fmla="*/ 11149 w 1295658"/>
                <a:gd name="connsiteY4" fmla="*/ 247650 h 300037"/>
                <a:gd name="connsiteX5" fmla="*/ 0 w 1295658"/>
                <a:gd name="connsiteY5" fmla="*/ 226219 h 300037"/>
                <a:gd name="connsiteX6" fmla="*/ 14289 w 1295658"/>
                <a:gd name="connsiteY6" fmla="*/ 197644 h 300037"/>
                <a:gd name="connsiteX0" fmla="*/ 11871 w 1295658"/>
                <a:gd name="connsiteY0" fmla="*/ 252413 h 300037"/>
                <a:gd name="connsiteX1" fmla="*/ 1212057 w 1295658"/>
                <a:gd name="connsiteY1" fmla="*/ 0 h 300037"/>
                <a:gd name="connsiteX2" fmla="*/ 1295658 w 1295658"/>
                <a:gd name="connsiteY2" fmla="*/ 28575 h 300037"/>
                <a:gd name="connsiteX3" fmla="*/ 28074 w 1295658"/>
                <a:gd name="connsiteY3" fmla="*/ 300037 h 300037"/>
                <a:gd name="connsiteX4" fmla="*/ 11149 w 1295658"/>
                <a:gd name="connsiteY4" fmla="*/ 247650 h 300037"/>
                <a:gd name="connsiteX5" fmla="*/ 0 w 1295658"/>
                <a:gd name="connsiteY5" fmla="*/ 226219 h 300037"/>
                <a:gd name="connsiteX6" fmla="*/ 11871 w 1295658"/>
                <a:gd name="connsiteY6" fmla="*/ 252413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658" h="300037">
                  <a:moveTo>
                    <a:pt x="11871" y="252413"/>
                  </a:moveTo>
                  <a:cubicBezTo>
                    <a:pt x="213880" y="214710"/>
                    <a:pt x="1001317" y="30163"/>
                    <a:pt x="1212057" y="0"/>
                  </a:cubicBezTo>
                  <a:lnTo>
                    <a:pt x="1295658" y="28575"/>
                  </a:lnTo>
                  <a:cubicBezTo>
                    <a:pt x="871518" y="100012"/>
                    <a:pt x="452214" y="228600"/>
                    <a:pt x="28074" y="300037"/>
                  </a:cubicBezTo>
                  <a:lnTo>
                    <a:pt x="11149" y="247650"/>
                  </a:lnTo>
                  <a:lnTo>
                    <a:pt x="0" y="226219"/>
                  </a:lnTo>
                  <a:lnTo>
                    <a:pt x="11871" y="252413"/>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9" tIns="44809" rIns="44809" bIns="89619"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 name="Group 5"/>
          <p:cNvGrpSpPr/>
          <p:nvPr/>
        </p:nvGrpSpPr>
        <p:grpSpPr>
          <a:xfrm>
            <a:off x="1589" y="6054163"/>
            <a:ext cx="12188825" cy="503691"/>
            <a:chOff x="0" y="6135569"/>
            <a:chExt cx="12436475" cy="513925"/>
          </a:xfrm>
          <a:solidFill>
            <a:schemeClr val="accent1"/>
          </a:solidFill>
        </p:grpSpPr>
        <p:sp>
          <p:nvSpPr>
            <p:cNvPr id="23" name="Rectangle 22"/>
            <p:cNvSpPr/>
            <p:nvPr/>
          </p:nvSpPr>
          <p:spPr bwMode="auto">
            <a:xfrm>
              <a:off x="0" y="6135569"/>
              <a:ext cx="12436475" cy="5139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0" tIns="45710" rIns="45710" bIns="91420" numCol="1" spcCol="0" rtlCol="0" fromWordArt="0" anchor="b" anchorCtr="0" forceAA="0" compatLnSpc="1">
              <a:prstTxWarp prst="textNoShape">
                <a:avLst/>
              </a:prstTxWarp>
              <a:noAutofit/>
            </a:bodyPr>
            <a:lstStyle/>
            <a:p>
              <a:pPr algn="ctr" defTabSz="913828" fontAlgn="base">
                <a:spcBef>
                  <a:spcPct val="0"/>
                </a:spcBef>
                <a:spcAft>
                  <a:spcPct val="0"/>
                </a:spcAft>
              </a:pPr>
              <a:endParaRPr lang="en-US" sz="1764" spc="-5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555761" y="6206942"/>
              <a:ext cx="2103120" cy="371178"/>
            </a:xfrm>
            <a:prstGeom prst="rect">
              <a:avLst/>
            </a:prstGeom>
            <a:noFill/>
          </p:spPr>
          <p:txBody>
            <a:bodyPr wrap="square" lIns="91410" tIns="45705" rIns="91410" bIns="45705" rtlCol="0" anchor="ctr">
              <a:spAutoFit/>
            </a:bodyPr>
            <a:lstStyle/>
            <a:p>
              <a:pPr marL="4762" indent="-4762" algn="ctr"/>
              <a:r>
                <a:rPr lang="en-US" sz="1764" dirty="0">
                  <a:ln>
                    <a:solidFill>
                      <a:schemeClr val="bg1">
                        <a:alpha val="0"/>
                      </a:schemeClr>
                    </a:solidFill>
                  </a:ln>
                  <a:solidFill>
                    <a:schemeClr val="bg1"/>
                  </a:solidFill>
                  <a:ea typeface="Segoe UI" pitchFamily="34" charset="0"/>
                  <a:cs typeface="Segoe UI" pitchFamily="34" charset="0"/>
                </a:rPr>
                <a:t>Development</a:t>
              </a:r>
            </a:p>
          </p:txBody>
        </p:sp>
        <p:sp>
          <p:nvSpPr>
            <p:cNvPr id="32" name="TextBox 31"/>
            <p:cNvSpPr txBox="1"/>
            <p:nvPr/>
          </p:nvSpPr>
          <p:spPr>
            <a:xfrm>
              <a:off x="2882623" y="6206942"/>
              <a:ext cx="2103120" cy="371178"/>
            </a:xfrm>
            <a:prstGeom prst="rect">
              <a:avLst/>
            </a:prstGeom>
            <a:noFill/>
          </p:spPr>
          <p:txBody>
            <a:bodyPr wrap="square" lIns="91410" tIns="45705" rIns="91410" bIns="45705" rtlCol="0" anchor="ctr">
              <a:spAutoFit/>
            </a:bodyPr>
            <a:lstStyle/>
            <a:p>
              <a:pPr algn="ctr" defTabSz="609242"/>
              <a:r>
                <a:rPr lang="en-US" sz="1764" dirty="0">
                  <a:ln>
                    <a:solidFill>
                      <a:schemeClr val="bg1">
                        <a:alpha val="0"/>
                      </a:schemeClr>
                    </a:solidFill>
                  </a:ln>
                  <a:solidFill>
                    <a:schemeClr val="bg1"/>
                  </a:solidFill>
                  <a:ea typeface="Segoe UI" pitchFamily="34" charset="0"/>
                  <a:cs typeface="Segoe UI" pitchFamily="34" charset="0"/>
                </a:rPr>
                <a:t>Management</a:t>
              </a:r>
            </a:p>
          </p:txBody>
        </p:sp>
        <p:sp>
          <p:nvSpPr>
            <p:cNvPr id="33" name="TextBox 32"/>
            <p:cNvSpPr txBox="1"/>
            <p:nvPr/>
          </p:nvSpPr>
          <p:spPr>
            <a:xfrm>
              <a:off x="7536347" y="6206942"/>
              <a:ext cx="2103120" cy="371178"/>
            </a:xfrm>
            <a:prstGeom prst="rect">
              <a:avLst/>
            </a:prstGeom>
            <a:noFill/>
          </p:spPr>
          <p:txBody>
            <a:bodyPr wrap="square" lIns="91410" tIns="45705" rIns="91410" bIns="45705" rtlCol="0" anchor="ctr">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r>
                <a:rPr lang="en-US" sz="1764" dirty="0">
                  <a:ln>
                    <a:solidFill>
                      <a:schemeClr val="bg1">
                        <a:alpha val="0"/>
                      </a:schemeClr>
                    </a:solidFill>
                  </a:ln>
                  <a:solidFill>
                    <a:schemeClr val="bg1"/>
                  </a:solidFill>
                </a:rPr>
                <a:t>Identity</a:t>
              </a:r>
            </a:p>
          </p:txBody>
        </p:sp>
        <p:sp>
          <p:nvSpPr>
            <p:cNvPr id="36" name="TextBox 35"/>
            <p:cNvSpPr txBox="1"/>
            <p:nvPr/>
          </p:nvSpPr>
          <p:spPr>
            <a:xfrm>
              <a:off x="9863208" y="6206942"/>
              <a:ext cx="2103120" cy="371178"/>
            </a:xfrm>
            <a:prstGeom prst="rect">
              <a:avLst/>
            </a:prstGeom>
            <a:noFill/>
          </p:spPr>
          <p:txBody>
            <a:bodyPr wrap="square" lIns="91410" tIns="45705" rIns="91410" bIns="45705" rtlCol="0" anchor="ctr">
              <a:spAutoFit/>
            </a:bodyPr>
            <a:lstStyle/>
            <a:p>
              <a:pPr algn="ctr" defTabSz="609242"/>
              <a:r>
                <a:rPr lang="en-US" sz="1764" dirty="0">
                  <a:ln>
                    <a:solidFill>
                      <a:schemeClr val="bg1">
                        <a:alpha val="0"/>
                      </a:schemeClr>
                    </a:solidFill>
                  </a:ln>
                  <a:solidFill>
                    <a:schemeClr val="bg1"/>
                  </a:solidFill>
                  <a:ea typeface="Segoe UI" pitchFamily="34" charset="0"/>
                  <a:cs typeface="Segoe UI" pitchFamily="34" charset="0"/>
                </a:rPr>
                <a:t>Virtualization</a:t>
              </a:r>
            </a:p>
          </p:txBody>
        </p:sp>
        <p:sp>
          <p:nvSpPr>
            <p:cNvPr id="38" name="TextBox 37"/>
            <p:cNvSpPr txBox="1"/>
            <p:nvPr/>
          </p:nvSpPr>
          <p:spPr>
            <a:xfrm>
              <a:off x="5209485" y="6206942"/>
              <a:ext cx="2103120" cy="371178"/>
            </a:xfrm>
            <a:prstGeom prst="rect">
              <a:avLst/>
            </a:prstGeom>
            <a:noFill/>
          </p:spPr>
          <p:txBody>
            <a:bodyPr wrap="square" lIns="91410" tIns="45705" rIns="91410" bIns="45705" rtlCol="0" anchor="ctr">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r>
                <a:rPr lang="en-US" sz="1764" dirty="0">
                  <a:ln>
                    <a:solidFill>
                      <a:schemeClr val="bg1">
                        <a:alpha val="0"/>
                      </a:schemeClr>
                    </a:solidFill>
                  </a:ln>
                  <a:solidFill>
                    <a:schemeClr val="bg1"/>
                  </a:solidFill>
                </a:rPr>
                <a:t>Data</a:t>
              </a:r>
            </a:p>
          </p:txBody>
        </p:sp>
      </p:grpSp>
      <p:sp>
        <p:nvSpPr>
          <p:cNvPr id="9" name="Title 8"/>
          <p:cNvSpPr>
            <a:spLocks noGrp="1"/>
          </p:cNvSpPr>
          <p:nvPr>
            <p:ph type="title"/>
          </p:nvPr>
        </p:nvSpPr>
        <p:spPr/>
        <p:txBody>
          <a:bodyPr>
            <a:normAutofit fontScale="90000"/>
          </a:bodyPr>
          <a:lstStyle/>
          <a:p>
            <a:r>
              <a:rPr lang="en-IN" dirty="0" smtClean="0"/>
              <a:t>Complete and consistent data platform</a:t>
            </a:r>
            <a:endParaRPr lang="en-US" dirty="0"/>
          </a:p>
        </p:txBody>
      </p:sp>
      <p:sp>
        <p:nvSpPr>
          <p:cNvPr id="7" name="Text Placeholder 6"/>
          <p:cNvSpPr>
            <a:spLocks noGrp="1"/>
          </p:cNvSpPr>
          <p:nvPr>
            <p:ph type="body" sz="quarter" idx="10"/>
          </p:nvPr>
        </p:nvSpPr>
        <p:spPr>
          <a:xfrm>
            <a:off x="520702" y="1447800"/>
            <a:ext cx="11149013" cy="553870"/>
          </a:xfrm>
        </p:spPr>
        <p:txBody>
          <a:bodyPr>
            <a:normAutofit fontScale="92500" lnSpcReduction="10000"/>
          </a:bodyPr>
          <a:lstStyle/>
          <a:p>
            <a:endParaRPr lang="en-US"/>
          </a:p>
        </p:txBody>
      </p:sp>
      <p:grpSp>
        <p:nvGrpSpPr>
          <p:cNvPr id="3" name="Group 2"/>
          <p:cNvGrpSpPr/>
          <p:nvPr/>
        </p:nvGrpSpPr>
        <p:grpSpPr>
          <a:xfrm>
            <a:off x="2146994" y="2867491"/>
            <a:ext cx="1129201" cy="1129201"/>
            <a:chOff x="5636386" y="2719050"/>
            <a:chExt cx="1152144" cy="1152144"/>
          </a:xfrm>
        </p:grpSpPr>
        <p:sp>
          <p:nvSpPr>
            <p:cNvPr id="2" name="Oval 1"/>
            <p:cNvSpPr/>
            <p:nvPr/>
          </p:nvSpPr>
          <p:spPr bwMode="auto">
            <a:xfrm>
              <a:off x="5636386" y="2719050"/>
              <a:ext cx="1152144" cy="1152144"/>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828" fontAlgn="base">
                <a:spcBef>
                  <a:spcPct val="0"/>
                </a:spcBef>
                <a:spcAft>
                  <a:spcPct val="0"/>
                </a:spcAft>
              </a:pPr>
              <a:endParaRPr lang="en-US" sz="1960" dirty="0">
                <a:gradFill>
                  <a:gsLst>
                    <a:gs pos="0">
                      <a:srgbClr val="FFFFFF"/>
                    </a:gs>
                    <a:gs pos="100000">
                      <a:srgbClr val="FFFFFF"/>
                    </a:gs>
                  </a:gsLst>
                  <a:lin ang="5400000" scaled="0"/>
                </a:gradFill>
              </a:endParaRPr>
            </a:p>
          </p:txBody>
        </p:sp>
        <p:grpSp>
          <p:nvGrpSpPr>
            <p:cNvPr id="17" name="Group 16"/>
            <p:cNvGrpSpPr/>
            <p:nvPr/>
          </p:nvGrpSpPr>
          <p:grpSpPr>
            <a:xfrm>
              <a:off x="5666989" y="2860356"/>
              <a:ext cx="1072585" cy="846386"/>
              <a:chOff x="5635239" y="5026118"/>
              <a:chExt cx="1072585" cy="846386"/>
            </a:xfrm>
          </p:grpSpPr>
          <p:sp>
            <p:nvSpPr>
              <p:cNvPr id="18" name="TextBox 17"/>
              <p:cNvSpPr txBox="1"/>
              <p:nvPr/>
            </p:nvSpPr>
            <p:spPr>
              <a:xfrm>
                <a:off x="5635239" y="5026118"/>
                <a:ext cx="363882" cy="846386"/>
              </a:xfrm>
              <a:prstGeom prst="rect">
                <a:avLst/>
              </a:prstGeom>
              <a:noFill/>
            </p:spPr>
            <p:txBody>
              <a:bodyPr wrap="square" lIns="0" tIns="0" rIns="0" bIns="0" rtlCol="0">
                <a:spAutoFit/>
              </a:bodyPr>
              <a:lstStyle/>
              <a:p>
                <a:pPr defTabSz="914129"/>
                <a:r>
                  <a:rPr lang="en-US" sz="5390" b="1" dirty="0">
                    <a:ln>
                      <a:solidFill>
                        <a:schemeClr val="bg1">
                          <a:alpha val="0"/>
                        </a:schemeClr>
                      </a:solidFill>
                    </a:ln>
                    <a:latin typeface="Segoe UI Light" pitchFamily="34" charset="0"/>
                  </a:rPr>
                  <a:t>1</a:t>
                </a:r>
              </a:p>
            </p:txBody>
          </p:sp>
          <p:sp>
            <p:nvSpPr>
              <p:cNvPr id="19" name="Rectangle 18"/>
              <p:cNvSpPr/>
              <p:nvPr/>
            </p:nvSpPr>
            <p:spPr>
              <a:xfrm>
                <a:off x="5896705" y="5315749"/>
                <a:ext cx="811119" cy="338554"/>
              </a:xfrm>
              <a:prstGeom prst="rect">
                <a:avLst/>
              </a:prstGeom>
            </p:spPr>
            <p:txBody>
              <a:bodyPr wrap="square" lIns="0" tIns="0" rIns="0" bIns="0">
                <a:spAutoFit/>
              </a:bodyPr>
              <a:lstStyle/>
              <a:p>
                <a:pPr defTabSz="913828" fontAlgn="base">
                  <a:spcBef>
                    <a:spcPct val="0"/>
                  </a:spcBef>
                  <a:spcAft>
                    <a:spcPct val="0"/>
                  </a:spcAft>
                </a:pPr>
                <a:r>
                  <a:rPr lang="en-US" sz="1078" dirty="0">
                    <a:ln>
                      <a:solidFill>
                        <a:schemeClr val="bg1">
                          <a:alpha val="0"/>
                        </a:schemeClr>
                      </a:solidFill>
                    </a:ln>
                    <a:ea typeface="Segoe UI" pitchFamily="34" charset="0"/>
                    <a:cs typeface="Segoe UI" pitchFamily="34" charset="0"/>
                  </a:rPr>
                  <a:t>CONSISTENT</a:t>
                </a:r>
                <a:br>
                  <a:rPr lang="en-US" sz="1078" dirty="0">
                    <a:ln>
                      <a:solidFill>
                        <a:schemeClr val="bg1">
                          <a:alpha val="0"/>
                        </a:schemeClr>
                      </a:solidFill>
                    </a:ln>
                    <a:ea typeface="Segoe UI" pitchFamily="34" charset="0"/>
                    <a:cs typeface="Segoe UI" pitchFamily="34" charset="0"/>
                  </a:rPr>
                </a:br>
                <a:r>
                  <a:rPr lang="en-US" sz="1078" dirty="0">
                    <a:ln>
                      <a:solidFill>
                        <a:schemeClr val="bg1">
                          <a:alpha val="0"/>
                        </a:schemeClr>
                      </a:solidFill>
                    </a:ln>
                    <a:ea typeface="Segoe UI" pitchFamily="34" charset="0"/>
                    <a:cs typeface="Segoe UI" pitchFamily="34" charset="0"/>
                  </a:rPr>
                  <a:t>PLATFORM</a:t>
                </a:r>
              </a:p>
            </p:txBody>
          </p:sp>
        </p:grpSp>
      </p:grpSp>
      <p:grpSp>
        <p:nvGrpSpPr>
          <p:cNvPr id="20" name="Group 19"/>
          <p:cNvGrpSpPr/>
          <p:nvPr/>
        </p:nvGrpSpPr>
        <p:grpSpPr>
          <a:xfrm rot="18729574">
            <a:off x="1929626" y="2672460"/>
            <a:ext cx="1517553" cy="1522245"/>
            <a:chOff x="5228899" y="4604710"/>
            <a:chExt cx="1819602" cy="1825228"/>
          </a:xfrm>
          <a:solidFill>
            <a:schemeClr val="accent1"/>
          </a:solidFill>
        </p:grpSpPr>
        <p:sp>
          <p:nvSpPr>
            <p:cNvPr id="21" name="Circular Arrow 20"/>
            <p:cNvSpPr/>
            <p:nvPr/>
          </p:nvSpPr>
          <p:spPr bwMode="auto">
            <a:xfrm rot="19060340">
              <a:off x="5231712" y="4613150"/>
              <a:ext cx="1816789" cy="1816788"/>
            </a:xfrm>
            <a:prstGeom prst="circularArrow">
              <a:avLst>
                <a:gd name="adj1" fmla="val 7459"/>
                <a:gd name="adj2" fmla="val 932560"/>
                <a:gd name="adj3" fmla="val 20425019"/>
                <a:gd name="adj4" fmla="val 10830822"/>
                <a:gd name="adj5" fmla="val 9178"/>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828"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2" name="Circular Arrow 21"/>
            <p:cNvSpPr/>
            <p:nvPr/>
          </p:nvSpPr>
          <p:spPr bwMode="auto">
            <a:xfrm rot="8252229">
              <a:off x="5228899" y="4604710"/>
              <a:ext cx="1816789" cy="1816788"/>
            </a:xfrm>
            <a:prstGeom prst="circularArrow">
              <a:avLst>
                <a:gd name="adj1" fmla="val 7459"/>
                <a:gd name="adj2" fmla="val 932560"/>
                <a:gd name="adj3" fmla="val 20425019"/>
                <a:gd name="adj4" fmla="val 10830822"/>
                <a:gd name="adj5" fmla="val 9178"/>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828"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53" name="Text Placeholder 1"/>
          <p:cNvSpPr txBox="1">
            <a:spLocks/>
          </p:cNvSpPr>
          <p:nvPr/>
        </p:nvSpPr>
        <p:spPr>
          <a:xfrm>
            <a:off x="5762465" y="2273871"/>
            <a:ext cx="6266998" cy="2004388"/>
          </a:xfrm>
          <a:prstGeom prst="rect">
            <a:avLst/>
          </a:prstGeom>
        </p:spPr>
        <p:txBody>
          <a:bodyPr/>
          <a:lstStyle>
            <a:lvl1pPr marL="342776" marR="0" indent="-342776" algn="l" defTabSz="93240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3989" marR="0" indent="-241212" algn="l" defTabSz="93240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11" marR="0" indent="-228517" algn="l" defTabSz="932404" rtl="0" eaLnBrk="1" fontAlgn="auto" latinLnBrk="0" hangingPunct="1">
              <a:lnSpc>
                <a:spcPct val="90000"/>
              </a:lnSpc>
              <a:spcBef>
                <a:spcPct val="20000"/>
              </a:spcBef>
              <a:spcAft>
                <a:spcPts val="0"/>
              </a:spcAft>
              <a:buClrTx/>
              <a:buSzPct val="90000"/>
              <a:buFont typeface="Arial" pitchFamily="34" charset="0"/>
              <a:buChar char="•"/>
              <a:tabLst/>
              <a:defRPr sz="1900" kern="1200" spc="0" baseline="0">
                <a:gradFill>
                  <a:gsLst>
                    <a:gs pos="1250">
                      <a:schemeClr val="tx1"/>
                    </a:gs>
                    <a:gs pos="100000">
                      <a:schemeClr val="tx1"/>
                    </a:gs>
                  </a:gsLst>
                  <a:lin ang="5400000" scaled="0"/>
                </a:gradFill>
                <a:latin typeface="+mn-lt"/>
                <a:ea typeface="+mn-ea"/>
                <a:cs typeface="+mn-cs"/>
              </a:defRPr>
            </a:lvl3pPr>
            <a:lvl4pPr marL="1028327" marR="0" indent="-228517" algn="l" defTabSz="93240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45" marR="0" indent="-228517" algn="l" defTabSz="93240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110" indent="-233101" algn="l" defTabSz="93240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3030314" indent="-233101" algn="l" defTabSz="93240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96516" indent="-233101" algn="l" defTabSz="93240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962720" indent="-233101" algn="l" defTabSz="93240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lnSpc>
                <a:spcPct val="100000"/>
              </a:lnSpc>
              <a:spcBef>
                <a:spcPts val="1176"/>
              </a:spcBef>
              <a:buNone/>
            </a:pPr>
            <a:r>
              <a:rPr lang="en-US" sz="4312" dirty="0">
                <a:ln>
                  <a:solidFill>
                    <a:schemeClr val="bg1">
                      <a:alpha val="0"/>
                    </a:schemeClr>
                  </a:solidFill>
                </a:ln>
                <a:solidFill>
                  <a:schemeClr val="accent2"/>
                </a:solidFill>
              </a:rPr>
              <a:t>SQL Server 2014</a:t>
            </a:r>
            <a:endParaRPr lang="en-US" sz="3920" dirty="0">
              <a:ln>
                <a:solidFill>
                  <a:schemeClr val="bg1">
                    <a:alpha val="0"/>
                  </a:schemeClr>
                </a:solidFill>
              </a:ln>
              <a:solidFill>
                <a:schemeClr val="accent2"/>
              </a:solidFill>
            </a:endParaRPr>
          </a:p>
          <a:p>
            <a:pPr marL="0" indent="0">
              <a:lnSpc>
                <a:spcPct val="100000"/>
              </a:lnSpc>
              <a:spcBef>
                <a:spcPts val="1176"/>
              </a:spcBef>
              <a:buNone/>
            </a:pPr>
            <a:r>
              <a:rPr lang="en-US" sz="2744" dirty="0">
                <a:ln>
                  <a:solidFill>
                    <a:schemeClr val="bg1">
                      <a:alpha val="0"/>
                    </a:schemeClr>
                  </a:solidFill>
                </a:ln>
                <a:solidFill>
                  <a:schemeClr val="tx1"/>
                </a:solidFill>
                <a:latin typeface="+mn-lt"/>
              </a:rPr>
              <a:t>Mission-critical performance</a:t>
            </a:r>
          </a:p>
          <a:p>
            <a:pPr marL="0" indent="0">
              <a:lnSpc>
                <a:spcPct val="100000"/>
              </a:lnSpc>
              <a:spcBef>
                <a:spcPts val="1176"/>
              </a:spcBef>
              <a:buNone/>
            </a:pPr>
            <a:r>
              <a:rPr lang="en-US" sz="2744" dirty="0">
                <a:ln>
                  <a:solidFill>
                    <a:schemeClr val="bg1">
                      <a:alpha val="0"/>
                    </a:schemeClr>
                  </a:solidFill>
                </a:ln>
                <a:solidFill>
                  <a:schemeClr val="tx1"/>
                </a:solidFill>
                <a:latin typeface="+mn-lt"/>
              </a:rPr>
              <a:t>Faster insights from any data</a:t>
            </a:r>
          </a:p>
          <a:p>
            <a:pPr marL="0" indent="0">
              <a:lnSpc>
                <a:spcPct val="100000"/>
              </a:lnSpc>
              <a:spcBef>
                <a:spcPts val="1176"/>
              </a:spcBef>
              <a:buNone/>
            </a:pPr>
            <a:r>
              <a:rPr lang="en-US" sz="2744" dirty="0">
                <a:ln>
                  <a:solidFill>
                    <a:schemeClr val="bg1">
                      <a:alpha val="0"/>
                    </a:schemeClr>
                  </a:solidFill>
                </a:ln>
                <a:solidFill>
                  <a:schemeClr val="tx1"/>
                </a:solidFill>
                <a:latin typeface="+mn-lt"/>
              </a:rPr>
              <a:t>Platform for hybrid cloud</a:t>
            </a:r>
          </a:p>
        </p:txBody>
      </p:sp>
    </p:spTree>
    <p:extLst>
      <p:ext uri="{BB962C8B-B14F-4D97-AF65-F5344CB8AC3E}">
        <p14:creationId xmlns:p14="http://schemas.microsoft.com/office/powerpoint/2010/main" val="44112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104499" y="1609960"/>
            <a:ext cx="2655039" cy="1664686"/>
            <a:chOff x="5965578" y="1979910"/>
            <a:chExt cx="2656800" cy="1665789"/>
          </a:xfrm>
        </p:grpSpPr>
        <p:sp>
          <p:nvSpPr>
            <p:cNvPr id="8" name="矩形 7"/>
            <p:cNvSpPr/>
            <p:nvPr/>
          </p:nvSpPr>
          <p:spPr>
            <a:xfrm>
              <a:off x="5965578" y="1979910"/>
              <a:ext cx="2656800" cy="166578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32" name="TextBox 31"/>
            <p:cNvSpPr txBox="1"/>
            <p:nvPr/>
          </p:nvSpPr>
          <p:spPr>
            <a:xfrm>
              <a:off x="6573314" y="3087650"/>
              <a:ext cx="1579846" cy="507104"/>
            </a:xfrm>
            <a:prstGeom prst="rect">
              <a:avLst/>
            </a:prstGeom>
            <a:noFill/>
          </p:spPr>
          <p:txBody>
            <a:bodyPr wrap="square" lIns="0" tIns="0" rIns="0" bIns="0" rtlCol="0">
              <a:spAutoFit/>
            </a:bodyPr>
            <a:lstStyle/>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$100 gets you 3 million times more storage in 30 years)</a:t>
              </a:r>
            </a:p>
          </p:txBody>
        </p:sp>
        <p:sp>
          <p:nvSpPr>
            <p:cNvPr id="38" name="矩形 37"/>
            <p:cNvSpPr/>
            <p:nvPr/>
          </p:nvSpPr>
          <p:spPr>
            <a:xfrm>
              <a:off x="7510072" y="2252177"/>
              <a:ext cx="184778" cy="359294"/>
            </a:xfrm>
            <a:prstGeom prst="rect">
              <a:avLst/>
            </a:prstGeom>
          </p:spPr>
          <p:txBody>
            <a:bodyPr wrap="none">
              <a:spAutoFit/>
            </a:bodyPr>
            <a:lstStyle/>
            <a:p>
              <a:pPr algn="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grpSp>
        <p:nvGrpSpPr>
          <p:cNvPr id="15" name="组合 14"/>
          <p:cNvGrpSpPr/>
          <p:nvPr/>
        </p:nvGrpSpPr>
        <p:grpSpPr>
          <a:xfrm>
            <a:off x="7101113" y="3310131"/>
            <a:ext cx="2658425" cy="1665696"/>
            <a:chOff x="5962192" y="3681208"/>
            <a:chExt cx="2660186" cy="1666800"/>
          </a:xfrm>
        </p:grpSpPr>
        <p:sp>
          <p:nvSpPr>
            <p:cNvPr id="9" name="矩形 8"/>
            <p:cNvSpPr/>
            <p:nvPr/>
          </p:nvSpPr>
          <p:spPr>
            <a:xfrm>
              <a:off x="5965578" y="3681208"/>
              <a:ext cx="2656800" cy="1666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Inexpensive Computing</a:t>
              </a:r>
            </a:p>
          </p:txBody>
        </p:sp>
        <p:sp>
          <p:nvSpPr>
            <p:cNvPr id="33" name="TextBox 32"/>
            <p:cNvSpPr txBox="1"/>
            <p:nvPr/>
          </p:nvSpPr>
          <p:spPr>
            <a:xfrm>
              <a:off x="6282454" y="4913411"/>
              <a:ext cx="1934317" cy="380328"/>
            </a:xfrm>
            <a:prstGeom prst="rect">
              <a:avLst/>
            </a:prstGeom>
            <a:noFill/>
          </p:spPr>
          <p:txBody>
            <a:bodyPr wrap="square" lIns="0" tIns="0" rIns="0" bIns="0" rtlCol="0">
              <a:spAutoFit/>
            </a:bodyPr>
            <a:lstStyle/>
            <a:p>
              <a:pPr algn="r" defTabSz="571076">
                <a:lnSpc>
                  <a:spcPct val="80000"/>
                </a:lnSpc>
                <a:spcBef>
                  <a:spcPct val="20000"/>
                </a:spcBef>
                <a:buClr>
                  <a:srgbClr val="0071BC"/>
                </a:buClr>
                <a:buSzPct val="90000"/>
              </a:pPr>
              <a:r>
                <a:rPr lang="en-US" altLang="zh-CN" sz="1372" dirty="0">
                  <a:solidFill>
                    <a:srgbClr val="FFFFFF">
                      <a:alpha val="99000"/>
                    </a:srgbClr>
                  </a:solidFill>
                  <a:ea typeface="Segoe UI" pitchFamily="34" charset="0"/>
                  <a:cs typeface="Segoe UI" pitchFamily="34" charset="0"/>
                </a:rPr>
                <a:t>1980 </a:t>
              </a:r>
              <a:r>
                <a:rPr lang="en-US" sz="1372" dirty="0">
                  <a:solidFill>
                    <a:srgbClr val="FFFFFF">
                      <a:alpha val="99000"/>
                    </a:srgbClr>
                  </a:solidFill>
                  <a:ea typeface="Segoe UI" pitchFamily="34" charset="0"/>
                  <a:cs typeface="Segoe UI" pitchFamily="34" charset="0"/>
                </a:rPr>
                <a:t>10 MIPS/$ </a:t>
              </a:r>
            </a:p>
            <a:p>
              <a:pPr algn="r" defTabSz="571076">
                <a:lnSpc>
                  <a:spcPct val="80000"/>
                </a:lnSpc>
                <a:spcBef>
                  <a:spcPct val="20000"/>
                </a:spcBef>
                <a:buClr>
                  <a:srgbClr val="0071BC"/>
                </a:buClr>
                <a:buSzPct val="90000"/>
              </a:pPr>
              <a:r>
                <a:rPr lang="en-US" altLang="zh-CN" sz="1372" dirty="0">
                  <a:solidFill>
                    <a:srgbClr val="FFFFFF">
                      <a:alpha val="99000"/>
                    </a:srgbClr>
                  </a:solidFill>
                  <a:ea typeface="Segoe UI" pitchFamily="34" charset="0"/>
                  <a:cs typeface="Segoe UI" pitchFamily="34" charset="0"/>
                </a:rPr>
                <a:t>2005</a:t>
              </a:r>
              <a:r>
                <a:rPr lang="zh-CN" altLang="en-US" sz="1372" dirty="0">
                  <a:solidFill>
                    <a:srgbClr val="FFFFFF">
                      <a:alpha val="99000"/>
                    </a:srgbClr>
                  </a:solidFill>
                  <a:ea typeface="Segoe UI" pitchFamily="34" charset="0"/>
                  <a:cs typeface="Segoe UI" pitchFamily="34" charset="0"/>
                </a:rPr>
                <a:t> </a:t>
              </a:r>
              <a:r>
                <a:rPr lang="en-US" sz="1372" dirty="0">
                  <a:solidFill>
                    <a:srgbClr val="FFFFFF">
                      <a:alpha val="99000"/>
                    </a:srgbClr>
                  </a:solidFill>
                  <a:ea typeface="Segoe UI" pitchFamily="34" charset="0"/>
                  <a:cs typeface="Segoe UI" pitchFamily="34" charset="0"/>
                </a:rPr>
                <a:t>10 million MIPS/$ </a:t>
              </a:r>
            </a:p>
          </p:txBody>
        </p:sp>
        <p:sp>
          <p:nvSpPr>
            <p:cNvPr id="39" name="矩形 38"/>
            <p:cNvSpPr/>
            <p:nvPr/>
          </p:nvSpPr>
          <p:spPr>
            <a:xfrm>
              <a:off x="5962192" y="3939153"/>
              <a:ext cx="1850168" cy="359295"/>
            </a:xfrm>
            <a:prstGeom prst="rect">
              <a:avLst/>
            </a:prstGeom>
          </p:spPr>
          <p:txBody>
            <a:bodyPr wrap="square">
              <a:spAutoFit/>
            </a:bodyPr>
            <a:lstStyle/>
            <a:p>
              <a:pP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grpSp>
        <p:nvGrpSpPr>
          <p:cNvPr id="11" name="组合 10"/>
          <p:cNvGrpSpPr/>
          <p:nvPr/>
        </p:nvGrpSpPr>
        <p:grpSpPr>
          <a:xfrm>
            <a:off x="1743846" y="1606724"/>
            <a:ext cx="2632824" cy="1664686"/>
            <a:chOff x="601371" y="1976672"/>
            <a:chExt cx="2634569" cy="1665789"/>
          </a:xfrm>
        </p:grpSpPr>
        <p:sp>
          <p:nvSpPr>
            <p:cNvPr id="4" name="矩形 3"/>
            <p:cNvSpPr/>
            <p:nvPr/>
          </p:nvSpPr>
          <p:spPr>
            <a:xfrm>
              <a:off x="601577" y="1976672"/>
              <a:ext cx="2634363" cy="16657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9" name="TextBox 18"/>
            <p:cNvSpPr txBox="1"/>
            <p:nvPr/>
          </p:nvSpPr>
          <p:spPr>
            <a:xfrm>
              <a:off x="977608" y="3194169"/>
              <a:ext cx="1803386" cy="380327"/>
            </a:xfrm>
            <a:prstGeom prst="rect">
              <a:avLst/>
            </a:prstGeom>
            <a:noFill/>
          </p:spPr>
          <p:txBody>
            <a:bodyPr wrap="square" lIns="0" tIns="0" rIns="0" bIns="0" rtlCol="0">
              <a:spAutoFit/>
            </a:bodyPr>
            <a:lstStyle/>
            <a:p>
              <a:pPr algn="r" defTabSz="571076">
                <a:lnSpc>
                  <a:spcPct val="9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&gt;5.5 billion (70+% </a:t>
              </a:r>
              <a:r>
                <a:rPr lang="zh-CN" altLang="en-US" sz="1372" dirty="0">
                  <a:solidFill>
                    <a:srgbClr val="FFFFFF">
                      <a:alpha val="99000"/>
                    </a:srgbClr>
                  </a:solidFill>
                  <a:ea typeface="Segoe UI" pitchFamily="34" charset="0"/>
                  <a:cs typeface="Segoe UI" pitchFamily="34" charset="0"/>
                </a:rPr>
                <a:t> </a:t>
              </a:r>
              <a:r>
                <a:rPr lang="en-US" altLang="zh-CN" sz="1372" dirty="0">
                  <a:solidFill>
                    <a:srgbClr val="FFFFFF">
                      <a:alpha val="99000"/>
                    </a:srgbClr>
                  </a:solidFill>
                  <a:ea typeface="Segoe UI" pitchFamily="34" charset="0"/>
                  <a:cs typeface="Segoe UI" pitchFamily="34" charset="0"/>
                </a:rPr>
                <a:t>of global population</a:t>
              </a:r>
              <a:r>
                <a:rPr lang="en-US" sz="1372" dirty="0">
                  <a:solidFill>
                    <a:srgbClr val="FFFFFF">
                      <a:alpha val="99000"/>
                    </a:srgbClr>
                  </a:solidFill>
                  <a:ea typeface="Segoe UI" pitchFamily="34" charset="0"/>
                  <a:cs typeface="Segoe UI" pitchFamily="34" charset="0"/>
                </a:rPr>
                <a:t>)</a:t>
              </a:r>
            </a:p>
          </p:txBody>
        </p:sp>
        <p:sp>
          <p:nvSpPr>
            <p:cNvPr id="34" name="矩形 33"/>
            <p:cNvSpPr/>
            <p:nvPr/>
          </p:nvSpPr>
          <p:spPr>
            <a:xfrm>
              <a:off x="601371" y="2210961"/>
              <a:ext cx="184779" cy="359294"/>
            </a:xfrm>
            <a:prstGeom prst="rect">
              <a:avLst/>
            </a:prstGeom>
          </p:spPr>
          <p:txBody>
            <a:bodyPr wrap="none">
              <a:spAutoFit/>
            </a:bodyPr>
            <a:lstStyle/>
            <a:p>
              <a:pPr defTabSz="1218387"/>
              <a:endParaRPr lang="zh-CN" altLang="en-US" sz="1699" dirty="0">
                <a:solidFill>
                  <a:srgbClr val="FFFFFF"/>
                </a:solidFill>
                <a:latin typeface="微软雅黑" pitchFamily="34" charset="-122"/>
                <a:ea typeface="微软雅黑" pitchFamily="34" charset="-122"/>
              </a:endParaRPr>
            </a:p>
          </p:txBody>
        </p:sp>
      </p:grpSp>
      <p:sp>
        <p:nvSpPr>
          <p:cNvPr id="2" name="标题 1"/>
          <p:cNvSpPr>
            <a:spLocks noGrp="1"/>
          </p:cNvSpPr>
          <p:nvPr>
            <p:ph type="title"/>
          </p:nvPr>
        </p:nvSpPr>
        <p:spPr/>
        <p:txBody>
          <a:bodyPr>
            <a:normAutofit fontScale="90000"/>
          </a:bodyPr>
          <a:lstStyle/>
          <a:p>
            <a:r>
              <a:rPr lang="en-US" altLang="zh-CN" dirty="0" smtClean="0"/>
              <a:t>Key trends</a:t>
            </a:r>
            <a:endParaRPr lang="zh-CN" altLang="en-US" dirty="0"/>
          </a:p>
        </p:txBody>
      </p:sp>
      <p:sp>
        <p:nvSpPr>
          <p:cNvPr id="3" name="Text Placeholder 2"/>
          <p:cNvSpPr>
            <a:spLocks noGrp="1"/>
          </p:cNvSpPr>
          <p:nvPr>
            <p:ph type="body" sz="quarter" idx="10"/>
          </p:nvPr>
        </p:nvSpPr>
        <p:spPr>
          <a:xfrm>
            <a:off x="520702" y="1055792"/>
            <a:ext cx="11149013" cy="553870"/>
          </a:xfrm>
        </p:spPr>
        <p:txBody>
          <a:bodyPr>
            <a:normAutofit fontScale="92500" lnSpcReduction="10000"/>
          </a:bodyPr>
          <a:lstStyle/>
          <a:p>
            <a:endParaRPr lang="en-US"/>
          </a:p>
        </p:txBody>
      </p:sp>
      <p:sp>
        <p:nvSpPr>
          <p:cNvPr id="30" name="Down Arrow 19"/>
          <p:cNvSpPr/>
          <p:nvPr/>
        </p:nvSpPr>
        <p:spPr bwMode="auto">
          <a:xfrm rot="10800000" flipV="1">
            <a:off x="9188839" y="1609962"/>
            <a:ext cx="523527" cy="121494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31" name="Down Arrow 19"/>
          <p:cNvSpPr/>
          <p:nvPr/>
        </p:nvSpPr>
        <p:spPr bwMode="auto">
          <a:xfrm rot="10800000" flipV="1">
            <a:off x="9218092" y="3310131"/>
            <a:ext cx="523527" cy="121494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9" name="Down Arrow 19"/>
          <p:cNvSpPr/>
          <p:nvPr/>
        </p:nvSpPr>
        <p:spPr bwMode="auto">
          <a:xfrm flipV="1">
            <a:off x="3849624" y="2066482"/>
            <a:ext cx="523527" cy="1211401"/>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2" name="组合 11"/>
          <p:cNvGrpSpPr/>
          <p:nvPr/>
        </p:nvGrpSpPr>
        <p:grpSpPr>
          <a:xfrm>
            <a:off x="4412622" y="1606725"/>
            <a:ext cx="2655039" cy="1671159"/>
            <a:chOff x="3271917" y="1976672"/>
            <a:chExt cx="2656800" cy="1672266"/>
          </a:xfrm>
        </p:grpSpPr>
        <p:sp>
          <p:nvSpPr>
            <p:cNvPr id="5" name="矩形 4"/>
            <p:cNvSpPr/>
            <p:nvPr/>
          </p:nvSpPr>
          <p:spPr>
            <a:xfrm>
              <a:off x="3271917" y="1976672"/>
              <a:ext cx="2656800" cy="16722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0" name="TextBox 19"/>
            <p:cNvSpPr txBox="1"/>
            <p:nvPr/>
          </p:nvSpPr>
          <p:spPr>
            <a:xfrm>
              <a:off x="3760509" y="3194169"/>
              <a:ext cx="1603579" cy="380328"/>
            </a:xfrm>
            <a:prstGeom prst="rect">
              <a:avLst/>
            </a:prstGeom>
            <a:noFill/>
          </p:spPr>
          <p:txBody>
            <a:bodyPr wrap="square" lIns="0" tIns="0" rIns="0" bIns="0" rtlCol="0">
              <a:spAutoFit/>
            </a:bodyPr>
            <a:lstStyle/>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&gt;</a:t>
              </a:r>
              <a:r>
                <a:rPr lang="en-US" altLang="zh-CN" sz="1372" dirty="0">
                  <a:solidFill>
                    <a:srgbClr val="FFFFFF">
                      <a:alpha val="99000"/>
                    </a:srgbClr>
                  </a:solidFill>
                  <a:ea typeface="Segoe UI" pitchFamily="34" charset="0"/>
                  <a:cs typeface="Segoe UI" pitchFamily="34" charset="0"/>
                </a:rPr>
                <a:t>2</a:t>
              </a:r>
              <a:r>
                <a:rPr lang="zh-CN" altLang="en-US" sz="1372" dirty="0">
                  <a:solidFill>
                    <a:srgbClr val="FFFFFF">
                      <a:alpha val="99000"/>
                    </a:srgbClr>
                  </a:solidFill>
                  <a:ea typeface="Segoe UI" pitchFamily="34" charset="0"/>
                  <a:cs typeface="Segoe UI" pitchFamily="34" charset="0"/>
                </a:rPr>
                <a:t> </a:t>
              </a:r>
              <a:r>
                <a:rPr lang="en-US" altLang="zh-CN" sz="1372" dirty="0">
                  <a:solidFill>
                    <a:srgbClr val="FFFFFF">
                      <a:alpha val="99000"/>
                    </a:srgbClr>
                  </a:solidFill>
                  <a:ea typeface="Segoe UI" pitchFamily="34" charset="0"/>
                  <a:cs typeface="Segoe UI" pitchFamily="34" charset="0"/>
                </a:rPr>
                <a:t>billion</a:t>
              </a:r>
              <a:endParaRPr lang="en-US" sz="1372" dirty="0">
                <a:solidFill>
                  <a:srgbClr val="FFFFFF">
                    <a:alpha val="99000"/>
                  </a:srgbClr>
                </a:solidFill>
                <a:ea typeface="Segoe UI" pitchFamily="34" charset="0"/>
                <a:cs typeface="Segoe UI" pitchFamily="34" charset="0"/>
              </a:endParaRPr>
            </a:p>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users</a:t>
              </a:r>
            </a:p>
          </p:txBody>
        </p:sp>
        <p:sp>
          <p:nvSpPr>
            <p:cNvPr id="35" name="矩形 34"/>
            <p:cNvSpPr/>
            <p:nvPr/>
          </p:nvSpPr>
          <p:spPr>
            <a:xfrm>
              <a:off x="3274632" y="2198292"/>
              <a:ext cx="184779" cy="359294"/>
            </a:xfrm>
            <a:prstGeom prst="rect">
              <a:avLst/>
            </a:prstGeom>
          </p:spPr>
          <p:txBody>
            <a:bodyPr wrap="none">
              <a:spAutoFit/>
            </a:bodyPr>
            <a:lstStyle/>
            <a:p>
              <a:pP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grpSp>
        <p:nvGrpSpPr>
          <p:cNvPr id="13" name="组合 12"/>
          <p:cNvGrpSpPr/>
          <p:nvPr/>
        </p:nvGrpSpPr>
        <p:grpSpPr>
          <a:xfrm>
            <a:off x="1682066" y="3306893"/>
            <a:ext cx="2694602" cy="1665696"/>
            <a:chOff x="539552" y="3677969"/>
            <a:chExt cx="2696388" cy="1666800"/>
          </a:xfrm>
        </p:grpSpPr>
        <p:sp>
          <p:nvSpPr>
            <p:cNvPr id="7" name="矩形 6"/>
            <p:cNvSpPr/>
            <p:nvPr/>
          </p:nvSpPr>
          <p:spPr>
            <a:xfrm>
              <a:off x="601578" y="3677969"/>
              <a:ext cx="2634362"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89619" rIns="91375"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8" name="TextBox 27"/>
            <p:cNvSpPr txBox="1"/>
            <p:nvPr/>
          </p:nvSpPr>
          <p:spPr>
            <a:xfrm>
              <a:off x="539552" y="4694905"/>
              <a:ext cx="2197324" cy="591621"/>
            </a:xfrm>
            <a:prstGeom prst="rect">
              <a:avLst/>
            </a:prstGeom>
            <a:noFill/>
          </p:spPr>
          <p:txBody>
            <a:bodyPr wrap="square" lIns="0" tIns="0" rIns="0" bIns="0" rtlCol="0">
              <a:spAutoFit/>
            </a:bodyPr>
            <a:lstStyle/>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Web </a:t>
              </a:r>
              <a:r>
                <a:rPr lang="en-US" altLang="zh-CN" sz="1372" dirty="0">
                  <a:solidFill>
                    <a:srgbClr val="FFFFFF">
                      <a:alpha val="99000"/>
                    </a:srgbClr>
                  </a:solidFill>
                  <a:ea typeface="Segoe UI" pitchFamily="34" charset="0"/>
                  <a:cs typeface="Segoe UI" pitchFamily="34" charset="0"/>
                </a:rPr>
                <a:t>traffic</a:t>
              </a:r>
              <a:endParaRPr lang="en-US" sz="1372" dirty="0">
                <a:solidFill>
                  <a:srgbClr val="FFFFFF">
                    <a:alpha val="99000"/>
                  </a:srgbClr>
                </a:solidFill>
                <a:ea typeface="Segoe UI" pitchFamily="34" charset="0"/>
                <a:cs typeface="Segoe UI" pitchFamily="34" charset="0"/>
              </a:endParaRPr>
            </a:p>
            <a:p>
              <a:pPr algn="r" defTabSz="571076">
                <a:lnSpc>
                  <a:spcPct val="80000"/>
                </a:lnSpc>
                <a:spcBef>
                  <a:spcPct val="20000"/>
                </a:spcBef>
                <a:buClr>
                  <a:srgbClr val="0071BC"/>
                </a:buClr>
                <a:buSzPct val="90000"/>
              </a:pPr>
              <a:r>
                <a:rPr lang="en-US" altLang="zh-CN" sz="1372" dirty="0">
                  <a:solidFill>
                    <a:srgbClr val="FFFFFF">
                      <a:alpha val="99000"/>
                    </a:srgbClr>
                  </a:solidFill>
                  <a:ea typeface="Segoe UI" pitchFamily="34" charset="0"/>
                  <a:cs typeface="Segoe UI" pitchFamily="34" charset="0"/>
                </a:rPr>
                <a:t>2010</a:t>
              </a:r>
              <a:r>
                <a:rPr lang="zh-CN" altLang="en-US" sz="1372" dirty="0">
                  <a:solidFill>
                    <a:srgbClr val="FFFFFF">
                      <a:alpha val="99000"/>
                    </a:srgbClr>
                  </a:solidFill>
                  <a:ea typeface="Segoe UI" pitchFamily="34" charset="0"/>
                  <a:cs typeface="Segoe UI" pitchFamily="34" charset="0"/>
                </a:rPr>
                <a:t> </a:t>
              </a:r>
              <a:r>
                <a:rPr lang="en-US" sz="1372" dirty="0">
                  <a:solidFill>
                    <a:srgbClr val="FFFFFF">
                      <a:alpha val="99000"/>
                    </a:srgbClr>
                  </a:solidFill>
                  <a:ea typeface="Segoe UI" pitchFamily="34" charset="0"/>
                  <a:cs typeface="Segoe UI" pitchFamily="34" charset="0"/>
                </a:rPr>
                <a:t>130 exabyte (10 E18)</a:t>
              </a:r>
            </a:p>
            <a:p>
              <a:pPr algn="r" defTabSz="571076">
                <a:lnSpc>
                  <a:spcPct val="80000"/>
                </a:lnSpc>
                <a:spcBef>
                  <a:spcPct val="20000"/>
                </a:spcBef>
                <a:buClr>
                  <a:srgbClr val="0071BC"/>
                </a:buClr>
                <a:buSzPct val="90000"/>
              </a:pPr>
              <a:r>
                <a:rPr lang="en-US" altLang="zh-CN" sz="1372" dirty="0">
                  <a:solidFill>
                    <a:srgbClr val="FFFFFF">
                      <a:alpha val="99000"/>
                    </a:srgbClr>
                  </a:solidFill>
                  <a:ea typeface="Segoe UI" pitchFamily="34" charset="0"/>
                  <a:cs typeface="Segoe UI" pitchFamily="34" charset="0"/>
                </a:rPr>
                <a:t>2015</a:t>
              </a:r>
              <a:r>
                <a:rPr lang="zh-CN" altLang="en-US" sz="1372" dirty="0">
                  <a:solidFill>
                    <a:srgbClr val="FFFFFF">
                      <a:alpha val="99000"/>
                    </a:srgbClr>
                  </a:solidFill>
                  <a:ea typeface="Segoe UI" pitchFamily="34" charset="0"/>
                  <a:cs typeface="Segoe UI" pitchFamily="34" charset="0"/>
                </a:rPr>
                <a:t> </a:t>
              </a:r>
              <a:r>
                <a:rPr lang="en-US" sz="1372" dirty="0">
                  <a:solidFill>
                    <a:srgbClr val="FFFFFF">
                      <a:alpha val="99000"/>
                    </a:srgbClr>
                  </a:solidFill>
                  <a:ea typeface="Segoe UI" pitchFamily="34" charset="0"/>
                  <a:cs typeface="Segoe UI" pitchFamily="34" charset="0"/>
                </a:rPr>
                <a:t>1.6 zettabyte (10 E21) </a:t>
              </a:r>
            </a:p>
          </p:txBody>
        </p:sp>
        <p:sp>
          <p:nvSpPr>
            <p:cNvPr id="37" name="矩形 36"/>
            <p:cNvSpPr/>
            <p:nvPr/>
          </p:nvSpPr>
          <p:spPr>
            <a:xfrm>
              <a:off x="601579" y="3944270"/>
              <a:ext cx="1800200" cy="359295"/>
            </a:xfrm>
            <a:prstGeom prst="rect">
              <a:avLst/>
            </a:prstGeom>
          </p:spPr>
          <p:txBody>
            <a:bodyPr wrap="square">
              <a:spAutoFit/>
            </a:bodyPr>
            <a:lstStyle/>
            <a:p>
              <a:pP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sp>
        <p:nvSpPr>
          <p:cNvPr id="23" name="Down Arrow 19"/>
          <p:cNvSpPr/>
          <p:nvPr/>
        </p:nvSpPr>
        <p:spPr bwMode="auto">
          <a:xfrm flipV="1">
            <a:off x="6503408" y="2075439"/>
            <a:ext cx="523527" cy="120244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4" name="Down Arrow 19"/>
          <p:cNvSpPr/>
          <p:nvPr/>
        </p:nvSpPr>
        <p:spPr bwMode="auto">
          <a:xfrm flipV="1">
            <a:off x="3840877" y="3757015"/>
            <a:ext cx="523527" cy="1211401"/>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4" name="组合 13"/>
          <p:cNvGrpSpPr/>
          <p:nvPr/>
        </p:nvGrpSpPr>
        <p:grpSpPr>
          <a:xfrm>
            <a:off x="4406663" y="3306893"/>
            <a:ext cx="2660999" cy="1665696"/>
            <a:chOff x="3265955" y="3677969"/>
            <a:chExt cx="2662762" cy="1666800"/>
          </a:xfrm>
        </p:grpSpPr>
        <p:sp>
          <p:nvSpPr>
            <p:cNvPr id="6" name="矩形 5"/>
            <p:cNvSpPr/>
            <p:nvPr/>
          </p:nvSpPr>
          <p:spPr>
            <a:xfrm>
              <a:off x="3271917" y="3677969"/>
              <a:ext cx="2656800"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19" tIns="89619" rIns="89619" bIns="89619" numCol="1" rtlCol="0" anchor="t" anchorCtr="0" compatLnSpc="1">
              <a:prstTxWarp prst="textNoShape">
                <a:avLst/>
              </a:prstTxWarp>
            </a:bodyPr>
            <a:lstStyle/>
            <a:p>
              <a:pPr defTabSz="1071024" fontAlgn="base">
                <a:lnSpc>
                  <a:spcPct val="80000"/>
                </a:lnSpc>
                <a:spcBef>
                  <a:spcPct val="0"/>
                </a:spcBef>
                <a:spcAft>
                  <a:spcPct val="0"/>
                </a:spcAft>
              </a:pPr>
              <a:r>
                <a:rPr lang="en-US" altLang="zh-CN" sz="196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26" name="TextBox 25"/>
            <p:cNvSpPr txBox="1"/>
            <p:nvPr/>
          </p:nvSpPr>
          <p:spPr>
            <a:xfrm>
              <a:off x="3725298" y="4894960"/>
              <a:ext cx="1624072" cy="380328"/>
            </a:xfrm>
            <a:prstGeom prst="rect">
              <a:avLst/>
            </a:prstGeom>
            <a:noFill/>
            <a:ln>
              <a:noFill/>
            </a:ln>
          </p:spPr>
          <p:txBody>
            <a:bodyPr wrap="square" lIns="0" tIns="0" rIns="0" bIns="0" rtlCol="0">
              <a:spAutoFit/>
            </a:bodyPr>
            <a:lstStyle/>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&gt;10 billion</a:t>
              </a:r>
            </a:p>
            <a:p>
              <a:pPr algn="r" defTabSz="571076">
                <a:lnSpc>
                  <a:spcPct val="80000"/>
                </a:lnSpc>
                <a:spcBef>
                  <a:spcPct val="20000"/>
                </a:spcBef>
                <a:buClr>
                  <a:srgbClr val="0071BC"/>
                </a:buClr>
                <a:buSzPct val="90000"/>
              </a:pPr>
              <a:r>
                <a:rPr lang="en-US" sz="1372" dirty="0">
                  <a:solidFill>
                    <a:srgbClr val="FFFFFF">
                      <a:alpha val="99000"/>
                    </a:srgbClr>
                  </a:solidFill>
                  <a:ea typeface="Segoe UI" pitchFamily="34" charset="0"/>
                  <a:cs typeface="Segoe UI" pitchFamily="34" charset="0"/>
                </a:rPr>
                <a:t> </a:t>
              </a:r>
            </a:p>
          </p:txBody>
        </p:sp>
        <p:sp>
          <p:nvSpPr>
            <p:cNvPr id="36" name="矩形 35"/>
            <p:cNvSpPr/>
            <p:nvPr/>
          </p:nvSpPr>
          <p:spPr>
            <a:xfrm>
              <a:off x="3265955" y="3931482"/>
              <a:ext cx="184779" cy="359295"/>
            </a:xfrm>
            <a:prstGeom prst="rect">
              <a:avLst/>
            </a:prstGeom>
            <a:noFill/>
            <a:ln>
              <a:noFill/>
            </a:ln>
          </p:spPr>
          <p:txBody>
            <a:bodyPr wrap="none">
              <a:spAutoFit/>
            </a:bodyPr>
            <a:lstStyle/>
            <a:p>
              <a:pPr defTabSz="1218387"/>
              <a:endParaRPr lang="zh-CN" altLang="en-US" sz="1699" kern="0" dirty="0">
                <a:solidFill>
                  <a:srgbClr val="FFFFFF"/>
                </a:solidFill>
                <a:latin typeface="微软雅黑" pitchFamily="34" charset="-122"/>
                <a:ea typeface="微软雅黑" pitchFamily="34" charset="-122"/>
                <a:cs typeface="Segoe UI" pitchFamily="34" charset="0"/>
              </a:endParaRPr>
            </a:p>
          </p:txBody>
        </p:sp>
      </p:grpSp>
      <p:sp>
        <p:nvSpPr>
          <p:cNvPr id="25" name="Down Arrow 19"/>
          <p:cNvSpPr/>
          <p:nvPr/>
        </p:nvSpPr>
        <p:spPr bwMode="auto">
          <a:xfrm flipV="1">
            <a:off x="6503408" y="3769353"/>
            <a:ext cx="523527" cy="121139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b" anchorCtr="0" forceAA="0" compatLnSpc="1">
            <a:prstTxWarp prst="textNoShape">
              <a:avLst/>
            </a:prstTxWarp>
            <a:noAutofit/>
          </a:bodyPr>
          <a:lstStyle/>
          <a:p>
            <a:pPr algn="ctr" defTabSz="570888"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0811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par>
                          <p:cTn id="8" fill="hold">
                            <p:stCondLst>
                              <p:cond delay="3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800"/>
                            </p:stCondLst>
                            <p:childTnLst>
                              <p:par>
                                <p:cTn id="15" presetID="42"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3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300"/>
                            </p:stCondLst>
                            <p:childTnLst>
                              <p:par>
                                <p:cTn id="33" presetID="42"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par>
                          <p:cTn id="53" fill="hold">
                            <p:stCondLst>
                              <p:cond delay="3300"/>
                            </p:stCondLst>
                            <p:childTnLst>
                              <p:par>
                                <p:cTn id="54" presetID="47" presetClass="entr" presetSubtype="0"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anim calcmode="lin" valueType="num">
                                      <p:cBhvr>
                                        <p:cTn id="57" dur="500" fill="hold"/>
                                        <p:tgtEl>
                                          <p:spTgt spid="16"/>
                                        </p:tgtEl>
                                        <p:attrNameLst>
                                          <p:attrName>ppt_x</p:attrName>
                                        </p:attrNameLst>
                                      </p:cBhvr>
                                      <p:tavLst>
                                        <p:tav tm="0">
                                          <p:val>
                                            <p:strVal val="#ppt_x"/>
                                          </p:val>
                                        </p:tav>
                                        <p:tav tm="100000">
                                          <p:val>
                                            <p:strVal val="#ppt_x"/>
                                          </p:val>
                                        </p:tav>
                                      </p:tavLst>
                                    </p:anim>
                                    <p:anim calcmode="lin" valueType="num">
                                      <p:cBhvr>
                                        <p:cTn id="58" dur="500" fill="hold"/>
                                        <p:tgtEl>
                                          <p:spTgt spid="16"/>
                                        </p:tgtEl>
                                        <p:attrNameLst>
                                          <p:attrName>ppt_y</p:attrName>
                                        </p:attrNameLst>
                                      </p:cBhvr>
                                      <p:tavLst>
                                        <p:tav tm="0">
                                          <p:val>
                                            <p:strVal val="#ppt_y-.1"/>
                                          </p:val>
                                        </p:tav>
                                        <p:tav tm="100000">
                                          <p:val>
                                            <p:strVal val="#ppt_y"/>
                                          </p:val>
                                        </p:tav>
                                      </p:tavLst>
                                    </p:anim>
                                  </p:childTnLst>
                                </p:cTn>
                              </p:par>
                            </p:childTnLst>
                          </p:cTn>
                        </p:par>
                        <p:par>
                          <p:cTn id="59" fill="hold">
                            <p:stCondLst>
                              <p:cond delay="3800"/>
                            </p:stCondLst>
                            <p:childTnLst>
                              <p:par>
                                <p:cTn id="60" presetID="47" presetClass="entr" presetSubtype="0"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anim calcmode="lin" valueType="num">
                                      <p:cBhvr>
                                        <p:cTn id="63" dur="500" fill="hold"/>
                                        <p:tgtEl>
                                          <p:spTgt spid="15"/>
                                        </p:tgtEl>
                                        <p:attrNameLst>
                                          <p:attrName>ppt_x</p:attrName>
                                        </p:attrNameLst>
                                      </p:cBhvr>
                                      <p:tavLst>
                                        <p:tav tm="0">
                                          <p:val>
                                            <p:strVal val="#ppt_x"/>
                                          </p:val>
                                        </p:tav>
                                        <p:tav tm="100000">
                                          <p:val>
                                            <p:strVal val="#ppt_x"/>
                                          </p:val>
                                        </p:tav>
                                      </p:tavLst>
                                    </p:anim>
                                    <p:anim calcmode="lin" valueType="num">
                                      <p:cBhvr>
                                        <p:cTn id="64" dur="5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4300"/>
                            </p:stCondLst>
                            <p:childTnLst>
                              <p:par>
                                <p:cTn id="66" presetID="47"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anim calcmode="lin" valueType="num">
                                      <p:cBhvr>
                                        <p:cTn id="69" dur="1000" fill="hold"/>
                                        <p:tgtEl>
                                          <p:spTgt spid="30"/>
                                        </p:tgtEl>
                                        <p:attrNameLst>
                                          <p:attrName>ppt_x</p:attrName>
                                        </p:attrNameLst>
                                      </p:cBhvr>
                                      <p:tavLst>
                                        <p:tav tm="0">
                                          <p:val>
                                            <p:strVal val="#ppt_x"/>
                                          </p:val>
                                        </p:tav>
                                        <p:tav tm="100000">
                                          <p:val>
                                            <p:strVal val="#ppt_x"/>
                                          </p:val>
                                        </p:tav>
                                      </p:tavLst>
                                    </p:anim>
                                    <p:anim calcmode="lin" valueType="num">
                                      <p:cBhvr>
                                        <p:cTn id="70" dur="1000" fill="hold"/>
                                        <p:tgtEl>
                                          <p:spTgt spid="30"/>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1000"/>
                                        <p:tgtEl>
                                          <p:spTgt spid="31"/>
                                        </p:tgtEl>
                                      </p:cBhvr>
                                    </p:animEffect>
                                    <p:anim calcmode="lin" valueType="num">
                                      <p:cBhvr>
                                        <p:cTn id="74" dur="1000" fill="hold"/>
                                        <p:tgtEl>
                                          <p:spTgt spid="31"/>
                                        </p:tgtEl>
                                        <p:attrNameLst>
                                          <p:attrName>ppt_x</p:attrName>
                                        </p:attrNameLst>
                                      </p:cBhvr>
                                      <p:tavLst>
                                        <p:tav tm="0">
                                          <p:val>
                                            <p:strVal val="#ppt_x"/>
                                          </p:val>
                                        </p:tav>
                                        <p:tav tm="100000">
                                          <p:val>
                                            <p:strVal val="#ppt_x"/>
                                          </p:val>
                                        </p:tav>
                                      </p:tavLst>
                                    </p:anim>
                                    <p:anim calcmode="lin" valueType="num">
                                      <p:cBhvr>
                                        <p:cTn id="7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animBg="1"/>
      <p:bldP spid="29"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19" name="Object 318"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8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0"/>
                        <a:ext cx="158750" cy="158750"/>
                      </a:xfrm>
                      <a:prstGeom prst="rect">
                        <a:avLst/>
                      </a:prstGeom>
                    </p:spPr>
                  </p:pic>
                </p:oleObj>
              </mc:Fallback>
            </mc:AlternateContent>
          </a:graphicData>
        </a:graphic>
      </p:graphicFrame>
      <p:pic>
        <p:nvPicPr>
          <p:cNvPr id="26626" name="Picture 2"/>
          <p:cNvPicPr>
            <a:picLocks noChangeAspect="1" noChangeArrowheads="1"/>
          </p:cNvPicPr>
          <p:nvPr>
            <p:custDataLst>
              <p:tags r:id="rId3"/>
            </p:custDataLst>
          </p:nvPr>
        </p:nvPicPr>
        <p:blipFill rotWithShape="1">
          <a:blip r:embed="rId11">
            <a:extLst>
              <a:ext uri="{28A0092B-C50C-407E-A947-70E740481C1C}">
                <a14:useLocalDpi xmlns:a14="http://schemas.microsoft.com/office/drawing/2010/main" val="0"/>
              </a:ext>
            </a:extLst>
          </a:blip>
          <a:srcRect b="25000"/>
          <a:stretch/>
        </p:blipFill>
        <p:spPr bwMode="auto">
          <a:xfrm>
            <a:off x="1588"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custDataLst>
              <p:tags r:id="rId4"/>
            </p:custDataLst>
          </p:nvPr>
        </p:nvSpPr>
        <p:spPr bwMode="auto">
          <a:xfrm>
            <a:off x="1588" y="2148840"/>
            <a:ext cx="12188952" cy="25603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600" dirty="0">
              <a:gradFill>
                <a:gsLst>
                  <a:gs pos="0">
                    <a:srgbClr val="FFFFFF"/>
                  </a:gs>
                  <a:gs pos="100000">
                    <a:srgbClr val="FFFFFF"/>
                  </a:gs>
                </a:gsLst>
                <a:lin ang="5400000" scaled="0"/>
              </a:gradFill>
            </a:endParaRPr>
          </a:p>
        </p:txBody>
      </p:sp>
      <p:sp>
        <p:nvSpPr>
          <p:cNvPr id="309" name="Rectangle 308"/>
          <p:cNvSpPr/>
          <p:nvPr>
            <p:custDataLst>
              <p:tags r:id="rId5"/>
            </p:custDataLst>
          </p:nvPr>
        </p:nvSpPr>
        <p:spPr>
          <a:xfrm>
            <a:off x="5959433" y="4062297"/>
            <a:ext cx="5716630" cy="553998"/>
          </a:xfrm>
          <a:prstGeom prst="rect">
            <a:avLst/>
          </a:prstGeom>
        </p:spPr>
        <p:txBody>
          <a:bodyPr wrap="none">
            <a:spAutoFit/>
          </a:bodyPr>
          <a:lstStyle/>
          <a:p>
            <a:pPr algn="r">
              <a:defRPr/>
            </a:pPr>
            <a:r>
              <a:rPr lang="en-US" kern="0" dirty="0">
                <a:ln>
                  <a:solidFill>
                    <a:schemeClr val="bg1">
                      <a:alpha val="0"/>
                    </a:schemeClr>
                  </a:solidFill>
                </a:ln>
                <a:solidFill>
                  <a:schemeClr val="bg1">
                    <a:alpha val="99000"/>
                  </a:schemeClr>
                </a:solidFill>
              </a:rPr>
              <a:t>Of Information will be created in 2011</a:t>
            </a:r>
          </a:p>
          <a:p>
            <a:pPr algn="r">
              <a:defRPr/>
            </a:pPr>
            <a:r>
              <a:rPr lang="en-US" sz="1200" i="1" kern="0" dirty="0">
                <a:ln>
                  <a:solidFill>
                    <a:schemeClr val="bg1">
                      <a:alpha val="0"/>
                    </a:schemeClr>
                  </a:solidFill>
                </a:ln>
                <a:solidFill>
                  <a:schemeClr val="bg1">
                    <a:alpha val="99000"/>
                  </a:schemeClr>
                </a:solidFill>
              </a:rPr>
              <a:t>Source: </a:t>
            </a:r>
            <a:r>
              <a:rPr lang="en-US" sz="1200" i="1" kern="0" dirty="0" err="1">
                <a:ln>
                  <a:solidFill>
                    <a:schemeClr val="bg1">
                      <a:alpha val="0"/>
                    </a:schemeClr>
                  </a:solidFill>
                </a:ln>
                <a:solidFill>
                  <a:schemeClr val="bg1">
                    <a:alpha val="99000"/>
                  </a:schemeClr>
                </a:solidFill>
              </a:rPr>
              <a:t>CenturyLink</a:t>
            </a:r>
            <a:r>
              <a:rPr lang="en-US" sz="1200" i="1" kern="0" dirty="0">
                <a:ln>
                  <a:solidFill>
                    <a:schemeClr val="bg1">
                      <a:alpha val="0"/>
                    </a:schemeClr>
                  </a:solidFill>
                </a:ln>
                <a:solidFill>
                  <a:schemeClr val="bg1">
                    <a:alpha val="99000"/>
                  </a:schemeClr>
                </a:solidFill>
              </a:rPr>
              <a:t> resource center, as reported in The </a:t>
            </a:r>
            <a:r>
              <a:rPr lang="en-US" sz="1200" i="1" kern="0" dirty="0" err="1">
                <a:ln>
                  <a:solidFill>
                    <a:schemeClr val="bg1">
                      <a:alpha val="0"/>
                    </a:schemeClr>
                  </a:solidFill>
                </a:ln>
                <a:solidFill>
                  <a:schemeClr val="bg1">
                    <a:alpha val="99000"/>
                  </a:schemeClr>
                </a:solidFill>
              </a:rPr>
              <a:t>readwriteweb</a:t>
            </a:r>
            <a:r>
              <a:rPr lang="en-US" sz="1200" i="1" kern="0" dirty="0">
                <a:ln>
                  <a:solidFill>
                    <a:schemeClr val="bg1">
                      <a:alpha val="0"/>
                    </a:schemeClr>
                  </a:solidFill>
                </a:ln>
                <a:solidFill>
                  <a:schemeClr val="bg1">
                    <a:alpha val="99000"/>
                  </a:schemeClr>
                </a:solidFill>
              </a:rPr>
              <a:t>, Nov 17, 2011</a:t>
            </a:r>
          </a:p>
        </p:txBody>
      </p:sp>
      <p:sp>
        <p:nvSpPr>
          <p:cNvPr id="310" name="Rectangle 309"/>
          <p:cNvSpPr/>
          <p:nvPr>
            <p:custDataLst>
              <p:tags r:id="rId6"/>
            </p:custDataLst>
          </p:nvPr>
        </p:nvSpPr>
        <p:spPr>
          <a:xfrm>
            <a:off x="623179" y="2263811"/>
            <a:ext cx="7137723" cy="2092881"/>
          </a:xfrm>
          <a:prstGeom prst="rect">
            <a:avLst/>
          </a:prstGeom>
        </p:spPr>
        <p:txBody>
          <a:bodyPr wrap="none" anchor="ctr">
            <a:spAutoFit/>
          </a:bodyPr>
          <a:lstStyle/>
          <a:p>
            <a:r>
              <a:rPr lang="en-US" sz="13000" dirty="0">
                <a:ln>
                  <a:solidFill>
                    <a:schemeClr val="bg1">
                      <a:alpha val="0"/>
                    </a:schemeClr>
                  </a:solidFill>
                </a:ln>
                <a:solidFill>
                  <a:schemeClr val="bg1">
                    <a:alpha val="99000"/>
                  </a:schemeClr>
                </a:solidFill>
                <a:latin typeface="Segoe UI Light" pitchFamily="34" charset="0"/>
              </a:rPr>
              <a:t>1.8 </a:t>
            </a:r>
            <a:r>
              <a:rPr lang="en-US" sz="6600" dirty="0">
                <a:ln>
                  <a:solidFill>
                    <a:schemeClr val="bg1">
                      <a:alpha val="0"/>
                    </a:schemeClr>
                  </a:solidFill>
                </a:ln>
                <a:solidFill>
                  <a:schemeClr val="bg1">
                    <a:alpha val="99000"/>
                  </a:schemeClr>
                </a:solidFill>
                <a:latin typeface="Segoe UI Light" pitchFamily="34" charset="0"/>
              </a:rPr>
              <a:t>ZETTABYTES</a:t>
            </a:r>
            <a:endParaRPr lang="en-US" sz="6600" baseline="30000" dirty="0">
              <a:ln>
                <a:solidFill>
                  <a:schemeClr val="bg1">
                    <a:alpha val="0"/>
                  </a:schemeClr>
                </a:solidFill>
              </a:ln>
              <a:solidFill>
                <a:schemeClr val="bg1">
                  <a:alpha val="99000"/>
                </a:schemeClr>
              </a:solidFill>
              <a:latin typeface="Segoe UI Light" pitchFamily="34" charset="0"/>
            </a:endParaRPr>
          </a:p>
        </p:txBody>
      </p:sp>
    </p:spTree>
    <p:extLst>
      <p:ext uri="{BB962C8B-B14F-4D97-AF65-F5344CB8AC3E}">
        <p14:creationId xmlns:p14="http://schemas.microsoft.com/office/powerpoint/2010/main" val="2421536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19" name="Object 318"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08"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0"/>
                        <a:ext cx="158750" cy="158750"/>
                      </a:xfrm>
                      <a:prstGeom prst="rect">
                        <a:avLst/>
                      </a:prstGeom>
                    </p:spPr>
                  </p:pic>
                </p:oleObj>
              </mc:Fallback>
            </mc:AlternateContent>
          </a:graphicData>
        </a:graphic>
      </p:graphicFrame>
      <p:pic>
        <p:nvPicPr>
          <p:cNvPr id="26626" name="Picture 2"/>
          <p:cNvPicPr>
            <a:picLocks noChangeAspect="1" noChangeArrowheads="1"/>
          </p:cNvPicPr>
          <p:nvPr>
            <p:custDataLst>
              <p:tags r:id="rId3"/>
            </p:custDataLst>
          </p:nvPr>
        </p:nvPicPr>
        <p:blipFill rotWithShape="1">
          <a:blip r:embed="rId11">
            <a:extLst>
              <a:ext uri="{28A0092B-C50C-407E-A947-70E740481C1C}">
                <a14:useLocalDpi xmlns:a14="http://schemas.microsoft.com/office/drawing/2010/main" val="0"/>
              </a:ext>
            </a:extLst>
          </a:blip>
          <a:srcRect b="25000"/>
          <a:stretch/>
        </p:blipFill>
        <p:spPr bwMode="auto">
          <a:xfrm>
            <a:off x="1588"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custDataLst>
              <p:tags r:id="rId4"/>
            </p:custDataLst>
          </p:nvPr>
        </p:nvSpPr>
        <p:spPr bwMode="auto">
          <a:xfrm>
            <a:off x="1588" y="2148840"/>
            <a:ext cx="12188952" cy="25603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600" dirty="0">
              <a:gradFill>
                <a:gsLst>
                  <a:gs pos="0">
                    <a:srgbClr val="FFFFFF"/>
                  </a:gs>
                  <a:gs pos="100000">
                    <a:srgbClr val="FFFFFF"/>
                  </a:gs>
                </a:gsLst>
                <a:lin ang="5400000" scaled="0"/>
              </a:gradFill>
            </a:endParaRPr>
          </a:p>
        </p:txBody>
      </p:sp>
      <p:sp>
        <p:nvSpPr>
          <p:cNvPr id="309" name="Rectangle 308"/>
          <p:cNvSpPr/>
          <p:nvPr>
            <p:custDataLst>
              <p:tags r:id="rId5"/>
            </p:custDataLst>
          </p:nvPr>
        </p:nvSpPr>
        <p:spPr>
          <a:xfrm>
            <a:off x="5959433" y="4062297"/>
            <a:ext cx="5716630" cy="553998"/>
          </a:xfrm>
          <a:prstGeom prst="rect">
            <a:avLst/>
          </a:prstGeom>
        </p:spPr>
        <p:txBody>
          <a:bodyPr wrap="none">
            <a:spAutoFit/>
          </a:bodyPr>
          <a:lstStyle/>
          <a:p>
            <a:pPr algn="r">
              <a:defRPr/>
            </a:pPr>
            <a:r>
              <a:rPr lang="en-US" kern="0" dirty="0">
                <a:ln>
                  <a:solidFill>
                    <a:schemeClr val="bg1">
                      <a:alpha val="0"/>
                    </a:schemeClr>
                  </a:solidFill>
                </a:ln>
                <a:solidFill>
                  <a:schemeClr val="bg1">
                    <a:alpha val="99000"/>
                  </a:schemeClr>
                </a:solidFill>
              </a:rPr>
              <a:t>By 2015</a:t>
            </a:r>
          </a:p>
          <a:p>
            <a:pPr algn="r">
              <a:defRPr/>
            </a:pPr>
            <a:r>
              <a:rPr lang="en-US" sz="1200" i="1" kern="0" dirty="0">
                <a:ln>
                  <a:solidFill>
                    <a:schemeClr val="bg1">
                      <a:alpha val="0"/>
                    </a:schemeClr>
                  </a:solidFill>
                </a:ln>
                <a:solidFill>
                  <a:schemeClr val="bg1">
                    <a:alpha val="99000"/>
                  </a:schemeClr>
                </a:solidFill>
              </a:rPr>
              <a:t>Source: </a:t>
            </a:r>
            <a:r>
              <a:rPr lang="en-US" sz="1200" i="1" kern="0" dirty="0" err="1">
                <a:ln>
                  <a:solidFill>
                    <a:schemeClr val="bg1">
                      <a:alpha val="0"/>
                    </a:schemeClr>
                  </a:solidFill>
                </a:ln>
                <a:solidFill>
                  <a:schemeClr val="bg1">
                    <a:alpha val="99000"/>
                  </a:schemeClr>
                </a:solidFill>
              </a:rPr>
              <a:t>CenturyLink</a:t>
            </a:r>
            <a:r>
              <a:rPr lang="en-US" sz="1200" i="1" kern="0" dirty="0">
                <a:ln>
                  <a:solidFill>
                    <a:schemeClr val="bg1">
                      <a:alpha val="0"/>
                    </a:schemeClr>
                  </a:solidFill>
                </a:ln>
                <a:solidFill>
                  <a:schemeClr val="bg1">
                    <a:alpha val="99000"/>
                  </a:schemeClr>
                </a:solidFill>
              </a:rPr>
              <a:t> resource center, as reported in The </a:t>
            </a:r>
            <a:r>
              <a:rPr lang="en-US" sz="1200" i="1" kern="0" dirty="0" err="1">
                <a:ln>
                  <a:solidFill>
                    <a:schemeClr val="bg1">
                      <a:alpha val="0"/>
                    </a:schemeClr>
                  </a:solidFill>
                </a:ln>
                <a:solidFill>
                  <a:schemeClr val="bg1">
                    <a:alpha val="99000"/>
                  </a:schemeClr>
                </a:solidFill>
              </a:rPr>
              <a:t>readwriteweb</a:t>
            </a:r>
            <a:r>
              <a:rPr lang="en-US" sz="1200" i="1" kern="0" dirty="0">
                <a:ln>
                  <a:solidFill>
                    <a:schemeClr val="bg1">
                      <a:alpha val="0"/>
                    </a:schemeClr>
                  </a:solidFill>
                </a:ln>
                <a:solidFill>
                  <a:schemeClr val="bg1">
                    <a:alpha val="99000"/>
                  </a:schemeClr>
                </a:solidFill>
              </a:rPr>
              <a:t>, Nov 17, 2011</a:t>
            </a:r>
          </a:p>
        </p:txBody>
      </p:sp>
      <p:sp>
        <p:nvSpPr>
          <p:cNvPr id="310" name="Rectangle 309"/>
          <p:cNvSpPr/>
          <p:nvPr>
            <p:custDataLst>
              <p:tags r:id="rId6"/>
            </p:custDataLst>
          </p:nvPr>
        </p:nvSpPr>
        <p:spPr>
          <a:xfrm>
            <a:off x="623179" y="2263811"/>
            <a:ext cx="7137723" cy="2092881"/>
          </a:xfrm>
          <a:prstGeom prst="rect">
            <a:avLst/>
          </a:prstGeom>
        </p:spPr>
        <p:txBody>
          <a:bodyPr wrap="none" anchor="ctr">
            <a:spAutoFit/>
          </a:bodyPr>
          <a:lstStyle/>
          <a:p>
            <a:r>
              <a:rPr lang="en-US" sz="13000" dirty="0">
                <a:ln>
                  <a:solidFill>
                    <a:schemeClr val="bg1">
                      <a:alpha val="0"/>
                    </a:schemeClr>
                  </a:solidFill>
                </a:ln>
                <a:solidFill>
                  <a:schemeClr val="bg1">
                    <a:alpha val="99000"/>
                  </a:schemeClr>
                </a:solidFill>
                <a:latin typeface="Segoe UI Light" pitchFamily="34" charset="0"/>
              </a:rPr>
              <a:t>7.9 </a:t>
            </a:r>
            <a:r>
              <a:rPr lang="en-US" sz="6600" dirty="0">
                <a:ln>
                  <a:solidFill>
                    <a:schemeClr val="bg1">
                      <a:alpha val="0"/>
                    </a:schemeClr>
                  </a:solidFill>
                </a:ln>
                <a:solidFill>
                  <a:schemeClr val="bg1">
                    <a:alpha val="99000"/>
                  </a:schemeClr>
                </a:solidFill>
                <a:latin typeface="Segoe UI Light" pitchFamily="34" charset="0"/>
              </a:rPr>
              <a:t>ZETTABYTES</a:t>
            </a:r>
            <a:endParaRPr lang="en-US" sz="6600" baseline="30000" dirty="0">
              <a:ln>
                <a:solidFill>
                  <a:schemeClr val="bg1">
                    <a:alpha val="0"/>
                  </a:schemeClr>
                </a:solidFill>
              </a:ln>
              <a:solidFill>
                <a:schemeClr val="bg1">
                  <a:alpha val="99000"/>
                </a:schemeClr>
              </a:solidFill>
              <a:latin typeface="Segoe UI Light" pitchFamily="34" charset="0"/>
            </a:endParaRPr>
          </a:p>
        </p:txBody>
      </p:sp>
    </p:spTree>
    <p:extLst>
      <p:ext uri="{BB962C8B-B14F-4D97-AF65-F5344CB8AC3E}">
        <p14:creationId xmlns:p14="http://schemas.microsoft.com/office/powerpoint/2010/main" val="990766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6173701" y="4169627"/>
            <a:ext cx="5493771" cy="1945464"/>
            <a:chOff x="6172143" y="4169925"/>
            <a:chExt cx="5495981" cy="1946247"/>
          </a:xfrm>
        </p:grpSpPr>
        <p:sp>
          <p:nvSpPr>
            <p:cNvPr id="53" name="Rectangle 52"/>
            <p:cNvSpPr/>
            <p:nvPr>
              <p:custDataLst>
                <p:tags r:id="rId3"/>
              </p:custDataLst>
            </p:nvPr>
          </p:nvSpPr>
          <p:spPr bwMode="auto">
            <a:xfrm>
              <a:off x="6172143" y="4169925"/>
              <a:ext cx="5495981" cy="19462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10" tIns="182806" rIns="274210" bIns="45699" numCol="1" spcCol="0" rtlCol="0" fromWordArt="0" anchor="t" anchorCtr="0" forceAA="0" compatLnSpc="1">
              <a:prstTxWarp prst="textNoShape">
                <a:avLst/>
              </a:prstTxWarp>
              <a:noAutofit/>
            </a:bodyPr>
            <a:lstStyle/>
            <a:p>
              <a:pPr defTabSz="913650" fontAlgn="base">
                <a:spcBef>
                  <a:spcPts val="1200"/>
                </a:spcBef>
              </a:pPr>
              <a:r>
                <a:rPr lang="en-US" sz="1764" dirty="0">
                  <a:ln>
                    <a:solidFill>
                      <a:srgbClr val="FFFFFF">
                        <a:alpha val="0"/>
                      </a:srgbClr>
                    </a:solidFill>
                  </a:ln>
                  <a:solidFill>
                    <a:srgbClr val="292929">
                      <a:lumMod val="75000"/>
                      <a:lumOff val="25000"/>
                      <a:alpha val="99000"/>
                    </a:srgbClr>
                  </a:solidFill>
                </a:rPr>
                <a:t>Our weather model and resulting data sets should be accessible to universities and other institutions.</a:t>
              </a:r>
              <a:br>
                <a:rPr lang="en-US" sz="1764" dirty="0">
                  <a:ln>
                    <a:solidFill>
                      <a:srgbClr val="FFFFFF">
                        <a:alpha val="0"/>
                      </a:srgbClr>
                    </a:solidFill>
                  </a:ln>
                  <a:solidFill>
                    <a:srgbClr val="292929">
                      <a:lumMod val="75000"/>
                      <a:lumOff val="25000"/>
                      <a:alpha val="99000"/>
                    </a:srgbClr>
                  </a:solidFill>
                </a:rPr>
              </a:br>
              <a:endParaRPr lang="en-US" sz="1764" dirty="0">
                <a:ln>
                  <a:solidFill>
                    <a:srgbClr val="FFFFFF">
                      <a:alpha val="0"/>
                    </a:srgbClr>
                  </a:solidFill>
                </a:ln>
                <a:solidFill>
                  <a:srgbClr val="292929">
                    <a:lumMod val="75000"/>
                    <a:lumOff val="25000"/>
                    <a:alpha val="99000"/>
                  </a:srgbClr>
                </a:solidFill>
              </a:endParaRPr>
            </a:p>
            <a:p>
              <a:pPr algn="r" defTabSz="913650" fontAlgn="base">
                <a:spcBef>
                  <a:spcPts val="1200"/>
                </a:spcBef>
              </a:pPr>
              <a:r>
                <a:rPr lang="en-US" sz="1600" b="1" dirty="0">
                  <a:ln>
                    <a:solidFill>
                      <a:srgbClr val="FFFFFF">
                        <a:alpha val="0"/>
                      </a:srgbClr>
                    </a:solidFill>
                  </a:ln>
                  <a:solidFill>
                    <a:srgbClr val="292929">
                      <a:lumMod val="75000"/>
                      <a:lumOff val="25000"/>
                      <a:alpha val="99000"/>
                    </a:srgbClr>
                  </a:solidFill>
                </a:rPr>
                <a:t>Aerospace Development Manager, </a:t>
              </a:r>
              <a:br>
                <a:rPr lang="en-US" sz="1600" b="1" dirty="0">
                  <a:ln>
                    <a:solidFill>
                      <a:srgbClr val="FFFFFF">
                        <a:alpha val="0"/>
                      </a:srgbClr>
                    </a:solidFill>
                  </a:ln>
                  <a:solidFill>
                    <a:srgbClr val="292929">
                      <a:lumMod val="75000"/>
                      <a:lumOff val="25000"/>
                      <a:alpha val="99000"/>
                    </a:srgbClr>
                  </a:solidFill>
                </a:rPr>
              </a:br>
              <a:r>
                <a:rPr lang="en-US" sz="1600" dirty="0">
                  <a:ln>
                    <a:solidFill>
                      <a:srgbClr val="FFFFFF">
                        <a:alpha val="0"/>
                      </a:srgbClr>
                    </a:solidFill>
                  </a:ln>
                  <a:solidFill>
                    <a:srgbClr val="292929">
                      <a:lumMod val="75000"/>
                      <a:lumOff val="25000"/>
                      <a:alpha val="99000"/>
                    </a:srgbClr>
                  </a:solidFill>
                </a:rPr>
                <a:t>U.S. Federal Government</a:t>
              </a:r>
            </a:p>
          </p:txBody>
        </p:sp>
        <p:pic>
          <p:nvPicPr>
            <p:cNvPr id="31" name="Picture 45" descr="C:\Users\sakuu\Documents\Ballmer MGX 2011\Tile Icons\Quotes 2.png"/>
            <p:cNvPicPr>
              <a:picLocks noChangeAspect="1" noChangeArrowheads="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11365832" y="4798354"/>
              <a:ext cx="231337" cy="18026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6" descr="C:\Users\sakuu\Documents\Ballmer MGX 2011\Tile Icons\Quotes.png"/>
            <p:cNvPicPr>
              <a:picLocks noChangeAspect="1" noChangeArrowheads="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6227494" y="4315472"/>
              <a:ext cx="191358" cy="1491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586417" y="4169627"/>
            <a:ext cx="5493769" cy="1945465"/>
            <a:chOff x="582611" y="4169925"/>
            <a:chExt cx="5495979" cy="1946248"/>
          </a:xfrm>
        </p:grpSpPr>
        <p:sp>
          <p:nvSpPr>
            <p:cNvPr id="56" name="Rectangle 55"/>
            <p:cNvSpPr/>
            <p:nvPr>
              <p:custDataLst>
                <p:tags r:id="rId2"/>
              </p:custDataLst>
            </p:nvPr>
          </p:nvSpPr>
          <p:spPr bwMode="auto">
            <a:xfrm>
              <a:off x="582611" y="4169925"/>
              <a:ext cx="5495979" cy="19462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210" tIns="182806" rIns="274210" bIns="45699" numCol="1" rtlCol="0" anchor="t" anchorCtr="0" compatLnSpc="1">
              <a:prstTxWarp prst="textNoShape">
                <a:avLst/>
              </a:prstTxWarp>
            </a:bodyPr>
            <a:lstStyle/>
            <a:p>
              <a:pPr defTabSz="913650" fontAlgn="base">
                <a:spcBef>
                  <a:spcPts val="1200"/>
                </a:spcBef>
              </a:pPr>
              <a:r>
                <a:rPr lang="en-US" sz="1764" dirty="0">
                  <a:ln>
                    <a:solidFill>
                      <a:srgbClr val="FFFFFF">
                        <a:alpha val="0"/>
                      </a:srgbClr>
                    </a:solidFill>
                  </a:ln>
                  <a:solidFill>
                    <a:srgbClr val="292929">
                      <a:lumMod val="75000"/>
                      <a:lumOff val="25000"/>
                      <a:alpha val="99000"/>
                    </a:srgbClr>
                  </a:solidFill>
                </a:rPr>
                <a:t>It takes more time to hand a project from the seismic guys to me to the engineers in production than it does to figure out the oil field plays.</a:t>
              </a:r>
            </a:p>
            <a:p>
              <a:pPr algn="r" defTabSz="913650" fontAlgn="base">
                <a:spcBef>
                  <a:spcPts val="1200"/>
                </a:spcBef>
              </a:pPr>
              <a:r>
                <a:rPr lang="en-US" sz="1600" b="1" dirty="0">
                  <a:ln>
                    <a:solidFill>
                      <a:srgbClr val="FFFFFF">
                        <a:alpha val="0"/>
                      </a:srgbClr>
                    </a:solidFill>
                  </a:ln>
                  <a:solidFill>
                    <a:srgbClr val="292929">
                      <a:lumMod val="75000"/>
                      <a:lumOff val="25000"/>
                      <a:alpha val="99000"/>
                    </a:srgbClr>
                  </a:solidFill>
                </a:rPr>
                <a:t>Geologist</a:t>
              </a:r>
              <a:r>
                <a:rPr lang="en-US" sz="1600" dirty="0">
                  <a:ln>
                    <a:solidFill>
                      <a:srgbClr val="FFFFFF">
                        <a:alpha val="0"/>
                      </a:srgbClr>
                    </a:solidFill>
                  </a:ln>
                  <a:solidFill>
                    <a:srgbClr val="292929">
                      <a:lumMod val="75000"/>
                      <a:lumOff val="25000"/>
                      <a:alpha val="99000"/>
                    </a:srgbClr>
                  </a:solidFill>
                </a:rPr>
                <a:t>, </a:t>
              </a:r>
              <a:br>
                <a:rPr lang="en-US" sz="1600" dirty="0">
                  <a:ln>
                    <a:solidFill>
                      <a:srgbClr val="FFFFFF">
                        <a:alpha val="0"/>
                      </a:srgbClr>
                    </a:solidFill>
                  </a:ln>
                  <a:solidFill>
                    <a:srgbClr val="292929">
                      <a:lumMod val="75000"/>
                      <a:lumOff val="25000"/>
                      <a:alpha val="99000"/>
                    </a:srgbClr>
                  </a:solidFill>
                </a:rPr>
              </a:br>
              <a:r>
                <a:rPr lang="en-US" sz="1600" dirty="0">
                  <a:ln>
                    <a:solidFill>
                      <a:srgbClr val="FFFFFF">
                        <a:alpha val="0"/>
                      </a:srgbClr>
                    </a:solidFill>
                  </a:ln>
                  <a:solidFill>
                    <a:srgbClr val="292929">
                      <a:lumMod val="75000"/>
                      <a:lumOff val="25000"/>
                      <a:alpha val="99000"/>
                    </a:srgbClr>
                  </a:solidFill>
                </a:rPr>
                <a:t>Major oil and gas company</a:t>
              </a:r>
              <a:endParaRPr lang="en-US" sz="2399" dirty="0">
                <a:ln>
                  <a:solidFill>
                    <a:srgbClr val="FFFFFF">
                      <a:alpha val="0"/>
                    </a:srgbClr>
                  </a:solidFill>
                </a:ln>
                <a:solidFill>
                  <a:srgbClr val="292929">
                    <a:lumMod val="75000"/>
                    <a:lumOff val="25000"/>
                    <a:alpha val="99000"/>
                  </a:srgbClr>
                </a:solidFill>
              </a:endParaRPr>
            </a:p>
          </p:txBody>
        </p:sp>
        <p:pic>
          <p:nvPicPr>
            <p:cNvPr id="33" name="Picture 46" descr="C:\Users\sakuu\Documents\Ballmer MGX 2011\Tile Icons\Quotes.png"/>
            <p:cNvPicPr>
              <a:picLocks noChangeAspect="1" noChangeArrowheads="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629693" y="4315472"/>
              <a:ext cx="191358" cy="1491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5" descr="C:\Users\sakuu\Documents\Ballmer MGX 2011\Tile Icons\Quotes 2.png"/>
            <p:cNvPicPr>
              <a:picLocks noChangeAspect="1" noChangeArrowheads="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5122859" y="5075787"/>
              <a:ext cx="231337" cy="18026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custDataLst>
              <p:tags r:id="rId1"/>
            </p:custDataLst>
          </p:nvPr>
        </p:nvSpPr>
        <p:spPr/>
        <p:txBody>
          <a:bodyPr>
            <a:normAutofit fontScale="90000"/>
          </a:bodyPr>
          <a:lstStyle/>
          <a:p>
            <a:r>
              <a:rPr lang="en-US" dirty="0" smtClean="0"/>
              <a:t>Big Data analytics</a:t>
            </a:r>
            <a:endParaRPr lang="en-US" dirty="0"/>
          </a:p>
        </p:txBody>
      </p:sp>
      <p:sp>
        <p:nvSpPr>
          <p:cNvPr id="3" name="Text Placeholder 2"/>
          <p:cNvSpPr>
            <a:spLocks noGrp="1"/>
          </p:cNvSpPr>
          <p:nvPr>
            <p:ph type="body" sz="quarter" idx="10"/>
          </p:nvPr>
        </p:nvSpPr>
        <p:spPr>
          <a:xfrm>
            <a:off x="599194" y="1742257"/>
            <a:ext cx="11149013" cy="553870"/>
          </a:xfrm>
        </p:spPr>
        <p:txBody>
          <a:bodyPr>
            <a:normAutofit fontScale="92500" lnSpcReduction="10000"/>
          </a:bodyPr>
          <a:lstStyle/>
          <a:p>
            <a:endParaRPr lang="en-US"/>
          </a:p>
        </p:txBody>
      </p:sp>
      <p:sp>
        <p:nvSpPr>
          <p:cNvPr id="38" name="Rectangle 37"/>
          <p:cNvSpPr>
            <a:spLocks noChangeAspect="1"/>
          </p:cNvSpPr>
          <p:nvPr/>
        </p:nvSpPr>
        <p:spPr>
          <a:xfrm>
            <a:off x="586415" y="1383929"/>
            <a:ext cx="2700128" cy="270012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03" tIns="91403" rIns="91403" bIns="91403" rtlCol="0" anchor="b" anchorCtr="0"/>
          <a:lstStyle/>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Data</a:t>
            </a:r>
          </a:p>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acquisition</a:t>
            </a:r>
          </a:p>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&amp; modeling</a:t>
            </a:r>
          </a:p>
        </p:txBody>
      </p:sp>
      <p:sp>
        <p:nvSpPr>
          <p:cNvPr id="41" name="Rectangle 40"/>
          <p:cNvSpPr>
            <a:spLocks noChangeAspect="1"/>
          </p:cNvSpPr>
          <p:nvPr/>
        </p:nvSpPr>
        <p:spPr>
          <a:xfrm>
            <a:off x="3380058" y="1383929"/>
            <a:ext cx="2700128" cy="270012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03" tIns="91403" rIns="91403" bIns="91403" rtlCol="0" anchor="b" anchorCtr="0"/>
          <a:lstStyle/>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Collaboration</a:t>
            </a:r>
          </a:p>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&amp; visualization</a:t>
            </a:r>
          </a:p>
        </p:txBody>
      </p:sp>
      <p:sp>
        <p:nvSpPr>
          <p:cNvPr id="44" name="Rectangle 43"/>
          <p:cNvSpPr>
            <a:spLocks noChangeAspect="1"/>
          </p:cNvSpPr>
          <p:nvPr/>
        </p:nvSpPr>
        <p:spPr>
          <a:xfrm>
            <a:off x="8967342" y="1383929"/>
            <a:ext cx="2700128" cy="270012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03" tIns="91403" rIns="91403" bIns="91403" rtlCol="0" anchor="b" anchorCtr="0"/>
          <a:lstStyle/>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Dissemination, </a:t>
            </a:r>
            <a:br>
              <a:rPr lang="en-US" sz="3199" dirty="0">
                <a:ln>
                  <a:solidFill>
                    <a:srgbClr val="FFFFFF">
                      <a:alpha val="0"/>
                    </a:srgbClr>
                  </a:solidFill>
                </a:ln>
                <a:solidFill>
                  <a:srgbClr val="FFFFFF">
                    <a:alpha val="99000"/>
                  </a:srgbClr>
                </a:solidFill>
                <a:latin typeface="Segoe UI Light" pitchFamily="34" charset="0"/>
              </a:rPr>
            </a:br>
            <a:r>
              <a:rPr lang="en-US" sz="3199" dirty="0">
                <a:ln>
                  <a:solidFill>
                    <a:srgbClr val="FFFFFF">
                      <a:alpha val="0"/>
                    </a:srgbClr>
                  </a:solidFill>
                </a:ln>
                <a:solidFill>
                  <a:srgbClr val="FFFFFF">
                    <a:alpha val="99000"/>
                  </a:srgbClr>
                </a:solidFill>
                <a:latin typeface="Segoe UI Light" pitchFamily="34" charset="0"/>
              </a:rPr>
              <a:t>sharing, </a:t>
            </a:r>
            <a:br>
              <a:rPr lang="en-US" sz="3199" dirty="0">
                <a:ln>
                  <a:solidFill>
                    <a:srgbClr val="FFFFFF">
                      <a:alpha val="0"/>
                    </a:srgbClr>
                  </a:solidFill>
                </a:ln>
                <a:solidFill>
                  <a:srgbClr val="FFFFFF">
                    <a:alpha val="99000"/>
                  </a:srgbClr>
                </a:solidFill>
                <a:latin typeface="Segoe UI Light" pitchFamily="34" charset="0"/>
              </a:rPr>
            </a:br>
            <a:r>
              <a:rPr lang="en-US" sz="3199" dirty="0">
                <a:ln>
                  <a:solidFill>
                    <a:srgbClr val="FFFFFF">
                      <a:alpha val="0"/>
                    </a:srgbClr>
                  </a:solidFill>
                </a:ln>
                <a:solidFill>
                  <a:srgbClr val="FFFFFF">
                    <a:alpha val="99000"/>
                  </a:srgbClr>
                </a:solidFill>
                <a:latin typeface="Segoe UI Light" pitchFamily="34" charset="0"/>
              </a:rPr>
              <a:t>preservation</a:t>
            </a:r>
          </a:p>
        </p:txBody>
      </p:sp>
      <p:sp>
        <p:nvSpPr>
          <p:cNvPr id="47" name="Rectangle 46"/>
          <p:cNvSpPr>
            <a:spLocks noChangeAspect="1"/>
          </p:cNvSpPr>
          <p:nvPr/>
        </p:nvSpPr>
        <p:spPr>
          <a:xfrm>
            <a:off x="6173700" y="1383929"/>
            <a:ext cx="2700128" cy="270012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03" tIns="91403" rIns="91403" bIns="91403" rtlCol="0" anchor="b" anchorCtr="0"/>
          <a:lstStyle/>
          <a:p>
            <a:pPr defTabSz="1218387">
              <a:lnSpc>
                <a:spcPct val="90000"/>
              </a:lnSpc>
            </a:pPr>
            <a:r>
              <a:rPr lang="en-US" sz="3199" dirty="0">
                <a:ln>
                  <a:solidFill>
                    <a:srgbClr val="FFFFFF">
                      <a:alpha val="0"/>
                    </a:srgbClr>
                  </a:solidFill>
                </a:ln>
                <a:solidFill>
                  <a:srgbClr val="FFFFFF">
                    <a:alpha val="99000"/>
                  </a:srgbClr>
                </a:solidFill>
                <a:latin typeface="Segoe UI Light" pitchFamily="34" charset="0"/>
              </a:rPr>
              <a:t>Analysis &amp;</a:t>
            </a:r>
            <a:br>
              <a:rPr lang="en-US" sz="3199" dirty="0">
                <a:ln>
                  <a:solidFill>
                    <a:srgbClr val="FFFFFF">
                      <a:alpha val="0"/>
                    </a:srgbClr>
                  </a:solidFill>
                </a:ln>
                <a:solidFill>
                  <a:srgbClr val="FFFFFF">
                    <a:alpha val="99000"/>
                  </a:srgbClr>
                </a:solidFill>
                <a:latin typeface="Segoe UI Light" pitchFamily="34" charset="0"/>
              </a:rPr>
            </a:br>
            <a:r>
              <a:rPr lang="en-US" sz="3199" dirty="0">
                <a:ln>
                  <a:solidFill>
                    <a:srgbClr val="FFFFFF">
                      <a:alpha val="0"/>
                    </a:srgbClr>
                  </a:solidFill>
                </a:ln>
                <a:solidFill>
                  <a:srgbClr val="FFFFFF">
                    <a:alpha val="99000"/>
                  </a:srgbClr>
                </a:solidFill>
                <a:latin typeface="Segoe UI Light" pitchFamily="34" charset="0"/>
              </a:rPr>
              <a:t>data mining</a:t>
            </a:r>
          </a:p>
        </p:txBody>
      </p:sp>
    </p:spTree>
    <p:extLst>
      <p:ext uri="{BB962C8B-B14F-4D97-AF65-F5344CB8AC3E}">
        <p14:creationId xmlns:p14="http://schemas.microsoft.com/office/powerpoint/2010/main" val="381492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250"/>
                            </p:stCondLst>
                            <p:childTnLst>
                              <p:par>
                                <p:cTn id="21" presetID="47" presetClass="entr" presetSubtype="0" fill="hold"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4"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793273" y="1667730"/>
            <a:ext cx="5669779" cy="3501777"/>
            <a:chOff x="2272947" y="1995492"/>
            <a:chExt cx="5673541" cy="3504098"/>
          </a:xfrm>
        </p:grpSpPr>
        <p:sp>
          <p:nvSpPr>
            <p:cNvPr id="17" name="矩形 16"/>
            <p:cNvSpPr/>
            <p:nvPr/>
          </p:nvSpPr>
          <p:spPr>
            <a:xfrm>
              <a:off x="2272947" y="1995492"/>
              <a:ext cx="5547104" cy="35040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t" anchorCtr="0" compatLnSpc="1">
              <a:prstTxWarp prst="textNoShape">
                <a:avLst/>
              </a:prstTxWarp>
            </a:bodyPr>
            <a:lstStyle/>
            <a:p>
              <a:pPr defTabSz="815782">
                <a:defRPr/>
              </a:pPr>
              <a:r>
                <a:rPr lang="en-US" altLang="zh-CN" sz="2744" kern="0" dirty="0">
                  <a:solidFill>
                    <a:prstClr val="white"/>
                  </a:solidFill>
                  <a:latin typeface="Segoe UI Light" pitchFamily="34" charset="0"/>
                  <a:cs typeface="Arial"/>
                </a:rPr>
                <a:t>             </a:t>
              </a:r>
              <a:r>
                <a:rPr lang="en-US" altLang="zh-CN" sz="3136" kern="0" dirty="0">
                  <a:solidFill>
                    <a:prstClr val="white"/>
                  </a:solidFill>
                  <a:latin typeface="Segoe UI Light" pitchFamily="34" charset="0"/>
                  <a:cs typeface="Arial"/>
                </a:rPr>
                <a:t> </a:t>
              </a:r>
              <a:r>
                <a:rPr lang="zh-CN" altLang="en-US" sz="1960" b="1" kern="0" dirty="0">
                  <a:solidFill>
                    <a:prstClr val="white"/>
                  </a:solidFill>
                  <a:latin typeface="Segoe UI Light" pitchFamily="34" charset="0"/>
                  <a:cs typeface="Arial"/>
                </a:rPr>
                <a:t>         </a:t>
              </a:r>
              <a:r>
                <a:rPr lang="en-US" altLang="zh-CN" sz="2744" b="1" kern="0" dirty="0">
                  <a:solidFill>
                    <a:prstClr val="white"/>
                  </a:solidFill>
                  <a:latin typeface="Segoe UI Light" pitchFamily="34" charset="0"/>
                  <a:cs typeface="Arial"/>
                </a:rPr>
                <a:t>Internet of </a:t>
              </a:r>
              <a:r>
                <a:rPr lang="en-US" altLang="zh-CN" sz="2744" b="1" kern="0" dirty="0" smtClean="0">
                  <a:solidFill>
                    <a:prstClr val="white"/>
                  </a:solidFill>
                  <a:latin typeface="Segoe UI Light" pitchFamily="34" charset="0"/>
                  <a:cs typeface="Arial"/>
                </a:rPr>
                <a:t>Things</a:t>
              </a:r>
              <a:endParaRPr lang="en-US" altLang="zh-CN" sz="2744" b="1" kern="0" dirty="0">
                <a:solidFill>
                  <a:prstClr val="white"/>
                </a:solidFill>
                <a:latin typeface="Segoe UI Light" pitchFamily="34" charset="0"/>
                <a:cs typeface="Arial"/>
              </a:endParaRPr>
            </a:p>
          </p:txBody>
        </p:sp>
        <p:sp>
          <p:nvSpPr>
            <p:cNvPr id="34" name="TextBox 33"/>
            <p:cNvSpPr txBox="1"/>
            <p:nvPr/>
          </p:nvSpPr>
          <p:spPr>
            <a:xfrm>
              <a:off x="6006583" y="2815115"/>
              <a:ext cx="1157111" cy="290654"/>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Audio / Video</a:t>
              </a:r>
            </a:p>
          </p:txBody>
        </p:sp>
        <p:sp>
          <p:nvSpPr>
            <p:cNvPr id="35" name="TextBox 34"/>
            <p:cNvSpPr txBox="1"/>
            <p:nvPr/>
          </p:nvSpPr>
          <p:spPr>
            <a:xfrm>
              <a:off x="6006583" y="3193406"/>
              <a:ext cx="838313"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Log Files</a:t>
              </a:r>
            </a:p>
          </p:txBody>
        </p:sp>
        <p:sp>
          <p:nvSpPr>
            <p:cNvPr id="36" name="TextBox 35"/>
            <p:cNvSpPr txBox="1"/>
            <p:nvPr/>
          </p:nvSpPr>
          <p:spPr>
            <a:xfrm>
              <a:off x="6006582" y="5098139"/>
              <a:ext cx="1298669"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Text/Image</a:t>
              </a:r>
            </a:p>
          </p:txBody>
        </p:sp>
        <p:sp>
          <p:nvSpPr>
            <p:cNvPr id="37" name="TextBox 36"/>
            <p:cNvSpPr txBox="1"/>
            <p:nvPr/>
          </p:nvSpPr>
          <p:spPr>
            <a:xfrm>
              <a:off x="2320998" y="2222707"/>
              <a:ext cx="1328719" cy="290654"/>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Social Sentiment</a:t>
              </a:r>
            </a:p>
          </p:txBody>
        </p:sp>
        <p:sp>
          <p:nvSpPr>
            <p:cNvPr id="38" name="TextBox 37"/>
            <p:cNvSpPr txBox="1"/>
            <p:nvPr/>
          </p:nvSpPr>
          <p:spPr>
            <a:xfrm>
              <a:off x="6006582" y="3945910"/>
              <a:ext cx="1524799"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Data Market Feeds</a:t>
              </a:r>
            </a:p>
          </p:txBody>
        </p:sp>
        <p:sp>
          <p:nvSpPr>
            <p:cNvPr id="39" name="TextBox 38"/>
            <p:cNvSpPr txBox="1"/>
            <p:nvPr/>
          </p:nvSpPr>
          <p:spPr>
            <a:xfrm>
              <a:off x="6006582" y="4329987"/>
              <a:ext cx="1348200"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eGov Feeds</a:t>
              </a:r>
            </a:p>
          </p:txBody>
        </p:sp>
        <p:sp>
          <p:nvSpPr>
            <p:cNvPr id="40" name="TextBox 39"/>
            <p:cNvSpPr txBox="1"/>
            <p:nvPr/>
          </p:nvSpPr>
          <p:spPr>
            <a:xfrm>
              <a:off x="6006582" y="4714064"/>
              <a:ext cx="840237"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Weather </a:t>
              </a:r>
            </a:p>
          </p:txBody>
        </p:sp>
        <p:sp>
          <p:nvSpPr>
            <p:cNvPr id="41" name="TextBox 40"/>
            <p:cNvSpPr txBox="1"/>
            <p:nvPr/>
          </p:nvSpPr>
          <p:spPr>
            <a:xfrm>
              <a:off x="6006583" y="2497467"/>
              <a:ext cx="1141577" cy="296440"/>
            </a:xfrm>
            <a:prstGeom prst="rect">
              <a:avLst/>
            </a:prstGeom>
            <a:noFill/>
            <a:ln>
              <a:noFill/>
            </a:ln>
            <a:effectLst/>
          </p:spPr>
          <p:txBody>
            <a:bodyPr wrap="square" rtlCol="0">
              <a:spAutoFit/>
            </a:bodyPr>
            <a:lstStyle/>
            <a:p>
              <a:pPr defTabSz="815782">
                <a:defRPr/>
              </a:pPr>
              <a:r>
                <a:rPr lang="en-US" sz="1300" kern="0" dirty="0">
                  <a:solidFill>
                    <a:srgbClr val="FFFFFF"/>
                  </a:solidFill>
                  <a:latin typeface="Segoe UI Light" pitchFamily="34" charset="0"/>
                  <a:cs typeface="Arial"/>
                </a:rPr>
                <a:t>Wikis / Blogs</a:t>
              </a:r>
            </a:p>
          </p:txBody>
        </p:sp>
        <p:sp>
          <p:nvSpPr>
            <p:cNvPr id="42" name="TextBox 41"/>
            <p:cNvSpPr txBox="1"/>
            <p:nvPr/>
          </p:nvSpPr>
          <p:spPr>
            <a:xfrm>
              <a:off x="2320998" y="2497467"/>
              <a:ext cx="1065089" cy="296440"/>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Click Stream</a:t>
              </a:r>
            </a:p>
          </p:txBody>
        </p:sp>
        <p:sp>
          <p:nvSpPr>
            <p:cNvPr id="43" name="TextBox 42"/>
            <p:cNvSpPr txBox="1"/>
            <p:nvPr/>
          </p:nvSpPr>
          <p:spPr>
            <a:xfrm>
              <a:off x="4108143" y="2497467"/>
              <a:ext cx="1876711" cy="290654"/>
            </a:xfrm>
            <a:prstGeom prst="rect">
              <a:avLst/>
            </a:prstGeom>
            <a:noFill/>
            <a:ln>
              <a:noFill/>
            </a:ln>
          </p:spPr>
          <p:txBody>
            <a:bodyPr wrap="square" rtlCol="0">
              <a:spAutoFit/>
            </a:bodyPr>
            <a:lstStyle/>
            <a:p>
              <a:pPr defTabSz="815782">
                <a:defRPr/>
              </a:pPr>
              <a:r>
                <a:rPr lang="en-US" sz="1300" kern="0" dirty="0">
                  <a:solidFill>
                    <a:srgbClr val="FFFFFF"/>
                  </a:solidFill>
                  <a:latin typeface="Segoe UI Light" pitchFamily="34" charset="0"/>
                  <a:cs typeface="Arial"/>
                </a:rPr>
                <a:t>Sensors / RFID / Devices</a:t>
              </a:r>
            </a:p>
          </p:txBody>
        </p:sp>
        <p:sp>
          <p:nvSpPr>
            <p:cNvPr id="44" name="TextBox 43"/>
            <p:cNvSpPr txBox="1"/>
            <p:nvPr/>
          </p:nvSpPr>
          <p:spPr>
            <a:xfrm>
              <a:off x="6006583" y="3577483"/>
              <a:ext cx="1939905" cy="280791"/>
            </a:xfrm>
            <a:prstGeom prst="rect">
              <a:avLst/>
            </a:prstGeom>
            <a:noFill/>
            <a:ln>
              <a:noFill/>
            </a:ln>
          </p:spPr>
          <p:txBody>
            <a:bodyPr wrap="square" rtlCol="0">
              <a:spAutoFit/>
            </a:bodyPr>
            <a:lstStyle/>
            <a:p>
              <a:pPr defTabSz="815782">
                <a:defRPr/>
              </a:pPr>
              <a:r>
                <a:rPr lang="en-US" sz="1200" kern="0" dirty="0">
                  <a:solidFill>
                    <a:srgbClr val="FFFFFF"/>
                  </a:solidFill>
                  <a:latin typeface="Segoe UI Light" pitchFamily="34" charset="0"/>
                  <a:cs typeface="Arial"/>
                </a:rPr>
                <a:t>Spatial &amp; GPS Coordinates</a:t>
              </a:r>
            </a:p>
          </p:txBody>
        </p:sp>
      </p:grpSp>
      <p:grpSp>
        <p:nvGrpSpPr>
          <p:cNvPr id="45" name="组合 44"/>
          <p:cNvGrpSpPr/>
          <p:nvPr/>
        </p:nvGrpSpPr>
        <p:grpSpPr>
          <a:xfrm>
            <a:off x="3793272" y="2542085"/>
            <a:ext cx="3677159" cy="2627420"/>
            <a:chOff x="2272946" y="2870427"/>
            <a:chExt cx="3679597" cy="2629163"/>
          </a:xfrm>
          <a:solidFill>
            <a:schemeClr val="accent2">
              <a:lumMod val="60000"/>
              <a:lumOff val="40000"/>
            </a:schemeClr>
          </a:solidFill>
        </p:grpSpPr>
        <p:sp>
          <p:nvSpPr>
            <p:cNvPr id="15" name="矩形 14"/>
            <p:cNvSpPr/>
            <p:nvPr/>
          </p:nvSpPr>
          <p:spPr>
            <a:xfrm>
              <a:off x="2272946" y="2870427"/>
              <a:ext cx="3679597" cy="26291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t" anchorCtr="0" compatLnSpc="1">
              <a:prstTxWarp prst="textNoShape">
                <a:avLst/>
              </a:prstTxWarp>
            </a:bodyPr>
            <a:lstStyle/>
            <a:p>
              <a:pPr defTabSz="815782">
                <a:defRPr/>
              </a:pPr>
              <a:r>
                <a:rPr lang="en-US" altLang="zh-CN" sz="2598" kern="0" dirty="0">
                  <a:solidFill>
                    <a:prstClr val="white"/>
                  </a:solidFill>
                  <a:latin typeface="Segoe UI Light" pitchFamily="34" charset="0"/>
                  <a:cs typeface="Arial"/>
                </a:rPr>
                <a:t>             </a:t>
              </a:r>
              <a:r>
                <a:rPr lang="en-US" altLang="zh-CN" sz="2598" kern="0" dirty="0" smtClean="0">
                  <a:solidFill>
                    <a:prstClr val="white"/>
                  </a:solidFill>
                  <a:latin typeface="Segoe UI Light" pitchFamily="34" charset="0"/>
                  <a:cs typeface="Arial"/>
                </a:rPr>
                <a:t>Modern </a:t>
              </a:r>
              <a:r>
                <a:rPr lang="en-US" altLang="zh-CN" sz="2744" kern="0" dirty="0" smtClean="0">
                  <a:solidFill>
                    <a:prstClr val="white"/>
                  </a:solidFill>
                  <a:latin typeface="Segoe UI Light" pitchFamily="34" charset="0"/>
                  <a:cs typeface="Arial"/>
                </a:rPr>
                <a:t>Web</a:t>
              </a:r>
              <a:endParaRPr lang="en-US" altLang="zh-CN" sz="2744" kern="0" dirty="0">
                <a:solidFill>
                  <a:prstClr val="white"/>
                </a:solidFill>
                <a:latin typeface="Segoe UI Light" pitchFamily="34" charset="0"/>
                <a:cs typeface="Arial"/>
              </a:endParaRPr>
            </a:p>
          </p:txBody>
        </p:sp>
        <p:sp>
          <p:nvSpPr>
            <p:cNvPr id="22" name="TextBox 21"/>
            <p:cNvSpPr txBox="1"/>
            <p:nvPr/>
          </p:nvSpPr>
          <p:spPr>
            <a:xfrm>
              <a:off x="2360389" y="3054763"/>
              <a:ext cx="76200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Mobile</a:t>
              </a:r>
            </a:p>
          </p:txBody>
        </p:sp>
        <p:sp>
          <p:nvSpPr>
            <p:cNvPr id="23" name="TextBox 22"/>
            <p:cNvSpPr txBox="1"/>
            <p:nvPr/>
          </p:nvSpPr>
          <p:spPr>
            <a:xfrm>
              <a:off x="2360389" y="3381792"/>
              <a:ext cx="99060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Advertising</a:t>
              </a:r>
            </a:p>
          </p:txBody>
        </p:sp>
        <p:sp>
          <p:nvSpPr>
            <p:cNvPr id="24" name="TextBox 23"/>
            <p:cNvSpPr txBox="1"/>
            <p:nvPr/>
          </p:nvSpPr>
          <p:spPr>
            <a:xfrm>
              <a:off x="4439056" y="3381792"/>
              <a:ext cx="1172749"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Collaboration</a:t>
              </a:r>
            </a:p>
          </p:txBody>
        </p:sp>
        <p:sp>
          <p:nvSpPr>
            <p:cNvPr id="25" name="TextBox 24"/>
            <p:cNvSpPr txBox="1"/>
            <p:nvPr/>
          </p:nvSpPr>
          <p:spPr>
            <a:xfrm>
              <a:off x="3464383" y="3381792"/>
              <a:ext cx="116956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eCommerce</a:t>
              </a:r>
            </a:p>
          </p:txBody>
        </p:sp>
        <p:sp>
          <p:nvSpPr>
            <p:cNvPr id="26" name="TextBox 25"/>
            <p:cNvSpPr txBox="1"/>
            <p:nvPr/>
          </p:nvSpPr>
          <p:spPr>
            <a:xfrm>
              <a:off x="4439056" y="3802617"/>
              <a:ext cx="139166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Digital Marketing</a:t>
              </a:r>
            </a:p>
          </p:txBody>
        </p:sp>
        <p:sp>
          <p:nvSpPr>
            <p:cNvPr id="27" name="TextBox 26"/>
            <p:cNvSpPr txBox="1"/>
            <p:nvPr/>
          </p:nvSpPr>
          <p:spPr>
            <a:xfrm>
              <a:off x="4439056" y="4223442"/>
              <a:ext cx="1450560" cy="296440"/>
            </a:xfrm>
            <a:prstGeom prst="rect">
              <a:avLst/>
            </a:prstGeom>
            <a:noFill/>
          </p:spPr>
          <p:txBody>
            <a:bodyPr wrap="square" rtlCol="0">
              <a:spAutoFit/>
            </a:bodyPr>
            <a:lstStyle/>
            <a:p>
              <a:pPr defTabSz="815782">
                <a:defRPr/>
              </a:pPr>
              <a:r>
                <a:rPr lang="en-US" sz="1300" kern="0" dirty="0">
                  <a:solidFill>
                    <a:srgbClr val="FFFFFF"/>
                  </a:solidFill>
                  <a:cs typeface="Arial"/>
                </a:rPr>
                <a:t> </a:t>
              </a:r>
              <a:r>
                <a:rPr lang="en-US" sz="1300" kern="0" dirty="0">
                  <a:solidFill>
                    <a:srgbClr val="FFFFFF"/>
                  </a:solidFill>
                  <a:latin typeface="Segoe UI Light" pitchFamily="34" charset="0"/>
                  <a:cs typeface="Arial"/>
                </a:rPr>
                <a:t>Search Marketing</a:t>
              </a:r>
            </a:p>
          </p:txBody>
        </p:sp>
        <p:sp>
          <p:nvSpPr>
            <p:cNvPr id="28" name="TextBox 27"/>
            <p:cNvSpPr txBox="1"/>
            <p:nvPr/>
          </p:nvSpPr>
          <p:spPr>
            <a:xfrm>
              <a:off x="4439056" y="4644267"/>
              <a:ext cx="99060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Web Logs</a:t>
              </a:r>
            </a:p>
          </p:txBody>
        </p:sp>
        <p:sp>
          <p:nvSpPr>
            <p:cNvPr id="29" name="TextBox 28"/>
            <p:cNvSpPr txBox="1"/>
            <p:nvPr/>
          </p:nvSpPr>
          <p:spPr>
            <a:xfrm>
              <a:off x="4439056" y="5065093"/>
              <a:ext cx="1510730" cy="296440"/>
            </a:xfrm>
            <a:prstGeom prst="rect">
              <a:avLst/>
            </a:prstGeom>
            <a:noFill/>
          </p:spPr>
          <p:txBody>
            <a:bodyPr wrap="square" rtlCol="0">
              <a:spAutoFit/>
            </a:bodyPr>
            <a:lstStyle/>
            <a:p>
              <a:pPr defTabSz="815782">
                <a:defRPr/>
              </a:pPr>
              <a:r>
                <a:rPr lang="en-US" sz="1300" kern="0" dirty="0">
                  <a:solidFill>
                    <a:srgbClr val="FFFFFF"/>
                  </a:solidFill>
                  <a:latin typeface="Segoe UI Light" pitchFamily="34" charset="0"/>
                  <a:cs typeface="Arial"/>
                </a:rPr>
                <a:t>Recommendations</a:t>
              </a:r>
            </a:p>
          </p:txBody>
        </p:sp>
      </p:grpSp>
      <p:grpSp>
        <p:nvGrpSpPr>
          <p:cNvPr id="19" name="组合 18"/>
          <p:cNvGrpSpPr/>
          <p:nvPr/>
        </p:nvGrpSpPr>
        <p:grpSpPr>
          <a:xfrm>
            <a:off x="3793271" y="3421349"/>
            <a:ext cx="2082673" cy="1748160"/>
            <a:chOff x="2272945" y="3750273"/>
            <a:chExt cx="2084055" cy="1749317"/>
          </a:xfrm>
          <a:solidFill>
            <a:schemeClr val="bg2"/>
          </a:solidFill>
        </p:grpSpPr>
        <p:sp>
          <p:nvSpPr>
            <p:cNvPr id="14" name="矩形 13"/>
            <p:cNvSpPr/>
            <p:nvPr/>
          </p:nvSpPr>
          <p:spPr>
            <a:xfrm>
              <a:off x="2272945" y="3750273"/>
              <a:ext cx="2078707" cy="174931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t" anchorCtr="0" compatLnSpc="1">
              <a:prstTxWarp prst="textNoShape">
                <a:avLst/>
              </a:prstTxWarp>
            </a:bodyPr>
            <a:lstStyle/>
            <a:p>
              <a:pPr defTabSz="815782">
                <a:defRPr/>
              </a:pPr>
              <a:r>
                <a:rPr lang="en-US" altLang="zh-CN" sz="2198" kern="0" dirty="0">
                  <a:solidFill>
                    <a:schemeClr val="tx2"/>
                  </a:solidFill>
                  <a:latin typeface="Segoe UI Light" pitchFamily="34" charset="0"/>
                  <a:cs typeface="Arial"/>
                </a:rPr>
                <a:t>   </a:t>
              </a:r>
              <a:r>
                <a:rPr lang="en-US" altLang="zh-CN" sz="2744" kern="0" dirty="0">
                  <a:solidFill>
                    <a:schemeClr val="tx2"/>
                  </a:solidFill>
                  <a:latin typeface="Segoe UI Light" pitchFamily="34" charset="0"/>
                  <a:cs typeface="Arial"/>
                </a:rPr>
                <a:t>ERP / CRM</a:t>
              </a:r>
            </a:p>
          </p:txBody>
        </p:sp>
        <p:sp>
          <p:nvSpPr>
            <p:cNvPr id="20" name="TextBox 19"/>
            <p:cNvSpPr txBox="1"/>
            <p:nvPr/>
          </p:nvSpPr>
          <p:spPr>
            <a:xfrm>
              <a:off x="3224565" y="5060675"/>
              <a:ext cx="1132435" cy="290654"/>
            </a:xfrm>
            <a:prstGeom prst="rect">
              <a:avLst/>
            </a:prstGeom>
            <a:noFill/>
          </p:spPr>
          <p:txBody>
            <a:bodyPr wrap="square" rtlCol="0">
              <a:spAutoFit/>
            </a:bodyPr>
            <a:lstStyle/>
            <a:p>
              <a:pPr defTabSz="815782">
                <a:defRPr/>
              </a:pPr>
              <a:r>
                <a:rPr lang="en-US" sz="1300" kern="0" dirty="0">
                  <a:solidFill>
                    <a:schemeClr val="tx2"/>
                  </a:solidFill>
                  <a:latin typeface="Segoe UI Light" pitchFamily="34" charset="0"/>
                  <a:cs typeface="Arial"/>
                </a:rPr>
                <a:t>Sales Pipeline</a:t>
              </a:r>
            </a:p>
          </p:txBody>
        </p:sp>
        <p:sp>
          <p:nvSpPr>
            <p:cNvPr id="21" name="TextBox 20"/>
            <p:cNvSpPr txBox="1"/>
            <p:nvPr/>
          </p:nvSpPr>
          <p:spPr>
            <a:xfrm>
              <a:off x="2333398" y="4253115"/>
              <a:ext cx="879911" cy="296440"/>
            </a:xfrm>
            <a:prstGeom prst="rect">
              <a:avLst/>
            </a:prstGeom>
            <a:noFill/>
          </p:spPr>
          <p:txBody>
            <a:bodyPr wrap="square" rtlCol="0">
              <a:spAutoFit/>
            </a:bodyPr>
            <a:lstStyle/>
            <a:p>
              <a:pPr defTabSz="815782">
                <a:defRPr/>
              </a:pPr>
              <a:r>
                <a:rPr lang="en-US" sz="1300" kern="0" dirty="0">
                  <a:solidFill>
                    <a:schemeClr val="tx2"/>
                  </a:solidFill>
                  <a:latin typeface="Segoe UI Light" pitchFamily="34" charset="0"/>
                  <a:cs typeface="Arial"/>
                </a:rPr>
                <a:t>Payables</a:t>
              </a:r>
            </a:p>
          </p:txBody>
        </p:sp>
        <p:sp>
          <p:nvSpPr>
            <p:cNvPr id="30" name="TextBox 29"/>
            <p:cNvSpPr txBox="1"/>
            <p:nvPr/>
          </p:nvSpPr>
          <p:spPr>
            <a:xfrm>
              <a:off x="2333398" y="4656896"/>
              <a:ext cx="746469" cy="296440"/>
            </a:xfrm>
            <a:prstGeom prst="rect">
              <a:avLst/>
            </a:prstGeom>
            <a:noFill/>
          </p:spPr>
          <p:txBody>
            <a:bodyPr wrap="square" rtlCol="0">
              <a:spAutoFit/>
            </a:bodyPr>
            <a:lstStyle/>
            <a:p>
              <a:pPr defTabSz="815782">
                <a:defRPr/>
              </a:pPr>
              <a:r>
                <a:rPr lang="en-US" sz="1300" kern="0" dirty="0">
                  <a:solidFill>
                    <a:schemeClr val="tx2"/>
                  </a:solidFill>
                  <a:latin typeface="Segoe UI Light" pitchFamily="34" charset="0"/>
                  <a:cs typeface="Arial"/>
                </a:rPr>
                <a:t>Payroll</a:t>
              </a:r>
            </a:p>
          </p:txBody>
        </p:sp>
        <p:sp>
          <p:nvSpPr>
            <p:cNvPr id="31" name="TextBox 30"/>
            <p:cNvSpPr txBox="1"/>
            <p:nvPr/>
          </p:nvSpPr>
          <p:spPr>
            <a:xfrm>
              <a:off x="2333398" y="5060677"/>
              <a:ext cx="886452" cy="296440"/>
            </a:xfrm>
            <a:prstGeom prst="rect">
              <a:avLst/>
            </a:prstGeom>
            <a:noFill/>
          </p:spPr>
          <p:txBody>
            <a:bodyPr wrap="square" rtlCol="0">
              <a:spAutoFit/>
            </a:bodyPr>
            <a:lstStyle/>
            <a:p>
              <a:pPr defTabSz="815782">
                <a:defRPr/>
              </a:pPr>
              <a:r>
                <a:rPr lang="en-US" sz="1300" kern="0" dirty="0">
                  <a:solidFill>
                    <a:schemeClr val="tx2"/>
                  </a:solidFill>
                  <a:latin typeface="Segoe UI Light" pitchFamily="34" charset="0"/>
                  <a:cs typeface="Arial"/>
                </a:rPr>
                <a:t>Inventory</a:t>
              </a:r>
            </a:p>
          </p:txBody>
        </p:sp>
        <p:sp>
          <p:nvSpPr>
            <p:cNvPr id="32" name="TextBox 31"/>
            <p:cNvSpPr txBox="1"/>
            <p:nvPr/>
          </p:nvSpPr>
          <p:spPr>
            <a:xfrm>
              <a:off x="3224565" y="4248759"/>
              <a:ext cx="886452" cy="296440"/>
            </a:xfrm>
            <a:prstGeom prst="rect">
              <a:avLst/>
            </a:prstGeom>
            <a:noFill/>
          </p:spPr>
          <p:txBody>
            <a:bodyPr wrap="square" rtlCol="0">
              <a:spAutoFit/>
            </a:bodyPr>
            <a:lstStyle/>
            <a:p>
              <a:pPr defTabSz="815782">
                <a:defRPr/>
              </a:pPr>
              <a:r>
                <a:rPr lang="en-US" sz="1300" kern="0" dirty="0">
                  <a:solidFill>
                    <a:schemeClr val="tx2"/>
                  </a:solidFill>
                  <a:latin typeface="Segoe UI Light" pitchFamily="34" charset="0"/>
                  <a:cs typeface="Arial"/>
                </a:rPr>
                <a:t>Contacts</a:t>
              </a:r>
            </a:p>
          </p:txBody>
        </p:sp>
        <p:sp>
          <p:nvSpPr>
            <p:cNvPr id="33" name="TextBox 32"/>
            <p:cNvSpPr txBox="1"/>
            <p:nvPr/>
          </p:nvSpPr>
          <p:spPr>
            <a:xfrm>
              <a:off x="3224565" y="4657611"/>
              <a:ext cx="1122170" cy="290654"/>
            </a:xfrm>
            <a:prstGeom prst="rect">
              <a:avLst/>
            </a:prstGeom>
            <a:noFill/>
          </p:spPr>
          <p:txBody>
            <a:bodyPr wrap="square" rtlCol="0">
              <a:spAutoFit/>
            </a:bodyPr>
            <a:lstStyle/>
            <a:p>
              <a:pPr defTabSz="815782">
                <a:defRPr/>
              </a:pPr>
              <a:r>
                <a:rPr lang="en-US" sz="1300" kern="0" dirty="0">
                  <a:solidFill>
                    <a:schemeClr val="tx2"/>
                  </a:solidFill>
                  <a:latin typeface="Segoe UI Light" pitchFamily="34" charset="0"/>
                  <a:cs typeface="Arial"/>
                </a:rPr>
                <a:t>Deal Tracking</a:t>
              </a:r>
            </a:p>
          </p:txBody>
        </p:sp>
      </p:grpSp>
      <p:grpSp>
        <p:nvGrpSpPr>
          <p:cNvPr id="48" name="组合 47"/>
          <p:cNvGrpSpPr/>
          <p:nvPr/>
        </p:nvGrpSpPr>
        <p:grpSpPr>
          <a:xfrm>
            <a:off x="1994267" y="1012730"/>
            <a:ext cx="8275433" cy="4675072"/>
            <a:chOff x="485474" y="1395134"/>
            <a:chExt cx="8280920" cy="4678171"/>
          </a:xfrm>
        </p:grpSpPr>
        <p:grpSp>
          <p:nvGrpSpPr>
            <p:cNvPr id="8" name="组合 7"/>
            <p:cNvGrpSpPr/>
            <p:nvPr/>
          </p:nvGrpSpPr>
          <p:grpSpPr>
            <a:xfrm>
              <a:off x="485474" y="2421467"/>
              <a:ext cx="842973" cy="2976898"/>
              <a:chOff x="485474" y="2421467"/>
              <a:chExt cx="842973" cy="2976898"/>
            </a:xfrm>
          </p:grpSpPr>
          <p:sp>
            <p:nvSpPr>
              <p:cNvPr id="9" name="TextBox 8"/>
              <p:cNvSpPr txBox="1"/>
              <p:nvPr/>
            </p:nvSpPr>
            <p:spPr>
              <a:xfrm>
                <a:off x="485474" y="4161925"/>
                <a:ext cx="822535" cy="452772"/>
              </a:xfrm>
              <a:prstGeom prst="rect">
                <a:avLst/>
              </a:prstGeom>
              <a:noFill/>
            </p:spPr>
            <p:txBody>
              <a:bodyPr wrap="none" rtlCol="0">
                <a:spAutoFit/>
              </a:bodyPr>
              <a:lstStyle/>
              <a:p>
                <a:pPr defTabSz="815782">
                  <a:defRPr/>
                </a:pPr>
                <a:r>
                  <a:rPr lang="en-US" sz="1176" kern="0" dirty="0">
                    <a:solidFill>
                      <a:schemeClr val="bg1"/>
                    </a:solidFill>
                    <a:latin typeface="Segoe UI" panose="020B0502040204020203" pitchFamily="34" charset="0"/>
                    <a:cs typeface="Segoe UI" panose="020B0502040204020203" pitchFamily="34" charset="0"/>
                  </a:rPr>
                  <a:t>Terabytes</a:t>
                </a:r>
              </a:p>
              <a:p>
                <a:pPr defTabSz="815782">
                  <a:defRPr/>
                </a:pPr>
                <a:r>
                  <a:rPr lang="en-US" sz="1176" kern="0" dirty="0">
                    <a:solidFill>
                      <a:schemeClr val="bg1"/>
                    </a:solidFill>
                    <a:latin typeface="Segoe UI" panose="020B0502040204020203" pitchFamily="34" charset="0"/>
                    <a:cs typeface="Segoe UI" panose="020B0502040204020203" pitchFamily="34" charset="0"/>
                  </a:rPr>
                  <a:t>(</a:t>
                </a:r>
                <a:r>
                  <a:rPr lang="en-US" sz="1176" kern="0" dirty="0" smtClean="0">
                    <a:solidFill>
                      <a:schemeClr val="bg1"/>
                    </a:solidFill>
                    <a:latin typeface="Segoe UI" panose="020B0502040204020203" pitchFamily="34" charset="0"/>
                    <a:cs typeface="Segoe UI" panose="020B0502040204020203" pitchFamily="34" charset="0"/>
                  </a:rPr>
                  <a:t>10e12</a:t>
                </a:r>
                <a:r>
                  <a:rPr lang="en-US" sz="1176" kern="0" dirty="0">
                    <a:solidFill>
                      <a:schemeClr val="bg1"/>
                    </a:solidFill>
                    <a:latin typeface="Segoe UI" panose="020B0502040204020203" pitchFamily="34" charset="0"/>
                    <a:cs typeface="Segoe UI" panose="020B0502040204020203" pitchFamily="34" charset="0"/>
                  </a:rPr>
                  <a:t>)</a:t>
                </a:r>
              </a:p>
            </p:txBody>
          </p:sp>
          <p:sp>
            <p:nvSpPr>
              <p:cNvPr id="10" name="TextBox 9"/>
              <p:cNvSpPr txBox="1"/>
              <p:nvPr/>
            </p:nvSpPr>
            <p:spPr>
              <a:xfrm>
                <a:off x="485474" y="4945593"/>
                <a:ext cx="842973" cy="452772"/>
              </a:xfrm>
              <a:prstGeom prst="rect">
                <a:avLst/>
              </a:prstGeom>
              <a:noFill/>
            </p:spPr>
            <p:txBody>
              <a:bodyPr wrap="none" rtlCol="0">
                <a:spAutoFit/>
              </a:bodyPr>
              <a:lstStyle/>
              <a:p>
                <a:pPr defTabSz="815782">
                  <a:defRPr/>
                </a:pPr>
                <a:r>
                  <a:rPr lang="en-US" sz="1176" kern="0" dirty="0">
                    <a:solidFill>
                      <a:schemeClr val="bg1"/>
                    </a:solidFill>
                    <a:latin typeface="Segoe UI" panose="020B0502040204020203" pitchFamily="34" charset="0"/>
                    <a:cs typeface="Segoe UI" panose="020B0502040204020203" pitchFamily="34" charset="0"/>
                  </a:rPr>
                  <a:t>Gigabytes</a:t>
                </a:r>
              </a:p>
              <a:p>
                <a:pPr defTabSz="815782">
                  <a:defRPr/>
                </a:pPr>
                <a:r>
                  <a:rPr lang="en-US" sz="1176" kern="0" dirty="0">
                    <a:solidFill>
                      <a:schemeClr val="bg1"/>
                    </a:solidFill>
                    <a:latin typeface="Segoe UI" panose="020B0502040204020203" pitchFamily="34" charset="0"/>
                    <a:cs typeface="Segoe UI" panose="020B0502040204020203" pitchFamily="34" charset="0"/>
                  </a:rPr>
                  <a:t>(</a:t>
                </a:r>
                <a:r>
                  <a:rPr lang="en-US" sz="1176" kern="0" dirty="0" smtClean="0">
                    <a:solidFill>
                      <a:schemeClr val="bg1"/>
                    </a:solidFill>
                    <a:latin typeface="Segoe UI" panose="020B0502040204020203" pitchFamily="34" charset="0"/>
                    <a:cs typeface="Segoe UI" panose="020B0502040204020203" pitchFamily="34" charset="0"/>
                  </a:rPr>
                  <a:t>10e9</a:t>
                </a:r>
                <a:r>
                  <a:rPr lang="en-US" sz="1176" kern="0" dirty="0">
                    <a:solidFill>
                      <a:schemeClr val="bg1"/>
                    </a:solidFill>
                    <a:latin typeface="Segoe UI" panose="020B0502040204020203" pitchFamily="34" charset="0"/>
                    <a:cs typeface="Segoe UI" panose="020B0502040204020203" pitchFamily="34" charset="0"/>
                  </a:rPr>
                  <a:t>)</a:t>
                </a:r>
              </a:p>
            </p:txBody>
          </p:sp>
          <p:sp>
            <p:nvSpPr>
              <p:cNvPr id="11" name="TextBox 10"/>
              <p:cNvSpPr txBox="1"/>
              <p:nvPr/>
            </p:nvSpPr>
            <p:spPr>
              <a:xfrm>
                <a:off x="485474" y="2421467"/>
                <a:ext cx="759650" cy="452772"/>
              </a:xfrm>
              <a:prstGeom prst="rect">
                <a:avLst/>
              </a:prstGeom>
              <a:noFill/>
              <a:ln>
                <a:noFill/>
              </a:ln>
            </p:spPr>
            <p:txBody>
              <a:bodyPr wrap="none" rtlCol="0">
                <a:spAutoFit/>
              </a:bodyPr>
              <a:lstStyle/>
              <a:p>
                <a:pPr defTabSz="815782">
                  <a:defRPr/>
                </a:pPr>
                <a:r>
                  <a:rPr lang="en-US" sz="1176" kern="0" dirty="0">
                    <a:solidFill>
                      <a:schemeClr val="bg1"/>
                    </a:solidFill>
                    <a:latin typeface="Segoe UI" panose="020B0502040204020203" pitchFamily="34" charset="0"/>
                    <a:cs typeface="Segoe UI" panose="020B0502040204020203" pitchFamily="34" charset="0"/>
                  </a:rPr>
                  <a:t>Exabytes</a:t>
                </a:r>
              </a:p>
              <a:p>
                <a:pPr defTabSz="815782">
                  <a:defRPr/>
                </a:pPr>
                <a:r>
                  <a:rPr lang="en-US" sz="1176" kern="0" dirty="0">
                    <a:solidFill>
                      <a:schemeClr val="bg1"/>
                    </a:solidFill>
                    <a:latin typeface="Segoe UI" panose="020B0502040204020203" pitchFamily="34" charset="0"/>
                    <a:cs typeface="Segoe UI" panose="020B0502040204020203" pitchFamily="34" charset="0"/>
                  </a:rPr>
                  <a:t>(</a:t>
                </a:r>
                <a:r>
                  <a:rPr lang="en-US" sz="1176" kern="0" dirty="0" smtClean="0">
                    <a:solidFill>
                      <a:schemeClr val="bg1"/>
                    </a:solidFill>
                    <a:latin typeface="Segoe UI" panose="020B0502040204020203" pitchFamily="34" charset="0"/>
                    <a:cs typeface="Segoe UI" panose="020B0502040204020203" pitchFamily="34" charset="0"/>
                  </a:rPr>
                  <a:t>10e18</a:t>
                </a:r>
                <a:r>
                  <a:rPr lang="en-US" sz="1176" kern="0" dirty="0">
                    <a:solidFill>
                      <a:schemeClr val="bg1"/>
                    </a:solidFill>
                    <a:latin typeface="Segoe UI" panose="020B0502040204020203" pitchFamily="34" charset="0"/>
                    <a:cs typeface="Segoe UI" panose="020B0502040204020203" pitchFamily="34" charset="0"/>
                  </a:rPr>
                  <a:t>)</a:t>
                </a:r>
              </a:p>
            </p:txBody>
          </p:sp>
          <p:sp>
            <p:nvSpPr>
              <p:cNvPr id="12" name="TextBox 11"/>
              <p:cNvSpPr txBox="1"/>
              <p:nvPr/>
            </p:nvSpPr>
            <p:spPr>
              <a:xfrm>
                <a:off x="485474" y="3378257"/>
                <a:ext cx="828824" cy="452772"/>
              </a:xfrm>
              <a:prstGeom prst="rect">
                <a:avLst/>
              </a:prstGeom>
              <a:noFill/>
            </p:spPr>
            <p:txBody>
              <a:bodyPr wrap="none" rtlCol="0">
                <a:spAutoFit/>
              </a:bodyPr>
              <a:lstStyle/>
              <a:p>
                <a:pPr defTabSz="815782">
                  <a:defRPr/>
                </a:pPr>
                <a:r>
                  <a:rPr lang="en-US" sz="1176" kern="0" dirty="0">
                    <a:solidFill>
                      <a:schemeClr val="bg1"/>
                    </a:solidFill>
                    <a:latin typeface="Segoe UI" panose="020B0502040204020203" pitchFamily="34" charset="0"/>
                    <a:cs typeface="Segoe UI" panose="020B0502040204020203" pitchFamily="34" charset="0"/>
                  </a:rPr>
                  <a:t>Petabytes</a:t>
                </a:r>
              </a:p>
              <a:p>
                <a:pPr defTabSz="815782">
                  <a:defRPr/>
                </a:pPr>
                <a:r>
                  <a:rPr lang="en-US" sz="1176" kern="0" dirty="0">
                    <a:solidFill>
                      <a:schemeClr val="bg1"/>
                    </a:solidFill>
                    <a:latin typeface="Segoe UI" panose="020B0502040204020203" pitchFamily="34" charset="0"/>
                    <a:cs typeface="Segoe UI" panose="020B0502040204020203" pitchFamily="34" charset="0"/>
                  </a:rPr>
                  <a:t>(</a:t>
                </a:r>
                <a:r>
                  <a:rPr lang="en-US" sz="1176" kern="0" dirty="0" smtClean="0">
                    <a:solidFill>
                      <a:schemeClr val="bg1"/>
                    </a:solidFill>
                    <a:latin typeface="Segoe UI" panose="020B0502040204020203" pitchFamily="34" charset="0"/>
                    <a:cs typeface="Segoe UI" panose="020B0502040204020203" pitchFamily="34" charset="0"/>
                  </a:rPr>
                  <a:t>10e15</a:t>
                </a:r>
                <a:r>
                  <a:rPr lang="en-US" sz="1176" kern="0" dirty="0">
                    <a:solidFill>
                      <a:schemeClr val="bg1"/>
                    </a:solidFill>
                    <a:latin typeface="Segoe UI" panose="020B0502040204020203" pitchFamily="34" charset="0"/>
                    <a:cs typeface="Segoe UI" panose="020B0502040204020203" pitchFamily="34" charset="0"/>
                  </a:rPr>
                  <a:t>)</a:t>
                </a:r>
              </a:p>
            </p:txBody>
          </p:sp>
        </p:grpSp>
        <p:grpSp>
          <p:nvGrpSpPr>
            <p:cNvPr id="18" name="组合 17"/>
            <p:cNvGrpSpPr/>
            <p:nvPr/>
          </p:nvGrpSpPr>
          <p:grpSpPr>
            <a:xfrm>
              <a:off x="1348160" y="1395134"/>
              <a:ext cx="7418234" cy="4678171"/>
              <a:chOff x="1348160" y="1395134"/>
              <a:chExt cx="7418234" cy="4678171"/>
            </a:xfrm>
          </p:grpSpPr>
          <p:grpSp>
            <p:nvGrpSpPr>
              <p:cNvPr id="47" name="组合 46"/>
              <p:cNvGrpSpPr/>
              <p:nvPr/>
            </p:nvGrpSpPr>
            <p:grpSpPr>
              <a:xfrm>
                <a:off x="1493586" y="5236829"/>
                <a:ext cx="7272808" cy="836476"/>
                <a:chOff x="1493586" y="5236829"/>
                <a:chExt cx="7272808" cy="836476"/>
              </a:xfrm>
            </p:grpSpPr>
            <p:sp>
              <p:nvSpPr>
                <p:cNvPr id="4" name="上箭头 2"/>
                <p:cNvSpPr/>
                <p:nvPr/>
              </p:nvSpPr>
              <p:spPr>
                <a:xfrm rot="5400000" flipH="1">
                  <a:off x="4711752" y="2018663"/>
                  <a:ext cx="836476" cy="7272808"/>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 name="connsiteX0" fmla="*/ 2540 w 792088"/>
                    <a:gd name="connsiteY0" fmla="*/ 4608512 h 7164143"/>
                    <a:gd name="connsiteX1" fmla="*/ 0 w 792088"/>
                    <a:gd name="connsiteY1" fmla="*/ 0 h 7164143"/>
                    <a:gd name="connsiteX2" fmla="*/ 792088 w 792088"/>
                    <a:gd name="connsiteY2" fmla="*/ 792088 h 7164143"/>
                    <a:gd name="connsiteX3" fmla="*/ 396044 w 792088"/>
                    <a:gd name="connsiteY3" fmla="*/ 792088 h 7164143"/>
                    <a:gd name="connsiteX4" fmla="*/ 396044 w 792088"/>
                    <a:gd name="connsiteY4" fmla="*/ 7164143 h 7164143"/>
                    <a:gd name="connsiteX5" fmla="*/ 2540 w 792088"/>
                    <a:gd name="connsiteY5" fmla="*/ 4608512 h 7164143"/>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164143 h 7375158"/>
                    <a:gd name="connsiteX5" fmla="*/ 2539 w 792088"/>
                    <a:gd name="connsiteY5" fmla="*/ 7375158 h 7375158"/>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363435 h 7375158"/>
                    <a:gd name="connsiteX5" fmla="*/ 2539 w 792088"/>
                    <a:gd name="connsiteY5" fmla="*/ 7375158 h 7375158"/>
                    <a:gd name="connsiteX0" fmla="*/ 2539 w 792088"/>
                    <a:gd name="connsiteY0" fmla="*/ 7375158 h 8324727"/>
                    <a:gd name="connsiteX1" fmla="*/ 0 w 792088"/>
                    <a:gd name="connsiteY1" fmla="*/ 0 h 8324727"/>
                    <a:gd name="connsiteX2" fmla="*/ 792088 w 792088"/>
                    <a:gd name="connsiteY2" fmla="*/ 792088 h 8324727"/>
                    <a:gd name="connsiteX3" fmla="*/ 396044 w 792088"/>
                    <a:gd name="connsiteY3" fmla="*/ 792088 h 8324727"/>
                    <a:gd name="connsiteX4" fmla="*/ 373842 w 792088"/>
                    <a:gd name="connsiteY4" fmla="*/ 8324727 h 8324727"/>
                    <a:gd name="connsiteX5" fmla="*/ 2539 w 792088"/>
                    <a:gd name="connsiteY5" fmla="*/ 7375158 h 8324727"/>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2472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07145 w 792088"/>
                    <a:gd name="connsiteY4" fmla="*/ 8359896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84943 w 792088"/>
                    <a:gd name="connsiteY4" fmla="*/ 8371619 h 8371620"/>
                    <a:gd name="connsiteX5" fmla="*/ 2538 w 792088"/>
                    <a:gd name="connsiteY5" fmla="*/ 8371620 h 8371620"/>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407145 w 792088"/>
                    <a:gd name="connsiteY4" fmla="*/ 8383343 h 8383343"/>
                    <a:gd name="connsiteX5" fmla="*/ 2538 w 792088"/>
                    <a:gd name="connsiteY5" fmla="*/ 8371620 h 8383343"/>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396044 w 792088"/>
                    <a:gd name="connsiteY4" fmla="*/ 8383343 h 8383343"/>
                    <a:gd name="connsiteX5" fmla="*/ 2538 w 792088"/>
                    <a:gd name="connsiteY5" fmla="*/ 8371620 h 8383343"/>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18246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97255 w 792088"/>
                    <a:gd name="connsiteY4" fmla="*/ 8354355 h 8371620"/>
                    <a:gd name="connsiteX5" fmla="*/ 2538 w 792088"/>
                    <a:gd name="connsiteY5" fmla="*/ 8371620 h 8371620"/>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97255 w 792088"/>
                    <a:gd name="connsiteY4" fmla="*/ 8354355 h 8354995"/>
                    <a:gd name="connsiteX5" fmla="*/ 2538 w 792088"/>
                    <a:gd name="connsiteY5" fmla="*/ 8354995 h 8354995"/>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88235 w 792088"/>
                    <a:gd name="connsiteY4" fmla="*/ 8020980 h 8354995"/>
                    <a:gd name="connsiteX5" fmla="*/ 2538 w 792088"/>
                    <a:gd name="connsiteY5" fmla="*/ 8354995 h 8354995"/>
                    <a:gd name="connsiteX0" fmla="*/ 1155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11557 w 792088"/>
                    <a:gd name="connsiteY5" fmla="*/ 8021620 h 8021620"/>
                    <a:gd name="connsiteX0" fmla="*/ 2538 w 792088"/>
                    <a:gd name="connsiteY0" fmla="*/ 8050195 h 8050195"/>
                    <a:gd name="connsiteX1" fmla="*/ 0 w 792088"/>
                    <a:gd name="connsiteY1" fmla="*/ 0 h 8050195"/>
                    <a:gd name="connsiteX2" fmla="*/ 792088 w 792088"/>
                    <a:gd name="connsiteY2" fmla="*/ 792088 h 8050195"/>
                    <a:gd name="connsiteX3" fmla="*/ 396044 w 792088"/>
                    <a:gd name="connsiteY3" fmla="*/ 792088 h 8050195"/>
                    <a:gd name="connsiteX4" fmla="*/ 388235 w 792088"/>
                    <a:gd name="connsiteY4" fmla="*/ 8020980 h 8050195"/>
                    <a:gd name="connsiteX5" fmla="*/ 2538 w 792088"/>
                    <a:gd name="connsiteY5" fmla="*/ 8050195 h 8050195"/>
                    <a:gd name="connsiteX0" fmla="*/ 253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2537 w 792088"/>
                    <a:gd name="connsiteY5" fmla="*/ 8021620 h 802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8021620">
                      <a:moveTo>
                        <a:pt x="2537" y="8021620"/>
                      </a:moveTo>
                      <a:cubicBezTo>
                        <a:pt x="1690" y="6481542"/>
                        <a:pt x="847" y="1540078"/>
                        <a:pt x="0" y="0"/>
                      </a:cubicBezTo>
                      <a:lnTo>
                        <a:pt x="792088" y="792088"/>
                      </a:lnTo>
                      <a:lnTo>
                        <a:pt x="396044" y="792088"/>
                      </a:lnTo>
                      <a:cubicBezTo>
                        <a:pt x="388643" y="3302968"/>
                        <a:pt x="395636" y="5510100"/>
                        <a:pt x="388235" y="8020980"/>
                      </a:cubicBezTo>
                      <a:lnTo>
                        <a:pt x="2537" y="80216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387"/>
                  <a:endParaRPr lang="zh-CN" altLang="en-US" sz="2399">
                    <a:solidFill>
                      <a:srgbClr val="0070C0"/>
                    </a:solidFill>
                  </a:endParaRPr>
                </a:p>
              </p:txBody>
            </p:sp>
            <p:sp>
              <p:nvSpPr>
                <p:cNvPr id="13" name="TextBox 12"/>
                <p:cNvSpPr txBox="1"/>
                <p:nvPr/>
              </p:nvSpPr>
              <p:spPr>
                <a:xfrm>
                  <a:off x="2285670" y="5735572"/>
                  <a:ext cx="5544620" cy="273295"/>
                </a:xfrm>
                <a:prstGeom prst="rect">
                  <a:avLst/>
                </a:prstGeom>
              </p:spPr>
              <p:txBody>
                <a:bodyPr vert="horz" wrap="square" lIns="130537" tIns="65268" rIns="130537" bIns="65268" rtlCol="0" anchor="ctr" anchorCtr="0">
                  <a:noAutofit/>
                </a:bodyPr>
                <a:lstStyle/>
                <a:p>
                  <a:pPr algn="ctr" defTabSz="407893">
                    <a:spcBef>
                      <a:spcPct val="20000"/>
                    </a:spcBef>
                  </a:pPr>
                  <a:r>
                    <a:rPr lang="en-US" sz="2399" dirty="0">
                      <a:solidFill>
                        <a:prstClr val="white"/>
                      </a:solidFill>
                      <a:latin typeface="Segoe UI Light" pitchFamily="34" charset="0"/>
                      <a:cs typeface="Arial Bold"/>
                    </a:rPr>
                    <a:t>      </a:t>
                  </a:r>
                  <a:r>
                    <a:rPr lang="en-US" sz="2399" b="1" spc="98" dirty="0">
                      <a:solidFill>
                        <a:prstClr val="white"/>
                      </a:solidFill>
                      <a:latin typeface="Segoe UI Light" pitchFamily="34" charset="0"/>
                      <a:cs typeface="Arial Bold"/>
                    </a:rPr>
                    <a:t>Velocity | </a:t>
                  </a:r>
                  <a:r>
                    <a:rPr lang="en-US" sz="2399" b="1" spc="98" dirty="0" smtClean="0">
                      <a:solidFill>
                        <a:prstClr val="white"/>
                      </a:solidFill>
                      <a:latin typeface="Segoe UI Light" pitchFamily="34" charset="0"/>
                      <a:cs typeface="Arial Bold"/>
                    </a:rPr>
                    <a:t>Variety </a:t>
                  </a:r>
                  <a:r>
                    <a:rPr lang="en-US" sz="2399" b="1" spc="98" dirty="0">
                      <a:solidFill>
                        <a:prstClr val="white"/>
                      </a:solidFill>
                      <a:latin typeface="Segoe UI Light" pitchFamily="34" charset="0"/>
                      <a:cs typeface="Arial Bold"/>
                    </a:rPr>
                    <a:t>| </a:t>
                  </a:r>
                  <a:r>
                    <a:rPr lang="en-US" sz="2399" b="1" spc="98" dirty="0" smtClean="0">
                      <a:solidFill>
                        <a:prstClr val="white"/>
                      </a:solidFill>
                      <a:latin typeface="Segoe UI Light" pitchFamily="34" charset="0"/>
                      <a:cs typeface="Arial Bold"/>
                    </a:rPr>
                    <a:t>Variability</a:t>
                  </a:r>
                  <a:endParaRPr lang="en-US" sz="2399" b="1" spc="98" dirty="0">
                    <a:solidFill>
                      <a:prstClr val="white"/>
                    </a:solidFill>
                    <a:latin typeface="Segoe UI Light" pitchFamily="34" charset="0"/>
                    <a:cs typeface="Arial Bold"/>
                  </a:endParaRPr>
                </a:p>
              </p:txBody>
            </p:sp>
          </p:grpSp>
          <p:grpSp>
            <p:nvGrpSpPr>
              <p:cNvPr id="6" name="组合 5"/>
              <p:cNvGrpSpPr/>
              <p:nvPr/>
            </p:nvGrpSpPr>
            <p:grpSpPr>
              <a:xfrm>
                <a:off x="1348160" y="1395134"/>
                <a:ext cx="847288" cy="4678171"/>
                <a:chOff x="1348160" y="1395134"/>
                <a:chExt cx="847288" cy="4678171"/>
              </a:xfrm>
            </p:grpSpPr>
            <p:sp>
              <p:nvSpPr>
                <p:cNvPr id="3" name="上箭头 2"/>
                <p:cNvSpPr/>
                <p:nvPr/>
              </p:nvSpPr>
              <p:spPr>
                <a:xfrm>
                  <a:off x="1403360" y="1395134"/>
                  <a:ext cx="792088" cy="4678171"/>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4608512">
                      <a:moveTo>
                        <a:pt x="2540" y="4608512"/>
                      </a:moveTo>
                      <a:cubicBezTo>
                        <a:pt x="1693" y="3068434"/>
                        <a:pt x="847" y="1540078"/>
                        <a:pt x="0" y="0"/>
                      </a:cubicBezTo>
                      <a:lnTo>
                        <a:pt x="792088" y="792088"/>
                      </a:lnTo>
                      <a:lnTo>
                        <a:pt x="396044" y="792088"/>
                      </a:lnTo>
                      <a:lnTo>
                        <a:pt x="396044" y="4608512"/>
                      </a:lnTo>
                      <a:lnTo>
                        <a:pt x="2540" y="460851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387"/>
                  <a:endParaRPr lang="zh-CN" altLang="en-US" sz="2399">
                    <a:solidFill>
                      <a:srgbClr val="0070C0"/>
                    </a:solidFill>
                  </a:endParaRPr>
                </a:p>
              </p:txBody>
            </p:sp>
            <p:sp>
              <p:nvSpPr>
                <p:cNvPr id="7" name="TextBox 6"/>
                <p:cNvSpPr txBox="1"/>
                <p:nvPr/>
              </p:nvSpPr>
              <p:spPr>
                <a:xfrm rot="16200000">
                  <a:off x="-157790" y="3771303"/>
                  <a:ext cx="3476430" cy="309338"/>
                </a:xfrm>
                <a:prstGeom prst="rect">
                  <a:avLst/>
                </a:prstGeom>
              </p:spPr>
              <p:txBody>
                <a:bodyPr vert="horz" wrap="square" lIns="130537" tIns="65268" rIns="130537" bIns="65268" rtlCol="0" anchor="ctr" anchorCtr="0">
                  <a:noAutofit/>
                </a:bodyPr>
                <a:lstStyle/>
                <a:p>
                  <a:pPr algn="ctr" defTabSz="407893">
                    <a:spcBef>
                      <a:spcPct val="20000"/>
                    </a:spcBef>
                  </a:pPr>
                  <a:r>
                    <a:rPr lang="en-US" sz="2399" b="1" dirty="0">
                      <a:solidFill>
                        <a:srgbClr val="FFFFFF"/>
                      </a:solidFill>
                      <a:latin typeface="Segoe UI Light" pitchFamily="34" charset="0"/>
                      <a:cs typeface="Arial Bold"/>
                    </a:rPr>
                    <a:t>Volume</a:t>
                  </a:r>
                </a:p>
              </p:txBody>
            </p:sp>
            <p:sp>
              <p:nvSpPr>
                <p:cNvPr id="5" name="矩形 4"/>
                <p:cNvSpPr/>
                <p:nvPr/>
              </p:nvSpPr>
              <p:spPr>
                <a:xfrm rot="16200000">
                  <a:off x="1486619" y="4038060"/>
                  <a:ext cx="184805" cy="461723"/>
                </a:xfrm>
                <a:prstGeom prst="rect">
                  <a:avLst/>
                </a:prstGeom>
              </p:spPr>
              <p:txBody>
                <a:bodyPr wrap="none">
                  <a:spAutoFit/>
                </a:bodyPr>
                <a:lstStyle/>
                <a:p>
                  <a:pPr defTabSz="1218387"/>
                  <a:endParaRPr lang="zh-CN" altLang="en-US" sz="2399" dirty="0">
                    <a:solidFill>
                      <a:prstClr val="white"/>
                    </a:solidFill>
                    <a:latin typeface="微软雅黑" pitchFamily="34" charset="-122"/>
                    <a:ea typeface="微软雅黑" pitchFamily="34" charset="-122"/>
                  </a:endParaRPr>
                </a:p>
              </p:txBody>
            </p:sp>
          </p:grpSp>
        </p:grpSp>
      </p:grpSp>
      <p:sp>
        <p:nvSpPr>
          <p:cNvPr id="63" name="矩形 13"/>
          <p:cNvSpPr/>
          <p:nvPr/>
        </p:nvSpPr>
        <p:spPr>
          <a:xfrm>
            <a:off x="3793270" y="5803984"/>
            <a:ext cx="2082673" cy="537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ctr" anchorCtr="0" compatLnSpc="1">
            <a:prstTxWarp prst="textNoShape">
              <a:avLst/>
            </a:prstTxWarp>
          </a:bodyPr>
          <a:lstStyle/>
          <a:p>
            <a:pPr algn="ctr" defTabSz="815782">
              <a:defRPr/>
            </a:pPr>
            <a:r>
              <a:rPr lang="en-US" altLang="zh-CN" sz="1764" kern="0" dirty="0">
                <a:solidFill>
                  <a:schemeClr val="tx2"/>
                </a:solidFill>
                <a:latin typeface="Segoe UI Light" pitchFamily="34" charset="0"/>
                <a:cs typeface="Arial"/>
              </a:rPr>
              <a:t>   ERP / CRM</a:t>
            </a:r>
          </a:p>
        </p:txBody>
      </p:sp>
      <p:sp>
        <p:nvSpPr>
          <p:cNvPr id="71" name="矩形 14"/>
          <p:cNvSpPr/>
          <p:nvPr/>
        </p:nvSpPr>
        <p:spPr>
          <a:xfrm>
            <a:off x="5870599" y="5803983"/>
            <a:ext cx="1599830" cy="53771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5" tIns="45689" rIns="91375" bIns="45689" numCol="1" rtlCol="0" anchor="ctr" anchorCtr="0" compatLnSpc="1">
            <a:prstTxWarp prst="textNoShape">
              <a:avLst/>
            </a:prstTxWarp>
          </a:bodyPr>
          <a:lstStyle/>
          <a:p>
            <a:pPr algn="ctr" defTabSz="815782">
              <a:defRPr/>
            </a:pPr>
            <a:r>
              <a:rPr lang="en-US" altLang="zh-CN" sz="1764" kern="0" dirty="0">
                <a:solidFill>
                  <a:prstClr val="white"/>
                </a:solidFill>
                <a:latin typeface="Segoe UI Light" pitchFamily="34" charset="0"/>
                <a:cs typeface="Arial"/>
              </a:rPr>
              <a:t>  </a:t>
            </a:r>
            <a:r>
              <a:rPr lang="en-US" altLang="zh-CN" sz="1764" kern="0" dirty="0" smtClean="0">
                <a:solidFill>
                  <a:prstClr val="white"/>
                </a:solidFill>
                <a:latin typeface="Segoe UI Light" pitchFamily="34" charset="0"/>
                <a:cs typeface="Arial"/>
              </a:rPr>
              <a:t>Modern Web</a:t>
            </a:r>
            <a:endParaRPr lang="en-US" altLang="zh-CN" sz="1764" kern="0" dirty="0">
              <a:solidFill>
                <a:prstClr val="white"/>
              </a:solidFill>
              <a:latin typeface="Segoe UI Light" pitchFamily="34" charset="0"/>
              <a:cs typeface="Arial"/>
            </a:endParaRPr>
          </a:p>
        </p:txBody>
      </p:sp>
      <p:sp>
        <p:nvSpPr>
          <p:cNvPr id="81" name="矩形 16"/>
          <p:cNvSpPr/>
          <p:nvPr/>
        </p:nvSpPr>
        <p:spPr>
          <a:xfrm>
            <a:off x="7470431" y="5803692"/>
            <a:ext cx="1863784" cy="53771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4809" tIns="45689" rIns="44809" bIns="45689" numCol="1" rtlCol="0" anchor="ctr" anchorCtr="0" compatLnSpc="1">
            <a:prstTxWarp prst="textNoShape">
              <a:avLst/>
            </a:prstTxWarp>
          </a:bodyPr>
          <a:lstStyle/>
          <a:p>
            <a:pPr algn="ctr" defTabSz="815782">
              <a:defRPr/>
            </a:pPr>
            <a:r>
              <a:rPr lang="en-US" altLang="zh-CN" sz="1764" kern="0" dirty="0">
                <a:solidFill>
                  <a:prstClr val="white"/>
                </a:solidFill>
                <a:latin typeface="Segoe UI Light" pitchFamily="34" charset="0"/>
                <a:cs typeface="Arial"/>
              </a:rPr>
              <a:t>Internet of </a:t>
            </a:r>
            <a:r>
              <a:rPr lang="en-US" altLang="zh-CN" sz="1764" kern="0" dirty="0" smtClean="0">
                <a:solidFill>
                  <a:prstClr val="white"/>
                </a:solidFill>
                <a:latin typeface="Segoe UI Light" pitchFamily="34" charset="0"/>
                <a:cs typeface="Arial"/>
              </a:rPr>
              <a:t>Things</a:t>
            </a:r>
            <a:endParaRPr lang="en-US" altLang="zh-CN" sz="1372" kern="0" dirty="0">
              <a:solidFill>
                <a:prstClr val="white"/>
              </a:solidFill>
              <a:latin typeface="Segoe UI Light" pitchFamily="34" charset="0"/>
              <a:cs typeface="Arial"/>
            </a:endParaRPr>
          </a:p>
        </p:txBody>
      </p:sp>
      <p:sp>
        <p:nvSpPr>
          <p:cNvPr id="2" name="Title 1"/>
          <p:cNvSpPr>
            <a:spLocks noGrp="1"/>
          </p:cNvSpPr>
          <p:nvPr>
            <p:ph type="title"/>
          </p:nvPr>
        </p:nvSpPr>
        <p:spPr/>
        <p:txBody>
          <a:bodyPr>
            <a:normAutofit fontScale="90000"/>
          </a:bodyPr>
          <a:lstStyle/>
          <a:p>
            <a:r>
              <a:rPr lang="en-US" dirty="0" smtClean="0"/>
              <a:t>What is Big Data?</a:t>
            </a:r>
            <a:endParaRPr lang="en-US" dirty="0"/>
          </a:p>
        </p:txBody>
      </p:sp>
    </p:spTree>
    <p:extLst>
      <p:ext uri="{BB962C8B-B14F-4D97-AF65-F5344CB8AC3E}">
        <p14:creationId xmlns:p14="http://schemas.microsoft.com/office/powerpoint/2010/main" val="3679167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300"/>
                                        <p:tgtEl>
                                          <p:spTgt spid="48"/>
                                        </p:tgtEl>
                                      </p:cBhvr>
                                    </p:animEffect>
                                  </p:childTnLst>
                                </p:cTn>
                              </p:par>
                            </p:childTnLst>
                          </p:cTn>
                        </p:par>
                        <p:par>
                          <p:cTn id="8" fill="hold">
                            <p:stCondLst>
                              <p:cond delay="3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300"/>
                                        <p:tgtEl>
                                          <p:spTgt spid="19"/>
                                        </p:tgtEl>
                                      </p:cBhvr>
                                    </p:animEffect>
                                  </p:childTnLst>
                                </p:cTn>
                              </p:par>
                            </p:childTnLst>
                          </p:cTn>
                        </p:par>
                        <p:par>
                          <p:cTn id="12" fill="hold">
                            <p:stCondLst>
                              <p:cond delay="600"/>
                            </p:stCondLst>
                            <p:childTnLst>
                              <p:par>
                                <p:cTn id="13" presetID="22" presetClass="entr" presetSubtype="4"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300"/>
                                        <p:tgtEl>
                                          <p:spTgt spid="45"/>
                                        </p:tgtEl>
                                      </p:cBhvr>
                                    </p:animEffect>
                                  </p:childTnLst>
                                </p:cTn>
                              </p:par>
                            </p:childTnLst>
                          </p:cTn>
                        </p:par>
                        <p:par>
                          <p:cTn id="16" fill="hold">
                            <p:stCondLst>
                              <p:cond delay="9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Example Scenario</a:t>
            </a:r>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346136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VM8Uz_R6UWL2m8gMf3Qp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mfKS0Jmnrk2k5VV0zfSC1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JbzFEdg0Eum2H7H1fXgH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UeLo_TemEG5ySU.s1Nbl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KVM8Uz_R6UWL2m8gMf3Qp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fKS0Jmnrk2k5VV0zfSC1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JbzFEdg0Eum2H7H1fXg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7oqS0Sr1I0GpPZ_7C4wr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lB6Vi5gwhU2NRcDeL1Rc4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VElwVwBRU.uSaZUPOUOW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VElwVwBRU.uSaZUPOUO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wgL2Ys7pkGU52RJ.ihoU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4HKAgTxsUu_NTHAYcUtb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917CMXxpkOo_fBab1hv5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UhmxgKLFE2f.EkIC21u3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WoHaJ8ef02hXPsmbRpcn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ws_spjS60e8MkzLxSgrV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_tVNrQWGuk6s5uDKanMea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bGF8YQ4X0edf.cv5I.Na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WiY3ZsIntkSOucrTvopWh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UeLo_TemEG5ySU.s1NblA"/>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fee586e5-3c92-48eb-9898-42915e590ada"/>
    <ds:schemaRef ds:uri="http://www.w3.org/XML/1998/namespace"/>
    <ds:schemaRef ds:uri="http://purl.org/dc/dcmityp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4001</TotalTime>
  <Words>1425</Words>
  <Application>Microsoft Office PowerPoint</Application>
  <PresentationFormat>Widescreen</PresentationFormat>
  <Paragraphs>385</Paragraphs>
  <Slides>33</Slides>
  <Notes>24</Notes>
  <HiddenSlides>5</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6" baseType="lpstr">
      <vt:lpstr>微软雅黑</vt:lpstr>
      <vt:lpstr>宋体</vt:lpstr>
      <vt:lpstr>Arial</vt:lpstr>
      <vt:lpstr>Arial Bold</vt:lpstr>
      <vt:lpstr>Calibri</vt:lpstr>
      <vt:lpstr>Consolas</vt:lpstr>
      <vt:lpstr>Segoe</vt:lpstr>
      <vt:lpstr>Segoe UI</vt:lpstr>
      <vt:lpstr>Segoe UI (Body)</vt:lpstr>
      <vt:lpstr>Segoe UI Light</vt:lpstr>
      <vt:lpstr>Wingdings</vt:lpstr>
      <vt:lpstr>Azure Medium</vt:lpstr>
      <vt:lpstr>think-cell Slide</vt:lpstr>
      <vt:lpstr>Big Data Insights</vt:lpstr>
      <vt:lpstr>Agenda</vt:lpstr>
      <vt:lpstr>Why Big Data?</vt:lpstr>
      <vt:lpstr>Key trends</vt:lpstr>
      <vt:lpstr>PowerPoint Presentation</vt:lpstr>
      <vt:lpstr>PowerPoint Presentation</vt:lpstr>
      <vt:lpstr>Big Data analytics</vt:lpstr>
      <vt:lpstr>What is Big Data?</vt:lpstr>
      <vt:lpstr>Example Scenario</vt:lpstr>
      <vt:lpstr>Traditional E-Commerce Data Flow</vt:lpstr>
      <vt:lpstr>New E-Commerce Big Data Flow</vt:lpstr>
      <vt:lpstr>Understanding the Basics </vt:lpstr>
      <vt:lpstr>Characteristics of Big Data</vt:lpstr>
      <vt:lpstr>RDBMS vs. Hadoop</vt:lpstr>
      <vt:lpstr>Programming HDInsight</vt:lpstr>
      <vt:lpstr>Building developer experiences</vt:lpstr>
      <vt:lpstr>Demo - HDInsight</vt:lpstr>
      <vt:lpstr>PowerPoint Presentation</vt:lpstr>
      <vt:lpstr>Hadoop ecosystem</vt:lpstr>
      <vt:lpstr>HDInsight and Hadoop</vt:lpstr>
      <vt:lpstr>Detailed Offerings</vt:lpstr>
      <vt:lpstr>Deploying and Interacting With a Hadoop Cluster on Azure</vt:lpstr>
      <vt:lpstr>MapReduce</vt:lpstr>
      <vt:lpstr>Hive</vt:lpstr>
      <vt:lpstr>HiveQL Examples</vt:lpstr>
      <vt:lpstr>Pig</vt:lpstr>
      <vt:lpstr>PigLatin Examples</vt:lpstr>
      <vt:lpstr>Microsoft Big Data Roadmap</vt:lpstr>
      <vt:lpstr>Resources</vt:lpstr>
      <vt:lpstr>PowerPoint Presentation</vt:lpstr>
      <vt:lpstr>Hadoop on Windows Insights to all users by activating new types of data</vt:lpstr>
      <vt:lpstr>In-memory for Big Data analytics</vt:lpstr>
      <vt:lpstr>Complete and consistent data platform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272</cp:revision>
  <cp:lastPrinted>2014-03-26T17:46:13Z</cp:lastPrinted>
  <dcterms:created xsi:type="dcterms:W3CDTF">2014-03-19T23:21:38Z</dcterms:created>
  <dcterms:modified xsi:type="dcterms:W3CDTF">2014-07-21T17:56:53Z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300x225x1</vt:lpwstr>
  </property>
</Properties>
</file>