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6" r:id="rId5"/>
    <p:sldId id="538" r:id="rId6"/>
    <p:sldId id="516" r:id="rId7"/>
    <p:sldId id="565" r:id="rId8"/>
    <p:sldId id="524" r:id="rId9"/>
    <p:sldId id="539" r:id="rId10"/>
    <p:sldId id="435" r:id="rId11"/>
    <p:sldId id="525" r:id="rId12"/>
    <p:sldId id="526" r:id="rId13"/>
    <p:sldId id="527" r:id="rId14"/>
    <p:sldId id="528" r:id="rId15"/>
    <p:sldId id="529" r:id="rId16"/>
    <p:sldId id="555" r:id="rId17"/>
    <p:sldId id="530" r:id="rId18"/>
    <p:sldId id="566" r:id="rId19"/>
    <p:sldId id="556" r:id="rId20"/>
    <p:sldId id="563" r:id="rId21"/>
    <p:sldId id="564" r:id="rId22"/>
    <p:sldId id="560" r:id="rId23"/>
    <p:sldId id="561" r:id="rId24"/>
    <p:sldId id="557" r:id="rId25"/>
    <p:sldId id="558" r:id="rId26"/>
    <p:sldId id="559" r:id="rId27"/>
    <p:sldId id="540" r:id="rId28"/>
    <p:sldId id="545" r:id="rId29"/>
    <p:sldId id="541" r:id="rId30"/>
    <p:sldId id="543" r:id="rId31"/>
    <p:sldId id="544" r:id="rId32"/>
    <p:sldId id="546" r:id="rId33"/>
    <p:sldId id="552" r:id="rId34"/>
    <p:sldId id="553" r:id="rId35"/>
    <p:sldId id="554" r:id="rId36"/>
    <p:sldId id="551" r:id="rId37"/>
    <p:sldId id="531" r:id="rId38"/>
    <p:sldId id="535" r:id="rId39"/>
    <p:sldId id="536" r:id="rId40"/>
    <p:sldId id="537" r:id="rId41"/>
    <p:sldId id="495" r:id="rId42"/>
    <p:sldId id="454"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65"/>
            <p14:sldId id="524"/>
          </p14:sldIdLst>
        </p14:section>
        <p14:section name="Virtual Machines" id="{054F4170-1957-4BF8-A0B4-F6C5E3D23B52}">
          <p14:sldIdLst>
            <p14:sldId id="539"/>
            <p14:sldId id="435"/>
            <p14:sldId id="525"/>
            <p14:sldId id="526"/>
            <p14:sldId id="527"/>
            <p14:sldId id="528"/>
            <p14:sldId id="529"/>
            <p14:sldId id="555"/>
            <p14:sldId id="530"/>
            <p14:sldId id="566"/>
            <p14:sldId id="556"/>
            <p14:sldId id="563"/>
            <p14:sldId id="564"/>
            <p14:sldId id="560"/>
            <p14:sldId id="561"/>
            <p14:sldId id="557"/>
            <p14:sldId id="558"/>
            <p14:sldId id="559"/>
            <p14:sldId id="540"/>
            <p14:sldId id="545"/>
            <p14:sldId id="541"/>
            <p14:sldId id="543"/>
            <p14:sldId id="544"/>
            <p14:sldId id="546"/>
            <p14:sldId id="552"/>
            <p14:sldId id="553"/>
            <p14:sldId id="554"/>
          </p14:sldIdLst>
        </p14:section>
        <p14:section name="Virtual Networks" id="{0DCC1F4F-3C43-448F-AEEB-EC60FF65E578}">
          <p14:sldIdLst>
            <p14:sldId id="551"/>
            <p14:sldId id="531"/>
            <p14:sldId id="535"/>
            <p14:sldId id="536"/>
            <p14:sldId id="537"/>
          </p14:sldIdLst>
        </p14:section>
        <p14:section name="Closing" id="{20E1A705-EE69-4D2A-9982-B6E322B5AA11}">
          <p14:sldIdLst>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51234" autoAdjust="0"/>
  </p:normalViewPr>
  <p:slideViewPr>
    <p:cSldViewPr snapToGrid="0">
      <p:cViewPr varScale="1">
        <p:scale>
          <a:sx n="68" d="100"/>
          <a:sy n="68" d="100"/>
        </p:scale>
        <p:origin x="1896" y="60"/>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7/21/2014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Different VM</a:t>
            </a:r>
            <a:r>
              <a:rPr lang="en-US" baseline="0" dirty="0" smtClean="0"/>
              <a:t> sizes allow different number of data disks (more on data disks later).</a:t>
            </a:r>
          </a:p>
          <a:p>
            <a:pPr marL="228600" indent="-228600">
              <a:buFont typeface="Arial" panose="020B0604020202020204" pitchFamily="34" charset="0"/>
              <a:buChar char="•"/>
            </a:pPr>
            <a:r>
              <a:rPr lang="en-US" baseline="0" dirty="0" smtClean="0"/>
              <a:t>A5-A7 are high-memory instances </a:t>
            </a:r>
          </a:p>
          <a:p>
            <a:pPr marL="228600" indent="-228600">
              <a:buFont typeface="Arial" panose="020B0604020202020204" pitchFamily="34" charset="0"/>
              <a:buChar char="•"/>
            </a:pPr>
            <a:r>
              <a:rPr lang="en-US" baseline="0" dirty="0" smtClean="0"/>
              <a:t>A8-A9 are for compute-intensive workloads</a:t>
            </a:r>
          </a:p>
          <a:p>
            <a:pPr marL="228600" indent="-228600">
              <a:buFont typeface="Arial" panose="020B0604020202020204" pitchFamily="34" charset="0"/>
              <a:buChar char="•"/>
            </a:pPr>
            <a:endParaRPr lang="en-US" altLang="zh-CN" baseline="0" dirty="0" smtClean="0"/>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62648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VM</a:t>
            </a:r>
            <a:r>
              <a:rPr lang="en-US" baseline="0" dirty="0" smtClean="0"/>
              <a:t> Extension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Azure PowerShell v0.8 or higher has been installed and configured.</a:t>
            </a:r>
          </a:p>
          <a:p>
            <a:pPr marL="171450" indent="-171450">
              <a:buFont typeface="Arial" panose="020B0604020202020204" pitchFamily="34" charset="0"/>
              <a:buChar char="•"/>
            </a:pPr>
            <a:r>
              <a:rPr lang="en-US" altLang="zh-CN" baseline="0" dirty="0" smtClean="0"/>
              <a:t>Desired Azure subscription has already been selected. </a:t>
            </a:r>
          </a:p>
          <a:p>
            <a:pPr marL="171450" indent="-171450">
              <a:buFont typeface="Arial" panose="020B0604020202020204" pitchFamily="34" charset="0"/>
              <a:buChar char="•"/>
            </a:pPr>
            <a:r>
              <a:rPr lang="en-US" altLang="zh-CN" baseline="0" dirty="0" smtClean="0"/>
              <a:t>A storage account has been provisioned under the same Azure subscription.</a:t>
            </a:r>
          </a:p>
          <a:p>
            <a:pPr marL="171450" indent="-171450">
              <a:buFont typeface="Arial" panose="020B0604020202020204" pitchFamily="34" charset="0"/>
              <a:buChar char="•"/>
            </a:pPr>
            <a:r>
              <a:rPr lang="en-US" altLang="zh-CN" baseline="0" dirty="0" smtClean="0"/>
              <a:t>A </a:t>
            </a:r>
            <a:r>
              <a:rPr lang="en-US" altLang="zh-CN" b="1" baseline="0" dirty="0" smtClean="0"/>
              <a:t>scripts </a:t>
            </a:r>
            <a:r>
              <a:rPr lang="en-US" altLang="zh-CN" b="0" baseline="0" dirty="0" smtClean="0"/>
              <a:t>container has been created under the storage account with public read access.</a:t>
            </a:r>
          </a:p>
          <a:p>
            <a:pPr marL="171450" indent="-171450">
              <a:buFont typeface="Arial" panose="020B0604020202020204" pitchFamily="34" charset="0"/>
              <a:buChar char="•"/>
            </a:pPr>
            <a:r>
              <a:rPr lang="en-US" altLang="zh-CN" b="0" baseline="0" dirty="0" smtClean="0"/>
              <a:t>A </a:t>
            </a:r>
            <a:r>
              <a:rPr lang="en-US" altLang="zh-CN" b="1" baseline="0" dirty="0" smtClean="0"/>
              <a:t>helloworld.ps1</a:t>
            </a:r>
            <a:r>
              <a:rPr lang="en-US" altLang="zh-CN" b="0" baseline="0" dirty="0" smtClean="0"/>
              <a:t> PowerShell script has been uploaded to the container. The content of the script is a single line: </a:t>
            </a:r>
            <a:r>
              <a:rPr lang="en-US" altLang="zh-CN" b="1" baseline="0" dirty="0" smtClean="0"/>
              <a:t>write-output “Hello World!”</a:t>
            </a:r>
          </a:p>
          <a:p>
            <a:pPr marL="171450" indent="-171450">
              <a:buFont typeface="Arial" panose="020B0604020202020204" pitchFamily="34" charset="0"/>
              <a:buChar char="•"/>
            </a:pPr>
            <a:r>
              <a:rPr lang="en-US" altLang="zh-CN" baseline="0" dirty="0" smtClean="0"/>
              <a:t>PowerShell environment has been set with large font for easy reading.</a:t>
            </a:r>
          </a:p>
          <a:p>
            <a:pPr marL="171450" indent="-171450">
              <a:buFont typeface="Arial" panose="020B0604020202020204" pitchFamily="34" charset="0"/>
              <a:buChar char="•"/>
            </a:pPr>
            <a:r>
              <a:rPr lang="en-US" altLang="zh-CN" baseline="0" dirty="0" smtClean="0"/>
              <a:t>A Windows Server 2012 VM has been provisioned.</a:t>
            </a:r>
          </a:p>
          <a:p>
            <a:pPr marL="0" indent="0">
              <a:buFont typeface="Arial" panose="020B0604020202020204" pitchFamily="34" charset="0"/>
              <a:buNone/>
            </a:pPr>
            <a:endParaRPr lang="en-US" altLang="zh-CN" dirty="0" smtClean="0"/>
          </a:p>
          <a:p>
            <a:r>
              <a:rPr lang="en-US" altLang="zh-CN" b="1" dirty="0" smtClean="0"/>
              <a:t>Steps:</a:t>
            </a:r>
          </a:p>
          <a:p>
            <a:pPr marL="228600" indent="-228600">
              <a:buFont typeface="+mj-lt"/>
              <a:buAutoNum type="arabicPeriod"/>
            </a:pPr>
            <a:r>
              <a:rPr lang="en-US" altLang="zh-CN" b="0" dirty="0" smtClean="0"/>
              <a:t>In</a:t>
            </a:r>
            <a:r>
              <a:rPr lang="en-US" altLang="zh-CN" b="0" baseline="0" dirty="0" smtClean="0"/>
              <a:t> Azure PowerShell, issue command: </a:t>
            </a:r>
            <a:r>
              <a:rPr lang="en-US" altLang="zh-CN" b="1" baseline="0" dirty="0" smtClean="0">
                <a:latin typeface="Courier New" panose="02070309020205020404" pitchFamily="49" charset="0"/>
                <a:cs typeface="Courier New" panose="02070309020205020404" pitchFamily="49" charset="0"/>
              </a:rPr>
              <a:t>Get-</a:t>
            </a:r>
            <a:r>
              <a:rPr lang="en-US" altLang="zh-CN" b="1" baseline="0" dirty="0" err="1" smtClean="0">
                <a:latin typeface="Courier New" panose="02070309020205020404" pitchFamily="49" charset="0"/>
                <a:cs typeface="Courier New" panose="02070309020205020404" pitchFamily="49" charset="0"/>
              </a:rPr>
              <a:t>AzureVMAvailableExtension</a:t>
            </a:r>
            <a:r>
              <a:rPr lang="en-US" altLang="zh-CN" b="1" baseline="0" dirty="0" smtClean="0">
                <a:latin typeface="Courier New" panose="02070309020205020404" pitchFamily="49" charset="0"/>
                <a:cs typeface="Courier New" panose="02070309020205020404" pitchFamily="49" charset="0"/>
              </a:rPr>
              <a:t> | Format-Table -Property </a:t>
            </a:r>
            <a:r>
              <a:rPr lang="en-US" altLang="zh-CN" b="1" baseline="0" dirty="0" err="1" smtClean="0">
                <a:latin typeface="Courier New" panose="02070309020205020404" pitchFamily="49" charset="0"/>
                <a:cs typeface="Courier New" panose="02070309020205020404" pitchFamily="49" charset="0"/>
              </a:rPr>
              <a:t>ExtensionName</a:t>
            </a:r>
            <a:r>
              <a:rPr lang="en-US" altLang="zh-CN" b="1" baseline="0" dirty="0" smtClean="0">
                <a:latin typeface="Courier New" panose="02070309020205020404" pitchFamily="49" charset="0"/>
                <a:cs typeface="Courier New" panose="02070309020205020404" pitchFamily="49" charset="0"/>
              </a:rPr>
              <a:t>, Publisher</a:t>
            </a:r>
          </a:p>
          <a:p>
            <a:pPr marL="228600" indent="-228600">
              <a:buFont typeface="+mj-lt"/>
              <a:buAutoNum type="arabicPeriod"/>
            </a:pPr>
            <a:r>
              <a:rPr lang="en-US" altLang="zh-CN" b="0" baseline="0" dirty="0" smtClean="0"/>
              <a:t>The above </a:t>
            </a:r>
            <a:r>
              <a:rPr lang="en-US" altLang="zh-CN" b="0" baseline="0" dirty="0" err="1" smtClean="0"/>
              <a:t>cmdlet</a:t>
            </a:r>
            <a:r>
              <a:rPr lang="en-US" altLang="zh-CN" b="0" baseline="0" dirty="0" smtClean="0"/>
              <a:t> lists existing extensions. Next we’ll see how we can inject an extension to a running VM instance. In the last demo you’ve seen that you can achieve this using Azure Management Portal. Here we’ll do it using PowerShell. In this case, we’ll install Custom Script Extension to an existing Windows Server 2012 VM.</a:t>
            </a:r>
          </a:p>
          <a:p>
            <a:pPr marL="228600" indent="-228600">
              <a:buFont typeface="+mj-lt"/>
              <a:buAutoNum type="arabicPeriod"/>
            </a:pPr>
            <a:r>
              <a:rPr lang="en-US" altLang="zh-CN" b="0" baseline="0" dirty="0" smtClean="0"/>
              <a:t>Issue the following </a:t>
            </a:r>
            <a:r>
              <a:rPr lang="en-US" altLang="zh-CN" b="0" baseline="0" dirty="0" err="1" smtClean="0"/>
              <a:t>cmdlets</a:t>
            </a:r>
            <a:r>
              <a:rPr lang="en-US" altLang="zh-CN" b="0" baseline="0" dirty="0" smtClean="0"/>
              <a:t> to get a reference to the virtual machine instance:</a:t>
            </a:r>
          </a:p>
          <a:p>
            <a:pPr marL="0" indent="0">
              <a:buFont typeface="+mj-lt"/>
              <a:buNone/>
            </a:pPr>
            <a:r>
              <a:rPr lang="en-US" altLang="zh-CN" b="1" baseline="0" dirty="0" smtClean="0"/>
              <a:t>      $</a:t>
            </a:r>
            <a:r>
              <a:rPr lang="en-US" altLang="zh-CN" b="1" baseline="0" dirty="0" err="1" smtClean="0"/>
              <a:t>serviceName</a:t>
            </a:r>
            <a:r>
              <a:rPr lang="en-US" altLang="zh-CN" b="1" baseline="0" dirty="0" smtClean="0"/>
              <a:t> = “[cloud service that hosts the VM]”</a:t>
            </a:r>
          </a:p>
          <a:p>
            <a:pPr marL="0" indent="0">
              <a:buFont typeface="+mj-lt"/>
              <a:buNone/>
            </a:pPr>
            <a:r>
              <a:rPr lang="en-US" altLang="zh-CN" b="1" baseline="0" dirty="0" smtClean="0"/>
              <a:t>      $</a:t>
            </a:r>
            <a:r>
              <a:rPr lang="en-US" altLang="zh-CN" b="1" baseline="0" dirty="0" err="1" smtClean="0"/>
              <a:t>vmName</a:t>
            </a:r>
            <a:r>
              <a:rPr lang="en-US" altLang="zh-CN" b="1" baseline="0" dirty="0" smtClean="0"/>
              <a:t> = “[name of the VM]”</a:t>
            </a:r>
          </a:p>
          <a:p>
            <a:pPr marL="0" indent="0">
              <a:buFont typeface="+mj-lt"/>
              <a:buNone/>
            </a:pPr>
            <a:r>
              <a:rPr lang="en-US" altLang="zh-CN" b="1" baseline="0" dirty="0" smtClean="0"/>
              <a:t>      $</a:t>
            </a:r>
            <a:r>
              <a:rPr lang="en-US" altLang="zh-CN" b="1" baseline="0" dirty="0" err="1" smtClean="0"/>
              <a:t>vm</a:t>
            </a:r>
            <a:r>
              <a:rPr lang="en-US" altLang="zh-CN" b="1" baseline="0" dirty="0" smtClean="0"/>
              <a:t>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228600" indent="-228600">
              <a:buFont typeface="+mj-lt"/>
              <a:buAutoNum type="arabicPeriod" startAt="4"/>
            </a:pPr>
            <a:r>
              <a:rPr lang="en-US" altLang="zh-CN" b="0" baseline="0" dirty="0" smtClean="0"/>
              <a:t>Next, issue command </a:t>
            </a:r>
            <a:r>
              <a:rPr lang="en-US" altLang="zh-CN" b="1" baseline="0" dirty="0" smtClean="0"/>
              <a:t>Get-</a:t>
            </a:r>
            <a:r>
              <a:rPr lang="en-US" altLang="zh-CN" b="1" baseline="0" dirty="0" err="1" smtClean="0"/>
              <a:t>AzureVMExtension</a:t>
            </a:r>
            <a:r>
              <a:rPr lang="en-US" altLang="zh-CN" b="1" baseline="0" dirty="0" smtClean="0"/>
              <a:t> –VM $</a:t>
            </a:r>
            <a:r>
              <a:rPr lang="en-US" altLang="zh-CN" b="1" baseline="0" dirty="0" err="1" smtClean="0"/>
              <a:t>vm</a:t>
            </a:r>
            <a:r>
              <a:rPr lang="en-US" altLang="zh-CN" b="0" baseline="0" dirty="0" smtClean="0"/>
              <a:t>. This lists VM extensions that are currently installed on the VM.</a:t>
            </a:r>
          </a:p>
          <a:p>
            <a:pPr marL="228600" indent="-228600">
              <a:buFont typeface="+mj-lt"/>
              <a:buAutoNum type="arabicPeriod" startAt="4"/>
            </a:pPr>
            <a:r>
              <a:rPr lang="en-US" altLang="zh-CN" b="0" baseline="0" dirty="0" smtClean="0"/>
              <a:t>Use the following </a:t>
            </a:r>
            <a:r>
              <a:rPr lang="en-US" altLang="zh-CN" b="0" baseline="0" dirty="0" err="1" smtClean="0"/>
              <a:t>cmdlet</a:t>
            </a:r>
            <a:r>
              <a:rPr lang="en-US" altLang="zh-CN" b="0" baseline="0" dirty="0" smtClean="0"/>
              <a:t> to enable Custom Script Extension, and instruct it to download and execute the helloworld.ps1 (this takes about 20-30 seconds):</a:t>
            </a:r>
          </a:p>
          <a:p>
            <a:pPr marL="0" indent="0">
              <a:buFont typeface="+mj-lt"/>
              <a:buNone/>
            </a:pPr>
            <a:r>
              <a:rPr lang="en-US" altLang="zh-CN" b="1" baseline="0" dirty="0" smtClean="0"/>
              <a:t>Set-</a:t>
            </a:r>
            <a:r>
              <a:rPr lang="en-US" altLang="zh-CN" b="1" baseline="0" dirty="0" err="1" smtClean="0"/>
              <a:t>AzureVMCustomScriptExtension</a:t>
            </a:r>
            <a:r>
              <a:rPr lang="en-US" altLang="zh-CN" b="1" baseline="0" dirty="0" smtClean="0"/>
              <a:t> -</a:t>
            </a:r>
            <a:r>
              <a:rPr lang="en-US" altLang="zh-CN" b="1" baseline="0" dirty="0" err="1" smtClean="0"/>
              <a:t>ContainerName</a:t>
            </a:r>
            <a:r>
              <a:rPr lang="en-US" altLang="zh-CN" b="1" baseline="0" dirty="0" smtClean="0"/>
              <a:t> scripts -</a:t>
            </a:r>
            <a:r>
              <a:rPr lang="en-US" altLang="zh-CN" b="1" baseline="0" dirty="0" err="1" smtClean="0"/>
              <a:t>StorageAccountName</a:t>
            </a:r>
            <a:r>
              <a:rPr lang="en-US" altLang="zh-CN" b="1" baseline="0" dirty="0" smtClean="0"/>
              <a:t> '[your storage account name]' -VM $</a:t>
            </a:r>
            <a:r>
              <a:rPr lang="en-US" altLang="zh-CN" b="1" baseline="0" dirty="0" err="1" smtClean="0"/>
              <a:t>vm</a:t>
            </a:r>
            <a:r>
              <a:rPr lang="en-US" altLang="zh-CN" b="1" baseline="0" dirty="0" smtClean="0"/>
              <a:t> -</a:t>
            </a:r>
            <a:r>
              <a:rPr lang="en-US" altLang="zh-CN" b="1" baseline="0" dirty="0" err="1" smtClean="0"/>
              <a:t>FileName</a:t>
            </a:r>
            <a:r>
              <a:rPr lang="en-US" altLang="zh-CN" b="1" baseline="0" dirty="0" smtClean="0"/>
              <a:t> ‘helloworld.ps1' -Run ‘helloworld.ps1' | Update-</a:t>
            </a:r>
            <a:r>
              <a:rPr lang="en-US" altLang="zh-CN" b="1" baseline="0" dirty="0" err="1" smtClean="0"/>
              <a:t>AzureVM</a:t>
            </a:r>
            <a:r>
              <a:rPr lang="en-US" altLang="zh-CN" b="1" baseline="0" dirty="0" smtClean="0"/>
              <a:t> -Verbose</a:t>
            </a:r>
          </a:p>
          <a:p>
            <a:pPr marL="0" indent="0">
              <a:buFont typeface="+mj-lt"/>
              <a:buNone/>
            </a:pPr>
            <a:r>
              <a:rPr lang="en-US" altLang="zh-CN" b="0" baseline="0" dirty="0" smtClean="0"/>
              <a:t>6. Next, we’ll retrieve and display the script execution result:</a:t>
            </a:r>
          </a:p>
          <a:p>
            <a:pPr marL="0" indent="0">
              <a:buFont typeface="+mj-lt"/>
              <a:buNone/>
            </a:pPr>
            <a:r>
              <a:rPr lang="en-US" altLang="zh-CN" b="1" baseline="0" dirty="0" smtClean="0"/>
              <a:t>$status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0" indent="0">
              <a:buFont typeface="+mj-lt"/>
              <a:buNone/>
            </a:pPr>
            <a:r>
              <a:rPr lang="en-US" altLang="zh-CN" b="1" baseline="0" dirty="0" smtClean="0"/>
              <a:t>$result = $status.ResourceExtensionStatusList.ExtensionSettingStatus.SubStatusList | Select Name, @{"Label"="</a:t>
            </a:r>
            <a:r>
              <a:rPr lang="en-US" altLang="zh-CN" b="1" baseline="0" dirty="0" err="1" smtClean="0"/>
              <a:t>Message";Expression</a:t>
            </a:r>
            <a:r>
              <a:rPr lang="en-US" altLang="zh-CN" b="1" baseline="0" dirty="0" smtClean="0"/>
              <a:t> = {$_.</a:t>
            </a:r>
            <a:r>
              <a:rPr lang="en-US" altLang="zh-CN" b="1" baseline="0" dirty="0" err="1" smtClean="0"/>
              <a:t>FormattedMessage.Message</a:t>
            </a:r>
            <a:r>
              <a:rPr lang="en-US" altLang="zh-CN" b="1" baseline="0" dirty="0" smtClean="0"/>
              <a:t> }} </a:t>
            </a:r>
          </a:p>
          <a:p>
            <a:pPr marL="0" indent="0">
              <a:buFont typeface="+mj-lt"/>
              <a:buNone/>
            </a:pPr>
            <a:r>
              <a:rPr lang="en-US" altLang="zh-CN" b="1" baseline="0" dirty="0" smtClean="0"/>
              <a:t>$result |</a:t>
            </a:r>
            <a:r>
              <a:rPr lang="en-US" altLang="zh-CN" b="1" baseline="0" dirty="0" err="1" smtClean="0"/>
              <a:t>fl</a:t>
            </a:r>
            <a:endParaRPr lang="en-US" altLang="zh-CN" b="1" baseline="0" dirty="0" smtClean="0"/>
          </a:p>
          <a:p>
            <a:pPr marL="0" indent="0">
              <a:buFont typeface="+mj-lt"/>
              <a:buNone/>
            </a:pPr>
            <a:endParaRPr lang="en-US" altLang="zh-CN" b="0" baseline="0" dirty="0" smtClean="0"/>
          </a:p>
          <a:p>
            <a:pPr marL="0" indent="0">
              <a:buFont typeface="+mj-lt"/>
              <a:buNone/>
            </a:pPr>
            <a:r>
              <a:rPr lang="en-US" altLang="zh-CN" b="0" baseline="0" dirty="0" smtClean="0"/>
              <a:t>(see screenshots in hidden slides for references)</a:t>
            </a:r>
          </a:p>
          <a:p>
            <a:pPr marL="0" indent="0">
              <a:buFont typeface="+mj-lt"/>
              <a:buNone/>
            </a:pPr>
            <a:r>
              <a:rPr lang="en-US" altLang="zh-CN" b="0" baseline="0" dirty="0" smtClean="0"/>
              <a:t>(see this blog: http://azure.microsoft.com/blog/2014/07/15/automating-sql-server-vm-configuration-using-custom-script-extension/ for more details on Custom Script Extension)</a:t>
            </a:r>
          </a:p>
          <a:p>
            <a:pPr marL="0" indent="0">
              <a:buFont typeface="+mj-lt"/>
              <a:buNone/>
            </a:pPr>
            <a:endParaRPr lang="en-US" altLang="zh-CN" b="0" baseline="0" dirty="0" smtClean="0"/>
          </a:p>
          <a:p>
            <a:pPr marL="228600" indent="-228600">
              <a:buFont typeface="+mj-lt"/>
              <a:buAutoNum type="arabicPeriod" startAt="4"/>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29590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286190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Windows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056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r>
              <a:rPr lang="en-US" dirty="0" smtClean="0"/>
              <a:t>Unhide to</a:t>
            </a:r>
            <a:r>
              <a:rPr lang="en-US" baseline="0" dirty="0" smtClean="0"/>
              <a:t> add more details if necessary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554425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4316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 for existing web</a:t>
            </a:r>
            <a:r>
              <a:rPr lang="en-NZ" b="0" baseline="0" dirty="0" smtClean="0"/>
              <a:t> and worker roles. Use to contrast existing skills with availability sets.</a:t>
            </a:r>
            <a:endParaRPr lang="en-NZ" b="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You can see that our service is well spread out across both fault and upgrade domains</a:t>
            </a:r>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268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a:t>
            </a:r>
          </a:p>
          <a:p>
            <a:r>
              <a:rPr lang="en-US" b="0" dirty="0" smtClean="0"/>
              <a:t>Consider</a:t>
            </a:r>
            <a:r>
              <a:rPr lang="en-US" b="0" baseline="0" dirty="0" smtClean="0"/>
              <a:t> this demo if time permits:</a:t>
            </a:r>
            <a:endParaRPr lang="en-US" b="0" dirty="0" smtClean="0"/>
          </a:p>
          <a:p>
            <a:r>
              <a:rPr lang="en-US" dirty="0" smtClean="0"/>
              <a:t>https://microsoft-my.sharepoint.com/personal/mmcspirt_microsoft_com/Documents/Shared%20with%20Everyone/BCDR</a:t>
            </a:r>
          </a:p>
          <a:p>
            <a:r>
              <a:rPr lang="en-US" dirty="0" smtClean="0"/>
              <a:t>The</a:t>
            </a:r>
            <a:r>
              <a:rPr lang="en-US" baseline="0" dirty="0" smtClean="0"/>
              <a:t> specific demo is Azure Site Recovery – Between Sites.exe</a:t>
            </a:r>
          </a:p>
          <a:p>
            <a:endParaRPr lang="en-US" dirty="0"/>
          </a:p>
        </p:txBody>
      </p:sp>
      <p:sp>
        <p:nvSpPr>
          <p:cNvPr id="4" name="Slide Number Placeholder 3"/>
          <p:cNvSpPr>
            <a:spLocks noGrp="1"/>
          </p:cNvSpPr>
          <p:nvPr>
            <p:ph type="sldNum" sz="quarter" idx="10"/>
          </p:nvPr>
        </p:nvSpPr>
        <p:spPr/>
        <p:txBody>
          <a:bodyPr/>
          <a:lstStyle/>
          <a:p>
            <a:fld id="{0153BC3D-042C-4528-BB53-B4A539F77A11}" type="slidenum">
              <a:rPr lang="en-US" smtClean="0"/>
              <a:t>32</a:t>
            </a:fld>
            <a:endParaRPr lang="en-US"/>
          </a:p>
        </p:txBody>
      </p:sp>
    </p:spTree>
    <p:extLst>
      <p:ext uri="{BB962C8B-B14F-4D97-AF65-F5344CB8AC3E}">
        <p14:creationId xmlns:p14="http://schemas.microsoft.com/office/powerpoint/2010/main" val="89424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Windows Azure 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Windows Azure 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Windows Azure so Windows Azure 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-sky exchange -r -n "CN=</a:t>
            </a:r>
            <a:r>
              <a:rPr lang="en-US" dirty="0" err="1" smtClean="0">
                <a:effectLst/>
              </a:rPr>
              <a:t>MyFakeRoot</a:t>
            </a:r>
            <a:r>
              <a:rPr lang="en-US" dirty="0" smtClean="0">
                <a:effectLst/>
              </a:rPr>
              <a:t>" -</a:t>
            </a:r>
            <a:r>
              <a:rPr lang="en-US" dirty="0" err="1" smtClean="0">
                <a:effectLst/>
              </a:rPr>
              <a:t>pe</a:t>
            </a:r>
            <a:r>
              <a:rPr lang="en-US" dirty="0" smtClean="0">
                <a:effectLst/>
              </a:rPr>
              <a:t> -a sha1 -</a:t>
            </a:r>
            <a:r>
              <a:rPr lang="en-US" dirty="0" err="1" smtClean="0">
                <a:effectLst/>
              </a:rPr>
              <a:t>len</a:t>
            </a:r>
            <a:r>
              <a:rPr lang="en-US" dirty="0" smtClean="0">
                <a:effectLst/>
              </a:rPr>
              <a:t> 2048 -</a:t>
            </a:r>
            <a:r>
              <a:rPr lang="en-US" dirty="0" err="1" smtClean="0">
                <a:effectLst/>
              </a:rPr>
              <a:t>ss</a:t>
            </a:r>
            <a:r>
              <a:rPr lang="en-US" dirty="0" smtClean="0">
                <a:effectLst/>
              </a:rPr>
              <a:t> My to create root certificate.</a:t>
            </a:r>
          </a:p>
          <a:p>
            <a:pPr marL="228600" indent="-228600">
              <a:buAutoNum type="arabicPeriod"/>
            </a:pPr>
            <a:r>
              <a:rPr lang="en-US" dirty="0" smtClean="0">
                <a:effectLst/>
              </a:rPr>
              <a:t>Use command </a:t>
            </a:r>
            <a:r>
              <a:rPr lang="en-US" dirty="0" err="1" smtClean="0">
                <a:effectLst/>
              </a:rPr>
              <a:t>makecert</a:t>
            </a:r>
            <a:r>
              <a:rPr lang="en-US" dirty="0" smtClean="0">
                <a:effectLst/>
              </a:rPr>
              <a:t> -n "CN=</a:t>
            </a:r>
            <a:r>
              <a:rPr lang="en-US" dirty="0" err="1" smtClean="0">
                <a:effectLst/>
              </a:rPr>
              <a:t>MyLaptop</a:t>
            </a:r>
            <a:r>
              <a:rPr lang="en-US" dirty="0" smtClean="0">
                <a:effectLst/>
              </a:rPr>
              <a:t>" -</a:t>
            </a:r>
            <a:r>
              <a:rPr lang="en-US" dirty="0" err="1" smtClean="0">
                <a:effectLst/>
              </a:rPr>
              <a:t>pe</a:t>
            </a:r>
            <a:r>
              <a:rPr lang="en-US" dirty="0" smtClean="0">
                <a:effectLst/>
              </a:rPr>
              <a:t> -sky exchange -m 96 -</a:t>
            </a:r>
            <a:r>
              <a:rPr lang="en-US" dirty="0" err="1" smtClean="0">
                <a:effectLst/>
              </a:rPr>
              <a:t>ss</a:t>
            </a:r>
            <a:r>
              <a:rPr lang="en-US" dirty="0" smtClean="0">
                <a:effectLst/>
              </a:rPr>
              <a:t> My -in "</a:t>
            </a:r>
            <a:r>
              <a:rPr lang="en-US" dirty="0" err="1" smtClean="0">
                <a:effectLst/>
              </a:rPr>
              <a:t>MyFakeRoot</a:t>
            </a:r>
            <a:r>
              <a:rPr lang="en-US" dirty="0" smtClean="0">
                <a:effectLst/>
              </a:rPr>
              <a:t>" -is my -a sha1 to create client certificate.</a:t>
            </a: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b="1" i="1" dirty="0" smtClean="0">
                <a:effectLst/>
              </a:rPr>
              <a:t>MyFakeRoot.cer</a:t>
            </a:r>
            <a:r>
              <a:rPr lang="en-US" dirty="0" smtClean="0">
                <a:effectLst/>
              </a:rPr>
              <a:t> 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Windows Azure 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a:t>
            </a:r>
            <a:r>
              <a:rPr lang="en-US" smtClean="0">
                <a:effectLst/>
              </a:rPr>
              <a:t>10.0.1.4\Share.</a:t>
            </a:r>
            <a:endParaRPr lang="en-US" dirty="0" smtClean="0">
              <a:effectLst/>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a:t>
            </a:r>
            <a:endParaRPr lang="en-US" dirty="0" smtClean="0"/>
          </a:p>
          <a:p>
            <a:pPr marL="228600" indent="-228600">
              <a:buFont typeface="+mj-lt"/>
              <a:buAutoNum type="arabicPeriod"/>
            </a:pPr>
            <a:r>
              <a:rPr lang="en-US" dirty="0" smtClean="0"/>
              <a:t>And you keep iterating and making improvements over time. [Click]</a:t>
            </a:r>
            <a:endParaRPr lang="en-US" baseline="0" dirty="0" smtClean="0"/>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p>
          <a:p>
            <a:pPr marL="228600" indent="-228600">
              <a:buFont typeface="+mj-lt"/>
              <a:buAutoNum type="arabicPeriod"/>
            </a:pPr>
            <a:r>
              <a:rPr lang="en-US" baseline="0" dirty="0" smtClean="0"/>
              <a:t>In this session we’ll focus on infrastructural components including virtual machines and virtual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603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6" Type="http://schemas.openxmlformats.org/officeDocument/2006/relationships/notesSlide" Target="../notesSlides/notesSlide25.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slideLayout" Target="../slideLayouts/slideLayout12.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5.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graphicFrame>
        <p:nvGraphicFramePr>
          <p:cNvPr id="4" name="Table 3"/>
          <p:cNvGraphicFramePr>
            <a:graphicFrameLocks noGrp="1"/>
          </p:cNvGraphicFramePr>
          <p:nvPr>
            <p:extLst>
              <p:ext uri="{D42A27DB-BD31-4B8C-83A1-F6EECF244321}">
                <p14:modId xmlns:p14="http://schemas.microsoft.com/office/powerpoint/2010/main" val="46656264"/>
              </p:ext>
            </p:extLst>
          </p:nvPr>
        </p:nvGraphicFramePr>
        <p:xfrm>
          <a:off x="611485" y="1673275"/>
          <a:ext cx="11029135" cy="4466830"/>
        </p:xfrm>
        <a:graphic>
          <a:graphicData uri="http://schemas.openxmlformats.org/drawingml/2006/table">
            <a:tbl>
              <a:tblPr firstRow="1" bandRow="1">
                <a:tableStyleId>{B301B821-A1FF-4177-AEE7-76D212191A09}</a:tableStyleId>
              </a:tblPr>
              <a:tblGrid>
                <a:gridCol w="2061320"/>
                <a:gridCol w="2061320"/>
                <a:gridCol w="2184999"/>
                <a:gridCol w="2413674"/>
                <a:gridCol w="2307822"/>
              </a:tblGrid>
              <a:tr h="382846">
                <a:tc>
                  <a:txBody>
                    <a:bodyPr/>
                    <a:lstStyle/>
                    <a:p>
                      <a:r>
                        <a:rPr lang="en-US" sz="1800" dirty="0" smtClean="0"/>
                        <a:t>VM</a:t>
                      </a:r>
                      <a:r>
                        <a:rPr lang="en-US" sz="1800" baseline="0" dirty="0" smtClean="0"/>
                        <a:t> </a:t>
                      </a:r>
                      <a:r>
                        <a:rPr lang="en-US" sz="1800" dirty="0" smtClean="0"/>
                        <a:t>Size</a:t>
                      </a:r>
                      <a:endParaRPr lang="en-US" sz="1800" b="1" dirty="0">
                        <a:solidFill>
                          <a:schemeClr val="bg1">
                            <a:alpha val="99000"/>
                          </a:schemeClr>
                        </a:solidFill>
                      </a:endParaRPr>
                    </a:p>
                  </a:txBody>
                  <a:tcPr marL="121888" marR="121888" marT="60944" marB="60944" anchor="ctr"/>
                </a:tc>
                <a:tc>
                  <a:txBody>
                    <a:bodyPr/>
                    <a:lstStyle/>
                    <a:p>
                      <a:r>
                        <a:rPr lang="en-US" sz="1800" dirty="0" smtClean="0"/>
                        <a:t>CPU Cores</a:t>
                      </a:r>
                      <a:endParaRPr lang="en-US" sz="1800" b="1" dirty="0">
                        <a:solidFill>
                          <a:schemeClr val="bg1">
                            <a:alpha val="99000"/>
                          </a:schemeClr>
                        </a:solidFill>
                      </a:endParaRPr>
                    </a:p>
                  </a:txBody>
                  <a:tcPr marL="121888" marR="121888" marT="60944" marB="60944" anchor="ctr"/>
                </a:tc>
                <a:tc>
                  <a:txBody>
                    <a:bodyPr/>
                    <a:lstStyle/>
                    <a:p>
                      <a:r>
                        <a:rPr lang="en-US" sz="1800" dirty="0" smtClean="0"/>
                        <a:t>Memory</a:t>
                      </a:r>
                      <a:endParaRPr lang="en-US" sz="1800" b="1" dirty="0">
                        <a:solidFill>
                          <a:schemeClr val="bg1">
                            <a:alpha val="99000"/>
                          </a:schemeClr>
                        </a:solidFill>
                      </a:endParaRPr>
                    </a:p>
                  </a:txBody>
                  <a:tcPr marL="121888" marR="121888" marT="60944" marB="60944" anchor="ctr"/>
                </a:tc>
                <a:tc>
                  <a:txBody>
                    <a:bodyPr/>
                    <a:lstStyle/>
                    <a:p>
                      <a:r>
                        <a:rPr lang="en-US" sz="1800" dirty="0" smtClean="0"/>
                        <a:t>Bandwidth</a:t>
                      </a:r>
                      <a:endParaRPr lang="en-US" sz="1800" b="1" dirty="0">
                        <a:solidFill>
                          <a:schemeClr val="bg1">
                            <a:alpha val="99000"/>
                          </a:schemeClr>
                        </a:solidFill>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t>#</a:t>
                      </a:r>
                      <a:r>
                        <a:rPr lang="en-US" sz="1800" baseline="0" dirty="0" smtClean="0"/>
                        <a:t> (1TB) Data Disks</a:t>
                      </a:r>
                      <a:endParaRPr lang="en-US" sz="1800" b="1" dirty="0" smtClean="0">
                        <a:solidFill>
                          <a:schemeClr val="bg1">
                            <a:alpha val="99000"/>
                          </a:schemeClr>
                        </a:solidFill>
                      </a:endParaRPr>
                    </a:p>
                  </a:txBody>
                  <a:tcPr marL="121888" marR="121888" marT="60944" marB="60944" anchor="ctr"/>
                </a:tc>
              </a:tr>
              <a:tr h="279879">
                <a:tc>
                  <a:txBody>
                    <a:bodyPr/>
                    <a:lstStyle/>
                    <a:p>
                      <a:r>
                        <a:rPr lang="en-US" sz="1800" dirty="0" smtClean="0">
                          <a:solidFill>
                            <a:schemeClr val="tx1"/>
                          </a:solidFill>
                        </a:rPr>
                        <a:t>Extra Small (A0)</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Shared</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768 MB</a:t>
                      </a:r>
                      <a:endParaRPr lang="en-US" sz="1800" dirty="0">
                        <a:solidFill>
                          <a:schemeClr val="tx1"/>
                        </a:solidFill>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5 (Mbps)</a:t>
                      </a: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Small (A1)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1.75</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Medium (A2)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3.5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Large (A3)</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Extra Large (A4)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A5</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28</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1000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A7</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2000 (Mbps)</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40 </a:t>
                      </a:r>
                      <a:r>
                        <a:rPr lang="en-US" sz="1800" dirty="0" err="1" smtClean="0">
                          <a:solidFill>
                            <a:schemeClr val="tx1"/>
                          </a:solidFill>
                        </a:rPr>
                        <a:t>Gbit</a:t>
                      </a:r>
                      <a:r>
                        <a:rPr lang="en-US" sz="1800" dirty="0" smtClean="0">
                          <a:solidFill>
                            <a:schemeClr val="tx1"/>
                          </a:solidFill>
                        </a:rPr>
                        <a:t>/s</a:t>
                      </a:r>
                      <a:r>
                        <a:rPr lang="en-US" sz="1800" baseline="0" dirty="0" smtClean="0">
                          <a:solidFill>
                            <a:schemeClr val="tx1"/>
                          </a:solidFill>
                        </a:rPr>
                        <a:t> </a:t>
                      </a:r>
                      <a:r>
                        <a:rPr lang="en-US" sz="1800" baseline="0" dirty="0" err="1" smtClean="0">
                          <a:solidFill>
                            <a:schemeClr val="tx1"/>
                          </a:solidFill>
                        </a:rPr>
                        <a:t>InfiniBand</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A9</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112 GB</a:t>
                      </a:r>
                      <a:endParaRPr lang="en-US" sz="1800" dirty="0">
                        <a:solidFill>
                          <a:schemeClr val="tx1"/>
                        </a:solidFill>
                      </a:endParaRPr>
                    </a:p>
                  </a:txBody>
                  <a:tcPr marL="121888" marR="121888" marT="60944" marB="6094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40 </a:t>
                      </a:r>
                      <a:r>
                        <a:rPr lang="en-US" sz="1800" dirty="0" err="1" smtClean="0">
                          <a:solidFill>
                            <a:schemeClr val="tx1"/>
                          </a:solidFill>
                        </a:rPr>
                        <a:t>Gbit</a:t>
                      </a:r>
                      <a:r>
                        <a:rPr lang="en-US" sz="1800" dirty="0" smtClean="0">
                          <a:solidFill>
                            <a:schemeClr val="tx1"/>
                          </a:solidFill>
                        </a:rPr>
                        <a:t>/s</a:t>
                      </a:r>
                      <a:r>
                        <a:rPr lang="en-US" sz="1800" baseline="0" dirty="0" smtClean="0">
                          <a:solidFill>
                            <a:schemeClr val="tx1"/>
                          </a:solidFill>
                        </a:rPr>
                        <a:t> </a:t>
                      </a:r>
                      <a:r>
                        <a:rPr lang="en-US" sz="1800" baseline="0" dirty="0" err="1" smtClean="0">
                          <a:solidFill>
                            <a:schemeClr val="tx1"/>
                          </a:solidFill>
                        </a:rPr>
                        <a:t>InfiniBand</a:t>
                      </a:r>
                      <a:endParaRPr lang="en-US" sz="1800" dirty="0" smtClean="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bl>
          </a:graphicData>
        </a:graphic>
      </p:graphicFrame>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altLang="zh-CN" dirty="0" smtClean="0"/>
              <a:t>VM Extension</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Add extension to VM instance</a:t>
            </a:r>
            <a:endParaRPr lang="en-US" sz="4400" dirty="0">
              <a:latin typeface="+mj-lt"/>
            </a:endParaRPr>
          </a:p>
        </p:txBody>
      </p:sp>
    </p:spTree>
    <p:extLst>
      <p:ext uri="{BB962C8B-B14F-4D97-AF65-F5344CB8AC3E}">
        <p14:creationId xmlns:p14="http://schemas.microsoft.com/office/powerpoint/2010/main" val="33364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716690" y="4510231"/>
            <a:ext cx="10798817" cy="1186234"/>
          </a:xfrm>
          <a:prstGeom prst="rect">
            <a:avLst/>
          </a:prstGeom>
          <a:ln w="76200">
            <a:solidFill>
              <a:srgbClr val="012456"/>
            </a:solidFill>
          </a:ln>
        </p:spPr>
      </p:pic>
      <p:pic>
        <p:nvPicPr>
          <p:cNvPr id="5" name="Picture 4"/>
          <p:cNvPicPr>
            <a:picLocks noChangeAspect="1"/>
          </p:cNvPicPr>
          <p:nvPr/>
        </p:nvPicPr>
        <p:blipFill>
          <a:blip r:embed="rId4"/>
          <a:stretch>
            <a:fillRect/>
          </a:stretch>
        </p:blipFill>
        <p:spPr>
          <a:xfrm>
            <a:off x="716690" y="2214522"/>
            <a:ext cx="10798817" cy="1735957"/>
          </a:xfrm>
          <a:prstGeom prst="rect">
            <a:avLst/>
          </a:prstGeom>
          <a:ln w="76200">
            <a:solidFill>
              <a:srgbClr val="012456"/>
            </a:solidFill>
          </a:ln>
        </p:spPr>
      </p:pic>
      <p:sp>
        <p:nvSpPr>
          <p:cNvPr id="6" name="TextBox 5"/>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
        <p:nvSpPr>
          <p:cNvPr id="9" name="TextBox 8"/>
          <p:cNvSpPr txBox="1"/>
          <p:nvPr/>
        </p:nvSpPr>
        <p:spPr>
          <a:xfrm>
            <a:off x="703837" y="4090437"/>
            <a:ext cx="5412261" cy="369332"/>
          </a:xfrm>
          <a:prstGeom prst="rect">
            <a:avLst/>
          </a:prstGeom>
          <a:noFill/>
        </p:spPr>
        <p:txBody>
          <a:bodyPr wrap="square" rtlCol="0">
            <a:spAutoFit/>
          </a:bodyPr>
          <a:lstStyle/>
          <a:p>
            <a:r>
              <a:rPr lang="en-US" dirty="0" smtClean="0"/>
              <a:t>Script execution result</a:t>
            </a:r>
            <a:endParaRPr lang="en-US" dirty="0"/>
          </a:p>
        </p:txBody>
      </p:sp>
    </p:spTree>
    <p:extLst>
      <p:ext uri="{BB962C8B-B14F-4D97-AF65-F5344CB8AC3E}">
        <p14:creationId xmlns:p14="http://schemas.microsoft.com/office/powerpoint/2010/main" val="4990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machines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networks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494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925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13121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4513634"/>
              </p:ext>
            </p:extLst>
          </p:nvPr>
        </p:nvGraphicFramePr>
        <p:xfrm>
          <a:off x="461813" y="1401801"/>
          <a:ext cx="11384471" cy="4854794"/>
        </p:xfrm>
        <a:graphic>
          <a:graphicData uri="http://schemas.openxmlformats.org/drawingml/2006/table">
            <a:tbl>
              <a:tblPr firstRow="1" firstCol="1" bandRow="1">
                <a:tableStyleId>{5C22544A-7EE6-4342-B048-85BDC9FD1C3A}</a:tableStyleId>
              </a:tblPr>
              <a:tblGrid>
                <a:gridCol w="2258679"/>
                <a:gridCol w="5360850"/>
                <a:gridCol w="3764942"/>
              </a:tblGrid>
              <a:tr h="374914">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377391">
                <a:tc>
                  <a:txBody>
                    <a:bodyPr/>
                    <a:lstStyle/>
                    <a:p>
                      <a:pPr marL="0" marR="0">
                        <a:lnSpc>
                          <a:spcPct val="115000"/>
                        </a:lnSpc>
                        <a:spcBef>
                          <a:spcPts val="0"/>
                        </a:spcBef>
                        <a:spcAft>
                          <a:spcPts val="1000"/>
                        </a:spcAft>
                      </a:pPr>
                      <a:r>
                        <a:rPr lang="en-US" sz="1400" b="1" dirty="0">
                          <a:solidFill>
                            <a:schemeClr val="bg1"/>
                          </a:solidFill>
                          <a:effectLst/>
                        </a:rPr>
                        <a:t>Relationship with Azure VMs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Required for booting (OS Disk)</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a:lnSpc>
                          <a:spcPct val="107000"/>
                        </a:lnSpc>
                      </a:pPr>
                      <a:endParaRPr lang="en-US" sz="1400">
                        <a:solidFill>
                          <a:schemeClr val="tx2"/>
                        </a:solidFill>
                        <a:effectLst/>
                        <a:latin typeface="Calibri"/>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Scope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Exclusive/Isolated to a single VM</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Shared access across multiple VMs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Snapshots and Copy</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Yes </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No</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Configuration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Configured via portal/Management APIs and available at boot time</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Connect after boot (via net use on windows)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Built-in authentication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Built-in authentication</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Set up authentication on net use</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Cleanup</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Resources can be cleaned up with VM if needed</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Manually via standard file APIs or REST APIs</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Access via REST</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Can only access as fixed formatted VHD (single blob) via REST. Files stored in VHD cannot be accessed via REST.</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Individual files stored in share are accessible via REST</a:t>
                      </a:r>
                      <a:endParaRPr lang="en-US" sz="1400">
                        <a:solidFill>
                          <a:schemeClr val="tx2"/>
                        </a:solidFill>
                        <a:effectLst/>
                        <a:latin typeface="Calibri"/>
                        <a:ea typeface="Calibri"/>
                        <a:cs typeface="Times New Roman"/>
                      </a:endParaRPr>
                    </a:p>
                  </a:txBody>
                  <a:tcPr marL="64162" marR="64162" marT="32082" marB="32082" anchor="ctr"/>
                </a:tc>
              </a:tr>
              <a:tr h="612818">
                <a:tc>
                  <a:txBody>
                    <a:bodyPr/>
                    <a:lstStyle/>
                    <a:p>
                      <a:pPr marL="0" marR="0">
                        <a:lnSpc>
                          <a:spcPct val="115000"/>
                        </a:lnSpc>
                        <a:spcBef>
                          <a:spcPts val="0"/>
                        </a:spcBef>
                        <a:spcAft>
                          <a:spcPts val="1000"/>
                        </a:spcAft>
                      </a:pPr>
                      <a:r>
                        <a:rPr lang="en-US" sz="1400" b="1" dirty="0">
                          <a:solidFill>
                            <a:schemeClr val="bg1"/>
                          </a:solidFill>
                          <a:effectLst/>
                        </a:rPr>
                        <a:t>Max Size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1TB Disk</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5TB File Share</a:t>
                      </a:r>
                    </a:p>
                    <a:p>
                      <a:pPr marL="0" marR="0">
                        <a:lnSpc>
                          <a:spcPct val="115000"/>
                        </a:lnSpc>
                        <a:spcBef>
                          <a:spcPts val="0"/>
                        </a:spcBef>
                        <a:spcAft>
                          <a:spcPts val="1000"/>
                        </a:spcAft>
                      </a:pPr>
                      <a:r>
                        <a:rPr lang="en-US" sz="1400" dirty="0">
                          <a:solidFill>
                            <a:schemeClr val="tx2"/>
                          </a:solidFill>
                          <a:effectLst/>
                        </a:rPr>
                        <a:t>1TB file within share</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Max 8KB </a:t>
                      </a:r>
                      <a:r>
                        <a:rPr lang="en-US" sz="1400" b="1" dirty="0" err="1">
                          <a:solidFill>
                            <a:schemeClr val="bg1"/>
                          </a:solidFill>
                          <a:effectLst/>
                        </a:rPr>
                        <a:t>IOps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500 IOps</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1000 </a:t>
                      </a:r>
                      <a:r>
                        <a:rPr lang="en-US" sz="1400" dirty="0" err="1">
                          <a:solidFill>
                            <a:schemeClr val="tx2"/>
                          </a:solidFill>
                          <a:effectLst/>
                        </a:rPr>
                        <a:t>IOps</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u="none" dirty="0">
                          <a:solidFill>
                            <a:schemeClr val="bg1"/>
                          </a:solidFill>
                          <a:effectLst/>
                        </a:rPr>
                        <a:t>Throughput</a:t>
                      </a:r>
                      <a:endParaRPr lang="en-US" sz="1400" b="1" u="none"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solidFill>
                            <a:schemeClr val="tx2"/>
                          </a:solidFill>
                          <a:effectLst/>
                        </a:rPr>
                        <a:t>Up to 60 MB/s per Disk</a:t>
                      </a:r>
                      <a:endParaRPr lang="en-US" sz="1400" u="none">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solidFill>
                            <a:schemeClr val="tx2"/>
                          </a:solidFill>
                          <a:effectLst/>
                        </a:rPr>
                        <a:t>Up to 60 MB/s per File Share</a:t>
                      </a:r>
                      <a:endParaRPr lang="en-US" sz="1400" u="none" dirty="0">
                        <a:solidFill>
                          <a:schemeClr val="tx2"/>
                        </a:solidFill>
                        <a:effectLst/>
                        <a:latin typeface="Calibri"/>
                        <a:ea typeface="Calibri"/>
                        <a:cs typeface="Times New Roman"/>
                      </a:endParaRPr>
                    </a:p>
                  </a:txBody>
                  <a:tcPr marL="64162" marR="64162" marT="32082" marB="32082" anchor="ctr"/>
                </a:tc>
              </a:tr>
            </a:tbl>
          </a:graphicData>
        </a:graphic>
      </p:graphicFrame>
      <p:sp>
        <p:nvSpPr>
          <p:cNvPr id="4" name="TextBox 3"/>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Tree>
    <p:extLst>
      <p:ext uri="{BB962C8B-B14F-4D97-AF65-F5344CB8AC3E}">
        <p14:creationId xmlns:p14="http://schemas.microsoft.com/office/powerpoint/2010/main" val="23047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Virtual Machine Availability</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Meaning of 9’s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a:solidFill>
                  <a:schemeClr val="bg1"/>
                </a:solidFill>
                <a:latin typeface="+mj-lt"/>
                <a:sym typeface="Wingdings" panose="05000000000000000000" pitchFamily="2" charset="2"/>
              </a:rPr>
              <a:t>F</a:t>
            </a:r>
            <a:r>
              <a:rPr lang="en-US" dirty="0" smtClean="0">
                <a:solidFill>
                  <a:schemeClr val="bg1"/>
                </a:solidFill>
                <a:latin typeface="+mj-lt"/>
              </a:rPr>
              <a:t>ault domains, update domains and availability sets</a:t>
            </a:r>
          </a:p>
          <a:p>
            <a:r>
              <a:rPr lang="en-US" sz="4000"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Load balancing</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21297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9’s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3673536"/>
              </p:ext>
            </p:extLst>
          </p:nvPr>
        </p:nvGraphicFramePr>
        <p:xfrm>
          <a:off x="598120" y="1299955"/>
          <a:ext cx="11056423" cy="4066424"/>
        </p:xfrm>
        <a:graphic>
          <a:graphicData uri="http://schemas.openxmlformats.org/drawingml/2006/table">
            <a:tbl>
              <a:tblPr firstRow="1" bandRow="1">
                <a:tableStyleId>{5C22544A-7EE6-4342-B048-85BDC9FD1C3A}</a:tableStyleId>
              </a:tblPr>
              <a:tblGrid>
                <a:gridCol w="1343696"/>
                <a:gridCol w="1500027"/>
                <a:gridCol w="1510301"/>
                <a:gridCol w="1500027"/>
                <a:gridCol w="1397285"/>
                <a:gridCol w="2225598"/>
                <a:gridCol w="1579489"/>
              </a:tblGrid>
              <a:tr h="496275">
                <a:tc>
                  <a:txBody>
                    <a:bodyPr/>
                    <a:lstStyle/>
                    <a:p>
                      <a:r>
                        <a:rPr lang="en-US" sz="1200" dirty="0" smtClean="0">
                          <a:solidFill>
                            <a:schemeClr val="bg1"/>
                          </a:solidFill>
                        </a:rPr>
                        <a:t>Service Availability(%)</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System </a:t>
                      </a:r>
                      <a:r>
                        <a:rPr lang="en-US" altLang="zh-CN" sz="1200" dirty="0" smtClean="0">
                          <a:solidFill>
                            <a:schemeClr val="bg1"/>
                          </a:solidFill>
                        </a:rPr>
                        <a:t>Type</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sz="1200" dirty="0" smtClean="0">
                          <a:solidFill>
                            <a:schemeClr val="bg1"/>
                          </a:solidFill>
                        </a:rPr>
                        <a:t>Annualized</a:t>
                      </a:r>
                      <a:r>
                        <a:rPr lang="en-US" altLang="zh-CN"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Quarterly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Monthly</a:t>
                      </a:r>
                      <a:r>
                        <a:rPr lang="en-US"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Practical Meaning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FAA rating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Unmanaged</a:t>
                      </a:r>
                    </a:p>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weeks per year</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4 days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ROUTINE</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Well 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9 hours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ESSENTIAL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32050">
                <a:tc>
                  <a:txBody>
                    <a:bodyPr/>
                    <a:lstStyle/>
                    <a:p>
                      <a:pPr algn="r"/>
                      <a:r>
                        <a:rPr lang="en-US" sz="1400" dirty="0" smtClean="0">
                          <a:solidFill>
                            <a:srgbClr val="3C454F"/>
                          </a:solidFill>
                        </a:rPr>
                        <a:t>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Fault</a:t>
                      </a:r>
                      <a:r>
                        <a:rPr lang="en-US" sz="1400" baseline="0" dirty="0" smtClean="0">
                          <a:solidFill>
                            <a:srgbClr val="3C454F"/>
                          </a:solidFill>
                        </a:rPr>
                        <a:t> tolerant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1 hour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0.44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minutes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Very 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0.53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0.13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30</a:t>
                      </a:r>
                      <a:r>
                        <a:rPr lang="en-US" sz="1400" baseline="0" dirty="0" smtClean="0">
                          <a:solidFill>
                            <a:srgbClr val="3C454F"/>
                          </a:solidFill>
                        </a:rPr>
                        <a:t>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Ultra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SAFETY 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885534" y="5512713"/>
            <a:ext cx="10755086" cy="369332"/>
          </a:xfrm>
          <a:prstGeom prst="rect">
            <a:avLst/>
          </a:prstGeom>
          <a:noFill/>
        </p:spPr>
        <p:txBody>
          <a:bodyPr wrap="square" rtlCol="0">
            <a:spAutoFit/>
          </a:bodyPr>
          <a:lstStyle/>
          <a:p>
            <a:pPr algn="r"/>
            <a:r>
              <a:rPr lang="en-US" altLang="zh-CN" sz="900" i="1" dirty="0" smtClean="0"/>
              <a:t>From Generic Requirements for Operation Systems Platform Reliability, </a:t>
            </a:r>
            <a:r>
              <a:rPr lang="en-US" altLang="zh-CN" sz="900" i="1" dirty="0" err="1" smtClean="0"/>
              <a:t>Telcordia</a:t>
            </a:r>
            <a:r>
              <a:rPr lang="en-US" altLang="zh-CN" sz="900" i="1" dirty="0" smtClean="0"/>
              <a:t> Technologies System Documentation,GR-2841-CORE and </a:t>
            </a:r>
          </a:p>
          <a:p>
            <a:pPr algn="r"/>
            <a:r>
              <a:rPr lang="en-US" altLang="zh-CN" sz="900" i="1" dirty="0" smtClean="0"/>
              <a:t>Federation Aviation Administration Handbook: Reliability, Maintainability, and Availability (RMA) Handbook, FAA-HDBK-006A, Jan 7, 2008.</a:t>
            </a:r>
            <a:endParaRPr lang="en-US" sz="900" i="1" dirty="0"/>
          </a:p>
        </p:txBody>
      </p:sp>
    </p:spTree>
    <p:extLst>
      <p:ext uri="{BB962C8B-B14F-4D97-AF65-F5344CB8AC3E}">
        <p14:creationId xmlns:p14="http://schemas.microsoft.com/office/powerpoint/2010/main" val="2128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grpSp>
        <p:nvGrpSpPr>
          <p:cNvPr id="4" name="Group 3"/>
          <p:cNvGrpSpPr/>
          <p:nvPr/>
        </p:nvGrpSpPr>
        <p:grpSpPr bwMode="black">
          <a:xfrm>
            <a:off x="745166" y="1899135"/>
            <a:ext cx="3394886" cy="3393796"/>
            <a:chOff x="3422650" y="3467100"/>
            <a:chExt cx="533400" cy="549275"/>
          </a:xfrm>
          <a:solidFill>
            <a:schemeClr val="accent5"/>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grpSp>
      <p:sp>
        <p:nvSpPr>
          <p:cNvPr id="12" name="Content Placeholder 2"/>
          <p:cNvSpPr txBox="1">
            <a:spLocks/>
          </p:cNvSpPr>
          <p:nvPr/>
        </p:nvSpPr>
        <p:spPr>
          <a:xfrm>
            <a:off x="4544315" y="3674257"/>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44316" y="5133247"/>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44315" y="2739698"/>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
        <p:nvSpPr>
          <p:cNvPr id="3" name="Content Placeholder 2"/>
          <p:cNvSpPr>
            <a:spLocks noGrp="1"/>
          </p:cNvSpPr>
          <p:nvPr>
            <p:ph type="body" sz="quarter" idx="4294967295"/>
          </p:nvPr>
        </p:nvSpPr>
        <p:spPr>
          <a:xfrm>
            <a:off x="4413689" y="1626462"/>
            <a:ext cx="7060339" cy="1631194"/>
          </a:xfrm>
        </p:spPr>
        <p:txBody>
          <a:bodyPr/>
          <a:lstStyle/>
          <a:p>
            <a:pPr marL="2382" indent="0" defTabSz="685835">
              <a:spcBef>
                <a:spcPts val="0"/>
              </a:spcBef>
              <a:buSzPct val="80000"/>
              <a:buNone/>
            </a:pPr>
            <a:r>
              <a:rPr lang="en-US" sz="4000" spc="-75" dirty="0">
                <a:solidFill>
                  <a:schemeClr val="bg1">
                    <a:alpha val="99000"/>
                  </a:schemeClr>
                </a:solidFill>
              </a:rPr>
              <a:t>99.9% for single role instances</a:t>
            </a:r>
          </a:p>
          <a:p>
            <a:pPr marL="2382" lvl="1" indent="0" defTabSz="685835">
              <a:spcBef>
                <a:spcPts val="0"/>
              </a:spcBef>
              <a:buSzPct val="80000"/>
              <a:buNone/>
            </a:pPr>
            <a:r>
              <a:rPr lang="en-US" sz="2000" spc="-38" dirty="0">
                <a:solidFill>
                  <a:schemeClr val="tx1">
                    <a:alpha val="99000"/>
                  </a:schemeClr>
                </a:solidFill>
              </a:rPr>
              <a:t>8.75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7237983"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12" name="Rectangle 11"/>
          <p:cNvSpPr/>
          <p:nvPr>
            <p:custDataLst>
              <p:tags r:id="rId2"/>
            </p:custDataLst>
          </p:nvPr>
        </p:nvSpPr>
        <p:spPr bwMode="auto">
          <a:xfrm>
            <a:off x="7396690"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31" name="Title 30"/>
          <p:cNvSpPr>
            <a:spLocks noGrp="1"/>
          </p:cNvSpPr>
          <p:nvPr>
            <p:ph type="title"/>
          </p:nvPr>
        </p:nvSpPr>
        <p:spPr/>
        <p:txBody>
          <a:bodyPr/>
          <a:lstStyle/>
          <a:p>
            <a:r>
              <a:rPr lang="en-NZ" dirty="0"/>
              <a:t>Fault and Update Domains</a:t>
            </a:r>
          </a:p>
        </p:txBody>
      </p:sp>
      <p:sp>
        <p:nvSpPr>
          <p:cNvPr id="3" name="Rectangle 2"/>
          <p:cNvSpPr/>
          <p:nvPr>
            <p:custDataLst>
              <p:tags r:id="rId3"/>
            </p:custDataLst>
          </p:nvPr>
        </p:nvSpPr>
        <p:spPr bwMode="auto">
          <a:xfrm>
            <a:off x="2252325"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4" name="Rectangle 3"/>
          <p:cNvSpPr/>
          <p:nvPr>
            <p:custDataLst>
              <p:tags r:id="rId4"/>
            </p:custDataLst>
          </p:nvPr>
        </p:nvSpPr>
        <p:spPr bwMode="auto">
          <a:xfrm>
            <a:off x="2411032"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5"/>
            </p:custDataLst>
          </p:nvPr>
        </p:nvSpPr>
        <p:spPr bwMode="auto">
          <a:xfrm>
            <a:off x="2578672" y="2399489"/>
            <a:ext cx="6997336"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Role</a:t>
            </a:r>
          </a:p>
        </p:txBody>
      </p:sp>
      <p:sp>
        <p:nvSpPr>
          <p:cNvPr id="6" name="Rectangle 5"/>
          <p:cNvSpPr/>
          <p:nvPr>
            <p:custDataLst>
              <p:tags r:id="rId6"/>
            </p:custDataLst>
          </p:nvPr>
        </p:nvSpPr>
        <p:spPr bwMode="auto">
          <a:xfrm>
            <a:off x="2852990" y="2850206"/>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7" name="Rectangle 6"/>
          <p:cNvSpPr/>
          <p:nvPr>
            <p:custDataLst>
              <p:tags r:id="rId7"/>
            </p:custDataLst>
          </p:nvPr>
        </p:nvSpPr>
        <p:spPr bwMode="auto">
          <a:xfrm>
            <a:off x="2852990"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8" name="Rectangle 7"/>
          <p:cNvSpPr/>
          <p:nvPr>
            <p:custDataLst>
              <p:tags r:id="rId8"/>
            </p:custDataLst>
          </p:nvPr>
        </p:nvSpPr>
        <p:spPr bwMode="auto">
          <a:xfrm>
            <a:off x="2592067" y="4255996"/>
            <a:ext cx="6997336"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solidFill>
              </a:rPr>
              <a:t>Worker Role</a:t>
            </a:r>
          </a:p>
        </p:txBody>
      </p:sp>
      <p:sp>
        <p:nvSpPr>
          <p:cNvPr id="9" name="Rectangle 8"/>
          <p:cNvSpPr/>
          <p:nvPr>
            <p:custDataLst>
              <p:tags r:id="rId9"/>
            </p:custDataLst>
          </p:nvPr>
        </p:nvSpPr>
        <p:spPr bwMode="auto">
          <a:xfrm>
            <a:off x="2852990"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0" name="Rectangle 9"/>
          <p:cNvSpPr/>
          <p:nvPr>
            <p:custDataLst>
              <p:tags r:id="rId10"/>
            </p:custDataLst>
          </p:nvPr>
        </p:nvSpPr>
        <p:spPr bwMode="auto">
          <a:xfrm>
            <a:off x="2852990"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4" name="Rectangle 13"/>
          <p:cNvSpPr/>
          <p:nvPr>
            <p:custDataLst>
              <p:tags r:id="rId11"/>
            </p:custDataLst>
          </p:nvPr>
        </p:nvSpPr>
        <p:spPr bwMode="auto">
          <a:xfrm>
            <a:off x="7838648" y="2839495"/>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5" name="Rectangle 14"/>
          <p:cNvSpPr/>
          <p:nvPr>
            <p:custDataLst>
              <p:tags r:id="rId12"/>
            </p:custDataLst>
          </p:nvPr>
        </p:nvSpPr>
        <p:spPr bwMode="auto">
          <a:xfrm>
            <a:off x="7838648"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7" name="Rectangle 16"/>
          <p:cNvSpPr/>
          <p:nvPr>
            <p:custDataLst>
              <p:tags r:id="rId13"/>
            </p:custDataLst>
          </p:nvPr>
        </p:nvSpPr>
        <p:spPr bwMode="auto">
          <a:xfrm>
            <a:off x="7838648"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8" name="Rectangle 17"/>
          <p:cNvSpPr/>
          <p:nvPr>
            <p:custDataLst>
              <p:tags r:id="rId14"/>
            </p:custDataLst>
          </p:nvPr>
        </p:nvSpPr>
        <p:spPr bwMode="auto">
          <a:xfrm>
            <a:off x="7838648"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9" name="Rectangle 18"/>
          <p:cNvSpPr/>
          <p:nvPr>
            <p:custDataLst>
              <p:tags r:id="rId15"/>
            </p:custDataLst>
          </p:nvPr>
        </p:nvSpPr>
        <p:spPr bwMode="auto">
          <a:xfrm>
            <a:off x="2683133" y="2739538"/>
            <a:ext cx="1759431" cy="124845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1" name="Rectangle 20"/>
          <p:cNvSpPr/>
          <p:nvPr>
            <p:custDataLst>
              <p:tags r:id="rId16"/>
            </p:custDataLst>
          </p:nvPr>
        </p:nvSpPr>
        <p:spPr bwMode="auto">
          <a:xfrm>
            <a:off x="2683133"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4" name="Rectangle 23"/>
          <p:cNvSpPr/>
          <p:nvPr>
            <p:custDataLst>
              <p:tags r:id="rId17"/>
            </p:custDataLst>
          </p:nvPr>
        </p:nvSpPr>
        <p:spPr bwMode="auto">
          <a:xfrm>
            <a:off x="7690456"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5" name="Rectangle 24"/>
          <p:cNvSpPr/>
          <p:nvPr>
            <p:custDataLst>
              <p:tags r:id="rId18"/>
            </p:custDataLst>
          </p:nvPr>
        </p:nvSpPr>
        <p:spPr bwMode="auto">
          <a:xfrm>
            <a:off x="7681623" y="2739538"/>
            <a:ext cx="1759431" cy="1248453"/>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 name="TextBox 1"/>
          <p:cNvSpPr txBox="1"/>
          <p:nvPr/>
        </p:nvSpPr>
        <p:spPr>
          <a:xfrm>
            <a:off x="3202758" y="2422944"/>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6" name="TextBox 25"/>
          <p:cNvSpPr txBox="1"/>
          <p:nvPr/>
        </p:nvSpPr>
        <p:spPr>
          <a:xfrm>
            <a:off x="3202758"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7" name="TextBox 26"/>
          <p:cNvSpPr txBox="1"/>
          <p:nvPr/>
        </p:nvSpPr>
        <p:spPr>
          <a:xfrm>
            <a:off x="8304921" y="244140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
        <p:nvSpPr>
          <p:cNvPr id="28" name="TextBox 27"/>
          <p:cNvSpPr txBox="1"/>
          <p:nvPr/>
        </p:nvSpPr>
        <p:spPr>
          <a:xfrm>
            <a:off x="8304921"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Tree>
    <p:extLst>
      <p:ext uri="{BB962C8B-B14F-4D97-AF65-F5344CB8AC3E}">
        <p14:creationId xmlns:p14="http://schemas.microsoft.com/office/powerpoint/2010/main" val="34721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1" grpId="0" animBg="1"/>
      <p:bldP spid="24" grpId="0" animBg="1"/>
      <p:bldP spid="25" grpId="0" animBg="1"/>
      <p:bldP spid="2" grpId="0"/>
      <p:bldP spid="26"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r>
              <a:rPr lang="en-US" sz="2800" dirty="0" smtClean="0"/>
              <a:t>Failover</a:t>
            </a:r>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9413016"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7191797"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6439100"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7544469"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6868166"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6128941"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8677877"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8780304"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5956566"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6483136"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9153841"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5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anim calcmode="lin" valueType="num">
                                      <p:cBhvr>
                                        <p:cTn id="13" dur="500" fill="hold"/>
                                        <p:tgtEl>
                                          <p:spTgt spid="109"/>
                                        </p:tgtEl>
                                        <p:attrNameLst>
                                          <p:attrName>ppt_x</p:attrName>
                                        </p:attrNameLst>
                                      </p:cBhvr>
                                      <p:tavLst>
                                        <p:tav tm="0">
                                          <p:val>
                                            <p:strVal val="#ppt_x"/>
                                          </p:val>
                                        </p:tav>
                                        <p:tav tm="100000">
                                          <p:val>
                                            <p:strVal val="#ppt_x"/>
                                          </p:val>
                                        </p:tav>
                                      </p:tavLst>
                                    </p:anim>
                                    <p:anim calcmode="lin" valueType="num">
                                      <p:cBhvr>
                                        <p:cTn id="14" dur="500" fill="hold"/>
                                        <p:tgtEl>
                                          <p:spTgt spid="109"/>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250"/>
                                  </p:stCondLst>
                                  <p:childTnLst>
                                    <p:set>
                                      <p:cBhvr>
                                        <p:cTn id="16" dur="1" fill="hold">
                                          <p:stCondLst>
                                            <p:cond delay="0"/>
                                          </p:stCondLst>
                                        </p:cTn>
                                        <p:tgtEl>
                                          <p:spTgt spid="77"/>
                                        </p:tgtEl>
                                        <p:attrNameLst>
                                          <p:attrName>style.visibility</p:attrName>
                                        </p:attrNameLst>
                                      </p:cBhvr>
                                      <p:to>
                                        <p:strVal val="visible"/>
                                      </p:to>
                                    </p:set>
                                    <p:animEffect transition="in" filter="wipe(down)">
                                      <p:cBhvr>
                                        <p:cTn id="17" dur="500"/>
                                        <p:tgtEl>
                                          <p:spTgt spid="77"/>
                                        </p:tgtEl>
                                      </p:cBhvr>
                                    </p:animEffect>
                                  </p:childTnLst>
                                </p:cTn>
                              </p:par>
                              <p:par>
                                <p:cTn id="18" presetID="22" presetClass="entr" presetSubtype="4" fill="hold" grpId="0" nodeType="withEffect">
                                  <p:stCondLst>
                                    <p:cond delay="250"/>
                                  </p:stCondLst>
                                  <p:childTnLst>
                                    <p:set>
                                      <p:cBhvr>
                                        <p:cTn id="19" dur="1" fill="hold">
                                          <p:stCondLst>
                                            <p:cond delay="0"/>
                                          </p:stCondLst>
                                        </p:cTn>
                                        <p:tgtEl>
                                          <p:spTgt spid="80"/>
                                        </p:tgtEl>
                                        <p:attrNameLst>
                                          <p:attrName>style.visibility</p:attrName>
                                        </p:attrNameLst>
                                      </p:cBhvr>
                                      <p:to>
                                        <p:strVal val="visible"/>
                                      </p:to>
                                    </p:set>
                                    <p:animEffect transition="in" filter="wipe(down)">
                                      <p:cBhvr>
                                        <p:cTn id="20" dur="500"/>
                                        <p:tgtEl>
                                          <p:spTgt spid="80"/>
                                        </p:tgtEl>
                                      </p:cBhvr>
                                    </p:animEffect>
                                  </p:childTnLst>
                                </p:cTn>
                              </p:par>
                              <p:par>
                                <p:cTn id="21" presetID="22" presetClass="entr" presetSubtype="4" fill="hold" grpId="0" nodeType="withEffect">
                                  <p:stCondLst>
                                    <p:cond delay="250"/>
                                  </p:stCondLst>
                                  <p:childTnLst>
                                    <p:set>
                                      <p:cBhvr>
                                        <p:cTn id="22" dur="1" fill="hold">
                                          <p:stCondLst>
                                            <p:cond delay="0"/>
                                          </p:stCondLst>
                                        </p:cTn>
                                        <p:tgtEl>
                                          <p:spTgt spid="78"/>
                                        </p:tgtEl>
                                        <p:attrNameLst>
                                          <p:attrName>style.visibility</p:attrName>
                                        </p:attrNameLst>
                                      </p:cBhvr>
                                      <p:to>
                                        <p:strVal val="visible"/>
                                      </p:to>
                                    </p:set>
                                    <p:animEffect transition="in" filter="wipe(down)">
                                      <p:cBhvr>
                                        <p:cTn id="23" dur="500"/>
                                        <p:tgtEl>
                                          <p:spTgt spid="78"/>
                                        </p:tgtEl>
                                      </p:cBhvr>
                                    </p:animEffect>
                                  </p:childTnLst>
                                </p:cTn>
                              </p:par>
                              <p:par>
                                <p:cTn id="24" presetID="22" presetClass="entr" presetSubtype="4" fill="hold" grpId="0" nodeType="withEffect">
                                  <p:stCondLst>
                                    <p:cond delay="250"/>
                                  </p:stCondLst>
                                  <p:childTnLst>
                                    <p:set>
                                      <p:cBhvr>
                                        <p:cTn id="25" dur="1" fill="hold">
                                          <p:stCondLst>
                                            <p:cond delay="0"/>
                                          </p:stCondLst>
                                        </p:cTn>
                                        <p:tgtEl>
                                          <p:spTgt spid="79"/>
                                        </p:tgtEl>
                                        <p:attrNameLst>
                                          <p:attrName>style.visibility</p:attrName>
                                        </p:attrNameLst>
                                      </p:cBhvr>
                                      <p:to>
                                        <p:strVal val="visible"/>
                                      </p:to>
                                    </p:set>
                                    <p:animEffect transition="in" filter="wipe(down)">
                                      <p:cBhvr>
                                        <p:cTn id="26" dur="500"/>
                                        <p:tgtEl>
                                          <p:spTgt spid="79"/>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76"/>
                                        </p:tgtEl>
                                        <p:attrNameLst>
                                          <p:attrName>style.visibility</p:attrName>
                                        </p:attrNameLst>
                                      </p:cBhvr>
                                      <p:to>
                                        <p:strVal val="visible"/>
                                      </p:to>
                                    </p:set>
                                    <p:animEffect transition="in" filter="wipe(down)">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a:t>
            </a:r>
          </a:p>
        </p:txBody>
      </p:sp>
      <p:grpSp>
        <p:nvGrpSpPr>
          <p:cNvPr id="6" name="Group 5"/>
          <p:cNvGrpSpPr/>
          <p:nvPr/>
        </p:nvGrpSpPr>
        <p:grpSpPr>
          <a:xfrm>
            <a:off x="3356375" y="1542617"/>
            <a:ext cx="5279495" cy="3977771"/>
            <a:chOff x="3347477" y="1573053"/>
            <a:chExt cx="5385360" cy="4057534"/>
          </a:xfrm>
        </p:grpSpPr>
        <p:sp>
          <p:nvSpPr>
            <p:cNvPr id="7" name="Freeform 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6819049" y="4444655"/>
              <a:ext cx="831835" cy="1080257"/>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3800679" y="4748921"/>
              <a:ext cx="670494" cy="795475"/>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cxnSp>
          <p:nvCxnSpPr>
            <p:cNvPr id="10" name="Straight Arrow Connector 9"/>
            <p:cNvCxnSpPr/>
            <p:nvPr/>
          </p:nvCxnSpPr>
          <p:spPr>
            <a:xfrm>
              <a:off x="4815620" y="3095278"/>
              <a:ext cx="0" cy="641471"/>
            </a:xfrm>
            <a:prstGeom prst="straightConnector1">
              <a:avLst/>
            </a:prstGeom>
            <a:noFill/>
            <a:ln w="57150" cap="flat" cmpd="sng" algn="ctr">
              <a:solidFill>
                <a:srgbClr val="68217A"/>
              </a:solidFill>
              <a:prstDash val="sysDot"/>
              <a:headEnd type="none"/>
              <a:tailEnd type="triangle"/>
            </a:ln>
            <a:effectLst/>
          </p:spPr>
        </p:cxnSp>
        <p:cxnSp>
          <p:nvCxnSpPr>
            <p:cNvPr id="11" name="Straight Arrow Connector 10"/>
            <p:cNvCxnSpPr/>
            <p:nvPr/>
          </p:nvCxnSpPr>
          <p:spPr>
            <a:xfrm>
              <a:off x="7064118" y="2930416"/>
              <a:ext cx="0" cy="837784"/>
            </a:xfrm>
            <a:prstGeom prst="straightConnector1">
              <a:avLst/>
            </a:prstGeom>
            <a:noFill/>
            <a:ln w="57150" cap="flat" cmpd="sng" algn="ctr">
              <a:solidFill>
                <a:srgbClr val="68217A"/>
              </a:solidFill>
              <a:prstDash val="sysDot"/>
              <a:headEnd type="none"/>
              <a:tailEnd type="triangle"/>
            </a:ln>
            <a:effectLst/>
          </p:spPr>
        </p:cxnSp>
        <p:grpSp>
          <p:nvGrpSpPr>
            <p:cNvPr id="12" name="Group 11"/>
            <p:cNvGrpSpPr/>
            <p:nvPr/>
          </p:nvGrpSpPr>
          <p:grpSpPr>
            <a:xfrm>
              <a:off x="4198083" y="1573053"/>
              <a:ext cx="3956256" cy="1550577"/>
              <a:chOff x="616226" y="1630760"/>
              <a:chExt cx="4596553" cy="1801531"/>
            </a:xfrm>
          </p:grpSpPr>
          <p:sp>
            <p:nvSpPr>
              <p:cNvPr id="59"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2" name="TextBox 61"/>
              <p:cNvSpPr txBox="1"/>
              <p:nvPr/>
            </p:nvSpPr>
            <p:spPr>
              <a:xfrm>
                <a:off x="1348933" y="2418609"/>
                <a:ext cx="2691307" cy="778404"/>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400" kern="0" dirty="0">
                    <a:solidFill>
                      <a:srgbClr val="FFFFFF"/>
                    </a:solidFill>
                  </a:rPr>
                  <a:t>Microsoft Azure </a:t>
                </a:r>
                <a:br>
                  <a:rPr lang="en-US" sz="1400" kern="0" dirty="0">
                    <a:solidFill>
                      <a:srgbClr val="FFFFFF"/>
                    </a:solidFill>
                  </a:rPr>
                </a:br>
                <a:r>
                  <a:rPr lang="en-US" sz="1200" kern="0" dirty="0">
                    <a:solidFill>
                      <a:srgbClr val="FFFFFF"/>
                    </a:solidFill>
                  </a:rPr>
                  <a:t>Hyper-V Recovery Manager</a:t>
                </a:r>
                <a:endParaRPr lang="en-US" sz="1400" kern="0" dirty="0">
                  <a:solidFill>
                    <a:srgbClr val="FFFFFF"/>
                  </a:solidFill>
                </a:endParaRPr>
              </a:p>
            </p:txBody>
          </p:sp>
        </p:grpSp>
        <p:sp>
          <p:nvSpPr>
            <p:cNvPr id="13" name="Left-Right Arrow 12"/>
            <p:cNvSpPr/>
            <p:nvPr/>
          </p:nvSpPr>
          <p:spPr bwMode="auto">
            <a:xfrm>
              <a:off x="5221295" y="4717614"/>
              <a:ext cx="1407263" cy="181417"/>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88336" y="3235920"/>
              <a:ext cx="2156693" cy="148340"/>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15" name="Rectangle 14"/>
            <p:cNvSpPr/>
            <p:nvPr/>
          </p:nvSpPr>
          <p:spPr>
            <a:xfrm>
              <a:off x="5121475" y="4358910"/>
              <a:ext cx="1597285" cy="296681"/>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16" name="Group 15"/>
            <p:cNvGrpSpPr/>
            <p:nvPr/>
          </p:nvGrpSpPr>
          <p:grpSpPr>
            <a:xfrm>
              <a:off x="4381455" y="3770095"/>
              <a:ext cx="1525356" cy="1852253"/>
              <a:chOff x="1047576" y="3696507"/>
              <a:chExt cx="1495583" cy="1816099"/>
            </a:xfrm>
          </p:grpSpPr>
          <p:sp>
            <p:nvSpPr>
              <p:cNvPr id="45" name="TextBox 44"/>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46" name="Group 45"/>
              <p:cNvGrpSpPr/>
              <p:nvPr/>
            </p:nvGrpSpPr>
            <p:grpSpPr>
              <a:xfrm>
                <a:off x="1055947" y="4121329"/>
                <a:ext cx="815599" cy="1297016"/>
                <a:chOff x="13103226" y="2775830"/>
                <a:chExt cx="1039812" cy="1616572"/>
              </a:xfrm>
            </p:grpSpPr>
            <p:sp>
              <p:nvSpPr>
                <p:cNvPr id="50"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6"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7"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8"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7" name="TextBox 46"/>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48" name="Rectangle 47"/>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17" name="Group 16"/>
            <p:cNvGrpSpPr/>
            <p:nvPr/>
          </p:nvGrpSpPr>
          <p:grpSpPr>
            <a:xfrm>
              <a:off x="6011943" y="3767218"/>
              <a:ext cx="1483583" cy="1863369"/>
              <a:chOff x="2646239" y="3693687"/>
              <a:chExt cx="1454625" cy="1826998"/>
            </a:xfrm>
          </p:grpSpPr>
          <p:sp>
            <p:nvSpPr>
              <p:cNvPr id="30" name="TextBox 29"/>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31" name="Group 30"/>
              <p:cNvGrpSpPr/>
              <p:nvPr/>
            </p:nvGrpSpPr>
            <p:grpSpPr>
              <a:xfrm>
                <a:off x="3251903" y="4125870"/>
                <a:ext cx="815599" cy="1291203"/>
                <a:chOff x="13103226" y="2775830"/>
                <a:chExt cx="1039812" cy="1616572"/>
              </a:xfrm>
            </p:grpSpPr>
            <p:sp>
              <p:nvSpPr>
                <p:cNvPr id="36"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1"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2"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3"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4"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32" name="TextBox 31"/>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33" name="Group 32"/>
              <p:cNvGrpSpPr/>
              <p:nvPr/>
            </p:nvGrpSpPr>
            <p:grpSpPr>
              <a:xfrm>
                <a:off x="3250818" y="3693687"/>
                <a:ext cx="850046" cy="430383"/>
                <a:chOff x="3510283" y="4155823"/>
                <a:chExt cx="984977" cy="498699"/>
              </a:xfrm>
            </p:grpSpPr>
            <p:sp>
              <p:nvSpPr>
                <p:cNvPr id="34" name="Rectangle 33"/>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18" name="Group 17"/>
            <p:cNvGrpSpPr/>
            <p:nvPr/>
          </p:nvGrpSpPr>
          <p:grpSpPr>
            <a:xfrm>
              <a:off x="3561254" y="5140022"/>
              <a:ext cx="196756" cy="377743"/>
              <a:chOff x="7791149" y="4987730"/>
              <a:chExt cx="192916" cy="370370"/>
            </a:xfrm>
          </p:grpSpPr>
          <p:sp>
            <p:nvSpPr>
              <p:cNvPr id="2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19" name="Group 18"/>
            <p:cNvGrpSpPr/>
            <p:nvPr/>
          </p:nvGrpSpPr>
          <p:grpSpPr>
            <a:xfrm>
              <a:off x="3347477" y="5141660"/>
              <a:ext cx="196756" cy="377743"/>
              <a:chOff x="7791149" y="4987730"/>
              <a:chExt cx="192916" cy="370370"/>
            </a:xfrm>
          </p:grpSpPr>
          <p:sp>
            <p:nvSpPr>
              <p:cNvPr id="2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20" name="Group 19"/>
            <p:cNvGrpSpPr/>
            <p:nvPr/>
          </p:nvGrpSpPr>
          <p:grpSpPr>
            <a:xfrm>
              <a:off x="7944506" y="5131945"/>
              <a:ext cx="196756" cy="377743"/>
              <a:chOff x="7791149" y="4987730"/>
              <a:chExt cx="192916" cy="370370"/>
            </a:xfrm>
          </p:grpSpPr>
          <p:sp>
            <p:nvSpPr>
              <p:cNvPr id="2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sp>
        <p:nvSpPr>
          <p:cNvPr id="63" name="Rectangle 62"/>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51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82512E-7 4.26691E-7 L -0.2553 4.26691E-7 " pathEditMode="relative" rAng="0" ptsTypes="AA">
                                      <p:cBhvr>
                                        <p:cTn id="6" dur="1000" fill="hold"/>
                                        <p:tgtEl>
                                          <p:spTgt spid="6"/>
                                        </p:tgtEl>
                                        <p:attrNameLst>
                                          <p:attrName>ppt_x</p:attrName>
                                          <p:attrName>ppt_y</p:attrName>
                                        </p:attrNameLst>
                                      </p:cBhvr>
                                      <p:rCtr x="-127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 or to Azure</a:t>
            </a:r>
          </a:p>
        </p:txBody>
      </p:sp>
      <p:sp>
        <p:nvSpPr>
          <p:cNvPr id="6" name="Freeform 5"/>
          <p:cNvSpPr>
            <a:spLocks/>
          </p:cNvSpPr>
          <p:nvPr/>
        </p:nvSpPr>
        <p:spPr bwMode="auto">
          <a:xfrm>
            <a:off x="7685266" y="4477661"/>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 name="Freeform 6"/>
          <p:cNvSpPr>
            <a:spLocks/>
          </p:cNvSpPr>
          <p:nvPr/>
        </p:nvSpPr>
        <p:spPr bwMode="auto">
          <a:xfrm>
            <a:off x="4425210" y="4478148"/>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9460698" y="4658961"/>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8987187"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0" name="Rectangle 5"/>
          <p:cNvSpPr>
            <a:spLocks noChangeArrowheads="1"/>
          </p:cNvSpPr>
          <p:nvPr/>
        </p:nvSpPr>
        <p:spPr bwMode="auto">
          <a:xfrm>
            <a:off x="3655755"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1" name="Rectangle 5"/>
          <p:cNvSpPr>
            <a:spLocks noChangeArrowheads="1"/>
          </p:cNvSpPr>
          <p:nvPr/>
        </p:nvSpPr>
        <p:spPr bwMode="auto">
          <a:xfrm>
            <a:off x="696720" y="4656054"/>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2" name="Rectangle 11"/>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p:cNvSpPr/>
          <p:nvPr/>
        </p:nvSpPr>
        <p:spPr bwMode="auto">
          <a:xfrm rot="16200000">
            <a:off x="8697349" y="3240233"/>
            <a:ext cx="579675" cy="314674"/>
          </a:xfrm>
          <a:prstGeom prst="leftRightArrow">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099" tIns="143281" rIns="179099" bIns="143281" numCol="1" spcCol="0" rtlCol="0" fromWordArt="0" anchor="t" anchorCtr="0" forceAA="0" compatLnSpc="1">
            <a:prstTxWarp prst="textNoShape">
              <a:avLst/>
            </a:prstTxWarp>
            <a:noAutofit/>
          </a:bodyPr>
          <a:lstStyle/>
          <a:p>
            <a:pPr algn="ctr" defTabSz="913065"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7605632" y="3245242"/>
            <a:ext cx="1496998" cy="304699"/>
          </a:xfrm>
          <a:prstGeom prst="rect">
            <a:avLst/>
          </a:prstGeom>
          <a:noFill/>
        </p:spPr>
        <p:txBody>
          <a:bodyPr wrap="square" lIns="179099" tIns="0" rIns="179099" bIns="0" rtlCol="0">
            <a:spAutoFit/>
          </a:bodyPr>
          <a:lstStyle/>
          <a:p>
            <a:pPr defTabSz="913362">
              <a:lnSpc>
                <a:spcPct val="90000"/>
              </a:lnSpc>
              <a:spcAft>
                <a:spcPts val="588"/>
              </a:spcAft>
              <a:defRPr/>
            </a:pPr>
            <a:r>
              <a:rPr lang="en-US" sz="1100" kern="0" dirty="0">
                <a:solidFill>
                  <a:srgbClr val="00B0F0"/>
                </a:solidFill>
              </a:rPr>
              <a:t>Communication and Replication</a:t>
            </a:r>
          </a:p>
        </p:txBody>
      </p:sp>
      <p:cxnSp>
        <p:nvCxnSpPr>
          <p:cNvPr id="15" name="Straight Arrow Connector 14"/>
          <p:cNvCxnSpPr/>
          <p:nvPr/>
        </p:nvCxnSpPr>
        <p:spPr>
          <a:xfrm>
            <a:off x="1691709" y="3034919"/>
            <a:ext cx="0" cy="628861"/>
          </a:xfrm>
          <a:prstGeom prst="straightConnector1">
            <a:avLst/>
          </a:prstGeom>
          <a:noFill/>
          <a:ln w="57150" cap="flat" cmpd="sng" algn="ctr">
            <a:solidFill>
              <a:srgbClr val="68217A"/>
            </a:solidFill>
            <a:prstDash val="sysDot"/>
            <a:headEnd type="none"/>
            <a:tailEnd type="triangle"/>
          </a:ln>
          <a:effectLst/>
        </p:spPr>
      </p:cxnSp>
      <p:cxnSp>
        <p:nvCxnSpPr>
          <p:cNvPr id="16" name="Straight Arrow Connector 15"/>
          <p:cNvCxnSpPr/>
          <p:nvPr/>
        </p:nvCxnSpPr>
        <p:spPr>
          <a:xfrm>
            <a:off x="3896006" y="2873297"/>
            <a:ext cx="0" cy="821315"/>
          </a:xfrm>
          <a:prstGeom prst="straightConnector1">
            <a:avLst/>
          </a:prstGeom>
          <a:noFill/>
          <a:ln w="57150" cap="flat" cmpd="sng" algn="ctr">
            <a:solidFill>
              <a:srgbClr val="68217A"/>
            </a:solidFill>
            <a:prstDash val="sysDot"/>
            <a:headEnd type="none"/>
            <a:tailEnd type="triangle"/>
          </a:ln>
          <a:effectLst/>
        </p:spPr>
      </p:cxnSp>
      <p:grpSp>
        <p:nvGrpSpPr>
          <p:cNvPr id="17" name="Group 16"/>
          <p:cNvGrpSpPr/>
          <p:nvPr/>
        </p:nvGrpSpPr>
        <p:grpSpPr>
          <a:xfrm>
            <a:off x="1086312" y="1542617"/>
            <a:ext cx="3878484" cy="1520096"/>
            <a:chOff x="616226" y="1630760"/>
            <a:chExt cx="4596553" cy="1801531"/>
          </a:xfrm>
        </p:grpSpPr>
        <p:sp>
          <p:nvSpPr>
            <p:cNvPr id="1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1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2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1" name="TextBox 20"/>
            <p:cNvSpPr txBox="1"/>
            <p:nvPr/>
          </p:nvSpPr>
          <p:spPr>
            <a:xfrm>
              <a:off x="1612197"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sp>
        <p:nvSpPr>
          <p:cNvPr id="22" name="Left-Right Arrow 21"/>
          <p:cNvSpPr/>
          <p:nvPr/>
        </p:nvSpPr>
        <p:spPr bwMode="auto">
          <a:xfrm>
            <a:off x="2089410" y="4625363"/>
            <a:ext cx="1379599" cy="177851"/>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1762996" y="3172796"/>
            <a:ext cx="2114297" cy="145424"/>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24" name="Rectangle 23"/>
          <p:cNvSpPr/>
          <p:nvPr/>
        </p:nvSpPr>
        <p:spPr>
          <a:xfrm>
            <a:off x="1991552" y="4273710"/>
            <a:ext cx="1565886" cy="290849"/>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25" name="Group 24"/>
          <p:cNvGrpSpPr/>
          <p:nvPr/>
        </p:nvGrpSpPr>
        <p:grpSpPr>
          <a:xfrm>
            <a:off x="1266079" y="3696470"/>
            <a:ext cx="1495371" cy="1815842"/>
            <a:chOff x="1047576" y="3696507"/>
            <a:chExt cx="1495583" cy="1816099"/>
          </a:xfrm>
        </p:grpSpPr>
        <p:sp>
          <p:nvSpPr>
            <p:cNvPr id="26" name="TextBox 25"/>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27" name="Group 26"/>
            <p:cNvGrpSpPr/>
            <p:nvPr/>
          </p:nvGrpSpPr>
          <p:grpSpPr>
            <a:xfrm>
              <a:off x="1055947" y="4121329"/>
              <a:ext cx="815599" cy="1297016"/>
              <a:chOff x="13103226" y="2775830"/>
              <a:chExt cx="1039812" cy="1616572"/>
            </a:xfrm>
          </p:grpSpPr>
          <p:sp>
            <p:nvSpPr>
              <p:cNvPr id="31"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6"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28" name="TextBox 27"/>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29" name="Rectangle 28"/>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40" name="Group 39"/>
          <p:cNvGrpSpPr/>
          <p:nvPr/>
        </p:nvGrpSpPr>
        <p:grpSpPr>
          <a:xfrm>
            <a:off x="2864515" y="3693650"/>
            <a:ext cx="1454419" cy="1826739"/>
            <a:chOff x="2646239" y="3693687"/>
            <a:chExt cx="1454625" cy="1826998"/>
          </a:xfrm>
        </p:grpSpPr>
        <p:sp>
          <p:nvSpPr>
            <p:cNvPr id="41" name="TextBox 40"/>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42" name="Group 41"/>
            <p:cNvGrpSpPr/>
            <p:nvPr/>
          </p:nvGrpSpPr>
          <p:grpSpPr>
            <a:xfrm>
              <a:off x="3251903" y="4125870"/>
              <a:ext cx="815599" cy="1291203"/>
              <a:chOff x="13103226" y="2775830"/>
              <a:chExt cx="1039812" cy="1616572"/>
            </a:xfrm>
          </p:grpSpPr>
          <p:sp>
            <p:nvSpPr>
              <p:cNvPr id="4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3" name="TextBox 42"/>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44" name="Group 43"/>
            <p:cNvGrpSpPr/>
            <p:nvPr/>
          </p:nvGrpSpPr>
          <p:grpSpPr>
            <a:xfrm>
              <a:off x="3250818" y="3693687"/>
              <a:ext cx="850046" cy="430383"/>
              <a:chOff x="3510283" y="4155823"/>
              <a:chExt cx="984977" cy="498699"/>
            </a:xfrm>
          </p:grpSpPr>
          <p:sp>
            <p:nvSpPr>
              <p:cNvPr id="45" name="Rectangle 44"/>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56" name="Group 55"/>
          <p:cNvGrpSpPr/>
          <p:nvPr/>
        </p:nvGrpSpPr>
        <p:grpSpPr>
          <a:xfrm>
            <a:off x="7246420" y="1552396"/>
            <a:ext cx="3878484" cy="1520096"/>
            <a:chOff x="616226" y="1630760"/>
            <a:chExt cx="4596553" cy="1801531"/>
          </a:xfrm>
        </p:grpSpPr>
        <p:sp>
          <p:nvSpPr>
            <p:cNvPr id="5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0" name="TextBox 59"/>
            <p:cNvSpPr txBox="1"/>
            <p:nvPr/>
          </p:nvSpPr>
          <p:spPr>
            <a:xfrm>
              <a:off x="1623484"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grpSp>
        <p:nvGrpSpPr>
          <p:cNvPr id="61" name="Group 60"/>
          <p:cNvGrpSpPr/>
          <p:nvPr/>
        </p:nvGrpSpPr>
        <p:grpSpPr>
          <a:xfrm>
            <a:off x="7937656" y="3694387"/>
            <a:ext cx="1479796" cy="1838648"/>
            <a:chOff x="413544" y="3682859"/>
            <a:chExt cx="1480006" cy="1838909"/>
          </a:xfrm>
        </p:grpSpPr>
        <p:sp>
          <p:nvSpPr>
            <p:cNvPr id="62" name="TextBox 61"/>
            <p:cNvSpPr txBox="1"/>
            <p:nvPr/>
          </p:nvSpPr>
          <p:spPr>
            <a:xfrm>
              <a:off x="413544" y="4929683"/>
              <a:ext cx="579926" cy="592085"/>
            </a:xfrm>
            <a:prstGeom prst="rect">
              <a:avLst/>
            </a:prstGeom>
            <a:noFill/>
          </p:spPr>
          <p:txBody>
            <a:bodyPr wrap="square" lIns="0" tIns="146284" rIns="0" bIns="146284" rtlCol="0">
              <a:spAutoFit/>
            </a:bodyPr>
            <a:lstStyle/>
            <a:p>
              <a:pPr algn="r" defTabSz="914225">
                <a:lnSpc>
                  <a:spcPct val="90000"/>
                </a:lnSpc>
                <a:spcAft>
                  <a:spcPts val="600"/>
                </a:spcAft>
                <a:defRPr/>
              </a:pPr>
              <a:r>
                <a:rPr lang="en-US" sz="1050" kern="0" dirty="0">
                  <a:solidFill>
                    <a:srgbClr val="505050"/>
                  </a:solidFill>
                </a:rPr>
                <a:t>Primary Site</a:t>
              </a:r>
            </a:p>
          </p:txBody>
        </p:sp>
        <p:grpSp>
          <p:nvGrpSpPr>
            <p:cNvPr id="63" name="Group 62"/>
            <p:cNvGrpSpPr/>
            <p:nvPr/>
          </p:nvGrpSpPr>
          <p:grpSpPr>
            <a:xfrm>
              <a:off x="1055947" y="4111804"/>
              <a:ext cx="815599" cy="1297016"/>
              <a:chOff x="13103226" y="2763958"/>
              <a:chExt cx="1039812" cy="1616572"/>
            </a:xfrm>
          </p:grpSpPr>
          <p:sp>
            <p:nvSpPr>
              <p:cNvPr id="6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64" name="TextBox 63"/>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65" name="Rectangle 64"/>
            <p:cNvSpPr/>
            <p:nvPr/>
          </p:nvSpPr>
          <p:spPr bwMode="auto">
            <a:xfrm>
              <a:off x="1055947" y="3682859"/>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76" name="Group 75"/>
          <p:cNvGrpSpPr/>
          <p:nvPr/>
        </p:nvGrpSpPr>
        <p:grpSpPr>
          <a:xfrm>
            <a:off x="10188860" y="5048991"/>
            <a:ext cx="192888" cy="370317"/>
            <a:chOff x="7791149" y="4987730"/>
            <a:chExt cx="192916" cy="370370"/>
          </a:xfrm>
        </p:grpSpPr>
        <p:sp>
          <p:nvSpPr>
            <p:cNvPr id="7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0" name="Group 79"/>
          <p:cNvGrpSpPr/>
          <p:nvPr/>
        </p:nvGrpSpPr>
        <p:grpSpPr>
          <a:xfrm>
            <a:off x="462002" y="5039467"/>
            <a:ext cx="192888" cy="370317"/>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4" name="Group 83"/>
          <p:cNvGrpSpPr/>
          <p:nvPr/>
        </p:nvGrpSpPr>
        <p:grpSpPr>
          <a:xfrm>
            <a:off x="252427" y="5041073"/>
            <a:ext cx="192888" cy="370317"/>
            <a:chOff x="7791149" y="4987730"/>
            <a:chExt cx="192916" cy="370370"/>
          </a:xfrm>
        </p:grpSpPr>
        <p:sp>
          <p:nvSpPr>
            <p:cNvPr id="8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8" name="Group 87"/>
          <p:cNvGrpSpPr/>
          <p:nvPr/>
        </p:nvGrpSpPr>
        <p:grpSpPr>
          <a:xfrm>
            <a:off x="4759088" y="5031549"/>
            <a:ext cx="192888" cy="370317"/>
            <a:chOff x="7791149" y="4987730"/>
            <a:chExt cx="192916" cy="370370"/>
          </a:xfrm>
        </p:grpSpPr>
        <p:sp>
          <p:nvSpPr>
            <p:cNvPr id="8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92" name="Group 91"/>
          <p:cNvGrpSpPr/>
          <p:nvPr/>
        </p:nvGrpSpPr>
        <p:grpSpPr>
          <a:xfrm>
            <a:off x="7587914" y="5039467"/>
            <a:ext cx="192888" cy="370317"/>
            <a:chOff x="7791149" y="4987730"/>
            <a:chExt cx="192916" cy="370370"/>
          </a:xfrm>
        </p:grpSpPr>
        <p:sp>
          <p:nvSpPr>
            <p:cNvPr id="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sp>
        <p:nvSpPr>
          <p:cNvPr id="96" name="Rectangle 95"/>
          <p:cNvSpPr/>
          <p:nvPr/>
        </p:nvSpPr>
        <p:spPr bwMode="auto">
          <a:xfrm>
            <a:off x="3156582" y="5415049"/>
            <a:ext cx="5534848" cy="1136687"/>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a:xfrm>
            <a:off x="3179025" y="5351384"/>
            <a:ext cx="4103036" cy="1590949"/>
          </a:xfrm>
          <a:prstGeom prst="rect">
            <a:avLst/>
          </a:prstGeom>
          <a:noFill/>
          <a:ln w="10795" cap="flat" cmpd="sng" algn="ctr">
            <a:noFill/>
            <a:prstDash val="solid"/>
            <a:headEnd type="none" w="med" len="med"/>
            <a:tailEnd type="none" w="med" len="med"/>
          </a:ln>
          <a:effectLst/>
        </p:spPr>
        <p:txBody>
          <a:bodyPr vert="horz" wrap="square" lIns="182625" tIns="146098" rIns="0" bIns="182625" numCol="1" rtlCol="0" anchor="t" anchorCtr="0" compatLnSpc="1">
            <a:prstTxWarp prst="textNoShape">
              <a:avLst/>
            </a:prstTxWarp>
          </a:bodyPr>
          <a:lstStyle/>
          <a:p>
            <a:pPr defTabSz="931051" fontAlgn="base">
              <a:lnSpc>
                <a:spcPct val="90000"/>
              </a:lnSpc>
              <a:spcAft>
                <a:spcPts val="600"/>
              </a:spcAft>
              <a:defRPr/>
            </a:pPr>
            <a:r>
              <a:rPr lang="en-US" kern="0" dirty="0">
                <a:solidFill>
                  <a:srgbClr val="FFFFFF"/>
                </a:solidFill>
                <a:latin typeface="Segoe UI Light"/>
              </a:rPr>
              <a:t>Key features include:</a:t>
            </a:r>
          </a:p>
          <a:p>
            <a:pPr defTabSz="931051" fontAlgn="base">
              <a:lnSpc>
                <a:spcPct val="90000"/>
              </a:lnSpc>
              <a:spcAft>
                <a:spcPts val="600"/>
              </a:spcAft>
              <a:defRPr/>
            </a:pPr>
            <a:r>
              <a:rPr lang="en-US" sz="1100" kern="0" dirty="0">
                <a:solidFill>
                  <a:srgbClr val="FFFFFF"/>
                </a:solidFill>
                <a:cs typeface="Segoe UI" panose="020B0502040204020203" pitchFamily="34" charset="0"/>
              </a:rPr>
              <a:t>Automated VM protection and replication</a:t>
            </a:r>
          </a:p>
          <a:p>
            <a:pPr defTabSz="931051" fontAlgn="base">
              <a:lnSpc>
                <a:spcPct val="90000"/>
              </a:lnSpc>
              <a:spcAft>
                <a:spcPts val="600"/>
              </a:spcAft>
              <a:defRPr/>
            </a:pPr>
            <a:r>
              <a:rPr lang="en-US" sz="1100" kern="0" dirty="0">
                <a:solidFill>
                  <a:srgbClr val="FFFFFF"/>
                </a:solidFill>
                <a:cs typeface="Segoe UI" panose="020B0502040204020203" pitchFamily="34" charset="0"/>
              </a:rPr>
              <a:t>Remote health monitoring</a:t>
            </a:r>
          </a:p>
          <a:p>
            <a:pPr defTabSz="931051" fontAlgn="base">
              <a:lnSpc>
                <a:spcPct val="90000"/>
              </a:lnSpc>
              <a:spcAft>
                <a:spcPts val="600"/>
              </a:spcAft>
              <a:defRPr/>
            </a:pPr>
            <a:r>
              <a:rPr lang="en-US" sz="1100" kern="0" dirty="0">
                <a:solidFill>
                  <a:srgbClr val="FFFFFF"/>
                </a:solidFill>
                <a:cs typeface="Segoe UI" panose="020B0502040204020203" pitchFamily="34" charset="0"/>
              </a:rPr>
              <a:t>Customizable recovery plans</a:t>
            </a:r>
          </a:p>
        </p:txBody>
      </p:sp>
      <p:sp>
        <p:nvSpPr>
          <p:cNvPr id="98" name="Rectangle 97"/>
          <p:cNvSpPr/>
          <p:nvPr/>
        </p:nvSpPr>
        <p:spPr>
          <a:xfrm>
            <a:off x="6124532" y="5772296"/>
            <a:ext cx="2471199" cy="480063"/>
          </a:xfrm>
          <a:prstGeom prst="rect">
            <a:avLst/>
          </a:prstGeom>
        </p:spPr>
        <p:txBody>
          <a:bodyPr wrap="square">
            <a:spAutoFit/>
          </a:bodyPr>
          <a:lstStyle/>
          <a:p>
            <a:pPr defTabSz="931051" fontAlgn="base">
              <a:lnSpc>
                <a:spcPct val="90000"/>
              </a:lnSpc>
              <a:spcAft>
                <a:spcPts val="600"/>
              </a:spcAft>
            </a:pPr>
            <a:r>
              <a:rPr lang="en-US" sz="1100" dirty="0">
                <a:solidFill>
                  <a:srgbClr val="FFFFFF"/>
                </a:solidFill>
                <a:cs typeface="Segoe UI" panose="020B0502040204020203" pitchFamily="34" charset="0"/>
              </a:rPr>
              <a:t>No-impact recovery plan testing</a:t>
            </a:r>
          </a:p>
          <a:p>
            <a:pPr defTabSz="931051" fontAlgn="base">
              <a:lnSpc>
                <a:spcPct val="90000"/>
              </a:lnSpc>
              <a:spcAft>
                <a:spcPts val="600"/>
              </a:spcAft>
            </a:pPr>
            <a:r>
              <a:rPr lang="en-US" sz="1100" dirty="0">
                <a:solidFill>
                  <a:srgbClr val="FFFFFF"/>
                </a:solidFill>
                <a:cs typeface="Segoe UI" panose="020B0502040204020203" pitchFamily="34" charset="0"/>
              </a:rPr>
              <a:t>Orchestrated recovery when needed</a:t>
            </a:r>
          </a:p>
        </p:txBody>
      </p:sp>
    </p:spTree>
    <p:extLst>
      <p:ext uri="{BB962C8B-B14F-4D97-AF65-F5344CB8AC3E}">
        <p14:creationId xmlns:p14="http://schemas.microsoft.com/office/powerpoint/2010/main" val="390709628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a:t>
            </a:r>
            <a:r>
              <a:rPr lang="en-US" sz="2000" smtClean="0"/>
              <a:t>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36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1" grpId="0" build="p"/>
      <p:bldP spid="11" grpId="1" build="allAtOnce"/>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a:off x="345678" y="5434312"/>
            <a:ext cx="10893482" cy="1226234"/>
            <a:chOff x="345678" y="5434312"/>
            <a:chExt cx="10893482" cy="1226234"/>
          </a:xfrm>
        </p:grpSpPr>
        <p:sp>
          <p:nvSpPr>
            <p:cNvPr id="28" name="TextBox 27"/>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29" name="TextBox 28"/>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8" dur="2000" fill="hold"/>
                                        <p:tgtEl>
                                          <p:spTgt spid="3"/>
                                        </p:tgtEl>
                                        <p:attrNameLst>
                                          <p:attrName>ppt_x</p:attrName>
                                          <p:attrName>ppt_y</p:attrName>
                                        </p:attrNameLst>
                                      </p:cBhvr>
                                      <p:rCtr x="16784" y="10301"/>
                                    </p:animMotion>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6"/>
                                        </p:tgtEl>
                                      </p:cBhvr>
                                      <p:by x="150000" y="150000"/>
                                    </p:animScale>
                                  </p:childTnLst>
                                </p:cTn>
                              </p:par>
                              <p:par>
                                <p:cTn id="45" presetID="6" presetClass="emph" presetSubtype="0" fill="hold" nodeType="withEffect">
                                  <p:stCondLst>
                                    <p:cond delay="0"/>
                                  </p:stCondLst>
                                  <p:childTnLst>
                                    <p:animScale>
                                      <p:cBhvr>
                                        <p:cTn id="46" dur="500" fill="hold"/>
                                        <p:tgtEl>
                                          <p:spTgt spid="4"/>
                                        </p:tgtEl>
                                      </p:cBhvr>
                                      <p:by x="50000" y="50000"/>
                                    </p:animScale>
                                  </p:childTnLst>
                                </p:cTn>
                              </p:par>
                              <p:par>
                                <p:cTn id="47" presetID="9" presetClass="emph" presetSubtype="0" nodeType="with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par>
                                <p:cTn id="50" presetID="9" presetClass="emph" presetSubtype="0" grpId="1" nodeType="withEffect">
                                  <p:stCondLst>
                                    <p:cond delay="0"/>
                                  </p:stCondLst>
                                  <p:childTnLst>
                                    <p:set>
                                      <p:cBhvr rctx="PPT">
                                        <p:cTn id="51" dur="indefinite"/>
                                        <p:tgtEl>
                                          <p:spTgt spid="2"/>
                                        </p:tgtEl>
                                        <p:attrNameLst>
                                          <p:attrName>style.opacity</p:attrName>
                                        </p:attrNameLst>
                                      </p:cBhvr>
                                      <p:to>
                                        <p:strVal val="0.5"/>
                                      </p:to>
                                    </p:set>
                                    <p:animEffect filter="image" prLst="opacity: 0.5">
                                      <p:cBhvr rctx="IE">
                                        <p:cTn id="52" dur="indefinite"/>
                                        <p:tgtEl>
                                          <p:spTgt spid="2"/>
                                        </p:tgtEl>
                                      </p:cBhvr>
                                    </p:animEffect>
                                  </p:childTnLst>
                                </p:cTn>
                              </p:par>
                              <p:par>
                                <p:cTn id="53" presetID="9" presetClass="emph" presetSubtype="0" nodeType="withEffect">
                                  <p:stCondLst>
                                    <p:cond delay="0"/>
                                  </p:stCondLst>
                                  <p:childTnLst>
                                    <p:set>
                                      <p:cBhvr rctx="PPT">
                                        <p:cTn id="54" dur="indefinite"/>
                                        <p:tgtEl>
                                          <p:spTgt spid="7"/>
                                        </p:tgtEl>
                                        <p:attrNameLst>
                                          <p:attrName>style.opacity</p:attrName>
                                        </p:attrNameLst>
                                      </p:cBhvr>
                                      <p:to>
                                        <p:strVal val="0.5"/>
                                      </p:to>
                                    </p:set>
                                    <p:animEffect filter="image" prLst="opacity: 0.5">
                                      <p:cBhvr rctx="IE">
                                        <p:cTn id="55" dur="indefinite"/>
                                        <p:tgtEl>
                                          <p:spTgt spid="7"/>
                                        </p:tgtEl>
                                      </p:cBhvr>
                                    </p:animEffect>
                                  </p:childTnLst>
                                </p:cTn>
                              </p:par>
                              <p:par>
                                <p:cTn id="56" presetID="9" presetClass="emph" presetSubtype="0" nodeType="withEffect">
                                  <p:stCondLst>
                                    <p:cond delay="0"/>
                                  </p:stCondLst>
                                  <p:childTnLst>
                                    <p:set>
                                      <p:cBhvr rctx="PPT">
                                        <p:cTn id="57" dur="indefinite"/>
                                        <p:tgtEl>
                                          <p:spTgt spid="8"/>
                                        </p:tgtEl>
                                        <p:attrNameLst>
                                          <p:attrName>style.opacity</p:attrName>
                                        </p:attrNameLst>
                                      </p:cBhvr>
                                      <p:to>
                                        <p:strVal val="0.5"/>
                                      </p:to>
                                    </p:set>
                                    <p:animEffect filter="image" prLst="opacity: 0.5">
                                      <p:cBhvr rctx="IE">
                                        <p:cTn id="58" dur="indefinite"/>
                                        <p:tgtEl>
                                          <p:spTgt spid="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mph" presetSubtype="0" nodeType="clickEffect">
                                  <p:stCondLst>
                                    <p:cond delay="0"/>
                                  </p:stCondLst>
                                  <p:childTnLst>
                                    <p:set>
                                      <p:cBhvr rctx="PPT">
                                        <p:cTn id="117" dur="indefinite"/>
                                        <p:tgtEl>
                                          <p:spTgt spid="12"/>
                                        </p:tgtEl>
                                        <p:attrNameLst>
                                          <p:attrName>style.opacity</p:attrName>
                                        </p:attrNameLst>
                                      </p:cBhvr>
                                      <p:to>
                                        <p:strVal val="0.5"/>
                                      </p:to>
                                    </p:set>
                                    <p:animEffect filter="image" prLst="opacity: 0.5">
                                      <p:cBhvr rctx="IE">
                                        <p:cTn id="118" dur="indefinite"/>
                                        <p:tgtEl>
                                          <p:spTgt spid="12"/>
                                        </p:tgtEl>
                                      </p:cBhvr>
                                    </p:animEffect>
                                  </p:childTnLst>
                                </p:cTn>
                              </p:par>
                              <p:par>
                                <p:cTn id="119" presetID="9" presetClass="emph" presetSubtype="0" nodeType="withEffect">
                                  <p:stCondLst>
                                    <p:cond delay="0"/>
                                  </p:stCondLst>
                                  <p:childTnLst>
                                    <p:set>
                                      <p:cBhvr rctx="PPT">
                                        <p:cTn id="120" dur="indefinite"/>
                                        <p:tgtEl>
                                          <p:spTgt spid="14"/>
                                        </p:tgtEl>
                                        <p:attrNameLst>
                                          <p:attrName>style.opacity</p:attrName>
                                        </p:attrNameLst>
                                      </p:cBhvr>
                                      <p:to>
                                        <p:strVal val="0.5"/>
                                      </p:to>
                                    </p:set>
                                    <p:animEffect filter="image" prLst="opacity: 0.5">
                                      <p:cBhvr rctx="IE">
                                        <p:cTn id="121" dur="indefinite"/>
                                        <p:tgtEl>
                                          <p:spTgt spid="14"/>
                                        </p:tgtEl>
                                      </p:cBhvr>
                                    </p:animEffect>
                                  </p:childTnLst>
                                </p:cTn>
                              </p:par>
                              <p:par>
                                <p:cTn id="122" presetID="9" presetClass="emph" presetSubtype="0" nodeType="withEffect">
                                  <p:stCondLst>
                                    <p:cond delay="0"/>
                                  </p:stCondLst>
                                  <p:childTnLst>
                                    <p:set>
                                      <p:cBhvr rctx="PPT">
                                        <p:cTn id="123" dur="indefinite"/>
                                        <p:tgtEl>
                                          <p:spTgt spid="15"/>
                                        </p:tgtEl>
                                        <p:attrNameLst>
                                          <p:attrName>style.opacity</p:attrName>
                                        </p:attrNameLst>
                                      </p:cBhvr>
                                      <p:to>
                                        <p:strVal val="0.5"/>
                                      </p:to>
                                    </p:set>
                                    <p:animEffect filter="image" prLst="opacity: 0.5">
                                      <p:cBhvr rctx="IE">
                                        <p:cTn id="124" dur="indefinite"/>
                                        <p:tgtEl>
                                          <p:spTgt spid="15"/>
                                        </p:tgtEl>
                                      </p:cBhvr>
                                    </p:animEffect>
                                  </p:childTnLst>
                                </p:cTn>
                              </p:par>
                              <p:par>
                                <p:cTn id="125" presetID="9" presetClass="emph" presetSubtype="0" nodeType="withEffect">
                                  <p:stCondLst>
                                    <p:cond delay="0"/>
                                  </p:stCondLst>
                                  <p:childTnLst>
                                    <p:set>
                                      <p:cBhvr rctx="PPT">
                                        <p:cTn id="126" dur="indefinite"/>
                                        <p:tgtEl>
                                          <p:spTgt spid="18"/>
                                        </p:tgtEl>
                                        <p:attrNameLst>
                                          <p:attrName>style.opacity</p:attrName>
                                        </p:attrNameLst>
                                      </p:cBhvr>
                                      <p:to>
                                        <p:strVal val="0.5"/>
                                      </p:to>
                                    </p:set>
                                    <p:animEffect filter="image" prLst="opacity: 0.5">
                                      <p:cBhvr rctx="IE">
                                        <p:cTn id="127" dur="indefinite"/>
                                        <p:tgtEl>
                                          <p:spTgt spid="18"/>
                                        </p:tgtEl>
                                      </p:cBhvr>
                                    </p:animEffect>
                                  </p:childTnLst>
                                </p:cTn>
                              </p:par>
                              <p:par>
                                <p:cTn id="128" presetID="9" presetClass="emph" presetSubtype="0" nodeType="withEffect">
                                  <p:stCondLst>
                                    <p:cond delay="0"/>
                                  </p:stCondLst>
                                  <p:childTnLst>
                                    <p:set>
                                      <p:cBhvr rctx="PPT">
                                        <p:cTn id="129" dur="indefinite"/>
                                        <p:tgtEl>
                                          <p:spTgt spid="19"/>
                                        </p:tgtEl>
                                        <p:attrNameLst>
                                          <p:attrName>style.opacity</p:attrName>
                                        </p:attrNameLst>
                                      </p:cBhvr>
                                      <p:to>
                                        <p:strVal val="0.5"/>
                                      </p:to>
                                    </p:set>
                                    <p:animEffect filter="image" prLst="opacity: 0.5">
                                      <p:cBhvr rctx="IE">
                                        <p:cTn id="130" dur="indefinite"/>
                                        <p:tgtEl>
                                          <p:spTgt spid="19"/>
                                        </p:tgtEl>
                                      </p:cBhvr>
                                    </p:animEffect>
                                  </p:childTnLst>
                                </p:cTn>
                              </p:par>
                              <p:par>
                                <p:cTn id="131" presetID="9" presetClass="emph" presetSubtype="0" nodeType="withEffect">
                                  <p:stCondLst>
                                    <p:cond delay="0"/>
                                  </p:stCondLst>
                                  <p:childTnLst>
                                    <p:set>
                                      <p:cBhvr rctx="PPT">
                                        <p:cTn id="132" dur="indefinite"/>
                                        <p:tgtEl>
                                          <p:spTgt spid="20"/>
                                        </p:tgtEl>
                                        <p:attrNameLst>
                                          <p:attrName>style.opacity</p:attrName>
                                        </p:attrNameLst>
                                      </p:cBhvr>
                                      <p:to>
                                        <p:strVal val="0.5"/>
                                      </p:to>
                                    </p:set>
                                    <p:animEffect filter="image" prLst="opacity: 0.5">
                                      <p:cBhvr rctx="IE">
                                        <p:cTn id="133" dur="indefinite"/>
                                        <p:tgtEl>
                                          <p:spTgt spid="20"/>
                                        </p:tgtEl>
                                      </p:cBhvr>
                                    </p:animEffect>
                                  </p:childTnLst>
                                </p:cTn>
                              </p:par>
                              <p:par>
                                <p:cTn id="134" presetID="9" presetClass="emph" presetSubtype="0" nodeType="withEffect">
                                  <p:stCondLst>
                                    <p:cond delay="0"/>
                                  </p:stCondLst>
                                  <p:childTnLst>
                                    <p:set>
                                      <p:cBhvr rctx="PPT">
                                        <p:cTn id="135" dur="indefinite"/>
                                        <p:tgtEl>
                                          <p:spTgt spid="21"/>
                                        </p:tgtEl>
                                        <p:attrNameLst>
                                          <p:attrName>style.opacity</p:attrName>
                                        </p:attrNameLst>
                                      </p:cBhvr>
                                      <p:to>
                                        <p:strVal val="0.5"/>
                                      </p:to>
                                    </p:set>
                                    <p:animEffect filter="image" prLst="opacity: 0.5">
                                      <p:cBhvr rctx="IE">
                                        <p:cTn id="136" dur="indefinite"/>
                                        <p:tgtEl>
                                          <p:spTgt spid="21"/>
                                        </p:tgtEl>
                                      </p:cBhvr>
                                    </p:animEffect>
                                  </p:childTnLst>
                                </p:cTn>
                              </p:par>
                              <p:par>
                                <p:cTn id="137" presetID="9" presetClass="emph" presetSubtype="0" nodeType="withEffect">
                                  <p:stCondLst>
                                    <p:cond delay="0"/>
                                  </p:stCondLst>
                                  <p:childTnLst>
                                    <p:set>
                                      <p:cBhvr rctx="PPT">
                                        <p:cTn id="138" dur="indefinite"/>
                                        <p:tgtEl>
                                          <p:spTgt spid="26"/>
                                        </p:tgtEl>
                                        <p:attrNameLst>
                                          <p:attrName>style.opacity</p:attrName>
                                        </p:attrNameLst>
                                      </p:cBhvr>
                                      <p:to>
                                        <p:strVal val="0.5"/>
                                      </p:to>
                                    </p:set>
                                    <p:animEffect filter="image" prLst="opacity: 0.5">
                                      <p:cBhvr rctx="IE">
                                        <p:cTn id="13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137381" y="4149740"/>
            <a:ext cx="2720242" cy="2174313"/>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X-Large</a:t>
            </a:r>
          </a:p>
        </p:txBody>
      </p:sp>
      <p:sp>
        <p:nvSpPr>
          <p:cNvPr id="57" name="Freeform 6"/>
          <p:cNvSpPr>
            <a:spLocks noEditPoints="1"/>
          </p:cNvSpPr>
          <p:nvPr/>
        </p:nvSpPr>
        <p:spPr bwMode="auto">
          <a:xfrm>
            <a:off x="4681926"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8" name="Freeform 6"/>
          <p:cNvSpPr>
            <a:spLocks noEditPoints="1"/>
          </p:cNvSpPr>
          <p:nvPr/>
        </p:nvSpPr>
        <p:spPr bwMode="auto">
          <a:xfrm>
            <a:off x="4677050" y="467672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9" name="Freeform 6"/>
          <p:cNvSpPr>
            <a:spLocks noEditPoints="1"/>
          </p:cNvSpPr>
          <p:nvPr/>
        </p:nvSpPr>
        <p:spPr bwMode="auto">
          <a:xfrm>
            <a:off x="4681926"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0" name="Freeform 6"/>
          <p:cNvSpPr>
            <a:spLocks noEditPoints="1"/>
          </p:cNvSpPr>
          <p:nvPr/>
        </p:nvSpPr>
        <p:spPr bwMode="auto">
          <a:xfrm>
            <a:off x="4681926" y="55932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1" name="Freeform 6"/>
          <p:cNvSpPr>
            <a:spLocks noEditPoints="1"/>
          </p:cNvSpPr>
          <p:nvPr/>
        </p:nvSpPr>
        <p:spPr bwMode="auto">
          <a:xfrm>
            <a:off x="4681926" y="601590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ee586e5-3c92-48eb-9898-42915e590ada"/>
    <ds:schemaRef ds:uri="http://www.w3.org/XML/1998/namespace"/>
    <ds:schemaRef ds:uri="http://purl.org/dc/dcmitype/"/>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5074</TotalTime>
  <Words>4146</Words>
  <Application>Microsoft Office PowerPoint</Application>
  <PresentationFormat>Widescreen</PresentationFormat>
  <Paragraphs>659</Paragraphs>
  <Slides>39</Slides>
  <Notes>31</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宋体</vt:lpstr>
      <vt:lpstr>Arial</vt:lpstr>
      <vt:lpstr>Calibri</vt:lpstr>
      <vt:lpstr>Courier New</vt:lpstr>
      <vt:lpstr>Segoe Light</vt:lpstr>
      <vt:lpstr>Segoe UI</vt:lpstr>
      <vt:lpstr>Segoe UI Light</vt:lpstr>
      <vt:lpstr>Times New Roman</vt:lpstr>
      <vt:lpstr>Wingdings</vt:lpstr>
      <vt:lpstr>Azure Medium</vt:lpstr>
      <vt:lpstr>Azure IaaS</vt:lpstr>
      <vt:lpstr>Agenda</vt:lpstr>
      <vt:lpstr>Your service</vt:lpstr>
      <vt:lpstr>PowerPoint Presentation</vt:lpstr>
      <vt:lpstr>PowerPoint Presentation</vt:lpstr>
      <vt:lpstr>Virtual Machines</vt:lpstr>
      <vt:lpstr>Azure Virtual Machines</vt:lpstr>
      <vt:lpstr>Provisioning VM</vt:lpstr>
      <vt:lpstr>VM Gallery</vt:lpstr>
      <vt:lpstr>Virtual Machine Sizes</vt:lpstr>
      <vt:lpstr>Demo: Provisioning VM</vt:lpstr>
      <vt:lpstr>VM Extensions</vt:lpstr>
      <vt:lpstr>Demo: VM Extension</vt:lpstr>
      <vt:lpstr>VM Extensions</vt:lpstr>
      <vt:lpstr>VM Extensions</vt:lpstr>
      <vt:lpstr>Data Persistence</vt:lpstr>
      <vt:lpstr>Disks and Images</vt:lpstr>
      <vt:lpstr>Image Mobility</vt:lpstr>
      <vt:lpstr>VM disk layout</vt:lpstr>
      <vt:lpstr>Persistent Disks and Highly Durable</vt:lpstr>
      <vt:lpstr>Azure Files</vt:lpstr>
      <vt:lpstr>Azure Files - Scenarios</vt:lpstr>
      <vt:lpstr>Azure Files vs Disks</vt:lpstr>
      <vt:lpstr>Virtual Machine Availability</vt:lpstr>
      <vt:lpstr>Meaning of 9’s</vt:lpstr>
      <vt:lpstr>Service Level Agreements </vt:lpstr>
      <vt:lpstr>Fault and Update Domains</vt:lpstr>
      <vt:lpstr>Virtual Machine Availability Sets </vt:lpstr>
      <vt:lpstr>Load balancing</vt:lpstr>
      <vt:lpstr>Traffic Manager</vt:lpstr>
      <vt:lpstr>Transform the datacenter Orchestrated disaster recovery to a second site</vt:lpstr>
      <vt:lpstr>Transform the datacenter Orchestrated disaster recovery to a second site or to Azure</vt:lpstr>
      <vt:lpstr>Virtual Networks</vt:lpstr>
      <vt:lpstr>Azure Virtual Networks</vt:lpstr>
      <vt:lpstr>Virtual Network Scenarios</vt:lpstr>
      <vt:lpstr>Cross-premises Connectivity</vt:lpstr>
      <vt:lpstr>Demo: Virtual Network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339</cp:revision>
  <cp:lastPrinted>2014-03-26T17:46:13Z</cp:lastPrinted>
  <dcterms:created xsi:type="dcterms:W3CDTF">2014-03-19T23:21:38Z</dcterms:created>
  <dcterms:modified xsi:type="dcterms:W3CDTF">2014-07-21T18:00:57Z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