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Lst>
  <p:notesMasterIdLst>
    <p:notesMasterId r:id="rId69"/>
  </p:notesMasterIdLst>
  <p:sldIdLst>
    <p:sldId id="256" r:id="rId6"/>
    <p:sldId id="555" r:id="rId7"/>
    <p:sldId id="591" r:id="rId8"/>
    <p:sldId id="553" r:id="rId9"/>
    <p:sldId id="554" r:id="rId10"/>
    <p:sldId id="580" r:id="rId11"/>
    <p:sldId id="579" r:id="rId12"/>
    <p:sldId id="581" r:id="rId13"/>
    <p:sldId id="582" r:id="rId14"/>
    <p:sldId id="583" r:id="rId15"/>
    <p:sldId id="584" r:id="rId16"/>
    <p:sldId id="585" r:id="rId17"/>
    <p:sldId id="586" r:id="rId18"/>
    <p:sldId id="587" r:id="rId19"/>
    <p:sldId id="588" r:id="rId20"/>
    <p:sldId id="589" r:id="rId21"/>
    <p:sldId id="523" r:id="rId22"/>
    <p:sldId id="435" r:id="rId23"/>
    <p:sldId id="263" r:id="rId24"/>
    <p:sldId id="556" r:id="rId25"/>
    <p:sldId id="557" r:id="rId26"/>
    <p:sldId id="527" r:id="rId27"/>
    <p:sldId id="551" r:id="rId28"/>
    <p:sldId id="550" r:id="rId29"/>
    <p:sldId id="552" r:id="rId30"/>
    <p:sldId id="545" r:id="rId31"/>
    <p:sldId id="528" r:id="rId32"/>
    <p:sldId id="558" r:id="rId33"/>
    <p:sldId id="562" r:id="rId34"/>
    <p:sldId id="560" r:id="rId35"/>
    <p:sldId id="561" r:id="rId36"/>
    <p:sldId id="563" r:id="rId37"/>
    <p:sldId id="571" r:id="rId38"/>
    <p:sldId id="575" r:id="rId39"/>
    <p:sldId id="576" r:id="rId40"/>
    <p:sldId id="577" r:id="rId41"/>
    <p:sldId id="578" r:id="rId42"/>
    <p:sldId id="590" r:id="rId43"/>
    <p:sldId id="559" r:id="rId44"/>
    <p:sldId id="565" r:id="rId45"/>
    <p:sldId id="566" r:id="rId46"/>
    <p:sldId id="567" r:id="rId47"/>
    <p:sldId id="568" r:id="rId48"/>
    <p:sldId id="569" r:id="rId49"/>
    <p:sldId id="570" r:id="rId50"/>
    <p:sldId id="536" r:id="rId51"/>
    <p:sldId id="574" r:id="rId52"/>
    <p:sldId id="573" r:id="rId53"/>
    <p:sldId id="538" r:id="rId54"/>
    <p:sldId id="539" r:id="rId55"/>
    <p:sldId id="572" r:id="rId56"/>
    <p:sldId id="481" r:id="rId57"/>
    <p:sldId id="531" r:id="rId58"/>
    <p:sldId id="540" r:id="rId59"/>
    <p:sldId id="537" r:id="rId60"/>
    <p:sldId id="543" r:id="rId61"/>
    <p:sldId id="454" r:id="rId62"/>
    <p:sldId id="546" r:id="rId63"/>
    <p:sldId id="547" r:id="rId64"/>
    <p:sldId id="548" r:id="rId65"/>
    <p:sldId id="549" r:id="rId66"/>
    <p:sldId id="541" r:id="rId67"/>
    <p:sldId id="542" r:id="rId6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A2BAC9-E45C-4BEF-96BC-0F0F6A7E7D77}">
          <p14:sldIdLst>
            <p14:sldId id="256"/>
            <p14:sldId id="555"/>
            <p14:sldId id="591"/>
            <p14:sldId id="553"/>
            <p14:sldId id="554"/>
            <p14:sldId id="580"/>
            <p14:sldId id="579"/>
            <p14:sldId id="581"/>
            <p14:sldId id="582"/>
            <p14:sldId id="583"/>
            <p14:sldId id="584"/>
            <p14:sldId id="585"/>
            <p14:sldId id="586"/>
            <p14:sldId id="587"/>
            <p14:sldId id="588"/>
            <p14:sldId id="589"/>
            <p14:sldId id="523"/>
            <p14:sldId id="435"/>
            <p14:sldId id="263"/>
            <p14:sldId id="556"/>
            <p14:sldId id="557"/>
            <p14:sldId id="527"/>
            <p14:sldId id="551"/>
            <p14:sldId id="550"/>
            <p14:sldId id="552"/>
            <p14:sldId id="545"/>
            <p14:sldId id="528"/>
            <p14:sldId id="558"/>
            <p14:sldId id="562"/>
            <p14:sldId id="560"/>
            <p14:sldId id="561"/>
            <p14:sldId id="563"/>
            <p14:sldId id="571"/>
            <p14:sldId id="575"/>
            <p14:sldId id="576"/>
            <p14:sldId id="577"/>
            <p14:sldId id="578"/>
            <p14:sldId id="590"/>
            <p14:sldId id="559"/>
            <p14:sldId id="565"/>
            <p14:sldId id="566"/>
            <p14:sldId id="567"/>
            <p14:sldId id="568"/>
            <p14:sldId id="569"/>
            <p14:sldId id="570"/>
            <p14:sldId id="536"/>
            <p14:sldId id="574"/>
            <p14:sldId id="573"/>
            <p14:sldId id="538"/>
            <p14:sldId id="539"/>
            <p14:sldId id="572"/>
            <p14:sldId id="481"/>
            <p14:sldId id="531"/>
            <p14:sldId id="540"/>
            <p14:sldId id="537"/>
            <p14:sldId id="543"/>
            <p14:sldId id="454"/>
          </p14:sldIdLst>
        </p14:section>
        <p14:section name="Appendix" id="{E39E689D-E640-4EEF-9E1F-F8C40ECCF9B2}">
          <p14:sldIdLst>
            <p14:sldId id="546"/>
            <p14:sldId id="547"/>
            <p14:sldId id="548"/>
            <p14:sldId id="549"/>
            <p14:sldId id="541"/>
            <p14:sldId id="5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396C"/>
    <a:srgbClr val="92D050"/>
    <a:srgbClr val="F15A29"/>
    <a:srgbClr val="081C23"/>
    <a:srgbClr val="AC75D5"/>
    <a:srgbClr val="7F498F"/>
    <a:srgbClr val="D5B8EA"/>
    <a:srgbClr val="0075C9"/>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90909" autoAdjust="0"/>
  </p:normalViewPr>
  <p:slideViewPr>
    <p:cSldViewPr snapToGrid="0">
      <p:cViewPr varScale="1">
        <p:scale>
          <a:sx n="101" d="100"/>
          <a:sy n="101" d="100"/>
        </p:scale>
        <p:origin x="138" y="54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note</a:t>
            </a:r>
            <a:r>
              <a:rPr lang="en-US" baseline="0" dirty="0" smtClean="0"/>
              <a:t>: Azure with Office 365 working together with the power of identity and access control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4125618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08142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766080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note: The goal is not</a:t>
            </a:r>
            <a:r>
              <a:rPr lang="en-US" baseline="0" dirty="0" smtClean="0"/>
              <a:t> doing a deep dive on authentication protocols but present options and a high level view of what to use when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693165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612999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2380219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37330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2166025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114570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264547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682365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213540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255674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16761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1395628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4270777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4238458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516339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34501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4281777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304435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3585104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https://github.com/Azure-Readiness/MicrosoftAzureTrainingKit/tree/master/Demos/Demo-MobileServices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270100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1815381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extLst>
      <p:ext uri="{BB962C8B-B14F-4D97-AF65-F5344CB8AC3E}">
        <p14:creationId xmlns:p14="http://schemas.microsoft.com/office/powerpoint/2010/main" val="3784028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75872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68723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116740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33595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7828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1391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402777"/>
            <a:ext cx="11151917"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8" y="1370526"/>
            <a:ext cx="11151917"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2983202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748307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651653"/>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26420043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081" y="0"/>
            <a:ext cx="12202081" cy="6864644"/>
          </a:xfrm>
          <a:prstGeom prst="rect">
            <a:avLst/>
          </a:prstGeom>
        </p:spPr>
      </p:pic>
      <p:sp>
        <p:nvSpPr>
          <p:cNvPr id="18" name="Rectangle 17"/>
          <p:cNvSpPr/>
          <p:nvPr userDrawn="1"/>
        </p:nvSpPr>
        <p:spPr bwMode="gray">
          <a:xfrm>
            <a:off x="269239" y="1187621"/>
            <a:ext cx="627497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476889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1206121"/>
            <a:ext cx="10757099" cy="879910"/>
          </a:xfrm>
        </p:spPr>
        <p:txBody>
          <a:bodyPr lIns="182880" tIns="146304" rIns="182880" bIns="146304"/>
          <a:lstStyle>
            <a:lvl1pPr>
              <a:defRPr sz="5882">
                <a:gradFill>
                  <a:gsLst>
                    <a:gs pos="96350">
                      <a:schemeClr val="tx1"/>
                    </a:gs>
                    <a:gs pos="87591">
                      <a:schemeClr val="tx1"/>
                    </a:gs>
                  </a:gsLst>
                  <a:lin ang="5400000" scaled="0"/>
                </a:gradFill>
              </a:defRPr>
            </a:lvl1pPr>
          </a:lstStyle>
          <a:p>
            <a:r>
              <a:rPr lang="en-US" dirty="0" smtClean="0"/>
              <a:t>Headline here</a:t>
            </a:r>
            <a:endParaRPr lang="en-US" dirty="0"/>
          </a:p>
        </p:txBody>
      </p:sp>
      <p:sp>
        <p:nvSpPr>
          <p:cNvPr id="3" name="Subtitle 2"/>
          <p:cNvSpPr>
            <a:spLocks noGrp="1"/>
          </p:cNvSpPr>
          <p:nvPr>
            <p:ph type="subTitle" idx="1" hasCustomPrompt="1"/>
          </p:nvPr>
        </p:nvSpPr>
        <p:spPr>
          <a:xfrm>
            <a:off x="283103" y="3886836"/>
            <a:ext cx="10743234" cy="968679"/>
          </a:xfrm>
        </p:spPr>
        <p:txBody>
          <a:bodyPr lIns="182880" tIns="146304" rIns="182880" bIns="146304"/>
          <a:lstStyle>
            <a:lvl1pPr marL="0" indent="0" algn="l">
              <a:lnSpc>
                <a:spcPts val="2647"/>
              </a:lnSpc>
              <a:buNone/>
              <a:defRPr sz="2157">
                <a:gradFill>
                  <a:gsLst>
                    <a:gs pos="96350">
                      <a:schemeClr val="tx1"/>
                    </a:gs>
                    <a:gs pos="87591">
                      <a:schemeClr val="tx1"/>
                    </a:gs>
                  </a:gsLst>
                </a:gradFill>
                <a:latin typeface="+mj-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Tree>
    <p:extLst>
      <p:ext uri="{BB962C8B-B14F-4D97-AF65-F5344CB8AC3E}">
        <p14:creationId xmlns:p14="http://schemas.microsoft.com/office/powerpoint/2010/main" val="1880036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2286214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52886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219611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09720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70560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308296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01174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21633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4734430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60772102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e illustrations can be edite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94698518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85232737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5695862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1229205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79161544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6947768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854194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63858067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73552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179287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28841119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64054224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8483601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596439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3833962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3158070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34169059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23137961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6587940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471963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898378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936704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8906854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7179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atin typeface="+mj-lt"/>
              </a:defRPr>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lvl1pPr>
              <a:defRPr>
                <a:latin typeface="+mj-lt"/>
              </a:defRPr>
            </a:lvl1p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image" Target="../media/image5.png"/><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731" r:id="rId12"/>
    <p:sldLayoutId id="2147483732" r:id="rId13"/>
    <p:sldLayoutId id="2147483733"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
        <p:nvSpPr>
          <p:cNvPr id="3" name="Slide Number Placeholder 2"/>
          <p:cNvSpPr>
            <a:spLocks noGrp="1"/>
          </p:cNvSpPr>
          <p:nvPr>
            <p:ph type="sldNum" sz="quarter" idx="4"/>
          </p:nvPr>
        </p:nvSpPr>
        <p:spPr>
          <a:xfrm>
            <a:off x="11026337" y="6193368"/>
            <a:ext cx="896425" cy="371926"/>
          </a:xfrm>
          <a:prstGeom prst="rect">
            <a:avLst/>
          </a:prstGeom>
        </p:spPr>
        <p:txBody>
          <a:bodyPr vert="horz" lIns="182880" tIns="0" rIns="182880" bIns="0" rtlCol="0" anchor="b" anchorCtr="0"/>
          <a:lstStyle>
            <a:lvl1pPr algn="r">
              <a:defRPr sz="1961">
                <a:solidFill>
                  <a:schemeClr val="tx1">
                    <a:tint val="75000"/>
                  </a:schemeClr>
                </a:solidFill>
              </a:defRPr>
            </a:lvl1pPr>
          </a:lstStyle>
          <a:p>
            <a:pPr defTabSz="914314"/>
            <a:fld id="{6974C60E-8F8C-41D8-9BFF-6DF338C2FC78}" type="slidenum">
              <a:rPr lang="en-US" smtClean="0">
                <a:solidFill>
                  <a:srgbClr val="505050">
                    <a:tint val="75000"/>
                  </a:srgbClr>
                </a:solidFill>
              </a:rPr>
              <a:pPr defTabSz="914314"/>
              <a:t>‹#›</a:t>
            </a:fld>
            <a:endParaRPr lang="en-US" dirty="0">
              <a:solidFill>
                <a:srgbClr val="505050">
                  <a:tint val="75000"/>
                </a:srgbClr>
              </a:solidFill>
            </a:endParaRPr>
          </a:p>
        </p:txBody>
      </p:sp>
    </p:spTree>
    <p:extLst>
      <p:ext uri="{BB962C8B-B14F-4D97-AF65-F5344CB8AC3E}">
        <p14:creationId xmlns:p14="http://schemas.microsoft.com/office/powerpoint/2010/main" val="35309568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Lst>
  <p:transition>
    <p:fade/>
  </p:transition>
  <p:timing>
    <p:tnLst>
      <p:par>
        <p:cTn id="1" dur="indefinite" restart="never" nodeType="tmRoot"/>
      </p:par>
    </p:tnLst>
  </p:timing>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video.ch9.ms/ch9/79da/bec2e49e-ce8c-49d0-bc63-fc3cdb3079da/AzureO365Identity_high.mp4"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video.ch9.ms/ch9/79da/bec2e49e-ce8c-49d0-bc63-fc3cdb3079da/AzureO365Identity_mid.mp4"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video.ch9.ms/ch9/79da/bec2e49e-ce8c-49d0-bc63-fc3cdb3079da/AzureO365Identity_high.mp4"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8000" dirty="0" smtClean="0"/>
              <a:t>(Azure+O365) </a:t>
            </a:r>
            <a:r>
              <a:rPr lang="en-US" sz="8000" baseline="54000" dirty="0" smtClean="0"/>
              <a:t>Identity</a:t>
            </a:r>
            <a:endParaRPr lang="en-US" sz="8000" baseline="540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dirty="0" smtClean="0">
                <a:solidFill>
                  <a:srgbClr val="00B0F0"/>
                </a:solidFill>
                <a:latin typeface="+mj-lt"/>
              </a:rPr>
              <a:t>Presenter Name</a:t>
            </a:r>
          </a:p>
          <a:p>
            <a:r>
              <a:rPr lang="en-US" sz="2800" dirty="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50" y="1195387"/>
            <a:ext cx="8724900" cy="4467225"/>
          </a:xfrm>
          <a:prstGeom prst="rect">
            <a:avLst/>
          </a:prstGeom>
        </p:spPr>
      </p:pic>
    </p:spTree>
    <p:extLst>
      <p:ext uri="{BB962C8B-B14F-4D97-AF65-F5344CB8AC3E}">
        <p14:creationId xmlns:p14="http://schemas.microsoft.com/office/powerpoint/2010/main" val="361036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33787" y="466725"/>
            <a:ext cx="4924425" cy="5924550"/>
          </a:xfrm>
          <a:prstGeom prst="rect">
            <a:avLst/>
          </a:prstGeom>
        </p:spPr>
      </p:pic>
    </p:spTree>
    <p:extLst>
      <p:ext uri="{BB962C8B-B14F-4D97-AF65-F5344CB8AC3E}">
        <p14:creationId xmlns:p14="http://schemas.microsoft.com/office/powerpoint/2010/main" val="257190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750" y="866775"/>
            <a:ext cx="7810500" cy="5124450"/>
          </a:xfrm>
          <a:prstGeom prst="rect">
            <a:avLst/>
          </a:prstGeom>
        </p:spPr>
      </p:pic>
    </p:spTree>
    <p:extLst>
      <p:ext uri="{BB962C8B-B14F-4D97-AF65-F5344CB8AC3E}">
        <p14:creationId xmlns:p14="http://schemas.microsoft.com/office/powerpoint/2010/main" val="243262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9112" y="909637"/>
            <a:ext cx="11153775" cy="5038725"/>
          </a:xfrm>
          <a:prstGeom prst="rect">
            <a:avLst/>
          </a:prstGeom>
        </p:spPr>
      </p:pic>
    </p:spTree>
    <p:extLst>
      <p:ext uri="{BB962C8B-B14F-4D97-AF65-F5344CB8AC3E}">
        <p14:creationId xmlns:p14="http://schemas.microsoft.com/office/powerpoint/2010/main" val="118063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2012" y="709612"/>
            <a:ext cx="10467975" cy="5438775"/>
          </a:xfrm>
          <a:prstGeom prst="rect">
            <a:avLst/>
          </a:prstGeom>
        </p:spPr>
      </p:pic>
    </p:spTree>
    <p:extLst>
      <p:ext uri="{BB962C8B-B14F-4D97-AF65-F5344CB8AC3E}">
        <p14:creationId xmlns:p14="http://schemas.microsoft.com/office/powerpoint/2010/main" val="2922591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280987"/>
            <a:ext cx="10668000" cy="6296025"/>
          </a:xfrm>
          <a:prstGeom prst="rect">
            <a:avLst/>
          </a:prstGeom>
        </p:spPr>
      </p:pic>
    </p:spTree>
    <p:extLst>
      <p:ext uri="{BB962C8B-B14F-4D97-AF65-F5344CB8AC3E}">
        <p14:creationId xmlns:p14="http://schemas.microsoft.com/office/powerpoint/2010/main" val="394889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675" y="1181100"/>
            <a:ext cx="9010650" cy="4495800"/>
          </a:xfrm>
          <a:prstGeom prst="rect">
            <a:avLst/>
          </a:prstGeom>
        </p:spPr>
      </p:pic>
    </p:spTree>
    <p:extLst>
      <p:ext uri="{BB962C8B-B14F-4D97-AF65-F5344CB8AC3E}">
        <p14:creationId xmlns:p14="http://schemas.microsoft.com/office/powerpoint/2010/main" val="1008027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A better cloud</a:t>
            </a:r>
            <a:endParaRPr lang="en-US" sz="13800" dirty="0">
              <a:solidFill>
                <a:schemeClr val="bg1"/>
              </a:solidFill>
            </a:endParaRPr>
          </a:p>
        </p:txBody>
      </p:sp>
      <p:grpSp>
        <p:nvGrpSpPr>
          <p:cNvPr id="12" name="Group 100"/>
          <p:cNvGrpSpPr>
            <a:grpSpLocks noChangeAspect="1"/>
          </p:cNvGrpSpPr>
          <p:nvPr/>
        </p:nvGrpSpPr>
        <p:grpSpPr bwMode="auto">
          <a:xfrm>
            <a:off x="1180333" y="6634715"/>
            <a:ext cx="4216277" cy="2813161"/>
            <a:chOff x="357" y="505"/>
            <a:chExt cx="6085" cy="4060"/>
          </a:xfrm>
        </p:grpSpPr>
        <p:sp>
          <p:nvSpPr>
            <p:cNvPr id="13" name="AutoShape 99"/>
            <p:cNvSpPr>
              <a:spLocks noChangeAspect="1" noChangeArrowheads="1" noTextEdit="1"/>
            </p:cNvSpPr>
            <p:nvPr/>
          </p:nvSpPr>
          <p:spPr bwMode="auto">
            <a:xfrm>
              <a:off x="357" y="505"/>
              <a:ext cx="6085" cy="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1"/>
            <p:cNvSpPr>
              <a:spLocks/>
            </p:cNvSpPr>
            <p:nvPr/>
          </p:nvSpPr>
          <p:spPr bwMode="auto">
            <a:xfrm>
              <a:off x="4911" y="1633"/>
              <a:ext cx="493" cy="321"/>
            </a:xfrm>
            <a:custGeom>
              <a:avLst/>
              <a:gdLst>
                <a:gd name="T0" fmla="*/ 118 w 140"/>
                <a:gd name="T1" fmla="*/ 40 h 91"/>
                <a:gd name="T2" fmla="*/ 118 w 140"/>
                <a:gd name="T3" fmla="*/ 38 h 91"/>
                <a:gd name="T4" fmla="*/ 79 w 140"/>
                <a:gd name="T5" fmla="*/ 0 h 91"/>
                <a:gd name="T6" fmla="*/ 47 w 140"/>
                <a:gd name="T7" fmla="*/ 17 h 91"/>
                <a:gd name="T8" fmla="*/ 37 w 140"/>
                <a:gd name="T9" fmla="*/ 14 h 91"/>
                <a:gd name="T10" fmla="*/ 24 w 140"/>
                <a:gd name="T11" fmla="*/ 18 h 91"/>
                <a:gd name="T12" fmla="*/ 14 w 140"/>
                <a:gd name="T13" fmla="*/ 36 h 91"/>
                <a:gd name="T14" fmla="*/ 0 w 140"/>
                <a:gd name="T15" fmla="*/ 61 h 91"/>
                <a:gd name="T16" fmla="*/ 27 w 140"/>
                <a:gd name="T17" fmla="*/ 91 h 91"/>
                <a:gd name="T18" fmla="*/ 31 w 140"/>
                <a:gd name="T19" fmla="*/ 91 h 91"/>
                <a:gd name="T20" fmla="*/ 34 w 140"/>
                <a:gd name="T21" fmla="*/ 91 h 91"/>
                <a:gd name="T22" fmla="*/ 97 w 140"/>
                <a:gd name="T23" fmla="*/ 91 h 91"/>
                <a:gd name="T24" fmla="*/ 98 w 140"/>
                <a:gd name="T25" fmla="*/ 91 h 91"/>
                <a:gd name="T26" fmla="*/ 99 w 140"/>
                <a:gd name="T27" fmla="*/ 91 h 91"/>
                <a:gd name="T28" fmla="*/ 104 w 140"/>
                <a:gd name="T29" fmla="*/ 91 h 91"/>
                <a:gd name="T30" fmla="*/ 114 w 140"/>
                <a:gd name="T31" fmla="*/ 91 h 91"/>
                <a:gd name="T32" fmla="*/ 140 w 140"/>
                <a:gd name="T33" fmla="*/ 66 h 91"/>
                <a:gd name="T34" fmla="*/ 118 w 140"/>
                <a:gd name="T35"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91">
                  <a:moveTo>
                    <a:pt x="118" y="40"/>
                  </a:moveTo>
                  <a:cubicBezTo>
                    <a:pt x="118" y="39"/>
                    <a:pt x="118" y="39"/>
                    <a:pt x="118" y="38"/>
                  </a:cubicBezTo>
                  <a:cubicBezTo>
                    <a:pt x="118" y="17"/>
                    <a:pt x="100" y="0"/>
                    <a:pt x="79" y="0"/>
                  </a:cubicBezTo>
                  <a:cubicBezTo>
                    <a:pt x="66" y="0"/>
                    <a:pt x="54" y="7"/>
                    <a:pt x="47" y="17"/>
                  </a:cubicBezTo>
                  <a:cubicBezTo>
                    <a:pt x="44" y="15"/>
                    <a:pt x="40" y="14"/>
                    <a:pt x="37" y="14"/>
                  </a:cubicBezTo>
                  <a:cubicBezTo>
                    <a:pt x="32" y="14"/>
                    <a:pt x="28" y="15"/>
                    <a:pt x="24" y="18"/>
                  </a:cubicBezTo>
                  <a:cubicBezTo>
                    <a:pt x="18" y="22"/>
                    <a:pt x="14" y="28"/>
                    <a:pt x="14" y="36"/>
                  </a:cubicBezTo>
                  <a:cubicBezTo>
                    <a:pt x="6" y="41"/>
                    <a:pt x="0" y="51"/>
                    <a:pt x="0" y="61"/>
                  </a:cubicBezTo>
                  <a:cubicBezTo>
                    <a:pt x="0" y="77"/>
                    <a:pt x="12" y="90"/>
                    <a:pt x="27" y="91"/>
                  </a:cubicBezTo>
                  <a:cubicBezTo>
                    <a:pt x="28" y="91"/>
                    <a:pt x="30" y="91"/>
                    <a:pt x="31" y="91"/>
                  </a:cubicBezTo>
                  <a:cubicBezTo>
                    <a:pt x="32" y="91"/>
                    <a:pt x="33" y="91"/>
                    <a:pt x="34" y="91"/>
                  </a:cubicBezTo>
                  <a:cubicBezTo>
                    <a:pt x="48" y="91"/>
                    <a:pt x="81" y="91"/>
                    <a:pt x="97" y="91"/>
                  </a:cubicBezTo>
                  <a:cubicBezTo>
                    <a:pt x="97" y="91"/>
                    <a:pt x="97" y="91"/>
                    <a:pt x="98" y="91"/>
                  </a:cubicBezTo>
                  <a:cubicBezTo>
                    <a:pt x="99" y="91"/>
                    <a:pt x="99" y="91"/>
                    <a:pt x="99" y="91"/>
                  </a:cubicBezTo>
                  <a:cubicBezTo>
                    <a:pt x="100" y="91"/>
                    <a:pt x="102" y="91"/>
                    <a:pt x="104" y="91"/>
                  </a:cubicBezTo>
                  <a:cubicBezTo>
                    <a:pt x="114" y="91"/>
                    <a:pt x="114" y="91"/>
                    <a:pt x="114" y="91"/>
                  </a:cubicBezTo>
                  <a:cubicBezTo>
                    <a:pt x="128" y="91"/>
                    <a:pt x="140" y="80"/>
                    <a:pt x="140" y="66"/>
                  </a:cubicBezTo>
                  <a:cubicBezTo>
                    <a:pt x="140" y="53"/>
                    <a:pt x="130" y="42"/>
                    <a:pt x="118"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2"/>
            <p:cNvSpPr>
              <a:spLocks/>
            </p:cNvSpPr>
            <p:nvPr/>
          </p:nvSpPr>
          <p:spPr bwMode="auto">
            <a:xfrm>
              <a:off x="3340" y="3222"/>
              <a:ext cx="930" cy="786"/>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3"/>
            <p:cNvSpPr>
              <a:spLocks/>
            </p:cNvSpPr>
            <p:nvPr/>
          </p:nvSpPr>
          <p:spPr bwMode="auto">
            <a:xfrm>
              <a:off x="3829" y="3222"/>
              <a:ext cx="930" cy="786"/>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4"/>
            <p:cNvSpPr>
              <a:spLocks/>
            </p:cNvSpPr>
            <p:nvPr/>
          </p:nvSpPr>
          <p:spPr bwMode="auto">
            <a:xfrm>
              <a:off x="1357" y="1633"/>
              <a:ext cx="490" cy="321"/>
            </a:xfrm>
            <a:custGeom>
              <a:avLst/>
              <a:gdLst>
                <a:gd name="T0" fmla="*/ 117 w 139"/>
                <a:gd name="T1" fmla="*/ 40 h 91"/>
                <a:gd name="T2" fmla="*/ 117 w 139"/>
                <a:gd name="T3" fmla="*/ 38 h 91"/>
                <a:gd name="T4" fmla="*/ 79 w 139"/>
                <a:gd name="T5" fmla="*/ 0 h 91"/>
                <a:gd name="T6" fmla="*/ 47 w 139"/>
                <a:gd name="T7" fmla="*/ 17 h 91"/>
                <a:gd name="T8" fmla="*/ 36 w 139"/>
                <a:gd name="T9" fmla="*/ 14 h 91"/>
                <a:gd name="T10" fmla="*/ 24 w 139"/>
                <a:gd name="T11" fmla="*/ 18 h 91"/>
                <a:gd name="T12" fmla="*/ 14 w 139"/>
                <a:gd name="T13" fmla="*/ 36 h 91"/>
                <a:gd name="T14" fmla="*/ 0 w 139"/>
                <a:gd name="T15" fmla="*/ 61 h 91"/>
                <a:gd name="T16" fmla="*/ 27 w 139"/>
                <a:gd name="T17" fmla="*/ 91 h 91"/>
                <a:gd name="T18" fmla="*/ 30 w 139"/>
                <a:gd name="T19" fmla="*/ 91 h 91"/>
                <a:gd name="T20" fmla="*/ 33 w 139"/>
                <a:gd name="T21" fmla="*/ 91 h 91"/>
                <a:gd name="T22" fmla="*/ 96 w 139"/>
                <a:gd name="T23" fmla="*/ 91 h 91"/>
                <a:gd name="T24" fmla="*/ 97 w 139"/>
                <a:gd name="T25" fmla="*/ 91 h 91"/>
                <a:gd name="T26" fmla="*/ 99 w 139"/>
                <a:gd name="T27" fmla="*/ 91 h 91"/>
                <a:gd name="T28" fmla="*/ 103 w 139"/>
                <a:gd name="T29" fmla="*/ 91 h 91"/>
                <a:gd name="T30" fmla="*/ 113 w 139"/>
                <a:gd name="T31" fmla="*/ 91 h 91"/>
                <a:gd name="T32" fmla="*/ 139 w 139"/>
                <a:gd name="T33" fmla="*/ 66 h 91"/>
                <a:gd name="T34" fmla="*/ 117 w 139"/>
                <a:gd name="T35"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91">
                  <a:moveTo>
                    <a:pt x="117" y="40"/>
                  </a:moveTo>
                  <a:cubicBezTo>
                    <a:pt x="117" y="39"/>
                    <a:pt x="117" y="39"/>
                    <a:pt x="117" y="38"/>
                  </a:cubicBezTo>
                  <a:cubicBezTo>
                    <a:pt x="117" y="17"/>
                    <a:pt x="100" y="0"/>
                    <a:pt x="79" y="0"/>
                  </a:cubicBezTo>
                  <a:cubicBezTo>
                    <a:pt x="65" y="0"/>
                    <a:pt x="53" y="7"/>
                    <a:pt x="47" y="17"/>
                  </a:cubicBezTo>
                  <a:cubicBezTo>
                    <a:pt x="43" y="15"/>
                    <a:pt x="40" y="14"/>
                    <a:pt x="36" y="14"/>
                  </a:cubicBezTo>
                  <a:cubicBezTo>
                    <a:pt x="31" y="14"/>
                    <a:pt x="27" y="15"/>
                    <a:pt x="24" y="18"/>
                  </a:cubicBezTo>
                  <a:cubicBezTo>
                    <a:pt x="18" y="22"/>
                    <a:pt x="14" y="28"/>
                    <a:pt x="14" y="36"/>
                  </a:cubicBezTo>
                  <a:cubicBezTo>
                    <a:pt x="6" y="41"/>
                    <a:pt x="0" y="51"/>
                    <a:pt x="0" y="61"/>
                  </a:cubicBezTo>
                  <a:cubicBezTo>
                    <a:pt x="0" y="77"/>
                    <a:pt x="12" y="90"/>
                    <a:pt x="27" y="91"/>
                  </a:cubicBezTo>
                  <a:cubicBezTo>
                    <a:pt x="28" y="91"/>
                    <a:pt x="29" y="91"/>
                    <a:pt x="30" y="91"/>
                  </a:cubicBezTo>
                  <a:cubicBezTo>
                    <a:pt x="31" y="91"/>
                    <a:pt x="32" y="91"/>
                    <a:pt x="33" y="91"/>
                  </a:cubicBezTo>
                  <a:cubicBezTo>
                    <a:pt x="47" y="91"/>
                    <a:pt x="80" y="91"/>
                    <a:pt x="96" y="91"/>
                  </a:cubicBezTo>
                  <a:cubicBezTo>
                    <a:pt x="97" y="91"/>
                    <a:pt x="97" y="91"/>
                    <a:pt x="97" y="91"/>
                  </a:cubicBezTo>
                  <a:cubicBezTo>
                    <a:pt x="99" y="91"/>
                    <a:pt x="99" y="91"/>
                    <a:pt x="99" y="91"/>
                  </a:cubicBezTo>
                  <a:cubicBezTo>
                    <a:pt x="100" y="91"/>
                    <a:pt x="102" y="91"/>
                    <a:pt x="103" y="91"/>
                  </a:cubicBezTo>
                  <a:cubicBezTo>
                    <a:pt x="113" y="91"/>
                    <a:pt x="113" y="91"/>
                    <a:pt x="113" y="91"/>
                  </a:cubicBezTo>
                  <a:cubicBezTo>
                    <a:pt x="128" y="91"/>
                    <a:pt x="139" y="80"/>
                    <a:pt x="139" y="66"/>
                  </a:cubicBezTo>
                  <a:cubicBezTo>
                    <a:pt x="139" y="53"/>
                    <a:pt x="130" y="42"/>
                    <a:pt x="117"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5"/>
            <p:cNvSpPr>
              <a:spLocks noChangeArrowheads="1"/>
            </p:cNvSpPr>
            <p:nvPr/>
          </p:nvSpPr>
          <p:spPr bwMode="auto">
            <a:xfrm>
              <a:off x="2748" y="2948"/>
              <a:ext cx="842" cy="106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06"/>
            <p:cNvSpPr>
              <a:spLocks noChangeArrowheads="1"/>
            </p:cNvSpPr>
            <p:nvPr/>
          </p:nvSpPr>
          <p:spPr bwMode="auto">
            <a:xfrm>
              <a:off x="2706" y="2916"/>
              <a:ext cx="926" cy="3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07"/>
            <p:cNvSpPr>
              <a:spLocks noChangeArrowheads="1"/>
            </p:cNvSpPr>
            <p:nvPr/>
          </p:nvSpPr>
          <p:spPr bwMode="auto">
            <a:xfrm>
              <a:off x="2826" y="304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08"/>
            <p:cNvSpPr>
              <a:spLocks noChangeArrowheads="1"/>
            </p:cNvSpPr>
            <p:nvPr/>
          </p:nvSpPr>
          <p:spPr bwMode="auto">
            <a:xfrm>
              <a:off x="2826" y="3043"/>
              <a:ext cx="109" cy="5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09"/>
            <p:cNvSpPr>
              <a:spLocks noChangeArrowheads="1"/>
            </p:cNvSpPr>
            <p:nvPr/>
          </p:nvSpPr>
          <p:spPr bwMode="auto">
            <a:xfrm>
              <a:off x="3016" y="3043"/>
              <a:ext cx="109"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0"/>
            <p:cNvSpPr>
              <a:spLocks noChangeArrowheads="1"/>
            </p:cNvSpPr>
            <p:nvPr/>
          </p:nvSpPr>
          <p:spPr bwMode="auto">
            <a:xfrm>
              <a:off x="3206" y="3043"/>
              <a:ext cx="113"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1"/>
            <p:cNvSpPr>
              <a:spLocks noChangeArrowheads="1"/>
            </p:cNvSpPr>
            <p:nvPr/>
          </p:nvSpPr>
          <p:spPr bwMode="auto">
            <a:xfrm>
              <a:off x="3016" y="3793"/>
              <a:ext cx="109" cy="21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12"/>
            <p:cNvSpPr>
              <a:spLocks noChangeArrowheads="1"/>
            </p:cNvSpPr>
            <p:nvPr/>
          </p:nvSpPr>
          <p:spPr bwMode="auto">
            <a:xfrm>
              <a:off x="3206" y="3793"/>
              <a:ext cx="113" cy="21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13"/>
            <p:cNvSpPr>
              <a:spLocks noChangeArrowheads="1"/>
            </p:cNvSpPr>
            <p:nvPr/>
          </p:nvSpPr>
          <p:spPr bwMode="auto">
            <a:xfrm>
              <a:off x="3400" y="3043"/>
              <a:ext cx="109"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14"/>
            <p:cNvSpPr>
              <a:spLocks noChangeArrowheads="1"/>
            </p:cNvSpPr>
            <p:nvPr/>
          </p:nvSpPr>
          <p:spPr bwMode="auto">
            <a:xfrm>
              <a:off x="2826" y="3233"/>
              <a:ext cx="109"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15"/>
            <p:cNvSpPr>
              <a:spLocks noChangeArrowheads="1"/>
            </p:cNvSpPr>
            <p:nvPr/>
          </p:nvSpPr>
          <p:spPr bwMode="auto">
            <a:xfrm>
              <a:off x="3016" y="3233"/>
              <a:ext cx="109"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16"/>
            <p:cNvSpPr>
              <a:spLocks noChangeArrowheads="1"/>
            </p:cNvSpPr>
            <p:nvPr/>
          </p:nvSpPr>
          <p:spPr bwMode="auto">
            <a:xfrm>
              <a:off x="3206" y="3233"/>
              <a:ext cx="113"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7"/>
            <p:cNvSpPr>
              <a:spLocks noChangeArrowheads="1"/>
            </p:cNvSpPr>
            <p:nvPr/>
          </p:nvSpPr>
          <p:spPr bwMode="auto">
            <a:xfrm>
              <a:off x="3400" y="323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18"/>
            <p:cNvSpPr>
              <a:spLocks noChangeArrowheads="1"/>
            </p:cNvSpPr>
            <p:nvPr/>
          </p:nvSpPr>
          <p:spPr bwMode="auto">
            <a:xfrm>
              <a:off x="2826"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19"/>
            <p:cNvSpPr>
              <a:spLocks noChangeArrowheads="1"/>
            </p:cNvSpPr>
            <p:nvPr/>
          </p:nvSpPr>
          <p:spPr bwMode="auto">
            <a:xfrm>
              <a:off x="3016" y="3427"/>
              <a:ext cx="109"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20"/>
            <p:cNvSpPr>
              <a:spLocks noChangeArrowheads="1"/>
            </p:cNvSpPr>
            <p:nvPr/>
          </p:nvSpPr>
          <p:spPr bwMode="auto">
            <a:xfrm>
              <a:off x="3206" y="3427"/>
              <a:ext cx="113" cy="10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21"/>
            <p:cNvSpPr>
              <a:spLocks noChangeArrowheads="1"/>
            </p:cNvSpPr>
            <p:nvPr/>
          </p:nvSpPr>
          <p:spPr bwMode="auto">
            <a:xfrm>
              <a:off x="3400"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2"/>
            <p:cNvSpPr>
              <a:spLocks noChangeArrowheads="1"/>
            </p:cNvSpPr>
            <p:nvPr/>
          </p:nvSpPr>
          <p:spPr bwMode="auto">
            <a:xfrm>
              <a:off x="2826" y="3617"/>
              <a:ext cx="109" cy="10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23"/>
            <p:cNvSpPr>
              <a:spLocks noChangeArrowheads="1"/>
            </p:cNvSpPr>
            <p:nvPr/>
          </p:nvSpPr>
          <p:spPr bwMode="auto">
            <a:xfrm>
              <a:off x="3016" y="3617"/>
              <a:ext cx="109"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24"/>
            <p:cNvSpPr>
              <a:spLocks noChangeArrowheads="1"/>
            </p:cNvSpPr>
            <p:nvPr/>
          </p:nvSpPr>
          <p:spPr bwMode="auto">
            <a:xfrm>
              <a:off x="3206" y="3617"/>
              <a:ext cx="113"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5"/>
            <p:cNvSpPr>
              <a:spLocks noChangeArrowheads="1"/>
            </p:cNvSpPr>
            <p:nvPr/>
          </p:nvSpPr>
          <p:spPr bwMode="auto">
            <a:xfrm>
              <a:off x="3400" y="3617"/>
              <a:ext cx="109" cy="10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26"/>
            <p:cNvSpPr>
              <a:spLocks noChangeArrowheads="1"/>
            </p:cNvSpPr>
            <p:nvPr/>
          </p:nvSpPr>
          <p:spPr bwMode="auto">
            <a:xfrm>
              <a:off x="2826" y="3427"/>
              <a:ext cx="109" cy="5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27"/>
            <p:cNvSpPr>
              <a:spLocks noChangeArrowheads="1"/>
            </p:cNvSpPr>
            <p:nvPr/>
          </p:nvSpPr>
          <p:spPr bwMode="auto">
            <a:xfrm>
              <a:off x="3400" y="3427"/>
              <a:ext cx="109" cy="5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28"/>
            <p:cNvSpPr>
              <a:spLocks noChangeArrowheads="1"/>
            </p:cNvSpPr>
            <p:nvPr/>
          </p:nvSpPr>
          <p:spPr bwMode="auto">
            <a:xfrm>
              <a:off x="3400" y="3233"/>
              <a:ext cx="109" cy="5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29"/>
            <p:cNvSpPr>
              <a:spLocks noChangeArrowheads="1"/>
            </p:cNvSpPr>
            <p:nvPr/>
          </p:nvSpPr>
          <p:spPr bwMode="auto">
            <a:xfrm>
              <a:off x="1537" y="3956"/>
              <a:ext cx="1211" cy="5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30"/>
            <p:cNvSpPr>
              <a:spLocks noChangeArrowheads="1"/>
            </p:cNvSpPr>
            <p:nvPr/>
          </p:nvSpPr>
          <p:spPr bwMode="auto">
            <a:xfrm>
              <a:off x="2203" y="3772"/>
              <a:ext cx="49" cy="18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131"/>
            <p:cNvSpPr>
              <a:spLocks noChangeArrowheads="1"/>
            </p:cNvSpPr>
            <p:nvPr/>
          </p:nvSpPr>
          <p:spPr bwMode="auto">
            <a:xfrm>
              <a:off x="2104" y="3610"/>
              <a:ext cx="243" cy="24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132"/>
            <p:cNvSpPr>
              <a:spLocks noChangeArrowheads="1"/>
            </p:cNvSpPr>
            <p:nvPr/>
          </p:nvSpPr>
          <p:spPr bwMode="auto">
            <a:xfrm>
              <a:off x="2136" y="3487"/>
              <a:ext cx="179" cy="176"/>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33"/>
            <p:cNvSpPr>
              <a:spLocks noChangeArrowheads="1"/>
            </p:cNvSpPr>
            <p:nvPr/>
          </p:nvSpPr>
          <p:spPr bwMode="auto">
            <a:xfrm>
              <a:off x="2519" y="3772"/>
              <a:ext cx="50" cy="18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134"/>
            <p:cNvSpPr>
              <a:spLocks noChangeArrowheads="1"/>
            </p:cNvSpPr>
            <p:nvPr/>
          </p:nvSpPr>
          <p:spPr bwMode="auto">
            <a:xfrm>
              <a:off x="2421" y="3610"/>
              <a:ext cx="243" cy="24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35"/>
            <p:cNvSpPr>
              <a:spLocks noChangeArrowheads="1"/>
            </p:cNvSpPr>
            <p:nvPr/>
          </p:nvSpPr>
          <p:spPr bwMode="auto">
            <a:xfrm>
              <a:off x="2453" y="3487"/>
              <a:ext cx="179" cy="176"/>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6"/>
            <p:cNvSpPr>
              <a:spLocks noChangeArrowheads="1"/>
            </p:cNvSpPr>
            <p:nvPr/>
          </p:nvSpPr>
          <p:spPr bwMode="auto">
            <a:xfrm>
              <a:off x="3125" y="2782"/>
              <a:ext cx="328" cy="1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7"/>
            <p:cNvSpPr>
              <a:spLocks noChangeArrowheads="1"/>
            </p:cNvSpPr>
            <p:nvPr/>
          </p:nvSpPr>
          <p:spPr bwMode="auto">
            <a:xfrm>
              <a:off x="4812" y="3335"/>
              <a:ext cx="768" cy="67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8"/>
            <p:cNvSpPr>
              <a:spLocks noChangeArrowheads="1"/>
            </p:cNvSpPr>
            <p:nvPr/>
          </p:nvSpPr>
          <p:spPr bwMode="auto">
            <a:xfrm>
              <a:off x="4770" y="3304"/>
              <a:ext cx="810" cy="31"/>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9"/>
            <p:cNvSpPr>
              <a:spLocks noChangeArrowheads="1"/>
            </p:cNvSpPr>
            <p:nvPr/>
          </p:nvSpPr>
          <p:spPr bwMode="auto">
            <a:xfrm>
              <a:off x="5080" y="3793"/>
              <a:ext cx="112" cy="2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40"/>
            <p:cNvSpPr>
              <a:spLocks noChangeArrowheads="1"/>
            </p:cNvSpPr>
            <p:nvPr/>
          </p:nvSpPr>
          <p:spPr bwMode="auto">
            <a:xfrm>
              <a:off x="5270" y="3793"/>
              <a:ext cx="112" cy="2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41"/>
            <p:cNvSpPr>
              <a:spLocks noChangeArrowheads="1"/>
            </p:cNvSpPr>
            <p:nvPr/>
          </p:nvSpPr>
          <p:spPr bwMode="auto">
            <a:xfrm>
              <a:off x="4889" y="3427"/>
              <a:ext cx="110"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2"/>
            <p:cNvSpPr>
              <a:spLocks noChangeArrowheads="1"/>
            </p:cNvSpPr>
            <p:nvPr/>
          </p:nvSpPr>
          <p:spPr bwMode="auto">
            <a:xfrm>
              <a:off x="5080" y="3427"/>
              <a:ext cx="112"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3"/>
            <p:cNvSpPr>
              <a:spLocks noChangeArrowheads="1"/>
            </p:cNvSpPr>
            <p:nvPr/>
          </p:nvSpPr>
          <p:spPr bwMode="auto">
            <a:xfrm>
              <a:off x="5270" y="3427"/>
              <a:ext cx="112" cy="1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4"/>
            <p:cNvSpPr>
              <a:spLocks noChangeArrowheads="1"/>
            </p:cNvSpPr>
            <p:nvPr/>
          </p:nvSpPr>
          <p:spPr bwMode="auto">
            <a:xfrm>
              <a:off x="5463" y="3427"/>
              <a:ext cx="110"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5"/>
            <p:cNvSpPr>
              <a:spLocks noChangeArrowheads="1"/>
            </p:cNvSpPr>
            <p:nvPr/>
          </p:nvSpPr>
          <p:spPr bwMode="auto">
            <a:xfrm>
              <a:off x="4889" y="3617"/>
              <a:ext cx="110" cy="1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6"/>
            <p:cNvSpPr>
              <a:spLocks noChangeArrowheads="1"/>
            </p:cNvSpPr>
            <p:nvPr/>
          </p:nvSpPr>
          <p:spPr bwMode="auto">
            <a:xfrm>
              <a:off x="5080" y="3617"/>
              <a:ext cx="112"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47"/>
            <p:cNvSpPr>
              <a:spLocks noChangeArrowheads="1"/>
            </p:cNvSpPr>
            <p:nvPr/>
          </p:nvSpPr>
          <p:spPr bwMode="auto">
            <a:xfrm>
              <a:off x="5270" y="3617"/>
              <a:ext cx="112"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48"/>
            <p:cNvSpPr>
              <a:spLocks noChangeArrowheads="1"/>
            </p:cNvSpPr>
            <p:nvPr/>
          </p:nvSpPr>
          <p:spPr bwMode="auto">
            <a:xfrm>
              <a:off x="5463" y="3617"/>
              <a:ext cx="110" cy="1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149"/>
            <p:cNvSpPr>
              <a:spLocks noChangeArrowheads="1"/>
            </p:cNvSpPr>
            <p:nvPr/>
          </p:nvSpPr>
          <p:spPr bwMode="auto">
            <a:xfrm>
              <a:off x="4889" y="3427"/>
              <a:ext cx="110" cy="5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50"/>
            <p:cNvSpPr>
              <a:spLocks noChangeArrowheads="1"/>
            </p:cNvSpPr>
            <p:nvPr/>
          </p:nvSpPr>
          <p:spPr bwMode="auto">
            <a:xfrm>
              <a:off x="5463" y="3427"/>
              <a:ext cx="110" cy="5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51"/>
            <p:cNvSpPr>
              <a:spLocks noChangeArrowheads="1"/>
            </p:cNvSpPr>
            <p:nvPr/>
          </p:nvSpPr>
          <p:spPr bwMode="auto">
            <a:xfrm>
              <a:off x="5192" y="3170"/>
              <a:ext cx="324" cy="1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52"/>
            <p:cNvSpPr>
              <a:spLocks noChangeArrowheads="1"/>
            </p:cNvSpPr>
            <p:nvPr/>
          </p:nvSpPr>
          <p:spPr bwMode="auto">
            <a:xfrm>
              <a:off x="3780" y="2570"/>
              <a:ext cx="842" cy="14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53"/>
            <p:cNvSpPr>
              <a:spLocks noChangeArrowheads="1"/>
            </p:cNvSpPr>
            <p:nvPr/>
          </p:nvSpPr>
          <p:spPr bwMode="auto">
            <a:xfrm>
              <a:off x="3738" y="2535"/>
              <a:ext cx="926" cy="3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54"/>
            <p:cNvSpPr>
              <a:spLocks noChangeArrowheads="1"/>
            </p:cNvSpPr>
            <p:nvPr/>
          </p:nvSpPr>
          <p:spPr bwMode="auto">
            <a:xfrm>
              <a:off x="3858" y="304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55"/>
            <p:cNvSpPr>
              <a:spLocks noChangeArrowheads="1"/>
            </p:cNvSpPr>
            <p:nvPr/>
          </p:nvSpPr>
          <p:spPr bwMode="auto">
            <a:xfrm>
              <a:off x="3858" y="3043"/>
              <a:ext cx="109" cy="5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56"/>
            <p:cNvSpPr>
              <a:spLocks noChangeArrowheads="1"/>
            </p:cNvSpPr>
            <p:nvPr/>
          </p:nvSpPr>
          <p:spPr bwMode="auto">
            <a:xfrm>
              <a:off x="4048" y="3043"/>
              <a:ext cx="109"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57"/>
            <p:cNvSpPr>
              <a:spLocks noChangeArrowheads="1"/>
            </p:cNvSpPr>
            <p:nvPr/>
          </p:nvSpPr>
          <p:spPr bwMode="auto">
            <a:xfrm>
              <a:off x="4238" y="3043"/>
              <a:ext cx="113"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58"/>
            <p:cNvSpPr>
              <a:spLocks noChangeArrowheads="1"/>
            </p:cNvSpPr>
            <p:nvPr/>
          </p:nvSpPr>
          <p:spPr bwMode="auto">
            <a:xfrm>
              <a:off x="4048" y="3793"/>
              <a:ext cx="109" cy="21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59"/>
            <p:cNvSpPr>
              <a:spLocks noChangeArrowheads="1"/>
            </p:cNvSpPr>
            <p:nvPr/>
          </p:nvSpPr>
          <p:spPr bwMode="auto">
            <a:xfrm>
              <a:off x="4238" y="3793"/>
              <a:ext cx="113" cy="21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60"/>
            <p:cNvSpPr>
              <a:spLocks noChangeArrowheads="1"/>
            </p:cNvSpPr>
            <p:nvPr/>
          </p:nvSpPr>
          <p:spPr bwMode="auto">
            <a:xfrm>
              <a:off x="4432" y="3043"/>
              <a:ext cx="109"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61"/>
            <p:cNvSpPr>
              <a:spLocks noChangeArrowheads="1"/>
            </p:cNvSpPr>
            <p:nvPr/>
          </p:nvSpPr>
          <p:spPr bwMode="auto">
            <a:xfrm>
              <a:off x="3858" y="3233"/>
              <a:ext cx="109"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2"/>
            <p:cNvSpPr>
              <a:spLocks noChangeArrowheads="1"/>
            </p:cNvSpPr>
            <p:nvPr/>
          </p:nvSpPr>
          <p:spPr bwMode="auto">
            <a:xfrm>
              <a:off x="4048" y="3233"/>
              <a:ext cx="109"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63"/>
            <p:cNvSpPr>
              <a:spLocks noChangeArrowheads="1"/>
            </p:cNvSpPr>
            <p:nvPr/>
          </p:nvSpPr>
          <p:spPr bwMode="auto">
            <a:xfrm>
              <a:off x="4238" y="3233"/>
              <a:ext cx="113"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164"/>
            <p:cNvSpPr>
              <a:spLocks noChangeArrowheads="1"/>
            </p:cNvSpPr>
            <p:nvPr/>
          </p:nvSpPr>
          <p:spPr bwMode="auto">
            <a:xfrm>
              <a:off x="4432" y="323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165"/>
            <p:cNvSpPr>
              <a:spLocks noChangeArrowheads="1"/>
            </p:cNvSpPr>
            <p:nvPr/>
          </p:nvSpPr>
          <p:spPr bwMode="auto">
            <a:xfrm>
              <a:off x="3858"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66"/>
            <p:cNvSpPr>
              <a:spLocks noChangeArrowheads="1"/>
            </p:cNvSpPr>
            <p:nvPr/>
          </p:nvSpPr>
          <p:spPr bwMode="auto">
            <a:xfrm>
              <a:off x="4048" y="3427"/>
              <a:ext cx="109"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67"/>
            <p:cNvSpPr>
              <a:spLocks noChangeArrowheads="1"/>
            </p:cNvSpPr>
            <p:nvPr/>
          </p:nvSpPr>
          <p:spPr bwMode="auto">
            <a:xfrm>
              <a:off x="4238" y="3427"/>
              <a:ext cx="113"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68"/>
            <p:cNvSpPr>
              <a:spLocks noChangeArrowheads="1"/>
            </p:cNvSpPr>
            <p:nvPr/>
          </p:nvSpPr>
          <p:spPr bwMode="auto">
            <a:xfrm>
              <a:off x="4432"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169"/>
            <p:cNvSpPr>
              <a:spLocks noChangeArrowheads="1"/>
            </p:cNvSpPr>
            <p:nvPr/>
          </p:nvSpPr>
          <p:spPr bwMode="auto">
            <a:xfrm>
              <a:off x="3858" y="3617"/>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70"/>
            <p:cNvSpPr>
              <a:spLocks noChangeArrowheads="1"/>
            </p:cNvSpPr>
            <p:nvPr/>
          </p:nvSpPr>
          <p:spPr bwMode="auto">
            <a:xfrm>
              <a:off x="4048" y="3617"/>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71"/>
            <p:cNvSpPr>
              <a:spLocks noChangeArrowheads="1"/>
            </p:cNvSpPr>
            <p:nvPr/>
          </p:nvSpPr>
          <p:spPr bwMode="auto">
            <a:xfrm>
              <a:off x="4238" y="3617"/>
              <a:ext cx="113"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72"/>
            <p:cNvSpPr>
              <a:spLocks noChangeArrowheads="1"/>
            </p:cNvSpPr>
            <p:nvPr/>
          </p:nvSpPr>
          <p:spPr bwMode="auto">
            <a:xfrm>
              <a:off x="4432" y="3617"/>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73"/>
            <p:cNvSpPr>
              <a:spLocks noChangeArrowheads="1"/>
            </p:cNvSpPr>
            <p:nvPr/>
          </p:nvSpPr>
          <p:spPr bwMode="auto">
            <a:xfrm>
              <a:off x="3858" y="3427"/>
              <a:ext cx="109" cy="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74"/>
            <p:cNvSpPr>
              <a:spLocks noChangeArrowheads="1"/>
            </p:cNvSpPr>
            <p:nvPr/>
          </p:nvSpPr>
          <p:spPr bwMode="auto">
            <a:xfrm>
              <a:off x="4432" y="3427"/>
              <a:ext cx="109" cy="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75"/>
            <p:cNvSpPr>
              <a:spLocks noChangeArrowheads="1"/>
            </p:cNvSpPr>
            <p:nvPr/>
          </p:nvSpPr>
          <p:spPr bwMode="auto">
            <a:xfrm>
              <a:off x="4432" y="3233"/>
              <a:ext cx="109" cy="5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76"/>
            <p:cNvSpPr>
              <a:spLocks noChangeArrowheads="1"/>
            </p:cNvSpPr>
            <p:nvPr/>
          </p:nvSpPr>
          <p:spPr bwMode="auto">
            <a:xfrm>
              <a:off x="3858" y="2662"/>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77"/>
            <p:cNvSpPr>
              <a:spLocks noChangeArrowheads="1"/>
            </p:cNvSpPr>
            <p:nvPr/>
          </p:nvSpPr>
          <p:spPr bwMode="auto">
            <a:xfrm>
              <a:off x="3858" y="2662"/>
              <a:ext cx="109" cy="5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178"/>
            <p:cNvSpPr>
              <a:spLocks noChangeArrowheads="1"/>
            </p:cNvSpPr>
            <p:nvPr/>
          </p:nvSpPr>
          <p:spPr bwMode="auto">
            <a:xfrm>
              <a:off x="4048" y="2662"/>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79"/>
            <p:cNvSpPr>
              <a:spLocks noChangeArrowheads="1"/>
            </p:cNvSpPr>
            <p:nvPr/>
          </p:nvSpPr>
          <p:spPr bwMode="auto">
            <a:xfrm>
              <a:off x="4238" y="2662"/>
              <a:ext cx="113"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80"/>
            <p:cNvSpPr>
              <a:spLocks noChangeArrowheads="1"/>
            </p:cNvSpPr>
            <p:nvPr/>
          </p:nvSpPr>
          <p:spPr bwMode="auto">
            <a:xfrm>
              <a:off x="4432" y="2662"/>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81"/>
            <p:cNvSpPr>
              <a:spLocks noChangeArrowheads="1"/>
            </p:cNvSpPr>
            <p:nvPr/>
          </p:nvSpPr>
          <p:spPr bwMode="auto">
            <a:xfrm>
              <a:off x="3858" y="2852"/>
              <a:ext cx="109" cy="1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82"/>
            <p:cNvSpPr>
              <a:spLocks noChangeArrowheads="1"/>
            </p:cNvSpPr>
            <p:nvPr/>
          </p:nvSpPr>
          <p:spPr bwMode="auto">
            <a:xfrm>
              <a:off x="4048" y="2852"/>
              <a:ext cx="109" cy="11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83"/>
            <p:cNvSpPr>
              <a:spLocks noChangeArrowheads="1"/>
            </p:cNvSpPr>
            <p:nvPr/>
          </p:nvSpPr>
          <p:spPr bwMode="auto">
            <a:xfrm>
              <a:off x="4238" y="2852"/>
              <a:ext cx="113" cy="11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84"/>
            <p:cNvSpPr>
              <a:spLocks noChangeArrowheads="1"/>
            </p:cNvSpPr>
            <p:nvPr/>
          </p:nvSpPr>
          <p:spPr bwMode="auto">
            <a:xfrm>
              <a:off x="4432" y="2852"/>
              <a:ext cx="109" cy="1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85"/>
            <p:cNvSpPr>
              <a:spLocks noChangeArrowheads="1"/>
            </p:cNvSpPr>
            <p:nvPr/>
          </p:nvSpPr>
          <p:spPr bwMode="auto">
            <a:xfrm>
              <a:off x="4432" y="2852"/>
              <a:ext cx="109" cy="5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86"/>
            <p:cNvSpPr>
              <a:spLocks noChangeArrowheads="1"/>
            </p:cNvSpPr>
            <p:nvPr/>
          </p:nvSpPr>
          <p:spPr bwMode="auto">
            <a:xfrm>
              <a:off x="3917" y="2405"/>
              <a:ext cx="103" cy="1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87"/>
            <p:cNvSpPr>
              <a:spLocks noChangeArrowheads="1"/>
            </p:cNvSpPr>
            <p:nvPr/>
          </p:nvSpPr>
          <p:spPr bwMode="auto">
            <a:xfrm>
              <a:off x="4055" y="2405"/>
              <a:ext cx="98" cy="1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88"/>
            <p:cNvSpPr>
              <a:spLocks noChangeArrowheads="1"/>
            </p:cNvSpPr>
            <p:nvPr/>
          </p:nvSpPr>
          <p:spPr bwMode="auto">
            <a:xfrm>
              <a:off x="3527" y="3956"/>
              <a:ext cx="317" cy="5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89"/>
            <p:cNvSpPr>
              <a:spLocks noChangeArrowheads="1"/>
            </p:cNvSpPr>
            <p:nvPr/>
          </p:nvSpPr>
          <p:spPr bwMode="auto">
            <a:xfrm>
              <a:off x="4432" y="3956"/>
              <a:ext cx="457" cy="5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90"/>
            <p:cNvSpPr>
              <a:spLocks/>
            </p:cNvSpPr>
            <p:nvPr/>
          </p:nvSpPr>
          <p:spPr bwMode="auto">
            <a:xfrm>
              <a:off x="2160" y="985"/>
              <a:ext cx="1620" cy="1067"/>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2"/>
            <p:cNvSpPr>
              <a:spLocks/>
            </p:cNvSpPr>
            <p:nvPr/>
          </p:nvSpPr>
          <p:spPr bwMode="auto">
            <a:xfrm>
              <a:off x="3875" y="963"/>
              <a:ext cx="1053" cy="695"/>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6" name="Picture 105"/>
          <p:cNvPicPr>
            <a:picLocks noChangeAspect="1"/>
          </p:cNvPicPr>
          <p:nvPr/>
        </p:nvPicPr>
        <p:blipFill>
          <a:blip r:embed="rId3"/>
          <a:stretch>
            <a:fillRect/>
          </a:stretch>
        </p:blipFill>
        <p:spPr>
          <a:xfrm>
            <a:off x="679641" y="4403378"/>
            <a:ext cx="4220871" cy="2816352"/>
          </a:xfrm>
          <a:prstGeom prst="rect">
            <a:avLst/>
          </a:prstGeom>
        </p:spPr>
      </p:pic>
      <p:sp>
        <p:nvSpPr>
          <p:cNvPr id="107" name="Subtitle 5"/>
          <p:cNvSpPr txBox="1">
            <a:spLocks/>
          </p:cNvSpPr>
          <p:nvPr/>
        </p:nvSpPr>
        <p:spPr>
          <a:xfrm>
            <a:off x="7388117" y="648587"/>
            <a:ext cx="4803883" cy="49029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smtClean="0">
                <a:solidFill>
                  <a:schemeClr val="bg2"/>
                </a:solidFill>
                <a:latin typeface="+mj-lt"/>
              </a:rPr>
              <a:t>From private</a:t>
            </a:r>
          </a:p>
          <a:p>
            <a:pPr marL="0" indent="0">
              <a:buNone/>
            </a:pPr>
            <a:r>
              <a:rPr lang="en-US" sz="4000" dirty="0" smtClean="0">
                <a:solidFill>
                  <a:schemeClr val="bg2"/>
                </a:solidFill>
                <a:latin typeface="+mj-lt"/>
              </a:rPr>
              <a:t>or hybrid and </a:t>
            </a:r>
            <a:r>
              <a:rPr lang="en-US" sz="4000" dirty="0" err="1" smtClean="0">
                <a:solidFill>
                  <a:schemeClr val="bg2"/>
                </a:solidFill>
                <a:latin typeface="+mj-lt"/>
              </a:rPr>
              <a:t>IaaS</a:t>
            </a:r>
            <a:endParaRPr lang="en-US" sz="4000" dirty="0" smtClean="0">
              <a:solidFill>
                <a:schemeClr val="bg2"/>
              </a:solidFill>
              <a:latin typeface="+mj-lt"/>
            </a:endParaRPr>
          </a:p>
          <a:p>
            <a:pPr marL="0" indent="0">
              <a:buNone/>
            </a:pPr>
            <a:r>
              <a:rPr lang="en-US" sz="4000" dirty="0" smtClean="0">
                <a:latin typeface="+mj-lt"/>
              </a:rPr>
              <a:t>to full </a:t>
            </a:r>
            <a:r>
              <a:rPr lang="en-US" sz="4000" dirty="0" err="1" smtClean="0">
                <a:latin typeface="+mj-lt"/>
              </a:rPr>
              <a:t>PaaS</a:t>
            </a:r>
            <a:r>
              <a:rPr lang="en-US" sz="4000" dirty="0" smtClean="0">
                <a:latin typeface="+mj-lt"/>
              </a:rPr>
              <a:t>/SaaS</a:t>
            </a:r>
          </a:p>
        </p:txBody>
      </p:sp>
    </p:spTree>
    <p:extLst>
      <p:ext uri="{BB962C8B-B14F-4D97-AF65-F5344CB8AC3E}">
        <p14:creationId xmlns:p14="http://schemas.microsoft.com/office/powerpoint/2010/main" val="418206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25000" y="25000"/>
                                    </p:animScale>
                                  </p:childTnLst>
                                </p:cTn>
                              </p:par>
                              <p:par>
                                <p:cTn id="7" presetID="42" presetClass="path" presetSubtype="0" accel="50000" decel="50000" fill="hold" grpId="1" nodeType="withEffect">
                                  <p:stCondLst>
                                    <p:cond delay="0"/>
                                  </p:stCondLst>
                                  <p:childTnLst>
                                    <p:animMotion origin="layout" path="M -3.54167E-6 2.59259E-6 L -0.33385 -0.30579 " pathEditMode="relative" rAng="0" ptsTypes="AA">
                                      <p:cBhvr>
                                        <p:cTn id="8" dur="2000" fill="hold"/>
                                        <p:tgtEl>
                                          <p:spTgt spid="2"/>
                                        </p:tgtEl>
                                        <p:attrNameLst>
                                          <p:attrName>ppt_x</p:attrName>
                                          <p:attrName>ppt_y</p:attrName>
                                        </p:attrNameLst>
                                      </p:cBhvr>
                                      <p:rCtr x="-16693" y="-15301"/>
                                    </p:animMotion>
                                  </p:childTnLst>
                                </p:cTn>
                              </p:par>
                              <p:par>
                                <p:cTn id="9" presetID="42" presetClass="path" presetSubtype="0" accel="50000" decel="50000" fill="hold" nodeType="withEffect">
                                  <p:stCondLst>
                                    <p:cond delay="0"/>
                                  </p:stCondLst>
                                  <p:childTnLst>
                                    <p:animMotion origin="layout" path="M 0.00404 -0.00324 L -0.04258 -0.32291 " pathEditMode="relative" rAng="0" ptsTypes="AA">
                                      <p:cBhvr>
                                        <p:cTn id="10" dur="2000" fill="hold"/>
                                        <p:tgtEl>
                                          <p:spTgt spid="12"/>
                                        </p:tgtEl>
                                        <p:attrNameLst>
                                          <p:attrName>ppt_x</p:attrName>
                                          <p:attrName>ppt_y</p:attrName>
                                        </p:attrNameLst>
                                      </p:cBhvr>
                                      <p:rCtr x="-2331" y="-15995"/>
                                    </p:animMotion>
                                  </p:childTnLst>
                                </p:cTn>
                              </p:par>
                            </p:childTnLst>
                          </p:cTn>
                        </p:par>
                        <p:par>
                          <p:cTn id="11" fill="hold">
                            <p:stCondLst>
                              <p:cond delay="2000"/>
                            </p:stCondLst>
                            <p:childTnLst>
                              <p:par>
                                <p:cTn id="12" presetID="22" presetClass="entr" presetSubtype="4" fill="hold" nodeType="afterEffect">
                                  <p:stCondLst>
                                    <p:cond delay="700"/>
                                  </p:stCondLst>
                                  <p:childTnLst>
                                    <p:set>
                                      <p:cBhvr>
                                        <p:cTn id="13" dur="1" fill="hold">
                                          <p:stCondLst>
                                            <p:cond delay="0"/>
                                          </p:stCondLst>
                                        </p:cTn>
                                        <p:tgtEl>
                                          <p:spTgt spid="106"/>
                                        </p:tgtEl>
                                        <p:attrNameLst>
                                          <p:attrName>style.visibility</p:attrName>
                                        </p:attrNameLst>
                                      </p:cBhvr>
                                      <p:to>
                                        <p:strVal val="visible"/>
                                      </p:to>
                                    </p:set>
                                    <p:animEffect transition="in" filter="wipe(down)">
                                      <p:cBhvr>
                                        <p:cTn id="14" dur="1400"/>
                                        <p:tgtEl>
                                          <p:spTgt spid="106"/>
                                        </p:tgtEl>
                                      </p:cBhvr>
                                    </p:animEffect>
                                  </p:childTnLst>
                                </p:cTn>
                              </p:par>
                              <p:par>
                                <p:cTn id="15" presetID="10" presetClass="exit" presetSubtype="0" fill="hold" nodeType="withEffect">
                                  <p:stCondLst>
                                    <p:cond delay="2000"/>
                                  </p:stCondLst>
                                  <p:childTnLst>
                                    <p:animEffect transition="out" filter="fade">
                                      <p:cBhvr>
                                        <p:cTn id="16" dur="800"/>
                                        <p:tgtEl>
                                          <p:spTgt spid="12"/>
                                        </p:tgtEl>
                                      </p:cBhvr>
                                    </p:animEffect>
                                    <p:set>
                                      <p:cBhvr>
                                        <p:cTn id="17" dur="1" fill="hold">
                                          <p:stCondLst>
                                            <p:cond delay="799"/>
                                          </p:stCondLst>
                                        </p:cTn>
                                        <p:tgtEl>
                                          <p:spTgt spid="12"/>
                                        </p:tgtEl>
                                        <p:attrNameLst>
                                          <p:attrName>style.visibility</p:attrName>
                                        </p:attrNameLst>
                                      </p:cBhvr>
                                      <p:to>
                                        <p:strVal val="hidden"/>
                                      </p:to>
                                    </p:set>
                                  </p:childTnLst>
                                </p:cTn>
                              </p:par>
                              <p:par>
                                <p:cTn id="18" presetID="10" presetClass="entr" presetSubtype="0" fill="hold" grpId="0" nodeType="withEffect">
                                  <p:stCondLst>
                                    <p:cond delay="400"/>
                                  </p:stCondLst>
                                  <p:childTnLst>
                                    <p:set>
                                      <p:cBhvr>
                                        <p:cTn id="19" dur="1" fill="hold">
                                          <p:stCondLst>
                                            <p:cond delay="0"/>
                                          </p:stCondLst>
                                        </p:cTn>
                                        <p:tgtEl>
                                          <p:spTgt spid="107">
                                            <p:txEl>
                                              <p:pRg st="0" end="0"/>
                                            </p:txEl>
                                          </p:spTgt>
                                        </p:tgtEl>
                                        <p:attrNameLst>
                                          <p:attrName>style.visibility</p:attrName>
                                        </p:attrNameLst>
                                      </p:cBhvr>
                                      <p:to>
                                        <p:strVal val="visible"/>
                                      </p:to>
                                    </p:set>
                                    <p:animEffect transition="in" filter="fade">
                                      <p:cBhvr>
                                        <p:cTn id="20" dur="1400"/>
                                        <p:tgtEl>
                                          <p:spTgt spid="107">
                                            <p:txEl>
                                              <p:pRg st="0" end="0"/>
                                            </p:txEl>
                                          </p:spTgt>
                                        </p:tgtEl>
                                      </p:cBhvr>
                                    </p:animEffect>
                                  </p:childTnLst>
                                </p:cTn>
                              </p:par>
                              <p:par>
                                <p:cTn id="21" presetID="10" presetClass="entr" presetSubtype="0" fill="hold" grpId="0" nodeType="withEffect">
                                  <p:stCondLst>
                                    <p:cond delay="1600"/>
                                  </p:stCondLst>
                                  <p:childTnLst>
                                    <p:set>
                                      <p:cBhvr>
                                        <p:cTn id="22" dur="1" fill="hold">
                                          <p:stCondLst>
                                            <p:cond delay="0"/>
                                          </p:stCondLst>
                                        </p:cTn>
                                        <p:tgtEl>
                                          <p:spTgt spid="107">
                                            <p:txEl>
                                              <p:pRg st="1" end="1"/>
                                            </p:txEl>
                                          </p:spTgt>
                                        </p:tgtEl>
                                        <p:attrNameLst>
                                          <p:attrName>style.visibility</p:attrName>
                                        </p:attrNameLst>
                                      </p:cBhvr>
                                      <p:to>
                                        <p:strVal val="visible"/>
                                      </p:to>
                                    </p:set>
                                    <p:animEffect transition="in" filter="fade">
                                      <p:cBhvr>
                                        <p:cTn id="23" dur="800"/>
                                        <p:tgtEl>
                                          <p:spTgt spid="107">
                                            <p:txEl>
                                              <p:pRg st="1" end="1"/>
                                            </p:txEl>
                                          </p:spTgt>
                                        </p:tgtEl>
                                      </p:cBhvr>
                                    </p:animEffect>
                                  </p:childTnLst>
                                </p:cTn>
                              </p:par>
                            </p:childTnLst>
                          </p:cTn>
                        </p:par>
                        <p:par>
                          <p:cTn id="24" fill="hold">
                            <p:stCondLst>
                              <p:cond delay="4800"/>
                            </p:stCondLst>
                            <p:childTnLst>
                              <p:par>
                                <p:cTn id="25" presetID="10" presetClass="entr" presetSubtype="0" fill="hold" grpId="0" nodeType="afterEffect">
                                  <p:stCondLst>
                                    <p:cond delay="0"/>
                                  </p:stCondLst>
                                  <p:childTnLst>
                                    <p:set>
                                      <p:cBhvr>
                                        <p:cTn id="26" dur="1" fill="hold">
                                          <p:stCondLst>
                                            <p:cond delay="0"/>
                                          </p:stCondLst>
                                        </p:cTn>
                                        <p:tgtEl>
                                          <p:spTgt spid="107">
                                            <p:txEl>
                                              <p:pRg st="2" end="2"/>
                                            </p:txEl>
                                          </p:spTgt>
                                        </p:tgtEl>
                                        <p:attrNameLst>
                                          <p:attrName>style.visibility</p:attrName>
                                        </p:attrNameLst>
                                      </p:cBhvr>
                                      <p:to>
                                        <p:strVal val="visible"/>
                                      </p:to>
                                    </p:set>
                                    <p:animEffect transition="in" filter="fade">
                                      <p:cBhvr>
                                        <p:cTn id="27" dur="500"/>
                                        <p:tgtEl>
                                          <p:spTgt spid="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7" grpId="0" uiExpand="1" build="p" bldLvl="2"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1027619"/>
          </a:xfrm>
        </p:spPr>
        <p:txBody>
          <a:bodyPr>
            <a:normAutofit/>
          </a:bodyPr>
          <a:lstStyle/>
          <a:p>
            <a:r>
              <a:rPr lang="en-US" sz="6600" dirty="0" smtClean="0">
                <a:solidFill>
                  <a:schemeClr val="bg2"/>
                </a:solidFill>
              </a:rPr>
              <a:t>Azure + o365</a:t>
            </a:r>
            <a:endParaRPr lang="en-US" sz="6600" dirty="0">
              <a:solidFill>
                <a:schemeClr val="bg2"/>
              </a:solidFill>
            </a:endParaRPr>
          </a:p>
        </p:txBody>
      </p:sp>
      <p:sp>
        <p:nvSpPr>
          <p:cNvPr id="6" name="Subtitle 5"/>
          <p:cNvSpPr>
            <a:spLocks noGrp="1"/>
          </p:cNvSpPr>
          <p:nvPr>
            <p:ph type="subTitle" idx="1"/>
          </p:nvPr>
        </p:nvSpPr>
        <p:spPr>
          <a:xfrm>
            <a:off x="606173" y="2075860"/>
            <a:ext cx="11034445" cy="3213280"/>
          </a:xfrm>
        </p:spPr>
        <p:txBody>
          <a:bodyPr>
            <a:noAutofit/>
          </a:bodyPr>
          <a:lstStyle/>
          <a:p>
            <a:pPr marL="571500" indent="-571500">
              <a:buFont typeface="Arial" panose="020B0604020202020204" pitchFamily="34" charset="0"/>
              <a:buChar char="•"/>
            </a:pPr>
            <a:r>
              <a:rPr lang="en-US" dirty="0" smtClean="0">
                <a:solidFill>
                  <a:schemeClr val="bg2"/>
                </a:solidFill>
                <a:latin typeface="+mj-lt"/>
              </a:rPr>
              <a:t>Fully flexible: Private, on premises, hybrid or cloud</a:t>
            </a:r>
          </a:p>
          <a:p>
            <a:pPr marL="571500" indent="-571500">
              <a:buFont typeface="Arial" panose="020B0604020202020204" pitchFamily="34" charset="0"/>
              <a:buChar char="•"/>
            </a:pPr>
            <a:r>
              <a:rPr lang="en-US" dirty="0" smtClean="0">
                <a:solidFill>
                  <a:schemeClr val="bg1"/>
                </a:solidFill>
                <a:latin typeface="+mj-lt"/>
                <a:sym typeface="Wingdings" panose="05000000000000000000" pitchFamily="2" charset="2"/>
              </a:rPr>
              <a:t>The power of o365: Leverage Office, SharePoint and Exchange Online as your application building blocks</a:t>
            </a:r>
            <a:endParaRPr lang="en-US" dirty="0" smtClean="0">
              <a:solidFill>
                <a:schemeClr val="bg1"/>
              </a:solidFill>
              <a:latin typeface="+mj-lt"/>
            </a:endParaRPr>
          </a:p>
          <a:p>
            <a:pPr marL="571500" indent="-571500">
              <a:buFont typeface="Arial" panose="020B0604020202020204" pitchFamily="34" charset="0"/>
              <a:buChar char="•"/>
            </a:pPr>
            <a:r>
              <a:rPr lang="en-US" dirty="0" smtClean="0">
                <a:solidFill>
                  <a:schemeClr val="bg1"/>
                </a:solidFill>
                <a:latin typeface="+mj-lt"/>
                <a:sym typeface="Wingdings" panose="05000000000000000000" pitchFamily="2" charset="2"/>
              </a:rPr>
              <a:t>Identity is the glue that makes all of that possible</a:t>
            </a:r>
            <a:endParaRPr lang="en-US"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Freeform 190"/>
          <p:cNvSpPr>
            <a:spLocks/>
          </p:cNvSpPr>
          <p:nvPr/>
        </p:nvSpPr>
        <p:spPr bwMode="auto">
          <a:xfrm>
            <a:off x="166345" y="1401979"/>
            <a:ext cx="4781063" cy="2012255"/>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101"/>
          <p:cNvSpPr>
            <a:spLocks/>
          </p:cNvSpPr>
          <p:nvPr/>
        </p:nvSpPr>
        <p:spPr bwMode="auto">
          <a:xfrm>
            <a:off x="5543625" y="2818106"/>
            <a:ext cx="782638" cy="509588"/>
          </a:xfrm>
          <a:custGeom>
            <a:avLst/>
            <a:gdLst>
              <a:gd name="T0" fmla="*/ 118 w 140"/>
              <a:gd name="T1" fmla="*/ 40 h 91"/>
              <a:gd name="T2" fmla="*/ 118 w 140"/>
              <a:gd name="T3" fmla="*/ 38 h 91"/>
              <a:gd name="T4" fmla="*/ 79 w 140"/>
              <a:gd name="T5" fmla="*/ 0 h 91"/>
              <a:gd name="T6" fmla="*/ 47 w 140"/>
              <a:gd name="T7" fmla="*/ 17 h 91"/>
              <a:gd name="T8" fmla="*/ 37 w 140"/>
              <a:gd name="T9" fmla="*/ 14 h 91"/>
              <a:gd name="T10" fmla="*/ 24 w 140"/>
              <a:gd name="T11" fmla="*/ 18 h 91"/>
              <a:gd name="T12" fmla="*/ 14 w 140"/>
              <a:gd name="T13" fmla="*/ 36 h 91"/>
              <a:gd name="T14" fmla="*/ 0 w 140"/>
              <a:gd name="T15" fmla="*/ 61 h 91"/>
              <a:gd name="T16" fmla="*/ 27 w 140"/>
              <a:gd name="T17" fmla="*/ 91 h 91"/>
              <a:gd name="T18" fmla="*/ 31 w 140"/>
              <a:gd name="T19" fmla="*/ 91 h 91"/>
              <a:gd name="T20" fmla="*/ 34 w 140"/>
              <a:gd name="T21" fmla="*/ 91 h 91"/>
              <a:gd name="T22" fmla="*/ 97 w 140"/>
              <a:gd name="T23" fmla="*/ 91 h 91"/>
              <a:gd name="T24" fmla="*/ 98 w 140"/>
              <a:gd name="T25" fmla="*/ 91 h 91"/>
              <a:gd name="T26" fmla="*/ 99 w 140"/>
              <a:gd name="T27" fmla="*/ 91 h 91"/>
              <a:gd name="T28" fmla="*/ 104 w 140"/>
              <a:gd name="T29" fmla="*/ 91 h 91"/>
              <a:gd name="T30" fmla="*/ 114 w 140"/>
              <a:gd name="T31" fmla="*/ 91 h 91"/>
              <a:gd name="T32" fmla="*/ 140 w 140"/>
              <a:gd name="T33" fmla="*/ 66 h 91"/>
              <a:gd name="T34" fmla="*/ 118 w 140"/>
              <a:gd name="T35"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91">
                <a:moveTo>
                  <a:pt x="118" y="40"/>
                </a:moveTo>
                <a:cubicBezTo>
                  <a:pt x="118" y="39"/>
                  <a:pt x="118" y="39"/>
                  <a:pt x="118" y="38"/>
                </a:cubicBezTo>
                <a:cubicBezTo>
                  <a:pt x="118" y="17"/>
                  <a:pt x="100" y="0"/>
                  <a:pt x="79" y="0"/>
                </a:cubicBezTo>
                <a:cubicBezTo>
                  <a:pt x="66" y="0"/>
                  <a:pt x="54" y="7"/>
                  <a:pt x="47" y="17"/>
                </a:cubicBezTo>
                <a:cubicBezTo>
                  <a:pt x="44" y="15"/>
                  <a:pt x="40" y="14"/>
                  <a:pt x="37" y="14"/>
                </a:cubicBezTo>
                <a:cubicBezTo>
                  <a:pt x="32" y="14"/>
                  <a:pt x="28" y="15"/>
                  <a:pt x="24" y="18"/>
                </a:cubicBezTo>
                <a:cubicBezTo>
                  <a:pt x="18" y="22"/>
                  <a:pt x="14" y="28"/>
                  <a:pt x="14" y="36"/>
                </a:cubicBezTo>
                <a:cubicBezTo>
                  <a:pt x="6" y="41"/>
                  <a:pt x="0" y="51"/>
                  <a:pt x="0" y="61"/>
                </a:cubicBezTo>
                <a:cubicBezTo>
                  <a:pt x="0" y="77"/>
                  <a:pt x="12" y="90"/>
                  <a:pt x="27" y="91"/>
                </a:cubicBezTo>
                <a:cubicBezTo>
                  <a:pt x="28" y="91"/>
                  <a:pt x="30" y="91"/>
                  <a:pt x="31" y="91"/>
                </a:cubicBezTo>
                <a:cubicBezTo>
                  <a:pt x="32" y="91"/>
                  <a:pt x="33" y="91"/>
                  <a:pt x="34" y="91"/>
                </a:cubicBezTo>
                <a:cubicBezTo>
                  <a:pt x="48" y="91"/>
                  <a:pt x="81" y="91"/>
                  <a:pt x="97" y="91"/>
                </a:cubicBezTo>
                <a:cubicBezTo>
                  <a:pt x="97" y="91"/>
                  <a:pt x="97" y="91"/>
                  <a:pt x="98" y="91"/>
                </a:cubicBezTo>
                <a:cubicBezTo>
                  <a:pt x="99" y="91"/>
                  <a:pt x="99" y="91"/>
                  <a:pt x="99" y="91"/>
                </a:cubicBezTo>
                <a:cubicBezTo>
                  <a:pt x="100" y="91"/>
                  <a:pt x="102" y="91"/>
                  <a:pt x="104" y="91"/>
                </a:cubicBezTo>
                <a:cubicBezTo>
                  <a:pt x="114" y="91"/>
                  <a:pt x="114" y="91"/>
                  <a:pt x="114" y="91"/>
                </a:cubicBezTo>
                <a:cubicBezTo>
                  <a:pt x="128" y="91"/>
                  <a:pt x="140" y="80"/>
                  <a:pt x="140" y="66"/>
                </a:cubicBezTo>
                <a:cubicBezTo>
                  <a:pt x="140" y="53"/>
                  <a:pt x="130" y="42"/>
                  <a:pt x="118"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192"/>
          <p:cNvSpPr>
            <a:spLocks/>
          </p:cNvSpPr>
          <p:nvPr/>
        </p:nvSpPr>
        <p:spPr bwMode="auto">
          <a:xfrm>
            <a:off x="7178909" y="1465103"/>
            <a:ext cx="2606311" cy="1658338"/>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Title 1"/>
          <p:cNvSpPr txBox="1">
            <a:spLocks/>
          </p:cNvSpPr>
          <p:nvPr/>
        </p:nvSpPr>
        <p:spPr>
          <a:xfrm>
            <a:off x="358985" y="191403"/>
            <a:ext cx="11151917" cy="832764"/>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5" dirty="0" smtClean="0"/>
              <a:t>Your identity goes with you</a:t>
            </a:r>
            <a:endParaRPr lang="en-US" sz="5882" dirty="0"/>
          </a:p>
        </p:txBody>
      </p:sp>
      <p:grpSp>
        <p:nvGrpSpPr>
          <p:cNvPr id="221" name="Group 220"/>
          <p:cNvGrpSpPr/>
          <p:nvPr/>
        </p:nvGrpSpPr>
        <p:grpSpPr>
          <a:xfrm>
            <a:off x="7011459" y="5051539"/>
            <a:ext cx="2653417" cy="1686451"/>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223" name="Group 222"/>
            <p:cNvGrpSpPr/>
            <p:nvPr/>
          </p:nvGrpSpPr>
          <p:grpSpPr>
            <a:xfrm>
              <a:off x="3755359" y="5289026"/>
              <a:ext cx="2112688" cy="1222549"/>
              <a:chOff x="3770482" y="5289026"/>
              <a:chExt cx="2112688" cy="1222549"/>
            </a:xfrm>
          </p:grpSpPr>
          <p:sp>
            <p:nvSpPr>
              <p:cNvPr id="224" name="TextBox 223"/>
              <p:cNvSpPr txBox="1"/>
              <p:nvPr/>
            </p:nvSpPr>
            <p:spPr>
              <a:xfrm>
                <a:off x="3776238" y="6345376"/>
                <a:ext cx="2106932" cy="166199"/>
              </a:xfrm>
              <a:prstGeom prst="rect">
                <a:avLst/>
              </a:prstGeom>
              <a:noFill/>
            </p:spPr>
            <p:txBody>
              <a:bodyPr wrap="square" lIns="0" tIns="0" rIns="0" bIns="0" rtlCol="0">
                <a:spAutoFit/>
              </a:bodyPr>
              <a:lstStyle/>
              <a:p>
                <a:pPr algn="ctr" defTabSz="1218550">
                  <a:lnSpc>
                    <a:spcPct val="90000"/>
                  </a:lnSpc>
                  <a:spcBef>
                    <a:spcPct val="20000"/>
                  </a:spcBef>
                  <a:buSzPct val="80000"/>
                </a:pPr>
                <a:r>
                  <a:rPr lang="en-US" sz="1176" dirty="0">
                    <a:gradFill>
                      <a:gsLst>
                        <a:gs pos="21429">
                          <a:srgbClr val="EFEFEF"/>
                        </a:gs>
                        <a:gs pos="42000">
                          <a:srgbClr val="EFEFEF"/>
                        </a:gs>
                      </a:gsLst>
                      <a:lin ang="5400000" scaled="0"/>
                    </a:gra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grpSp>
      <p:sp>
        <p:nvSpPr>
          <p:cNvPr id="230" name="Freeform 229"/>
          <p:cNvSpPr/>
          <p:nvPr/>
        </p:nvSpPr>
        <p:spPr bwMode="auto">
          <a:xfrm>
            <a:off x="4469286" y="2245895"/>
            <a:ext cx="2698612" cy="48377"/>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245" name="Group 244"/>
          <p:cNvGrpSpPr/>
          <p:nvPr/>
        </p:nvGrpSpPr>
        <p:grpSpPr>
          <a:xfrm>
            <a:off x="776519" y="2175795"/>
            <a:ext cx="2075881" cy="800568"/>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133"/>
              <a:endParaRPr lang="en-US" sz="1765">
                <a:solidFill>
                  <a:prstClr val="black"/>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54"/>
              <a:endParaRPr lang="en-US" sz="1730">
                <a:solidFill>
                  <a:srgbClr val="505050"/>
                </a:solidFill>
              </a:endParaRPr>
            </a:p>
          </p:txBody>
        </p:sp>
      </p:grpSp>
      <p:sp>
        <p:nvSpPr>
          <p:cNvPr id="247" name="TextBox 246"/>
          <p:cNvSpPr txBox="1"/>
          <p:nvPr/>
        </p:nvSpPr>
        <p:spPr>
          <a:xfrm>
            <a:off x="7487983" y="2326640"/>
            <a:ext cx="2065515" cy="162932"/>
          </a:xfrm>
          <a:prstGeom prst="rect">
            <a:avLst/>
          </a:prstGeom>
          <a:noFill/>
        </p:spPr>
        <p:txBody>
          <a:bodyPr wrap="square" lIns="0" tIns="0" rIns="0" bIns="0" rtlCol="0">
            <a:spAutoFit/>
          </a:bodyPr>
          <a:lstStyle/>
          <a:p>
            <a:pPr algn="ctr" defTabSz="1218550">
              <a:lnSpc>
                <a:spcPct val="90000"/>
              </a:lnSpc>
              <a:spcBef>
                <a:spcPct val="20000"/>
              </a:spcBef>
              <a:buSzPct val="80000"/>
            </a:pPr>
            <a:r>
              <a:rPr lang="en-US" sz="1176" dirty="0">
                <a:solidFill>
                  <a:schemeClr val="tx2"/>
                </a:solidFill>
              </a:rPr>
              <a:t>3rd party clouds/hosting</a:t>
            </a:r>
          </a:p>
        </p:txBody>
      </p:sp>
      <p:grpSp>
        <p:nvGrpSpPr>
          <p:cNvPr id="257" name="Group 256"/>
          <p:cNvGrpSpPr/>
          <p:nvPr/>
        </p:nvGrpSpPr>
        <p:grpSpPr>
          <a:xfrm>
            <a:off x="2836550" y="1944724"/>
            <a:ext cx="1323578" cy="114101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sp>
        <p:nvSpPr>
          <p:cNvPr id="263" name="Rectangle 262"/>
          <p:cNvSpPr>
            <a:spLocks noChangeAspect="1"/>
          </p:cNvSpPr>
          <p:nvPr/>
        </p:nvSpPr>
        <p:spPr>
          <a:xfrm>
            <a:off x="3024989" y="3048803"/>
            <a:ext cx="915635" cy="303481"/>
          </a:xfrm>
          <a:prstGeom prst="rect">
            <a:avLst/>
          </a:prstGeom>
        </p:spPr>
        <p:txBody>
          <a:bodyPr wrap="none">
            <a:spAutoFit/>
          </a:bodyPr>
          <a:lstStyle/>
          <a:p>
            <a:pPr defTabSz="914367"/>
            <a:r>
              <a:rPr lang="en-US" sz="1372" kern="0" dirty="0" smtClean="0">
                <a:solidFill>
                  <a:schemeClr val="tx2"/>
                </a:solidFill>
                <a:cs typeface="Arial" panose="020B0604020202020204" pitchFamily="34" charset="0"/>
              </a:rPr>
              <a:t>Azure </a:t>
            </a:r>
            <a:r>
              <a:rPr lang="en-US" sz="1372" kern="0" dirty="0">
                <a:solidFill>
                  <a:schemeClr val="tx2"/>
                </a:solidFill>
                <a:cs typeface="Arial" panose="020B0604020202020204" pitchFamily="34" charset="0"/>
              </a:rPr>
              <a:t>AD</a:t>
            </a:r>
            <a:endParaRPr lang="en-US" sz="1372" dirty="0">
              <a:solidFill>
                <a:schemeClr val="tx2"/>
              </a:solidFill>
            </a:endParaRPr>
          </a:p>
        </p:txBody>
      </p:sp>
      <p:grpSp>
        <p:nvGrpSpPr>
          <p:cNvPr id="265" name="Group 264"/>
          <p:cNvGrpSpPr>
            <a:grpSpLocks noChangeAspect="1"/>
          </p:cNvGrpSpPr>
          <p:nvPr/>
        </p:nvGrpSpPr>
        <p:grpSpPr>
          <a:xfrm>
            <a:off x="2082447" y="5206006"/>
            <a:ext cx="2411384" cy="1609118"/>
            <a:chOff x="287234" y="2360985"/>
            <a:chExt cx="2707920" cy="1806997"/>
          </a:xfrm>
        </p:grpSpPr>
        <p:grpSp>
          <p:nvGrpSpPr>
            <p:cNvPr id="266" name="Group 265"/>
            <p:cNvGrpSpPr/>
            <p:nvPr/>
          </p:nvGrpSpPr>
          <p:grpSpPr>
            <a:xfrm>
              <a:off x="287234" y="2360985"/>
              <a:ext cx="2707920" cy="1720268"/>
              <a:chOff x="287234" y="1581158"/>
              <a:chExt cx="2707920" cy="1720268"/>
            </a:xfrm>
          </p:grpSpPr>
          <p:sp>
            <p:nvSpPr>
              <p:cNvPr id="296" name="Rectangle 295"/>
              <p:cNvSpPr/>
              <p:nvPr/>
            </p:nvSpPr>
            <p:spPr bwMode="auto">
              <a:xfrm>
                <a:off x="287234" y="1581158"/>
                <a:ext cx="2707920"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297" name="Group 296"/>
              <p:cNvGrpSpPr/>
              <p:nvPr/>
            </p:nvGrpSpPr>
            <p:grpSpPr>
              <a:xfrm>
                <a:off x="1513979" y="1733977"/>
                <a:ext cx="1157897" cy="921483"/>
                <a:chOff x="1513979" y="1733977"/>
                <a:chExt cx="1157897" cy="921483"/>
              </a:xfrm>
            </p:grpSpPr>
            <p:sp>
              <p:nvSpPr>
                <p:cNvPr id="300" name="Freeform 19"/>
                <p:cNvSpPr>
                  <a:spLocks noEditPoints="1"/>
                </p:cNvSpPr>
                <p:nvPr/>
              </p:nvSpPr>
              <p:spPr bwMode="auto">
                <a:xfrm>
                  <a:off x="2160085" y="2233985"/>
                  <a:ext cx="511791" cy="421475"/>
                </a:xfrm>
                <a:custGeom>
                  <a:avLst/>
                  <a:gdLst>
                    <a:gd name="T0" fmla="*/ 243 w 292"/>
                    <a:gd name="T1" fmla="*/ 0 h 240"/>
                    <a:gd name="T2" fmla="*/ 49 w 292"/>
                    <a:gd name="T3" fmla="*/ 0 h 240"/>
                    <a:gd name="T4" fmla="*/ 34 w 292"/>
                    <a:gd name="T5" fmla="*/ 15 h 240"/>
                    <a:gd name="T6" fmla="*/ 34 w 292"/>
                    <a:gd name="T7" fmla="*/ 145 h 240"/>
                    <a:gd name="T8" fmla="*/ 49 w 292"/>
                    <a:gd name="T9" fmla="*/ 160 h 240"/>
                    <a:gd name="T10" fmla="*/ 243 w 292"/>
                    <a:gd name="T11" fmla="*/ 160 h 240"/>
                    <a:gd name="T12" fmla="*/ 258 w 292"/>
                    <a:gd name="T13" fmla="*/ 145 h 240"/>
                    <a:gd name="T14" fmla="*/ 258 w 292"/>
                    <a:gd name="T15" fmla="*/ 15 h 240"/>
                    <a:gd name="T16" fmla="*/ 243 w 292"/>
                    <a:gd name="T17" fmla="*/ 0 h 240"/>
                    <a:gd name="T18" fmla="*/ 244 w 292"/>
                    <a:gd name="T19" fmla="*/ 148 h 240"/>
                    <a:gd name="T20" fmla="*/ 48 w 292"/>
                    <a:gd name="T21" fmla="*/ 148 h 240"/>
                    <a:gd name="T22" fmla="*/ 48 w 292"/>
                    <a:gd name="T23" fmla="*/ 12 h 240"/>
                    <a:gd name="T24" fmla="*/ 244 w 292"/>
                    <a:gd name="T25" fmla="*/ 12 h 240"/>
                    <a:gd name="T26" fmla="*/ 244 w 292"/>
                    <a:gd name="T27" fmla="*/ 148 h 240"/>
                    <a:gd name="T28" fmla="*/ 287 w 292"/>
                    <a:gd name="T29" fmla="*/ 225 h 240"/>
                    <a:gd name="T30" fmla="*/ 260 w 292"/>
                    <a:gd name="T31" fmla="*/ 179 h 240"/>
                    <a:gd name="T32" fmla="*/ 245 w 292"/>
                    <a:gd name="T33" fmla="*/ 164 h 240"/>
                    <a:gd name="T34" fmla="*/ 47 w 292"/>
                    <a:gd name="T35" fmla="*/ 164 h 240"/>
                    <a:gd name="T36" fmla="*/ 32 w 292"/>
                    <a:gd name="T37" fmla="*/ 179 h 240"/>
                    <a:gd name="T38" fmla="*/ 5 w 292"/>
                    <a:gd name="T39" fmla="*/ 225 h 240"/>
                    <a:gd name="T40" fmla="*/ 11 w 292"/>
                    <a:gd name="T41" fmla="*/ 240 h 240"/>
                    <a:gd name="T42" fmla="*/ 282 w 292"/>
                    <a:gd name="T43" fmla="*/ 240 h 240"/>
                    <a:gd name="T44" fmla="*/ 287 w 292"/>
                    <a:gd name="T45" fmla="*/ 225 h 240"/>
                    <a:gd name="T46" fmla="*/ 108 w 292"/>
                    <a:gd name="T47" fmla="*/ 233 h 240"/>
                    <a:gd name="T48" fmla="*/ 114 w 292"/>
                    <a:gd name="T49" fmla="*/ 213 h 240"/>
                    <a:gd name="T50" fmla="*/ 178 w 292"/>
                    <a:gd name="T51" fmla="*/ 213 h 240"/>
                    <a:gd name="T52" fmla="*/ 184 w 292"/>
                    <a:gd name="T53" fmla="*/ 233 h 240"/>
                    <a:gd name="T54" fmla="*/ 108 w 292"/>
                    <a:gd name="T55" fmla="*/ 233 h 240"/>
                    <a:gd name="T56" fmla="*/ 26 w 292"/>
                    <a:gd name="T57" fmla="*/ 208 h 240"/>
                    <a:gd name="T58" fmla="*/ 47 w 292"/>
                    <a:gd name="T59" fmla="*/ 168 h 240"/>
                    <a:gd name="T60" fmla="*/ 244 w 292"/>
                    <a:gd name="T61" fmla="*/ 168 h 240"/>
                    <a:gd name="T62" fmla="*/ 266 w 292"/>
                    <a:gd name="T63" fmla="*/ 208 h 240"/>
                    <a:gd name="T64" fmla="*/ 26 w 292"/>
                    <a:gd name="T65" fmla="*/ 20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2" h="240">
                      <a:moveTo>
                        <a:pt x="243" y="0"/>
                      </a:moveTo>
                      <a:cubicBezTo>
                        <a:pt x="243" y="0"/>
                        <a:pt x="243" y="0"/>
                        <a:pt x="49" y="0"/>
                      </a:cubicBezTo>
                      <a:cubicBezTo>
                        <a:pt x="40" y="0"/>
                        <a:pt x="34" y="7"/>
                        <a:pt x="34" y="15"/>
                      </a:cubicBezTo>
                      <a:cubicBezTo>
                        <a:pt x="34" y="15"/>
                        <a:pt x="34" y="15"/>
                        <a:pt x="34" y="145"/>
                      </a:cubicBezTo>
                      <a:cubicBezTo>
                        <a:pt x="34" y="153"/>
                        <a:pt x="40" y="160"/>
                        <a:pt x="49" y="160"/>
                      </a:cubicBezTo>
                      <a:cubicBezTo>
                        <a:pt x="49" y="160"/>
                        <a:pt x="49" y="160"/>
                        <a:pt x="243" y="160"/>
                      </a:cubicBezTo>
                      <a:cubicBezTo>
                        <a:pt x="251" y="160"/>
                        <a:pt x="258" y="153"/>
                        <a:pt x="258" y="145"/>
                      </a:cubicBezTo>
                      <a:cubicBezTo>
                        <a:pt x="258" y="15"/>
                        <a:pt x="258" y="15"/>
                        <a:pt x="258" y="15"/>
                      </a:cubicBezTo>
                      <a:cubicBezTo>
                        <a:pt x="258" y="7"/>
                        <a:pt x="251" y="0"/>
                        <a:pt x="243" y="0"/>
                      </a:cubicBezTo>
                      <a:close/>
                      <a:moveTo>
                        <a:pt x="244" y="148"/>
                      </a:moveTo>
                      <a:cubicBezTo>
                        <a:pt x="48" y="148"/>
                        <a:pt x="48" y="148"/>
                        <a:pt x="48" y="148"/>
                      </a:cubicBezTo>
                      <a:cubicBezTo>
                        <a:pt x="48" y="12"/>
                        <a:pt x="48" y="12"/>
                        <a:pt x="48" y="12"/>
                      </a:cubicBezTo>
                      <a:cubicBezTo>
                        <a:pt x="244" y="12"/>
                        <a:pt x="244" y="12"/>
                        <a:pt x="244" y="12"/>
                      </a:cubicBezTo>
                      <a:lnTo>
                        <a:pt x="244" y="148"/>
                      </a:lnTo>
                      <a:close/>
                      <a:moveTo>
                        <a:pt x="287" y="225"/>
                      </a:moveTo>
                      <a:cubicBezTo>
                        <a:pt x="260" y="179"/>
                        <a:pt x="260" y="179"/>
                        <a:pt x="260" y="179"/>
                      </a:cubicBezTo>
                      <a:cubicBezTo>
                        <a:pt x="257" y="173"/>
                        <a:pt x="254" y="164"/>
                        <a:pt x="245" y="164"/>
                      </a:cubicBezTo>
                      <a:cubicBezTo>
                        <a:pt x="245" y="164"/>
                        <a:pt x="245" y="164"/>
                        <a:pt x="47" y="164"/>
                      </a:cubicBezTo>
                      <a:cubicBezTo>
                        <a:pt x="38" y="164"/>
                        <a:pt x="36" y="174"/>
                        <a:pt x="32" y="179"/>
                      </a:cubicBezTo>
                      <a:cubicBezTo>
                        <a:pt x="32" y="179"/>
                        <a:pt x="32" y="179"/>
                        <a:pt x="5" y="225"/>
                      </a:cubicBezTo>
                      <a:cubicBezTo>
                        <a:pt x="0" y="232"/>
                        <a:pt x="2" y="240"/>
                        <a:pt x="11" y="240"/>
                      </a:cubicBezTo>
                      <a:cubicBezTo>
                        <a:pt x="11" y="240"/>
                        <a:pt x="11" y="240"/>
                        <a:pt x="282" y="240"/>
                      </a:cubicBezTo>
                      <a:cubicBezTo>
                        <a:pt x="290" y="240"/>
                        <a:pt x="292" y="231"/>
                        <a:pt x="287" y="225"/>
                      </a:cubicBezTo>
                      <a:close/>
                      <a:moveTo>
                        <a:pt x="108" y="233"/>
                      </a:moveTo>
                      <a:cubicBezTo>
                        <a:pt x="114" y="213"/>
                        <a:pt x="114" y="213"/>
                        <a:pt x="114" y="213"/>
                      </a:cubicBezTo>
                      <a:cubicBezTo>
                        <a:pt x="178" y="213"/>
                        <a:pt x="178" y="213"/>
                        <a:pt x="178" y="213"/>
                      </a:cubicBezTo>
                      <a:cubicBezTo>
                        <a:pt x="184" y="233"/>
                        <a:pt x="184" y="233"/>
                        <a:pt x="184" y="233"/>
                      </a:cubicBezTo>
                      <a:lnTo>
                        <a:pt x="108" y="233"/>
                      </a:lnTo>
                      <a:close/>
                      <a:moveTo>
                        <a:pt x="26" y="208"/>
                      </a:moveTo>
                      <a:cubicBezTo>
                        <a:pt x="47" y="168"/>
                        <a:pt x="47" y="168"/>
                        <a:pt x="47" y="168"/>
                      </a:cubicBezTo>
                      <a:cubicBezTo>
                        <a:pt x="244" y="168"/>
                        <a:pt x="244" y="168"/>
                        <a:pt x="244" y="168"/>
                      </a:cubicBezTo>
                      <a:cubicBezTo>
                        <a:pt x="266" y="208"/>
                        <a:pt x="266" y="208"/>
                        <a:pt x="266" y="208"/>
                      </a:cubicBezTo>
                      <a:lnTo>
                        <a:pt x="26" y="208"/>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305" name="Freeform 23"/>
                <p:cNvSpPr>
                  <a:spLocks/>
                </p:cNvSpPr>
                <p:nvPr/>
              </p:nvSpPr>
              <p:spPr bwMode="auto">
                <a:xfrm>
                  <a:off x="1513979" y="1733977"/>
                  <a:ext cx="257073" cy="305107"/>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70" tIns="55934" rIns="111870" bIns="55934" numCol="1" rtlCol="0" anchor="ctr" anchorCtr="0" compatLnSpc="1">
                <a:prstTxWarp prst="textNoShape">
                  <a:avLst/>
                </a:prstTxWarp>
              </a:bodyPr>
              <a:lstStyle/>
              <a:p>
                <a:pPr algn="ctr" defTabSz="1118369" fontAlgn="base">
                  <a:spcBef>
                    <a:spcPct val="0"/>
                  </a:spcBef>
                  <a:spcAft>
                    <a:spcPct val="0"/>
                  </a:spcAft>
                  <a:defRPr/>
                </a:pPr>
                <a:endParaRPr lang="en-US" sz="2753" kern="0" dirty="0">
                  <a:solidFill>
                    <a:srgbClr val="505050"/>
                  </a:solidFill>
                </a:endParaRPr>
              </a:p>
            </p:txBody>
          </p:sp>
          <p:grpSp>
            <p:nvGrpSpPr>
              <p:cNvPr id="269" name="Group 5"/>
              <p:cNvGrpSpPr/>
              <p:nvPr/>
            </p:nvGrpSpPr>
            <p:grpSpPr>
              <a:xfrm>
                <a:off x="5633874" y="4226994"/>
                <a:ext cx="1463337" cy="1168124"/>
                <a:chOff x="5684753" y="4448116"/>
                <a:chExt cx="1463337" cy="1168124"/>
              </a:xfrm>
            </p:grpSpPr>
            <p:grpSp>
              <p:nvGrpSpPr>
                <p:cNvPr id="270" name="Group 8"/>
                <p:cNvGrpSpPr/>
                <p:nvPr/>
              </p:nvGrpSpPr>
              <p:grpSpPr>
                <a:xfrm>
                  <a:off x="5791654" y="4448116"/>
                  <a:ext cx="1032923" cy="701939"/>
                  <a:chOff x="1840649" y="4818296"/>
                  <a:chExt cx="966161" cy="691914"/>
                </a:xfrm>
              </p:grpSpPr>
              <p:sp>
                <p:nvSpPr>
                  <p:cNvPr id="273" name="Freeform 15"/>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FFFFFF"/>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4" name="Freeform 17"/>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FFFFFF">
                      <a:lumMod val="8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5" name="Oval 18"/>
                  <p:cNvSpPr>
                    <a:spLocks noChangeAspect="1" noChangeArrowheads="1"/>
                  </p:cNvSpPr>
                  <p:nvPr/>
                </p:nvSpPr>
                <p:spPr bwMode="auto">
                  <a:xfrm>
                    <a:off x="2201709" y="4985896"/>
                    <a:ext cx="91441" cy="91439"/>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6" name="Oval 19"/>
                  <p:cNvSpPr>
                    <a:spLocks noChangeAspect="1" noChangeArrowheads="1"/>
                  </p:cNvSpPr>
                  <p:nvPr/>
                </p:nvSpPr>
                <p:spPr bwMode="auto">
                  <a:xfrm flipH="1">
                    <a:off x="2351276" y="4985914"/>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7" name="Oval 20"/>
                  <p:cNvSpPr>
                    <a:spLocks noChangeAspect="1" noChangeArrowheads="1"/>
                  </p:cNvSpPr>
                  <p:nvPr/>
                </p:nvSpPr>
                <p:spPr bwMode="auto">
                  <a:xfrm>
                    <a:off x="2201709" y="5317092"/>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8" name="Oval 21"/>
                  <p:cNvSpPr>
                    <a:spLocks noChangeAspect="1" noChangeArrowheads="1"/>
                  </p:cNvSpPr>
                  <p:nvPr/>
                </p:nvSpPr>
                <p:spPr bwMode="auto">
                  <a:xfrm flipH="1">
                    <a:off x="2351276" y="5317110"/>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9" name="Oval 22"/>
                  <p:cNvSpPr>
                    <a:spLocks noChangeAspect="1" noChangeArrowheads="1"/>
                  </p:cNvSpPr>
                  <p:nvPr/>
                </p:nvSpPr>
                <p:spPr bwMode="auto">
                  <a:xfrm flipH="1">
                    <a:off x="2477440" y="5293282"/>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0" name="Oval 23"/>
                  <p:cNvSpPr>
                    <a:spLocks noChangeAspect="1" noChangeArrowheads="1"/>
                  </p:cNvSpPr>
                  <p:nvPr/>
                </p:nvSpPr>
                <p:spPr bwMode="auto">
                  <a:xfrm>
                    <a:off x="2077441" y="5293282"/>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1" name="Oval 24"/>
                  <p:cNvSpPr>
                    <a:spLocks noChangeAspect="1" noChangeArrowheads="1"/>
                  </p:cNvSpPr>
                  <p:nvPr/>
                </p:nvSpPr>
                <p:spPr bwMode="auto">
                  <a:xfrm flipH="1">
                    <a:off x="2603604" y="5277799"/>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2" name="Oval 25"/>
                  <p:cNvSpPr>
                    <a:spLocks noChangeAspect="1" noChangeArrowheads="1"/>
                  </p:cNvSpPr>
                  <p:nvPr/>
                </p:nvSpPr>
                <p:spPr bwMode="auto">
                  <a:xfrm flipH="1">
                    <a:off x="1953173" y="5277799"/>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925">
                      <a:defRPr/>
                    </a:pPr>
                    <a:endParaRPr lang="en-US" sz="1835" dirty="0">
                      <a:ln>
                        <a:solidFill>
                          <a:srgbClr val="FFFFFF">
                            <a:alpha val="0"/>
                          </a:srgbClr>
                        </a:solidFill>
                      </a:ln>
                      <a:solidFill>
                        <a:srgbClr val="505050"/>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925">
                      <a:defRPr/>
                    </a:pPr>
                    <a:endParaRPr lang="en-US" sz="1835" dirty="0">
                      <a:ln>
                        <a:solidFill>
                          <a:srgbClr val="FFFFFF">
                            <a:alpha val="0"/>
                          </a:srgbClr>
                        </a:solidFill>
                      </a:ln>
                      <a:solidFill>
                        <a:srgbClr val="505050"/>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925">
                      <a:defRPr/>
                    </a:pPr>
                    <a:endParaRPr lang="en-US" sz="1835" dirty="0">
                      <a:ln>
                        <a:solidFill>
                          <a:srgbClr val="FFFFFF">
                            <a:alpha val="0"/>
                          </a:srgbClr>
                        </a:solidFill>
                      </a:ln>
                      <a:solidFill>
                        <a:srgbClr val="505050"/>
                      </a:solidFill>
                    </a:endParaRPr>
                  </a:p>
                </p:txBody>
              </p:sp>
              <p:cxnSp>
                <p:nvCxnSpPr>
                  <p:cNvPr id="286" name="Straight Connector 33"/>
                  <p:cNvCxnSpPr>
                    <a:stCxn id="275" idx="4"/>
                    <a:endCxn id="277" idx="0"/>
                  </p:cNvCxnSpPr>
                  <p:nvPr/>
                </p:nvCxnSpPr>
                <p:spPr>
                  <a:xfrm>
                    <a:off x="2247429" y="5077335"/>
                    <a:ext cx="0" cy="239757"/>
                  </a:xfrm>
                  <a:prstGeom prst="line">
                    <a:avLst/>
                  </a:prstGeom>
                  <a:noFill/>
                  <a:ln w="9525" cap="flat" cmpd="sng" algn="ctr">
                    <a:noFill/>
                    <a:prstDash val="solid"/>
                  </a:ln>
                  <a:effectLst/>
                </p:spPr>
              </p:cxnSp>
              <p:sp>
                <p:nvSpPr>
                  <p:cNvPr id="287" name="Oval 34"/>
                  <p:cNvSpPr>
                    <a:spLocks noChangeAspect="1" noChangeArrowheads="1"/>
                  </p:cNvSpPr>
                  <p:nvPr/>
                </p:nvSpPr>
                <p:spPr bwMode="auto">
                  <a:xfrm>
                    <a:off x="2201709" y="5139927"/>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88" name="Straight Connector 36"/>
                  <p:cNvCxnSpPr>
                    <a:stCxn id="276" idx="4"/>
                    <a:endCxn id="278" idx="0"/>
                  </p:cNvCxnSpPr>
                  <p:nvPr/>
                </p:nvCxnSpPr>
                <p:spPr>
                  <a:xfrm>
                    <a:off x="2396995" y="5077355"/>
                    <a:ext cx="0" cy="239755"/>
                  </a:xfrm>
                  <a:prstGeom prst="line">
                    <a:avLst/>
                  </a:prstGeom>
                  <a:noFill/>
                  <a:ln w="9525" cap="flat" cmpd="sng" algn="ctr">
                    <a:noFill/>
                    <a:prstDash val="solid"/>
                  </a:ln>
                  <a:effectLst/>
                </p:spPr>
              </p:cxnSp>
              <p:sp>
                <p:nvSpPr>
                  <p:cNvPr id="289" name="Oval 38"/>
                  <p:cNvSpPr>
                    <a:spLocks noChangeAspect="1" noChangeArrowheads="1"/>
                  </p:cNvSpPr>
                  <p:nvPr/>
                </p:nvSpPr>
                <p:spPr bwMode="auto">
                  <a:xfrm flipH="1">
                    <a:off x="2351275" y="5139945"/>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90" name="Straight Connector 39"/>
                  <p:cNvCxnSpPr>
                    <a:stCxn id="276" idx="3"/>
                    <a:endCxn id="281" idx="7"/>
                  </p:cNvCxnSpPr>
                  <p:nvPr/>
                </p:nvCxnSpPr>
                <p:spPr>
                  <a:xfrm>
                    <a:off x="2429325" y="5063964"/>
                    <a:ext cx="187669" cy="227227"/>
                  </a:xfrm>
                  <a:prstGeom prst="line">
                    <a:avLst/>
                  </a:prstGeom>
                  <a:noFill/>
                  <a:ln w="9525" cap="flat" cmpd="sng" algn="ctr">
                    <a:noFill/>
                    <a:prstDash val="solid"/>
                  </a:ln>
                  <a:effectLst/>
                </p:spPr>
              </p:cxnSp>
              <p:sp>
                <p:nvSpPr>
                  <p:cNvPr id="291" name="Oval 41"/>
                  <p:cNvSpPr>
                    <a:spLocks noChangeAspect="1" noChangeArrowheads="1"/>
                  </p:cNvSpPr>
                  <p:nvPr/>
                </p:nvSpPr>
                <p:spPr bwMode="auto">
                  <a:xfrm flipH="1">
                    <a:off x="2477440" y="5131857"/>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92" name="Straight Connector 42"/>
                  <p:cNvCxnSpPr>
                    <a:stCxn id="275" idx="3"/>
                    <a:endCxn id="282" idx="1"/>
                  </p:cNvCxnSpPr>
                  <p:nvPr/>
                </p:nvCxnSpPr>
                <p:spPr>
                  <a:xfrm flipH="1">
                    <a:off x="2031222" y="5063944"/>
                    <a:ext cx="183878" cy="227246"/>
                  </a:xfrm>
                  <a:prstGeom prst="line">
                    <a:avLst/>
                  </a:prstGeom>
                  <a:noFill/>
                  <a:ln w="9525" cap="flat" cmpd="sng" algn="ctr">
                    <a:noFill/>
                    <a:prstDash val="solid"/>
                  </a:ln>
                  <a:effectLst/>
                </p:spPr>
              </p:cxnSp>
              <p:sp>
                <p:nvSpPr>
                  <p:cNvPr id="293" name="Oval 44"/>
                  <p:cNvSpPr>
                    <a:spLocks noChangeAspect="1" noChangeArrowheads="1"/>
                  </p:cNvSpPr>
                  <p:nvPr/>
                </p:nvSpPr>
                <p:spPr bwMode="auto">
                  <a:xfrm>
                    <a:off x="2082174" y="5131848"/>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94" name="Straight Connector 45"/>
                  <p:cNvCxnSpPr>
                    <a:stCxn id="287" idx="3"/>
                    <a:endCxn id="280" idx="7"/>
                  </p:cNvCxnSpPr>
                  <p:nvPr/>
                </p:nvCxnSpPr>
                <p:spPr>
                  <a:xfrm flipH="1">
                    <a:off x="2155490" y="5217976"/>
                    <a:ext cx="59609" cy="88697"/>
                  </a:xfrm>
                  <a:prstGeom prst="line">
                    <a:avLst/>
                  </a:prstGeom>
                  <a:noFill/>
                  <a:ln w="9525" cap="flat" cmpd="sng" algn="ctr">
                    <a:noFill/>
                    <a:prstDash val="solid"/>
                  </a:ln>
                  <a:effectLst/>
                </p:spPr>
              </p:cxnSp>
              <p:cxnSp>
                <p:nvCxnSpPr>
                  <p:cNvPr id="295" name="Straight Connector 49"/>
                  <p:cNvCxnSpPr>
                    <a:stCxn id="289" idx="3"/>
                    <a:endCxn id="279" idx="7"/>
                  </p:cNvCxnSpPr>
                  <p:nvPr/>
                </p:nvCxnSpPr>
                <p:spPr>
                  <a:xfrm>
                    <a:off x="2429324" y="5217994"/>
                    <a:ext cx="61506" cy="88679"/>
                  </a:xfrm>
                  <a:prstGeom prst="line">
                    <a:avLst/>
                  </a:prstGeom>
                  <a:noFill/>
                  <a:ln w="9525" cap="flat" cmpd="sng" algn="ctr">
                    <a:noFill/>
                    <a:prstDash val="solid"/>
                  </a:ln>
                  <a:effectLst/>
                </p:spPr>
              </p:cxnSp>
            </p:grpSp>
            <p:sp>
              <p:nvSpPr>
                <p:cNvPr id="271" name="Rectangle 10"/>
                <p:cNvSpPr/>
                <p:nvPr/>
              </p:nvSpPr>
              <p:spPr>
                <a:xfrm>
                  <a:off x="5684753" y="5365383"/>
                  <a:ext cx="1463337" cy="250857"/>
                </a:xfrm>
                <a:prstGeom prst="rect">
                  <a:avLst/>
                </a:prstGeom>
                <a:ln>
                  <a:noFill/>
                </a:ln>
              </p:spPr>
              <p:txBody>
                <a:bodyPr wrap="none" lIns="0" tIns="0" rIns="0" bIns="0" anchor="ctr">
                  <a:spAutoFit/>
                </a:bodyPr>
                <a:lstStyle/>
                <a:p>
                  <a:pPr algn="ctr" defTabSz="1117987" fontAlgn="base">
                    <a:spcBef>
                      <a:spcPts val="1468"/>
                    </a:spcBef>
                    <a:spcAft>
                      <a:spcPct val="0"/>
                    </a:spcAft>
                  </a:pPr>
                  <a:r>
                    <a:rPr lang="en-US" sz="1100" kern="0" dirty="0">
                      <a:ln>
                        <a:solidFill>
                          <a:srgbClr val="FFFFFF">
                            <a:alpha val="0"/>
                          </a:srgbClr>
                        </a:solidFill>
                      </a:ln>
                      <a:solidFill>
                        <a:schemeClr val="bg1"/>
                      </a:solidFill>
                      <a:latin typeface="Segoe"/>
                    </a:rPr>
                    <a:t>Active Directory</a:t>
                  </a:r>
                </a:p>
              </p:txBody>
            </p:sp>
          </p:grpSp>
        </p:grpSp>
      </p:grpSp>
      <p:sp>
        <p:nvSpPr>
          <p:cNvPr id="311" name="Freeform 310"/>
          <p:cNvSpPr/>
          <p:nvPr/>
        </p:nvSpPr>
        <p:spPr bwMode="auto">
          <a:xfrm rot="19083974">
            <a:off x="2849854" y="3752623"/>
            <a:ext cx="1056605" cy="1160627"/>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314" name="Group 313"/>
          <p:cNvGrpSpPr/>
          <p:nvPr/>
        </p:nvGrpSpPr>
        <p:grpSpPr>
          <a:xfrm>
            <a:off x="4899804" y="5233666"/>
            <a:ext cx="1728401" cy="1385282"/>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3" name="Freeform 9"/>
          <p:cNvSpPr>
            <a:spLocks noEditPoints="1"/>
          </p:cNvSpPr>
          <p:nvPr/>
        </p:nvSpPr>
        <p:spPr bwMode="auto">
          <a:xfrm>
            <a:off x="4114346" y="5321814"/>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399" name="Title 1"/>
          <p:cNvSpPr>
            <a:spLocks noGrp="1"/>
          </p:cNvSpPr>
          <p:nvPr>
            <p:ph type="ctrTitle"/>
          </p:nvPr>
        </p:nvSpPr>
        <p:spPr>
          <a:xfrm>
            <a:off x="5192806" y="3969662"/>
            <a:ext cx="941047" cy="749914"/>
          </a:xfrm>
        </p:spPr>
        <p:txBody>
          <a:bodyPr/>
          <a:lstStyle/>
          <a:p>
            <a:r>
              <a:rPr lang="en-US" sz="3600" dirty="0" smtClean="0">
                <a:solidFill>
                  <a:schemeClr val="bg1"/>
                </a:solidFill>
              </a:rPr>
              <a:t>You</a:t>
            </a:r>
            <a:endParaRPr lang="en-US" sz="3600" dirty="0">
              <a:solidFill>
                <a:schemeClr val="bg1"/>
              </a:solidFill>
            </a:endParaRPr>
          </a:p>
        </p:txBody>
      </p:sp>
      <p:cxnSp>
        <p:nvCxnSpPr>
          <p:cNvPr id="401" name="Straight Arrow Connector 400"/>
          <p:cNvCxnSpPr/>
          <p:nvPr/>
        </p:nvCxnSpPr>
        <p:spPr>
          <a:xfrm flipH="1">
            <a:off x="4631735" y="4676172"/>
            <a:ext cx="718357" cy="6721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4510575" y="3045864"/>
            <a:ext cx="750533" cy="9548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4253135" y="2641713"/>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cxnSp>
        <p:nvCxnSpPr>
          <p:cNvPr id="407" name="Straight Arrow Connector 406"/>
          <p:cNvCxnSpPr/>
          <p:nvPr/>
        </p:nvCxnSpPr>
        <p:spPr>
          <a:xfrm flipV="1">
            <a:off x="6037184" y="2995260"/>
            <a:ext cx="1429393" cy="12921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7543335" y="2659087"/>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pic>
        <p:nvPicPr>
          <p:cNvPr id="412" name="Picture 411"/>
          <p:cNvPicPr>
            <a:picLocks noChangeAspect="1"/>
          </p:cNvPicPr>
          <p:nvPr/>
        </p:nvPicPr>
        <p:blipFill>
          <a:blip r:embed="rId4"/>
          <a:stretch>
            <a:fillRect/>
          </a:stretch>
        </p:blipFill>
        <p:spPr>
          <a:xfrm>
            <a:off x="2459925" y="5736188"/>
            <a:ext cx="305758" cy="575544"/>
          </a:xfrm>
          <a:prstGeom prst="rect">
            <a:avLst/>
          </a:prstGeom>
        </p:spPr>
      </p:pic>
      <p:cxnSp>
        <p:nvCxnSpPr>
          <p:cNvPr id="413" name="Straight Arrow Connector 412"/>
          <p:cNvCxnSpPr/>
          <p:nvPr/>
        </p:nvCxnSpPr>
        <p:spPr>
          <a:xfrm>
            <a:off x="6032323" y="4579879"/>
            <a:ext cx="1070016" cy="6273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7205844" y="5248626"/>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Tree>
    <p:extLst>
      <p:ext uri="{BB962C8B-B14F-4D97-AF65-F5344CB8AC3E}">
        <p14:creationId xmlns:p14="http://schemas.microsoft.com/office/powerpoint/2010/main" val="174193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399" grpId="0"/>
      <p:bldP spid="406" grpId="0" animBg="1"/>
      <p:bldP spid="410" grpId="0" animBg="1"/>
      <p:bldP spid="41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35"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4"/>
          <p:cNvSpPr>
            <a:spLocks noGrp="1"/>
          </p:cNvSpPr>
          <p:nvPr>
            <p:ph type="ctrTitle"/>
          </p:nvPr>
        </p:nvSpPr>
        <p:spPr>
          <a:xfrm>
            <a:off x="355729" y="1341330"/>
            <a:ext cx="11034445" cy="4432149"/>
          </a:xfrm>
        </p:spPr>
        <p:txBody>
          <a:bodyPr>
            <a:noAutofit/>
          </a:bodyPr>
          <a:lstStyle/>
          <a:p>
            <a:r>
              <a:rPr lang="en-US" sz="3200" dirty="0" smtClean="0"/>
              <a:t>Abstract:</a:t>
            </a:r>
            <a:br>
              <a:rPr lang="en-US" sz="3200" dirty="0" smtClean="0"/>
            </a:br>
            <a:r>
              <a:rPr lang="en-US" sz="3200" dirty="0"/>
              <a:t/>
            </a:r>
            <a:br>
              <a:rPr lang="en-US" sz="3200" dirty="0"/>
            </a:br>
            <a:r>
              <a:rPr lang="en-US" sz="3200" dirty="0" smtClean="0"/>
              <a:t>This presentation highlights the basic concepts of Azure Active Directory from a developer’s perspective. It covers integrating O365 and Azure AD from Web and Mobile apps. </a:t>
            </a:r>
            <a:br>
              <a:rPr lang="en-US" sz="3200" dirty="0" smtClean="0"/>
            </a:br>
            <a:r>
              <a:rPr lang="en-US" sz="3200" dirty="0"/>
              <a:t/>
            </a:r>
            <a:br>
              <a:rPr lang="en-US" sz="3200" dirty="0"/>
            </a:br>
            <a:r>
              <a:rPr lang="en-US" sz="3200" dirty="0" smtClean="0"/>
              <a:t>The demo code can go all the way from a simple File, New </a:t>
            </a:r>
            <a:r>
              <a:rPr lang="en-US" sz="3200" dirty="0" err="1" smtClean="0"/>
              <a:t>ASP.Net</a:t>
            </a:r>
            <a:r>
              <a:rPr lang="en-US" sz="3200" dirty="0" smtClean="0"/>
              <a:t> MVC web app, a more complex mobile app calling a Mobile Services authenticating via AAD and you can  take it all the way to building a Xamarin cross app iOS/Win 8 authenticating via AAD and calling a web service that generates a Word Document on SharePoint online using the O365 APIs.</a:t>
            </a:r>
            <a:endParaRPr lang="en-US" sz="3200" dirty="0"/>
          </a:p>
        </p:txBody>
      </p:sp>
    </p:spTree>
    <p:extLst>
      <p:ext uri="{BB962C8B-B14F-4D97-AF65-F5344CB8AC3E}">
        <p14:creationId xmlns:p14="http://schemas.microsoft.com/office/powerpoint/2010/main" val="414715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0372" y="1372279"/>
            <a:ext cx="11034445" cy="1027619"/>
          </a:xfrm>
        </p:spPr>
        <p:txBody>
          <a:bodyPr>
            <a:normAutofit fontScale="90000"/>
          </a:bodyPr>
          <a:lstStyle/>
          <a:p>
            <a:r>
              <a:rPr lang="en-US" sz="6600" dirty="0" smtClean="0">
                <a:solidFill>
                  <a:schemeClr val="bg2"/>
                </a:solidFill>
              </a:rPr>
              <a:t>How do we make all of that work?</a:t>
            </a:r>
            <a:endParaRPr lang="en-US" sz="6600" dirty="0">
              <a:solidFill>
                <a:schemeClr val="bg2"/>
              </a:solidFill>
            </a:endParaRPr>
          </a:p>
        </p:txBody>
      </p:sp>
      <p:sp>
        <p:nvSpPr>
          <p:cNvPr id="7" name="TextBox 6"/>
          <p:cNvSpPr txBox="1"/>
          <p:nvPr/>
        </p:nvSpPr>
        <p:spPr>
          <a:xfrm>
            <a:off x="1761557" y="3476113"/>
            <a:ext cx="10570583" cy="3693319"/>
          </a:xfrm>
          <a:prstGeom prst="rect">
            <a:avLst/>
          </a:prstGeom>
          <a:noFill/>
        </p:spPr>
        <p:txBody>
          <a:bodyPr wrap="square" lIns="0" tIns="0" rIns="0" bIns="0" rtlCol="0">
            <a:spAutoFit/>
          </a:bodyPr>
          <a:lstStyle/>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Segoe UI Light" panose="020B0502040204020203" pitchFamily="34" charset="0"/>
                <a:cs typeface="Segoe UI Light" panose="020B0502040204020203" pitchFamily="34" charset="0"/>
              </a:rPr>
              <a:t>Enabling modern authentication protocols</a:t>
            </a:r>
          </a:p>
          <a:p>
            <a:pPr marL="457200" indent="-457200">
              <a:lnSpc>
                <a:spcPct val="90000"/>
              </a:lnSpc>
              <a:spcBef>
                <a:spcPct val="20000"/>
              </a:spcBef>
              <a:buSzPct val="80000"/>
              <a:buFont typeface="Arial" panose="020B0604020202020204" pitchFamily="34" charset="0"/>
              <a:buChar char="•"/>
            </a:pPr>
            <a:endParaRPr lang="en-US" sz="3200" b="1" dirty="0">
              <a:solidFill>
                <a:schemeClr val="bg1"/>
              </a:solidFill>
              <a:latin typeface="Segoe UI Light" panose="020B0502040204020203" pitchFamily="34" charset="0"/>
              <a:cs typeface="Segoe UI Light" panose="020B0502040204020203" pitchFamily="34" charset="0"/>
            </a:endParaRPr>
          </a:p>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Segoe UI Light" panose="020B0502040204020203" pitchFamily="34" charset="0"/>
                <a:cs typeface="Segoe UI Light" panose="020B0502040204020203" pitchFamily="34" charset="0"/>
              </a:rPr>
              <a:t>Using great building blocks on your apps</a:t>
            </a:r>
          </a:p>
          <a:p>
            <a:pPr marL="457200" indent="-457200">
              <a:lnSpc>
                <a:spcPct val="90000"/>
              </a:lnSpc>
              <a:spcBef>
                <a:spcPct val="20000"/>
              </a:spcBef>
              <a:buSzPct val="80000"/>
              <a:buFont typeface="Arial" panose="020B0604020202020204" pitchFamily="34" charset="0"/>
              <a:buChar char="•"/>
            </a:pPr>
            <a:endParaRPr lang="en-US" sz="3200" b="1" dirty="0">
              <a:solidFill>
                <a:schemeClr val="bg1"/>
              </a:solidFill>
              <a:latin typeface="Segoe UI Light" panose="020B0502040204020203" pitchFamily="34" charset="0"/>
              <a:cs typeface="Segoe UI Light" panose="020B0502040204020203" pitchFamily="34" charset="0"/>
            </a:endParaRPr>
          </a:p>
          <a:p>
            <a:pPr>
              <a:lnSpc>
                <a:spcPct val="90000"/>
              </a:lnSpc>
              <a:spcBef>
                <a:spcPct val="20000"/>
              </a:spcBef>
              <a:buSzPct val="80000"/>
            </a:pPr>
            <a:endParaRPr lang="en-US" sz="3200" b="1" dirty="0" smtClean="0">
              <a:solidFill>
                <a:schemeClr val="bg1"/>
              </a:solidFill>
              <a:latin typeface="Segoe UI Light" panose="020B0502040204020203" pitchFamily="34" charset="0"/>
              <a:cs typeface="Segoe UI Light" panose="020B0502040204020203" pitchFamily="34" charset="0"/>
            </a:endParaRPr>
          </a:p>
          <a:p>
            <a:pPr marL="457200" indent="-457200">
              <a:lnSpc>
                <a:spcPct val="90000"/>
              </a:lnSpc>
              <a:spcBef>
                <a:spcPct val="20000"/>
              </a:spcBef>
              <a:buSzPct val="80000"/>
              <a:buFont typeface="Arial" panose="020B0604020202020204" pitchFamily="34" charset="0"/>
              <a:buChar char="•"/>
            </a:pPr>
            <a:endParaRPr lang="en-US" sz="3200" dirty="0" smtClean="0">
              <a:solidFill>
                <a:schemeClr val="bg1"/>
              </a:solidFill>
              <a:latin typeface="Segoe UI Light" panose="020B0502040204020203" pitchFamily="34" charset="0"/>
              <a:cs typeface="Segoe UI Light" panose="020B0502040204020203" pitchFamily="34" charset="0"/>
            </a:endParaRPr>
          </a:p>
          <a:p>
            <a:pPr marL="460375" indent="-460375">
              <a:lnSpc>
                <a:spcPct val="90000"/>
              </a:lnSpc>
              <a:spcBef>
                <a:spcPct val="20000"/>
              </a:spcBef>
              <a:buSzPct val="80000"/>
              <a:buBlip>
                <a:blip r:embed="rId3"/>
              </a:buBlip>
            </a:pPr>
            <a:endParaRPr lang="en-US" sz="32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38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3334" y="2784620"/>
            <a:ext cx="11034445" cy="1027619"/>
          </a:xfrm>
        </p:spPr>
        <p:txBody>
          <a:bodyPr>
            <a:noAutofit/>
          </a:bodyPr>
          <a:lstStyle/>
          <a:p>
            <a:r>
              <a:rPr lang="en-US" sz="4800" dirty="0" smtClean="0">
                <a:solidFill>
                  <a:schemeClr val="bg2"/>
                </a:solidFill>
              </a:rPr>
              <a:t>Enabling modern authentication protocols</a:t>
            </a:r>
            <a:endParaRPr lang="en-US" sz="4800" dirty="0">
              <a:solidFill>
                <a:schemeClr val="bg2"/>
              </a:solidFill>
            </a:endParaRPr>
          </a:p>
        </p:txBody>
      </p:sp>
    </p:spTree>
    <p:extLst>
      <p:ext uri="{BB962C8B-B14F-4D97-AF65-F5344CB8AC3E}">
        <p14:creationId xmlns:p14="http://schemas.microsoft.com/office/powerpoint/2010/main" val="187293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9119938" y="3968109"/>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sp>
        <p:nvSpPr>
          <p:cNvPr id="33" name="Rectangle 32"/>
          <p:cNvSpPr/>
          <p:nvPr/>
        </p:nvSpPr>
        <p:spPr bwMode="auto">
          <a:xfrm>
            <a:off x="9119938" y="1845470"/>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sp>
        <p:nvSpPr>
          <p:cNvPr id="34" name="Title 4"/>
          <p:cNvSpPr txBox="1">
            <a:spLocks/>
          </p:cNvSpPr>
          <p:nvPr/>
        </p:nvSpPr>
        <p:spPr>
          <a:xfrm>
            <a:off x="519248" y="494600"/>
            <a:ext cx="11151917" cy="747897"/>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smtClean="0">
                <a:ln w="3175">
                  <a:noFill/>
                </a:ln>
                <a:solidFill>
                  <a:srgbClr val="FFFFFF"/>
                </a:solidFill>
                <a:effectLst/>
                <a:uLnTx/>
                <a:uFillTx/>
                <a:latin typeface="+mj-lt"/>
                <a:ea typeface="+mn-ea"/>
                <a:cs typeface="Arial" charset="0"/>
              </a:rPr>
              <a:t>Modern Authentication Protocols</a:t>
            </a:r>
            <a:endParaRPr kumimoji="0" lang="en-US" sz="5400" b="0" i="0" u="none" strike="noStrike" kern="1200" cap="none" spc="-100" normalizeH="0" baseline="0" noProof="0" dirty="0">
              <a:ln w="3175">
                <a:noFill/>
              </a:ln>
              <a:solidFill>
                <a:srgbClr val="FFFFFF"/>
              </a:solidFill>
              <a:effectLst/>
              <a:uLnTx/>
              <a:uFillTx/>
              <a:latin typeface="+mj-lt"/>
              <a:ea typeface="+mn-ea"/>
              <a:cs typeface="Arial" charset="0"/>
            </a:endParaRPr>
          </a:p>
        </p:txBody>
      </p:sp>
      <p:sp>
        <p:nvSpPr>
          <p:cNvPr id="36" name="Rectangle 35"/>
          <p:cNvSpPr/>
          <p:nvPr/>
        </p:nvSpPr>
        <p:spPr bwMode="auto">
          <a:xfrm>
            <a:off x="1623620" y="2015609"/>
            <a:ext cx="1547027" cy="603639"/>
          </a:xfrm>
          <a:prstGeom prst="rect">
            <a:avLst/>
          </a:prstGeom>
          <a:solidFill>
            <a:srgbClr val="8CC60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Browser</a:t>
            </a:r>
          </a:p>
        </p:txBody>
      </p:sp>
      <p:sp>
        <p:nvSpPr>
          <p:cNvPr id="37" name="Rectangle 36"/>
          <p:cNvSpPr/>
          <p:nvPr/>
        </p:nvSpPr>
        <p:spPr bwMode="auto">
          <a:xfrm>
            <a:off x="1623621" y="3041420"/>
            <a:ext cx="1547028" cy="603639"/>
          </a:xfrm>
          <a:prstGeom prst="rect">
            <a:avLst/>
          </a:prstGeom>
          <a:solidFill>
            <a:srgbClr val="8CC60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Native app</a:t>
            </a:r>
          </a:p>
        </p:txBody>
      </p:sp>
      <p:sp>
        <p:nvSpPr>
          <p:cNvPr id="38" name="Rectangle 37"/>
          <p:cNvSpPr/>
          <p:nvPr/>
        </p:nvSpPr>
        <p:spPr bwMode="auto">
          <a:xfrm>
            <a:off x="1623620" y="4120509"/>
            <a:ext cx="1547027" cy="603639"/>
          </a:xfrm>
          <a:prstGeom prst="rect">
            <a:avLst/>
          </a:prstGeom>
          <a:solidFill>
            <a:srgbClr val="8CC60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Server app</a:t>
            </a:r>
          </a:p>
        </p:txBody>
      </p:sp>
      <p:sp>
        <p:nvSpPr>
          <p:cNvPr id="39" name="Rectangle 38"/>
          <p:cNvSpPr/>
          <p:nvPr/>
        </p:nvSpPr>
        <p:spPr bwMode="auto">
          <a:xfrm>
            <a:off x="8967538" y="1693070"/>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Web application</a:t>
            </a:r>
          </a:p>
        </p:txBody>
      </p:sp>
      <p:sp>
        <p:nvSpPr>
          <p:cNvPr id="40" name="Rectangle 39"/>
          <p:cNvSpPr/>
          <p:nvPr/>
        </p:nvSpPr>
        <p:spPr bwMode="auto">
          <a:xfrm>
            <a:off x="8967538" y="3815709"/>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Web service API</a:t>
            </a:r>
          </a:p>
        </p:txBody>
      </p:sp>
      <p:sp>
        <p:nvSpPr>
          <p:cNvPr id="41" name="Oval 40"/>
          <p:cNvSpPr/>
          <p:nvPr/>
        </p:nvSpPr>
        <p:spPr bwMode="auto">
          <a:xfrm>
            <a:off x="8350356" y="4289844"/>
            <a:ext cx="304800" cy="304800"/>
          </a:xfrm>
          <a:prstGeom prst="ellipse">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cxnSp>
        <p:nvCxnSpPr>
          <p:cNvPr id="42" name="Straight Connector 41"/>
          <p:cNvCxnSpPr>
            <a:stCxn id="41" idx="6"/>
            <a:endCxn id="40" idx="1"/>
          </p:cNvCxnSpPr>
          <p:nvPr/>
        </p:nvCxnSpPr>
        <p:spPr>
          <a:xfrm>
            <a:off x="8655156" y="4442244"/>
            <a:ext cx="312382" cy="1"/>
          </a:xfrm>
          <a:prstGeom prst="line">
            <a:avLst/>
          </a:prstGeom>
          <a:noFill/>
          <a:ln w="57150" cap="flat" cmpd="sng" algn="ctr">
            <a:solidFill>
              <a:srgbClr val="92D050"/>
            </a:solidFill>
            <a:prstDash val="solid"/>
          </a:ln>
          <a:effectLst/>
        </p:spPr>
      </p:cxnSp>
      <p:cxnSp>
        <p:nvCxnSpPr>
          <p:cNvPr id="43" name="Straight Arrow Connector 42"/>
          <p:cNvCxnSpPr>
            <a:stCxn id="36" idx="3"/>
            <a:endCxn id="46" idx="2"/>
          </p:cNvCxnSpPr>
          <p:nvPr/>
        </p:nvCxnSpPr>
        <p:spPr>
          <a:xfrm>
            <a:off x="3170647" y="2317429"/>
            <a:ext cx="5179709" cy="2177"/>
          </a:xfrm>
          <a:prstGeom prst="straightConnector1">
            <a:avLst/>
          </a:prstGeom>
          <a:noFill/>
          <a:ln w="28575" cap="flat" cmpd="sng" algn="ctr">
            <a:solidFill>
              <a:srgbClr val="FFFFFF"/>
            </a:solidFill>
            <a:prstDash val="solid"/>
            <a:tailEnd type="arrow"/>
          </a:ln>
          <a:effectLst/>
        </p:spPr>
      </p:cxnSp>
      <p:cxnSp>
        <p:nvCxnSpPr>
          <p:cNvPr id="44" name="Straight Arrow Connector 43"/>
          <p:cNvCxnSpPr>
            <a:stCxn id="37" idx="3"/>
            <a:endCxn id="41" idx="1"/>
          </p:cNvCxnSpPr>
          <p:nvPr/>
        </p:nvCxnSpPr>
        <p:spPr>
          <a:xfrm>
            <a:off x="3170649" y="3343240"/>
            <a:ext cx="5224344" cy="991241"/>
          </a:xfrm>
          <a:prstGeom prst="straightConnector1">
            <a:avLst/>
          </a:prstGeom>
          <a:noFill/>
          <a:ln w="28575" cap="flat" cmpd="sng" algn="ctr">
            <a:solidFill>
              <a:srgbClr val="FFFFFF"/>
            </a:solidFill>
            <a:prstDash val="solid"/>
            <a:tailEnd type="arrow"/>
          </a:ln>
          <a:effectLst/>
        </p:spPr>
      </p:cxnSp>
      <p:cxnSp>
        <p:nvCxnSpPr>
          <p:cNvPr id="45" name="Straight Arrow Connector 44"/>
          <p:cNvCxnSpPr>
            <a:stCxn id="38" idx="3"/>
            <a:endCxn id="41" idx="2"/>
          </p:cNvCxnSpPr>
          <p:nvPr/>
        </p:nvCxnSpPr>
        <p:spPr>
          <a:xfrm>
            <a:off x="3170647" y="4422329"/>
            <a:ext cx="5179709" cy="19915"/>
          </a:xfrm>
          <a:prstGeom prst="straightConnector1">
            <a:avLst/>
          </a:prstGeom>
          <a:noFill/>
          <a:ln w="28575" cap="flat" cmpd="sng" algn="ctr">
            <a:solidFill>
              <a:srgbClr val="FFFFFF"/>
            </a:solidFill>
            <a:prstDash val="solid"/>
            <a:tailEnd type="arrow"/>
          </a:ln>
          <a:effectLst/>
        </p:spPr>
      </p:cxnSp>
      <p:sp>
        <p:nvSpPr>
          <p:cNvPr id="46" name="Oval 45"/>
          <p:cNvSpPr/>
          <p:nvPr/>
        </p:nvSpPr>
        <p:spPr bwMode="auto">
          <a:xfrm>
            <a:off x="8350356" y="2167206"/>
            <a:ext cx="304800" cy="304800"/>
          </a:xfrm>
          <a:prstGeom prst="ellipse">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cxnSp>
        <p:nvCxnSpPr>
          <p:cNvPr id="47" name="Straight Connector 46"/>
          <p:cNvCxnSpPr>
            <a:stCxn id="46" idx="6"/>
            <a:endCxn id="39" idx="1"/>
          </p:cNvCxnSpPr>
          <p:nvPr/>
        </p:nvCxnSpPr>
        <p:spPr>
          <a:xfrm>
            <a:off x="8655156" y="2319606"/>
            <a:ext cx="312382" cy="0"/>
          </a:xfrm>
          <a:prstGeom prst="line">
            <a:avLst/>
          </a:prstGeom>
          <a:noFill/>
          <a:ln w="57150" cap="flat" cmpd="sng" algn="ctr">
            <a:solidFill>
              <a:srgbClr val="92D050"/>
            </a:solidFill>
            <a:prstDash val="solid"/>
          </a:ln>
          <a:effectLst/>
        </p:spPr>
      </p:cxnSp>
      <p:cxnSp>
        <p:nvCxnSpPr>
          <p:cNvPr id="48" name="Elbow Connector 47"/>
          <p:cNvCxnSpPr>
            <a:stCxn id="39" idx="2"/>
            <a:endCxn id="41" idx="0"/>
          </p:cNvCxnSpPr>
          <p:nvPr/>
        </p:nvCxnSpPr>
        <p:spPr>
          <a:xfrm rot="5400000">
            <a:off x="8404080" y="3044818"/>
            <a:ext cx="1343703" cy="1146349"/>
          </a:xfrm>
          <a:prstGeom prst="bentConnector3">
            <a:avLst>
              <a:gd name="adj1" fmla="val 50000"/>
            </a:avLst>
          </a:prstGeom>
          <a:noFill/>
          <a:ln w="28575" cap="flat" cmpd="sng" algn="ctr">
            <a:solidFill>
              <a:srgbClr val="FFFFFF"/>
            </a:solidFill>
            <a:prstDash val="solid"/>
            <a:tailEnd type="arrow"/>
          </a:ln>
          <a:effectLst/>
        </p:spPr>
      </p:cxnSp>
      <p:pic>
        <p:nvPicPr>
          <p:cNvPr id="49" name="Picture 3" descr="C:\Users\skwan\AppData\Local\Microsoft\Windows\Temporary Internet Files\Content.IE5\XV12CURU\MC90043524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9700" y="3759733"/>
            <a:ext cx="673972" cy="13335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skwan\AppData\Local\Microsoft\Windows\Temporary Internet Files\Content.IE5\UEHX77PN\MC90043983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807" y="2838657"/>
            <a:ext cx="896340" cy="8963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C:\Users\skwan\AppData\Local\Microsoft\Windows\Temporary Internet Files\Content.IE5\Y3QCPM7G\MC90044133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8605" y="178278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ular Callout 51"/>
          <p:cNvSpPr/>
          <p:nvPr/>
        </p:nvSpPr>
        <p:spPr>
          <a:xfrm>
            <a:off x="5650459" y="3106743"/>
            <a:ext cx="1088053" cy="655534"/>
          </a:xfrm>
          <a:prstGeom prst="wedgeRectCallout">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OAuth</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2.0</a:t>
            </a:r>
          </a:p>
        </p:txBody>
      </p:sp>
      <p:sp>
        <p:nvSpPr>
          <p:cNvPr id="53" name="Rectangular Callout 52"/>
          <p:cNvSpPr/>
          <p:nvPr/>
        </p:nvSpPr>
        <p:spPr>
          <a:xfrm>
            <a:off x="3481196" y="3673551"/>
            <a:ext cx="1088053" cy="655534"/>
          </a:xfrm>
          <a:prstGeom prst="wedgeRectCallout">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OAuth</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2.0</a:t>
            </a:r>
          </a:p>
        </p:txBody>
      </p:sp>
      <p:sp>
        <p:nvSpPr>
          <p:cNvPr id="54" name="Rectangular Callout 53"/>
          <p:cNvSpPr/>
          <p:nvPr/>
        </p:nvSpPr>
        <p:spPr>
          <a:xfrm>
            <a:off x="3476386" y="1558183"/>
            <a:ext cx="1730612" cy="655534"/>
          </a:xfrm>
          <a:prstGeom prst="wedgeRectCallout">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WS-Fed, SAML 2.0, </a:t>
            </a: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OpenID</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Connect</a:t>
            </a:r>
          </a:p>
        </p:txBody>
      </p:sp>
      <p:sp>
        <p:nvSpPr>
          <p:cNvPr id="55" name="Rectangular Callout 54"/>
          <p:cNvSpPr/>
          <p:nvPr/>
        </p:nvSpPr>
        <p:spPr>
          <a:xfrm>
            <a:off x="7729385" y="2865617"/>
            <a:ext cx="1088053" cy="655534"/>
          </a:xfrm>
          <a:prstGeom prst="wedgeRectCallout">
            <a:avLst>
              <a:gd name="adj1" fmla="val 21187"/>
              <a:gd name="adj2" fmla="val 62500"/>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OAuth</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2.0</a:t>
            </a:r>
          </a:p>
        </p:txBody>
      </p:sp>
      <p:sp>
        <p:nvSpPr>
          <p:cNvPr id="56" name="TextBox 55"/>
          <p:cNvSpPr txBox="1"/>
          <p:nvPr/>
        </p:nvSpPr>
        <p:spPr>
          <a:xfrm>
            <a:off x="676308" y="5831618"/>
            <a:ext cx="10839385" cy="572464"/>
          </a:xfrm>
          <a:prstGeom prst="rect">
            <a:avLst/>
          </a:prstGeom>
          <a:noFill/>
        </p:spPr>
        <p:txBody>
          <a:bodyPr wrap="square" lIns="91440" tIns="91440" rIns="91440" bIns="91440" rtlCol="0">
            <a:spAutoFit/>
          </a:bodyPr>
          <a:lstStyle/>
          <a:p>
            <a:pPr marL="0" marR="0" lvl="0" indent="0" algn="ctr" defTabSz="914400" eaLnBrk="1" fontAlgn="auto" latinLnBrk="0" hangingPunct="1">
              <a:lnSpc>
                <a:spcPct val="90000"/>
              </a:lnSpc>
              <a:spcBef>
                <a:spcPct val="20000"/>
              </a:spcBef>
              <a:spcAft>
                <a:spcPts val="0"/>
              </a:spcAft>
              <a:buClrTx/>
              <a:buSzPct val="90000"/>
              <a:buFontTx/>
              <a:buNone/>
              <a:tabLst/>
              <a:defRPr/>
            </a:pPr>
            <a:r>
              <a:rPr kumimoji="0" lang="en-US" sz="2800" b="0" i="1" u="none" strike="noStrike" kern="0" cap="none" spc="0" normalizeH="0" baseline="0" noProof="0" dirty="0" smtClean="0">
                <a:ln>
                  <a:noFill/>
                </a:ln>
                <a:solidFill>
                  <a:srgbClr val="FFFFFF">
                    <a:alpha val="99000"/>
                  </a:srgbClr>
                </a:solidFill>
                <a:effectLst/>
                <a:uLnTx/>
                <a:uFillTx/>
                <a:latin typeface="+mj-lt"/>
              </a:rPr>
              <a:t>Standard, http-based protocols for maximum platform reach</a:t>
            </a:r>
          </a:p>
        </p:txBody>
      </p:sp>
    </p:spTree>
    <p:extLst>
      <p:ext uri="{BB962C8B-B14F-4D97-AF65-F5344CB8AC3E}">
        <p14:creationId xmlns:p14="http://schemas.microsoft.com/office/powerpoint/2010/main" val="266768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6678444" y="4090746"/>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pic>
        <p:nvPicPr>
          <p:cNvPr id="15" name="Picture 5" descr="C:\Users\v-junyo\Dropbox\ZumTeam\Team_Resources\Design inspirations\Metro_Style_Icons\app_64.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flipH="1">
            <a:off x="6994721" y="4251032"/>
            <a:ext cx="1133475" cy="113377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685305" y="4444558"/>
            <a:ext cx="144590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Application</a:t>
            </a:r>
            <a:endParaRPr lang="en-US" sz="2400" dirty="0">
              <a:solidFill>
                <a:schemeClr val="bg1"/>
              </a:solidFill>
              <a:latin typeface="+mj-lt"/>
            </a:endParaRPr>
          </a:p>
        </p:txBody>
      </p:sp>
      <p:sp>
        <p:nvSpPr>
          <p:cNvPr id="19" name="Right Arrow 18"/>
          <p:cNvSpPr/>
          <p:nvPr/>
        </p:nvSpPr>
        <p:spPr bwMode="auto">
          <a:xfrm rot="2436725">
            <a:off x="4351798" y="3015800"/>
            <a:ext cx="2868431"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grpSp>
        <p:nvGrpSpPr>
          <p:cNvPr id="4" name="Group 3"/>
          <p:cNvGrpSpPr/>
          <p:nvPr/>
        </p:nvGrpSpPr>
        <p:grpSpPr>
          <a:xfrm>
            <a:off x="1387912" y="1371600"/>
            <a:ext cx="3507155" cy="1420653"/>
            <a:chOff x="1387912" y="1041373"/>
            <a:chExt cx="3507155" cy="1420653"/>
          </a:xfrm>
        </p:grpSpPr>
        <p:sp>
          <p:nvSpPr>
            <p:cNvPr id="2" name="Rectangle 1"/>
            <p:cNvSpPr/>
            <p:nvPr/>
          </p:nvSpPr>
          <p:spPr bwMode="auto">
            <a:xfrm>
              <a:off x="1387912" y="1041373"/>
              <a:ext cx="3507155" cy="142065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grpSp>
          <p:nvGrpSpPr>
            <p:cNvPr id="11" name="Group 10"/>
            <p:cNvGrpSpPr/>
            <p:nvPr/>
          </p:nvGrpSpPr>
          <p:grpSpPr>
            <a:xfrm>
              <a:off x="1833085" y="1186987"/>
              <a:ext cx="1386033" cy="983090"/>
              <a:chOff x="2960715" y="1783640"/>
              <a:chExt cx="1236855" cy="882116"/>
            </a:xfrm>
          </p:grpSpPr>
          <p:sp>
            <p:nvSpPr>
              <p:cNvPr id="12" name="Round Same Side Corner Rectangle 11"/>
              <p:cNvSpPr/>
              <p:nvPr/>
            </p:nvSpPr>
            <p:spPr>
              <a:xfrm>
                <a:off x="3055253" y="1783640"/>
                <a:ext cx="1047777" cy="671650"/>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j-lt"/>
                  <a:ea typeface="+mn-ea"/>
                  <a:cs typeface="+mn-cs"/>
                </a:endParaRPr>
              </a:p>
            </p:txBody>
          </p:sp>
          <p:sp>
            <p:nvSpPr>
              <p:cNvPr id="13" name="Trapezoid 12"/>
              <p:cNvSpPr/>
              <p:nvPr/>
            </p:nvSpPr>
            <p:spPr>
              <a:xfrm>
                <a:off x="2960715" y="2458643"/>
                <a:ext cx="1236855" cy="15618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j-lt"/>
                  <a:ea typeface="+mn-ea"/>
                  <a:cs typeface="+mn-cs"/>
                </a:endParaRPr>
              </a:p>
            </p:txBody>
          </p:sp>
          <p:sp>
            <p:nvSpPr>
              <p:cNvPr id="14" name="Rectangle 13"/>
              <p:cNvSpPr/>
              <p:nvPr/>
            </p:nvSpPr>
            <p:spPr>
              <a:xfrm>
                <a:off x="2961264" y="2614828"/>
                <a:ext cx="1235754" cy="5092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j-lt"/>
                  <a:ea typeface="+mn-ea"/>
                  <a:cs typeface="+mn-cs"/>
                </a:endParaRPr>
              </a:p>
            </p:txBody>
          </p:sp>
        </p:grpSp>
        <p:sp>
          <p:nvSpPr>
            <p:cNvPr id="17" name="TextBox 16"/>
            <p:cNvSpPr txBox="1"/>
            <p:nvPr/>
          </p:nvSpPr>
          <p:spPr>
            <a:xfrm>
              <a:off x="3569467" y="1585499"/>
              <a:ext cx="1019766"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Browser</a:t>
              </a:r>
              <a:endParaRPr lang="en-US" sz="2400" dirty="0">
                <a:solidFill>
                  <a:schemeClr val="bg1"/>
                </a:solidFill>
                <a:latin typeface="+mj-lt"/>
              </a:endParaRPr>
            </a:p>
          </p:txBody>
        </p:sp>
      </p:grpSp>
      <p:sp>
        <p:nvSpPr>
          <p:cNvPr id="5" name="TextBox 4"/>
          <p:cNvSpPr txBox="1"/>
          <p:nvPr/>
        </p:nvSpPr>
        <p:spPr>
          <a:xfrm>
            <a:off x="4013396" y="3359025"/>
            <a:ext cx="1878719" cy="1495794"/>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WS-Fed</a:t>
            </a:r>
          </a:p>
          <a:p>
            <a:pPr>
              <a:lnSpc>
                <a:spcPct val="90000"/>
              </a:lnSpc>
              <a:spcBef>
                <a:spcPct val="20000"/>
              </a:spcBef>
              <a:buSzPct val="80000"/>
            </a:pPr>
            <a:r>
              <a:rPr lang="en-US" sz="2000" dirty="0" smtClean="0">
                <a:solidFill>
                  <a:schemeClr val="bg1"/>
                </a:solidFill>
                <a:latin typeface="+mj-lt"/>
              </a:rPr>
              <a:t> </a:t>
            </a:r>
            <a:r>
              <a:rPr lang="en-US" sz="2000" dirty="0">
                <a:solidFill>
                  <a:schemeClr val="bg1"/>
                </a:solidFill>
                <a:latin typeface="+mj-lt"/>
              </a:rPr>
              <a:t>SAML </a:t>
            </a:r>
            <a:r>
              <a:rPr lang="en-US" sz="2000" dirty="0" smtClean="0">
                <a:solidFill>
                  <a:schemeClr val="bg1"/>
                </a:solidFill>
                <a:latin typeface="+mj-lt"/>
              </a:rPr>
              <a:t>2.0</a:t>
            </a:r>
          </a:p>
          <a:p>
            <a:pPr>
              <a:lnSpc>
                <a:spcPct val="90000"/>
              </a:lnSpc>
              <a:spcBef>
                <a:spcPct val="20000"/>
              </a:spcBef>
              <a:buSzPct val="80000"/>
            </a:pPr>
            <a:r>
              <a:rPr lang="en-US" sz="2000" dirty="0" smtClean="0">
                <a:solidFill>
                  <a:schemeClr val="bg1"/>
                </a:solidFill>
                <a:latin typeface="+mj-lt"/>
              </a:rPr>
              <a:t> </a:t>
            </a:r>
            <a:r>
              <a:rPr lang="en-US" sz="2000" dirty="0">
                <a:solidFill>
                  <a:schemeClr val="bg1"/>
                </a:solidFill>
                <a:latin typeface="+mj-lt"/>
              </a:rPr>
              <a:t>OpenID Connect</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20" name="Title 4"/>
          <p:cNvSpPr txBox="1">
            <a:spLocks/>
          </p:cNvSpPr>
          <p:nvPr/>
        </p:nvSpPr>
        <p:spPr>
          <a:xfrm>
            <a:off x="519248" y="494600"/>
            <a:ext cx="11151917" cy="747897"/>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smtClean="0">
                <a:ln w="3175">
                  <a:noFill/>
                </a:ln>
                <a:solidFill>
                  <a:srgbClr val="FFFFFF"/>
                </a:solidFill>
                <a:effectLst/>
                <a:uLnTx/>
                <a:uFillTx/>
                <a:latin typeface="+mj-lt"/>
                <a:ea typeface="+mn-ea"/>
                <a:cs typeface="Arial" charset="0"/>
              </a:rPr>
              <a:t>Modern Authentication Protocols</a:t>
            </a:r>
            <a:endParaRPr kumimoji="0" lang="en-US" sz="5400" b="0" i="0" u="none" strike="noStrike" kern="1200" cap="none" spc="-100" normalizeH="0" baseline="0" noProof="0" dirty="0">
              <a:ln w="3175">
                <a:noFill/>
              </a:ln>
              <a:solidFill>
                <a:srgbClr val="FFFFFF"/>
              </a:solidFill>
              <a:effectLst/>
              <a:uLnTx/>
              <a:uFillTx/>
              <a:latin typeface="+mj-lt"/>
              <a:ea typeface="+mn-ea"/>
              <a:cs typeface="Arial" charset="0"/>
            </a:endParaRPr>
          </a:p>
        </p:txBody>
      </p:sp>
    </p:spTree>
    <p:extLst>
      <p:ext uri="{BB962C8B-B14F-4D97-AF65-F5344CB8AC3E}">
        <p14:creationId xmlns:p14="http://schemas.microsoft.com/office/powerpoint/2010/main" val="12210540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678444" y="1371600"/>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3" name="Right Arrow 12"/>
          <p:cNvSpPr/>
          <p:nvPr/>
        </p:nvSpPr>
        <p:spPr bwMode="auto">
          <a:xfrm rot="16200000">
            <a:off x="7903087" y="2857215"/>
            <a:ext cx="1645550"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1" name="TextBox 10"/>
          <p:cNvSpPr txBox="1"/>
          <p:nvPr/>
        </p:nvSpPr>
        <p:spPr>
          <a:xfrm>
            <a:off x="8860810" y="1708884"/>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API</a:t>
            </a:r>
            <a:endParaRPr lang="en-US" sz="2400" dirty="0">
              <a:solidFill>
                <a:schemeClr val="bg1"/>
              </a:solidFill>
              <a:latin typeface="+mj-lt"/>
            </a:endParaRPr>
          </a:p>
        </p:txBody>
      </p:sp>
      <p:pic>
        <p:nvPicPr>
          <p:cNvPr id="12" name="Picture 11"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7022103" y="1475551"/>
            <a:ext cx="1477342" cy="1205329"/>
          </a:xfrm>
          <a:prstGeom prst="rect">
            <a:avLst/>
          </a:prstGeom>
          <a:noFill/>
          <a:ln>
            <a:noFill/>
          </a:ln>
        </p:spPr>
      </p:pic>
      <p:sp>
        <p:nvSpPr>
          <p:cNvPr id="16" name="Rectangle 15"/>
          <p:cNvSpPr/>
          <p:nvPr/>
        </p:nvSpPr>
        <p:spPr bwMode="auto">
          <a:xfrm>
            <a:off x="6678444" y="4090746"/>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8" name="TextBox 17"/>
          <p:cNvSpPr txBox="1"/>
          <p:nvPr/>
        </p:nvSpPr>
        <p:spPr>
          <a:xfrm>
            <a:off x="8860810" y="4428030"/>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API</a:t>
            </a:r>
            <a:endParaRPr lang="en-US" sz="2400" dirty="0">
              <a:solidFill>
                <a:schemeClr val="bg1"/>
              </a:solidFill>
              <a:latin typeface="+mj-lt"/>
            </a:endParaRPr>
          </a:p>
        </p:txBody>
      </p:sp>
      <p:sp>
        <p:nvSpPr>
          <p:cNvPr id="19" name="Right Arrow 18"/>
          <p:cNvSpPr/>
          <p:nvPr/>
        </p:nvSpPr>
        <p:spPr bwMode="auto">
          <a:xfrm rot="2436725">
            <a:off x="4351798" y="3015800"/>
            <a:ext cx="2868431"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 name="Rectangle 1"/>
          <p:cNvSpPr/>
          <p:nvPr/>
        </p:nvSpPr>
        <p:spPr bwMode="auto">
          <a:xfrm>
            <a:off x="1387912" y="1371600"/>
            <a:ext cx="3507155" cy="142065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7" name="TextBox 16"/>
          <p:cNvSpPr txBox="1"/>
          <p:nvPr/>
        </p:nvSpPr>
        <p:spPr>
          <a:xfrm>
            <a:off x="2763165" y="1915726"/>
            <a:ext cx="1444306"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Native App</a:t>
            </a:r>
            <a:endParaRPr lang="en-US" sz="2400" dirty="0">
              <a:solidFill>
                <a:schemeClr val="bg1"/>
              </a:solidFill>
              <a:latin typeface="+mj-lt"/>
            </a:endParaRPr>
          </a:p>
        </p:txBody>
      </p:sp>
      <p:sp>
        <p:nvSpPr>
          <p:cNvPr id="5" name="TextBox 4"/>
          <p:cNvSpPr txBox="1"/>
          <p:nvPr/>
        </p:nvSpPr>
        <p:spPr>
          <a:xfrm>
            <a:off x="3823040" y="3638214"/>
            <a:ext cx="1808187" cy="1157240"/>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OAuth 2.0</a:t>
            </a:r>
          </a:p>
          <a:p>
            <a:pPr>
              <a:lnSpc>
                <a:spcPct val="90000"/>
              </a:lnSpc>
              <a:spcBef>
                <a:spcPct val="20000"/>
              </a:spcBef>
              <a:buSzPct val="80000"/>
            </a:pPr>
            <a:r>
              <a:rPr lang="en-US" sz="2000" dirty="0" smtClean="0">
                <a:solidFill>
                  <a:schemeClr val="bg1"/>
                </a:solidFill>
                <a:latin typeface="+mj-lt"/>
              </a:rPr>
              <a:t>OpenID </a:t>
            </a:r>
            <a:r>
              <a:rPr lang="en-US" sz="2000" dirty="0">
                <a:solidFill>
                  <a:schemeClr val="bg1"/>
                </a:solidFill>
                <a:latin typeface="+mj-lt"/>
              </a:rPr>
              <a:t>Connect</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3" name="Picture 22"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7022103" y="4194697"/>
            <a:ext cx="1477342" cy="1205329"/>
          </a:xfrm>
          <a:prstGeom prst="rect">
            <a:avLst/>
          </a:prstGeom>
          <a:noFill/>
          <a:ln>
            <a:noFill/>
          </a:ln>
        </p:spPr>
      </p:pic>
      <p:pic>
        <p:nvPicPr>
          <p:cNvPr id="26" name="Picture 2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770038" y="1585970"/>
            <a:ext cx="554848" cy="1066282"/>
          </a:xfrm>
          <a:prstGeom prst="rect">
            <a:avLst/>
          </a:prstGeom>
        </p:spPr>
      </p:pic>
      <p:sp>
        <p:nvSpPr>
          <p:cNvPr id="14" name="TextBox 13"/>
          <p:cNvSpPr txBox="1"/>
          <p:nvPr/>
        </p:nvSpPr>
        <p:spPr>
          <a:xfrm>
            <a:off x="9194247" y="3270790"/>
            <a:ext cx="1256754" cy="1157240"/>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OAuth 2.0</a:t>
            </a:r>
          </a:p>
          <a:p>
            <a:pPr>
              <a:lnSpc>
                <a:spcPct val="90000"/>
              </a:lnSpc>
              <a:spcBef>
                <a:spcPct val="20000"/>
              </a:spcBef>
              <a:buSzPct val="80000"/>
            </a:pPr>
            <a:r>
              <a:rPr lang="en-US" sz="2000" dirty="0" err="1" smtClean="0">
                <a:solidFill>
                  <a:schemeClr val="bg1"/>
                </a:solidFill>
                <a:latin typeface="+mj-lt"/>
              </a:rPr>
              <a:t>OnBehalfOf</a:t>
            </a:r>
            <a:endParaRPr lang="en-US" sz="2000" dirty="0">
              <a:solidFill>
                <a:schemeClr val="bg1"/>
              </a:solidFill>
              <a:latin typeface="+mj-lt"/>
            </a:endParaRP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15" name="Title 4"/>
          <p:cNvSpPr txBox="1">
            <a:spLocks/>
          </p:cNvSpPr>
          <p:nvPr/>
        </p:nvSpPr>
        <p:spPr>
          <a:xfrm>
            <a:off x="519248" y="494600"/>
            <a:ext cx="11151917" cy="747897"/>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smtClean="0">
                <a:ln w="3175">
                  <a:noFill/>
                </a:ln>
                <a:solidFill>
                  <a:srgbClr val="FFFFFF"/>
                </a:solidFill>
                <a:effectLst/>
                <a:uLnTx/>
                <a:uFillTx/>
                <a:latin typeface="+mj-lt"/>
                <a:ea typeface="+mn-ea"/>
                <a:cs typeface="Arial" charset="0"/>
              </a:rPr>
              <a:t>Modern Authentication Protocols</a:t>
            </a:r>
            <a:endParaRPr kumimoji="0" lang="en-US" sz="5400" b="0" i="0" u="none" strike="noStrike" kern="1200" cap="none" spc="-100" normalizeH="0" baseline="0" noProof="0" dirty="0">
              <a:ln w="3175">
                <a:noFill/>
              </a:ln>
              <a:solidFill>
                <a:srgbClr val="FFFFFF"/>
              </a:solidFill>
              <a:effectLst/>
              <a:uLnTx/>
              <a:uFillTx/>
              <a:latin typeface="+mj-lt"/>
              <a:ea typeface="+mn-ea"/>
              <a:cs typeface="Arial" charset="0"/>
            </a:endParaRPr>
          </a:p>
        </p:txBody>
      </p:sp>
    </p:spTree>
    <p:extLst>
      <p:ext uri="{BB962C8B-B14F-4D97-AF65-F5344CB8AC3E}">
        <p14:creationId xmlns:p14="http://schemas.microsoft.com/office/powerpoint/2010/main" val="5552309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387912" y="1379020"/>
            <a:ext cx="3501588"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1" name="TextBox 10"/>
          <p:cNvSpPr txBox="1"/>
          <p:nvPr/>
        </p:nvSpPr>
        <p:spPr>
          <a:xfrm>
            <a:off x="3748078" y="1716304"/>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APP</a:t>
            </a:r>
            <a:endParaRPr lang="en-US" sz="2400" dirty="0">
              <a:solidFill>
                <a:schemeClr val="bg1"/>
              </a:solidFill>
              <a:latin typeface="+mj-lt"/>
            </a:endParaRPr>
          </a:p>
        </p:txBody>
      </p:sp>
      <p:pic>
        <p:nvPicPr>
          <p:cNvPr id="12" name="Picture 11"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1731571" y="1482971"/>
            <a:ext cx="1477342" cy="1205329"/>
          </a:xfrm>
          <a:prstGeom prst="rect">
            <a:avLst/>
          </a:prstGeom>
          <a:noFill/>
          <a:ln>
            <a:noFill/>
          </a:ln>
        </p:spPr>
      </p:pic>
      <p:sp>
        <p:nvSpPr>
          <p:cNvPr id="16" name="Rectangle 15"/>
          <p:cNvSpPr/>
          <p:nvPr/>
        </p:nvSpPr>
        <p:spPr bwMode="auto">
          <a:xfrm>
            <a:off x="6678444" y="4090746"/>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8" name="TextBox 17"/>
          <p:cNvSpPr txBox="1"/>
          <p:nvPr/>
        </p:nvSpPr>
        <p:spPr>
          <a:xfrm>
            <a:off x="9038610" y="4428030"/>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API</a:t>
            </a:r>
            <a:endParaRPr lang="en-US" sz="2400" dirty="0">
              <a:solidFill>
                <a:schemeClr val="bg1"/>
              </a:solidFill>
              <a:latin typeface="+mj-lt"/>
            </a:endParaRPr>
          </a:p>
        </p:txBody>
      </p:sp>
      <p:sp>
        <p:nvSpPr>
          <p:cNvPr id="19" name="Right Arrow 18"/>
          <p:cNvSpPr/>
          <p:nvPr/>
        </p:nvSpPr>
        <p:spPr bwMode="auto">
          <a:xfrm rot="2436725">
            <a:off x="4351798" y="3015800"/>
            <a:ext cx="2868431"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5" name="TextBox 4"/>
          <p:cNvSpPr txBox="1"/>
          <p:nvPr/>
        </p:nvSpPr>
        <p:spPr>
          <a:xfrm>
            <a:off x="3823040" y="3638214"/>
            <a:ext cx="1814279" cy="1157240"/>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OAuth 2.0</a:t>
            </a:r>
          </a:p>
          <a:p>
            <a:pPr>
              <a:lnSpc>
                <a:spcPct val="90000"/>
              </a:lnSpc>
              <a:spcBef>
                <a:spcPct val="20000"/>
              </a:spcBef>
              <a:buSzPct val="80000"/>
            </a:pPr>
            <a:r>
              <a:rPr lang="en-US" sz="2000" dirty="0" err="1" smtClean="0">
                <a:solidFill>
                  <a:schemeClr val="bg1"/>
                </a:solidFill>
                <a:latin typeface="+mj-lt"/>
              </a:rPr>
              <a:t>client_credentials</a:t>
            </a:r>
            <a:endParaRPr lang="en-US" sz="2000" dirty="0">
              <a:solidFill>
                <a:schemeClr val="bg1"/>
              </a:solidFill>
              <a:latin typeface="+mj-lt"/>
            </a:endParaRP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3" name="Picture 22"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7022103" y="4194697"/>
            <a:ext cx="1477342" cy="1205329"/>
          </a:xfrm>
          <a:prstGeom prst="rect">
            <a:avLst/>
          </a:prstGeom>
          <a:noFill/>
          <a:ln>
            <a:noFill/>
          </a:ln>
        </p:spPr>
      </p:pic>
      <p:sp>
        <p:nvSpPr>
          <p:cNvPr id="13" name="Title 4"/>
          <p:cNvSpPr txBox="1">
            <a:spLocks/>
          </p:cNvSpPr>
          <p:nvPr/>
        </p:nvSpPr>
        <p:spPr>
          <a:xfrm>
            <a:off x="519248" y="494600"/>
            <a:ext cx="11151917" cy="747897"/>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smtClean="0">
                <a:ln w="3175">
                  <a:noFill/>
                </a:ln>
                <a:solidFill>
                  <a:srgbClr val="FFFFFF"/>
                </a:solidFill>
                <a:effectLst/>
                <a:uLnTx/>
                <a:uFillTx/>
                <a:latin typeface="+mj-lt"/>
                <a:ea typeface="+mn-ea"/>
                <a:cs typeface="Arial" charset="0"/>
              </a:rPr>
              <a:t>Modern Authentication Protocols</a:t>
            </a:r>
            <a:endParaRPr kumimoji="0" lang="en-US" sz="5400" b="0" i="0" u="none" strike="noStrike" kern="1200" cap="none" spc="-100" normalizeH="0" baseline="0" noProof="0" dirty="0">
              <a:ln w="3175">
                <a:noFill/>
              </a:ln>
              <a:solidFill>
                <a:srgbClr val="FFFFFF"/>
              </a:solidFill>
              <a:effectLst/>
              <a:uLnTx/>
              <a:uFillTx/>
              <a:latin typeface="+mj-lt"/>
              <a:ea typeface="+mn-ea"/>
              <a:cs typeface="Arial" charset="0"/>
            </a:endParaRPr>
          </a:p>
        </p:txBody>
      </p:sp>
    </p:spTree>
    <p:extLst>
      <p:ext uri="{BB962C8B-B14F-4D97-AF65-F5344CB8AC3E}">
        <p14:creationId xmlns:p14="http://schemas.microsoft.com/office/powerpoint/2010/main" val="30065418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70401" y="4346130"/>
            <a:ext cx="3174568" cy="1856193"/>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4" name="Rectangle 13"/>
          <p:cNvSpPr/>
          <p:nvPr/>
        </p:nvSpPr>
        <p:spPr bwMode="auto">
          <a:xfrm>
            <a:off x="670401" y="2420041"/>
            <a:ext cx="3175000" cy="1827382"/>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 name="Title 1"/>
          <p:cNvSpPr>
            <a:spLocks noGrp="1"/>
          </p:cNvSpPr>
          <p:nvPr>
            <p:ph type="title"/>
          </p:nvPr>
        </p:nvSpPr>
        <p:spPr/>
        <p:txBody>
          <a:bodyPr/>
          <a:lstStyle/>
          <a:p>
            <a:r>
              <a:rPr lang="en-US" dirty="0" smtClean="0"/>
              <a:t>Claims about the user</a:t>
            </a:r>
            <a:endParaRPr lang="en-US" dirty="0"/>
          </a:p>
        </p:txBody>
      </p:sp>
      <p:sp>
        <p:nvSpPr>
          <p:cNvPr id="6" name="Freeform 7"/>
          <p:cNvSpPr>
            <a:spLocks noChangeAspect="1" noEditPoints="1"/>
          </p:cNvSpPr>
          <p:nvPr/>
        </p:nvSpPr>
        <p:spPr bwMode="auto">
          <a:xfrm>
            <a:off x="1479525" y="4620976"/>
            <a:ext cx="1556753" cy="983845"/>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solidFill>
            <a:srgbClr val="FFFFFF"/>
          </a:solidFill>
          <a:ln w="25400" cap="flat" cmpd="sng" algn="ctr">
            <a:noFill/>
            <a:prstDash val="solid"/>
            <a:headEnd type="none" w="med" len="med"/>
            <a:tailEnd type="none" w="med" len="med"/>
          </a:ln>
          <a:effectLst/>
        </p:spPr>
        <p:txBody>
          <a:bodyPr vert="horz" wrap="square" lIns="121893" tIns="60947" rIns="121893" bIns="60947" numCol="1" rtlCol="0" anchor="ctr" anchorCtr="0" compatLnSpc="1">
            <a:prstTxWarp prst="textNoShape">
              <a:avLst/>
            </a:prstTxWarp>
          </a:bodyPr>
          <a:lstStyle/>
          <a:p>
            <a:pPr marL="0" marR="0" lvl="0" indent="0" defTabSz="1097079" eaLnBrk="1" fontAlgn="auto" latinLnBrk="0" hangingPunct="1">
              <a:lnSpc>
                <a:spcPct val="100000"/>
              </a:lnSpc>
              <a:spcBef>
                <a:spcPts val="0"/>
              </a:spcBef>
              <a:spcAft>
                <a:spcPts val="0"/>
              </a:spcAft>
              <a:buClrTx/>
              <a:buSzTx/>
              <a:buFontTx/>
              <a:buNone/>
              <a:tabLst/>
              <a:defRPr/>
            </a:pPr>
            <a:endParaRPr kumimoji="0" lang="en-US" sz="2900" b="0" i="0" u="none" strike="noStrike" kern="0" cap="none" spc="-180" normalizeH="0" baseline="0" noProof="0" dirty="0">
              <a:ln>
                <a:noFill/>
              </a:ln>
              <a:solidFill>
                <a:srgbClr val="4D4D4D">
                  <a:lumMod val="50000"/>
                </a:srgbClr>
              </a:solidFill>
              <a:effectLst/>
              <a:uLnTx/>
              <a:uFillTx/>
              <a:latin typeface="+mj-lt"/>
              <a:ea typeface="+mn-ea"/>
              <a:cs typeface="+mn-cs"/>
            </a:endParaRPr>
          </a:p>
        </p:txBody>
      </p:sp>
      <p:sp>
        <p:nvSpPr>
          <p:cNvPr id="15" name="Rectangle 14"/>
          <p:cNvSpPr/>
          <p:nvPr/>
        </p:nvSpPr>
        <p:spPr bwMode="auto">
          <a:xfrm>
            <a:off x="3982358" y="2420211"/>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0" name="Rectangle 19"/>
          <p:cNvSpPr/>
          <p:nvPr/>
        </p:nvSpPr>
        <p:spPr bwMode="auto">
          <a:xfrm>
            <a:off x="3982358" y="4987883"/>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1" name="Rectangle 20"/>
          <p:cNvSpPr/>
          <p:nvPr/>
        </p:nvSpPr>
        <p:spPr bwMode="auto">
          <a:xfrm>
            <a:off x="3982358" y="5643524"/>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pic>
        <p:nvPicPr>
          <p:cNvPr id="3" name="Picture 2"/>
          <p:cNvPicPr>
            <a:picLocks noChangeAspect="1"/>
          </p:cNvPicPr>
          <p:nvPr/>
        </p:nvPicPr>
        <p:blipFill>
          <a:blip r:embed="rId2"/>
          <a:stretch>
            <a:fillRect/>
          </a:stretch>
        </p:blipFill>
        <p:spPr>
          <a:xfrm>
            <a:off x="1831072" y="2578154"/>
            <a:ext cx="853659" cy="1158537"/>
          </a:xfrm>
          <a:prstGeom prst="rect">
            <a:avLst/>
          </a:prstGeom>
        </p:spPr>
      </p:pic>
      <p:sp>
        <p:nvSpPr>
          <p:cNvPr id="4" name="TextBox 3"/>
          <p:cNvSpPr txBox="1"/>
          <p:nvPr/>
        </p:nvSpPr>
        <p:spPr>
          <a:xfrm>
            <a:off x="4198258" y="2575372"/>
            <a:ext cx="2717800" cy="81868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Object ID</a:t>
            </a:r>
            <a:endParaRPr lang="en-US" sz="2000" dirty="0">
              <a:solidFill>
                <a:schemeClr val="bg1"/>
              </a:solidFill>
              <a:latin typeface="+mj-lt"/>
            </a:endParaRPr>
          </a:p>
          <a:p>
            <a:pPr>
              <a:lnSpc>
                <a:spcPct val="90000"/>
              </a:lnSpc>
              <a:spcBef>
                <a:spcPct val="20000"/>
              </a:spcBef>
              <a:buSzPct val="80000"/>
            </a:pP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22" name="TextBox 21"/>
          <p:cNvSpPr txBox="1"/>
          <p:nvPr/>
        </p:nvSpPr>
        <p:spPr>
          <a:xfrm>
            <a:off x="5873205" y="2522708"/>
            <a:ext cx="5029065" cy="307777"/>
          </a:xfrm>
          <a:prstGeom prst="rect">
            <a:avLst/>
          </a:prstGeom>
          <a:noFill/>
        </p:spPr>
        <p:txBody>
          <a:bodyPr wrap="square" lIns="0" tIns="0" rIns="0" bIns="0" rtlCol="0">
            <a:spAutoFit/>
          </a:bodyPr>
          <a:lstStyle/>
          <a:p>
            <a:pPr algn="ctr"/>
            <a:r>
              <a:rPr lang="en-US" sz="2000" dirty="0">
                <a:solidFill>
                  <a:schemeClr val="bg1"/>
                </a:solidFill>
                <a:latin typeface="+mj-lt"/>
              </a:rPr>
              <a:t>b3809430-6c28-4e43-870d-fa7d38636dcd</a:t>
            </a:r>
          </a:p>
        </p:txBody>
      </p:sp>
      <p:sp>
        <p:nvSpPr>
          <p:cNvPr id="23" name="Rectangle 22"/>
          <p:cNvSpPr/>
          <p:nvPr/>
        </p:nvSpPr>
        <p:spPr bwMode="auto">
          <a:xfrm>
            <a:off x="3977326" y="1769809"/>
            <a:ext cx="1789113" cy="55880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rPr>
              <a:t>Claim Type</a:t>
            </a:r>
          </a:p>
        </p:txBody>
      </p:sp>
      <p:sp>
        <p:nvSpPr>
          <p:cNvPr id="24" name="Rectangle 23"/>
          <p:cNvSpPr/>
          <p:nvPr/>
        </p:nvSpPr>
        <p:spPr bwMode="auto">
          <a:xfrm>
            <a:off x="5766439" y="1769809"/>
            <a:ext cx="5150119" cy="557784"/>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3291840"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rPr>
              <a:t>Claim Value</a:t>
            </a:r>
          </a:p>
        </p:txBody>
      </p:sp>
      <p:sp>
        <p:nvSpPr>
          <p:cNvPr id="25" name="Rectangle 24"/>
          <p:cNvSpPr/>
          <p:nvPr/>
        </p:nvSpPr>
        <p:spPr bwMode="auto">
          <a:xfrm>
            <a:off x="670401" y="1769809"/>
            <a:ext cx="3175000" cy="55880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rPr>
              <a:t>Usage</a:t>
            </a:r>
          </a:p>
        </p:txBody>
      </p:sp>
      <p:grpSp>
        <p:nvGrpSpPr>
          <p:cNvPr id="7" name="Group 6"/>
          <p:cNvGrpSpPr/>
          <p:nvPr/>
        </p:nvGrpSpPr>
        <p:grpSpPr>
          <a:xfrm>
            <a:off x="3982358" y="3054736"/>
            <a:ext cx="6934200" cy="760960"/>
            <a:chOff x="4025900" y="2560571"/>
            <a:chExt cx="6934200" cy="760960"/>
          </a:xfrm>
        </p:grpSpPr>
        <p:sp>
          <p:nvSpPr>
            <p:cNvPr id="16" name="Rectangle 15"/>
            <p:cNvSpPr/>
            <p:nvPr/>
          </p:nvSpPr>
          <p:spPr bwMode="auto">
            <a:xfrm>
              <a:off x="4025900" y="2560571"/>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7" name="TextBox 26"/>
            <p:cNvSpPr txBox="1"/>
            <p:nvPr/>
          </p:nvSpPr>
          <p:spPr>
            <a:xfrm>
              <a:off x="4241800" y="2700706"/>
              <a:ext cx="2717800"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Tenant ID</a:t>
              </a: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28" name="TextBox 27"/>
            <p:cNvSpPr txBox="1"/>
            <p:nvPr/>
          </p:nvSpPr>
          <p:spPr>
            <a:xfrm>
              <a:off x="5831019" y="2705978"/>
              <a:ext cx="5029065" cy="615553"/>
            </a:xfrm>
            <a:prstGeom prst="rect">
              <a:avLst/>
            </a:prstGeom>
            <a:noFill/>
          </p:spPr>
          <p:txBody>
            <a:bodyPr wrap="square" lIns="0" tIns="0" rIns="0" bIns="0" rtlCol="0">
              <a:spAutoFit/>
            </a:bodyPr>
            <a:lstStyle/>
            <a:p>
              <a:pPr algn="ctr"/>
              <a:r>
                <a:rPr lang="en-US" sz="2000" dirty="0">
                  <a:solidFill>
                    <a:schemeClr val="bg1"/>
                  </a:solidFill>
                  <a:latin typeface="+mj-lt"/>
                </a:rPr>
                <a:t>81aabdd2-3682-48fd-9efa-2cb2fcea8557</a:t>
              </a:r>
            </a:p>
            <a:p>
              <a:pPr algn="ctr"/>
              <a:endParaRPr lang="en-US" sz="2000" dirty="0">
                <a:solidFill>
                  <a:schemeClr val="bg1"/>
                </a:solidFill>
                <a:latin typeface="+mj-lt"/>
              </a:endParaRPr>
            </a:p>
          </p:txBody>
        </p:sp>
      </p:grpSp>
      <p:sp>
        <p:nvSpPr>
          <p:cNvPr id="5" name="TextBox 4"/>
          <p:cNvSpPr txBox="1"/>
          <p:nvPr/>
        </p:nvSpPr>
        <p:spPr>
          <a:xfrm>
            <a:off x="1284764" y="3848099"/>
            <a:ext cx="1946275"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bg1"/>
                </a:solidFill>
                <a:latin typeface="+mj-lt"/>
              </a:rPr>
              <a:t>Security</a:t>
            </a:r>
            <a:endParaRPr lang="en-US" sz="2400" dirty="0">
              <a:solidFill>
                <a:schemeClr val="bg1"/>
              </a:solidFill>
              <a:latin typeface="+mj-lt"/>
            </a:endParaRPr>
          </a:p>
        </p:txBody>
      </p:sp>
      <p:sp>
        <p:nvSpPr>
          <p:cNvPr id="29" name="TextBox 28"/>
          <p:cNvSpPr txBox="1"/>
          <p:nvPr/>
        </p:nvSpPr>
        <p:spPr>
          <a:xfrm>
            <a:off x="1284764" y="5759296"/>
            <a:ext cx="1946275"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bg1"/>
                </a:solidFill>
                <a:latin typeface="+mj-lt"/>
              </a:rPr>
              <a:t>Display</a:t>
            </a:r>
            <a:endParaRPr lang="en-US" sz="2400" dirty="0">
              <a:solidFill>
                <a:schemeClr val="bg1"/>
              </a:solidFill>
              <a:latin typeface="+mj-lt"/>
            </a:endParaRPr>
          </a:p>
        </p:txBody>
      </p:sp>
      <p:grpSp>
        <p:nvGrpSpPr>
          <p:cNvPr id="8" name="Group 7"/>
          <p:cNvGrpSpPr/>
          <p:nvPr/>
        </p:nvGrpSpPr>
        <p:grpSpPr>
          <a:xfrm>
            <a:off x="3982358" y="3688623"/>
            <a:ext cx="6934200" cy="558800"/>
            <a:chOff x="4025900" y="3165882"/>
            <a:chExt cx="6934200" cy="558800"/>
          </a:xfrm>
        </p:grpSpPr>
        <p:sp>
          <p:nvSpPr>
            <p:cNvPr id="17" name="Rectangle 16"/>
            <p:cNvSpPr/>
            <p:nvPr/>
          </p:nvSpPr>
          <p:spPr bwMode="auto">
            <a:xfrm>
              <a:off x="4025900" y="3165882"/>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30" name="TextBox 29"/>
            <p:cNvSpPr txBox="1"/>
            <p:nvPr/>
          </p:nvSpPr>
          <p:spPr>
            <a:xfrm>
              <a:off x="4241800" y="3292546"/>
              <a:ext cx="1946275"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Subject</a:t>
              </a:r>
              <a:endParaRPr lang="en-US" sz="2000" dirty="0">
                <a:solidFill>
                  <a:schemeClr val="bg1"/>
                </a:solidFill>
                <a:latin typeface="+mj-lt"/>
              </a:endParaRPr>
            </a:p>
          </p:txBody>
        </p:sp>
      </p:grpSp>
      <p:grpSp>
        <p:nvGrpSpPr>
          <p:cNvPr id="9" name="Group 8"/>
          <p:cNvGrpSpPr/>
          <p:nvPr/>
        </p:nvGrpSpPr>
        <p:grpSpPr>
          <a:xfrm>
            <a:off x="3982358" y="4337010"/>
            <a:ext cx="6934200" cy="1315016"/>
            <a:chOff x="4025900" y="3919049"/>
            <a:chExt cx="6934200" cy="1315016"/>
          </a:xfrm>
        </p:grpSpPr>
        <p:sp>
          <p:nvSpPr>
            <p:cNvPr id="19" name="Rectangle 18"/>
            <p:cNvSpPr/>
            <p:nvPr/>
          </p:nvSpPr>
          <p:spPr bwMode="auto">
            <a:xfrm>
              <a:off x="4025900" y="3919049"/>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31" name="TextBox 30"/>
            <p:cNvSpPr txBox="1"/>
            <p:nvPr/>
          </p:nvSpPr>
          <p:spPr>
            <a:xfrm>
              <a:off x="4256087" y="4076825"/>
              <a:ext cx="2717800" cy="115724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bg1"/>
                  </a:solidFill>
                  <a:latin typeface="+mj-lt"/>
                </a:rPr>
                <a:t>N</a:t>
              </a:r>
              <a:r>
                <a:rPr lang="en-US" sz="2000" dirty="0" smtClean="0">
                  <a:solidFill>
                    <a:schemeClr val="bg1"/>
                  </a:solidFill>
                  <a:latin typeface="+mj-lt"/>
                </a:rPr>
                <a:t>ame</a:t>
              </a:r>
              <a:endParaRPr lang="en-US" sz="2000" dirty="0">
                <a:solidFill>
                  <a:schemeClr val="bg1"/>
                </a:solidFill>
                <a:latin typeface="+mj-lt"/>
              </a:endParaRPr>
            </a:p>
            <a:p>
              <a:pPr>
                <a:lnSpc>
                  <a:spcPct val="90000"/>
                </a:lnSpc>
                <a:spcBef>
                  <a:spcPct val="20000"/>
                </a:spcBef>
                <a:buSzPct val="80000"/>
              </a:pPr>
              <a:endParaRPr lang="en-US" sz="2000" dirty="0">
                <a:solidFill>
                  <a:schemeClr val="bg1"/>
                </a:solidFill>
                <a:latin typeface="+mj-lt"/>
              </a:endParaRPr>
            </a:p>
            <a:p>
              <a:pPr>
                <a:lnSpc>
                  <a:spcPct val="90000"/>
                </a:lnSpc>
                <a:spcBef>
                  <a:spcPct val="20000"/>
                </a:spcBef>
                <a:buSzPct val="80000"/>
              </a:pP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grpSp>
      <p:sp>
        <p:nvSpPr>
          <p:cNvPr id="32" name="TextBox 31"/>
          <p:cNvSpPr txBox="1"/>
          <p:nvPr/>
        </p:nvSpPr>
        <p:spPr>
          <a:xfrm>
            <a:off x="4212545" y="5124204"/>
            <a:ext cx="2717800" cy="115724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First Name</a:t>
            </a:r>
            <a:endParaRPr lang="en-US" sz="2000" dirty="0">
              <a:solidFill>
                <a:schemeClr val="bg1"/>
              </a:solidFill>
              <a:latin typeface="+mj-lt"/>
            </a:endParaRPr>
          </a:p>
          <a:p>
            <a:pPr>
              <a:lnSpc>
                <a:spcPct val="90000"/>
              </a:lnSpc>
              <a:spcBef>
                <a:spcPct val="20000"/>
              </a:spcBef>
              <a:buSzPct val="80000"/>
            </a:pPr>
            <a:endParaRPr lang="en-US" sz="2000" dirty="0">
              <a:solidFill>
                <a:schemeClr val="bg1"/>
              </a:solidFill>
              <a:latin typeface="+mj-lt"/>
            </a:endParaRPr>
          </a:p>
          <a:p>
            <a:pPr>
              <a:lnSpc>
                <a:spcPct val="90000"/>
              </a:lnSpc>
              <a:spcBef>
                <a:spcPct val="20000"/>
              </a:spcBef>
              <a:buSzPct val="80000"/>
            </a:pP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33" name="TextBox 32"/>
          <p:cNvSpPr txBox="1"/>
          <p:nvPr/>
        </p:nvSpPr>
        <p:spPr>
          <a:xfrm>
            <a:off x="4212545" y="5788347"/>
            <a:ext cx="2717800"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Last Name</a:t>
            </a: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34" name="TextBox 33"/>
          <p:cNvSpPr txBox="1"/>
          <p:nvPr/>
        </p:nvSpPr>
        <p:spPr>
          <a:xfrm>
            <a:off x="6024882" y="4508651"/>
            <a:ext cx="5029065" cy="615553"/>
          </a:xfrm>
          <a:prstGeom prst="rect">
            <a:avLst/>
          </a:prstGeom>
          <a:noFill/>
        </p:spPr>
        <p:txBody>
          <a:bodyPr wrap="square" lIns="0" tIns="0" rIns="0" bIns="0" rtlCol="0">
            <a:spAutoFit/>
          </a:bodyPr>
          <a:lstStyle/>
          <a:p>
            <a:r>
              <a:rPr lang="en-US" sz="2000" dirty="0" smtClean="0">
                <a:solidFill>
                  <a:schemeClr val="bg1"/>
                </a:solidFill>
                <a:latin typeface="+mj-lt"/>
              </a:rPr>
              <a:t>frank@contoso.com</a:t>
            </a:r>
            <a:endParaRPr lang="en-US" sz="2000" dirty="0">
              <a:solidFill>
                <a:schemeClr val="bg1"/>
              </a:solidFill>
              <a:latin typeface="+mj-lt"/>
            </a:endParaRPr>
          </a:p>
          <a:p>
            <a:pPr algn="ctr"/>
            <a:endParaRPr lang="en-US" sz="2000" dirty="0">
              <a:solidFill>
                <a:schemeClr val="bg1"/>
              </a:solidFill>
              <a:latin typeface="+mj-lt"/>
            </a:endParaRPr>
          </a:p>
        </p:txBody>
      </p:sp>
      <p:sp>
        <p:nvSpPr>
          <p:cNvPr id="35" name="TextBox 34"/>
          <p:cNvSpPr txBox="1"/>
          <p:nvPr/>
        </p:nvSpPr>
        <p:spPr>
          <a:xfrm>
            <a:off x="6024881" y="5115269"/>
            <a:ext cx="5029065" cy="615553"/>
          </a:xfrm>
          <a:prstGeom prst="rect">
            <a:avLst/>
          </a:prstGeom>
          <a:noFill/>
        </p:spPr>
        <p:txBody>
          <a:bodyPr wrap="square" lIns="0" tIns="0" rIns="0" bIns="0" rtlCol="0">
            <a:spAutoFit/>
          </a:bodyPr>
          <a:lstStyle/>
          <a:p>
            <a:r>
              <a:rPr lang="en-US" sz="2000" dirty="0" smtClean="0">
                <a:solidFill>
                  <a:schemeClr val="bg1"/>
                </a:solidFill>
                <a:latin typeface="+mj-lt"/>
              </a:rPr>
              <a:t>Frank</a:t>
            </a:r>
            <a:endParaRPr lang="en-US" sz="2000" dirty="0">
              <a:solidFill>
                <a:schemeClr val="bg1"/>
              </a:solidFill>
              <a:latin typeface="+mj-lt"/>
            </a:endParaRPr>
          </a:p>
          <a:p>
            <a:pPr algn="ctr"/>
            <a:endParaRPr lang="en-US" sz="2000" dirty="0">
              <a:solidFill>
                <a:schemeClr val="bg1"/>
              </a:solidFill>
              <a:latin typeface="+mj-lt"/>
            </a:endParaRPr>
          </a:p>
        </p:txBody>
      </p:sp>
      <p:sp>
        <p:nvSpPr>
          <p:cNvPr id="36" name="TextBox 35"/>
          <p:cNvSpPr txBox="1"/>
          <p:nvPr/>
        </p:nvSpPr>
        <p:spPr>
          <a:xfrm>
            <a:off x="6024880" y="5754536"/>
            <a:ext cx="5029065" cy="615553"/>
          </a:xfrm>
          <a:prstGeom prst="rect">
            <a:avLst/>
          </a:prstGeom>
          <a:noFill/>
        </p:spPr>
        <p:txBody>
          <a:bodyPr wrap="square" lIns="0" tIns="0" rIns="0" bIns="0" rtlCol="0">
            <a:spAutoFit/>
          </a:bodyPr>
          <a:lstStyle/>
          <a:p>
            <a:r>
              <a:rPr lang="en-US" sz="2000" dirty="0" smtClean="0">
                <a:solidFill>
                  <a:schemeClr val="bg1"/>
                </a:solidFill>
                <a:latin typeface="+mj-lt"/>
              </a:rPr>
              <a:t>Miller</a:t>
            </a:r>
            <a:endParaRPr lang="en-US" sz="2000" dirty="0">
              <a:solidFill>
                <a:schemeClr val="bg1"/>
              </a:solidFill>
              <a:latin typeface="+mj-lt"/>
            </a:endParaRPr>
          </a:p>
          <a:p>
            <a:pPr algn="ctr"/>
            <a:endParaRPr lang="en-US" sz="2000" dirty="0">
              <a:solidFill>
                <a:schemeClr val="bg1"/>
              </a:solidFill>
              <a:latin typeface="+mj-lt"/>
            </a:endParaRPr>
          </a:p>
        </p:txBody>
      </p:sp>
      <p:sp>
        <p:nvSpPr>
          <p:cNvPr id="12" name="TextBox 11"/>
          <p:cNvSpPr txBox="1"/>
          <p:nvPr/>
        </p:nvSpPr>
        <p:spPr>
          <a:xfrm>
            <a:off x="6024880" y="3888168"/>
            <a:ext cx="4825247"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solidFill>
                  <a:schemeClr val="bg1"/>
                </a:solidFill>
                <a:latin typeface="+mj-lt"/>
              </a:rPr>
              <a:t>m70fSk8OdeYYyCYY6C3922lmZMz9JKCGR0P1</a:t>
            </a:r>
            <a:endParaRPr lang="en-US" dirty="0">
              <a:solidFill>
                <a:schemeClr val="bg1"/>
              </a:solidFill>
              <a:latin typeface="+mj-lt"/>
            </a:endParaRPr>
          </a:p>
        </p:txBody>
      </p:sp>
    </p:spTree>
    <p:extLst>
      <p:ext uri="{BB962C8B-B14F-4D97-AF65-F5344CB8AC3E}">
        <p14:creationId xmlns:p14="http://schemas.microsoft.com/office/powerpoint/2010/main" val="12497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4" grpId="0"/>
      <p:bldP spid="22" grpId="0"/>
      <p:bldP spid="32" grpId="0"/>
      <p:bldP spid="33" grpId="0"/>
      <p:bldP spid="34" grpId="0"/>
      <p:bldP spid="35" grpId="0"/>
      <p:bldP spid="36"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2462" y="1982291"/>
            <a:ext cx="10570583" cy="4136517"/>
          </a:xfrm>
          <a:prstGeom prst="rect">
            <a:avLst/>
          </a:prstGeom>
          <a:noFill/>
        </p:spPr>
        <p:txBody>
          <a:bodyPr wrap="square" lIns="0" tIns="0" rIns="0" bIns="0" rtlCol="0">
            <a:spAutoFit/>
          </a:bodyPr>
          <a:lstStyle/>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Segoe UI Light" panose="020B0502040204020203" pitchFamily="34" charset="0"/>
                <a:cs typeface="Segoe UI Light" panose="020B0502040204020203" pitchFamily="34" charset="0"/>
              </a:rPr>
              <a:t>Good news: You don’t need to know these things in details</a:t>
            </a: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Segoe UI Light" panose="020B0502040204020203" pitchFamily="34" charset="0"/>
              <a:cs typeface="Segoe UI Light" panose="020B0502040204020203" pitchFamily="34" charset="0"/>
            </a:endParaRPr>
          </a:p>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Segoe UI Light" panose="020B0502040204020203" pitchFamily="34" charset="0"/>
                <a:cs typeface="Segoe UI Light" panose="020B0502040204020203" pitchFamily="34" charset="0"/>
              </a:rPr>
              <a:t>Libraries such as Azure Active Directory Authentication Library do all the plumbing for you</a:t>
            </a:r>
          </a:p>
          <a:p>
            <a:pPr marL="457200" indent="-457200">
              <a:lnSpc>
                <a:spcPct val="90000"/>
              </a:lnSpc>
              <a:spcBef>
                <a:spcPct val="20000"/>
              </a:spcBef>
              <a:buSzPct val="80000"/>
              <a:buFont typeface="Arial" panose="020B0604020202020204" pitchFamily="34" charset="0"/>
              <a:buChar char="•"/>
            </a:pPr>
            <a:endParaRPr lang="en-US" sz="3200" b="1" dirty="0">
              <a:solidFill>
                <a:schemeClr val="bg1"/>
              </a:solidFill>
              <a:latin typeface="Segoe UI Light" panose="020B0502040204020203" pitchFamily="34" charset="0"/>
              <a:cs typeface="Segoe UI Light" panose="020B0502040204020203" pitchFamily="34" charset="0"/>
            </a:endParaRPr>
          </a:p>
          <a:p>
            <a:pPr>
              <a:lnSpc>
                <a:spcPct val="90000"/>
              </a:lnSpc>
              <a:spcBef>
                <a:spcPct val="20000"/>
              </a:spcBef>
              <a:buSzPct val="80000"/>
            </a:pPr>
            <a:endParaRPr lang="en-US" sz="3200" b="1" dirty="0" smtClean="0">
              <a:solidFill>
                <a:schemeClr val="bg1"/>
              </a:solidFill>
              <a:latin typeface="Segoe UI Light" panose="020B0502040204020203" pitchFamily="34" charset="0"/>
              <a:cs typeface="Segoe UI Light" panose="020B0502040204020203" pitchFamily="34" charset="0"/>
            </a:endParaRPr>
          </a:p>
          <a:p>
            <a:pPr marL="457200" indent="-457200">
              <a:lnSpc>
                <a:spcPct val="90000"/>
              </a:lnSpc>
              <a:spcBef>
                <a:spcPct val="20000"/>
              </a:spcBef>
              <a:buSzPct val="80000"/>
              <a:buFont typeface="Arial" panose="020B0604020202020204" pitchFamily="34" charset="0"/>
              <a:buChar char="•"/>
            </a:pPr>
            <a:endParaRPr lang="en-US" sz="3200" dirty="0" smtClean="0">
              <a:solidFill>
                <a:schemeClr val="bg1"/>
              </a:solidFill>
              <a:latin typeface="Segoe UI Light" panose="020B0502040204020203" pitchFamily="34" charset="0"/>
              <a:cs typeface="Segoe UI Light" panose="020B0502040204020203" pitchFamily="34" charset="0"/>
            </a:endParaRPr>
          </a:p>
          <a:p>
            <a:pPr marL="460375" indent="-460375">
              <a:lnSpc>
                <a:spcPct val="90000"/>
              </a:lnSpc>
              <a:spcBef>
                <a:spcPct val="20000"/>
              </a:spcBef>
              <a:buSzPct val="80000"/>
              <a:buBlip>
                <a:blip r:embed="rId3"/>
              </a:buBlip>
            </a:pPr>
            <a:endParaRPr lang="en-US" sz="3200" dirty="0">
              <a:solidFill>
                <a:schemeClr val="bg1"/>
              </a:solidFill>
              <a:latin typeface="Segoe UI Light" panose="020B0502040204020203" pitchFamily="34" charset="0"/>
              <a:cs typeface="Segoe UI Light" panose="020B0502040204020203" pitchFamily="34" charset="0"/>
            </a:endParaRPr>
          </a:p>
        </p:txBody>
      </p:sp>
      <p:sp>
        <p:nvSpPr>
          <p:cNvPr id="8" name="TextBox 7"/>
          <p:cNvSpPr txBox="1"/>
          <p:nvPr/>
        </p:nvSpPr>
        <p:spPr>
          <a:xfrm>
            <a:off x="330200" y="547138"/>
            <a:ext cx="11531600" cy="526298"/>
          </a:xfrm>
          <a:prstGeom prst="rect">
            <a:avLst/>
          </a:prstGeom>
          <a:noFill/>
        </p:spPr>
        <p:txBody>
          <a:bodyPr wrap="square" lIns="0" tIns="0" rIns="0" bIns="0" rtlCol="0">
            <a:spAutoFit/>
          </a:bodyPr>
          <a:lstStyle/>
          <a:p>
            <a:pPr>
              <a:lnSpc>
                <a:spcPct val="90000"/>
              </a:lnSpc>
              <a:spcBef>
                <a:spcPct val="20000"/>
              </a:spcBef>
              <a:buSzPct val="80000"/>
            </a:pPr>
            <a:r>
              <a:rPr lang="en-US" sz="3800" dirty="0" smtClean="0">
                <a:solidFill>
                  <a:schemeClr val="bg1"/>
                </a:solidFill>
                <a:latin typeface="+mj-lt"/>
              </a:rPr>
              <a:t>Authentication libraries</a:t>
            </a:r>
            <a:endParaRPr lang="en-US" sz="3800" dirty="0">
              <a:solidFill>
                <a:schemeClr val="bg1"/>
              </a:solidFill>
              <a:latin typeface="+mj-lt"/>
            </a:endParaRPr>
          </a:p>
        </p:txBody>
      </p:sp>
    </p:spTree>
    <p:extLst>
      <p:ext uri="{BB962C8B-B14F-4D97-AF65-F5344CB8AC3E}">
        <p14:creationId xmlns:p14="http://schemas.microsoft.com/office/powerpoint/2010/main" val="176459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2485856"/>
            <a:ext cx="11034445" cy="1027619"/>
          </a:xfrm>
        </p:spPr>
        <p:txBody>
          <a:bodyPr>
            <a:noAutofit/>
          </a:bodyPr>
          <a:lstStyle/>
          <a:p>
            <a:r>
              <a:rPr lang="en-US" sz="4800" dirty="0" smtClean="0">
                <a:solidFill>
                  <a:schemeClr val="bg2"/>
                </a:solidFill>
              </a:rPr>
              <a:t>Enabling great building blocks</a:t>
            </a:r>
            <a:endParaRPr lang="en-US" sz="4800" dirty="0">
              <a:solidFill>
                <a:schemeClr val="bg2"/>
              </a:solidFill>
            </a:endParaRPr>
          </a:p>
        </p:txBody>
      </p:sp>
    </p:spTree>
    <p:extLst>
      <p:ext uri="{BB962C8B-B14F-4D97-AF65-F5344CB8AC3E}">
        <p14:creationId xmlns:p14="http://schemas.microsoft.com/office/powerpoint/2010/main" val="18188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6785" y="2932906"/>
            <a:ext cx="10000214" cy="3151632"/>
          </a:xfrm>
          <a:prstGeom prst="rect">
            <a:avLst/>
          </a:prstGeom>
          <a:noFill/>
        </p:spPr>
        <p:txBody>
          <a:bodyPr wrap="square" lIns="0" tIns="0" rIns="0" bIns="0" rtlCol="0">
            <a:spAutoFit/>
          </a:bodyPr>
          <a:lstStyle/>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Provides identity and access management for the cloud</a:t>
            </a: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Users, groups, applications and permissions</a:t>
            </a: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endParaRPr lang="en-US" sz="3200" dirty="0" smtClean="0">
              <a:solidFill>
                <a:schemeClr val="bg1"/>
              </a:solidFill>
              <a:latin typeface="+mj-lt"/>
            </a:endParaRPr>
          </a:p>
          <a:p>
            <a:pPr marL="460375" indent="-460375">
              <a:lnSpc>
                <a:spcPct val="90000"/>
              </a:lnSpc>
              <a:spcBef>
                <a:spcPct val="20000"/>
              </a:spcBef>
              <a:buSzPct val="80000"/>
              <a:buBlip>
                <a:blip r:embed="rId3"/>
              </a:buBlip>
            </a:pPr>
            <a:endParaRPr lang="en-US" sz="3200" dirty="0">
              <a:solidFill>
                <a:schemeClr val="bg1"/>
              </a:solidFill>
              <a:latin typeface="+mj-lt"/>
            </a:endParaRPr>
          </a:p>
        </p:txBody>
      </p:sp>
      <p:sp>
        <p:nvSpPr>
          <p:cNvPr id="8" name="TextBox 7"/>
          <p:cNvSpPr txBox="1"/>
          <p:nvPr/>
        </p:nvSpPr>
        <p:spPr>
          <a:xfrm>
            <a:off x="330200" y="547138"/>
            <a:ext cx="11531600" cy="526298"/>
          </a:xfrm>
          <a:prstGeom prst="rect">
            <a:avLst/>
          </a:prstGeom>
          <a:noFill/>
        </p:spPr>
        <p:txBody>
          <a:bodyPr wrap="square" lIns="0" tIns="0" rIns="0" bIns="0" rtlCol="0">
            <a:spAutoFit/>
          </a:bodyPr>
          <a:lstStyle/>
          <a:p>
            <a:pPr>
              <a:lnSpc>
                <a:spcPct val="90000"/>
              </a:lnSpc>
              <a:spcBef>
                <a:spcPct val="20000"/>
              </a:spcBef>
              <a:buSzPct val="80000"/>
            </a:pPr>
            <a:r>
              <a:rPr lang="en-US" sz="3800" dirty="0" smtClean="0">
                <a:solidFill>
                  <a:schemeClr val="bg1"/>
                </a:solidFill>
                <a:latin typeface="+mj-lt"/>
              </a:rPr>
              <a:t>Building blocks: Azure Active Directory</a:t>
            </a:r>
            <a:endParaRPr lang="en-US" sz="3800" dirty="0">
              <a:solidFill>
                <a:schemeClr val="bg1"/>
              </a:solidFill>
              <a:latin typeface="+mj-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57121" y="273414"/>
            <a:ext cx="1604679" cy="160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62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35"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4"/>
          <p:cNvSpPr>
            <a:spLocks noGrp="1"/>
          </p:cNvSpPr>
          <p:nvPr>
            <p:ph type="ctrTitle"/>
          </p:nvPr>
        </p:nvSpPr>
        <p:spPr>
          <a:xfrm>
            <a:off x="579013" y="4658688"/>
            <a:ext cx="11034445" cy="1027619"/>
          </a:xfrm>
        </p:spPr>
        <p:txBody>
          <a:bodyPr>
            <a:noAutofit/>
          </a:bodyPr>
          <a:lstStyle/>
          <a:p>
            <a:r>
              <a:rPr lang="en-US" sz="3200" dirty="0" smtClean="0">
                <a:solidFill>
                  <a:schemeClr val="tx2">
                    <a:lumMod val="50000"/>
                  </a:schemeClr>
                </a:solidFill>
              </a:rPr>
              <a:t>Speaker note:</a:t>
            </a:r>
            <a:br>
              <a:rPr lang="en-US" sz="3200" dirty="0" smtClean="0">
                <a:solidFill>
                  <a:schemeClr val="tx2">
                    <a:lumMod val="50000"/>
                  </a:schemeClr>
                </a:solidFill>
              </a:rPr>
            </a:br>
            <a:r>
              <a:rPr lang="en-US" sz="3200" dirty="0" smtClean="0">
                <a:solidFill>
                  <a:schemeClr val="tx2">
                    <a:lumMod val="50000"/>
                  </a:schemeClr>
                </a:solidFill>
              </a:rPr>
              <a:t/>
            </a:r>
            <a:br>
              <a:rPr lang="en-US" sz="3200" dirty="0" smtClean="0">
                <a:solidFill>
                  <a:schemeClr val="tx2">
                    <a:lumMod val="50000"/>
                  </a:schemeClr>
                </a:solidFill>
              </a:rPr>
            </a:br>
            <a:r>
              <a:rPr lang="en-US" sz="3200" dirty="0" smtClean="0">
                <a:solidFill>
                  <a:schemeClr val="tx2">
                    <a:lumMod val="50000"/>
                  </a:schemeClr>
                </a:solidFill>
              </a:rPr>
              <a:t>Please remember to download the video (slides 5/6) so you don’t depend on network bandwidth during the presentation </a:t>
            </a:r>
            <a:endParaRPr lang="en-US" sz="3200" dirty="0">
              <a:solidFill>
                <a:schemeClr val="tx2">
                  <a:lumMod val="50000"/>
                </a:schemeClr>
              </a:solidFill>
            </a:endParaRPr>
          </a:p>
        </p:txBody>
      </p:sp>
    </p:spTree>
    <p:extLst>
      <p:ext uri="{BB962C8B-B14F-4D97-AF65-F5344CB8AC3E}">
        <p14:creationId xmlns:p14="http://schemas.microsoft.com/office/powerpoint/2010/main" val="214014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09624" y="2009452"/>
            <a:ext cx="10842186" cy="5663089"/>
          </a:xfrm>
          <a:prstGeom prst="rect">
            <a:avLst/>
          </a:prstGeom>
          <a:noFill/>
        </p:spPr>
        <p:txBody>
          <a:bodyPr wrap="square" lIns="0" tIns="0" rIns="0" bIns="0" rtlCol="0">
            <a:spAutoFit/>
          </a:bodyPr>
          <a:lstStyle/>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REST API for Azure Active Directory</a:t>
            </a: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Allows programmatic access to users, groups, applications and permissions</a:t>
            </a:r>
          </a:p>
          <a:p>
            <a:pPr marL="457200" indent="-457200">
              <a:lnSpc>
                <a:spcPct val="90000"/>
              </a:lnSpc>
              <a:spcBef>
                <a:spcPct val="20000"/>
              </a:spcBef>
              <a:buSzPct val="80000"/>
              <a:buFont typeface="Arial" panose="020B0604020202020204" pitchFamily="34" charset="0"/>
              <a:buChar char="•"/>
            </a:pPr>
            <a:endParaRPr lang="en-US" sz="3200" b="1" dirty="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mj-lt"/>
            </a:endParaRPr>
          </a:p>
          <a:p>
            <a:pPr>
              <a:lnSpc>
                <a:spcPct val="90000"/>
              </a:lnSpc>
              <a:spcBef>
                <a:spcPct val="20000"/>
              </a:spcBef>
              <a:buSzPct val="80000"/>
            </a:pPr>
            <a:r>
              <a:rPr lang="en-US" sz="3200" b="1" dirty="0" smtClean="0">
                <a:solidFill>
                  <a:schemeClr val="bg1"/>
                </a:solidFill>
                <a:latin typeface="+mj-lt"/>
              </a:rPr>
              <a:t>Example: Nick creates a PowerShell script that provisions the required permissions for his application to an Azure tenant</a:t>
            </a: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endParaRPr lang="en-US" sz="3200" dirty="0" smtClean="0">
              <a:solidFill>
                <a:schemeClr val="bg1"/>
              </a:solidFill>
              <a:latin typeface="+mj-lt"/>
            </a:endParaRPr>
          </a:p>
          <a:p>
            <a:pPr marL="460375" indent="-460375">
              <a:lnSpc>
                <a:spcPct val="90000"/>
              </a:lnSpc>
              <a:spcBef>
                <a:spcPct val="20000"/>
              </a:spcBef>
              <a:buSzPct val="80000"/>
              <a:buBlip>
                <a:blip r:embed="rId3"/>
              </a:buBlip>
            </a:pPr>
            <a:endParaRPr lang="en-US" sz="3200" dirty="0">
              <a:solidFill>
                <a:schemeClr val="bg1"/>
              </a:solidFill>
              <a:latin typeface="+mj-lt"/>
            </a:endParaRPr>
          </a:p>
        </p:txBody>
      </p:sp>
      <p:sp>
        <p:nvSpPr>
          <p:cNvPr id="8" name="TextBox 7"/>
          <p:cNvSpPr txBox="1"/>
          <p:nvPr/>
        </p:nvSpPr>
        <p:spPr>
          <a:xfrm>
            <a:off x="330200" y="547138"/>
            <a:ext cx="11531600" cy="526298"/>
          </a:xfrm>
          <a:prstGeom prst="rect">
            <a:avLst/>
          </a:prstGeom>
          <a:noFill/>
        </p:spPr>
        <p:txBody>
          <a:bodyPr wrap="square" lIns="0" tIns="0" rIns="0" bIns="0" rtlCol="0">
            <a:spAutoFit/>
          </a:bodyPr>
          <a:lstStyle/>
          <a:p>
            <a:pPr>
              <a:lnSpc>
                <a:spcPct val="90000"/>
              </a:lnSpc>
              <a:spcBef>
                <a:spcPct val="20000"/>
              </a:spcBef>
              <a:buSzPct val="80000"/>
            </a:pPr>
            <a:r>
              <a:rPr lang="en-US" sz="3800" dirty="0" smtClean="0">
                <a:solidFill>
                  <a:schemeClr val="bg1"/>
                </a:solidFill>
                <a:latin typeface="+mj-lt"/>
              </a:rPr>
              <a:t>Building blocks: Graph API</a:t>
            </a:r>
            <a:endParaRPr lang="en-US" sz="3800" dirty="0">
              <a:solidFill>
                <a:schemeClr val="bg1"/>
              </a:solidFill>
              <a:latin typeface="+mj-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57121" y="273414"/>
            <a:ext cx="1604679" cy="160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0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09624" y="2009452"/>
            <a:ext cx="10163176" cy="4579715"/>
          </a:xfrm>
          <a:prstGeom prst="rect">
            <a:avLst/>
          </a:prstGeom>
          <a:noFill/>
        </p:spPr>
        <p:txBody>
          <a:bodyPr wrap="square" lIns="0" tIns="0" rIns="0" bIns="0" rtlCol="0">
            <a:spAutoFit/>
          </a:bodyPr>
          <a:lstStyle/>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The best Office productivity tools, available online</a:t>
            </a:r>
          </a:p>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Includes REST APIs you can use from your applications</a:t>
            </a:r>
          </a:p>
          <a:p>
            <a:pPr marL="457200" indent="-457200">
              <a:lnSpc>
                <a:spcPct val="90000"/>
              </a:lnSpc>
              <a:spcBef>
                <a:spcPct val="20000"/>
              </a:spcBef>
              <a:buSzPct val="80000"/>
              <a:buFont typeface="Arial" panose="020B0604020202020204" pitchFamily="34" charset="0"/>
              <a:buChar char="•"/>
            </a:pPr>
            <a:r>
              <a:rPr lang="en-US" sz="3200" b="1" dirty="0" smtClean="0">
                <a:solidFill>
                  <a:schemeClr val="bg1"/>
                </a:solidFill>
                <a:latin typeface="+mj-lt"/>
              </a:rPr>
              <a:t>Seamless integration with Azure Active Directory</a:t>
            </a:r>
            <a:endParaRPr lang="en-US" sz="3200" b="1" dirty="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endParaRPr lang="en-US" sz="3200" b="1" dirty="0" smtClean="0">
              <a:solidFill>
                <a:schemeClr val="bg1"/>
              </a:solidFill>
              <a:latin typeface="+mj-lt"/>
            </a:endParaRPr>
          </a:p>
          <a:p>
            <a:pPr marL="457200" indent="-457200">
              <a:lnSpc>
                <a:spcPct val="90000"/>
              </a:lnSpc>
              <a:spcBef>
                <a:spcPct val="20000"/>
              </a:spcBef>
              <a:buSzPct val="80000"/>
              <a:buFont typeface="Arial" panose="020B0604020202020204" pitchFamily="34" charset="0"/>
              <a:buChar char="•"/>
            </a:pPr>
            <a:endParaRPr lang="en-US" sz="3200" dirty="0" smtClean="0">
              <a:solidFill>
                <a:schemeClr val="bg1"/>
              </a:solidFill>
              <a:latin typeface="+mj-lt"/>
            </a:endParaRPr>
          </a:p>
          <a:p>
            <a:pPr>
              <a:lnSpc>
                <a:spcPct val="90000"/>
              </a:lnSpc>
              <a:spcBef>
                <a:spcPct val="20000"/>
              </a:spcBef>
              <a:buSzPct val="80000"/>
            </a:pPr>
            <a:r>
              <a:rPr lang="en-US" sz="3200" dirty="0" smtClean="0">
                <a:solidFill>
                  <a:schemeClr val="bg1"/>
                </a:solidFill>
                <a:latin typeface="+mj-lt"/>
              </a:rPr>
              <a:t>Example: An application can automatically scan e-mails from Exchange online and generate a Word document with a summary, saving it on SharePoint online</a:t>
            </a:r>
          </a:p>
          <a:p>
            <a:pPr marL="460375" indent="-460375">
              <a:lnSpc>
                <a:spcPct val="90000"/>
              </a:lnSpc>
              <a:spcBef>
                <a:spcPct val="20000"/>
              </a:spcBef>
              <a:buSzPct val="80000"/>
              <a:buBlip>
                <a:blip r:embed="rId3"/>
              </a:buBlip>
            </a:pPr>
            <a:endParaRPr lang="en-US" sz="3200" dirty="0">
              <a:solidFill>
                <a:schemeClr val="bg1"/>
              </a:solidFill>
              <a:latin typeface="+mj-lt"/>
            </a:endParaRPr>
          </a:p>
        </p:txBody>
      </p:sp>
      <p:sp>
        <p:nvSpPr>
          <p:cNvPr id="8" name="TextBox 7"/>
          <p:cNvSpPr txBox="1"/>
          <p:nvPr/>
        </p:nvSpPr>
        <p:spPr>
          <a:xfrm>
            <a:off x="330200" y="547138"/>
            <a:ext cx="11531600" cy="526298"/>
          </a:xfrm>
          <a:prstGeom prst="rect">
            <a:avLst/>
          </a:prstGeom>
          <a:noFill/>
        </p:spPr>
        <p:txBody>
          <a:bodyPr wrap="square" lIns="0" tIns="0" rIns="0" bIns="0" rtlCol="0">
            <a:spAutoFit/>
          </a:bodyPr>
          <a:lstStyle/>
          <a:p>
            <a:pPr>
              <a:lnSpc>
                <a:spcPct val="90000"/>
              </a:lnSpc>
              <a:spcBef>
                <a:spcPct val="20000"/>
              </a:spcBef>
              <a:buSzPct val="80000"/>
            </a:pPr>
            <a:r>
              <a:rPr lang="en-US" sz="3800" dirty="0" smtClean="0">
                <a:solidFill>
                  <a:schemeClr val="bg1"/>
                </a:solidFill>
                <a:latin typeface="+mj-lt"/>
              </a:rPr>
              <a:t>Building blocks: Office 365</a:t>
            </a:r>
            <a:endParaRPr lang="en-US" sz="3800" dirty="0">
              <a:solidFill>
                <a:schemeClr val="bg1"/>
              </a:solidFill>
              <a:latin typeface="+mj-lt"/>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9475" t="23457" r="14507" b="38942"/>
          <a:stretch/>
        </p:blipFill>
        <p:spPr>
          <a:xfrm>
            <a:off x="8501206" y="307819"/>
            <a:ext cx="3134436" cy="1004935"/>
          </a:xfrm>
          <a:prstGeom prst="rect">
            <a:avLst/>
          </a:prstGeom>
        </p:spPr>
      </p:pic>
    </p:spTree>
    <p:extLst>
      <p:ext uri="{BB962C8B-B14F-4D97-AF65-F5344CB8AC3E}">
        <p14:creationId xmlns:p14="http://schemas.microsoft.com/office/powerpoint/2010/main" val="6107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2485856"/>
            <a:ext cx="11034445" cy="1027619"/>
          </a:xfrm>
        </p:spPr>
        <p:txBody>
          <a:bodyPr>
            <a:noAutofit/>
          </a:bodyPr>
          <a:lstStyle/>
          <a:p>
            <a:r>
              <a:rPr lang="en-US" sz="4800" dirty="0" smtClean="0">
                <a:solidFill>
                  <a:schemeClr val="bg2"/>
                </a:solidFill>
              </a:rPr>
              <a:t>So how do we build it?</a:t>
            </a:r>
            <a:endParaRPr lang="en-US" sz="4800" dirty="0">
              <a:solidFill>
                <a:schemeClr val="bg2"/>
              </a:solidFill>
            </a:endParaRPr>
          </a:p>
        </p:txBody>
      </p:sp>
    </p:spTree>
    <p:extLst>
      <p:ext uri="{BB962C8B-B14F-4D97-AF65-F5344CB8AC3E}">
        <p14:creationId xmlns:p14="http://schemas.microsoft.com/office/powerpoint/2010/main" val="191011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26487" y="1531089"/>
            <a:ext cx="11034445" cy="2875522"/>
          </a:xfrm>
        </p:spPr>
        <p:txBody>
          <a:bodyPr>
            <a:noAutofit/>
          </a:bodyPr>
          <a:lstStyle/>
          <a:p>
            <a:r>
              <a:rPr lang="en-US" sz="4800" dirty="0" smtClean="0">
                <a:solidFill>
                  <a:schemeClr val="bg2"/>
                </a:solidFill>
              </a:rPr>
              <a:t>For a typical Web Application</a:t>
            </a:r>
            <a:br>
              <a:rPr lang="en-US" sz="4800" dirty="0" smtClean="0">
                <a:solidFill>
                  <a:schemeClr val="bg2"/>
                </a:solidFill>
              </a:rPr>
            </a:br>
            <a:endParaRPr lang="en-US" sz="4800" dirty="0">
              <a:solidFill>
                <a:schemeClr val="bg2"/>
              </a:solidFill>
            </a:endParaRPr>
          </a:p>
        </p:txBody>
      </p:sp>
    </p:spTree>
    <p:extLst>
      <p:ext uri="{BB962C8B-B14F-4D97-AF65-F5344CB8AC3E}">
        <p14:creationId xmlns:p14="http://schemas.microsoft.com/office/powerpoint/2010/main" val="363932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388890" y="196011"/>
            <a:ext cx="11034445" cy="7455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000" dirty="0" smtClean="0">
                <a:solidFill>
                  <a:schemeClr val="bg2"/>
                </a:solidFill>
              </a:rPr>
              <a:t>Step 1: Visual Studio, file new project</a:t>
            </a:r>
            <a:endParaRPr lang="en-US" sz="4000" dirty="0">
              <a:solidFill>
                <a:schemeClr val="bg2"/>
              </a:solidFill>
            </a:endParaRPr>
          </a:p>
        </p:txBody>
      </p:sp>
      <p:pic>
        <p:nvPicPr>
          <p:cNvPr id="7" name="Picture 6"/>
          <p:cNvPicPr>
            <a:picLocks noChangeAspect="1"/>
          </p:cNvPicPr>
          <p:nvPr/>
        </p:nvPicPr>
        <p:blipFill>
          <a:blip r:embed="rId2"/>
          <a:stretch>
            <a:fillRect/>
          </a:stretch>
        </p:blipFill>
        <p:spPr>
          <a:xfrm>
            <a:off x="1865014" y="1203459"/>
            <a:ext cx="7611276" cy="5260149"/>
          </a:xfrm>
          <a:prstGeom prst="rect">
            <a:avLst/>
          </a:prstGeom>
        </p:spPr>
      </p:pic>
    </p:spTree>
    <p:extLst>
      <p:ext uri="{BB962C8B-B14F-4D97-AF65-F5344CB8AC3E}">
        <p14:creationId xmlns:p14="http://schemas.microsoft.com/office/powerpoint/2010/main" val="4229700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388890" y="196011"/>
            <a:ext cx="11034445" cy="7455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000" dirty="0" smtClean="0">
                <a:solidFill>
                  <a:schemeClr val="bg2"/>
                </a:solidFill>
              </a:rPr>
              <a:t>Step </a:t>
            </a:r>
            <a:r>
              <a:rPr lang="en-US" sz="4000" dirty="0">
                <a:solidFill>
                  <a:schemeClr val="bg2"/>
                </a:solidFill>
              </a:rPr>
              <a:t>2</a:t>
            </a:r>
            <a:r>
              <a:rPr lang="en-US" sz="4000" dirty="0" smtClean="0">
                <a:solidFill>
                  <a:schemeClr val="bg2"/>
                </a:solidFill>
              </a:rPr>
              <a:t>: Click “Change Authentication” </a:t>
            </a:r>
            <a:endParaRPr lang="en-US" sz="4000" dirty="0">
              <a:solidFill>
                <a:schemeClr val="bg2"/>
              </a:solidFill>
            </a:endParaRPr>
          </a:p>
        </p:txBody>
      </p:sp>
      <p:pic>
        <p:nvPicPr>
          <p:cNvPr id="2" name="Picture 1"/>
          <p:cNvPicPr>
            <a:picLocks noChangeAspect="1"/>
          </p:cNvPicPr>
          <p:nvPr/>
        </p:nvPicPr>
        <p:blipFill>
          <a:blip r:embed="rId2"/>
          <a:stretch>
            <a:fillRect/>
          </a:stretch>
        </p:blipFill>
        <p:spPr>
          <a:xfrm>
            <a:off x="2238987" y="1288091"/>
            <a:ext cx="7334250" cy="5476875"/>
          </a:xfrm>
          <a:prstGeom prst="rect">
            <a:avLst/>
          </a:prstGeom>
        </p:spPr>
      </p:pic>
    </p:spTree>
    <p:extLst>
      <p:ext uri="{BB962C8B-B14F-4D97-AF65-F5344CB8AC3E}">
        <p14:creationId xmlns:p14="http://schemas.microsoft.com/office/powerpoint/2010/main" val="251855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388890" y="196011"/>
            <a:ext cx="11034445" cy="7455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000" dirty="0" smtClean="0">
                <a:solidFill>
                  <a:schemeClr val="bg2"/>
                </a:solidFill>
              </a:rPr>
              <a:t>Step 3: Configure organizational account</a:t>
            </a:r>
            <a:endParaRPr lang="en-US" sz="4000" dirty="0">
              <a:solidFill>
                <a:schemeClr val="bg2"/>
              </a:solidFill>
            </a:endParaRPr>
          </a:p>
        </p:txBody>
      </p:sp>
      <p:pic>
        <p:nvPicPr>
          <p:cNvPr id="3" name="Picture 2"/>
          <p:cNvPicPr>
            <a:picLocks noChangeAspect="1"/>
          </p:cNvPicPr>
          <p:nvPr/>
        </p:nvPicPr>
        <p:blipFill>
          <a:blip r:embed="rId2"/>
          <a:stretch>
            <a:fillRect/>
          </a:stretch>
        </p:blipFill>
        <p:spPr>
          <a:xfrm>
            <a:off x="2667000" y="1790700"/>
            <a:ext cx="6858000" cy="3276600"/>
          </a:xfrm>
          <a:prstGeom prst="rect">
            <a:avLst/>
          </a:prstGeom>
        </p:spPr>
      </p:pic>
    </p:spTree>
    <p:extLst>
      <p:ext uri="{BB962C8B-B14F-4D97-AF65-F5344CB8AC3E}">
        <p14:creationId xmlns:p14="http://schemas.microsoft.com/office/powerpoint/2010/main" val="2780657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388890" y="196011"/>
            <a:ext cx="11034445" cy="7455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000" dirty="0" smtClean="0">
                <a:solidFill>
                  <a:schemeClr val="bg2"/>
                </a:solidFill>
              </a:rPr>
              <a:t>What happens then:</a:t>
            </a:r>
            <a:endParaRPr lang="en-US" sz="4000" dirty="0">
              <a:solidFill>
                <a:schemeClr val="bg2"/>
              </a:solidFill>
            </a:endParaRPr>
          </a:p>
        </p:txBody>
      </p:sp>
      <p:pic>
        <p:nvPicPr>
          <p:cNvPr id="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03271" y="1347562"/>
            <a:ext cx="1036634" cy="102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31083" y="1217009"/>
            <a:ext cx="1161060" cy="115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7778088" y="1489334"/>
            <a:ext cx="923454" cy="651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92087" y="3614428"/>
            <a:ext cx="11151917" cy="1495794"/>
          </a:xfrm>
        </p:spPr>
        <p:txBody>
          <a:bodyPr>
            <a:noAutofit/>
          </a:bodyPr>
          <a:lstStyle/>
          <a:p>
            <a:r>
              <a:rPr lang="en-US" sz="4000" dirty="0" smtClean="0"/>
              <a:t>Visual Studio configures the application permission settings for you on Azure Active Directory!</a:t>
            </a:r>
            <a:endParaRPr lang="en-US" sz="4000" dirty="0"/>
          </a:p>
        </p:txBody>
      </p:sp>
      <p:sp>
        <p:nvSpPr>
          <p:cNvPr id="8" name="TextBox 7"/>
          <p:cNvSpPr txBox="1"/>
          <p:nvPr/>
        </p:nvSpPr>
        <p:spPr>
          <a:xfrm>
            <a:off x="5572537" y="2625239"/>
            <a:ext cx="1498102" cy="369332"/>
          </a:xfrm>
          <a:prstGeom prst="rect">
            <a:avLst/>
          </a:prstGeom>
          <a:noFill/>
        </p:spPr>
        <p:txBody>
          <a:bodyPr wrap="none" rtlCol="0">
            <a:spAutoFit/>
          </a:bodyPr>
          <a:lstStyle/>
          <a:p>
            <a:r>
              <a:rPr lang="en-US" dirty="0" smtClean="0">
                <a:solidFill>
                  <a:schemeClr val="bg1"/>
                </a:solidFill>
              </a:rPr>
              <a:t>Visual Studio</a:t>
            </a:r>
            <a:endParaRPr lang="en-US" dirty="0">
              <a:solidFill>
                <a:schemeClr val="bg1"/>
              </a:solidFill>
            </a:endParaRPr>
          </a:p>
        </p:txBody>
      </p:sp>
      <p:sp>
        <p:nvSpPr>
          <p:cNvPr id="9" name="TextBox 8"/>
          <p:cNvSpPr txBox="1"/>
          <p:nvPr/>
        </p:nvSpPr>
        <p:spPr>
          <a:xfrm>
            <a:off x="7606023" y="2486739"/>
            <a:ext cx="1389676" cy="646331"/>
          </a:xfrm>
          <a:prstGeom prst="rect">
            <a:avLst/>
          </a:prstGeom>
          <a:noFill/>
        </p:spPr>
        <p:txBody>
          <a:bodyPr wrap="none" rtlCol="0">
            <a:spAutoFit/>
          </a:bodyPr>
          <a:lstStyle/>
          <a:p>
            <a:pPr algn="ctr"/>
            <a:r>
              <a:rPr lang="en-US" dirty="0" smtClean="0">
                <a:solidFill>
                  <a:schemeClr val="bg1"/>
                </a:solidFill>
              </a:rPr>
              <a:t>App </a:t>
            </a:r>
          </a:p>
          <a:p>
            <a:pPr algn="ctr"/>
            <a:r>
              <a:rPr lang="en-US" dirty="0" smtClean="0">
                <a:solidFill>
                  <a:schemeClr val="bg1"/>
                </a:solidFill>
              </a:rPr>
              <a:t>permissions</a:t>
            </a:r>
            <a:endParaRPr lang="en-US" dirty="0">
              <a:solidFill>
                <a:schemeClr val="bg1"/>
              </a:solidFill>
            </a:endParaRPr>
          </a:p>
        </p:txBody>
      </p:sp>
      <p:sp>
        <p:nvSpPr>
          <p:cNvPr id="10" name="TextBox 9"/>
          <p:cNvSpPr txBox="1"/>
          <p:nvPr/>
        </p:nvSpPr>
        <p:spPr>
          <a:xfrm>
            <a:off x="9531083" y="2625239"/>
            <a:ext cx="1138646" cy="369332"/>
          </a:xfrm>
          <a:prstGeom prst="rect">
            <a:avLst/>
          </a:prstGeom>
          <a:noFill/>
        </p:spPr>
        <p:txBody>
          <a:bodyPr wrap="none" rtlCol="0">
            <a:spAutoFit/>
          </a:bodyPr>
          <a:lstStyle/>
          <a:p>
            <a:pPr algn="ctr"/>
            <a:r>
              <a:rPr lang="en-US" dirty="0" smtClean="0">
                <a:solidFill>
                  <a:schemeClr val="bg1"/>
                </a:solidFill>
              </a:rPr>
              <a:t>Azure AD</a:t>
            </a:r>
            <a:endParaRPr lang="en-US" dirty="0">
              <a:solidFill>
                <a:schemeClr val="bg1"/>
              </a:solidFill>
            </a:endParaRPr>
          </a:p>
        </p:txBody>
      </p:sp>
    </p:spTree>
    <p:extLst>
      <p:ext uri="{BB962C8B-B14F-4D97-AF65-F5344CB8AC3E}">
        <p14:creationId xmlns:p14="http://schemas.microsoft.com/office/powerpoint/2010/main" val="3044824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26487" y="1531089"/>
            <a:ext cx="11034445" cy="2875522"/>
          </a:xfrm>
        </p:spPr>
        <p:txBody>
          <a:bodyPr>
            <a:noAutofit/>
          </a:bodyPr>
          <a:lstStyle/>
          <a:p>
            <a:r>
              <a:rPr lang="en-US" sz="4800" dirty="0" smtClean="0">
                <a:solidFill>
                  <a:schemeClr val="bg2"/>
                </a:solidFill>
              </a:rPr>
              <a:t>More complex scenario:</a:t>
            </a:r>
            <a:br>
              <a:rPr lang="en-US" sz="4800" dirty="0" smtClean="0">
                <a:solidFill>
                  <a:schemeClr val="bg2"/>
                </a:solidFill>
              </a:rPr>
            </a:br>
            <a:r>
              <a:rPr lang="en-US" sz="4800" dirty="0">
                <a:solidFill>
                  <a:schemeClr val="bg2"/>
                </a:solidFill>
              </a:rPr>
              <a:t/>
            </a:r>
            <a:br>
              <a:rPr lang="en-US" sz="4800" dirty="0">
                <a:solidFill>
                  <a:schemeClr val="bg2"/>
                </a:solidFill>
              </a:rPr>
            </a:br>
            <a:r>
              <a:rPr lang="en-US" sz="4800" dirty="0" smtClean="0">
                <a:solidFill>
                  <a:schemeClr val="bg2"/>
                </a:solidFill>
              </a:rPr>
              <a:t>Mobile app -&gt; mobile service </a:t>
            </a:r>
            <a:r>
              <a:rPr lang="en-US" sz="4800" smtClean="0">
                <a:solidFill>
                  <a:schemeClr val="bg2"/>
                </a:solidFill>
              </a:rPr>
              <a:t>-&gt; O365</a:t>
            </a:r>
            <a:endParaRPr lang="en-US" sz="4800" dirty="0">
              <a:solidFill>
                <a:schemeClr val="bg2"/>
              </a:solidFill>
            </a:endParaRPr>
          </a:p>
        </p:txBody>
      </p:sp>
    </p:spTree>
    <p:extLst>
      <p:ext uri="{BB962C8B-B14F-4D97-AF65-F5344CB8AC3E}">
        <p14:creationId xmlns:p14="http://schemas.microsoft.com/office/powerpoint/2010/main" val="142857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3946" y="1547726"/>
            <a:ext cx="8715376" cy="2068259"/>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Nick (the developer) registers two applications:</a:t>
            </a:r>
          </a:p>
          <a:p>
            <a:pPr marL="914400" lvl="1" indent="-457200">
              <a:lnSpc>
                <a:spcPct val="90000"/>
              </a:lnSpc>
              <a:spcBef>
                <a:spcPct val="20000"/>
              </a:spcBef>
              <a:buSzPct val="80000"/>
              <a:buFont typeface="Arial" panose="020B0604020202020204" pitchFamily="34" charset="0"/>
              <a:buChar char="•"/>
            </a:pPr>
            <a:r>
              <a:rPr lang="en-US" sz="3200" dirty="0" smtClean="0">
                <a:solidFill>
                  <a:schemeClr val="bg1"/>
                </a:solidFill>
                <a:latin typeface="+mj-lt"/>
              </a:rPr>
              <a:t>A mobile web service </a:t>
            </a:r>
          </a:p>
          <a:p>
            <a:pPr marL="914400" lvl="1" indent="-457200">
              <a:lnSpc>
                <a:spcPct val="90000"/>
              </a:lnSpc>
              <a:spcBef>
                <a:spcPct val="20000"/>
              </a:spcBef>
              <a:buSzPct val="80000"/>
              <a:buFont typeface="Arial" panose="020B0604020202020204" pitchFamily="34" charset="0"/>
              <a:buChar char="•"/>
            </a:pPr>
            <a:r>
              <a:rPr lang="en-US" sz="3200" dirty="0" smtClean="0">
                <a:solidFill>
                  <a:schemeClr val="bg1"/>
                </a:solidFill>
                <a:latin typeface="+mj-lt"/>
              </a:rPr>
              <a:t>A mobile client</a:t>
            </a:r>
          </a:p>
          <a:p>
            <a:pPr marL="460375" indent="-460375">
              <a:lnSpc>
                <a:spcPct val="90000"/>
              </a:lnSpc>
              <a:spcBef>
                <a:spcPct val="20000"/>
              </a:spcBef>
              <a:buSzPct val="80000"/>
              <a:buBlip>
                <a:blip r:embed="rId3"/>
              </a:buBlip>
            </a:pPr>
            <a:endParaRPr lang="en-US" sz="3200" dirty="0">
              <a:solidFill>
                <a:schemeClr val="bg1"/>
              </a:solidFill>
              <a:latin typeface="+mj-lt"/>
            </a:endParaRPr>
          </a:p>
        </p:txBody>
      </p:sp>
      <p:pic>
        <p:nvPicPr>
          <p:cNvPr id="2" name="Picture 1"/>
          <p:cNvPicPr>
            <a:picLocks noChangeAspect="1"/>
          </p:cNvPicPr>
          <p:nvPr/>
        </p:nvPicPr>
        <p:blipFill>
          <a:blip r:embed="rId4"/>
          <a:stretch>
            <a:fillRect/>
          </a:stretch>
        </p:blipFill>
        <p:spPr>
          <a:xfrm>
            <a:off x="3957654" y="3499210"/>
            <a:ext cx="6410325" cy="2466975"/>
          </a:xfrm>
          <a:prstGeom prst="rect">
            <a:avLst/>
          </a:prstGeom>
        </p:spPr>
      </p:pic>
      <p:pic>
        <p:nvPicPr>
          <p:cNvPr id="3" name="Picture 2"/>
          <p:cNvPicPr>
            <a:picLocks noChangeAspect="1"/>
          </p:cNvPicPr>
          <p:nvPr/>
        </p:nvPicPr>
        <p:blipFill>
          <a:blip r:embed="rId5"/>
          <a:stretch>
            <a:fillRect/>
          </a:stretch>
        </p:blipFill>
        <p:spPr>
          <a:xfrm>
            <a:off x="1350898" y="4656711"/>
            <a:ext cx="1217865" cy="1902477"/>
          </a:xfrm>
          <a:prstGeom prst="rect">
            <a:avLst/>
          </a:prstGeom>
        </p:spPr>
      </p:pic>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1: Register your apps on Azure AD</a:t>
            </a:r>
            <a:endParaRPr lang="en-US" sz="4000" dirty="0">
              <a:solidFill>
                <a:schemeClr val="bg2"/>
              </a:solidFill>
            </a:endParaRPr>
          </a:p>
        </p:txBody>
      </p:sp>
    </p:spTree>
    <p:extLst>
      <p:ext uri="{BB962C8B-B14F-4D97-AF65-F5344CB8AC3E}">
        <p14:creationId xmlns:p14="http://schemas.microsoft.com/office/powerpoint/2010/main" val="768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1027619"/>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075860"/>
            <a:ext cx="11034445" cy="3213280"/>
          </a:xfrm>
        </p:spPr>
        <p:txBody>
          <a:bodyPr>
            <a:noAutofit/>
          </a:bodyPr>
          <a:lstStyle/>
          <a:p>
            <a:pPr marL="571500" indent="-571500">
              <a:buFont typeface="Arial" panose="020B0604020202020204" pitchFamily="34" charset="0"/>
              <a:buChar char="•"/>
            </a:pPr>
            <a:r>
              <a:rPr lang="en-US" sz="4000" dirty="0" smtClean="0">
                <a:solidFill>
                  <a:schemeClr val="bg2"/>
                </a:solidFill>
                <a:latin typeface="+mj-lt"/>
              </a:rPr>
              <a:t>Why our cloud</a:t>
            </a:r>
          </a:p>
          <a:p>
            <a:pPr marL="571500" indent="-571500">
              <a:buFont typeface="Arial" panose="020B0604020202020204" pitchFamily="34" charset="0"/>
              <a:buChar char="•"/>
            </a:pPr>
            <a:r>
              <a:rPr lang="en-US" sz="4000" dirty="0" smtClean="0">
                <a:solidFill>
                  <a:schemeClr val="bg2"/>
                </a:solidFill>
                <a:latin typeface="+mj-lt"/>
              </a:rPr>
              <a:t>Authentication 101, getting things done</a:t>
            </a:r>
          </a:p>
          <a:p>
            <a:pPr marL="571500" indent="-571500">
              <a:buFont typeface="Arial" panose="020B0604020202020204" pitchFamily="34" charset="0"/>
              <a:buChar char="•"/>
            </a:pPr>
            <a:r>
              <a:rPr lang="en-US" sz="4000" dirty="0" smtClean="0">
                <a:solidFill>
                  <a:schemeClr val="bg2"/>
                </a:solidFill>
                <a:latin typeface="+mj-lt"/>
              </a:rPr>
              <a:t>How to use Office 365 and Azure on your app</a:t>
            </a:r>
          </a:p>
          <a:p>
            <a:r>
              <a:rPr lang="en-US" sz="4000" dirty="0" smtClean="0">
                <a:solidFill>
                  <a:schemeClr val="bg2"/>
                </a:solidFill>
                <a:latin typeface="+mj-lt"/>
              </a:rPr>
              <a:t>						(+ with access control)</a:t>
            </a:r>
          </a:p>
          <a:p>
            <a:pPr marL="571500" indent="-571500">
              <a:buFont typeface="Arial" panose="020B0604020202020204" pitchFamily="34" charset="0"/>
              <a:buChar char="•"/>
            </a:pPr>
            <a:endParaRPr lang="en-US" sz="4000" dirty="0" smtClean="0">
              <a:solidFill>
                <a:schemeClr val="bg2"/>
              </a:solidFill>
              <a:latin typeface="+mj-lt"/>
            </a:endParaRPr>
          </a:p>
        </p:txBody>
      </p:sp>
    </p:spTree>
    <p:extLst>
      <p:ext uri="{BB962C8B-B14F-4D97-AF65-F5344CB8AC3E}">
        <p14:creationId xmlns:p14="http://schemas.microsoft.com/office/powerpoint/2010/main" val="10852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889" y="1513007"/>
            <a:ext cx="11034445" cy="886397"/>
          </a:xfrm>
          <a:prstGeom prst="rect">
            <a:avLst/>
          </a:prstGeom>
          <a:noFill/>
        </p:spPr>
        <p:txBody>
          <a:bodyPr wrap="square" lIns="0" tIns="0" rIns="0" bIns="0" rtlCol="0">
            <a:spAutoFit/>
          </a:bodyPr>
          <a:lstStyle/>
          <a:p>
            <a:pPr lvl="1">
              <a:lnSpc>
                <a:spcPct val="90000"/>
              </a:lnSpc>
              <a:spcBef>
                <a:spcPct val="20000"/>
              </a:spcBef>
              <a:buSzPct val="80000"/>
            </a:pPr>
            <a:r>
              <a:rPr lang="en-US" sz="3200" dirty="0" smtClean="0">
                <a:solidFill>
                  <a:schemeClr val="bg1"/>
                </a:solidFill>
                <a:latin typeface="+mj-lt"/>
              </a:rPr>
              <a:t>AD needs to know which web service the “</a:t>
            </a:r>
            <a:r>
              <a:rPr lang="en-US" sz="3200" dirty="0" err="1" smtClean="0">
                <a:solidFill>
                  <a:schemeClr val="bg1"/>
                </a:solidFill>
                <a:latin typeface="+mj-lt"/>
              </a:rPr>
              <a:t>MobileServices</a:t>
            </a:r>
            <a:r>
              <a:rPr lang="en-US" sz="3200" dirty="0" smtClean="0">
                <a:solidFill>
                  <a:schemeClr val="bg1"/>
                </a:solidFill>
                <a:latin typeface="+mj-lt"/>
              </a:rPr>
              <a:t>” app is actually referring to. </a:t>
            </a:r>
            <a:endParaRPr lang="en-US" sz="3200" dirty="0">
              <a:solidFill>
                <a:schemeClr val="bg1"/>
              </a:solidFill>
              <a:latin typeface="+mj-lt"/>
            </a:endParaRPr>
          </a:p>
        </p:txBody>
      </p:sp>
      <p:pic>
        <p:nvPicPr>
          <p:cNvPr id="3" name="Picture 2"/>
          <p:cNvPicPr>
            <a:picLocks noChangeAspect="1"/>
          </p:cNvPicPr>
          <p:nvPr/>
        </p:nvPicPr>
        <p:blipFill>
          <a:blip r:embed="rId3"/>
          <a:stretch>
            <a:fillRect/>
          </a:stretch>
        </p:blipFill>
        <p:spPr>
          <a:xfrm>
            <a:off x="1350898" y="4656711"/>
            <a:ext cx="1217865" cy="1902477"/>
          </a:xfrm>
          <a:prstGeom prst="rect">
            <a:avLst/>
          </a:prstGeom>
        </p:spPr>
      </p:pic>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2: Map the AD app to the actual web service</a:t>
            </a:r>
            <a:endParaRPr lang="en-US" sz="4000" dirty="0">
              <a:solidFill>
                <a:schemeClr val="bg2"/>
              </a:solidFill>
            </a:endParaRPr>
          </a:p>
        </p:txBody>
      </p:sp>
      <p:pic>
        <p:nvPicPr>
          <p:cNvPr id="9" name="Picture 8"/>
          <p:cNvPicPr>
            <a:picLocks noChangeAspect="1"/>
          </p:cNvPicPr>
          <p:nvPr/>
        </p:nvPicPr>
        <p:blipFill>
          <a:blip r:embed="rId4"/>
          <a:stretch>
            <a:fillRect/>
          </a:stretch>
        </p:blipFill>
        <p:spPr>
          <a:xfrm>
            <a:off x="2870042" y="4403036"/>
            <a:ext cx="8896350" cy="2409825"/>
          </a:xfrm>
          <a:prstGeom prst="rect">
            <a:avLst/>
          </a:prstGeom>
        </p:spPr>
      </p:pic>
      <p:pic>
        <p:nvPicPr>
          <p:cNvPr id="10" name="Picture 9"/>
          <p:cNvPicPr>
            <a:picLocks noChangeAspect="1"/>
          </p:cNvPicPr>
          <p:nvPr/>
        </p:nvPicPr>
        <p:blipFill>
          <a:blip r:embed="rId5"/>
          <a:stretch>
            <a:fillRect/>
          </a:stretch>
        </p:blipFill>
        <p:spPr>
          <a:xfrm>
            <a:off x="2330938" y="2485129"/>
            <a:ext cx="8181975" cy="1866900"/>
          </a:xfrm>
          <a:prstGeom prst="rect">
            <a:avLst/>
          </a:prstGeom>
        </p:spPr>
      </p:pic>
      <p:sp>
        <p:nvSpPr>
          <p:cNvPr id="11" name="Oval 10"/>
          <p:cNvSpPr/>
          <p:nvPr/>
        </p:nvSpPr>
        <p:spPr>
          <a:xfrm>
            <a:off x="5906112" y="3740936"/>
            <a:ext cx="4035951" cy="679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1925" y="4385824"/>
            <a:ext cx="4035951" cy="679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a:off x="3470117" y="2570854"/>
            <a:ext cx="7696200" cy="1695450"/>
          </a:xfrm>
          <a:prstGeom prst="rect">
            <a:avLst/>
          </a:prstGeom>
        </p:spPr>
      </p:pic>
      <p:sp>
        <p:nvSpPr>
          <p:cNvPr id="13" name="Oval 12"/>
          <p:cNvSpPr/>
          <p:nvPr/>
        </p:nvSpPr>
        <p:spPr>
          <a:xfrm>
            <a:off x="6734868" y="3485855"/>
            <a:ext cx="4035951" cy="679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17417" y="5134995"/>
            <a:ext cx="4035951" cy="679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23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3945" y="1547726"/>
            <a:ext cx="10768073" cy="1526572"/>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The client app must be allowed to call the web service. </a:t>
            </a:r>
          </a:p>
          <a:p>
            <a:pPr>
              <a:lnSpc>
                <a:spcPct val="90000"/>
              </a:lnSpc>
              <a:spcBef>
                <a:spcPct val="20000"/>
              </a:spcBef>
              <a:buSzPct val="80000"/>
            </a:pPr>
            <a:r>
              <a:rPr lang="en-US" sz="3200" dirty="0" smtClean="0">
                <a:solidFill>
                  <a:schemeClr val="bg1"/>
                </a:solidFill>
                <a:latin typeface="+mj-lt"/>
              </a:rPr>
              <a:t>It is also allowed to logon to Azure Active Directory (by default)</a:t>
            </a:r>
          </a:p>
          <a:p>
            <a:pPr marL="460375" indent="-460375">
              <a:lnSpc>
                <a:spcPct val="90000"/>
              </a:lnSpc>
              <a:spcBef>
                <a:spcPct val="20000"/>
              </a:spcBef>
              <a:buSzPct val="80000"/>
              <a:buBlip>
                <a:blip r:embed="rId3"/>
              </a:buBlip>
            </a:pPr>
            <a:endParaRPr lang="en-US" sz="3200" dirty="0">
              <a:solidFill>
                <a:schemeClr val="bg1"/>
              </a:solidFill>
              <a:latin typeface="+mj-lt"/>
            </a:endParaRPr>
          </a:p>
        </p:txBody>
      </p:sp>
      <p:pic>
        <p:nvPicPr>
          <p:cNvPr id="3" name="Picture 2"/>
          <p:cNvPicPr>
            <a:picLocks noChangeAspect="1"/>
          </p:cNvPicPr>
          <p:nvPr/>
        </p:nvPicPr>
        <p:blipFill>
          <a:blip r:embed="rId4"/>
          <a:stretch>
            <a:fillRect/>
          </a:stretch>
        </p:blipFill>
        <p:spPr>
          <a:xfrm>
            <a:off x="1350898" y="4656711"/>
            <a:ext cx="1217865" cy="1902477"/>
          </a:xfrm>
          <a:prstGeom prst="rect">
            <a:avLst/>
          </a:prstGeom>
        </p:spPr>
      </p:pic>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3: Set permissions</a:t>
            </a:r>
            <a:endParaRPr lang="en-US" sz="4000" dirty="0">
              <a:solidFill>
                <a:schemeClr val="bg2"/>
              </a:solidFill>
            </a:endParaRPr>
          </a:p>
        </p:txBody>
      </p:sp>
      <p:pic>
        <p:nvPicPr>
          <p:cNvPr id="4" name="Picture 3"/>
          <p:cNvPicPr>
            <a:picLocks noChangeAspect="1"/>
          </p:cNvPicPr>
          <p:nvPr/>
        </p:nvPicPr>
        <p:blipFill>
          <a:blip r:embed="rId5"/>
          <a:stretch>
            <a:fillRect/>
          </a:stretch>
        </p:blipFill>
        <p:spPr>
          <a:xfrm>
            <a:off x="2221318" y="2861236"/>
            <a:ext cx="9410700" cy="1466850"/>
          </a:xfrm>
          <a:prstGeom prst="rect">
            <a:avLst/>
          </a:prstGeom>
        </p:spPr>
      </p:pic>
      <p:sp>
        <p:nvSpPr>
          <p:cNvPr id="5" name="Oval 4"/>
          <p:cNvSpPr/>
          <p:nvPr/>
        </p:nvSpPr>
        <p:spPr>
          <a:xfrm>
            <a:off x="3663205" y="3594661"/>
            <a:ext cx="2200940" cy="3827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795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3945" y="1547726"/>
            <a:ext cx="10768073"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And the web service is allowed to call SharePoint online and Graph API</a:t>
            </a:r>
            <a:endParaRPr lang="en-US" sz="3200" dirty="0">
              <a:solidFill>
                <a:schemeClr val="bg1"/>
              </a:solidFill>
              <a:latin typeface="+mj-lt"/>
            </a:endParaRPr>
          </a:p>
        </p:txBody>
      </p:sp>
      <p:pic>
        <p:nvPicPr>
          <p:cNvPr id="3" name="Picture 2"/>
          <p:cNvPicPr>
            <a:picLocks noChangeAspect="1"/>
          </p:cNvPicPr>
          <p:nvPr/>
        </p:nvPicPr>
        <p:blipFill>
          <a:blip r:embed="rId3"/>
          <a:stretch>
            <a:fillRect/>
          </a:stretch>
        </p:blipFill>
        <p:spPr>
          <a:xfrm>
            <a:off x="1350898" y="4656711"/>
            <a:ext cx="1217865" cy="1902477"/>
          </a:xfrm>
          <a:prstGeom prst="rect">
            <a:avLst/>
          </a:prstGeom>
        </p:spPr>
      </p:pic>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3: Set permissions</a:t>
            </a:r>
            <a:endParaRPr lang="en-US" sz="4000" dirty="0">
              <a:solidFill>
                <a:schemeClr val="bg2"/>
              </a:solidFill>
            </a:endParaRPr>
          </a:p>
        </p:txBody>
      </p:sp>
      <p:pic>
        <p:nvPicPr>
          <p:cNvPr id="2" name="Picture 1"/>
          <p:cNvPicPr>
            <a:picLocks noChangeAspect="1"/>
          </p:cNvPicPr>
          <p:nvPr/>
        </p:nvPicPr>
        <p:blipFill>
          <a:blip r:embed="rId4"/>
          <a:stretch>
            <a:fillRect/>
          </a:stretch>
        </p:blipFill>
        <p:spPr>
          <a:xfrm>
            <a:off x="2293753" y="3369081"/>
            <a:ext cx="9582150" cy="2352675"/>
          </a:xfrm>
          <a:prstGeom prst="rect">
            <a:avLst/>
          </a:prstGeom>
        </p:spPr>
      </p:pic>
    </p:spTree>
    <p:extLst>
      <p:ext uri="{BB962C8B-B14F-4D97-AF65-F5344CB8AC3E}">
        <p14:creationId xmlns:p14="http://schemas.microsoft.com/office/powerpoint/2010/main" val="404308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3945" y="1547726"/>
            <a:ext cx="10768073" cy="132959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Nick can make his app multi tenant, so James from Contoso Inc. could use it in his organization if the permissions were set correctly</a:t>
            </a:r>
            <a:endParaRPr lang="en-US" sz="3200" dirty="0">
              <a:solidFill>
                <a:schemeClr val="bg1"/>
              </a:solidFill>
              <a:latin typeface="+mj-lt"/>
            </a:endParaRPr>
          </a:p>
        </p:txBody>
      </p:sp>
      <p:pic>
        <p:nvPicPr>
          <p:cNvPr id="3" name="Picture 2"/>
          <p:cNvPicPr>
            <a:picLocks noChangeAspect="1"/>
          </p:cNvPicPr>
          <p:nvPr/>
        </p:nvPicPr>
        <p:blipFill>
          <a:blip r:embed="rId3"/>
          <a:stretch>
            <a:fillRect/>
          </a:stretch>
        </p:blipFill>
        <p:spPr>
          <a:xfrm>
            <a:off x="1350898" y="4656711"/>
            <a:ext cx="1217865" cy="1902477"/>
          </a:xfrm>
          <a:prstGeom prst="rect">
            <a:avLst/>
          </a:prstGeom>
        </p:spPr>
      </p:pic>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4 (optional): Making an app multi tenant</a:t>
            </a:r>
            <a:endParaRPr lang="en-US" sz="4000" dirty="0">
              <a:solidFill>
                <a:schemeClr val="bg2"/>
              </a:solidFill>
            </a:endParaRPr>
          </a:p>
        </p:txBody>
      </p:sp>
      <p:pic>
        <p:nvPicPr>
          <p:cNvPr id="5" name="Picture 4"/>
          <p:cNvPicPr>
            <a:picLocks noChangeAspect="1"/>
          </p:cNvPicPr>
          <p:nvPr/>
        </p:nvPicPr>
        <p:blipFill>
          <a:blip r:embed="rId4"/>
          <a:stretch>
            <a:fillRect/>
          </a:stretch>
        </p:blipFill>
        <p:spPr>
          <a:xfrm>
            <a:off x="2399881" y="3076453"/>
            <a:ext cx="7696200" cy="1381125"/>
          </a:xfrm>
          <a:prstGeom prst="rect">
            <a:avLst/>
          </a:prstGeom>
        </p:spPr>
      </p:pic>
      <p:sp>
        <p:nvSpPr>
          <p:cNvPr id="8" name="Oval 7"/>
          <p:cNvSpPr/>
          <p:nvPr/>
        </p:nvSpPr>
        <p:spPr>
          <a:xfrm>
            <a:off x="5507665" y="3175522"/>
            <a:ext cx="2009553" cy="6159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a:off x="10169306" y="4656711"/>
            <a:ext cx="1462712" cy="2022623"/>
          </a:xfrm>
          <a:prstGeom prst="rect">
            <a:avLst/>
          </a:prstGeom>
        </p:spPr>
      </p:pic>
      <p:sp>
        <p:nvSpPr>
          <p:cNvPr id="10" name="TextBox 9"/>
          <p:cNvSpPr txBox="1"/>
          <p:nvPr/>
        </p:nvSpPr>
        <p:spPr>
          <a:xfrm>
            <a:off x="250802" y="3990584"/>
            <a:ext cx="2149080"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err="1" smtClean="0">
                <a:solidFill>
                  <a:schemeClr val="bg1"/>
                </a:solidFill>
                <a:latin typeface="+mj-lt"/>
              </a:rPr>
              <a:t>Woodgrove</a:t>
            </a:r>
            <a:endParaRPr lang="en-US" sz="3200" dirty="0">
              <a:solidFill>
                <a:schemeClr val="bg1"/>
              </a:solidFill>
              <a:latin typeface="+mj-lt"/>
            </a:endParaRPr>
          </a:p>
        </p:txBody>
      </p:sp>
      <p:sp>
        <p:nvSpPr>
          <p:cNvPr id="11" name="TextBox 10"/>
          <p:cNvSpPr txBox="1"/>
          <p:nvPr/>
        </p:nvSpPr>
        <p:spPr>
          <a:xfrm>
            <a:off x="10255569" y="3933050"/>
            <a:ext cx="2149080"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Contoso</a:t>
            </a:r>
            <a:endParaRPr lang="en-US" sz="3200" dirty="0">
              <a:solidFill>
                <a:schemeClr val="bg1"/>
              </a:solidFill>
              <a:latin typeface="+mj-lt"/>
            </a:endParaRPr>
          </a:p>
        </p:txBody>
      </p:sp>
    </p:spTree>
    <p:extLst>
      <p:ext uri="{BB962C8B-B14F-4D97-AF65-F5344CB8AC3E}">
        <p14:creationId xmlns:p14="http://schemas.microsoft.com/office/powerpoint/2010/main" val="273169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5: User logs on to the app</a:t>
            </a:r>
            <a:endParaRPr lang="en-US" sz="4000" dirty="0">
              <a:solidFill>
                <a:schemeClr val="bg2"/>
              </a:solidFill>
            </a:endParaRPr>
          </a:p>
        </p:txBody>
      </p:sp>
      <p:pic>
        <p:nvPicPr>
          <p:cNvPr id="9" name="Picture 8"/>
          <p:cNvPicPr>
            <a:picLocks noChangeAspect="1"/>
          </p:cNvPicPr>
          <p:nvPr/>
        </p:nvPicPr>
        <p:blipFill>
          <a:blip r:embed="rId3"/>
          <a:stretch>
            <a:fillRect/>
          </a:stretch>
        </p:blipFill>
        <p:spPr>
          <a:xfrm>
            <a:off x="10169306" y="4656711"/>
            <a:ext cx="1462712" cy="2022623"/>
          </a:xfrm>
          <a:prstGeom prst="rect">
            <a:avLst/>
          </a:prstGeom>
        </p:spPr>
      </p:pic>
      <p:pic>
        <p:nvPicPr>
          <p:cNvPr id="12" name="Picture 11"/>
          <p:cNvPicPr>
            <a:picLocks noChangeAspect="1"/>
          </p:cNvPicPr>
          <p:nvPr/>
        </p:nvPicPr>
        <p:blipFill>
          <a:blip r:embed="rId4"/>
          <a:stretch>
            <a:fillRect/>
          </a:stretch>
        </p:blipFill>
        <p:spPr>
          <a:xfrm>
            <a:off x="4665946" y="1372247"/>
            <a:ext cx="5238750" cy="4295775"/>
          </a:xfrm>
          <a:prstGeom prst="rect">
            <a:avLst/>
          </a:prstGeom>
        </p:spPr>
      </p:pic>
      <p:sp>
        <p:nvSpPr>
          <p:cNvPr id="13" name="TextBox 12"/>
          <p:cNvSpPr txBox="1"/>
          <p:nvPr/>
        </p:nvSpPr>
        <p:spPr>
          <a:xfrm>
            <a:off x="388890" y="1452033"/>
            <a:ext cx="3537391" cy="472744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A user logs on to the app for the first time. Consent is presented. This is basically saying:</a:t>
            </a:r>
          </a:p>
          <a:p>
            <a:pPr>
              <a:lnSpc>
                <a:spcPct val="90000"/>
              </a:lnSpc>
              <a:spcBef>
                <a:spcPct val="20000"/>
              </a:spcBef>
              <a:buSzPct val="80000"/>
            </a:pPr>
            <a:endParaRPr lang="en-US" sz="3200" dirty="0" smtClean="0">
              <a:solidFill>
                <a:schemeClr val="bg1"/>
              </a:solidFill>
              <a:latin typeface="+mj-lt"/>
            </a:endParaRPr>
          </a:p>
          <a:p>
            <a:pPr>
              <a:lnSpc>
                <a:spcPct val="90000"/>
              </a:lnSpc>
              <a:spcBef>
                <a:spcPct val="20000"/>
              </a:spcBef>
              <a:buSzPct val="80000"/>
            </a:pPr>
            <a:r>
              <a:rPr lang="en-US" sz="3200" dirty="0" smtClean="0">
                <a:solidFill>
                  <a:schemeClr val="bg1"/>
                </a:solidFill>
                <a:latin typeface="+mj-lt"/>
              </a:rPr>
              <a:t>“This is what the app will do, are you ok with it?”</a:t>
            </a:r>
          </a:p>
          <a:p>
            <a:pPr>
              <a:lnSpc>
                <a:spcPct val="90000"/>
              </a:lnSpc>
              <a:spcBef>
                <a:spcPct val="20000"/>
              </a:spcBef>
              <a:buSzPct val="80000"/>
            </a:pPr>
            <a:endParaRPr lang="en-US" sz="3200" dirty="0">
              <a:solidFill>
                <a:schemeClr val="bg1"/>
              </a:solidFill>
              <a:latin typeface="+mj-lt"/>
            </a:endParaRPr>
          </a:p>
        </p:txBody>
      </p:sp>
    </p:spTree>
    <p:extLst>
      <p:ext uri="{BB962C8B-B14F-4D97-AF65-F5344CB8AC3E}">
        <p14:creationId xmlns:p14="http://schemas.microsoft.com/office/powerpoint/2010/main" val="418328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ctrTitle"/>
          </p:nvPr>
        </p:nvSpPr>
        <p:spPr>
          <a:xfrm>
            <a:off x="388890" y="196011"/>
            <a:ext cx="11034445" cy="745549"/>
          </a:xfrm>
        </p:spPr>
        <p:txBody>
          <a:bodyPr>
            <a:noAutofit/>
          </a:bodyPr>
          <a:lstStyle/>
          <a:p>
            <a:r>
              <a:rPr lang="en-US" sz="4000" dirty="0" smtClean="0">
                <a:solidFill>
                  <a:schemeClr val="bg2"/>
                </a:solidFill>
              </a:rPr>
              <a:t>Step 5: User logs on to the app</a:t>
            </a:r>
            <a:endParaRPr lang="en-US" sz="4000" dirty="0">
              <a:solidFill>
                <a:schemeClr val="bg2"/>
              </a:solidFill>
            </a:endParaRPr>
          </a:p>
        </p:txBody>
      </p:sp>
      <p:pic>
        <p:nvPicPr>
          <p:cNvPr id="9" name="Picture 8"/>
          <p:cNvPicPr>
            <a:picLocks noChangeAspect="1"/>
          </p:cNvPicPr>
          <p:nvPr/>
        </p:nvPicPr>
        <p:blipFill>
          <a:blip r:embed="rId3"/>
          <a:stretch>
            <a:fillRect/>
          </a:stretch>
        </p:blipFill>
        <p:spPr>
          <a:xfrm>
            <a:off x="10169306" y="4656711"/>
            <a:ext cx="1462712" cy="2022623"/>
          </a:xfrm>
          <a:prstGeom prst="rect">
            <a:avLst/>
          </a:prstGeom>
        </p:spPr>
      </p:pic>
      <p:sp>
        <p:nvSpPr>
          <p:cNvPr id="13" name="TextBox 12"/>
          <p:cNvSpPr txBox="1"/>
          <p:nvPr/>
        </p:nvSpPr>
        <p:spPr>
          <a:xfrm>
            <a:off x="388890" y="1452033"/>
            <a:ext cx="3537391" cy="4530471"/>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If the user is the global admin for the Azure tenant, the consent asks if the admin wants to grant permissions for the app across all users of that organization.</a:t>
            </a:r>
          </a:p>
          <a:p>
            <a:pPr>
              <a:lnSpc>
                <a:spcPct val="90000"/>
              </a:lnSpc>
              <a:spcBef>
                <a:spcPct val="20000"/>
              </a:spcBef>
              <a:buSzPct val="80000"/>
            </a:pPr>
            <a:endParaRPr lang="en-US" sz="3200" dirty="0">
              <a:solidFill>
                <a:schemeClr val="bg1"/>
              </a:solidFill>
              <a:latin typeface="+mj-lt"/>
            </a:endParaRPr>
          </a:p>
        </p:txBody>
      </p:sp>
      <p:pic>
        <p:nvPicPr>
          <p:cNvPr id="7" name="Picture 6"/>
          <p:cNvPicPr>
            <a:picLocks noChangeAspect="1"/>
          </p:cNvPicPr>
          <p:nvPr/>
        </p:nvPicPr>
        <p:blipFill>
          <a:blip r:embed="rId4"/>
          <a:stretch>
            <a:fillRect/>
          </a:stretch>
        </p:blipFill>
        <p:spPr>
          <a:xfrm>
            <a:off x="4731870" y="1452033"/>
            <a:ext cx="5153025" cy="4267200"/>
          </a:xfrm>
          <a:prstGeom prst="rect">
            <a:avLst/>
          </a:prstGeom>
        </p:spPr>
      </p:pic>
      <p:sp>
        <p:nvSpPr>
          <p:cNvPr id="2" name="TextBox 1"/>
          <p:cNvSpPr txBox="1"/>
          <p:nvPr/>
        </p:nvSpPr>
        <p:spPr>
          <a:xfrm>
            <a:off x="10809357" y="5349901"/>
            <a:ext cx="822661" cy="369332"/>
          </a:xfrm>
          <a:prstGeom prst="rect">
            <a:avLst/>
          </a:prstGeom>
          <a:noFill/>
        </p:spPr>
        <p:txBody>
          <a:bodyPr wrap="none" rtlCol="0">
            <a:spAutoFit/>
          </a:bodyPr>
          <a:lstStyle/>
          <a:p>
            <a:r>
              <a:rPr lang="pt-BR" dirty="0" err="1" smtClean="0"/>
              <a:t>admin</a:t>
            </a:r>
            <a:endParaRPr lang="en-US" dirty="0"/>
          </a:p>
        </p:txBody>
      </p:sp>
    </p:spTree>
    <p:extLst>
      <p:ext uri="{BB962C8B-B14F-4D97-AF65-F5344CB8AC3E}">
        <p14:creationId xmlns:p14="http://schemas.microsoft.com/office/powerpoint/2010/main" val="183950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7" y="1604559"/>
            <a:ext cx="11151917" cy="1495794"/>
          </a:xfrm>
        </p:spPr>
        <p:txBody>
          <a:bodyPr>
            <a:normAutofit fontScale="90000"/>
          </a:bodyPr>
          <a:lstStyle/>
          <a:p>
            <a:r>
              <a:rPr lang="en-US" dirty="0" smtClean="0"/>
              <a:t>Go to app access panel:</a:t>
            </a:r>
            <a:br>
              <a:rPr lang="en-US" dirty="0" smtClean="0"/>
            </a:br>
            <a:r>
              <a:rPr lang="en-US" dirty="0"/>
              <a:t>http://myapps.microsoft.com/</a:t>
            </a:r>
          </a:p>
        </p:txBody>
      </p:sp>
      <p:sp>
        <p:nvSpPr>
          <p:cNvPr id="3" name="Content Placeholder 2"/>
          <p:cNvSpPr>
            <a:spLocks noGrp="1"/>
          </p:cNvSpPr>
          <p:nvPr>
            <p:ph idx="1"/>
          </p:nvPr>
        </p:nvSpPr>
        <p:spPr>
          <a:xfrm>
            <a:off x="519247" y="3763352"/>
            <a:ext cx="11151916" cy="2099036"/>
          </a:xfrm>
        </p:spPr>
        <p:txBody>
          <a:bodyPr/>
          <a:lstStyle/>
          <a:p>
            <a:r>
              <a:rPr lang="en-US" dirty="0" smtClean="0"/>
              <a:t>Where users see apps they have access to</a:t>
            </a:r>
          </a:p>
          <a:p>
            <a:r>
              <a:rPr lang="en-US" dirty="0" smtClean="0"/>
              <a:t>Includes apps they’ve consented to</a:t>
            </a:r>
          </a:p>
          <a:p>
            <a:r>
              <a:rPr lang="en-US" dirty="0" smtClean="0"/>
              <a:t>Users can revoke consented apps</a:t>
            </a:r>
            <a:endParaRPr lang="en-US" dirty="0"/>
          </a:p>
        </p:txBody>
      </p:sp>
      <p:sp>
        <p:nvSpPr>
          <p:cNvPr id="4" name="Title 4"/>
          <p:cNvSpPr txBox="1">
            <a:spLocks/>
          </p:cNvSpPr>
          <p:nvPr/>
        </p:nvSpPr>
        <p:spPr>
          <a:xfrm>
            <a:off x="388890" y="196011"/>
            <a:ext cx="11034445" cy="7455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000" dirty="0" smtClean="0">
                <a:solidFill>
                  <a:schemeClr val="bg2"/>
                </a:solidFill>
              </a:rPr>
              <a:t>Step 6 (optional): What if I change my mind later?</a:t>
            </a:r>
            <a:endParaRPr lang="en-US" sz="4000" dirty="0">
              <a:solidFill>
                <a:schemeClr val="bg2"/>
              </a:solidFill>
            </a:endParaRPr>
          </a:p>
        </p:txBody>
      </p:sp>
    </p:spTree>
    <p:extLst>
      <p:ext uri="{BB962C8B-B14F-4D97-AF65-F5344CB8AC3E}">
        <p14:creationId xmlns:p14="http://schemas.microsoft.com/office/powerpoint/2010/main" val="36019506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26487" y="1531089"/>
            <a:ext cx="11034445" cy="2875522"/>
          </a:xfrm>
        </p:spPr>
        <p:txBody>
          <a:bodyPr>
            <a:noAutofit/>
          </a:bodyPr>
          <a:lstStyle/>
          <a:p>
            <a:r>
              <a:rPr lang="en-US" sz="4800" dirty="0" smtClean="0">
                <a:solidFill>
                  <a:schemeClr val="bg2"/>
                </a:solidFill>
              </a:rPr>
              <a:t>Implementation details</a:t>
            </a:r>
            <a:br>
              <a:rPr lang="en-US" sz="4800" dirty="0" smtClean="0">
                <a:solidFill>
                  <a:schemeClr val="bg2"/>
                </a:solidFill>
              </a:rPr>
            </a:br>
            <a:r>
              <a:rPr lang="en-US" sz="4800" dirty="0">
                <a:solidFill>
                  <a:schemeClr val="bg2"/>
                </a:solidFill>
              </a:rPr>
              <a:t/>
            </a:r>
            <a:br>
              <a:rPr lang="en-US" sz="4800" dirty="0">
                <a:solidFill>
                  <a:schemeClr val="bg2"/>
                </a:solidFill>
              </a:rPr>
            </a:br>
            <a:r>
              <a:rPr lang="en-US" sz="4800" dirty="0" smtClean="0">
                <a:solidFill>
                  <a:schemeClr val="bg2"/>
                </a:solidFill>
              </a:rPr>
              <a:t>Let’s dive deeper into the Rabbit’s hole</a:t>
            </a:r>
            <a:br>
              <a:rPr lang="en-US" sz="4800" dirty="0" smtClean="0">
                <a:solidFill>
                  <a:schemeClr val="bg2"/>
                </a:solidFill>
              </a:rPr>
            </a:br>
            <a:endParaRPr lang="en-US" sz="4800" dirty="0">
              <a:solidFill>
                <a:schemeClr val="bg2"/>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187" y="4834656"/>
            <a:ext cx="1615745" cy="1718158"/>
          </a:xfrm>
          <a:prstGeom prst="rect">
            <a:avLst/>
          </a:prstGeom>
        </p:spPr>
      </p:pic>
    </p:spTree>
    <p:extLst>
      <p:ext uri="{BB962C8B-B14F-4D97-AF65-F5344CB8AC3E}">
        <p14:creationId xmlns:p14="http://schemas.microsoft.com/office/powerpoint/2010/main" val="261029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90" y="226258"/>
            <a:ext cx="11147432" cy="747596"/>
          </a:xfrm>
        </p:spPr>
        <p:txBody>
          <a:bodyPr>
            <a:noAutofit/>
          </a:bodyPr>
          <a:lstStyle/>
          <a:p>
            <a:pPr algn="l"/>
            <a:r>
              <a:rPr lang="en-US" sz="4400" dirty="0" smtClean="0"/>
              <a:t>Active Directory Authentication Library (ADAL)</a:t>
            </a:r>
            <a:endParaRPr lang="en-US" sz="4400" dirty="0"/>
          </a:p>
        </p:txBody>
      </p:sp>
      <p:sp>
        <p:nvSpPr>
          <p:cNvPr id="3" name="Content Placeholder 2"/>
          <p:cNvSpPr>
            <a:spLocks noGrp="1"/>
          </p:cNvSpPr>
          <p:nvPr>
            <p:ph idx="4294967295"/>
          </p:nvPr>
        </p:nvSpPr>
        <p:spPr>
          <a:xfrm>
            <a:off x="392590" y="1448758"/>
            <a:ext cx="11557984" cy="2978079"/>
          </a:xfrm>
          <a:prstGeom prst="rect">
            <a:avLst/>
          </a:prstGeom>
        </p:spPr>
        <p:txBody>
          <a:bodyPr>
            <a:noAutofit/>
          </a:bodyPr>
          <a:lstStyle/>
          <a:p>
            <a:pPr marL="0" indent="0">
              <a:buNone/>
            </a:pPr>
            <a:r>
              <a:rPr lang="en-US" sz="2400" dirty="0" smtClean="0">
                <a:latin typeface="+mj-lt"/>
              </a:rPr>
              <a:t>string </a:t>
            </a:r>
            <a:r>
              <a:rPr lang="en-US" sz="2400" dirty="0" err="1">
                <a:latin typeface="+mj-lt"/>
              </a:rPr>
              <a:t>clientId</a:t>
            </a:r>
            <a:r>
              <a:rPr lang="en-US" sz="2400" dirty="0">
                <a:latin typeface="+mj-lt"/>
              </a:rPr>
              <a:t> = "[Enter client ID as obtained from Azure Portal]";</a:t>
            </a:r>
          </a:p>
          <a:p>
            <a:pPr marL="0" indent="0">
              <a:buNone/>
            </a:pPr>
            <a:r>
              <a:rPr lang="en-US" sz="2400" dirty="0">
                <a:latin typeface="+mj-lt"/>
              </a:rPr>
              <a:t>string authority = "https://</a:t>
            </a:r>
            <a:r>
              <a:rPr lang="en-US" sz="2400" dirty="0" smtClean="0">
                <a:latin typeface="+mj-lt"/>
              </a:rPr>
              <a:t>login.windows.net/[your </a:t>
            </a:r>
            <a:r>
              <a:rPr lang="en-US" sz="2400" dirty="0">
                <a:latin typeface="+mj-lt"/>
              </a:rPr>
              <a:t>tenant </a:t>
            </a:r>
            <a:r>
              <a:rPr lang="en-US" sz="2400" dirty="0" smtClean="0">
                <a:latin typeface="+mj-lt"/>
              </a:rPr>
              <a:t>name]"; </a:t>
            </a:r>
          </a:p>
          <a:p>
            <a:pPr marL="0" indent="0">
              <a:buNone/>
            </a:pPr>
            <a:r>
              <a:rPr lang="en-US" sz="2400" dirty="0" smtClean="0">
                <a:latin typeface="+mj-lt"/>
              </a:rPr>
              <a:t>string </a:t>
            </a:r>
            <a:r>
              <a:rPr lang="en-US" sz="2400" dirty="0" err="1" smtClean="0">
                <a:latin typeface="+mj-lt"/>
              </a:rPr>
              <a:t>myURI</a:t>
            </a:r>
            <a:r>
              <a:rPr lang="en-US" sz="2400" dirty="0" smtClean="0">
                <a:latin typeface="+mj-lt"/>
              </a:rPr>
              <a:t> </a:t>
            </a:r>
            <a:r>
              <a:rPr lang="en-US" sz="2400" dirty="0">
                <a:latin typeface="+mj-lt"/>
              </a:rPr>
              <a:t>= "[Enter App ID URI of your service]";</a:t>
            </a:r>
          </a:p>
          <a:p>
            <a:pPr marL="0" indent="0">
              <a:buNone/>
            </a:pPr>
            <a:endParaRPr lang="en-US" sz="2400" dirty="0">
              <a:latin typeface="+mj-lt"/>
            </a:endParaRPr>
          </a:p>
          <a:p>
            <a:pPr marL="0" indent="0">
              <a:buNone/>
            </a:pPr>
            <a:r>
              <a:rPr lang="en-US" sz="2400" dirty="0" err="1">
                <a:latin typeface="+mj-lt"/>
              </a:rPr>
              <a:t>AuthenticationContext</a:t>
            </a:r>
            <a:r>
              <a:rPr lang="en-US" sz="2400" dirty="0">
                <a:latin typeface="+mj-lt"/>
              </a:rPr>
              <a:t> </a:t>
            </a:r>
            <a:r>
              <a:rPr lang="en-US" sz="2400" dirty="0" err="1">
                <a:latin typeface="+mj-lt"/>
              </a:rPr>
              <a:t>authContext</a:t>
            </a:r>
            <a:r>
              <a:rPr lang="en-US" sz="2400" dirty="0">
                <a:latin typeface="+mj-lt"/>
              </a:rPr>
              <a:t> = </a:t>
            </a:r>
            <a:r>
              <a:rPr lang="en-US" sz="2400" dirty="0" smtClean="0">
                <a:latin typeface="+mj-lt"/>
              </a:rPr>
              <a:t>new </a:t>
            </a:r>
            <a:r>
              <a:rPr lang="en-US" sz="2400" dirty="0" err="1">
                <a:latin typeface="+mj-lt"/>
              </a:rPr>
              <a:t>AuthenticationContext</a:t>
            </a:r>
            <a:r>
              <a:rPr lang="en-US" sz="2400" dirty="0">
                <a:latin typeface="+mj-lt"/>
              </a:rPr>
              <a:t>(authority);</a:t>
            </a:r>
          </a:p>
          <a:p>
            <a:pPr marL="0" indent="0">
              <a:buNone/>
            </a:pPr>
            <a:r>
              <a:rPr lang="en-US" sz="2400" dirty="0" err="1">
                <a:latin typeface="+mj-lt"/>
              </a:rPr>
              <a:t>AuthenticationResult</a:t>
            </a:r>
            <a:r>
              <a:rPr lang="en-US" sz="2400" dirty="0">
                <a:latin typeface="+mj-lt"/>
              </a:rPr>
              <a:t> result = await </a:t>
            </a:r>
            <a:r>
              <a:rPr lang="en-US" sz="2400" dirty="0" err="1" smtClean="0">
                <a:latin typeface="+mj-lt"/>
              </a:rPr>
              <a:t>authContext.AcquireTokenAsync</a:t>
            </a:r>
            <a:r>
              <a:rPr lang="en-US" sz="2400" dirty="0" smtClean="0">
                <a:latin typeface="+mj-lt"/>
              </a:rPr>
              <a:t>(</a:t>
            </a:r>
            <a:r>
              <a:rPr lang="en-US" sz="2400" dirty="0" err="1" smtClean="0">
                <a:latin typeface="+mj-lt"/>
              </a:rPr>
              <a:t>myURI</a:t>
            </a:r>
            <a:r>
              <a:rPr lang="en-US" sz="2400" dirty="0" smtClean="0">
                <a:latin typeface="+mj-lt"/>
              </a:rPr>
              <a:t>, </a:t>
            </a:r>
            <a:r>
              <a:rPr lang="en-US" sz="2400" dirty="0" err="1" smtClean="0">
                <a:latin typeface="+mj-lt"/>
              </a:rPr>
              <a:t>clientId</a:t>
            </a:r>
            <a:r>
              <a:rPr lang="en-US" sz="2400" dirty="0">
                <a:latin typeface="+mj-lt"/>
              </a:rPr>
              <a:t>);</a:t>
            </a:r>
          </a:p>
        </p:txBody>
      </p:sp>
      <p:pic>
        <p:nvPicPr>
          <p:cNvPr id="4" name="Picture 3"/>
          <p:cNvPicPr>
            <a:picLocks noChangeAspect="1"/>
          </p:cNvPicPr>
          <p:nvPr/>
        </p:nvPicPr>
        <p:blipFill>
          <a:blip r:embed="rId2"/>
          <a:stretch>
            <a:fillRect/>
          </a:stretch>
        </p:blipFill>
        <p:spPr>
          <a:xfrm>
            <a:off x="5013592" y="4719731"/>
            <a:ext cx="6238875" cy="1438275"/>
          </a:xfrm>
          <a:prstGeom prst="rect">
            <a:avLst/>
          </a:prstGeom>
        </p:spPr>
      </p:pic>
      <p:sp>
        <p:nvSpPr>
          <p:cNvPr id="5" name="Oval 4"/>
          <p:cNvSpPr/>
          <p:nvPr/>
        </p:nvSpPr>
        <p:spPr>
          <a:xfrm>
            <a:off x="6708618" y="5504507"/>
            <a:ext cx="3150606" cy="733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4549" y="1266748"/>
            <a:ext cx="8931349" cy="6683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865753" y="4962617"/>
            <a:ext cx="4801383" cy="952501"/>
          </a:xfrm>
          <a:prstGeom prst="rect">
            <a:avLst/>
          </a:prstGeom>
        </p:spPr>
      </p:pic>
      <p:sp>
        <p:nvSpPr>
          <p:cNvPr id="12" name="Rectangle 11"/>
          <p:cNvSpPr/>
          <p:nvPr/>
        </p:nvSpPr>
        <p:spPr>
          <a:xfrm>
            <a:off x="6171582" y="1935126"/>
            <a:ext cx="2689785" cy="474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0727" y="5153010"/>
            <a:ext cx="2936512" cy="571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a:stretch>
            <a:fillRect/>
          </a:stretch>
        </p:blipFill>
        <p:spPr>
          <a:xfrm>
            <a:off x="3255038" y="4639899"/>
            <a:ext cx="6496050" cy="981075"/>
          </a:xfrm>
          <a:prstGeom prst="rect">
            <a:avLst/>
          </a:prstGeom>
        </p:spPr>
      </p:pic>
      <p:sp>
        <p:nvSpPr>
          <p:cNvPr id="15" name="Oval 14"/>
          <p:cNvSpPr/>
          <p:nvPr/>
        </p:nvSpPr>
        <p:spPr>
          <a:xfrm>
            <a:off x="5477662" y="4973917"/>
            <a:ext cx="3196858" cy="902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67650" y="2172578"/>
            <a:ext cx="4504460" cy="773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63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12" grpId="0" animBg="1"/>
      <p:bldP spid="12" grpId="1" animBg="1"/>
      <p:bldP spid="13" grpId="0" animBg="1"/>
      <p:bldP spid="13" grpId="1" animBg="1"/>
      <p:bldP spid="15" grpId="0" animBg="1"/>
      <p:bldP spid="15" grpId="1" animBg="1"/>
      <p:bldP spid="16" grpId="0" animBg="1"/>
      <p:bldP spid="1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90" y="226258"/>
            <a:ext cx="11147432" cy="747596"/>
          </a:xfrm>
        </p:spPr>
        <p:txBody>
          <a:bodyPr>
            <a:normAutofit fontScale="90000"/>
          </a:bodyPr>
          <a:lstStyle/>
          <a:p>
            <a:pPr algn="l"/>
            <a:r>
              <a:rPr lang="en-US" dirty="0" smtClean="0"/>
              <a:t>Graph API</a:t>
            </a:r>
            <a:endParaRPr lang="en-US" dirty="0"/>
          </a:p>
        </p:txBody>
      </p:sp>
      <p:sp>
        <p:nvSpPr>
          <p:cNvPr id="3" name="Content Placeholder 2"/>
          <p:cNvSpPr>
            <a:spLocks noGrp="1"/>
          </p:cNvSpPr>
          <p:nvPr>
            <p:ph idx="4294967295"/>
          </p:nvPr>
        </p:nvSpPr>
        <p:spPr>
          <a:xfrm>
            <a:off x="521492" y="1068512"/>
            <a:ext cx="11147431" cy="2978079"/>
          </a:xfrm>
          <a:prstGeom prst="rect">
            <a:avLst/>
          </a:prstGeom>
        </p:spPr>
        <p:txBody>
          <a:bodyPr>
            <a:noAutofit/>
          </a:bodyPr>
          <a:lstStyle/>
          <a:p>
            <a:r>
              <a:rPr lang="en-US" sz="3528" dirty="0">
                <a:latin typeface="+mj-lt"/>
              </a:rPr>
              <a:t>RESTful interface to Azure Active Directory</a:t>
            </a:r>
          </a:p>
          <a:p>
            <a:pPr lvl="1"/>
            <a:r>
              <a:rPr lang="en-US" sz="2799" dirty="0">
                <a:latin typeface="+mj-lt"/>
              </a:rPr>
              <a:t>Tenant Specific – queries are scoped to individual tenant context</a:t>
            </a:r>
          </a:p>
          <a:p>
            <a:pPr lvl="1"/>
            <a:r>
              <a:rPr lang="en-US" sz="2799" dirty="0">
                <a:latin typeface="+mj-lt"/>
              </a:rPr>
              <a:t>Programmatic access to directory objects such as </a:t>
            </a:r>
            <a:r>
              <a:rPr lang="en-US" sz="2799" u="sng" dirty="0" smtClean="0">
                <a:latin typeface="+mj-lt"/>
              </a:rPr>
              <a:t>Users, Groups, Contacts, Tenant Information, Roles, Applications and Permissions</a:t>
            </a:r>
          </a:p>
          <a:p>
            <a:pPr lvl="1"/>
            <a:r>
              <a:rPr lang="en-US" sz="2799" dirty="0" smtClean="0">
                <a:latin typeface="+mj-lt"/>
              </a:rPr>
              <a:t>Access relationships: members, </a:t>
            </a:r>
            <a:r>
              <a:rPr lang="en-US" sz="2799" dirty="0" err="1" smtClean="0">
                <a:latin typeface="+mj-lt"/>
              </a:rPr>
              <a:t>memberOf</a:t>
            </a:r>
            <a:r>
              <a:rPr lang="en-US" sz="2799" dirty="0" smtClean="0">
                <a:latin typeface="+mj-lt"/>
              </a:rPr>
              <a:t>, manager, </a:t>
            </a:r>
            <a:r>
              <a:rPr lang="en-US" sz="2799" dirty="0" err="1" smtClean="0">
                <a:latin typeface="+mj-lt"/>
              </a:rPr>
              <a:t>directReports</a:t>
            </a:r>
            <a:endParaRPr lang="en-US" sz="2799" dirty="0" smtClean="0">
              <a:latin typeface="+mj-lt"/>
            </a:endParaRPr>
          </a:p>
          <a:p>
            <a:r>
              <a:rPr lang="en-US" sz="3528" dirty="0" smtClean="0">
                <a:latin typeface="+mj-lt"/>
              </a:rPr>
              <a:t>Requests </a:t>
            </a:r>
            <a:r>
              <a:rPr lang="en-US" sz="3528" dirty="0">
                <a:latin typeface="+mj-lt"/>
              </a:rPr>
              <a:t>use standard HTTP methods</a:t>
            </a:r>
          </a:p>
          <a:p>
            <a:pPr lvl="1"/>
            <a:r>
              <a:rPr lang="en-US" sz="2799" dirty="0">
                <a:latin typeface="+mj-lt"/>
              </a:rPr>
              <a:t>GET, POST, PATCH, DELETE to </a:t>
            </a:r>
            <a:r>
              <a:rPr lang="en-US" sz="2799" u="sng" dirty="0">
                <a:latin typeface="+mj-lt"/>
              </a:rPr>
              <a:t>create, read, update, and delete</a:t>
            </a:r>
          </a:p>
          <a:p>
            <a:pPr lvl="1"/>
            <a:r>
              <a:rPr lang="en-US" sz="2799" dirty="0">
                <a:latin typeface="+mj-lt"/>
              </a:rPr>
              <a:t>Response support JSON, XML, standard HTTP status codes</a:t>
            </a:r>
          </a:p>
          <a:p>
            <a:pPr lvl="1"/>
            <a:r>
              <a:rPr lang="en-US" sz="2799" dirty="0">
                <a:latin typeface="+mj-lt"/>
              </a:rPr>
              <a:t>Compatible with OData V3</a:t>
            </a:r>
          </a:p>
          <a:p>
            <a:r>
              <a:rPr lang="en-US" sz="3199" dirty="0">
                <a:latin typeface="+mj-lt"/>
              </a:rPr>
              <a:t>OAuth 2.0 Support</a:t>
            </a:r>
          </a:p>
          <a:p>
            <a:pPr lvl="1"/>
            <a:r>
              <a:rPr lang="en-US" sz="2800" dirty="0">
                <a:latin typeface="+mj-lt"/>
              </a:rPr>
              <a:t>Both Client Credentials and Authorization Code flow</a:t>
            </a:r>
          </a:p>
          <a:p>
            <a:endParaRPr lang="en-US" sz="3199" dirty="0">
              <a:latin typeface="+mj-lt"/>
            </a:endParaRPr>
          </a:p>
        </p:txBody>
      </p:sp>
    </p:spTree>
    <p:extLst>
      <p:ext uri="{BB962C8B-B14F-4D97-AF65-F5344CB8AC3E}">
        <p14:creationId xmlns:p14="http://schemas.microsoft.com/office/powerpoint/2010/main" val="342397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7656" y="2540177"/>
            <a:ext cx="11034445" cy="1027619"/>
          </a:xfrm>
        </p:spPr>
        <p:txBody>
          <a:bodyPr>
            <a:normAutofit fontScale="90000"/>
          </a:bodyPr>
          <a:lstStyle/>
          <a:p>
            <a:r>
              <a:rPr lang="en-US" sz="6600" dirty="0" smtClean="0">
                <a:solidFill>
                  <a:schemeClr val="bg2"/>
                </a:solidFill>
              </a:rPr>
              <a:t>A story about two organizations...</a:t>
            </a:r>
            <a:endParaRPr lang="en-US" sz="6600" dirty="0">
              <a:solidFill>
                <a:schemeClr val="bg2"/>
              </a:solidFill>
            </a:endParaRPr>
          </a:p>
        </p:txBody>
      </p:sp>
    </p:spTree>
    <p:extLst>
      <p:ext uri="{BB962C8B-B14F-4D97-AF65-F5344CB8AC3E}">
        <p14:creationId xmlns:p14="http://schemas.microsoft.com/office/powerpoint/2010/main" val="419357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0315" y="3427807"/>
            <a:ext cx="10511370" cy="1159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01" tIns="45701" rIns="45701" bIns="45701" rtlCol="0" anchor="ctr">
            <a:spAutoFit/>
          </a:bodyPr>
          <a:lstStyle/>
          <a:p>
            <a:r>
              <a:rPr lang="en-US" sz="3399" dirty="0">
                <a:solidFill>
                  <a:schemeClr val="tx1"/>
                </a:solidFill>
              </a:rPr>
              <a:t>https://graph.windows.net/</a:t>
            </a:r>
            <a:r>
              <a:rPr lang="en-US" sz="3399" dirty="0">
                <a:solidFill>
                  <a:srgbClr val="7FBA00"/>
                </a:solidFill>
              </a:rPr>
              <a:t>contoso.com</a:t>
            </a:r>
            <a:r>
              <a:rPr lang="en-US" sz="3399" dirty="0">
                <a:solidFill>
                  <a:schemeClr val="bg1"/>
                </a:solidFill>
              </a:rPr>
              <a:t>/users</a:t>
            </a:r>
            <a:r>
              <a:rPr lang="en-US" sz="3399" dirty="0">
                <a:solidFill>
                  <a:srgbClr val="F15A29"/>
                </a:solidFill>
              </a:rPr>
              <a:t>?api-version=2013-04-05</a:t>
            </a:r>
            <a:r>
              <a:rPr lang="en-US" sz="3399" dirty="0">
                <a:solidFill>
                  <a:srgbClr val="FFC000"/>
                </a:solidFill>
              </a:rPr>
              <a:t>&amp;$filter=state eq ‘WA’ </a:t>
            </a:r>
          </a:p>
        </p:txBody>
      </p:sp>
      <p:sp>
        <p:nvSpPr>
          <p:cNvPr id="9" name="Rectangular Callout 8"/>
          <p:cNvSpPr/>
          <p:nvPr/>
        </p:nvSpPr>
        <p:spPr>
          <a:xfrm>
            <a:off x="840315" y="1645687"/>
            <a:ext cx="1614790" cy="1503380"/>
          </a:xfrm>
          <a:prstGeom prst="wedgeRectCallout">
            <a:avLst>
              <a:gd name="adj1" fmla="val -21910"/>
              <a:gd name="adj2" fmla="val 757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solidFill>
                  <a:schemeClr val="tx1"/>
                </a:solidFill>
              </a:rPr>
              <a:t>Graph URL (static)</a:t>
            </a:r>
          </a:p>
        </p:txBody>
      </p:sp>
      <p:sp>
        <p:nvSpPr>
          <p:cNvPr id="10" name="Rectangular Callout 9"/>
          <p:cNvSpPr/>
          <p:nvPr/>
        </p:nvSpPr>
        <p:spPr>
          <a:xfrm>
            <a:off x="5715153" y="1645687"/>
            <a:ext cx="5150220" cy="1463403"/>
          </a:xfrm>
          <a:prstGeom prst="wedgeRectCallout">
            <a:avLst>
              <a:gd name="adj1" fmla="val 20675"/>
              <a:gd name="adj2" fmla="val 7674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52" dirty="0">
                <a:solidFill>
                  <a:schemeClr val="bg1"/>
                </a:solidFill>
              </a:rPr>
              <a:t>Specific entity type, such as users, groups, contacts, tenantDetails, roles, applications, etc.</a:t>
            </a:r>
          </a:p>
        </p:txBody>
      </p:sp>
      <p:sp>
        <p:nvSpPr>
          <p:cNvPr id="11" name="Rectangular Callout 10"/>
          <p:cNvSpPr/>
          <p:nvPr/>
        </p:nvSpPr>
        <p:spPr>
          <a:xfrm>
            <a:off x="2561742" y="1645687"/>
            <a:ext cx="3046774" cy="1463403"/>
          </a:xfrm>
          <a:prstGeom prst="wedgeRectCallout">
            <a:avLst>
              <a:gd name="adj1" fmla="val 76706"/>
              <a:gd name="adj2" fmla="val 76874"/>
            </a:avLst>
          </a:prstGeom>
          <a:noFill/>
          <a:ln>
            <a:solidFill>
              <a:srgbClr val="7FB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52" dirty="0">
                <a:solidFill>
                  <a:srgbClr val="7FBA00"/>
                </a:solidFill>
              </a:rPr>
              <a:t>Tenant of interest – can be tenant’s verified domain or objectId.</a:t>
            </a:r>
          </a:p>
        </p:txBody>
      </p:sp>
      <p:sp>
        <p:nvSpPr>
          <p:cNvPr id="13" name="Rectangular Callout 12"/>
          <p:cNvSpPr/>
          <p:nvPr/>
        </p:nvSpPr>
        <p:spPr>
          <a:xfrm>
            <a:off x="5192924" y="4918596"/>
            <a:ext cx="6730327" cy="1463403"/>
          </a:xfrm>
          <a:prstGeom prst="wedgeRectCallout">
            <a:avLst>
              <a:gd name="adj1" fmla="val -48511"/>
              <a:gd name="adj2" fmla="val -8140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99" dirty="0">
                <a:solidFill>
                  <a:srgbClr val="FFC000"/>
                </a:solidFill>
              </a:rPr>
              <a:t>Optional Odata query arguments: $filter, $top</a:t>
            </a:r>
          </a:p>
        </p:txBody>
      </p:sp>
      <p:sp>
        <p:nvSpPr>
          <p:cNvPr id="14" name="Rectangular Callout 13"/>
          <p:cNvSpPr/>
          <p:nvPr/>
        </p:nvSpPr>
        <p:spPr>
          <a:xfrm>
            <a:off x="604300" y="4860541"/>
            <a:ext cx="3309508" cy="1620992"/>
          </a:xfrm>
          <a:prstGeom prst="wedgeRectCallout">
            <a:avLst>
              <a:gd name="adj1" fmla="val -27787"/>
              <a:gd name="adj2" fmla="val -73156"/>
            </a:avLst>
          </a:prstGeom>
          <a:noFill/>
          <a:ln>
            <a:solidFill>
              <a:srgbClr val="F15A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52" dirty="0">
                <a:solidFill>
                  <a:srgbClr val="F15A29"/>
                </a:solidFill>
              </a:rPr>
              <a:t>API version – “2013-04-05” is the 1.0 version</a:t>
            </a:r>
          </a:p>
          <a:p>
            <a:r>
              <a:rPr lang="en-US" sz="2744" dirty="0">
                <a:solidFill>
                  <a:srgbClr val="F15A29"/>
                </a:solidFill>
              </a:rPr>
              <a:t> </a:t>
            </a:r>
          </a:p>
        </p:txBody>
      </p:sp>
      <p:sp>
        <p:nvSpPr>
          <p:cNvPr id="12" name="Title 1"/>
          <p:cNvSpPr>
            <a:spLocks noGrp="1"/>
          </p:cNvSpPr>
          <p:nvPr>
            <p:ph type="title"/>
          </p:nvPr>
        </p:nvSpPr>
        <p:spPr>
          <a:xfrm>
            <a:off x="392590" y="226258"/>
            <a:ext cx="11147432" cy="747596"/>
          </a:xfrm>
        </p:spPr>
        <p:txBody>
          <a:bodyPr>
            <a:normAutofit fontScale="90000"/>
          </a:bodyPr>
          <a:lstStyle/>
          <a:p>
            <a:pPr algn="l"/>
            <a:r>
              <a:rPr lang="en-US" dirty="0" smtClean="0"/>
              <a:t>Graph API</a:t>
            </a:r>
            <a:endParaRPr lang="en-US" dirty="0"/>
          </a:p>
        </p:txBody>
      </p:sp>
    </p:spTree>
    <p:extLst>
      <p:ext uri="{BB962C8B-B14F-4D97-AF65-F5344CB8AC3E}">
        <p14:creationId xmlns:p14="http://schemas.microsoft.com/office/powerpoint/2010/main" val="59867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90" y="226258"/>
            <a:ext cx="11147432" cy="747596"/>
          </a:xfrm>
        </p:spPr>
        <p:txBody>
          <a:bodyPr>
            <a:normAutofit fontScale="90000"/>
          </a:bodyPr>
          <a:lstStyle/>
          <a:p>
            <a:pPr algn="l"/>
            <a:r>
              <a:rPr lang="en-US" dirty="0" smtClean="0"/>
              <a:t>Office 365 REST APIs</a:t>
            </a:r>
            <a:endParaRPr lang="en-US" dirty="0"/>
          </a:p>
        </p:txBody>
      </p:sp>
      <p:sp>
        <p:nvSpPr>
          <p:cNvPr id="3" name="Content Placeholder 2"/>
          <p:cNvSpPr>
            <a:spLocks noGrp="1"/>
          </p:cNvSpPr>
          <p:nvPr>
            <p:ph idx="4294967295"/>
          </p:nvPr>
        </p:nvSpPr>
        <p:spPr>
          <a:xfrm>
            <a:off x="521492" y="1774682"/>
            <a:ext cx="11147431" cy="2978079"/>
          </a:xfrm>
          <a:prstGeom prst="rect">
            <a:avLst/>
          </a:prstGeom>
        </p:spPr>
        <p:txBody>
          <a:bodyPr>
            <a:noAutofit/>
          </a:bodyPr>
          <a:lstStyle/>
          <a:p>
            <a:r>
              <a:rPr lang="en-US" sz="3528" dirty="0" err="1" smtClean="0">
                <a:latin typeface="+mj-lt"/>
              </a:rPr>
              <a:t>RESTful</a:t>
            </a:r>
            <a:r>
              <a:rPr lang="en-US" sz="3528" dirty="0" smtClean="0">
                <a:latin typeface="+mj-lt"/>
              </a:rPr>
              <a:t> interface to Office on the cloud</a:t>
            </a:r>
          </a:p>
          <a:p>
            <a:pPr lvl="1"/>
            <a:r>
              <a:rPr lang="en-US" sz="2799" dirty="0" smtClean="0">
                <a:latin typeface="+mj-lt"/>
              </a:rPr>
              <a:t>File APIs for OneDrive for Business</a:t>
            </a:r>
          </a:p>
          <a:p>
            <a:pPr lvl="1"/>
            <a:r>
              <a:rPr lang="en-US" sz="2799" dirty="0" smtClean="0">
                <a:latin typeface="+mj-lt"/>
              </a:rPr>
              <a:t>Mail, Calendar and Contacts APIs on Exchange online</a:t>
            </a:r>
          </a:p>
          <a:p>
            <a:pPr lvl="1"/>
            <a:r>
              <a:rPr lang="en-US" sz="2799" dirty="0" smtClean="0">
                <a:latin typeface="+mj-lt"/>
              </a:rPr>
              <a:t>SharePoint online APIs</a:t>
            </a:r>
          </a:p>
          <a:p>
            <a:pPr marL="457200" lvl="1" indent="0">
              <a:buNone/>
            </a:pPr>
            <a:endParaRPr lang="en-US" sz="2799" dirty="0" smtClean="0">
              <a:latin typeface="+mj-lt"/>
            </a:endParaRPr>
          </a:p>
          <a:p>
            <a:pPr marL="457200" lvl="1" indent="0">
              <a:buNone/>
            </a:pPr>
            <a:r>
              <a:rPr lang="en-US" sz="2799" dirty="0" smtClean="0">
                <a:latin typeface="+mj-lt"/>
              </a:rPr>
              <a:t>Example: GET ../_</a:t>
            </a:r>
            <a:r>
              <a:rPr lang="en-US" sz="2799" dirty="0" err="1" smtClean="0">
                <a:latin typeface="+mj-lt"/>
              </a:rPr>
              <a:t>api</a:t>
            </a:r>
            <a:r>
              <a:rPr lang="en-US" sz="2799" dirty="0" smtClean="0">
                <a:latin typeface="+mj-lt"/>
              </a:rPr>
              <a:t>/files(&lt;</a:t>
            </a:r>
            <a:r>
              <a:rPr lang="en-US" sz="2799" dirty="0" err="1" smtClean="0">
                <a:latin typeface="+mj-lt"/>
              </a:rPr>
              <a:t>file_path</a:t>
            </a:r>
            <a:r>
              <a:rPr lang="en-US" sz="2799" dirty="0" smtClean="0">
                <a:latin typeface="+mj-lt"/>
              </a:rPr>
              <a:t>&gt;)/download</a:t>
            </a:r>
          </a:p>
          <a:p>
            <a:pPr marL="457200" lvl="1" indent="0">
              <a:buNone/>
            </a:pPr>
            <a:r>
              <a:rPr lang="en-US" sz="2799" dirty="0" smtClean="0">
                <a:latin typeface="+mj-lt"/>
              </a:rPr>
              <a:t>Downloads a file stored on SharePoint online / OneDrive for Business</a:t>
            </a:r>
          </a:p>
          <a:p>
            <a:r>
              <a:rPr lang="en-US" sz="3199" dirty="0" err="1" smtClean="0">
                <a:latin typeface="+mj-lt"/>
              </a:rPr>
              <a:t>OAuth</a:t>
            </a:r>
            <a:r>
              <a:rPr lang="en-US" sz="3199" dirty="0" smtClean="0">
                <a:latin typeface="+mj-lt"/>
              </a:rPr>
              <a:t> 2.0 Support</a:t>
            </a:r>
          </a:p>
          <a:p>
            <a:endParaRPr lang="en-US" sz="3199" dirty="0">
              <a:latin typeface="+mj-lt"/>
            </a:endParaRPr>
          </a:p>
        </p:txBody>
      </p:sp>
    </p:spTree>
    <p:extLst>
      <p:ext uri="{BB962C8B-B14F-4D97-AF65-F5344CB8AC3E}">
        <p14:creationId xmlns:p14="http://schemas.microsoft.com/office/powerpoint/2010/main" val="386713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Demo: Facilities app</a:t>
            </a:r>
            <a:br>
              <a:rPr lang="en-US" dirty="0" smtClean="0"/>
            </a:br>
            <a:endParaRPr lang="en-US" dirty="0"/>
          </a:p>
        </p:txBody>
      </p:sp>
    </p:spTree>
    <p:extLst>
      <p:ext uri="{BB962C8B-B14F-4D97-AF65-F5344CB8AC3E}">
        <p14:creationId xmlns:p14="http://schemas.microsoft.com/office/powerpoint/2010/main" val="409670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25088" y="494600"/>
            <a:ext cx="11151917" cy="747897"/>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smtClean="0"/>
              <a:t>Application Model</a:t>
            </a:r>
            <a:endParaRPr lang="en-US" dirty="0"/>
          </a:p>
        </p:txBody>
      </p:sp>
      <p:pic>
        <p:nvPicPr>
          <p:cNvPr id="9" name="Picture 8"/>
          <p:cNvPicPr>
            <a:picLocks noChangeAspect="1"/>
          </p:cNvPicPr>
          <p:nvPr/>
        </p:nvPicPr>
        <p:blipFill>
          <a:blip r:embed="rId3"/>
          <a:stretch>
            <a:fillRect/>
          </a:stretch>
        </p:blipFill>
        <p:spPr>
          <a:xfrm>
            <a:off x="7915096" y="2943270"/>
            <a:ext cx="465588" cy="1521967"/>
          </a:xfrm>
          <a:prstGeom prst="rect">
            <a:avLst/>
          </a:prstGeom>
        </p:spPr>
      </p:pic>
      <p:sp>
        <p:nvSpPr>
          <p:cNvPr id="13" name="TextBox 12"/>
          <p:cNvSpPr txBox="1"/>
          <p:nvPr/>
        </p:nvSpPr>
        <p:spPr>
          <a:xfrm>
            <a:off x="8380684" y="3519588"/>
            <a:ext cx="1292675" cy="369332"/>
          </a:xfrm>
          <a:prstGeom prst="rect">
            <a:avLst/>
          </a:prstGeom>
          <a:noFill/>
        </p:spPr>
        <p:txBody>
          <a:bodyPr wrap="square" rtlCol="0">
            <a:spAutoFit/>
          </a:bodyPr>
          <a:lstStyle/>
          <a:p>
            <a:r>
              <a:rPr lang="en-US" dirty="0" smtClean="0">
                <a:solidFill>
                  <a:schemeClr val="bg1"/>
                </a:solidFill>
                <a:latin typeface="+mj-lt"/>
              </a:rPr>
              <a:t>Consent</a:t>
            </a:r>
            <a:endParaRPr lang="en-US" dirty="0">
              <a:solidFill>
                <a:schemeClr val="bg1"/>
              </a:solidFill>
              <a:latin typeface="+mj-lt"/>
            </a:endParaRPr>
          </a:p>
        </p:txBody>
      </p:sp>
      <p:sp>
        <p:nvSpPr>
          <p:cNvPr id="86" name="Content Placeholder 2"/>
          <p:cNvSpPr txBox="1">
            <a:spLocks/>
          </p:cNvSpPr>
          <p:nvPr/>
        </p:nvSpPr>
        <p:spPr>
          <a:xfrm>
            <a:off x="942495" y="5173529"/>
            <a:ext cx="2931295" cy="788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28" dirty="0" smtClean="0">
                <a:latin typeface="+mj-lt"/>
              </a:rPr>
              <a:t>Contoso</a:t>
            </a:r>
            <a:endParaRPr lang="en-US" sz="3199" dirty="0">
              <a:latin typeface="+mj-lt"/>
            </a:endParaRPr>
          </a:p>
        </p:txBody>
      </p:sp>
      <p:sp>
        <p:nvSpPr>
          <p:cNvPr id="2" name="Isosceles Triangle 1"/>
          <p:cNvSpPr/>
          <p:nvPr/>
        </p:nvSpPr>
        <p:spPr>
          <a:xfrm>
            <a:off x="2791950" y="1308667"/>
            <a:ext cx="1828804" cy="12711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AD</a:t>
            </a:r>
            <a:endParaRPr lang="en-US" dirty="0"/>
          </a:p>
        </p:txBody>
      </p:sp>
      <p:sp>
        <p:nvSpPr>
          <p:cNvPr id="3" name="Rectangle 2"/>
          <p:cNvSpPr/>
          <p:nvPr/>
        </p:nvSpPr>
        <p:spPr>
          <a:xfrm>
            <a:off x="6485966" y="1319925"/>
            <a:ext cx="3277965" cy="136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Facilities App settings</a:t>
            </a:r>
          </a:p>
          <a:p>
            <a:pPr algn="ctr"/>
            <a:r>
              <a:rPr lang="en-US" dirty="0" smtClean="0"/>
              <a:t>+</a:t>
            </a:r>
          </a:p>
          <a:p>
            <a:pPr algn="ctr"/>
            <a:r>
              <a:rPr lang="pt-BR" dirty="0" err="1" smtClean="0"/>
              <a:t>Facilities</a:t>
            </a:r>
            <a:r>
              <a:rPr lang="pt-BR" dirty="0" smtClean="0"/>
              <a:t> Web Service </a:t>
            </a:r>
            <a:r>
              <a:rPr lang="en-US" dirty="0"/>
              <a:t>settings</a:t>
            </a:r>
            <a:endParaRPr lang="pt-BR" dirty="0" smtClean="0"/>
          </a:p>
          <a:p>
            <a:pPr algn="ctr"/>
            <a:r>
              <a:rPr lang="pt-BR" dirty="0" smtClean="0"/>
              <a:t>(</a:t>
            </a:r>
            <a:r>
              <a:rPr lang="pt-BR" dirty="0" err="1" smtClean="0"/>
              <a:t>multi</a:t>
            </a:r>
            <a:r>
              <a:rPr lang="pt-BR" dirty="0" smtClean="0"/>
              <a:t> </a:t>
            </a:r>
            <a:r>
              <a:rPr lang="pt-BR" dirty="0" err="1" smtClean="0"/>
              <a:t>tenant</a:t>
            </a:r>
            <a:r>
              <a:rPr lang="pt-BR" dirty="0" smtClean="0"/>
              <a:t>)</a:t>
            </a:r>
            <a:endParaRPr lang="en-US" dirty="0"/>
          </a:p>
        </p:txBody>
      </p:sp>
      <p:sp>
        <p:nvSpPr>
          <p:cNvPr id="87" name="Isosceles Triangle 86"/>
          <p:cNvSpPr/>
          <p:nvPr/>
        </p:nvSpPr>
        <p:spPr>
          <a:xfrm>
            <a:off x="2791950" y="4614645"/>
            <a:ext cx="1828804" cy="127113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AD</a:t>
            </a:r>
            <a:endParaRPr lang="en-US" dirty="0"/>
          </a:p>
        </p:txBody>
      </p:sp>
      <p:sp>
        <p:nvSpPr>
          <p:cNvPr id="88" name="Content Placeholder 2"/>
          <p:cNvSpPr txBox="1">
            <a:spLocks/>
          </p:cNvSpPr>
          <p:nvPr/>
        </p:nvSpPr>
        <p:spPr>
          <a:xfrm>
            <a:off x="719454" y="1685662"/>
            <a:ext cx="2931295" cy="788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28" dirty="0" err="1" smtClean="0">
                <a:latin typeface="+mj-lt"/>
              </a:rPr>
              <a:t>Woodgrove</a:t>
            </a:r>
            <a:endParaRPr lang="en-US" sz="3199" dirty="0">
              <a:latin typeface="+mj-lt"/>
            </a:endParaRPr>
          </a:p>
        </p:txBody>
      </p:sp>
      <p:sp>
        <p:nvSpPr>
          <p:cNvPr id="89" name="Rectangle 88"/>
          <p:cNvSpPr/>
          <p:nvPr/>
        </p:nvSpPr>
        <p:spPr>
          <a:xfrm>
            <a:off x="6470209" y="4725887"/>
            <a:ext cx="3277965" cy="13626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Facilities App settings</a:t>
            </a:r>
          </a:p>
          <a:p>
            <a:pPr algn="ctr"/>
            <a:r>
              <a:rPr lang="en-US" dirty="0" smtClean="0"/>
              <a:t>+</a:t>
            </a:r>
          </a:p>
          <a:p>
            <a:pPr algn="ctr"/>
            <a:r>
              <a:rPr lang="en-US" dirty="0" smtClean="0"/>
              <a:t>Facilities Web Service settings</a:t>
            </a:r>
          </a:p>
        </p:txBody>
      </p:sp>
      <p:cxnSp>
        <p:nvCxnSpPr>
          <p:cNvPr id="5" name="Straight Arrow Connector 4"/>
          <p:cNvCxnSpPr/>
          <p:nvPr/>
        </p:nvCxnSpPr>
        <p:spPr>
          <a:xfrm>
            <a:off x="4423144" y="2001273"/>
            <a:ext cx="1677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23144" y="5407235"/>
            <a:ext cx="1677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40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926922" y="1164481"/>
            <a:ext cx="6496483" cy="5350071"/>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endParaRPr lang="en-US" sz="2399" b="1" spc="-71" dirty="0">
              <a:solidFill>
                <a:schemeClr val="tx1">
                  <a:alpha val="99000"/>
                </a:schemeClr>
              </a:solidFill>
              <a:latin typeface="+mj-lt"/>
            </a:endParaRPr>
          </a:p>
        </p:txBody>
      </p:sp>
      <p:sp>
        <p:nvSpPr>
          <p:cNvPr id="2" name="Title 1"/>
          <p:cNvSpPr>
            <a:spLocks noGrp="1"/>
          </p:cNvSpPr>
          <p:nvPr>
            <p:ph type="title"/>
          </p:nvPr>
        </p:nvSpPr>
        <p:spPr>
          <a:xfrm>
            <a:off x="294746" y="163766"/>
            <a:ext cx="11051431" cy="750648"/>
          </a:xfrm>
        </p:spPr>
        <p:txBody>
          <a:bodyPr>
            <a:normAutofit fontScale="90000"/>
          </a:bodyPr>
          <a:lstStyle/>
          <a:p>
            <a:r>
              <a:rPr lang="en-US" sz="4799" dirty="0"/>
              <a:t>Authentication and Authorization to Graph API</a:t>
            </a:r>
            <a:br>
              <a:rPr lang="en-US" sz="4799" dirty="0"/>
            </a:br>
            <a:r>
              <a:rPr lang="en-US" sz="3920" dirty="0"/>
              <a:t/>
            </a:r>
            <a:br>
              <a:rPr lang="en-US" sz="3920" dirty="0"/>
            </a:br>
            <a:endParaRPr lang="en-US" sz="4799" dirty="0"/>
          </a:p>
        </p:txBody>
      </p:sp>
      <p:sp>
        <p:nvSpPr>
          <p:cNvPr id="14" name="Rectangle 13"/>
          <p:cNvSpPr/>
          <p:nvPr/>
        </p:nvSpPr>
        <p:spPr>
          <a:xfrm>
            <a:off x="516753" y="3971839"/>
            <a:ext cx="2368338" cy="215047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r>
              <a:rPr lang="en-US" sz="2399" spc="-71" dirty="0">
                <a:solidFill>
                  <a:schemeClr val="bg1">
                    <a:alpha val="99000"/>
                  </a:schemeClr>
                </a:solidFill>
                <a:latin typeface="+mj-lt"/>
              </a:rPr>
              <a:t>Application</a:t>
            </a:r>
          </a:p>
        </p:txBody>
      </p:sp>
      <p:cxnSp>
        <p:nvCxnSpPr>
          <p:cNvPr id="16" name="Straight Arrow Connector 15"/>
          <p:cNvCxnSpPr/>
          <p:nvPr/>
        </p:nvCxnSpPr>
        <p:spPr>
          <a:xfrm flipH="1">
            <a:off x="2894594" y="3196827"/>
            <a:ext cx="2245129" cy="1083521"/>
          </a:xfrm>
          <a:prstGeom prst="straightConnector1">
            <a:avLst/>
          </a:prstGeom>
          <a:ln w="66675">
            <a:solidFill>
              <a:schemeClr val="accent2"/>
            </a:solidFill>
            <a:headEnd w="lg" len="med"/>
            <a:tailEnd type="triangle" w="lg" len="med"/>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2681316" y="2694969"/>
            <a:ext cx="2417664" cy="1224467"/>
          </a:xfrm>
          <a:prstGeom prst="straightConnector1">
            <a:avLst/>
          </a:prstGeom>
          <a:ln w="66675">
            <a:solidFill>
              <a:schemeClr val="bg1"/>
            </a:solidFill>
            <a:headEnd w="lg" len="med"/>
            <a:tailEnd type="triangle" w="lg" len="med"/>
          </a:ln>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V="1">
            <a:off x="1795505" y="4690357"/>
            <a:ext cx="3574181" cy="1"/>
          </a:xfrm>
          <a:prstGeom prst="straightConnector1">
            <a:avLst/>
          </a:prstGeom>
          <a:ln w="66675">
            <a:solidFill>
              <a:schemeClr val="bg1"/>
            </a:solidFill>
            <a:headEnd w="lg" len="med"/>
            <a:tailEnd type="triangle" w="lg" len="med"/>
          </a:ln>
          <a:effectLst/>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504458" y="3926904"/>
            <a:ext cx="1307480" cy="498348"/>
          </a:xfrm>
          <a:prstGeom prst="rect">
            <a:avLst/>
          </a:prstGeom>
          <a:noFill/>
        </p:spPr>
        <p:txBody>
          <a:bodyPr wrap="square" lIns="0" tIns="0" rIns="0" bIns="0" rtlCol="0">
            <a:spAutoFit/>
          </a:bodyPr>
          <a:lstStyle/>
          <a:p>
            <a:pPr defTabSz="913714" fontAlgn="base">
              <a:lnSpc>
                <a:spcPct val="90000"/>
              </a:lnSpc>
              <a:spcBef>
                <a:spcPct val="0"/>
              </a:spcBef>
              <a:spcAft>
                <a:spcPct val="0"/>
              </a:spcAft>
            </a:pPr>
            <a:r>
              <a:rPr lang="en-US" sz="1799" dirty="0">
                <a:solidFill>
                  <a:schemeClr val="bg1"/>
                </a:solidFill>
                <a:latin typeface="+mj-lt"/>
              </a:rPr>
              <a:t>2. Return </a:t>
            </a:r>
          </a:p>
          <a:p>
            <a:pPr defTabSz="913714" fontAlgn="base">
              <a:lnSpc>
                <a:spcPct val="90000"/>
              </a:lnSpc>
              <a:spcBef>
                <a:spcPct val="0"/>
              </a:spcBef>
              <a:spcAft>
                <a:spcPct val="0"/>
              </a:spcAft>
            </a:pPr>
            <a:r>
              <a:rPr lang="en-US" sz="1799" dirty="0">
                <a:solidFill>
                  <a:schemeClr val="bg1"/>
                </a:solidFill>
                <a:latin typeface="+mj-lt"/>
              </a:rPr>
              <a:t>token </a:t>
            </a:r>
          </a:p>
        </p:txBody>
      </p:sp>
      <p:sp>
        <p:nvSpPr>
          <p:cNvPr id="29" name="Rectangle 28"/>
          <p:cNvSpPr/>
          <p:nvPr/>
        </p:nvSpPr>
        <p:spPr>
          <a:xfrm>
            <a:off x="1953239" y="2623411"/>
            <a:ext cx="3400370" cy="6922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ctr" anchorCtr="0" forceAA="0" compatLnSpc="1">
            <a:prstTxWarp prst="textNoShape">
              <a:avLst/>
            </a:prstTxWarp>
            <a:noAutofit/>
          </a:bodyPr>
          <a:lstStyle/>
          <a:p>
            <a:pPr defTabSz="913714" fontAlgn="base">
              <a:lnSpc>
                <a:spcPct val="90000"/>
              </a:lnSpc>
              <a:spcBef>
                <a:spcPct val="0"/>
              </a:spcBef>
              <a:spcAft>
                <a:spcPct val="0"/>
              </a:spcAft>
            </a:pPr>
            <a:r>
              <a:rPr lang="en-US" sz="1999" dirty="0">
                <a:solidFill>
                  <a:schemeClr val="bg1"/>
                </a:solidFill>
                <a:latin typeface="+mj-lt"/>
              </a:rPr>
              <a:t>1. Request JWT token</a:t>
            </a:r>
          </a:p>
          <a:p>
            <a:pPr defTabSz="913714" fontAlgn="base">
              <a:lnSpc>
                <a:spcPct val="90000"/>
              </a:lnSpc>
              <a:spcBef>
                <a:spcPct val="0"/>
              </a:spcBef>
              <a:spcAft>
                <a:spcPct val="0"/>
              </a:spcAft>
            </a:pPr>
            <a:r>
              <a:rPr lang="en-US" sz="1999" dirty="0">
                <a:solidFill>
                  <a:schemeClr val="bg1"/>
                </a:solidFill>
                <a:latin typeface="+mj-lt"/>
              </a:rPr>
              <a:t>(pass input claims)</a:t>
            </a:r>
          </a:p>
        </p:txBody>
      </p:sp>
      <p:sp>
        <p:nvSpPr>
          <p:cNvPr id="30" name="Rectangle 29"/>
          <p:cNvSpPr/>
          <p:nvPr/>
        </p:nvSpPr>
        <p:spPr>
          <a:xfrm>
            <a:off x="5369686" y="3980610"/>
            <a:ext cx="2343446" cy="1862217"/>
          </a:xfrm>
          <a:prstGeom prst="rect">
            <a:avLst/>
          </a:prstGeom>
          <a:solidFill>
            <a:srgbClr val="1939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r>
              <a:rPr lang="en-US" sz="2799" spc="-71" dirty="0">
                <a:solidFill>
                  <a:schemeClr val="bg1">
                    <a:alpha val="99000"/>
                  </a:schemeClr>
                </a:solidFill>
                <a:latin typeface="+mj-lt"/>
              </a:rPr>
              <a:t>REST Service</a:t>
            </a:r>
          </a:p>
          <a:p>
            <a:pPr defTabSz="913714" fontAlgn="base">
              <a:spcBef>
                <a:spcPct val="0"/>
              </a:spcBef>
              <a:spcAft>
                <a:spcPct val="0"/>
              </a:spcAft>
            </a:pPr>
            <a:r>
              <a:rPr lang="en-US" sz="1799" spc="-71" dirty="0">
                <a:solidFill>
                  <a:schemeClr val="bg1">
                    <a:alpha val="99000"/>
                  </a:schemeClr>
                </a:solidFill>
                <a:latin typeface="+mj-lt"/>
              </a:rPr>
              <a:t>Validates token, processes request, returns data</a:t>
            </a:r>
          </a:p>
          <a:p>
            <a:pPr defTabSz="913714" fontAlgn="base">
              <a:spcBef>
                <a:spcPct val="0"/>
              </a:spcBef>
              <a:spcAft>
                <a:spcPct val="0"/>
              </a:spcAft>
            </a:pPr>
            <a:endParaRPr lang="en-US" sz="2799" spc="-71" dirty="0">
              <a:solidFill>
                <a:schemeClr val="bg1">
                  <a:alpha val="99000"/>
                </a:schemeClr>
              </a:solidFill>
              <a:latin typeface="+mj-lt"/>
            </a:endParaRPr>
          </a:p>
        </p:txBody>
      </p:sp>
      <p:sp>
        <p:nvSpPr>
          <p:cNvPr id="37" name="TextBox 36"/>
          <p:cNvSpPr txBox="1"/>
          <p:nvPr/>
        </p:nvSpPr>
        <p:spPr>
          <a:xfrm>
            <a:off x="3031228" y="4878294"/>
            <a:ext cx="2480335" cy="498342"/>
          </a:xfrm>
          <a:prstGeom prst="rect">
            <a:avLst/>
          </a:prstGeom>
          <a:noFill/>
        </p:spPr>
        <p:txBody>
          <a:bodyPr wrap="square" lIns="0" tIns="0" rIns="0" bIns="0" rtlCol="0">
            <a:spAutoFit/>
          </a:bodyPr>
          <a:lstStyle/>
          <a:p>
            <a:pPr defTabSz="913714" fontAlgn="base">
              <a:lnSpc>
                <a:spcPct val="90000"/>
              </a:lnSpc>
              <a:spcBef>
                <a:spcPct val="0"/>
              </a:spcBef>
              <a:spcAft>
                <a:spcPct val="0"/>
              </a:spcAft>
            </a:pPr>
            <a:r>
              <a:rPr lang="en-US" sz="1799" dirty="0">
                <a:solidFill>
                  <a:schemeClr val="bg1"/>
                </a:solidFill>
                <a:latin typeface="+mj-lt"/>
              </a:rPr>
              <a:t>3. HTTP Request</a:t>
            </a:r>
          </a:p>
          <a:p>
            <a:pPr defTabSz="913714" fontAlgn="base">
              <a:lnSpc>
                <a:spcPct val="90000"/>
              </a:lnSpc>
              <a:spcBef>
                <a:spcPct val="0"/>
              </a:spcBef>
              <a:spcAft>
                <a:spcPct val="0"/>
              </a:spcAft>
            </a:pPr>
            <a:r>
              <a:rPr lang="en-US" sz="1799" dirty="0">
                <a:solidFill>
                  <a:schemeClr val="bg1"/>
                </a:solidFill>
                <a:latin typeface="+mj-lt"/>
              </a:rPr>
              <a:t>with JWT Token</a:t>
            </a:r>
          </a:p>
        </p:txBody>
      </p:sp>
      <p:sp>
        <p:nvSpPr>
          <p:cNvPr id="25" name="Title 1"/>
          <p:cNvSpPr txBox="1">
            <a:spLocks/>
          </p:cNvSpPr>
          <p:nvPr/>
        </p:nvSpPr>
        <p:spPr>
          <a:xfrm>
            <a:off x="5148073" y="1191406"/>
            <a:ext cx="6198105" cy="4984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599" dirty="0" smtClean="0">
                <a:solidFill>
                  <a:schemeClr val="bg1"/>
                </a:solidFill>
              </a:rPr>
              <a:t>Azure </a:t>
            </a:r>
            <a:r>
              <a:rPr lang="en-US" sz="3599" dirty="0">
                <a:solidFill>
                  <a:schemeClr val="bg1"/>
                </a:solidFill>
              </a:rPr>
              <a:t>Active Directory</a:t>
            </a:r>
          </a:p>
        </p:txBody>
      </p:sp>
      <p:sp>
        <p:nvSpPr>
          <p:cNvPr id="27" name="Rectangle 26"/>
          <p:cNvSpPr/>
          <p:nvPr/>
        </p:nvSpPr>
        <p:spPr>
          <a:xfrm>
            <a:off x="5271040" y="2654813"/>
            <a:ext cx="2904123" cy="660813"/>
          </a:xfrm>
          <a:prstGeom prst="rect">
            <a:avLst/>
          </a:prstGeom>
          <a:solidFill>
            <a:srgbClr val="1939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r>
              <a:rPr lang="en-US" sz="1999" spc="-71" dirty="0">
                <a:solidFill>
                  <a:schemeClr val="bg1">
                    <a:alpha val="99000"/>
                  </a:schemeClr>
                </a:solidFill>
                <a:latin typeface="+mj-lt"/>
              </a:rPr>
              <a:t>Azure AD Authentication Endpoint (OAuth)</a:t>
            </a:r>
          </a:p>
        </p:txBody>
      </p:sp>
      <p:cxnSp>
        <p:nvCxnSpPr>
          <p:cNvPr id="31" name="Straight Arrow Connector 30"/>
          <p:cNvCxnSpPr/>
          <p:nvPr/>
        </p:nvCxnSpPr>
        <p:spPr>
          <a:xfrm flipV="1">
            <a:off x="7856950" y="3839516"/>
            <a:ext cx="840483" cy="578310"/>
          </a:xfrm>
          <a:prstGeom prst="straightConnector1">
            <a:avLst/>
          </a:prstGeom>
          <a:ln w="66675">
            <a:solidFill>
              <a:schemeClr val="bg1"/>
            </a:solidFill>
            <a:headEnd type="triangle" w="lg" len="med"/>
            <a:tailEnd type="triangle" w="lg" len="med"/>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2301821" y="5686546"/>
            <a:ext cx="3208370" cy="8030"/>
          </a:xfrm>
          <a:prstGeom prst="straightConnector1">
            <a:avLst/>
          </a:prstGeom>
          <a:ln w="66675">
            <a:solidFill>
              <a:schemeClr val="accent2"/>
            </a:solidFill>
            <a:headEnd w="lg" len="med"/>
            <a:tailEnd type="triangle" w="lg" len="med"/>
          </a:ln>
          <a:effectLst/>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982380" y="5858433"/>
            <a:ext cx="2116601" cy="747521"/>
          </a:xfrm>
          <a:prstGeom prst="rect">
            <a:avLst/>
          </a:prstGeom>
          <a:noFill/>
        </p:spPr>
        <p:txBody>
          <a:bodyPr wrap="square" lIns="0" tIns="0" rIns="0" bIns="0" rtlCol="0">
            <a:spAutoFit/>
          </a:bodyPr>
          <a:lstStyle/>
          <a:p>
            <a:pPr defTabSz="913714" fontAlgn="base">
              <a:lnSpc>
                <a:spcPct val="90000"/>
              </a:lnSpc>
              <a:spcBef>
                <a:spcPct val="0"/>
              </a:spcBef>
              <a:spcAft>
                <a:spcPct val="0"/>
              </a:spcAft>
            </a:pPr>
            <a:r>
              <a:rPr lang="en-US" sz="1799" dirty="0">
                <a:solidFill>
                  <a:schemeClr val="bg1"/>
                </a:solidFill>
                <a:latin typeface="+mj-lt"/>
              </a:rPr>
              <a:t>4. Return </a:t>
            </a:r>
          </a:p>
          <a:p>
            <a:pPr defTabSz="913714" fontAlgn="base">
              <a:lnSpc>
                <a:spcPct val="90000"/>
              </a:lnSpc>
              <a:spcBef>
                <a:spcPct val="0"/>
              </a:spcBef>
              <a:spcAft>
                <a:spcPct val="0"/>
              </a:spcAft>
            </a:pPr>
            <a:r>
              <a:rPr lang="en-US" sz="1799" dirty="0">
                <a:solidFill>
                  <a:schemeClr val="bg1"/>
                </a:solidFill>
                <a:latin typeface="+mj-lt"/>
              </a:rPr>
              <a:t>Response and </a:t>
            </a:r>
          </a:p>
          <a:p>
            <a:pPr defTabSz="913714" fontAlgn="base">
              <a:lnSpc>
                <a:spcPct val="90000"/>
              </a:lnSpc>
              <a:spcBef>
                <a:spcPct val="0"/>
              </a:spcBef>
              <a:spcAft>
                <a:spcPct val="0"/>
              </a:spcAft>
            </a:pPr>
            <a:r>
              <a:rPr lang="en-US" sz="1799" dirty="0">
                <a:solidFill>
                  <a:schemeClr val="bg1"/>
                </a:solidFill>
                <a:latin typeface="+mj-lt"/>
              </a:rPr>
              <a:t> Data</a:t>
            </a:r>
          </a:p>
        </p:txBody>
      </p:sp>
      <p:sp>
        <p:nvSpPr>
          <p:cNvPr id="22" name="Isosceles Triangle 21"/>
          <p:cNvSpPr/>
          <p:nvPr/>
        </p:nvSpPr>
        <p:spPr>
          <a:xfrm>
            <a:off x="8519281" y="2375212"/>
            <a:ext cx="1828804" cy="1271139"/>
          </a:xfrm>
          <a:prstGeom prst="triangle">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Azure AD</a:t>
            </a:r>
            <a:endParaRPr lang="en-US" dirty="0">
              <a:latin typeface="+mj-lt"/>
            </a:endParaRPr>
          </a:p>
        </p:txBody>
      </p:sp>
      <p:sp>
        <p:nvSpPr>
          <p:cNvPr id="4" name="TextBox 3"/>
          <p:cNvSpPr txBox="1"/>
          <p:nvPr/>
        </p:nvSpPr>
        <p:spPr>
          <a:xfrm rot="19171678">
            <a:off x="7341500" y="3991411"/>
            <a:ext cx="2964118" cy="369332"/>
          </a:xfrm>
          <a:prstGeom prst="rect">
            <a:avLst/>
          </a:prstGeom>
          <a:noFill/>
        </p:spPr>
        <p:txBody>
          <a:bodyPr wrap="square" rtlCol="0">
            <a:spAutoFit/>
          </a:bodyPr>
          <a:lstStyle/>
          <a:p>
            <a:r>
              <a:rPr lang="pt-BR" dirty="0" err="1" smtClean="0">
                <a:solidFill>
                  <a:schemeClr val="bg1"/>
                </a:solidFill>
                <a:latin typeface="+mj-lt"/>
              </a:rPr>
              <a:t>Authorization</a:t>
            </a:r>
            <a:r>
              <a:rPr lang="pt-BR" dirty="0" smtClean="0">
                <a:solidFill>
                  <a:schemeClr val="bg1"/>
                </a:solidFill>
                <a:latin typeface="+mj-lt"/>
              </a:rPr>
              <a:t> </a:t>
            </a:r>
            <a:r>
              <a:rPr lang="pt-BR" dirty="0" err="1" smtClean="0">
                <a:solidFill>
                  <a:schemeClr val="bg1"/>
                </a:solidFill>
                <a:latin typeface="+mj-lt"/>
              </a:rPr>
              <a:t>Check</a:t>
            </a:r>
            <a:endParaRPr lang="en-US" dirty="0">
              <a:solidFill>
                <a:schemeClr val="bg1"/>
              </a:solidFill>
              <a:latin typeface="+mj-lt"/>
            </a:endParaRPr>
          </a:p>
        </p:txBody>
      </p:sp>
    </p:spTree>
    <p:extLst>
      <p:ext uri="{BB962C8B-B14F-4D97-AF65-F5344CB8AC3E}">
        <p14:creationId xmlns:p14="http://schemas.microsoft.com/office/powerpoint/2010/main" val="2326154071"/>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402777"/>
            <a:ext cx="11151917" cy="747897"/>
          </a:xfrm>
        </p:spPr>
        <p:txBody>
          <a:bodyPr>
            <a:normAutofit fontScale="90000"/>
          </a:bodyPr>
          <a:lstStyle/>
          <a:p>
            <a:r>
              <a:rPr lang="en-US" dirty="0" smtClean="0"/>
              <a:t>Application Walkthrough’s</a:t>
            </a:r>
            <a:endParaRPr lang="en-US" dirty="0"/>
          </a:p>
        </p:txBody>
      </p:sp>
      <p:sp>
        <p:nvSpPr>
          <p:cNvPr id="3" name="Text Placeholder 2"/>
          <p:cNvSpPr>
            <a:spLocks noGrp="1"/>
          </p:cNvSpPr>
          <p:nvPr>
            <p:ph type="body" sz="quarter" idx="10"/>
          </p:nvPr>
        </p:nvSpPr>
        <p:spPr>
          <a:xfrm>
            <a:off x="519248" y="1370526"/>
            <a:ext cx="11151917" cy="6029343"/>
          </a:xfrm>
        </p:spPr>
        <p:txBody>
          <a:bodyPr/>
          <a:lstStyle/>
          <a:p>
            <a:r>
              <a:rPr lang="en-US" sz="3200" u="sng" dirty="0">
                <a:latin typeface="+mj-lt"/>
              </a:rPr>
              <a:t>https://github.com/AzureADSamples</a:t>
            </a:r>
            <a:endParaRPr lang="en-US" sz="3200" u="sng" dirty="0" smtClean="0">
              <a:latin typeface="+mj-lt"/>
            </a:endParaRPr>
          </a:p>
          <a:p>
            <a:endParaRPr lang="en-US" sz="3200" dirty="0" smtClean="0">
              <a:latin typeface="+mj-lt"/>
            </a:endParaRPr>
          </a:p>
          <a:p>
            <a:r>
              <a:rPr lang="en-US" sz="3200" dirty="0" smtClean="0">
                <a:latin typeface="+mj-lt"/>
              </a:rPr>
              <a:t>Some examples:</a:t>
            </a:r>
          </a:p>
          <a:p>
            <a:r>
              <a:rPr lang="en-US" sz="3200" dirty="0" smtClean="0">
                <a:latin typeface="+mj-lt"/>
              </a:rPr>
              <a:t>WebApp-WebAPI-OAuth2-UserIdentity-DotNet</a:t>
            </a:r>
          </a:p>
          <a:p>
            <a:r>
              <a:rPr lang="en-US" sz="3200" dirty="0" err="1" smtClean="0">
                <a:latin typeface="+mj-lt"/>
              </a:rPr>
              <a:t>WebApp-WebAPI-OpenIDConnect-DotNet</a:t>
            </a:r>
            <a:endParaRPr lang="en-US" sz="3200" dirty="0" smtClean="0">
              <a:latin typeface="+mj-lt"/>
            </a:endParaRPr>
          </a:p>
          <a:p>
            <a:r>
              <a:rPr lang="en-US" sz="3200" dirty="0" err="1" smtClean="0">
                <a:latin typeface="+mj-lt"/>
              </a:rPr>
              <a:t>WebApp</a:t>
            </a:r>
            <a:r>
              <a:rPr lang="en-US" sz="3200" dirty="0" smtClean="0">
                <a:latin typeface="+mj-lt"/>
              </a:rPr>
              <a:t>-</a:t>
            </a:r>
            <a:r>
              <a:rPr lang="en-US" sz="3200" dirty="0" err="1" smtClean="0">
                <a:latin typeface="+mj-lt"/>
              </a:rPr>
              <a:t>GraphAPI</a:t>
            </a:r>
            <a:r>
              <a:rPr lang="en-US" sz="3200" dirty="0" smtClean="0">
                <a:latin typeface="+mj-lt"/>
              </a:rPr>
              <a:t>-PHP</a:t>
            </a:r>
          </a:p>
          <a:p>
            <a:r>
              <a:rPr lang="en-US" sz="3200" dirty="0" err="1">
                <a:latin typeface="+mj-lt"/>
              </a:rPr>
              <a:t>WebAPI-Nodejs</a:t>
            </a:r>
            <a:endParaRPr lang="en-US" sz="3200" dirty="0">
              <a:latin typeface="+mj-lt"/>
            </a:endParaRPr>
          </a:p>
          <a:p>
            <a:r>
              <a:rPr lang="en-US" sz="3200" dirty="0" err="1" smtClean="0">
                <a:latin typeface="+mj-lt"/>
              </a:rPr>
              <a:t>NativeClient-Xamarin-iOS</a:t>
            </a:r>
            <a:endParaRPr lang="en-US" sz="3200" dirty="0" smtClean="0">
              <a:latin typeface="+mj-lt"/>
            </a:endParaRPr>
          </a:p>
          <a:p>
            <a:r>
              <a:rPr lang="en-US" sz="3200" dirty="0" err="1" smtClean="0">
                <a:latin typeface="+mj-lt"/>
              </a:rPr>
              <a:t>NativeClient-iOS</a:t>
            </a:r>
            <a:endParaRPr lang="en-US" sz="3200" dirty="0" smtClean="0">
              <a:latin typeface="+mj-lt"/>
            </a:endParaRPr>
          </a:p>
          <a:p>
            <a:endParaRPr lang="en-US" sz="3200" dirty="0">
              <a:latin typeface="+mj-lt"/>
            </a:endParaRPr>
          </a:p>
          <a:p>
            <a:endParaRPr lang="en-US" sz="3200" dirty="0" smtClean="0">
              <a:latin typeface="+mj-lt"/>
            </a:endParaRPr>
          </a:p>
          <a:p>
            <a:endParaRPr lang="en-US" sz="3200" dirty="0">
              <a:latin typeface="+mj-lt"/>
            </a:endParaRPr>
          </a:p>
        </p:txBody>
      </p:sp>
    </p:spTree>
    <p:extLst>
      <p:ext uri="{BB962C8B-B14F-4D97-AF65-F5344CB8AC3E}">
        <p14:creationId xmlns:p14="http://schemas.microsoft.com/office/powerpoint/2010/main" val="2310702119"/>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747897"/>
          </a:xfrm>
        </p:spPr>
        <p:txBody>
          <a:bodyPr>
            <a:normAutofit fontScale="90000"/>
          </a:bodyPr>
          <a:lstStyle/>
          <a:p>
            <a:r>
              <a:rPr lang="en-US" dirty="0" smtClean="0"/>
              <a:t>Labs on Graph API</a:t>
            </a:r>
            <a:endParaRPr lang="en-US" dirty="0"/>
          </a:p>
        </p:txBody>
      </p:sp>
      <p:sp>
        <p:nvSpPr>
          <p:cNvPr id="3" name="Text Placeholder 2"/>
          <p:cNvSpPr>
            <a:spLocks noGrp="1"/>
          </p:cNvSpPr>
          <p:nvPr>
            <p:ph type="body" sz="quarter" idx="4294967295"/>
          </p:nvPr>
        </p:nvSpPr>
        <p:spPr>
          <a:xfrm>
            <a:off x="403470" y="1119553"/>
            <a:ext cx="11149013" cy="6647974"/>
          </a:xfrm>
          <a:prstGeom prst="rect">
            <a:avLst/>
          </a:prstGeom>
        </p:spPr>
        <p:txBody>
          <a:bodyPr/>
          <a:lstStyle/>
          <a:p>
            <a:pPr marL="0" indent="0">
              <a:buNone/>
            </a:pPr>
            <a:r>
              <a:rPr lang="en-US" dirty="0">
                <a:latin typeface="+mj-lt"/>
              </a:rPr>
              <a:t>https://</a:t>
            </a:r>
            <a:r>
              <a:rPr lang="en-US" dirty="0" smtClean="0">
                <a:latin typeface="+mj-lt"/>
              </a:rPr>
              <a:t>github.com/AzureADSamples</a:t>
            </a:r>
            <a:r>
              <a:rPr lang="en-US" u="sng" dirty="0" smtClean="0">
                <a:latin typeface="+mj-lt"/>
              </a:rPr>
              <a:t>?query=Graph</a:t>
            </a:r>
          </a:p>
          <a:p>
            <a:endParaRPr lang="en-US" b="1" dirty="0" smtClean="0">
              <a:latin typeface="+mj-lt"/>
            </a:endParaRPr>
          </a:p>
          <a:p>
            <a:pPr marL="0" indent="0">
              <a:buNone/>
            </a:pPr>
            <a:r>
              <a:rPr lang="en-US" sz="3200" dirty="0" smtClean="0">
                <a:latin typeface="+mj-lt"/>
              </a:rPr>
              <a:t>WebApp-GraphAPI-DotNet</a:t>
            </a:r>
            <a:endParaRPr lang="en-US" sz="3200" dirty="0">
              <a:latin typeface="+mj-lt"/>
            </a:endParaRPr>
          </a:p>
          <a:p>
            <a:pPr marL="0" indent="0">
              <a:buNone/>
            </a:pPr>
            <a:r>
              <a:rPr lang="en-US" sz="3200" dirty="0" err="1">
                <a:latin typeface="+mj-lt"/>
              </a:rPr>
              <a:t>WebApp</a:t>
            </a:r>
            <a:r>
              <a:rPr lang="en-US" sz="3200" dirty="0">
                <a:latin typeface="+mj-lt"/>
              </a:rPr>
              <a:t>-</a:t>
            </a:r>
            <a:r>
              <a:rPr lang="en-US" sz="3200" dirty="0" err="1">
                <a:latin typeface="+mj-lt"/>
              </a:rPr>
              <a:t>GraphAPI</a:t>
            </a:r>
            <a:r>
              <a:rPr lang="en-US" sz="3200" dirty="0">
                <a:latin typeface="+mj-lt"/>
              </a:rPr>
              <a:t>-PHP</a:t>
            </a:r>
          </a:p>
          <a:p>
            <a:pPr marL="0" indent="0">
              <a:buNone/>
            </a:pPr>
            <a:r>
              <a:rPr lang="en-US" sz="3200" dirty="0" err="1">
                <a:latin typeface="+mj-lt"/>
              </a:rPr>
              <a:t>WebApp</a:t>
            </a:r>
            <a:r>
              <a:rPr lang="en-US" sz="3200" dirty="0">
                <a:latin typeface="+mj-lt"/>
              </a:rPr>
              <a:t>-</a:t>
            </a:r>
            <a:r>
              <a:rPr lang="en-US" sz="3200" dirty="0" err="1">
                <a:latin typeface="+mj-lt"/>
              </a:rPr>
              <a:t>GraphAPI</a:t>
            </a:r>
            <a:r>
              <a:rPr lang="en-US" sz="3200" dirty="0">
                <a:latin typeface="+mj-lt"/>
              </a:rPr>
              <a:t>-Java</a:t>
            </a:r>
          </a:p>
          <a:p>
            <a:pPr marL="0" indent="0">
              <a:buNone/>
            </a:pPr>
            <a:r>
              <a:rPr lang="en-US" sz="3200" dirty="0" err="1">
                <a:latin typeface="+mj-lt"/>
              </a:rPr>
              <a:t>ConsoleApp-GraphAPI-DiffQuery-DotNet</a:t>
            </a:r>
            <a:endParaRPr lang="en-US" sz="3200" dirty="0">
              <a:latin typeface="+mj-lt"/>
            </a:endParaRPr>
          </a:p>
          <a:p>
            <a:pPr marL="0" indent="0">
              <a:buNone/>
            </a:pPr>
            <a:r>
              <a:rPr lang="en-US" sz="3200" dirty="0" err="1" smtClean="0">
                <a:latin typeface="+mj-lt"/>
              </a:rPr>
              <a:t>WindowsAzureAD</a:t>
            </a:r>
            <a:r>
              <a:rPr lang="en-US" sz="3200" dirty="0" smtClean="0">
                <a:latin typeface="+mj-lt"/>
              </a:rPr>
              <a:t>-</a:t>
            </a:r>
            <a:r>
              <a:rPr lang="en-US" sz="3200" dirty="0" err="1" smtClean="0">
                <a:latin typeface="+mj-lt"/>
              </a:rPr>
              <a:t>GraphAPI</a:t>
            </a:r>
            <a:r>
              <a:rPr lang="en-US" sz="3200" dirty="0" smtClean="0">
                <a:latin typeface="+mj-lt"/>
              </a:rPr>
              <a:t>-Sample-PHP</a:t>
            </a:r>
          </a:p>
          <a:p>
            <a:pPr marL="0" indent="0">
              <a:buNone/>
            </a:pPr>
            <a:r>
              <a:rPr lang="en-US" sz="3200" dirty="0" err="1">
                <a:latin typeface="+mj-lt"/>
              </a:rPr>
              <a:t>WindowsAzureAD</a:t>
            </a:r>
            <a:r>
              <a:rPr lang="en-US" sz="3200" dirty="0">
                <a:latin typeface="+mj-lt"/>
              </a:rPr>
              <a:t>-</a:t>
            </a:r>
            <a:r>
              <a:rPr lang="en-US" sz="3200" dirty="0" err="1">
                <a:latin typeface="+mj-lt"/>
              </a:rPr>
              <a:t>GraphAPI</a:t>
            </a:r>
            <a:r>
              <a:rPr lang="en-US" sz="3200" dirty="0">
                <a:latin typeface="+mj-lt"/>
              </a:rPr>
              <a:t>-Sample-</a:t>
            </a:r>
            <a:r>
              <a:rPr lang="en-US" sz="3200" dirty="0" err="1">
                <a:latin typeface="+mj-lt"/>
              </a:rPr>
              <a:t>OrgChart</a:t>
            </a:r>
            <a:endParaRPr lang="en-US" sz="3200" dirty="0">
              <a:latin typeface="+mj-lt"/>
            </a:endParaRPr>
          </a:p>
          <a:p>
            <a:endParaRPr lang="en-US" b="1" dirty="0">
              <a:latin typeface="+mj-lt"/>
            </a:endParaRPr>
          </a:p>
          <a:p>
            <a:endParaRPr lang="en-US" dirty="0">
              <a:latin typeface="+mj-lt"/>
            </a:endParaRPr>
          </a:p>
        </p:txBody>
      </p:sp>
    </p:spTree>
    <p:extLst>
      <p:ext uri="{BB962C8B-B14F-4D97-AF65-F5344CB8AC3E}">
        <p14:creationId xmlns:p14="http://schemas.microsoft.com/office/powerpoint/2010/main" val="170147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10575"/>
            <a:ext cx="11655840" cy="747897"/>
          </a:xfrm>
        </p:spPr>
        <p:txBody>
          <a:bodyPr>
            <a:normAutofit fontScale="90000"/>
          </a:bodyPr>
          <a:lstStyle/>
          <a:p>
            <a:r>
              <a:rPr lang="en-US" dirty="0" smtClean="0"/>
              <a:t>SAML Sign-on Token</a:t>
            </a:r>
            <a:endParaRPr lang="en-US" dirty="0"/>
          </a:p>
        </p:txBody>
      </p:sp>
      <p:pic>
        <p:nvPicPr>
          <p:cNvPr id="3" name="Picture 2"/>
          <p:cNvPicPr>
            <a:picLocks noChangeAspect="1"/>
          </p:cNvPicPr>
          <p:nvPr/>
        </p:nvPicPr>
        <p:blipFill>
          <a:blip r:embed="rId2"/>
          <a:stretch>
            <a:fillRect/>
          </a:stretch>
        </p:blipFill>
        <p:spPr>
          <a:xfrm>
            <a:off x="4013843" y="910112"/>
            <a:ext cx="6653617" cy="5774628"/>
          </a:xfrm>
          <a:prstGeom prst="rect">
            <a:avLst/>
          </a:prstGeom>
        </p:spPr>
      </p:pic>
      <p:sp>
        <p:nvSpPr>
          <p:cNvPr id="4" name="Rectangle 3"/>
          <p:cNvSpPr/>
          <p:nvPr/>
        </p:nvSpPr>
        <p:spPr bwMode="auto">
          <a:xfrm>
            <a:off x="1770539" y="1097601"/>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 ID</a:t>
            </a:r>
          </a:p>
        </p:txBody>
      </p:sp>
      <p:sp>
        <p:nvSpPr>
          <p:cNvPr id="5" name="Rectangle 4"/>
          <p:cNvSpPr/>
          <p:nvPr/>
        </p:nvSpPr>
        <p:spPr bwMode="auto">
          <a:xfrm>
            <a:off x="1779464" y="4831997"/>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Tenant ID</a:t>
            </a:r>
          </a:p>
        </p:txBody>
      </p:sp>
      <p:sp>
        <p:nvSpPr>
          <p:cNvPr id="6" name="Rectangle 5"/>
          <p:cNvSpPr/>
          <p:nvPr/>
        </p:nvSpPr>
        <p:spPr bwMode="auto">
          <a:xfrm>
            <a:off x="1795071" y="5369408"/>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Object Identifier</a:t>
            </a:r>
          </a:p>
        </p:txBody>
      </p:sp>
      <p:sp>
        <p:nvSpPr>
          <p:cNvPr id="7" name="Rectangle 6"/>
          <p:cNvSpPr/>
          <p:nvPr/>
        </p:nvSpPr>
        <p:spPr bwMode="auto">
          <a:xfrm>
            <a:off x="1770539" y="4287903"/>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a:t>
            </a:r>
          </a:p>
        </p:txBody>
      </p:sp>
      <p:sp>
        <p:nvSpPr>
          <p:cNvPr id="8" name="Rectangle 7"/>
          <p:cNvSpPr/>
          <p:nvPr/>
        </p:nvSpPr>
        <p:spPr bwMode="auto">
          <a:xfrm>
            <a:off x="1770539" y="2330080"/>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Audience</a:t>
            </a:r>
          </a:p>
        </p:txBody>
      </p:sp>
    </p:spTree>
    <p:extLst>
      <p:ext uri="{BB962C8B-B14F-4D97-AF65-F5344CB8AC3E}">
        <p14:creationId xmlns:p14="http://schemas.microsoft.com/office/powerpoint/2010/main" val="146108605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p:cNvSpPr/>
          <p:nvPr/>
        </p:nvSpPr>
        <p:spPr bwMode="auto">
          <a:xfrm>
            <a:off x="2832100" y="867771"/>
            <a:ext cx="9041868" cy="5845528"/>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sz="2400"/>
              <a:t>{</a:t>
            </a:r>
          </a:p>
          <a:p>
            <a:r>
              <a:rPr lang="en-US" sz="2400"/>
              <a:t> "typ": "JWT",</a:t>
            </a:r>
          </a:p>
          <a:p>
            <a:endParaRPr lang="en-US" sz="2400"/>
          </a:p>
          <a:p>
            <a:r>
              <a:rPr lang="en-US" sz="2400"/>
              <a:t> "alg": "RS256",</a:t>
            </a:r>
          </a:p>
          <a:p>
            <a:endParaRPr lang="en-US" sz="2400"/>
          </a:p>
          <a:p>
            <a:r>
              <a:rPr lang="en-US" sz="2400"/>
              <a:t> "x5t": "NGTFvdK-fythEuLwjpwAJOM9n-A"</a:t>
            </a:r>
          </a:p>
          <a:p>
            <a:endParaRPr lang="en-US" sz="2400"/>
          </a:p>
          <a:p>
            <a:r>
              <a:rPr lang="en-US" sz="2400"/>
              <a:t>}.</a:t>
            </a:r>
          </a:p>
        </p:txBody>
      </p:sp>
      <p:sp>
        <p:nvSpPr>
          <p:cNvPr id="2" name="Title 1"/>
          <p:cNvSpPr>
            <a:spLocks noGrp="1"/>
          </p:cNvSpPr>
          <p:nvPr>
            <p:ph type="title"/>
          </p:nvPr>
        </p:nvSpPr>
        <p:spPr>
          <a:xfrm>
            <a:off x="218128" y="74537"/>
            <a:ext cx="11655840" cy="747897"/>
          </a:xfrm>
        </p:spPr>
        <p:txBody>
          <a:bodyPr>
            <a:normAutofit fontScale="90000"/>
          </a:bodyPr>
          <a:lstStyle/>
          <a:p>
            <a:r>
              <a:rPr lang="en-US" dirty="0" smtClean="0"/>
              <a:t>JWT Sign-on Token</a:t>
            </a:r>
            <a:endParaRPr lang="en-US" dirty="0"/>
          </a:p>
        </p:txBody>
      </p:sp>
      <p:sp>
        <p:nvSpPr>
          <p:cNvPr id="4" name="Rectangle 3"/>
          <p:cNvSpPr/>
          <p:nvPr/>
        </p:nvSpPr>
        <p:spPr bwMode="auto">
          <a:xfrm>
            <a:off x="1770539" y="5718447"/>
            <a:ext cx="8874606" cy="301353"/>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 ID</a:t>
            </a:r>
          </a:p>
        </p:txBody>
      </p:sp>
      <p:sp>
        <p:nvSpPr>
          <p:cNvPr id="5" name="Rectangle 4"/>
          <p:cNvSpPr/>
          <p:nvPr/>
        </p:nvSpPr>
        <p:spPr bwMode="auto">
          <a:xfrm>
            <a:off x="1770539" y="4577935"/>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Tenant ID</a:t>
            </a:r>
          </a:p>
        </p:txBody>
      </p:sp>
      <p:sp>
        <p:nvSpPr>
          <p:cNvPr id="6" name="Rectangle 5"/>
          <p:cNvSpPr/>
          <p:nvPr/>
        </p:nvSpPr>
        <p:spPr bwMode="auto">
          <a:xfrm>
            <a:off x="1770539" y="4887347"/>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Object Identifier</a:t>
            </a:r>
          </a:p>
        </p:txBody>
      </p:sp>
      <p:sp>
        <p:nvSpPr>
          <p:cNvPr id="7" name="Rectangle 6"/>
          <p:cNvSpPr/>
          <p:nvPr/>
        </p:nvSpPr>
        <p:spPr bwMode="auto">
          <a:xfrm>
            <a:off x="1770539" y="5390462"/>
            <a:ext cx="8874606" cy="299468"/>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a:t>
            </a:r>
          </a:p>
        </p:txBody>
      </p:sp>
      <p:sp>
        <p:nvSpPr>
          <p:cNvPr id="8" name="Rectangle 7"/>
          <p:cNvSpPr/>
          <p:nvPr/>
        </p:nvSpPr>
        <p:spPr bwMode="auto">
          <a:xfrm>
            <a:off x="1770539" y="2671895"/>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Audience</a:t>
            </a:r>
          </a:p>
        </p:txBody>
      </p:sp>
      <p:sp>
        <p:nvSpPr>
          <p:cNvPr id="11" name="Rectangle 10"/>
          <p:cNvSpPr/>
          <p:nvPr/>
        </p:nvSpPr>
        <p:spPr>
          <a:xfrm>
            <a:off x="4114800" y="1251378"/>
            <a:ext cx="8669184" cy="5078313"/>
          </a:xfrm>
          <a:prstGeom prst="rect">
            <a:avLst/>
          </a:prstGeom>
        </p:spPr>
        <p:txBody>
          <a:bodyPr wrap="square">
            <a:spAutoFit/>
          </a:bodyPr>
          <a:lstStyle/>
          <a:p>
            <a:r>
              <a:rPr lang="en-US" dirty="0"/>
              <a:t>{ "</a:t>
            </a:r>
            <a:r>
              <a:rPr lang="en-US" dirty="0" err="1"/>
              <a:t>typ</a:t>
            </a:r>
            <a:r>
              <a:rPr lang="en-US" dirty="0"/>
              <a:t>": "JWT",</a:t>
            </a:r>
          </a:p>
          <a:p>
            <a:r>
              <a:rPr lang="en-US" dirty="0"/>
              <a:t> "</a:t>
            </a:r>
            <a:r>
              <a:rPr lang="en-US" dirty="0" err="1"/>
              <a:t>alg</a:t>
            </a:r>
            <a:r>
              <a:rPr lang="en-US" dirty="0"/>
              <a:t>": "RS256",</a:t>
            </a:r>
          </a:p>
          <a:p>
            <a:r>
              <a:rPr lang="en-US" dirty="0"/>
              <a:t> "x5t": "NGTFvdK-fythEuLwjpwAJOM9n-A"</a:t>
            </a:r>
          </a:p>
          <a:p>
            <a:r>
              <a:rPr lang="en-US" dirty="0"/>
              <a:t>}.</a:t>
            </a:r>
          </a:p>
          <a:p>
            <a:r>
              <a:rPr lang="en-US" dirty="0" smtClean="0"/>
              <a:t>{</a:t>
            </a:r>
            <a:r>
              <a:rPr lang="en-US" dirty="0"/>
              <a:t> </a:t>
            </a:r>
            <a:endParaRPr lang="en-US" dirty="0" smtClean="0"/>
          </a:p>
          <a:p>
            <a:r>
              <a:rPr lang="en-US" dirty="0" smtClean="0"/>
              <a:t>"</a:t>
            </a:r>
            <a:r>
              <a:rPr lang="en-US" dirty="0"/>
              <a:t>aud": "b795f2fa-0b01-4d4e-8973-58fc7782ccb7",</a:t>
            </a:r>
          </a:p>
          <a:p>
            <a:r>
              <a:rPr lang="en-US" dirty="0"/>
              <a:t> "</a:t>
            </a:r>
            <a:r>
              <a:rPr lang="en-US" dirty="0" err="1"/>
              <a:t>iss</a:t>
            </a:r>
            <a:r>
              <a:rPr lang="en-US" dirty="0"/>
              <a:t>": "https://sts.windows.net/fb75b294-e941-4de6-9687-04596793d789/",</a:t>
            </a:r>
          </a:p>
          <a:p>
            <a:r>
              <a:rPr lang="en-US" dirty="0"/>
              <a:t> "</a:t>
            </a:r>
            <a:r>
              <a:rPr lang="en-US" dirty="0" err="1"/>
              <a:t>iat</a:t>
            </a:r>
            <a:r>
              <a:rPr lang="en-US" dirty="0"/>
              <a:t>": </a:t>
            </a:r>
            <a:r>
              <a:rPr lang="en-US" u="sng" dirty="0"/>
              <a:t>1396937949</a:t>
            </a:r>
            <a:r>
              <a:rPr lang="en-US" dirty="0"/>
              <a:t>,</a:t>
            </a:r>
          </a:p>
          <a:p>
            <a:r>
              <a:rPr lang="en-US" dirty="0"/>
              <a:t> "nbf": </a:t>
            </a:r>
            <a:r>
              <a:rPr lang="en-US" u="sng" dirty="0"/>
              <a:t>1396937949</a:t>
            </a:r>
            <a:r>
              <a:rPr lang="en-US" dirty="0"/>
              <a:t>,</a:t>
            </a:r>
          </a:p>
          <a:p>
            <a:r>
              <a:rPr lang="en-US" dirty="0"/>
              <a:t> "exp": </a:t>
            </a:r>
            <a:r>
              <a:rPr lang="en-US" u="sng" dirty="0"/>
              <a:t>1396941849</a:t>
            </a:r>
            <a:r>
              <a:rPr lang="en-US" dirty="0"/>
              <a:t>,</a:t>
            </a:r>
          </a:p>
          <a:p>
            <a:r>
              <a:rPr lang="en-US" dirty="0"/>
              <a:t> "</a:t>
            </a:r>
            <a:r>
              <a:rPr lang="en-US" dirty="0" err="1"/>
              <a:t>ver</a:t>
            </a:r>
            <a:r>
              <a:rPr lang="en-US" dirty="0"/>
              <a:t>": "1.0",</a:t>
            </a:r>
          </a:p>
          <a:p>
            <a:r>
              <a:rPr lang="en-US" dirty="0"/>
              <a:t> "tid": "fb75b294-e941-4de6-9687-04596793d789",</a:t>
            </a:r>
          </a:p>
          <a:p>
            <a:r>
              <a:rPr lang="en-US" dirty="0"/>
              <a:t> "oid": "29e3eb2c-a314-409c-adc0-8608bba8db99",</a:t>
            </a:r>
          </a:p>
          <a:p>
            <a:r>
              <a:rPr lang="en-US" dirty="0"/>
              <a:t> "upn": "bob@myNewDirectory.onmicrosoft.com",</a:t>
            </a:r>
          </a:p>
          <a:p>
            <a:r>
              <a:rPr lang="en-US" dirty="0"/>
              <a:t> "</a:t>
            </a:r>
            <a:r>
              <a:rPr lang="en-US" dirty="0" err="1"/>
              <a:t>unique_name</a:t>
            </a:r>
            <a:r>
              <a:rPr lang="en-US" dirty="0"/>
              <a:t>": "bob@myNewDirectory.onmicrosoft.com",</a:t>
            </a:r>
          </a:p>
          <a:p>
            <a:r>
              <a:rPr lang="en-US" dirty="0"/>
              <a:t> "sub": "m70fSk8OdeYYyCYY6C3922lmZMz9JKCGR0P1x0Ilrok",</a:t>
            </a:r>
          </a:p>
          <a:p>
            <a:r>
              <a:rPr lang="en-US" dirty="0"/>
              <a:t> "given_name": "bob</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10962528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4"/>
          <p:cNvSpPr>
            <a:spLocks noGrp="1"/>
          </p:cNvSpPr>
          <p:nvPr>
            <p:ph type="ctrTitle"/>
          </p:nvPr>
        </p:nvSpPr>
        <p:spPr>
          <a:xfrm>
            <a:off x="578777" y="914910"/>
            <a:ext cx="11034445" cy="5028179"/>
          </a:xfrm>
        </p:spPr>
        <p:txBody>
          <a:bodyPr>
            <a:noAutofit/>
          </a:bodyPr>
          <a:lstStyle/>
          <a:p>
            <a:r>
              <a:rPr lang="en-US" sz="3200" dirty="0" smtClean="0">
                <a:solidFill>
                  <a:schemeClr val="tx2">
                    <a:lumMod val="50000"/>
                  </a:schemeClr>
                </a:solidFill>
              </a:rPr>
              <a:t>Speaker note:</a:t>
            </a:r>
            <a:br>
              <a:rPr lang="en-US" sz="3200" dirty="0" smtClean="0">
                <a:solidFill>
                  <a:schemeClr val="tx2">
                    <a:lumMod val="50000"/>
                  </a:schemeClr>
                </a:solidFill>
              </a:rPr>
            </a:br>
            <a:r>
              <a:rPr lang="en-US" sz="3200" dirty="0" smtClean="0">
                <a:solidFill>
                  <a:schemeClr val="tx2">
                    <a:lumMod val="50000"/>
                  </a:schemeClr>
                </a:solidFill>
              </a:rPr>
              <a:t/>
            </a:r>
            <a:br>
              <a:rPr lang="en-US" sz="3200" dirty="0" smtClean="0">
                <a:solidFill>
                  <a:schemeClr val="tx2">
                    <a:lumMod val="50000"/>
                  </a:schemeClr>
                </a:solidFill>
              </a:rPr>
            </a:br>
            <a:r>
              <a:rPr lang="en-US" sz="3200" dirty="0">
                <a:solidFill>
                  <a:schemeClr val="tx2">
                    <a:lumMod val="50000"/>
                  </a:schemeClr>
                </a:solidFill>
              </a:rPr>
              <a:t/>
            </a:r>
            <a:br>
              <a:rPr lang="en-US" sz="3200" dirty="0">
                <a:solidFill>
                  <a:schemeClr val="tx2">
                    <a:lumMod val="50000"/>
                  </a:schemeClr>
                </a:solidFill>
              </a:rPr>
            </a:br>
            <a:r>
              <a:rPr lang="en-US" sz="3200" dirty="0" smtClean="0">
                <a:solidFill>
                  <a:schemeClr val="tx2">
                    <a:lumMod val="50000"/>
                  </a:schemeClr>
                </a:solidFill>
              </a:rPr>
              <a:t>Video - High quality: </a:t>
            </a:r>
            <a:r>
              <a:rPr lang="en-US" sz="3200" dirty="0" smtClean="0">
                <a:solidFill>
                  <a:schemeClr val="tx2">
                    <a:lumMod val="50000"/>
                  </a:schemeClr>
                </a:solidFill>
                <a:hlinkClick r:id="rId3"/>
              </a:rPr>
              <a:t>http</a:t>
            </a:r>
            <a:r>
              <a:rPr lang="en-US" sz="3200" dirty="0">
                <a:solidFill>
                  <a:schemeClr val="tx2">
                    <a:lumMod val="50000"/>
                  </a:schemeClr>
                </a:solidFill>
                <a:hlinkClick r:id="rId3"/>
              </a:rPr>
              <a:t>://</a:t>
            </a:r>
            <a:r>
              <a:rPr lang="en-US" sz="3200" dirty="0" smtClean="0">
                <a:solidFill>
                  <a:schemeClr val="tx2">
                    <a:lumMod val="50000"/>
                  </a:schemeClr>
                </a:solidFill>
                <a:hlinkClick r:id="rId3"/>
              </a:rPr>
              <a:t>video.ch9.ms/ch9/79da/bec2e49e-ce8c-49d0-bc63-fc3cdb3079da/AzureO365Identity_high.mp4</a:t>
            </a:r>
            <a:r>
              <a:rPr lang="en-US" sz="3200" dirty="0" smtClean="0">
                <a:solidFill>
                  <a:schemeClr val="tx2">
                    <a:lumMod val="50000"/>
                  </a:schemeClr>
                </a:solidFill>
              </a:rPr>
              <a:t> </a:t>
            </a:r>
            <a:br>
              <a:rPr lang="en-US" sz="3200" dirty="0" smtClean="0">
                <a:solidFill>
                  <a:schemeClr val="tx2">
                    <a:lumMod val="50000"/>
                  </a:schemeClr>
                </a:solidFill>
              </a:rPr>
            </a:br>
            <a:r>
              <a:rPr lang="en-US" sz="3200" dirty="0">
                <a:solidFill>
                  <a:schemeClr val="tx2">
                    <a:lumMod val="50000"/>
                  </a:schemeClr>
                </a:solidFill>
              </a:rPr>
              <a:t/>
            </a:r>
            <a:br>
              <a:rPr lang="en-US" sz="3200" dirty="0">
                <a:solidFill>
                  <a:schemeClr val="tx2">
                    <a:lumMod val="50000"/>
                  </a:schemeClr>
                </a:solidFill>
              </a:rPr>
            </a:br>
            <a:r>
              <a:rPr lang="en-US" sz="3200" dirty="0" smtClean="0">
                <a:solidFill>
                  <a:schemeClr val="tx2">
                    <a:lumMod val="50000"/>
                  </a:schemeClr>
                </a:solidFill>
              </a:rPr>
              <a:t>Video - Mid quality: </a:t>
            </a:r>
            <a:r>
              <a:rPr lang="en-US" sz="3200" dirty="0" smtClean="0">
                <a:solidFill>
                  <a:schemeClr val="tx2">
                    <a:lumMod val="50000"/>
                  </a:schemeClr>
                </a:solidFill>
                <a:hlinkClick r:id="rId4"/>
              </a:rPr>
              <a:t>http</a:t>
            </a:r>
            <a:r>
              <a:rPr lang="en-US" sz="3200" dirty="0">
                <a:solidFill>
                  <a:schemeClr val="tx2">
                    <a:lumMod val="50000"/>
                  </a:schemeClr>
                </a:solidFill>
                <a:hlinkClick r:id="rId4"/>
              </a:rPr>
              <a:t>://</a:t>
            </a:r>
            <a:r>
              <a:rPr lang="en-US" sz="3200" dirty="0" smtClean="0">
                <a:solidFill>
                  <a:schemeClr val="tx2">
                    <a:lumMod val="50000"/>
                  </a:schemeClr>
                </a:solidFill>
                <a:hlinkClick r:id="rId4"/>
              </a:rPr>
              <a:t>video.ch9.ms/ch9/79da/bec2e49e-ce8c-49d0-bc63-fc3cdb3079da/AzureO365Identity_mid.mp4</a:t>
            </a:r>
            <a:r>
              <a:rPr lang="en-US" sz="3200" dirty="0" smtClean="0">
                <a:solidFill>
                  <a:schemeClr val="tx2">
                    <a:lumMod val="50000"/>
                  </a:schemeClr>
                </a:solidFill>
              </a:rPr>
              <a:t>  </a:t>
            </a:r>
            <a:br>
              <a:rPr lang="en-US" sz="3200" dirty="0" smtClean="0">
                <a:solidFill>
                  <a:schemeClr val="tx2">
                    <a:lumMod val="50000"/>
                  </a:schemeClr>
                </a:solidFill>
              </a:rPr>
            </a:br>
            <a:r>
              <a:rPr lang="en-US" sz="3200" dirty="0">
                <a:solidFill>
                  <a:schemeClr val="tx2">
                    <a:lumMod val="50000"/>
                  </a:schemeClr>
                </a:solidFill>
              </a:rPr>
              <a:t/>
            </a:r>
            <a:br>
              <a:rPr lang="en-US" sz="3200" dirty="0">
                <a:solidFill>
                  <a:schemeClr val="tx2">
                    <a:lumMod val="50000"/>
                  </a:schemeClr>
                </a:solidFill>
              </a:rPr>
            </a:br>
            <a:r>
              <a:rPr lang="en-US" sz="3200" dirty="0" smtClean="0">
                <a:solidFill>
                  <a:schemeClr val="tx2">
                    <a:lumMod val="50000"/>
                  </a:schemeClr>
                </a:solidFill>
              </a:rPr>
              <a:t>(optionally you can un-hide the next few slides and walk the story without the video)</a:t>
            </a:r>
            <a:endParaRPr lang="en-US" sz="3200" dirty="0">
              <a:solidFill>
                <a:schemeClr val="tx2">
                  <a:lumMod val="50000"/>
                </a:schemeClr>
              </a:solidFill>
            </a:endParaRPr>
          </a:p>
        </p:txBody>
      </p:sp>
    </p:spTree>
    <p:extLst>
      <p:ext uri="{BB962C8B-B14F-4D97-AF65-F5344CB8AC3E}">
        <p14:creationId xmlns:p14="http://schemas.microsoft.com/office/powerpoint/2010/main" val="25567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bwMode="auto">
          <a:xfrm>
            <a:off x="4355965" y="1409700"/>
            <a:ext cx="7315200" cy="49911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416833" y="1409700"/>
            <a:ext cx="3657600" cy="49911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248" y="494600"/>
            <a:ext cx="11151917" cy="747897"/>
          </a:xfrm>
        </p:spPr>
        <p:txBody>
          <a:bodyPr>
            <a:normAutofit fontScale="90000"/>
          </a:bodyPr>
          <a:lstStyle/>
          <a:p>
            <a:r>
              <a:rPr lang="en-US" dirty="0" smtClean="0"/>
              <a:t>OpenID Connect</a:t>
            </a:r>
            <a:endParaRPr lang="en-US" dirty="0"/>
          </a:p>
        </p:txBody>
      </p:sp>
      <p:sp>
        <p:nvSpPr>
          <p:cNvPr id="13" name="TextBox 12"/>
          <p:cNvSpPr txBox="1"/>
          <p:nvPr/>
        </p:nvSpPr>
        <p:spPr>
          <a:xfrm>
            <a:off x="4663577" y="2760058"/>
            <a:ext cx="6699975" cy="310854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bg1"/>
                </a:solidFill>
              </a:rPr>
              <a:t>SSO Protocol build on OAuth 2.0</a:t>
            </a:r>
          </a:p>
          <a:p>
            <a:pPr>
              <a:lnSpc>
                <a:spcPct val="90000"/>
              </a:lnSpc>
              <a:spcBef>
                <a:spcPct val="20000"/>
              </a:spcBef>
              <a:buSzPct val="80000"/>
            </a:pPr>
            <a:endParaRPr lang="en-US" sz="2400" dirty="0" smtClean="0">
              <a:solidFill>
                <a:schemeClr val="bg1"/>
              </a:solidFill>
            </a:endParaRPr>
          </a:p>
          <a:p>
            <a:pPr>
              <a:lnSpc>
                <a:spcPct val="90000"/>
              </a:lnSpc>
              <a:spcBef>
                <a:spcPct val="20000"/>
              </a:spcBef>
              <a:buSzPct val="80000"/>
            </a:pPr>
            <a:r>
              <a:rPr lang="en-US" sz="2400" dirty="0" smtClean="0">
                <a:solidFill>
                  <a:schemeClr val="bg1"/>
                </a:solidFill>
              </a:rPr>
              <a:t>Core and Discovery Specs finalized</a:t>
            </a:r>
          </a:p>
          <a:p>
            <a:pPr>
              <a:lnSpc>
                <a:spcPct val="90000"/>
              </a:lnSpc>
              <a:spcBef>
                <a:spcPct val="20000"/>
              </a:spcBef>
              <a:buSzPct val="80000"/>
            </a:pPr>
            <a:endParaRPr lang="en-US" sz="2400" dirty="0" smtClean="0">
              <a:solidFill>
                <a:schemeClr val="bg1"/>
              </a:solidFill>
            </a:endParaRPr>
          </a:p>
          <a:p>
            <a:pPr>
              <a:lnSpc>
                <a:spcPct val="90000"/>
              </a:lnSpc>
              <a:spcBef>
                <a:spcPct val="20000"/>
              </a:spcBef>
              <a:buSzPct val="80000"/>
            </a:pPr>
            <a:r>
              <a:rPr lang="en-US" sz="2400" dirty="0" smtClean="0">
                <a:solidFill>
                  <a:schemeClr val="bg1"/>
                </a:solidFill>
              </a:rPr>
              <a:t>Lightweight, yet very powerful</a:t>
            </a:r>
            <a:endParaRPr lang="en-US" sz="2400" dirty="0">
              <a:solidFill>
                <a:schemeClr val="bg1"/>
              </a:solidFill>
            </a:endParaRPr>
          </a:p>
          <a:p>
            <a:pPr>
              <a:lnSpc>
                <a:spcPct val="90000"/>
              </a:lnSpc>
              <a:spcBef>
                <a:spcPct val="20000"/>
              </a:spcBef>
              <a:buSzPct val="80000"/>
            </a:pPr>
            <a:endParaRPr lang="en-US" sz="2400" dirty="0">
              <a:solidFill>
                <a:schemeClr val="bg1"/>
              </a:solidFill>
            </a:endParaRPr>
          </a:p>
          <a:p>
            <a:pPr>
              <a:lnSpc>
                <a:spcPct val="90000"/>
              </a:lnSpc>
              <a:spcBef>
                <a:spcPct val="20000"/>
              </a:spcBef>
              <a:buSzPct val="80000"/>
            </a:pPr>
            <a:endParaRPr lang="en-US" sz="2400" dirty="0">
              <a:solidFill>
                <a:schemeClr val="bg1"/>
              </a:solidFill>
            </a:endParaRPr>
          </a:p>
          <a:p>
            <a:pPr>
              <a:lnSpc>
                <a:spcPct val="90000"/>
              </a:lnSpc>
              <a:spcBef>
                <a:spcPct val="20000"/>
              </a:spcBef>
              <a:buSzPct val="80000"/>
            </a:pPr>
            <a:endParaRPr lang="en-US" sz="2000" i="1" dirty="0">
              <a:gradFill>
                <a:gsLst>
                  <a:gs pos="0">
                    <a:srgbClr val="292929">
                      <a:lumMod val="90000"/>
                      <a:lumOff val="10000"/>
                    </a:srgbClr>
                  </a:gs>
                  <a:gs pos="86000">
                    <a:srgbClr val="292929">
                      <a:lumMod val="90000"/>
                      <a:lumOff val="10000"/>
                    </a:srgbClr>
                  </a:gs>
                </a:gsLst>
                <a:lin ang="5400000" scaled="0"/>
              </a:gradFill>
            </a:endParaRPr>
          </a:p>
        </p:txBody>
      </p:sp>
      <p:grpSp>
        <p:nvGrpSpPr>
          <p:cNvPr id="4" name="Group 3"/>
          <p:cNvGrpSpPr/>
          <p:nvPr/>
        </p:nvGrpSpPr>
        <p:grpSpPr>
          <a:xfrm>
            <a:off x="597809" y="3322345"/>
            <a:ext cx="3295649" cy="1165811"/>
            <a:chOff x="704850" y="2567182"/>
            <a:chExt cx="3295649" cy="1165811"/>
          </a:xfrm>
        </p:grpSpPr>
        <p:sp>
          <p:nvSpPr>
            <p:cNvPr id="3" name="Rounded Rectangle 2"/>
            <p:cNvSpPr/>
            <p:nvPr/>
          </p:nvSpPr>
          <p:spPr bwMode="auto">
            <a:xfrm>
              <a:off x="704850" y="2567182"/>
              <a:ext cx="3295649" cy="1165811"/>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156" y="2567182"/>
              <a:ext cx="2955036" cy="1165810"/>
            </a:xfrm>
            <a:prstGeom prst="rect">
              <a:avLst/>
            </a:prstGeom>
          </p:spPr>
        </p:pic>
      </p:grpSp>
    </p:spTree>
    <p:extLst>
      <p:ext uri="{BB962C8B-B14F-4D97-AF65-F5344CB8AC3E}">
        <p14:creationId xmlns:p14="http://schemas.microsoft.com/office/powerpoint/2010/main" val="352419348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519248" y="1498600"/>
            <a:ext cx="10275752" cy="5080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Using OpenID Connect OWIN</a:t>
            </a:r>
            <a:endParaRPr lang="en-US" dirty="0"/>
          </a:p>
        </p:txBody>
      </p:sp>
      <p:sp>
        <p:nvSpPr>
          <p:cNvPr id="3" name="Rectangle 2"/>
          <p:cNvSpPr/>
          <p:nvPr/>
        </p:nvSpPr>
        <p:spPr>
          <a:xfrm>
            <a:off x="1085124" y="2292885"/>
            <a:ext cx="9144000" cy="3970318"/>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ConfigureAuth</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IAppBuilder</a:t>
            </a:r>
            <a:r>
              <a:rPr lang="en-US" dirty="0">
                <a:solidFill>
                  <a:srgbClr val="000000"/>
                </a:solidFill>
                <a:highlight>
                  <a:srgbClr val="FFFFFF"/>
                </a:highlight>
                <a:latin typeface="Consolas" panose="020B0609020204030204" pitchFamily="49" charset="0"/>
              </a:rPr>
              <a:t> app)</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app.SetDefaultSignInAsAuthenticationType</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CookieAuthenticationDefaults</a:t>
            </a:r>
            <a:r>
              <a:rPr lang="en-US" dirty="0" err="1" smtClean="0">
                <a:solidFill>
                  <a:srgbClr val="000000"/>
                </a:solidFill>
                <a:highlight>
                  <a:srgbClr val="FFFFFF"/>
                </a:highlight>
                <a:latin typeface="Consolas" panose="020B0609020204030204" pitchFamily="49" charset="0"/>
              </a:rPr>
              <a:t>.AuthenticationType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app.UseCookieAuthentication</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CookieAuthenticationOptions</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app.UseOpenIdConnectAuthentication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OpenIdConnectAuthenticationOptions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Client_Id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clientId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Authority = </a:t>
            </a:r>
            <a:r>
              <a:rPr lang="en-US" dirty="0" smtClean="0">
                <a:solidFill>
                  <a:srgbClr val="000000"/>
                </a:solidFill>
                <a:highlight>
                  <a:srgbClr val="FFFFFF"/>
                </a:highlight>
                <a:latin typeface="Consolas" panose="020B0609020204030204" pitchFamily="49" charset="0"/>
              </a:rPr>
              <a:t>authority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endParaRPr lang="en-US" dirty="0"/>
          </a:p>
        </p:txBody>
      </p:sp>
      <p:sp>
        <p:nvSpPr>
          <p:cNvPr id="5" name="TextBox 4"/>
          <p:cNvSpPr txBox="1"/>
          <p:nvPr/>
        </p:nvSpPr>
        <p:spPr>
          <a:xfrm>
            <a:off x="737605" y="1651042"/>
            <a:ext cx="6540500"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err="1" smtClean="0">
                <a:gradFill>
                  <a:gsLst>
                    <a:gs pos="0">
                      <a:srgbClr val="292929">
                        <a:lumMod val="90000"/>
                        <a:lumOff val="10000"/>
                      </a:srgbClr>
                    </a:gs>
                    <a:gs pos="86000">
                      <a:srgbClr val="292929">
                        <a:lumMod val="90000"/>
                        <a:lumOff val="10000"/>
                      </a:srgbClr>
                    </a:gs>
                  </a:gsLst>
                  <a:lin ang="5400000" scaled="0"/>
                </a:gradFill>
                <a:latin typeface="+mj-lt"/>
              </a:rPr>
              <a:t>Startup.Auth.cs</a:t>
            </a: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3973044653"/>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3271335"/>
              </p:ext>
            </p:extLst>
          </p:nvPr>
        </p:nvGraphicFramePr>
        <p:xfrm>
          <a:off x="489966" y="1290060"/>
          <a:ext cx="10713513" cy="2347976"/>
        </p:xfrm>
        <a:graphic>
          <a:graphicData uri="http://schemas.openxmlformats.org/drawingml/2006/table">
            <a:tbl>
              <a:tblPr firstRow="1" firstCol="1" bandRow="1">
                <a:tableStyleId>{5C22544A-7EE6-4342-B048-85BDC9FD1C3A}</a:tableStyleId>
              </a:tblPr>
              <a:tblGrid>
                <a:gridCol w="10713513"/>
              </a:tblGrid>
              <a:tr h="293379">
                <a:tc>
                  <a:txBody>
                    <a:bodyPr/>
                    <a:lstStyle/>
                    <a:p>
                      <a:pPr marL="0" marR="0">
                        <a:lnSpc>
                          <a:spcPct val="107000"/>
                        </a:lnSpc>
                        <a:spcBef>
                          <a:spcPts val="0"/>
                        </a:spcBef>
                        <a:spcAft>
                          <a:spcPts val="0"/>
                        </a:spcAft>
                      </a:pPr>
                      <a:r>
                        <a:rPr lang="en-US" sz="1800" dirty="0" smtClean="0">
                          <a:effectLst/>
                          <a:latin typeface="+mj-lt"/>
                        </a:rPr>
                        <a:t>GET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293379">
                <a:tc>
                  <a:txBody>
                    <a:bodyPr/>
                    <a:lstStyle/>
                    <a:p>
                      <a:pPr marL="0" marR="0">
                        <a:lnSpc>
                          <a:spcPct val="107000"/>
                        </a:lnSpc>
                        <a:spcBef>
                          <a:spcPts val="0"/>
                        </a:spcBef>
                        <a:spcAft>
                          <a:spcPts val="0"/>
                        </a:spcAft>
                      </a:pPr>
                      <a:r>
                        <a:rPr lang="en-US" sz="1800" dirty="0">
                          <a:effectLst/>
                          <a:latin typeface="+mj-lt"/>
                        </a:rPr>
                        <a:t>https</a:t>
                      </a:r>
                      <a:r>
                        <a:rPr lang="en-US" sz="1800" dirty="0" smtClean="0">
                          <a:effectLst/>
                          <a:latin typeface="+mj-lt"/>
                        </a:rPr>
                        <a:t>://graph.windows.net/contoso.com/users?api-version=2013-11-08</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173516">
                <a:tc>
                  <a:txBody>
                    <a:bodyPr/>
                    <a:lstStyle/>
                    <a:p>
                      <a:pPr marL="0" marR="0">
                        <a:lnSpc>
                          <a:spcPct val="107000"/>
                        </a:lnSpc>
                        <a:spcBef>
                          <a:spcPts val="0"/>
                        </a:spcBef>
                        <a:spcAft>
                          <a:spcPts val="0"/>
                        </a:spcAft>
                      </a:pPr>
                      <a:r>
                        <a:rPr lang="en-US" sz="1800" dirty="0" smtClean="0">
                          <a:effectLst/>
                          <a:latin typeface="+mj-lt"/>
                        </a:rPr>
                        <a:t>HEADERS</a:t>
                      </a:r>
                    </a:p>
                    <a:p>
                      <a:pPr marL="0" marR="0">
                        <a:lnSpc>
                          <a:spcPct val="107000"/>
                        </a:lnSpc>
                        <a:spcBef>
                          <a:spcPts val="0"/>
                        </a:spcBef>
                        <a:spcAft>
                          <a:spcPts val="0"/>
                        </a:spcAft>
                      </a:pPr>
                      <a:r>
                        <a:rPr lang="en-US" sz="1800" dirty="0" smtClean="0">
                          <a:effectLst/>
                          <a:latin typeface="+mj-lt"/>
                        </a:rPr>
                        <a:t>Authorization</a:t>
                      </a:r>
                      <a:r>
                        <a:rPr lang="en-US" sz="1800" dirty="0">
                          <a:effectLst/>
                          <a:latin typeface="+mj-lt"/>
                        </a:rPr>
                        <a:t>: Bearer eyJ0eXAiOiJKV1QiLCJhbGciOiJSUzI1NiIsIng1dCI6Ik5HVEZ2ZEstZnl0aEV1T</a:t>
                      </a:r>
                      <a:r>
                        <a:rPr lang="en-US" sz="1800" dirty="0" smtClean="0">
                          <a:effectLst/>
                          <a:latin typeface="+mj-lt"/>
                        </a:rPr>
                        <a:t>….</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Content-type: Application/JSON;odata=minimalmetadata </a:t>
                      </a:r>
                    </a:p>
                    <a:p>
                      <a:pPr marL="0" marR="0">
                        <a:lnSpc>
                          <a:spcPct val="107000"/>
                        </a:lnSpc>
                        <a:spcBef>
                          <a:spcPts val="0"/>
                        </a:spcBef>
                        <a:spcAft>
                          <a:spcPts val="0"/>
                        </a:spcAft>
                      </a:pPr>
                      <a:endParaRPr lang="en-US" sz="1800" dirty="0">
                        <a:effectLst/>
                        <a:latin typeface="+mj-lt"/>
                        <a:ea typeface="Calibri" panose="020F0502020204030204" pitchFamily="34" charset="0"/>
                        <a:cs typeface="Times New Roman" panose="02020603050405020304" pitchFamily="18" charset="0"/>
                      </a:endParaRPr>
                    </a:p>
                  </a:txBody>
                  <a:tcPr marL="68552" marR="68552" marT="0" marB="0">
                    <a:noFill/>
                  </a:tcPr>
                </a:tc>
              </a:tr>
              <a:tr h="586758">
                <a:tc>
                  <a:txBody>
                    <a:bodyPr/>
                    <a:lstStyle/>
                    <a:p>
                      <a:pPr marL="0" marR="0">
                        <a:lnSpc>
                          <a:spcPct val="107000"/>
                        </a:lnSpc>
                        <a:spcBef>
                          <a:spcPts val="0"/>
                        </a:spcBef>
                        <a:spcAft>
                          <a:spcPts val="0"/>
                        </a:spcAft>
                      </a:pPr>
                      <a:r>
                        <a:rPr lang="en-US" sz="1800" dirty="0">
                          <a:effectLst/>
                          <a:latin typeface="+mj-lt"/>
                        </a:rPr>
                        <a:t>RESPONSE:  </a:t>
                      </a:r>
                      <a:r>
                        <a:rPr lang="en-US" sz="1800" dirty="0" smtClean="0">
                          <a:effectLst/>
                          <a:latin typeface="+mj-lt"/>
                        </a:rPr>
                        <a:t>200 OK</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RETURN</a:t>
                      </a:r>
                      <a:r>
                        <a:rPr lang="en-US" sz="1800" baseline="0" dirty="0" smtClean="0">
                          <a:effectLst/>
                          <a:latin typeface="+mj-lt"/>
                          <a:ea typeface="Calibri" panose="020F0502020204030204" pitchFamily="34" charset="0"/>
                          <a:cs typeface="Times New Roman" panose="02020603050405020304" pitchFamily="18" charset="0"/>
                        </a:rPr>
                        <a:t> User Objects in JSON </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bl>
          </a:graphicData>
        </a:graphic>
      </p:graphicFrame>
      <p:sp>
        <p:nvSpPr>
          <p:cNvPr id="7" name="Title 1"/>
          <p:cNvSpPr>
            <a:spLocks noGrp="1"/>
          </p:cNvSpPr>
          <p:nvPr>
            <p:ph type="title"/>
          </p:nvPr>
        </p:nvSpPr>
        <p:spPr>
          <a:xfrm>
            <a:off x="550287" y="363121"/>
            <a:ext cx="11514987" cy="694275"/>
          </a:xfrm>
        </p:spPr>
        <p:txBody>
          <a:bodyPr>
            <a:normAutofit fontScale="90000"/>
          </a:bodyPr>
          <a:lstStyle/>
          <a:p>
            <a:r>
              <a:rPr lang="en-US" dirty="0" smtClean="0"/>
              <a:t>Getting User information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53364537"/>
              </p:ext>
            </p:extLst>
          </p:nvPr>
        </p:nvGraphicFramePr>
        <p:xfrm>
          <a:off x="550287" y="3941678"/>
          <a:ext cx="10748667" cy="2641237"/>
        </p:xfrm>
        <a:graphic>
          <a:graphicData uri="http://schemas.openxmlformats.org/drawingml/2006/table">
            <a:tbl>
              <a:tblPr firstRow="1" firstCol="1" bandRow="1">
                <a:tableStyleId>{5C22544A-7EE6-4342-B048-85BDC9FD1C3A}</a:tableStyleId>
              </a:tblPr>
              <a:tblGrid>
                <a:gridCol w="10748667"/>
              </a:tblGrid>
              <a:tr h="293379">
                <a:tc>
                  <a:txBody>
                    <a:bodyPr/>
                    <a:lstStyle/>
                    <a:p>
                      <a:pPr marL="0" marR="0">
                        <a:lnSpc>
                          <a:spcPct val="107000"/>
                        </a:lnSpc>
                        <a:spcBef>
                          <a:spcPts val="0"/>
                        </a:spcBef>
                        <a:spcAft>
                          <a:spcPts val="0"/>
                        </a:spcAft>
                      </a:pPr>
                      <a:r>
                        <a:rPr lang="en-US" sz="1800" dirty="0" smtClean="0">
                          <a:effectLst/>
                          <a:latin typeface="+mj-lt"/>
                        </a:rPr>
                        <a:t>GET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586758">
                <a:tc>
                  <a:txBody>
                    <a:bodyPr/>
                    <a:lstStyle/>
                    <a:p>
                      <a:pPr marL="0" marR="0">
                        <a:lnSpc>
                          <a:spcPct val="107000"/>
                        </a:lnSpc>
                        <a:spcBef>
                          <a:spcPts val="0"/>
                        </a:spcBef>
                        <a:spcAft>
                          <a:spcPts val="0"/>
                        </a:spcAft>
                      </a:pPr>
                      <a:r>
                        <a:rPr lang="en-US" sz="1800" dirty="0">
                          <a:effectLst/>
                          <a:latin typeface="+mj-lt"/>
                        </a:rPr>
                        <a:t>https://</a:t>
                      </a:r>
                      <a:r>
                        <a:rPr lang="en-US" sz="1800" dirty="0" smtClean="0">
                          <a:effectLst/>
                          <a:latin typeface="+mj-lt"/>
                        </a:rPr>
                        <a:t>graph.windows.net/contoso.com/users/adam@contso.com/thumbnailPhoto?api-version=2013-11-09</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173516">
                <a:tc>
                  <a:txBody>
                    <a:bodyPr/>
                    <a:lstStyle/>
                    <a:p>
                      <a:pPr marL="0" marR="0">
                        <a:lnSpc>
                          <a:spcPct val="107000"/>
                        </a:lnSpc>
                        <a:spcBef>
                          <a:spcPts val="0"/>
                        </a:spcBef>
                        <a:spcAft>
                          <a:spcPts val="0"/>
                        </a:spcAft>
                      </a:pPr>
                      <a:r>
                        <a:rPr lang="en-US" sz="1800" dirty="0" smtClean="0">
                          <a:effectLst/>
                          <a:latin typeface="+mj-lt"/>
                        </a:rPr>
                        <a:t>HEADERS</a:t>
                      </a:r>
                    </a:p>
                    <a:p>
                      <a:pPr marL="0" marR="0">
                        <a:lnSpc>
                          <a:spcPct val="107000"/>
                        </a:lnSpc>
                        <a:spcBef>
                          <a:spcPts val="0"/>
                        </a:spcBef>
                        <a:spcAft>
                          <a:spcPts val="0"/>
                        </a:spcAft>
                      </a:pPr>
                      <a:r>
                        <a:rPr lang="en-US" sz="1800" dirty="0" smtClean="0">
                          <a:effectLst/>
                          <a:latin typeface="+mj-lt"/>
                        </a:rPr>
                        <a:t>Authorization</a:t>
                      </a:r>
                      <a:r>
                        <a:rPr lang="en-US" sz="1800" dirty="0">
                          <a:effectLst/>
                          <a:latin typeface="+mj-lt"/>
                        </a:rPr>
                        <a:t>: Bearer eyJ0eXAiOiJKV1QiLCJhbGciOiJSUzI1NiIsIng1dCI6Ik5HVEZ2ZEstZnl0aEV1T</a:t>
                      </a:r>
                      <a:r>
                        <a:rPr lang="en-US" sz="1800" dirty="0" smtClean="0">
                          <a:effectLst/>
                          <a:latin typeface="+mj-lt"/>
                        </a:rPr>
                        <a:t>….</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Content-type: Application/JSON;odata=minimalmetadata </a:t>
                      </a:r>
                    </a:p>
                    <a:p>
                      <a:pPr marL="0" marR="0">
                        <a:lnSpc>
                          <a:spcPct val="107000"/>
                        </a:lnSpc>
                        <a:spcBef>
                          <a:spcPts val="0"/>
                        </a:spcBef>
                        <a:spcAft>
                          <a:spcPts val="0"/>
                        </a:spcAft>
                      </a:pPr>
                      <a:endParaRPr lang="en-US" sz="1800" dirty="0">
                        <a:effectLst/>
                        <a:latin typeface="+mj-lt"/>
                        <a:ea typeface="Calibri" panose="020F0502020204030204" pitchFamily="34" charset="0"/>
                        <a:cs typeface="Times New Roman" panose="02020603050405020304" pitchFamily="18" charset="0"/>
                      </a:endParaRPr>
                    </a:p>
                  </a:txBody>
                  <a:tcPr marL="68552" marR="68552" marT="0" marB="0">
                    <a:noFill/>
                  </a:tcPr>
                </a:tc>
              </a:tr>
              <a:tr h="586758">
                <a:tc>
                  <a:txBody>
                    <a:bodyPr/>
                    <a:lstStyle/>
                    <a:p>
                      <a:pPr marL="0" marR="0">
                        <a:lnSpc>
                          <a:spcPct val="107000"/>
                        </a:lnSpc>
                        <a:spcBef>
                          <a:spcPts val="0"/>
                        </a:spcBef>
                        <a:spcAft>
                          <a:spcPts val="0"/>
                        </a:spcAft>
                      </a:pPr>
                      <a:r>
                        <a:rPr lang="en-US" sz="1800" dirty="0">
                          <a:effectLst/>
                          <a:latin typeface="+mj-lt"/>
                        </a:rPr>
                        <a:t>RESPONSE:  </a:t>
                      </a:r>
                      <a:r>
                        <a:rPr lang="en-US" sz="1800" dirty="0" smtClean="0">
                          <a:effectLst/>
                          <a:latin typeface="+mj-lt"/>
                        </a:rPr>
                        <a:t>200 OK</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RETURN:</a:t>
                      </a:r>
                      <a:r>
                        <a:rPr lang="en-US" sz="1800" baseline="0" dirty="0" smtClean="0">
                          <a:effectLst/>
                          <a:latin typeface="+mj-lt"/>
                          <a:ea typeface="Calibri" panose="020F0502020204030204" pitchFamily="34" charset="0"/>
                          <a:cs typeface="Times New Roman" panose="02020603050405020304" pitchFamily="18" charset="0"/>
                        </a:rPr>
                        <a:t>  data representing User’s thumb nail photo</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bl>
          </a:graphicData>
        </a:graphic>
      </p:graphicFrame>
    </p:spTree>
    <p:extLst>
      <p:ext uri="{BB962C8B-B14F-4D97-AF65-F5344CB8AC3E}">
        <p14:creationId xmlns:p14="http://schemas.microsoft.com/office/powerpoint/2010/main" val="3938413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73571370"/>
              </p:ext>
            </p:extLst>
          </p:nvPr>
        </p:nvGraphicFramePr>
        <p:xfrm>
          <a:off x="392586" y="985952"/>
          <a:ext cx="10635235" cy="5710580"/>
        </p:xfrm>
        <a:graphic>
          <a:graphicData uri="http://schemas.openxmlformats.org/drawingml/2006/table">
            <a:tbl>
              <a:tblPr firstRow="1" firstCol="1" bandRow="1">
                <a:tableStyleId>{5C22544A-7EE6-4342-B048-85BDC9FD1C3A}</a:tableStyleId>
              </a:tblPr>
              <a:tblGrid>
                <a:gridCol w="10635235"/>
              </a:tblGrid>
              <a:tr h="375772">
                <a:tc>
                  <a:txBody>
                    <a:bodyPr/>
                    <a:lstStyle/>
                    <a:p>
                      <a:pPr marL="0" marR="0">
                        <a:lnSpc>
                          <a:spcPct val="107000"/>
                        </a:lnSpc>
                        <a:spcBef>
                          <a:spcPts val="0"/>
                        </a:spcBef>
                        <a:spcAft>
                          <a:spcPts val="0"/>
                        </a:spcAft>
                      </a:pPr>
                      <a:r>
                        <a:rPr lang="en-US" sz="1800" dirty="0">
                          <a:effectLst/>
                          <a:latin typeface="+mj-lt"/>
                        </a:rPr>
                        <a:t>Update Group or Role membership</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375772">
                <a:tc>
                  <a:txBody>
                    <a:bodyPr/>
                    <a:lstStyle/>
                    <a:p>
                      <a:pPr marL="0" marR="0">
                        <a:lnSpc>
                          <a:spcPct val="107000"/>
                        </a:lnSpc>
                        <a:spcBef>
                          <a:spcPts val="0"/>
                        </a:spcBef>
                        <a:spcAft>
                          <a:spcPts val="0"/>
                        </a:spcAft>
                      </a:pPr>
                      <a:r>
                        <a:rPr lang="en-US" sz="1800" dirty="0">
                          <a:effectLst/>
                          <a:latin typeface="+mj-lt"/>
                        </a:rPr>
                        <a:t>POST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880137">
                <a:tc>
                  <a:txBody>
                    <a:bodyPr/>
                    <a:lstStyle/>
                    <a:p>
                      <a:pPr marL="0" marR="0">
                        <a:lnSpc>
                          <a:spcPct val="107000"/>
                        </a:lnSpc>
                        <a:spcBef>
                          <a:spcPts val="0"/>
                        </a:spcBef>
                        <a:spcAft>
                          <a:spcPts val="0"/>
                        </a:spcAft>
                      </a:pPr>
                      <a:r>
                        <a:rPr lang="en-US" sz="1800" dirty="0">
                          <a:effectLst/>
                          <a:latin typeface="+mj-lt"/>
                        </a:rPr>
                        <a:t>https://</a:t>
                      </a:r>
                      <a:r>
                        <a:rPr lang="en-US" sz="1800" dirty="0" smtClean="0">
                          <a:effectLst/>
                          <a:latin typeface="+mj-lt"/>
                        </a:rPr>
                        <a:t>Graph.windows.net/contoso.com/groups/02a8a087-a371-43f9-94df-cf0f654de307</a:t>
                      </a:r>
                      <a:r>
                        <a:rPr lang="en-US" sz="1800" dirty="0">
                          <a:effectLst/>
                          <a:latin typeface="+mj-lt"/>
                        </a:rPr>
                        <a:t>/$</a:t>
                      </a:r>
                      <a:r>
                        <a:rPr lang="en-US" sz="1800" dirty="0" smtClean="0">
                          <a:effectLst/>
                          <a:latin typeface="+mj-lt"/>
                        </a:rPr>
                        <a:t>links/members?api-version=2013-04-05</a:t>
                      </a:r>
                      <a:endParaRPr lang="en-US" sz="2400" dirty="0">
                        <a:effectLst/>
                        <a:latin typeface="+mj-lt"/>
                      </a:endParaRPr>
                    </a:p>
                    <a:p>
                      <a:pPr marL="0" marR="0">
                        <a:lnSpc>
                          <a:spcPct val="107000"/>
                        </a:lnSpc>
                        <a:spcBef>
                          <a:spcPts val="0"/>
                        </a:spcBef>
                        <a:spcAft>
                          <a:spcPts val="0"/>
                        </a:spcAft>
                      </a:pPr>
                      <a:r>
                        <a:rPr lang="en-US" sz="1800" dirty="0">
                          <a:effectLst/>
                          <a:latin typeface="+mj-lt"/>
                        </a:rPr>
                        <a:t> </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173516">
                <a:tc>
                  <a:txBody>
                    <a:bodyPr/>
                    <a:lstStyle/>
                    <a:p>
                      <a:pPr marL="0" marR="0">
                        <a:lnSpc>
                          <a:spcPct val="107000"/>
                        </a:lnSpc>
                        <a:spcBef>
                          <a:spcPts val="0"/>
                        </a:spcBef>
                        <a:spcAft>
                          <a:spcPts val="0"/>
                        </a:spcAft>
                      </a:pPr>
                      <a:r>
                        <a:rPr lang="en-US" sz="1800" dirty="0">
                          <a:effectLst/>
                          <a:latin typeface="+mj-lt"/>
                        </a:rPr>
                        <a:t>HEADERS</a:t>
                      </a:r>
                      <a:endParaRPr lang="en-US" sz="2400" dirty="0">
                        <a:effectLst/>
                        <a:latin typeface="+mj-lt"/>
                      </a:endParaRPr>
                    </a:p>
                    <a:p>
                      <a:pPr marL="0" marR="0">
                        <a:lnSpc>
                          <a:spcPct val="107000"/>
                        </a:lnSpc>
                        <a:spcBef>
                          <a:spcPts val="0"/>
                        </a:spcBef>
                        <a:spcAft>
                          <a:spcPts val="0"/>
                        </a:spcAft>
                      </a:pPr>
                      <a:r>
                        <a:rPr lang="en-US" sz="1800" dirty="0">
                          <a:effectLst/>
                          <a:latin typeface="+mj-lt"/>
                        </a:rPr>
                        <a:t>Content-Type: application/json</a:t>
                      </a:r>
                      <a:endParaRPr lang="en-US" sz="2400" dirty="0">
                        <a:effectLst/>
                        <a:latin typeface="+mj-lt"/>
                      </a:endParaRPr>
                    </a:p>
                    <a:p>
                      <a:pPr marL="0" marR="0">
                        <a:lnSpc>
                          <a:spcPct val="107000"/>
                        </a:lnSpc>
                        <a:spcBef>
                          <a:spcPts val="0"/>
                        </a:spcBef>
                        <a:spcAft>
                          <a:spcPts val="0"/>
                        </a:spcAft>
                      </a:pPr>
                      <a:r>
                        <a:rPr lang="en-US" sz="1800" dirty="0">
                          <a:effectLst/>
                          <a:latin typeface="+mj-lt"/>
                        </a:rPr>
                        <a:t>Authorization: Bearer eyJ0eXAiOiJKV1QiLCJhbGciOiJSUzI1NiIsIng1dCI6Ik5HVEZ2ZEstZnl0aEV1T….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760274">
                <a:tc>
                  <a:txBody>
                    <a:bodyPr/>
                    <a:lstStyle/>
                    <a:p>
                      <a:pPr marL="0" marR="0">
                        <a:lnSpc>
                          <a:spcPct val="107000"/>
                        </a:lnSpc>
                        <a:spcBef>
                          <a:spcPts val="0"/>
                        </a:spcBef>
                        <a:spcAft>
                          <a:spcPts val="0"/>
                        </a:spcAft>
                      </a:pPr>
                      <a:r>
                        <a:rPr lang="en-US" sz="1800" dirty="0">
                          <a:effectLst/>
                          <a:latin typeface="+mj-lt"/>
                        </a:rPr>
                        <a:t>BODY:</a:t>
                      </a:r>
                      <a:endParaRPr lang="en-US" sz="2400" dirty="0">
                        <a:effectLst/>
                        <a:latin typeface="+mj-lt"/>
                      </a:endParaRPr>
                    </a:p>
                    <a:p>
                      <a:pPr marL="0" marR="0">
                        <a:lnSpc>
                          <a:spcPct val="107000"/>
                        </a:lnSpc>
                        <a:spcBef>
                          <a:spcPts val="0"/>
                        </a:spcBef>
                        <a:spcAft>
                          <a:spcPts val="0"/>
                        </a:spcAft>
                      </a:pPr>
                      <a:r>
                        <a:rPr lang="en-US" sz="1800" dirty="0">
                          <a:effectLst/>
                          <a:latin typeface="+mj-lt"/>
                        </a:rPr>
                        <a:t>{</a:t>
                      </a:r>
                      <a:endParaRPr lang="en-US" sz="2400" dirty="0">
                        <a:effectLst/>
                        <a:latin typeface="+mj-lt"/>
                      </a:endParaRPr>
                    </a:p>
                    <a:p>
                      <a:pPr marL="0" marR="0">
                        <a:lnSpc>
                          <a:spcPct val="107000"/>
                        </a:lnSpc>
                        <a:spcBef>
                          <a:spcPts val="0"/>
                        </a:spcBef>
                        <a:spcAft>
                          <a:spcPts val="0"/>
                        </a:spcAft>
                      </a:pPr>
                      <a:r>
                        <a:rPr lang="en-US" sz="1800" dirty="0">
                          <a:effectLst/>
                          <a:latin typeface="+mj-lt"/>
                        </a:rPr>
                        <a:t>  "url":"https://</a:t>
                      </a:r>
                      <a:r>
                        <a:rPr lang="en-US" sz="1800" dirty="0" smtClean="0">
                          <a:effectLst/>
                          <a:latin typeface="+mj-lt"/>
                        </a:rPr>
                        <a:t>graph.windows.net/contoso.com/directoryObjects/93d8feee-6365-4b3b-98c0-14da134a2b1e</a:t>
                      </a:r>
                      <a:r>
                        <a:rPr lang="en-US" sz="1800" dirty="0">
                          <a:effectLst/>
                          <a:latin typeface="+mj-lt"/>
                        </a:rPr>
                        <a:t>"</a:t>
                      </a:r>
                      <a:endParaRPr lang="en-US" sz="2400" dirty="0">
                        <a:effectLst/>
                        <a:latin typeface="+mj-lt"/>
                      </a:endParaRPr>
                    </a:p>
                    <a:p>
                      <a:pPr marL="0" marR="0">
                        <a:lnSpc>
                          <a:spcPct val="107000"/>
                        </a:lnSpc>
                        <a:spcBef>
                          <a:spcPts val="0"/>
                        </a:spcBef>
                        <a:spcAft>
                          <a:spcPts val="0"/>
                        </a:spcAft>
                      </a:pPr>
                      <a:r>
                        <a:rPr lang="en-US" sz="1800" dirty="0">
                          <a:effectLst/>
                          <a:latin typeface="+mj-lt"/>
                        </a:rPr>
                        <a:t>}</a:t>
                      </a:r>
                      <a:endParaRPr lang="en-US" sz="2400" dirty="0">
                        <a:effectLst/>
                        <a:latin typeface="+mj-lt"/>
                      </a:endParaRPr>
                    </a:p>
                    <a:p>
                      <a:pPr marL="0" marR="0">
                        <a:lnSpc>
                          <a:spcPct val="107000"/>
                        </a:lnSpc>
                        <a:spcBef>
                          <a:spcPts val="0"/>
                        </a:spcBef>
                        <a:spcAft>
                          <a:spcPts val="0"/>
                        </a:spcAft>
                      </a:pPr>
                      <a:r>
                        <a:rPr lang="en-US" sz="1800" dirty="0">
                          <a:effectLst/>
                          <a:latin typeface="+mj-lt"/>
                        </a:rPr>
                        <a:t> </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375772">
                <a:tc>
                  <a:txBody>
                    <a:bodyPr/>
                    <a:lstStyle/>
                    <a:p>
                      <a:pPr marL="0" marR="0">
                        <a:lnSpc>
                          <a:spcPct val="107000"/>
                        </a:lnSpc>
                        <a:spcBef>
                          <a:spcPts val="0"/>
                        </a:spcBef>
                        <a:spcAft>
                          <a:spcPts val="0"/>
                        </a:spcAft>
                      </a:pPr>
                      <a:r>
                        <a:rPr lang="en-US" sz="1800" dirty="0">
                          <a:effectLst/>
                          <a:latin typeface="+mj-lt"/>
                        </a:rPr>
                        <a:t>RESPONSE: 204</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768983">
                <a:tc>
                  <a:txBody>
                    <a:bodyPr/>
                    <a:lstStyle/>
                    <a:p>
                      <a:pPr marL="0" marR="0">
                        <a:lnSpc>
                          <a:spcPct val="107000"/>
                        </a:lnSpc>
                        <a:spcBef>
                          <a:spcPts val="0"/>
                        </a:spcBef>
                        <a:spcAft>
                          <a:spcPts val="0"/>
                        </a:spcAft>
                      </a:pPr>
                      <a:r>
                        <a:rPr lang="en-US" sz="1800" dirty="0">
                          <a:effectLst/>
                          <a:latin typeface="+mj-lt"/>
                        </a:rPr>
                        <a:t>Notes: replace /groups  with /roles to support Role membership updates</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bl>
          </a:graphicData>
        </a:graphic>
      </p:graphicFrame>
      <p:sp>
        <p:nvSpPr>
          <p:cNvPr id="3" name="Title 1"/>
          <p:cNvSpPr txBox="1">
            <a:spLocks/>
          </p:cNvSpPr>
          <p:nvPr/>
        </p:nvSpPr>
        <p:spPr>
          <a:xfrm>
            <a:off x="287664" y="291677"/>
            <a:ext cx="6038734" cy="69427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99" dirty="0">
                <a:solidFill>
                  <a:schemeClr val="bg1"/>
                </a:solidFill>
              </a:rPr>
              <a:t>Add a User to a Group</a:t>
            </a:r>
          </a:p>
        </p:txBody>
      </p:sp>
    </p:spTree>
    <p:extLst>
      <p:ext uri="{BB962C8B-B14F-4D97-AF65-F5344CB8AC3E}">
        <p14:creationId xmlns:p14="http://schemas.microsoft.com/office/powerpoint/2010/main" val="122719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06175" y="2243915"/>
            <a:ext cx="11034445" cy="2387600"/>
          </a:xfrm>
        </p:spPr>
        <p:txBody>
          <a:bodyPr/>
          <a:lstStyle/>
          <a:p>
            <a:pPr algn="ctr"/>
            <a:r>
              <a:rPr lang="en-US" sz="13800" dirty="0" smtClean="0">
                <a:solidFill>
                  <a:srgbClr val="FF0000"/>
                </a:solidFill>
                <a:hlinkClick r:id="rId3"/>
              </a:rPr>
              <a:t>Video</a:t>
            </a:r>
            <a:endParaRPr lang="en-US" sz="13800" dirty="0">
              <a:solidFill>
                <a:srgbClr val="FF0000"/>
              </a:solidFill>
              <a:hlinkClick r:id="rId3"/>
            </a:endParaRPr>
          </a:p>
        </p:txBody>
      </p:sp>
    </p:spTree>
    <p:extLst>
      <p:ext uri="{BB962C8B-B14F-4D97-AF65-F5344CB8AC3E}">
        <p14:creationId xmlns:p14="http://schemas.microsoft.com/office/powerpoint/2010/main" val="296347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90587" y="952500"/>
            <a:ext cx="10410825" cy="4953000"/>
          </a:xfrm>
          <a:prstGeom prst="rect">
            <a:avLst/>
          </a:prstGeom>
        </p:spPr>
      </p:pic>
    </p:spTree>
    <p:extLst>
      <p:ext uri="{BB962C8B-B14F-4D97-AF65-F5344CB8AC3E}">
        <p14:creationId xmlns:p14="http://schemas.microsoft.com/office/powerpoint/2010/main" val="106639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19475" y="838200"/>
            <a:ext cx="5353050" cy="5181600"/>
          </a:xfrm>
          <a:prstGeom prst="rect">
            <a:avLst/>
          </a:prstGeom>
        </p:spPr>
      </p:pic>
      <p:pic>
        <p:nvPicPr>
          <p:cNvPr id="3" name="Picture 2"/>
          <p:cNvPicPr>
            <a:picLocks noChangeAspect="1"/>
          </p:cNvPicPr>
          <p:nvPr/>
        </p:nvPicPr>
        <p:blipFill>
          <a:blip r:embed="rId3"/>
          <a:stretch>
            <a:fillRect/>
          </a:stretch>
        </p:blipFill>
        <p:spPr>
          <a:xfrm>
            <a:off x="5791200" y="4181475"/>
            <a:ext cx="2981325" cy="1838325"/>
          </a:xfrm>
          <a:prstGeom prst="rect">
            <a:avLst/>
          </a:prstGeom>
        </p:spPr>
      </p:pic>
    </p:spTree>
    <p:extLst>
      <p:ext uri="{BB962C8B-B14F-4D97-AF65-F5344CB8AC3E}">
        <p14:creationId xmlns:p14="http://schemas.microsoft.com/office/powerpoint/2010/main" val="270023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metadata/properties"/>
    <ds:schemaRef ds:uri="http://schemas.microsoft.com/office/infopath/2007/PartnerControls"/>
    <ds:schemaRef ds:uri="fee586e5-3c92-48eb-9898-42915e590ada"/>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4934</TotalTime>
  <Words>1371</Words>
  <Application>Microsoft Office PowerPoint</Application>
  <PresentationFormat>Widescreen</PresentationFormat>
  <Paragraphs>371</Paragraphs>
  <Slides>63</Slides>
  <Notes>32</Notes>
  <HiddenSlides>18</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63</vt:i4>
      </vt:variant>
    </vt:vector>
  </HeadingPairs>
  <TitlesOfParts>
    <vt:vector size="73" baseType="lpstr">
      <vt:lpstr>Arial</vt:lpstr>
      <vt:lpstr>Calibri</vt:lpstr>
      <vt:lpstr>Consolas</vt:lpstr>
      <vt:lpstr>Segoe</vt:lpstr>
      <vt:lpstr>Segoe UI</vt:lpstr>
      <vt:lpstr>Segoe UI Light</vt:lpstr>
      <vt:lpstr>Times New Roman</vt:lpstr>
      <vt:lpstr>Wingdings</vt:lpstr>
      <vt:lpstr>Azure Medium</vt:lpstr>
      <vt:lpstr>MS Brand White 16-9_Dec-2013</vt:lpstr>
      <vt:lpstr>(Azure+O365) Identity</vt:lpstr>
      <vt:lpstr>Abstract:  This presentation highlights the basic concepts of Azure Active Directory from a developer’s perspective. It covers integrating O365 and Azure AD from Web and Mobile apps.   The demo code can go all the way from a simple File, New ASP.Net MVC web app, a more complex mobile app calling a Mobile Services authenticating via AAD and you can  take it all the way to building a Xamarin cross app iOS/Win 8 authenticating via AAD and calling a web service that generates a Word Document on SharePoint online using the O365 APIs.</vt:lpstr>
      <vt:lpstr>Speaker note:  Please remember to download the video (slides 5/6) so you don’t depend on network bandwidth during the presentation </vt:lpstr>
      <vt:lpstr>Agenda</vt:lpstr>
      <vt:lpstr>A story about two organizations...</vt:lpstr>
      <vt:lpstr>Speaker note:   Video - High quality: http://video.ch9.ms/ch9/79da/bec2e49e-ce8c-49d0-bc63-fc3cdb3079da/AzureO365Identity_high.mp4   Video - Mid quality: http://video.ch9.ms/ch9/79da/bec2e49e-ce8c-49d0-bc63-fc3cdb3079da/AzureO365Identity_mid.mp4    (optionally you can un-hide the next few slides and walk the story without the video)</vt:lpstr>
      <vt:lpstr>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better cloud</vt:lpstr>
      <vt:lpstr>Azure + o365</vt:lpstr>
      <vt:lpstr>You</vt:lpstr>
      <vt:lpstr>How do we make all of that work?</vt:lpstr>
      <vt:lpstr>Enabling modern authentication protocols</vt:lpstr>
      <vt:lpstr>PowerPoint Presentation</vt:lpstr>
      <vt:lpstr>PowerPoint Presentation</vt:lpstr>
      <vt:lpstr>PowerPoint Presentation</vt:lpstr>
      <vt:lpstr>PowerPoint Presentation</vt:lpstr>
      <vt:lpstr>Claims about the user</vt:lpstr>
      <vt:lpstr>PowerPoint Presentation</vt:lpstr>
      <vt:lpstr>Enabling great building blocks</vt:lpstr>
      <vt:lpstr>PowerPoint Presentation</vt:lpstr>
      <vt:lpstr>PowerPoint Presentation</vt:lpstr>
      <vt:lpstr>PowerPoint Presentation</vt:lpstr>
      <vt:lpstr>So how do we build it?</vt:lpstr>
      <vt:lpstr>For a typical Web Application </vt:lpstr>
      <vt:lpstr>PowerPoint Presentation</vt:lpstr>
      <vt:lpstr>PowerPoint Presentation</vt:lpstr>
      <vt:lpstr>PowerPoint Presentation</vt:lpstr>
      <vt:lpstr>Visual Studio configures the application permission settings for you on Azure Active Directory!</vt:lpstr>
      <vt:lpstr>More complex scenario:  Mobile app -&gt; mobile service -&gt; O365</vt:lpstr>
      <vt:lpstr>Step 1: Register your apps on Azure AD</vt:lpstr>
      <vt:lpstr>Step 2: Map the AD app to the actual web service</vt:lpstr>
      <vt:lpstr>Step 3: Set permissions</vt:lpstr>
      <vt:lpstr>Step 3: Set permissions</vt:lpstr>
      <vt:lpstr>Step 4 (optional): Making an app multi tenant</vt:lpstr>
      <vt:lpstr>Step 5: User logs on to the app</vt:lpstr>
      <vt:lpstr>Step 5: User logs on to the app</vt:lpstr>
      <vt:lpstr>Go to app access panel: http://myapps.microsoft.com/</vt:lpstr>
      <vt:lpstr>Implementation details  Let’s dive deeper into the Rabbit’s hole </vt:lpstr>
      <vt:lpstr>Active Directory Authentication Library (ADAL)</vt:lpstr>
      <vt:lpstr>Graph API</vt:lpstr>
      <vt:lpstr>Graph API</vt:lpstr>
      <vt:lpstr>Office 365 REST APIs</vt:lpstr>
      <vt:lpstr>Demo: Facilities app </vt:lpstr>
      <vt:lpstr>PowerPoint Presentation</vt:lpstr>
      <vt:lpstr>Authentication and Authorization to Graph API  </vt:lpstr>
      <vt:lpstr>Application Walkthrough’s</vt:lpstr>
      <vt:lpstr>Labs on Graph API</vt:lpstr>
      <vt:lpstr>PowerPoint Presentation</vt:lpstr>
      <vt:lpstr>SAML Sign-on Token</vt:lpstr>
      <vt:lpstr>JWT Sign-on Token</vt:lpstr>
      <vt:lpstr>OpenID Connect</vt:lpstr>
      <vt:lpstr>Using OpenID Connect OWIN</vt:lpstr>
      <vt:lpstr>Getting User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331</cp:revision>
  <cp:lastPrinted>2014-03-26T17:46:13Z</cp:lastPrinted>
  <dcterms:created xsi:type="dcterms:W3CDTF">2014-03-19T23:21:38Z</dcterms:created>
  <dcterms:modified xsi:type="dcterms:W3CDTF">2014-07-21T21:00:07Z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300x319x1</vt:lpwstr>
  </property>
</Properties>
</file>