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9"/>
  </p:notesMasterIdLst>
  <p:sldIdLst>
    <p:sldId id="256" r:id="rId5"/>
    <p:sldId id="523" r:id="rId6"/>
    <p:sldId id="525" r:id="rId7"/>
    <p:sldId id="526" r:id="rId8"/>
    <p:sldId id="527" r:id="rId9"/>
    <p:sldId id="528" r:id="rId10"/>
    <p:sldId id="529" r:id="rId11"/>
    <p:sldId id="530" r:id="rId12"/>
    <p:sldId id="531" r:id="rId13"/>
    <p:sldId id="532" r:id="rId14"/>
    <p:sldId id="533" r:id="rId15"/>
    <p:sldId id="534" r:id="rId16"/>
    <p:sldId id="561" r:id="rId17"/>
    <p:sldId id="535" r:id="rId18"/>
    <p:sldId id="562" r:id="rId19"/>
    <p:sldId id="536" r:id="rId20"/>
    <p:sldId id="537" r:id="rId21"/>
    <p:sldId id="538" r:id="rId22"/>
    <p:sldId id="539" r:id="rId23"/>
    <p:sldId id="540" r:id="rId24"/>
    <p:sldId id="541" r:id="rId25"/>
    <p:sldId id="542" r:id="rId26"/>
    <p:sldId id="543" r:id="rId27"/>
    <p:sldId id="544" r:id="rId28"/>
    <p:sldId id="545" r:id="rId29"/>
    <p:sldId id="549" r:id="rId30"/>
    <p:sldId id="550" r:id="rId31"/>
    <p:sldId id="551" r:id="rId32"/>
    <p:sldId id="552" r:id="rId33"/>
    <p:sldId id="553" r:id="rId34"/>
    <p:sldId id="554" r:id="rId35"/>
    <p:sldId id="555" r:id="rId36"/>
    <p:sldId id="556" r:id="rId37"/>
    <p:sldId id="546" r:id="rId38"/>
    <p:sldId id="547" r:id="rId39"/>
    <p:sldId id="548" r:id="rId40"/>
    <p:sldId id="557" r:id="rId41"/>
    <p:sldId id="558" r:id="rId42"/>
    <p:sldId id="559" r:id="rId43"/>
    <p:sldId id="495" r:id="rId44"/>
    <p:sldId id="454" r:id="rId45"/>
    <p:sldId id="337" r:id="rId46"/>
    <p:sldId id="496" r:id="rId47"/>
    <p:sldId id="492" r:id="rId4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B39ABB3-0085-4B69-AF01-0DEE74AF2B76}">
          <p14:sldIdLst>
            <p14:sldId id="256"/>
            <p14:sldId id="523"/>
            <p14:sldId id="525"/>
          </p14:sldIdLst>
        </p14:section>
        <p14:section name="Getting Started" id="{470A8C5B-FBFD-415A-9E71-7662D6EBE250}">
          <p14:sldIdLst>
            <p14:sldId id="526"/>
            <p14:sldId id="527"/>
            <p14:sldId id="528"/>
            <p14:sldId id="529"/>
            <p14:sldId id="530"/>
          </p14:sldIdLst>
        </p14:section>
        <p14:section name="Backend Logic" id="{3B576D23-D75B-48CC-80D7-30690E762D00}">
          <p14:sldIdLst>
            <p14:sldId id="531"/>
            <p14:sldId id="532"/>
            <p14:sldId id="533"/>
            <p14:sldId id="534"/>
            <p14:sldId id="561"/>
            <p14:sldId id="535"/>
            <p14:sldId id="562"/>
          </p14:sldIdLst>
        </p14:section>
        <p14:section name="Push Notifications" id="{842001F2-D61F-425E-BDD1-05DCB29917AB}">
          <p14:sldIdLst>
            <p14:sldId id="536"/>
            <p14:sldId id="537"/>
            <p14:sldId id="538"/>
            <p14:sldId id="539"/>
          </p14:sldIdLst>
        </p14:section>
        <p14:section name="Auth*" id="{51EE5CF7-BBF1-4C3F-943F-2ED4F1800C5C}">
          <p14:sldIdLst>
            <p14:sldId id="540"/>
            <p14:sldId id="541"/>
            <p14:sldId id="542"/>
            <p14:sldId id="543"/>
            <p14:sldId id="544"/>
            <p14:sldId id="545"/>
          </p14:sldIdLst>
        </p14:section>
        <p14:section name="Scheduler" id="{327DB260-9AEE-4196-86DE-35050C651E85}">
          <p14:sldIdLst>
            <p14:sldId id="549"/>
            <p14:sldId id="550"/>
          </p14:sldIdLst>
        </p14:section>
        <p14:section name="Source Control" id="{E43075B3-8AEC-40FE-8E20-476F64838AED}">
          <p14:sldIdLst>
            <p14:sldId id="551"/>
            <p14:sldId id="552"/>
          </p14:sldIdLst>
        </p14:section>
        <p14:section name="Diagnostics Logging Scale" id="{2274EE12-72C9-441E-9F83-A071E1870CD6}">
          <p14:sldIdLst>
            <p14:sldId id="553"/>
            <p14:sldId id="554"/>
            <p14:sldId id="555"/>
            <p14:sldId id="556"/>
          </p14:sldIdLst>
        </p14:section>
        <p14:section name="CLI" id="{82E4BA87-ABE0-4AF1-BB0C-2AB20C94D1C6}">
          <p14:sldIdLst>
            <p14:sldId id="546"/>
            <p14:sldId id="547"/>
            <p14:sldId id="548"/>
          </p14:sldIdLst>
        </p14:section>
        <p14:section name="Close" id="{A9A984DA-4309-4049-9D83-F44239B76267}">
          <p14:sldIdLst>
            <p14:sldId id="557"/>
            <p14:sldId id="558"/>
            <p14:sldId id="559"/>
            <p14:sldId id="495"/>
            <p14:sldId id="454"/>
            <p14:sldId id="337"/>
            <p14:sldId id="496"/>
            <p14:sldId id="49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396C"/>
    <a:srgbClr val="081C23"/>
    <a:srgbClr val="F15A29"/>
    <a:srgbClr val="92D050"/>
    <a:srgbClr val="AC75D5"/>
    <a:srgbClr val="7F498F"/>
    <a:srgbClr val="D5B8EA"/>
    <a:srgbClr val="0075C9"/>
    <a:srgbClr val="000000"/>
    <a:srgbClr val="1D43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01" autoAdjust="0"/>
    <p:restoredTop sz="73852" autoAdjust="0"/>
  </p:normalViewPr>
  <p:slideViewPr>
    <p:cSldViewPr snapToGrid="0">
      <p:cViewPr varScale="1">
        <p:scale>
          <a:sx n="98" d="100"/>
          <a:sy n="98" d="100"/>
        </p:scale>
        <p:origin x="216" y="78"/>
      </p:cViewPr>
      <p:guideLst>
        <p:guide orient="horz" pos="2160"/>
        <p:guide pos="3840"/>
      </p:guideLst>
    </p:cSldViewPr>
  </p:slideViewPr>
  <p:notesTextViewPr>
    <p:cViewPr>
      <p:scale>
        <a:sx n="3" d="2"/>
        <a:sy n="3" d="2"/>
      </p:scale>
      <p:origin x="0" y="0"/>
    </p:cViewPr>
  </p:notesTextViewPr>
  <p:sorterViewPr>
    <p:cViewPr>
      <p:scale>
        <a:sx n="61" d="100"/>
        <a:sy n="6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7/21/2014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dirty="0" smtClean="0"/>
              <a:t>Topics covered in the session include</a:t>
            </a:r>
          </a:p>
          <a:p>
            <a:pPr marL="171450" indent="-171450">
              <a:buFontTx/>
              <a:buChar char="•"/>
            </a:pPr>
            <a:r>
              <a:rPr lang="en-US" dirty="0" smtClean="0"/>
              <a:t>What is Microsoft Azure</a:t>
            </a:r>
          </a:p>
          <a:p>
            <a:pPr marL="171450" indent="-171450">
              <a:buFontTx/>
              <a:buChar char="•"/>
            </a:pPr>
            <a:r>
              <a:rPr lang="en-US" dirty="0" smtClean="0"/>
              <a:t>What is Mobile Services, a feature of Azure</a:t>
            </a:r>
          </a:p>
          <a:p>
            <a:pPr marL="171450" indent="-171450">
              <a:buFontTx/>
              <a:buChar char="•"/>
            </a:pPr>
            <a:r>
              <a:rPr lang="en-US" dirty="0" smtClean="0"/>
              <a:t>Features and demos</a:t>
            </a:r>
          </a:p>
          <a:p>
            <a:pPr marL="171450" indent="-171450">
              <a:buFontTx/>
              <a:buChar char="•"/>
            </a:pPr>
            <a:r>
              <a:rPr lang="en-US" dirty="0" smtClean="0"/>
              <a:t>Advanced features</a:t>
            </a:r>
            <a:r>
              <a:rPr lang="en-US" baseline="0" dirty="0" smtClean="0"/>
              <a:t> throughout the session</a:t>
            </a:r>
          </a:p>
          <a:p>
            <a:pPr marL="171450" indent="-171450">
              <a:buFontTx/>
              <a:buChar char="•"/>
            </a:pPr>
            <a:r>
              <a:rPr lang="en-US" baseline="0" dirty="0" smtClean="0"/>
              <a:t>Scaling and pricing details</a:t>
            </a:r>
          </a:p>
          <a:p>
            <a:pPr marL="171450" indent="-171450">
              <a:buFontTx/>
              <a:buChar char="•"/>
            </a:pPr>
            <a:r>
              <a:rPr lang="en-US" baseline="0" dirty="0" smtClean="0"/>
              <a:t>Questions at the end</a:t>
            </a:r>
            <a:endParaRPr lang="en-US"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a:t>
            </a:fld>
            <a:endParaRPr lang="en-US"/>
          </a:p>
        </p:txBody>
      </p:sp>
    </p:spTree>
    <p:extLst>
      <p:ext uri="{BB962C8B-B14F-4D97-AF65-F5344CB8AC3E}">
        <p14:creationId xmlns:p14="http://schemas.microsoft.com/office/powerpoint/2010/main" val="1705369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dirty="0" smtClean="0"/>
              <a:t>Node backend</a:t>
            </a:r>
            <a:r>
              <a:rPr lang="en-US" baseline="0" dirty="0" smtClean="0"/>
              <a:t> comes with pre-included modules</a:t>
            </a:r>
          </a:p>
          <a:p>
            <a:pPr marL="171450" indent="-171450">
              <a:buFontTx/>
              <a:buChar char="•"/>
            </a:pPr>
            <a:r>
              <a:rPr lang="en-US" baseline="0" dirty="0" smtClean="0"/>
              <a:t>Request – make web requests against other services</a:t>
            </a:r>
          </a:p>
          <a:p>
            <a:pPr marL="171450" indent="-171450">
              <a:buFontTx/>
              <a:buChar char="•"/>
            </a:pPr>
            <a:r>
              <a:rPr lang="en-US" baseline="0" dirty="0" smtClean="0"/>
              <a:t>Push.* - perform push notifications</a:t>
            </a:r>
          </a:p>
          <a:p>
            <a:pPr marL="171450" indent="-171450">
              <a:buFontTx/>
              <a:buChar char="•"/>
            </a:pPr>
            <a:r>
              <a:rPr lang="en-US" baseline="0" dirty="0" smtClean="0"/>
              <a:t>Console – log information</a:t>
            </a:r>
          </a:p>
          <a:p>
            <a:pPr marL="171450" indent="-171450">
              <a:buFontTx/>
              <a:buChar char="•"/>
            </a:pPr>
            <a:r>
              <a:rPr lang="en-US" baseline="0" dirty="0" err="1" smtClean="0"/>
              <a:t>Mssql</a:t>
            </a:r>
            <a:r>
              <a:rPr lang="en-US" baseline="0" dirty="0" smtClean="0"/>
              <a:t> – call stored procedures / custom SQL</a:t>
            </a:r>
          </a:p>
          <a:p>
            <a:pPr marL="171450" indent="-171450">
              <a:buFontTx/>
              <a:buChar char="•"/>
            </a:pPr>
            <a:r>
              <a:rPr lang="en-US" baseline="0" dirty="0" smtClean="0"/>
              <a:t>Tables – OO way of accessing tables in backend</a:t>
            </a:r>
          </a:p>
          <a:p>
            <a:pPr marL="171450" indent="-171450">
              <a:buFontTx/>
              <a:buChar char="•"/>
            </a:pPr>
            <a:r>
              <a:rPr lang="en-US" baseline="0" dirty="0" smtClean="0"/>
              <a:t>Azure – access service bus, blob, table storage, notification hubs, </a:t>
            </a:r>
            <a:r>
              <a:rPr lang="en-US" baseline="0" dirty="0" err="1" smtClean="0"/>
              <a:t>etc</a:t>
            </a:r>
            <a:endParaRPr lang="en-US" baseline="0" dirty="0" smtClean="0"/>
          </a:p>
          <a:p>
            <a:pPr marL="171450" indent="-171450">
              <a:buFontTx/>
              <a:buChar char="•"/>
            </a:pPr>
            <a:r>
              <a:rPr lang="en-US" baseline="0" dirty="0" smtClean="0"/>
              <a:t>Partners</a:t>
            </a:r>
          </a:p>
          <a:p>
            <a:pPr marL="628650" lvl="1" indent="-171450">
              <a:buFontTx/>
              <a:buChar char="•"/>
            </a:pPr>
            <a:r>
              <a:rPr lang="en-US" baseline="0" dirty="0" err="1" smtClean="0"/>
              <a:t>Sendgrid</a:t>
            </a:r>
            <a:r>
              <a:rPr lang="en-US" baseline="0" dirty="0" smtClean="0"/>
              <a:t> – send emails</a:t>
            </a:r>
          </a:p>
          <a:p>
            <a:pPr marL="628650" lvl="1" indent="-171450">
              <a:buFontTx/>
              <a:buChar char="•"/>
            </a:pPr>
            <a:r>
              <a:rPr lang="en-US" baseline="0" dirty="0" smtClean="0"/>
              <a:t>Pusher – web socket style communications</a:t>
            </a:r>
          </a:p>
          <a:p>
            <a:pPr marL="628650" lvl="1" indent="-171450">
              <a:buFontTx/>
              <a:buChar char="•"/>
            </a:pPr>
            <a:r>
              <a:rPr lang="en-US" baseline="0" dirty="0" err="1" smtClean="0"/>
              <a:t>Twilio</a:t>
            </a:r>
            <a:r>
              <a:rPr lang="en-US" baseline="0" dirty="0" smtClean="0"/>
              <a:t> – SMS and voice</a:t>
            </a:r>
          </a:p>
          <a:p>
            <a:pPr marL="628650" lvl="1" indent="-171450">
              <a:buFontTx/>
              <a:buChar char="•"/>
            </a:pPr>
            <a:r>
              <a:rPr lang="en-US" baseline="0" dirty="0" smtClean="0"/>
              <a:t>Most have a free tier you can use</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11</a:t>
            </a:fld>
            <a:endParaRPr lang="en-US"/>
          </a:p>
        </p:txBody>
      </p:sp>
    </p:spTree>
    <p:extLst>
      <p:ext uri="{BB962C8B-B14F-4D97-AF65-F5344CB8AC3E}">
        <p14:creationId xmlns:p14="http://schemas.microsoft.com/office/powerpoint/2010/main" val="20857464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Customizing</a:t>
            </a:r>
            <a:r>
              <a:rPr lang="en-US" baseline="0" dirty="0" smtClean="0"/>
              <a:t> logic</a:t>
            </a:r>
          </a:p>
          <a:p>
            <a:pPr marL="171450" indent="-171450">
              <a:buFontTx/>
              <a:buChar char="•"/>
            </a:pPr>
            <a:r>
              <a:rPr lang="en-US" baseline="0" dirty="0" smtClean="0"/>
              <a:t>If using quick start</a:t>
            </a:r>
          </a:p>
          <a:p>
            <a:pPr marL="171450" indent="-171450">
              <a:buFontTx/>
              <a:buChar char="•"/>
            </a:pPr>
            <a:r>
              <a:rPr lang="en-US" baseline="0" dirty="0" smtClean="0"/>
              <a:t>Go into insert script and add validation to check length of </a:t>
            </a:r>
            <a:r>
              <a:rPr lang="en-US" baseline="0" dirty="0" err="1" smtClean="0"/>
              <a:t>item.text</a:t>
            </a:r>
            <a:r>
              <a:rPr lang="en-US" baseline="0" dirty="0" smtClean="0"/>
              <a:t> field</a:t>
            </a:r>
          </a:p>
          <a:p>
            <a:pPr marL="171450" indent="-171450">
              <a:buFontTx/>
              <a:buChar char="•"/>
            </a:pPr>
            <a:r>
              <a:rPr lang="en-US" dirty="0" smtClean="0"/>
              <a:t>Run app and show</a:t>
            </a:r>
            <a:r>
              <a:rPr lang="en-US" baseline="0" dirty="0" smtClean="0"/>
              <a:t> validation catching</a:t>
            </a:r>
          </a:p>
          <a:p>
            <a:pPr marL="171450" indent="-171450">
              <a:buFontTx/>
              <a:buChar char="•"/>
            </a:pPr>
            <a:r>
              <a:rPr lang="en-US" baseline="0" dirty="0" smtClean="0"/>
              <a:t>Show app still working if validation is fulfilled</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12</a:t>
            </a:fld>
            <a:endParaRPr lang="en-US"/>
          </a:p>
        </p:txBody>
      </p:sp>
    </p:spTree>
    <p:extLst>
      <p:ext uri="{BB962C8B-B14F-4D97-AF65-F5344CB8AC3E}">
        <p14:creationId xmlns:p14="http://schemas.microsoft.com/office/powerpoint/2010/main" val="299263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dirty="0" smtClean="0"/>
              <a:t>.NET backend is</a:t>
            </a:r>
            <a:r>
              <a:rPr lang="en-US" baseline="0" dirty="0" smtClean="0"/>
              <a:t> currently in preview</a:t>
            </a:r>
          </a:p>
          <a:p>
            <a:pPr marL="171450" indent="-171450">
              <a:buFontTx/>
              <a:buChar char="•"/>
            </a:pPr>
            <a:r>
              <a:rPr lang="en-US" baseline="0" dirty="0" smtClean="0"/>
              <a:t>Bases off of Web API</a:t>
            </a:r>
          </a:p>
          <a:p>
            <a:pPr marL="171450" indent="-171450">
              <a:buFontTx/>
              <a:buChar char="•"/>
            </a:pPr>
            <a:r>
              <a:rPr lang="en-US" baseline="0" dirty="0" smtClean="0"/>
              <a:t>Develop and deploy in VS (also create new Mobile Services with VS project template)</a:t>
            </a:r>
          </a:p>
          <a:p>
            <a:pPr marL="171450" indent="-171450">
              <a:buFontTx/>
              <a:buChar char="•"/>
            </a:pPr>
            <a:r>
              <a:rPr lang="en-US" baseline="0" dirty="0" smtClean="0"/>
              <a:t>Debug locally</a:t>
            </a:r>
          </a:p>
          <a:p>
            <a:pPr marL="171450" indent="-171450">
              <a:buFontTx/>
              <a:buChar char="•"/>
            </a:pPr>
            <a:r>
              <a:rPr lang="en-US" baseline="0" dirty="0" smtClean="0"/>
              <a:t>Can pull in </a:t>
            </a:r>
            <a:r>
              <a:rPr lang="en-US" baseline="0" dirty="0" err="1" smtClean="0"/>
              <a:t>NuGet</a:t>
            </a:r>
            <a:r>
              <a:rPr lang="en-US" baseline="0" dirty="0" smtClean="0"/>
              <a:t> and other .NET libs</a:t>
            </a:r>
          </a:p>
          <a:p>
            <a:pPr marL="171450" indent="-171450">
              <a:buFontTx/>
              <a:buChar char="•"/>
            </a:pPr>
            <a:r>
              <a:rPr lang="en-US" baseline="0" dirty="0" err="1" smtClean="0"/>
              <a:t>TableController</a:t>
            </a:r>
            <a:r>
              <a:rPr lang="en-US" baseline="0" dirty="0" smtClean="0"/>
              <a:t> is base for accessing data, can be overridden to talk to Table Storage, Mongo, </a:t>
            </a:r>
            <a:r>
              <a:rPr lang="en-US" baseline="0" dirty="0" err="1" smtClean="0"/>
              <a:t>etc</a:t>
            </a:r>
            <a:endParaRPr lang="en-US" baseline="0" dirty="0" smtClean="0"/>
          </a:p>
          <a:p>
            <a:pPr marL="171450" indent="-171450">
              <a:buFontTx/>
              <a:buChar char="•"/>
            </a:pPr>
            <a:r>
              <a:rPr lang="en-US" baseline="0" dirty="0" smtClean="0"/>
              <a:t>Permissions handled as attributes on classes</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13</a:t>
            </a:fld>
            <a:endParaRPr lang="en-US"/>
          </a:p>
        </p:txBody>
      </p:sp>
    </p:spTree>
    <p:extLst>
      <p:ext uri="{BB962C8B-B14F-4D97-AF65-F5344CB8AC3E}">
        <p14:creationId xmlns:p14="http://schemas.microsoft.com/office/powerpoint/2010/main" val="3591138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baseline="0" dirty="0" smtClean="0"/>
              <a:t>All scripts so far tied to a table action</a:t>
            </a:r>
          </a:p>
          <a:p>
            <a:pPr marL="171450" indent="-171450">
              <a:buFontTx/>
              <a:buChar char="•"/>
            </a:pPr>
            <a:r>
              <a:rPr lang="en-US" baseline="0" dirty="0" smtClean="0"/>
              <a:t>Custom APIs are non-table based endpoints</a:t>
            </a:r>
          </a:p>
          <a:p>
            <a:pPr marL="171450" indent="-171450">
              <a:buFontTx/>
              <a:buChar char="•"/>
            </a:pPr>
            <a:r>
              <a:rPr lang="en-US" baseline="0" dirty="0" smtClean="0"/>
              <a:t>Script functionality for normal HTTP methods</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14</a:t>
            </a:fld>
            <a:endParaRPr lang="en-US"/>
          </a:p>
        </p:txBody>
      </p:sp>
    </p:spTree>
    <p:extLst>
      <p:ext uri="{BB962C8B-B14F-4D97-AF65-F5344CB8AC3E}">
        <p14:creationId xmlns:p14="http://schemas.microsoft.com/office/powerpoint/2010/main" val="300803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File storage</a:t>
            </a:r>
          </a:p>
          <a:p>
            <a:pPr marL="171450" indent="-171450">
              <a:buFontTx/>
              <a:buChar char="•"/>
            </a:pPr>
            <a:r>
              <a:rPr lang="en-US" dirty="0" smtClean="0"/>
              <a:t>SQL DB</a:t>
            </a:r>
            <a:r>
              <a:rPr lang="en-US" baseline="0" dirty="0" smtClean="0"/>
              <a:t> for Mobile Services not ideal for file data storage</a:t>
            </a:r>
          </a:p>
          <a:p>
            <a:pPr marL="171450" indent="-171450">
              <a:buFontTx/>
              <a:buChar char="•"/>
            </a:pPr>
            <a:r>
              <a:rPr lang="en-US" baseline="0" dirty="0" smtClean="0"/>
              <a:t>Best practice is to use Mobile Service as Proxy</a:t>
            </a:r>
          </a:p>
          <a:p>
            <a:pPr marL="171450" indent="-171450">
              <a:buFontTx/>
              <a:buChar char="•"/>
            </a:pPr>
            <a:r>
              <a:rPr lang="en-US" baseline="0" dirty="0" smtClean="0"/>
              <a:t>Mobile Service script generates SAS URL</a:t>
            </a:r>
          </a:p>
          <a:p>
            <a:pPr marL="171450" indent="-171450">
              <a:buFontTx/>
              <a:buChar char="•"/>
            </a:pPr>
            <a:r>
              <a:rPr lang="en-US" baseline="0" dirty="0" smtClean="0"/>
              <a:t>Client uploads file to SAS URL</a:t>
            </a:r>
          </a:p>
          <a:p>
            <a:pPr marL="171450" indent="-171450">
              <a:buFontTx/>
              <a:buChar char="•"/>
            </a:pPr>
            <a:endParaRPr lang="en-US" baseline="0" dirty="0" smtClean="0"/>
          </a:p>
          <a:p>
            <a:pPr marL="171450" indent="-171450">
              <a:buFontTx/>
              <a:buChar char="•"/>
            </a:pPr>
            <a:r>
              <a:rPr lang="en-US" dirty="0" smtClean="0"/>
              <a:t>Valet Key Patternhttp://msdn.microsoft.com/en-us/library/dn568102.aspx</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15</a:t>
            </a:fld>
            <a:endParaRPr lang="en-US"/>
          </a:p>
        </p:txBody>
      </p:sp>
    </p:spTree>
    <p:extLst>
      <p:ext uri="{BB962C8B-B14F-4D97-AF65-F5344CB8AC3E}">
        <p14:creationId xmlns:p14="http://schemas.microsoft.com/office/powerpoint/2010/main" val="645720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dirty="0" smtClean="0"/>
              <a:t>Section change: Push Notifications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16</a:t>
            </a:fld>
            <a:endParaRPr lang="en-US"/>
          </a:p>
        </p:txBody>
      </p:sp>
    </p:spTree>
    <p:extLst>
      <p:ext uri="{BB962C8B-B14F-4D97-AF65-F5344CB8AC3E}">
        <p14:creationId xmlns:p14="http://schemas.microsoft.com/office/powerpoint/2010/main" val="40008616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baseline="0" dirty="0" smtClean="0"/>
              <a:t>Push notifications work the same no matter which client you’re working with</a:t>
            </a:r>
          </a:p>
          <a:p>
            <a:pPr marL="171450" indent="-171450">
              <a:buFontTx/>
              <a:buChar char="•"/>
            </a:pPr>
            <a:r>
              <a:rPr lang="en-US" baseline="0" dirty="0" smtClean="0"/>
              <a:t>Client talks to PNS to register for push</a:t>
            </a:r>
          </a:p>
          <a:p>
            <a:pPr marL="171450" indent="-171450">
              <a:buFontTx/>
              <a:buChar char="•"/>
            </a:pPr>
            <a:r>
              <a:rPr lang="en-US" baseline="0" dirty="0" smtClean="0"/>
              <a:t>Client gets token, passes to Mobile Service</a:t>
            </a:r>
          </a:p>
          <a:p>
            <a:pPr marL="171450" indent="-171450">
              <a:buFontTx/>
              <a:buChar char="•"/>
            </a:pPr>
            <a:r>
              <a:rPr lang="en-US" baseline="0" dirty="0" smtClean="0"/>
              <a:t>Mobile Service asks PNS to deliver payload to token / channel URI / registration ID</a:t>
            </a:r>
          </a:p>
          <a:p>
            <a:pPr marL="171450" indent="-171450">
              <a:buFontTx/>
              <a:buChar char="•"/>
            </a:pPr>
            <a:r>
              <a:rPr lang="en-US" baseline="0" dirty="0" smtClean="0"/>
              <a:t>PNS delivers push to client app</a:t>
            </a:r>
          </a:p>
          <a:p>
            <a:pPr marL="171450" indent="-171450">
              <a:buFontTx/>
              <a:buChar char="•"/>
            </a:pPr>
            <a:r>
              <a:rPr lang="en-US" dirty="0" smtClean="0"/>
              <a:t>PNS = Push Notification Service (i.e. MPNS,</a:t>
            </a:r>
            <a:r>
              <a:rPr lang="en-US" baseline="0" dirty="0" smtClean="0"/>
              <a:t> WNS, GCM, ADM, APNS)</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17</a:t>
            </a:fld>
            <a:endParaRPr lang="en-US"/>
          </a:p>
        </p:txBody>
      </p:sp>
    </p:spTree>
    <p:extLst>
      <p:ext uri="{BB962C8B-B14F-4D97-AF65-F5344CB8AC3E}">
        <p14:creationId xmlns:p14="http://schemas.microsoft.com/office/powerpoint/2010/main" val="22513692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Adding Push</a:t>
            </a:r>
          </a:p>
          <a:p>
            <a:pPr marL="171450" indent="-171450">
              <a:buFontTx/>
              <a:buChar char="•"/>
            </a:pPr>
            <a:r>
              <a:rPr lang="en-US" dirty="0" smtClean="0"/>
              <a:t>Configure server</a:t>
            </a:r>
            <a:r>
              <a:rPr lang="en-US" baseline="0" dirty="0" smtClean="0"/>
              <a:t> side for push (Apple </a:t>
            </a:r>
            <a:r>
              <a:rPr lang="en-US" baseline="0" dirty="0" err="1" smtClean="0"/>
              <a:t>Dev</a:t>
            </a:r>
            <a:r>
              <a:rPr lang="en-US" baseline="0" dirty="0" smtClean="0"/>
              <a:t> portal / Android portal / Win Portal)</a:t>
            </a:r>
          </a:p>
          <a:p>
            <a:pPr marL="171450" indent="-171450">
              <a:buFontTx/>
              <a:buChar char="•"/>
            </a:pPr>
            <a:r>
              <a:rPr lang="en-US" baseline="0" dirty="0" smtClean="0"/>
              <a:t>Copy certificate / </a:t>
            </a:r>
            <a:r>
              <a:rPr lang="en-US" baseline="0" dirty="0" err="1" smtClean="0"/>
              <a:t>api</a:t>
            </a:r>
            <a:r>
              <a:rPr lang="en-US" baseline="0" dirty="0" smtClean="0"/>
              <a:t> key / </a:t>
            </a:r>
            <a:r>
              <a:rPr lang="en-US" baseline="0" dirty="0" err="1" smtClean="0"/>
              <a:t>etc</a:t>
            </a:r>
            <a:r>
              <a:rPr lang="en-US" baseline="0" dirty="0" smtClean="0"/>
              <a:t> to Azure portal</a:t>
            </a:r>
          </a:p>
          <a:p>
            <a:pPr marL="171450" indent="-171450">
              <a:buFontTx/>
              <a:buChar char="•"/>
            </a:pPr>
            <a:r>
              <a:rPr lang="en-US" baseline="0" dirty="0" smtClean="0"/>
              <a:t>Set up push on client</a:t>
            </a:r>
          </a:p>
          <a:p>
            <a:pPr marL="171450" indent="-171450">
              <a:buFontTx/>
              <a:buChar char="•"/>
            </a:pPr>
            <a:r>
              <a:rPr lang="en-US" baseline="0" dirty="0" smtClean="0"/>
              <a:t>Enable push from server to client</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18</a:t>
            </a:fld>
            <a:endParaRPr lang="en-US"/>
          </a:p>
        </p:txBody>
      </p:sp>
    </p:spTree>
    <p:extLst>
      <p:ext uri="{BB962C8B-B14F-4D97-AF65-F5344CB8AC3E}">
        <p14:creationId xmlns:p14="http://schemas.microsoft.com/office/powerpoint/2010/main" val="23802481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a:t>
            </a:r>
            <a:r>
              <a:rPr lang="en-US" baseline="0" dirty="0" smtClean="0"/>
              <a:t> points</a:t>
            </a:r>
          </a:p>
          <a:p>
            <a:pPr marL="171450" indent="-171450">
              <a:buFontTx/>
              <a:buChar char="•"/>
            </a:pPr>
            <a:r>
              <a:rPr lang="en-US" baseline="0" dirty="0" smtClean="0"/>
              <a:t>Notification Hubs are a separate service from Mobile Services but also used by Mobile Services</a:t>
            </a:r>
          </a:p>
          <a:p>
            <a:pPr marL="171450" indent="-171450">
              <a:buFontTx/>
              <a:buChar char="•"/>
            </a:pPr>
            <a:r>
              <a:rPr lang="en-US" baseline="0" dirty="0" smtClean="0"/>
              <a:t>Pushes to </a:t>
            </a:r>
            <a:r>
              <a:rPr lang="en-US" baseline="0" dirty="0" err="1" smtClean="0"/>
              <a:t>iOS</a:t>
            </a:r>
            <a:r>
              <a:rPr lang="en-US" baseline="0" dirty="0" smtClean="0"/>
              <a:t>, Android, Kindle, Windows Phone, Windows Store</a:t>
            </a:r>
          </a:p>
          <a:p>
            <a:pPr marL="171450" indent="-171450">
              <a:buFontTx/>
              <a:buChar char="•"/>
            </a:pPr>
            <a:r>
              <a:rPr lang="en-US" baseline="0" dirty="0" smtClean="0"/>
              <a:t>Extremely scalable (millions of pushes in minutes)</a:t>
            </a:r>
          </a:p>
          <a:p>
            <a:pPr marL="171450" indent="-171450">
              <a:buFontTx/>
              <a:buChar char="•"/>
            </a:pPr>
            <a:r>
              <a:rPr lang="en-US" baseline="0" dirty="0" smtClean="0"/>
              <a:t>Tags and templates</a:t>
            </a:r>
          </a:p>
          <a:p>
            <a:pPr marL="171450" indent="-171450">
              <a:buFontTx/>
              <a:buChar char="•"/>
            </a:pPr>
            <a:r>
              <a:rPr lang="en-US" baseline="0" dirty="0" smtClean="0"/>
              <a:t>Server SDKs: .NET, Java (beta), Node, REST API</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19</a:t>
            </a:fld>
            <a:endParaRPr lang="en-US"/>
          </a:p>
        </p:txBody>
      </p:sp>
    </p:spTree>
    <p:extLst>
      <p:ext uri="{BB962C8B-B14F-4D97-AF65-F5344CB8AC3E}">
        <p14:creationId xmlns:p14="http://schemas.microsoft.com/office/powerpoint/2010/main" val="26714848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baseline="0" dirty="0" smtClean="0"/>
              <a:t>Section change: Authorization and Authentication</a:t>
            </a:r>
          </a:p>
          <a:p>
            <a:pPr marL="171450" indent="-171450">
              <a:buFontTx/>
              <a:buChar char="•"/>
            </a:pPr>
            <a:r>
              <a:rPr lang="en-US" baseline="0" dirty="0" smtClean="0"/>
              <a:t>Controlling who can access what</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20</a:t>
            </a:fld>
            <a:endParaRPr lang="en-US"/>
          </a:p>
        </p:txBody>
      </p:sp>
    </p:spTree>
    <p:extLst>
      <p:ext uri="{BB962C8B-B14F-4D97-AF65-F5344CB8AC3E}">
        <p14:creationId xmlns:p14="http://schemas.microsoft.com/office/powerpoint/2010/main" val="4000861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a:t>
            </a:r>
            <a:r>
              <a:rPr lang="en-US" baseline="0" dirty="0" smtClean="0"/>
              <a:t> Notes</a:t>
            </a:r>
          </a:p>
          <a:p>
            <a:pPr marL="171450" indent="-171450">
              <a:buFontTx/>
              <a:buChar char="•"/>
            </a:pPr>
            <a:r>
              <a:rPr lang="en-US" baseline="0" dirty="0" smtClean="0"/>
              <a:t>Azure Mobile Services is a Backend-as-a-Service</a:t>
            </a:r>
          </a:p>
          <a:p>
            <a:pPr marL="171450" indent="-171450">
              <a:buFontTx/>
              <a:buChar char="•"/>
            </a:pPr>
            <a:r>
              <a:rPr lang="en-US" baseline="0" dirty="0" smtClean="0"/>
              <a:t>Instead of you having to design, build, test, deploy, manage, and upgrade your whole backend, we do it for you</a:t>
            </a:r>
          </a:p>
          <a:p>
            <a:pPr marL="171450" indent="-171450">
              <a:buFontTx/>
              <a:buChar char="•"/>
            </a:pPr>
            <a:r>
              <a:rPr lang="en-US" baseline="0" dirty="0" smtClean="0"/>
              <a:t>Features of Mobile Services</a:t>
            </a:r>
          </a:p>
          <a:p>
            <a:pPr marL="628650" lvl="1" indent="-171450">
              <a:buFontTx/>
              <a:buChar char="•"/>
            </a:pPr>
            <a:r>
              <a:rPr lang="en-US" baseline="0" dirty="0" smtClean="0"/>
              <a:t>Storage – SQL DB</a:t>
            </a:r>
          </a:p>
          <a:p>
            <a:pPr marL="628650" lvl="1" indent="-171450">
              <a:buFontTx/>
              <a:buChar char="•"/>
            </a:pPr>
            <a:r>
              <a:rPr lang="en-US" baseline="0" dirty="0" smtClean="0"/>
              <a:t>Authentication – built in support for social providers w/ ability to custom </a:t>
            </a:r>
            <a:r>
              <a:rPr lang="en-US" baseline="0" dirty="0" err="1" smtClean="0"/>
              <a:t>auth</a:t>
            </a:r>
            <a:endParaRPr lang="en-US" baseline="0" dirty="0" smtClean="0"/>
          </a:p>
          <a:p>
            <a:pPr marL="628650" lvl="1" indent="-171450">
              <a:buFontTx/>
              <a:buChar char="•"/>
            </a:pPr>
            <a:r>
              <a:rPr lang="en-US" baseline="0" dirty="0" smtClean="0"/>
              <a:t>Backend logic – data validation, logical flows, </a:t>
            </a:r>
            <a:r>
              <a:rPr lang="en-US" baseline="0" dirty="0" err="1" smtClean="0"/>
              <a:t>etc</a:t>
            </a:r>
            <a:endParaRPr lang="en-US" baseline="0" dirty="0" smtClean="0"/>
          </a:p>
          <a:p>
            <a:pPr marL="628650" lvl="1" indent="-171450">
              <a:buFontTx/>
              <a:buChar char="•"/>
            </a:pPr>
            <a:r>
              <a:rPr lang="en-US" baseline="0" dirty="0" smtClean="0"/>
              <a:t>Push Notifications – across all major mobile platforms</a:t>
            </a:r>
          </a:p>
          <a:p>
            <a:pPr marL="628650" lvl="1" indent="-171450">
              <a:buFontTx/>
              <a:buChar char="•"/>
            </a:pPr>
            <a:r>
              <a:rPr lang="en-US" baseline="0" dirty="0" smtClean="0"/>
              <a:t>Scheduler – backend job processing</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a:t>
            </a:fld>
            <a:endParaRPr lang="en-US"/>
          </a:p>
        </p:txBody>
      </p:sp>
    </p:spTree>
    <p:extLst>
      <p:ext uri="{BB962C8B-B14F-4D97-AF65-F5344CB8AC3E}">
        <p14:creationId xmlns:p14="http://schemas.microsoft.com/office/powerpoint/2010/main" val="4104490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dirty="0" smtClean="0"/>
              <a:t>Data </a:t>
            </a:r>
            <a:r>
              <a:rPr lang="en-US" dirty="0" err="1" smtClean="0"/>
              <a:t>auth</a:t>
            </a:r>
            <a:r>
              <a:rPr lang="en-US" baseline="0" dirty="0" smtClean="0"/>
              <a:t> – locking data down</a:t>
            </a:r>
          </a:p>
          <a:p>
            <a:pPr marL="171450" indent="-171450">
              <a:buFontTx/>
              <a:buChar char="•"/>
            </a:pPr>
            <a:r>
              <a:rPr lang="en-US" baseline="0" dirty="0" smtClean="0"/>
              <a:t>Default is App Key Required, great for pre-release time period</a:t>
            </a:r>
          </a:p>
          <a:p>
            <a:pPr marL="171450" indent="-171450">
              <a:buFontTx/>
              <a:buChar char="•"/>
            </a:pPr>
            <a:r>
              <a:rPr lang="en-US" baseline="0" dirty="0" smtClean="0"/>
              <a:t>Not production ready due to key’s accessibility in public apps</a:t>
            </a:r>
          </a:p>
          <a:p>
            <a:pPr marL="171450" indent="-171450">
              <a:buFontTx/>
              <a:buChar char="•"/>
            </a:pPr>
            <a:r>
              <a:rPr lang="en-US" baseline="0" dirty="0" smtClean="0"/>
              <a:t>Authenticated users – requests must contain user ID and matching </a:t>
            </a:r>
            <a:r>
              <a:rPr lang="en-US" baseline="0" dirty="0" err="1" smtClean="0"/>
              <a:t>auth</a:t>
            </a:r>
            <a:r>
              <a:rPr lang="en-US" baseline="0" dirty="0" smtClean="0"/>
              <a:t> token</a:t>
            </a:r>
          </a:p>
          <a:p>
            <a:pPr marL="171450" indent="-171450">
              <a:buFontTx/>
              <a:buChar char="•"/>
            </a:pPr>
            <a:r>
              <a:rPr lang="en-US" baseline="0" dirty="0" smtClean="0"/>
              <a:t>Admins and other scripts – only external requests with Master Key make it through</a:t>
            </a:r>
          </a:p>
          <a:p>
            <a:pPr marL="171450" indent="-171450">
              <a:buFontTx/>
              <a:buChar char="•"/>
            </a:pPr>
            <a:r>
              <a:rPr lang="en-US" baseline="0" dirty="0" smtClean="0"/>
              <a:t>Otherwise 401 is returned</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21</a:t>
            </a:fld>
            <a:endParaRPr lang="en-US"/>
          </a:p>
        </p:txBody>
      </p:sp>
    </p:spTree>
    <p:extLst>
      <p:ext uri="{BB962C8B-B14F-4D97-AF65-F5344CB8AC3E}">
        <p14:creationId xmlns:p14="http://schemas.microsoft.com/office/powerpoint/2010/main" val="33174836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dirty="0" smtClean="0"/>
              <a:t>Server </a:t>
            </a:r>
            <a:r>
              <a:rPr lang="en-US" dirty="0" err="1" smtClean="0"/>
              <a:t>auth</a:t>
            </a:r>
            <a:r>
              <a:rPr lang="en-US" dirty="0" smtClean="0"/>
              <a:t> flow uses OAUTH</a:t>
            </a:r>
          </a:p>
          <a:p>
            <a:pPr marL="171450" indent="-171450">
              <a:buFontTx/>
              <a:buChar char="•"/>
            </a:pPr>
            <a:r>
              <a:rPr lang="en-US" dirty="0" smtClean="0"/>
              <a:t>Mobile</a:t>
            </a:r>
            <a:r>
              <a:rPr lang="en-US" baseline="0" dirty="0" smtClean="0"/>
              <a:t> Service is registered with provider to allow </a:t>
            </a:r>
            <a:r>
              <a:rPr lang="en-US" baseline="0" dirty="0" err="1" smtClean="0"/>
              <a:t>auth</a:t>
            </a:r>
            <a:endParaRPr lang="en-US" baseline="0" dirty="0" smtClean="0"/>
          </a:p>
          <a:p>
            <a:pPr marL="171450" indent="-171450">
              <a:buFontTx/>
              <a:buChar char="•"/>
            </a:pPr>
            <a:r>
              <a:rPr lang="en-US" baseline="0" dirty="0" smtClean="0"/>
              <a:t>Client calls </a:t>
            </a:r>
            <a:r>
              <a:rPr lang="en-US" baseline="0" dirty="0" err="1" smtClean="0"/>
              <a:t>auth</a:t>
            </a:r>
            <a:r>
              <a:rPr lang="en-US" baseline="0" dirty="0" smtClean="0"/>
              <a:t> method and passes in provider name</a:t>
            </a:r>
          </a:p>
          <a:p>
            <a:pPr marL="171450" indent="-171450">
              <a:buFontTx/>
              <a:buChar char="•"/>
            </a:pPr>
            <a:r>
              <a:rPr lang="en-US" baseline="0" dirty="0" smtClean="0"/>
              <a:t>User authenticates, Mobile Service and provider do OAUTH</a:t>
            </a:r>
          </a:p>
          <a:p>
            <a:pPr marL="171450" indent="-171450">
              <a:buFontTx/>
              <a:buChar char="•"/>
            </a:pPr>
            <a:r>
              <a:rPr lang="en-US" baseline="0" dirty="0" smtClean="0"/>
              <a:t>User ID and token (for Mobile Service) returned to client</a:t>
            </a:r>
          </a:p>
          <a:p>
            <a:pPr marL="171450" indent="-171450">
              <a:buFontTx/>
              <a:buChar char="•"/>
            </a:pPr>
            <a:r>
              <a:rPr lang="en-US" baseline="0" dirty="0" smtClean="0"/>
              <a:t>Provider token / secret accessible in Mobile Service</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22</a:t>
            </a:fld>
            <a:endParaRPr lang="en-US"/>
          </a:p>
        </p:txBody>
      </p:sp>
    </p:spTree>
    <p:extLst>
      <p:ext uri="{BB962C8B-B14F-4D97-AF65-F5344CB8AC3E}">
        <p14:creationId xmlns:p14="http://schemas.microsoft.com/office/powerpoint/2010/main" val="12491662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dirty="0" smtClean="0"/>
              <a:t>Client flow uses SDKs for provider / platform</a:t>
            </a:r>
          </a:p>
          <a:p>
            <a:pPr marL="171450" indent="-171450">
              <a:buFontTx/>
              <a:buChar char="•"/>
            </a:pPr>
            <a:r>
              <a:rPr lang="en-US" dirty="0" smtClean="0"/>
              <a:t>User </a:t>
            </a:r>
            <a:r>
              <a:rPr lang="en-US" dirty="0" err="1" smtClean="0"/>
              <a:t>auths</a:t>
            </a:r>
            <a:r>
              <a:rPr lang="en-US" dirty="0" smtClean="0"/>
              <a:t> using SDK on client</a:t>
            </a:r>
          </a:p>
          <a:p>
            <a:pPr marL="171450" indent="-171450">
              <a:buFontTx/>
              <a:buChar char="•"/>
            </a:pPr>
            <a:r>
              <a:rPr lang="en-US" dirty="0" smtClean="0"/>
              <a:t>Provider token / secret sent to</a:t>
            </a:r>
            <a:r>
              <a:rPr lang="en-US" baseline="0" dirty="0" smtClean="0"/>
              <a:t> Mobile Service</a:t>
            </a:r>
          </a:p>
          <a:p>
            <a:pPr marL="171450" indent="-171450">
              <a:buFontTx/>
              <a:buChar char="•"/>
            </a:pPr>
            <a:r>
              <a:rPr lang="en-US" baseline="0" dirty="0" smtClean="0"/>
              <a:t>Mobile Service checks validity and hands back user ID and token</a:t>
            </a:r>
            <a:endParaRPr lang="en-US"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23</a:t>
            </a:fld>
            <a:endParaRPr lang="en-US"/>
          </a:p>
        </p:txBody>
      </p:sp>
    </p:spTree>
    <p:extLst>
      <p:ext uri="{BB962C8B-B14F-4D97-AF65-F5344CB8AC3E}">
        <p14:creationId xmlns:p14="http://schemas.microsoft.com/office/powerpoint/2010/main" val="16635792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a:t>
            </a:r>
            <a:r>
              <a:rPr lang="en-US" baseline="0" dirty="0" smtClean="0"/>
              <a:t> points</a:t>
            </a:r>
          </a:p>
          <a:p>
            <a:pPr marL="171450" indent="-171450">
              <a:buFontTx/>
              <a:buChar char="•"/>
            </a:pPr>
            <a:r>
              <a:rPr lang="en-US" baseline="0" dirty="0" smtClean="0"/>
              <a:t>User level indicates if they’ve logged in or came across with master key</a:t>
            </a:r>
          </a:p>
          <a:p>
            <a:pPr marL="171450" indent="-171450">
              <a:buFontTx/>
              <a:buChar char="•"/>
            </a:pPr>
            <a:r>
              <a:rPr lang="en-US" baseline="0" dirty="0" smtClean="0"/>
              <a:t>User ID for user making the request</a:t>
            </a:r>
          </a:p>
          <a:p>
            <a:pPr marL="171450" indent="-171450">
              <a:buFontTx/>
              <a:buChar char="•"/>
            </a:pPr>
            <a:r>
              <a:rPr lang="en-US" baseline="0" dirty="0" err="1" smtClean="0"/>
              <a:t>GetIdentities</a:t>
            </a:r>
            <a:r>
              <a:rPr lang="en-US" baseline="0" dirty="0" smtClean="0"/>
              <a:t> can be called to get provider token / secret and basic information from provider </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24</a:t>
            </a:fld>
            <a:endParaRPr lang="en-US"/>
          </a:p>
        </p:txBody>
      </p:sp>
    </p:spTree>
    <p:extLst>
      <p:ext uri="{BB962C8B-B14F-4D97-AF65-F5344CB8AC3E}">
        <p14:creationId xmlns:p14="http://schemas.microsoft.com/office/powerpoint/2010/main" val="2018295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a:t>
            </a:r>
            <a:r>
              <a:rPr lang="en-US" baseline="0" dirty="0" smtClean="0"/>
              <a:t> adding </a:t>
            </a:r>
            <a:r>
              <a:rPr lang="en-US" baseline="0" dirty="0" err="1" smtClean="0"/>
              <a:t>auth</a:t>
            </a:r>
            <a:endParaRPr lang="en-US" baseline="0" dirty="0" smtClean="0"/>
          </a:p>
          <a:p>
            <a:pPr marL="171450" indent="-171450">
              <a:buFontTx/>
              <a:buChar char="•"/>
            </a:pPr>
            <a:r>
              <a:rPr lang="en-US" baseline="0" dirty="0" smtClean="0"/>
              <a:t>Lock table operations down to authenticated users</a:t>
            </a:r>
          </a:p>
          <a:p>
            <a:pPr marL="171450" indent="-171450">
              <a:buFontTx/>
              <a:buChar char="•"/>
            </a:pPr>
            <a:r>
              <a:rPr lang="en-US" baseline="0" dirty="0" smtClean="0"/>
              <a:t>Attempt to access and show 401 on client</a:t>
            </a:r>
          </a:p>
          <a:p>
            <a:pPr marL="171450" indent="-171450">
              <a:buFontTx/>
              <a:buChar char="•"/>
            </a:pPr>
            <a:r>
              <a:rPr lang="en-US" baseline="0" dirty="0" smtClean="0"/>
              <a:t>Set up </a:t>
            </a:r>
            <a:r>
              <a:rPr lang="en-US" baseline="0" dirty="0" err="1" smtClean="0"/>
              <a:t>auth</a:t>
            </a:r>
            <a:r>
              <a:rPr lang="en-US" baseline="0" dirty="0" smtClean="0"/>
              <a:t> provider and mobile service in portal</a:t>
            </a:r>
          </a:p>
          <a:p>
            <a:pPr marL="171450" indent="-171450">
              <a:buFontTx/>
              <a:buChar char="•"/>
            </a:pPr>
            <a:r>
              <a:rPr lang="en-US" baseline="0" dirty="0" smtClean="0"/>
              <a:t>Add </a:t>
            </a:r>
            <a:r>
              <a:rPr lang="en-US" baseline="0" dirty="0" err="1" smtClean="0"/>
              <a:t>auth</a:t>
            </a:r>
            <a:r>
              <a:rPr lang="en-US" baseline="0" dirty="0" smtClean="0"/>
              <a:t> code to client</a:t>
            </a:r>
          </a:p>
          <a:p>
            <a:pPr marL="171450" indent="-171450">
              <a:buFontTx/>
              <a:buChar char="•"/>
            </a:pPr>
            <a:r>
              <a:rPr lang="en-US" baseline="0" dirty="0" smtClean="0"/>
              <a:t>Show </a:t>
            </a:r>
            <a:r>
              <a:rPr lang="en-US" baseline="0" dirty="0" err="1" smtClean="0"/>
              <a:t>auth</a:t>
            </a:r>
            <a:r>
              <a:rPr lang="en-US" baseline="0" dirty="0" smtClean="0"/>
              <a:t> working</a:t>
            </a:r>
          </a:p>
          <a:p>
            <a:pPr marL="171450" indent="-171450">
              <a:buFontTx/>
              <a:buChar char="•"/>
            </a:pPr>
            <a:r>
              <a:rPr lang="en-US" baseline="0" dirty="0" smtClean="0"/>
              <a:t>Add logic to insert script to tie data to user</a:t>
            </a:r>
          </a:p>
          <a:p>
            <a:pPr marL="171450" indent="-171450">
              <a:buFontTx/>
              <a:buChar char="•"/>
            </a:pPr>
            <a:r>
              <a:rPr lang="en-US" baseline="0" dirty="0" smtClean="0"/>
              <a:t>Add logic to read script to only fetch data user can access</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25</a:t>
            </a:fld>
            <a:endParaRPr lang="en-US"/>
          </a:p>
        </p:txBody>
      </p:sp>
    </p:spTree>
    <p:extLst>
      <p:ext uri="{BB962C8B-B14F-4D97-AF65-F5344CB8AC3E}">
        <p14:creationId xmlns:p14="http://schemas.microsoft.com/office/powerpoint/2010/main" val="30080860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notes</a:t>
            </a:r>
          </a:p>
          <a:p>
            <a:pPr marL="171450" indent="-171450">
              <a:buFontTx/>
              <a:buChar char="•"/>
            </a:pPr>
            <a:r>
              <a:rPr lang="en-US" dirty="0" smtClean="0"/>
              <a:t>Subject change: Scheduler</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26</a:t>
            </a:fld>
            <a:endParaRPr lang="en-US"/>
          </a:p>
        </p:txBody>
      </p:sp>
    </p:spTree>
    <p:extLst>
      <p:ext uri="{BB962C8B-B14F-4D97-AF65-F5344CB8AC3E}">
        <p14:creationId xmlns:p14="http://schemas.microsoft.com/office/powerpoint/2010/main" val="40008616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dirty="0" smtClean="0"/>
              <a:t>Schedule jobs</a:t>
            </a:r>
            <a:r>
              <a:rPr lang="en-US" baseline="0" dirty="0" smtClean="0"/>
              <a:t> (scripts) can be run by the scheduler</a:t>
            </a:r>
          </a:p>
          <a:p>
            <a:pPr marL="171450" indent="-171450">
              <a:buFontTx/>
              <a:buChar char="•"/>
            </a:pPr>
            <a:r>
              <a:rPr lang="en-US" baseline="0" dirty="0" smtClean="0"/>
              <a:t>Ideal for any backend job processing (regular push notification, remove old data, </a:t>
            </a:r>
            <a:r>
              <a:rPr lang="en-US" baseline="0" dirty="0" err="1" smtClean="0"/>
              <a:t>etc</a:t>
            </a:r>
            <a:r>
              <a:rPr lang="en-US" baseline="0" dirty="0" smtClean="0"/>
              <a:t>)</a:t>
            </a:r>
          </a:p>
          <a:p>
            <a:pPr marL="171450" indent="-171450">
              <a:buFontTx/>
              <a:buChar char="•"/>
            </a:pPr>
            <a:r>
              <a:rPr lang="en-US" baseline="0" dirty="0" smtClean="0"/>
              <a:t>Length and how often you can run job based off tier of your mobile service</a:t>
            </a:r>
          </a:p>
        </p:txBody>
      </p:sp>
      <p:sp>
        <p:nvSpPr>
          <p:cNvPr id="4" name="Slide Number Placeholder 3"/>
          <p:cNvSpPr>
            <a:spLocks noGrp="1"/>
          </p:cNvSpPr>
          <p:nvPr>
            <p:ph type="sldNum" sz="quarter" idx="10"/>
          </p:nvPr>
        </p:nvSpPr>
        <p:spPr/>
        <p:txBody>
          <a:bodyPr/>
          <a:lstStyle/>
          <a:p>
            <a:fld id="{2C52CFDC-D2D5-4B9F-BA75-89F771E01AEB}" type="slidenum">
              <a:rPr lang="en-US" smtClean="0"/>
              <a:t>27</a:t>
            </a:fld>
            <a:endParaRPr lang="en-US"/>
          </a:p>
        </p:txBody>
      </p:sp>
    </p:spTree>
    <p:extLst>
      <p:ext uri="{BB962C8B-B14F-4D97-AF65-F5344CB8AC3E}">
        <p14:creationId xmlns:p14="http://schemas.microsoft.com/office/powerpoint/2010/main" val="19763590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endParaRPr lang="en-US" dirty="0"/>
          </a:p>
          <a:p>
            <a:pPr marL="171450" indent="-171450">
              <a:buFontTx/>
              <a:buChar char="•"/>
            </a:pPr>
            <a:r>
              <a:rPr lang="en-US" baseline="0" dirty="0" smtClean="0"/>
              <a:t>Subject change: Script source control</a:t>
            </a:r>
          </a:p>
          <a:p>
            <a:pPr marL="171450" indent="-171450">
              <a:buFontTx/>
              <a:buChar char="•"/>
            </a:pPr>
            <a:endParaRPr lang="en-US"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28</a:t>
            </a:fld>
            <a:endParaRPr lang="en-US"/>
          </a:p>
        </p:txBody>
      </p:sp>
    </p:spTree>
    <p:extLst>
      <p:ext uri="{BB962C8B-B14F-4D97-AF65-F5344CB8AC3E}">
        <p14:creationId xmlns:p14="http://schemas.microsoft.com/office/powerpoint/2010/main" val="40008616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dirty="0" smtClean="0"/>
              <a:t>Script</a:t>
            </a:r>
            <a:r>
              <a:rPr lang="en-US" baseline="0" dirty="0" smtClean="0"/>
              <a:t> source control creates GIT repo for all scripts and permission JSON files</a:t>
            </a:r>
          </a:p>
          <a:p>
            <a:pPr marL="171450" indent="-171450">
              <a:buFontTx/>
              <a:buChar char="•"/>
            </a:pPr>
            <a:r>
              <a:rPr lang="en-US" baseline="0" dirty="0" smtClean="0"/>
              <a:t>Enables you to pull scripts down and edit locally</a:t>
            </a:r>
          </a:p>
          <a:p>
            <a:pPr marL="171450" indent="-171450">
              <a:buFontTx/>
              <a:buChar char="•"/>
            </a:pPr>
            <a:r>
              <a:rPr lang="en-US" baseline="0" dirty="0" smtClean="0"/>
              <a:t>Lets you create shared scripts to reuse code</a:t>
            </a:r>
          </a:p>
          <a:p>
            <a:pPr marL="171450" indent="-171450">
              <a:buFontTx/>
              <a:buChar char="•"/>
            </a:pPr>
            <a:r>
              <a:rPr lang="en-US" baseline="0" dirty="0" smtClean="0"/>
              <a:t>Enables installing of NPM modules (Node)</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29</a:t>
            </a:fld>
            <a:endParaRPr lang="en-US"/>
          </a:p>
        </p:txBody>
      </p:sp>
    </p:spTree>
    <p:extLst>
      <p:ext uri="{BB962C8B-B14F-4D97-AF65-F5344CB8AC3E}">
        <p14:creationId xmlns:p14="http://schemas.microsoft.com/office/powerpoint/2010/main" val="3912526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dirty="0" smtClean="0"/>
              <a:t>Subject change: diagnostics,</a:t>
            </a:r>
            <a:r>
              <a:rPr lang="en-US" baseline="0" dirty="0" smtClean="0"/>
              <a:t> logging, scale</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30</a:t>
            </a:fld>
            <a:endParaRPr lang="en-US"/>
          </a:p>
        </p:txBody>
      </p:sp>
    </p:spTree>
    <p:extLst>
      <p:ext uri="{BB962C8B-B14F-4D97-AF65-F5344CB8AC3E}">
        <p14:creationId xmlns:p14="http://schemas.microsoft.com/office/powerpoint/2010/main" val="4000861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Getting Started</a:t>
            </a:r>
          </a:p>
          <a:p>
            <a:pPr marL="171450" indent="-171450">
              <a:buFontTx/>
              <a:buChar char="•"/>
            </a:pPr>
            <a:r>
              <a:rPr lang="en-US" dirty="0" smtClean="0"/>
              <a:t>Go</a:t>
            </a:r>
            <a:r>
              <a:rPr lang="en-US" baseline="0" dirty="0" smtClean="0"/>
              <a:t> to the portal</a:t>
            </a:r>
          </a:p>
          <a:p>
            <a:pPr marL="171450" indent="-171450">
              <a:buFontTx/>
              <a:buChar char="•"/>
            </a:pPr>
            <a:r>
              <a:rPr lang="en-US" baseline="0" dirty="0" smtClean="0"/>
              <a:t>Create a new mobile service (Node backend works with most of deck)</a:t>
            </a:r>
          </a:p>
          <a:p>
            <a:pPr marL="171450" indent="-171450">
              <a:buFontTx/>
              <a:buChar char="•"/>
            </a:pPr>
            <a:r>
              <a:rPr lang="en-US" baseline="0" dirty="0" smtClean="0"/>
              <a:t>Walk through Getting started screen</a:t>
            </a:r>
          </a:p>
          <a:p>
            <a:pPr marL="171450" indent="-171450">
              <a:buFontTx/>
              <a:buChar char="•"/>
            </a:pPr>
            <a:r>
              <a:rPr lang="en-US" baseline="0" dirty="0" smtClean="0"/>
              <a:t>Choose platform</a:t>
            </a:r>
          </a:p>
          <a:p>
            <a:pPr marL="171450" indent="-171450">
              <a:buFontTx/>
              <a:buChar char="•"/>
            </a:pPr>
            <a:r>
              <a:rPr lang="en-US" baseline="0" dirty="0" smtClean="0"/>
              <a:t>Download quick start</a:t>
            </a:r>
          </a:p>
          <a:p>
            <a:pPr marL="171450" indent="-171450">
              <a:buFontTx/>
              <a:buChar char="•"/>
            </a:pPr>
            <a:r>
              <a:rPr lang="en-US" baseline="0" dirty="0" smtClean="0"/>
              <a:t>Run quick start</a:t>
            </a:r>
          </a:p>
          <a:p>
            <a:pPr marL="171450" indent="-171450">
              <a:buFontTx/>
              <a:buChar char="•"/>
            </a:pPr>
            <a:r>
              <a:rPr lang="en-US" baseline="0" dirty="0" smtClean="0"/>
              <a:t>Save and update data</a:t>
            </a:r>
          </a:p>
          <a:p>
            <a:pPr marL="171450" indent="-171450">
              <a:buFontTx/>
              <a:buChar char="•"/>
            </a:pPr>
            <a:r>
              <a:rPr lang="en-US" baseline="0" dirty="0" smtClean="0"/>
              <a:t>Show data in portal (Node)</a:t>
            </a:r>
          </a:p>
          <a:p>
            <a:pPr marL="171450" indent="-171450">
              <a:buFontTx/>
              <a:buChar char="•"/>
            </a:pPr>
            <a:r>
              <a:rPr lang="en-US" baseline="0" dirty="0" smtClean="0"/>
              <a:t>Walk through client code that deals with Mobile Service</a:t>
            </a:r>
          </a:p>
        </p:txBody>
      </p:sp>
      <p:sp>
        <p:nvSpPr>
          <p:cNvPr id="4" name="Slide Number Placeholder 3"/>
          <p:cNvSpPr>
            <a:spLocks noGrp="1"/>
          </p:cNvSpPr>
          <p:nvPr>
            <p:ph type="sldNum" sz="quarter" idx="10"/>
          </p:nvPr>
        </p:nvSpPr>
        <p:spPr/>
        <p:txBody>
          <a:bodyPr/>
          <a:lstStyle/>
          <a:p>
            <a:fld id="{2C52CFDC-D2D5-4B9F-BA75-89F771E01AEB}" type="slidenum">
              <a:rPr lang="en-US" smtClean="0"/>
              <a:t>4</a:t>
            </a:fld>
            <a:endParaRPr lang="en-US"/>
          </a:p>
        </p:txBody>
      </p:sp>
    </p:spTree>
    <p:extLst>
      <p:ext uri="{BB962C8B-B14F-4D97-AF65-F5344CB8AC3E}">
        <p14:creationId xmlns:p14="http://schemas.microsoft.com/office/powerpoint/2010/main" val="31549102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dirty="0" smtClean="0"/>
              <a:t>Some default stats</a:t>
            </a:r>
            <a:r>
              <a:rPr lang="en-US" baseline="0" dirty="0" smtClean="0"/>
              <a:t> like # of </a:t>
            </a:r>
            <a:r>
              <a:rPr lang="en-US" baseline="0" dirty="0" err="1" smtClean="0"/>
              <a:t>api</a:t>
            </a:r>
            <a:r>
              <a:rPr lang="en-US" baseline="0" dirty="0" smtClean="0"/>
              <a:t> calls, # of devices connecting, amount of data out</a:t>
            </a:r>
          </a:p>
          <a:p>
            <a:pPr marL="171450" indent="-171450">
              <a:buFontTx/>
              <a:buChar char="•"/>
            </a:pPr>
            <a:r>
              <a:rPr lang="en-US" baseline="0" dirty="0" err="1" smtClean="0"/>
              <a:t>Api</a:t>
            </a:r>
            <a:r>
              <a:rPr lang="en-US" baseline="0" dirty="0" smtClean="0"/>
              <a:t> calls are important because that’s how mobile services’ scale is </a:t>
            </a:r>
            <a:r>
              <a:rPr lang="en-US" baseline="0" dirty="0" err="1" smtClean="0"/>
              <a:t>baed</a:t>
            </a:r>
            <a:endParaRPr lang="en-US" baseline="0" dirty="0" smtClean="0"/>
          </a:p>
          <a:p>
            <a:pPr marL="171450" indent="-171450">
              <a:buFontTx/>
              <a:buChar char="•"/>
            </a:pPr>
            <a:r>
              <a:rPr lang="en-US" baseline="0" dirty="0" smtClean="0"/>
              <a:t>All console statements and errors go to logging area</a:t>
            </a:r>
          </a:p>
          <a:p>
            <a:pPr marL="171450" indent="-171450">
              <a:buFontTx/>
              <a:buChar char="•"/>
            </a:pPr>
            <a:r>
              <a:rPr lang="en-US" baseline="0" dirty="0" smtClean="0"/>
              <a:t>Auto-scaling helps save money</a:t>
            </a:r>
          </a:p>
          <a:p>
            <a:pPr marL="171450" indent="-171450">
              <a:buFontTx/>
              <a:buChar char="•"/>
            </a:pPr>
            <a:r>
              <a:rPr lang="en-US" baseline="0" dirty="0" smtClean="0"/>
              <a:t>Free tier for Mobile Services and SQL while developing</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31</a:t>
            </a:fld>
            <a:endParaRPr lang="en-US"/>
          </a:p>
        </p:txBody>
      </p:sp>
    </p:spTree>
    <p:extLst>
      <p:ext uri="{BB962C8B-B14F-4D97-AF65-F5344CB8AC3E}">
        <p14:creationId xmlns:p14="http://schemas.microsoft.com/office/powerpoint/2010/main" val="33312535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dirty="0" smtClean="0"/>
              <a:t>Scaling</a:t>
            </a:r>
          </a:p>
          <a:p>
            <a:pPr marL="171450" indent="-171450">
              <a:buFontTx/>
              <a:buChar char="•"/>
            </a:pPr>
            <a:r>
              <a:rPr lang="en-US" dirty="0" smtClean="0"/>
              <a:t>Free 500k / month / sub (across</a:t>
            </a:r>
            <a:r>
              <a:rPr lang="en-US" baseline="0" dirty="0" smtClean="0"/>
              <a:t> entire subscription is important distinction)</a:t>
            </a:r>
            <a:endParaRPr lang="en-US" dirty="0" smtClean="0"/>
          </a:p>
          <a:p>
            <a:pPr marL="171450" indent="-171450">
              <a:buFontTx/>
              <a:buChar char="•"/>
            </a:pPr>
            <a:r>
              <a:rPr lang="en-US" dirty="0" smtClean="0"/>
              <a:t>Basic 1.5M / unit / month (up to 6 units)</a:t>
            </a:r>
          </a:p>
          <a:p>
            <a:pPr marL="171450" indent="-171450">
              <a:buFontTx/>
              <a:buChar char="•"/>
            </a:pPr>
            <a:r>
              <a:rPr lang="en-US" dirty="0" smtClean="0"/>
              <a:t>Standard 15M /</a:t>
            </a:r>
            <a:r>
              <a:rPr lang="en-US" baseline="0" dirty="0" smtClean="0"/>
              <a:t> unit / month (up to 10 units)</a:t>
            </a:r>
          </a:p>
          <a:p>
            <a:pPr marL="171450" indent="-171450">
              <a:buFontTx/>
              <a:buChar char="•"/>
            </a:pPr>
            <a:r>
              <a:rPr lang="en-US" baseline="0" dirty="0" smtClean="0"/>
              <a:t>More units available by contacting support</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32</a:t>
            </a:fld>
            <a:endParaRPr lang="en-US"/>
          </a:p>
        </p:txBody>
      </p:sp>
    </p:spTree>
    <p:extLst>
      <p:ext uri="{BB962C8B-B14F-4D97-AF65-F5344CB8AC3E}">
        <p14:creationId xmlns:p14="http://schemas.microsoft.com/office/powerpoint/2010/main" val="1139178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a:t>
            </a:r>
            <a:r>
              <a:rPr lang="en-US" baseline="0" dirty="0" smtClean="0"/>
              <a:t>: Scaling</a:t>
            </a:r>
          </a:p>
          <a:p>
            <a:pPr marL="171450" indent="-171450">
              <a:buFontTx/>
              <a:buChar char="•"/>
            </a:pPr>
            <a:r>
              <a:rPr lang="en-US" baseline="0" dirty="0" smtClean="0"/>
              <a:t>Go to scaling tab</a:t>
            </a:r>
          </a:p>
          <a:p>
            <a:pPr marL="171450" indent="-171450">
              <a:buFontTx/>
              <a:buChar char="•"/>
            </a:pPr>
            <a:r>
              <a:rPr lang="en-US" baseline="0" dirty="0" smtClean="0"/>
              <a:t>Go to Standard mode</a:t>
            </a:r>
          </a:p>
          <a:p>
            <a:pPr marL="171450" indent="-171450">
              <a:buFontTx/>
              <a:buChar char="•"/>
            </a:pPr>
            <a:r>
              <a:rPr lang="en-US" baseline="0" dirty="0" smtClean="0"/>
              <a:t>Turn on auto-scaling</a:t>
            </a:r>
          </a:p>
          <a:p>
            <a:pPr marL="171450" indent="-171450">
              <a:buFontTx/>
              <a:buChar char="•"/>
            </a:pPr>
            <a:r>
              <a:rPr lang="en-US" baseline="0" dirty="0" smtClean="0"/>
              <a:t>Explain that additional units will only be turned on / used if you need them based off daily API calls</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33</a:t>
            </a:fld>
            <a:endParaRPr lang="en-US"/>
          </a:p>
        </p:txBody>
      </p:sp>
    </p:spTree>
    <p:extLst>
      <p:ext uri="{BB962C8B-B14F-4D97-AF65-F5344CB8AC3E}">
        <p14:creationId xmlns:p14="http://schemas.microsoft.com/office/powerpoint/2010/main" val="8342172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baseline="0" dirty="0" smtClean="0"/>
              <a:t>Section change: Command Line Interface</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34</a:t>
            </a:fld>
            <a:endParaRPr lang="en-US"/>
          </a:p>
        </p:txBody>
      </p:sp>
    </p:spTree>
    <p:extLst>
      <p:ext uri="{BB962C8B-B14F-4D97-AF65-F5344CB8AC3E}">
        <p14:creationId xmlns:p14="http://schemas.microsoft.com/office/powerpoint/2010/main" val="40008616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dirty="0" smtClean="0"/>
              <a:t>CLI</a:t>
            </a:r>
            <a:r>
              <a:rPr lang="en-US" baseline="0" dirty="0" smtClean="0"/>
              <a:t> allows you to do many different things within Azure</a:t>
            </a:r>
          </a:p>
          <a:p>
            <a:pPr marL="171450" indent="-171450">
              <a:buFontTx/>
              <a:buChar char="•"/>
            </a:pPr>
            <a:r>
              <a:rPr lang="en-US" baseline="0" dirty="0" smtClean="0"/>
              <a:t>Create new Mobile Services, read table data, update permissions and scripts, change scale, turn on and off features, </a:t>
            </a:r>
            <a:r>
              <a:rPr lang="en-US" baseline="0" dirty="0" err="1" smtClean="0"/>
              <a:t>etc</a:t>
            </a:r>
            <a:endParaRPr lang="en-US" baseline="0" dirty="0" smtClean="0"/>
          </a:p>
          <a:p>
            <a:pPr marL="171450" indent="-171450">
              <a:buFontTx/>
              <a:buChar char="•"/>
            </a:pPr>
            <a:r>
              <a:rPr lang="en-US" baseline="0" dirty="0" smtClean="0"/>
              <a:t>Also allows you to do things outside Mobile Services (create VMs, read debug logs, </a:t>
            </a:r>
            <a:r>
              <a:rPr lang="en-US" baseline="0" dirty="0" err="1" smtClean="0"/>
              <a:t>etc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35</a:t>
            </a:fld>
            <a:endParaRPr lang="en-US"/>
          </a:p>
        </p:txBody>
      </p:sp>
    </p:spTree>
    <p:extLst>
      <p:ext uri="{BB962C8B-B14F-4D97-AF65-F5344CB8AC3E}">
        <p14:creationId xmlns:p14="http://schemas.microsoft.com/office/powerpoint/2010/main" val="28376953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Using</a:t>
            </a:r>
            <a:r>
              <a:rPr lang="en-US" baseline="0" dirty="0" smtClean="0"/>
              <a:t> the CLI</a:t>
            </a:r>
          </a:p>
          <a:p>
            <a:pPr marL="171450" indent="-171450">
              <a:buFontTx/>
              <a:buChar char="•"/>
            </a:pPr>
            <a:r>
              <a:rPr lang="en-US" baseline="0" dirty="0" smtClean="0"/>
              <a:t>Open the CLI tools</a:t>
            </a:r>
          </a:p>
          <a:p>
            <a:pPr marL="171450" indent="-171450">
              <a:buFontTx/>
              <a:buChar char="•"/>
            </a:pPr>
            <a:r>
              <a:rPr lang="en-US" baseline="0" dirty="0" smtClean="0"/>
              <a:t>Perform some commands</a:t>
            </a:r>
          </a:p>
          <a:p>
            <a:pPr marL="628650" lvl="1" indent="-171450">
              <a:buFontTx/>
              <a:buChar char="•"/>
            </a:pPr>
            <a:r>
              <a:rPr lang="en-US" dirty="0" smtClean="0"/>
              <a:t>azure mobile list</a:t>
            </a:r>
          </a:p>
          <a:p>
            <a:pPr marL="628650" lvl="1" indent="-171450">
              <a:buFontTx/>
              <a:buChar char="•"/>
            </a:pPr>
            <a:r>
              <a:rPr lang="en-US" smtClean="0"/>
              <a:t>azure mobile table list &lt;service-name&gt;</a:t>
            </a:r>
            <a:endParaRPr lang="en-US" baseline="0" dirty="0" smtClean="0"/>
          </a:p>
          <a:p>
            <a:pPr marL="171450" indent="-171450">
              <a:buFontTx/>
              <a:buChar char="•"/>
            </a:pPr>
            <a:endParaRPr lang="en-US" baseline="0" dirty="0" smtClean="0"/>
          </a:p>
          <a:p>
            <a:pPr marL="0" indent="0">
              <a:buFontTx/>
              <a:buNone/>
            </a:pPr>
            <a:r>
              <a:rPr lang="en-US" baseline="0" dirty="0" smtClean="0"/>
              <a:t>Reference: http://azure.microsoft.com/en-us/documentation/articles/mobile-services-manage-command-line-interface/</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36</a:t>
            </a:fld>
            <a:endParaRPr lang="en-US"/>
          </a:p>
        </p:txBody>
      </p:sp>
    </p:spTree>
    <p:extLst>
      <p:ext uri="{BB962C8B-B14F-4D97-AF65-F5344CB8AC3E}">
        <p14:creationId xmlns:p14="http://schemas.microsoft.com/office/powerpoint/2010/main" val="15982375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dirty="0" smtClean="0"/>
              <a:t>Review different tiers</a:t>
            </a:r>
          </a:p>
          <a:p>
            <a:pPr marL="171450" indent="-171450">
              <a:buFontTx/>
              <a:buChar char="•"/>
            </a:pPr>
            <a:r>
              <a:rPr lang="en-US" dirty="0" smtClean="0"/>
              <a:t>Mention</a:t>
            </a:r>
            <a:r>
              <a:rPr lang="en-US" baseline="0" dirty="0" smtClean="0"/>
              <a:t> that SQL database bills separately but is a full SQL DB and can be accessed from other resources (i.e. web sites, VMs)</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37</a:t>
            </a:fld>
            <a:endParaRPr lang="en-US"/>
          </a:p>
        </p:txBody>
      </p:sp>
    </p:spTree>
    <p:extLst>
      <p:ext uri="{BB962C8B-B14F-4D97-AF65-F5344CB8AC3E}">
        <p14:creationId xmlns:p14="http://schemas.microsoft.com/office/powerpoint/2010/main" val="21308806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a:t>
            </a:r>
            <a:r>
              <a:rPr lang="en-US" baseline="0" dirty="0" smtClean="0"/>
              <a:t> Notes</a:t>
            </a:r>
          </a:p>
          <a:p>
            <a:pPr marL="171450" indent="-171450">
              <a:buFontTx/>
              <a:buChar char="•"/>
            </a:pPr>
            <a:r>
              <a:rPr lang="en-US" baseline="0" dirty="0" smtClean="0"/>
              <a:t>Summarize earlier slide</a:t>
            </a:r>
          </a:p>
          <a:p>
            <a:pPr marL="171450" indent="-171450">
              <a:buFontTx/>
              <a:buChar char="•"/>
            </a:pPr>
            <a:r>
              <a:rPr lang="en-US" baseline="0" dirty="0" smtClean="0"/>
              <a:t>Azure Mobile Services is a Backend-as-a-Service</a:t>
            </a:r>
          </a:p>
          <a:p>
            <a:pPr marL="171450" indent="-171450">
              <a:buFontTx/>
              <a:buChar char="•"/>
            </a:pPr>
            <a:r>
              <a:rPr lang="en-US" baseline="0" dirty="0" smtClean="0"/>
              <a:t>Instead of you having to design, build, test, deploy, manage, and upgrade your whole backend, we do it for you</a:t>
            </a:r>
          </a:p>
          <a:p>
            <a:pPr marL="171450" indent="-171450">
              <a:buFontTx/>
              <a:buChar char="•"/>
            </a:pPr>
            <a:r>
              <a:rPr lang="en-US" baseline="0" dirty="0" smtClean="0"/>
              <a:t>Features of Mobile Services</a:t>
            </a:r>
          </a:p>
          <a:p>
            <a:pPr marL="628650" lvl="1" indent="-171450">
              <a:buFontTx/>
              <a:buChar char="•"/>
            </a:pPr>
            <a:r>
              <a:rPr lang="en-US" baseline="0" dirty="0" smtClean="0"/>
              <a:t>Storage – SQL DB</a:t>
            </a:r>
          </a:p>
          <a:p>
            <a:pPr marL="628650" lvl="1" indent="-171450">
              <a:buFontTx/>
              <a:buChar char="•"/>
            </a:pPr>
            <a:r>
              <a:rPr lang="en-US" baseline="0" dirty="0" smtClean="0"/>
              <a:t>Authentication – built in support for social providers w/ ability to custom </a:t>
            </a:r>
            <a:r>
              <a:rPr lang="en-US" baseline="0" dirty="0" err="1" smtClean="0"/>
              <a:t>auth</a:t>
            </a:r>
            <a:endParaRPr lang="en-US" baseline="0" dirty="0" smtClean="0"/>
          </a:p>
          <a:p>
            <a:pPr marL="628650" lvl="1" indent="-171450">
              <a:buFontTx/>
              <a:buChar char="•"/>
            </a:pPr>
            <a:r>
              <a:rPr lang="en-US" baseline="0" dirty="0" smtClean="0"/>
              <a:t>Backend logic – data validation, logical flows, </a:t>
            </a:r>
            <a:r>
              <a:rPr lang="en-US" baseline="0" dirty="0" err="1" smtClean="0"/>
              <a:t>etc</a:t>
            </a:r>
            <a:endParaRPr lang="en-US" baseline="0" dirty="0" smtClean="0"/>
          </a:p>
          <a:p>
            <a:pPr marL="628650" lvl="1" indent="-171450">
              <a:buFontTx/>
              <a:buChar char="•"/>
            </a:pPr>
            <a:r>
              <a:rPr lang="en-US" baseline="0" dirty="0" smtClean="0"/>
              <a:t>Push Notifications – across all major mobile platforms</a:t>
            </a:r>
          </a:p>
          <a:p>
            <a:pPr marL="628650" lvl="1" indent="-171450">
              <a:buFontTx/>
              <a:buChar char="•"/>
            </a:pPr>
            <a:r>
              <a:rPr lang="en-US" baseline="0" dirty="0" smtClean="0"/>
              <a:t>Scheduler – backend job processing</a:t>
            </a:r>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38</a:t>
            </a:fld>
            <a:endParaRPr lang="en-US"/>
          </a:p>
        </p:txBody>
      </p:sp>
    </p:spTree>
    <p:extLst>
      <p:ext uri="{BB962C8B-B14F-4D97-AF65-F5344CB8AC3E}">
        <p14:creationId xmlns:p14="http://schemas.microsoft.com/office/powerpoint/2010/main" val="41044907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dirty="0" smtClean="0"/>
              <a:t>Sign up for a free Azure trial</a:t>
            </a:r>
          </a:p>
          <a:p>
            <a:pPr marL="171450" indent="-171450">
              <a:buFontTx/>
              <a:buChar char="•"/>
            </a:pPr>
            <a:r>
              <a:rPr lang="en-US" dirty="0" smtClean="0"/>
              <a:t>Mobile Services</a:t>
            </a:r>
            <a:r>
              <a:rPr lang="en-US" baseline="0" dirty="0" smtClean="0"/>
              <a:t> are free to develop with (to a point) on non-trial subscription</a:t>
            </a:r>
          </a:p>
          <a:p>
            <a:pPr marL="171450" indent="-171450">
              <a:buFontTx/>
              <a:buChar char="•"/>
            </a:pPr>
            <a:r>
              <a:rPr lang="en-US" baseline="0" dirty="0" smtClean="0"/>
              <a:t>Additional videos, tutorials, samples available</a:t>
            </a:r>
          </a:p>
          <a:p>
            <a:pPr marL="171450" indent="-171450">
              <a:buFontTx/>
              <a:buChar char="•"/>
            </a:pPr>
            <a:r>
              <a:rPr lang="en-US" baseline="0" dirty="0" smtClean="0"/>
              <a:t>SDK source code (for Mobile Services and Notification Hubs) available in </a:t>
            </a:r>
            <a:r>
              <a:rPr lang="en-US" baseline="0" dirty="0" err="1" smtClean="0"/>
              <a:t>GitHub</a:t>
            </a: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39</a:t>
            </a:fld>
            <a:endParaRPr lang="en-US"/>
          </a:p>
        </p:txBody>
      </p:sp>
    </p:spTree>
    <p:extLst>
      <p:ext uri="{BB962C8B-B14F-4D97-AF65-F5344CB8AC3E}">
        <p14:creationId xmlns:p14="http://schemas.microsoft.com/office/powerpoint/2010/main" val="19075621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7/21/2014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2492742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baseline="0" dirty="0" smtClean="0"/>
              <a:t>Mobile Service easily connects to SQL Database</a:t>
            </a:r>
          </a:p>
          <a:p>
            <a:pPr marL="171450" indent="-171450">
              <a:buFontTx/>
              <a:buChar char="•"/>
            </a:pPr>
            <a:r>
              <a:rPr lang="en-US" baseline="0" dirty="0" smtClean="0"/>
              <a:t>SQL offers rich querying and indexing capabilities</a:t>
            </a:r>
          </a:p>
          <a:p>
            <a:pPr marL="171450" indent="-171450">
              <a:buFontTx/>
              <a:buChar char="•"/>
            </a:pPr>
            <a:r>
              <a:rPr lang="en-US" baseline="0" dirty="0" smtClean="0"/>
              <a:t>Dynamic Schematization means you don’t have to be a DBA and manage schema</a:t>
            </a:r>
          </a:p>
          <a:p>
            <a:pPr marL="171450" indent="-171450">
              <a:buFontTx/>
              <a:buChar char="•"/>
            </a:pPr>
            <a:r>
              <a:rPr lang="en-US" baseline="0" dirty="0" smtClean="0"/>
              <a:t>Data can be managed in:</a:t>
            </a:r>
          </a:p>
          <a:p>
            <a:pPr marL="628650" lvl="1" indent="-171450">
              <a:buFontTx/>
              <a:buChar char="•"/>
            </a:pPr>
            <a:r>
              <a:rPr lang="en-US" baseline="0" dirty="0" smtClean="0"/>
              <a:t>Azure Portal (read and delete data)</a:t>
            </a:r>
          </a:p>
          <a:p>
            <a:pPr marL="628650" lvl="1" indent="-171450">
              <a:buFontTx/>
              <a:buChar char="•"/>
            </a:pPr>
            <a:r>
              <a:rPr lang="en-US" baseline="0" dirty="0" smtClean="0"/>
              <a:t>SQL Portal (Silverlight)</a:t>
            </a:r>
          </a:p>
          <a:p>
            <a:pPr marL="628650" lvl="1" indent="-171450">
              <a:buFontTx/>
              <a:buChar char="•"/>
            </a:pPr>
            <a:r>
              <a:rPr lang="en-US" baseline="0" dirty="0" smtClean="0"/>
              <a:t>SQL Management Studio (windows)</a:t>
            </a:r>
          </a:p>
          <a:p>
            <a:pPr marL="628650" lvl="1" indent="-171450">
              <a:buFontTx/>
              <a:buChar char="•"/>
            </a:pPr>
            <a:r>
              <a:rPr lang="en-US" baseline="0" dirty="0" smtClean="0"/>
              <a:t>REST API (used by SDKs)</a:t>
            </a:r>
          </a:p>
          <a:p>
            <a:pPr marL="628650" lvl="1" indent="-171450">
              <a:buFontTx/>
              <a:buChar char="•"/>
            </a:pPr>
            <a:r>
              <a:rPr lang="en-US" baseline="0" dirty="0" smtClean="0"/>
              <a:t>Azure CLI tools</a:t>
            </a:r>
          </a:p>
          <a:p>
            <a:pPr marL="628650" lvl="1" indent="-171450">
              <a:buFontTx/>
              <a:buChar char="•"/>
            </a:pPr>
            <a:r>
              <a:rPr lang="en-US" baseline="0" dirty="0" smtClean="0"/>
              <a:t>SQL CLI (Node module)</a:t>
            </a:r>
          </a:p>
        </p:txBody>
      </p:sp>
      <p:sp>
        <p:nvSpPr>
          <p:cNvPr id="4" name="Slide Number Placeholder 3"/>
          <p:cNvSpPr>
            <a:spLocks noGrp="1"/>
          </p:cNvSpPr>
          <p:nvPr>
            <p:ph type="sldNum" sz="quarter" idx="10"/>
          </p:nvPr>
        </p:nvSpPr>
        <p:spPr/>
        <p:txBody>
          <a:bodyPr/>
          <a:lstStyle/>
          <a:p>
            <a:fld id="{2C52CFDC-D2D5-4B9F-BA75-89F771E01AEB}" type="slidenum">
              <a:rPr lang="en-US" smtClean="0"/>
              <a:t>5</a:t>
            </a:fld>
            <a:endParaRPr lang="en-US"/>
          </a:p>
        </p:txBody>
      </p:sp>
    </p:spTree>
    <p:extLst>
      <p:ext uri="{BB962C8B-B14F-4D97-AF65-F5344CB8AC3E}">
        <p14:creationId xmlns:p14="http://schemas.microsoft.com/office/powerpoint/2010/main" val="38778959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1AE8CF-25C5-47D8-B770-9703DC946C25}" type="datetime8">
              <a:rPr lang="en-US" smtClean="0">
                <a:solidFill>
                  <a:prstClr val="black"/>
                </a:solidFill>
              </a:rPr>
              <a:pPr/>
              <a:t>7/21/2014 2:00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32431484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A28030-5D59-4E14-AFE9-B93D391AF3AF}" type="datetime1">
              <a:rPr lang="en-US" smtClean="0"/>
              <a:t>7/21/2014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39881826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44</a:t>
            </a:fld>
            <a:endParaRPr lang="en-US"/>
          </a:p>
        </p:txBody>
      </p:sp>
    </p:spTree>
    <p:extLst>
      <p:ext uri="{BB962C8B-B14F-4D97-AF65-F5344CB8AC3E}">
        <p14:creationId xmlns:p14="http://schemas.microsoft.com/office/powerpoint/2010/main" val="1264225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a:t>
            </a:r>
            <a:r>
              <a:rPr lang="en-US" baseline="0" dirty="0" smtClean="0"/>
              <a:t> points</a:t>
            </a:r>
          </a:p>
          <a:p>
            <a:pPr marL="171450" indent="-171450">
              <a:buFontTx/>
              <a:buChar char="•"/>
            </a:pPr>
            <a:r>
              <a:rPr lang="en-US" baseline="0" dirty="0" smtClean="0"/>
              <a:t>This is the mapping for the REST API exposed by table storage</a:t>
            </a:r>
          </a:p>
          <a:p>
            <a:pPr marL="171450" indent="-171450">
              <a:buFontTx/>
              <a:buChar char="•"/>
            </a:pPr>
            <a:r>
              <a:rPr lang="en-US" baseline="0" dirty="0" smtClean="0"/>
              <a:t>Standard REST</a:t>
            </a:r>
          </a:p>
          <a:p>
            <a:pPr marL="171450" indent="-171450">
              <a:buFontTx/>
              <a:buChar char="•"/>
            </a:pPr>
            <a:r>
              <a:rPr lang="en-US" baseline="0" dirty="0" smtClean="0"/>
              <a:t>Anything that can talk REST can connect to your Mobile Service</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6</a:t>
            </a:fld>
            <a:endParaRPr lang="en-US"/>
          </a:p>
        </p:txBody>
      </p:sp>
    </p:spTree>
    <p:extLst>
      <p:ext uri="{BB962C8B-B14F-4D97-AF65-F5344CB8AC3E}">
        <p14:creationId xmlns:p14="http://schemas.microsoft.com/office/powerpoint/2010/main" val="3009340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baseline="0" dirty="0" smtClean="0"/>
              <a:t>JSON to SQL mapping</a:t>
            </a:r>
          </a:p>
          <a:p>
            <a:pPr marL="171450" indent="-171450">
              <a:buFontTx/>
              <a:buChar char="•"/>
            </a:pPr>
            <a:r>
              <a:rPr lang="en-US" baseline="0" dirty="0" smtClean="0"/>
              <a:t>Whatever JSON data type on left is passed in generates column of SQL type on right</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7</a:t>
            </a:fld>
            <a:endParaRPr lang="en-US"/>
          </a:p>
        </p:txBody>
      </p:sp>
    </p:spTree>
    <p:extLst>
      <p:ext uri="{BB962C8B-B14F-4D97-AF65-F5344CB8AC3E}">
        <p14:creationId xmlns:p14="http://schemas.microsoft.com/office/powerpoint/2010/main" val="1933583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notes</a:t>
            </a:r>
          </a:p>
          <a:p>
            <a:pPr marL="171450" indent="-171450">
              <a:buFontTx/>
              <a:buChar char="•"/>
            </a:pPr>
            <a:r>
              <a:rPr lang="en-US" dirty="0" smtClean="0"/>
              <a:t>Auto-generated columns</a:t>
            </a:r>
          </a:p>
          <a:p>
            <a:pPr marL="171450" indent="-171450">
              <a:buFontTx/>
              <a:buChar char="•"/>
            </a:pPr>
            <a:r>
              <a:rPr lang="en-US" dirty="0" smtClean="0"/>
              <a:t>id</a:t>
            </a:r>
            <a:r>
              <a:rPr lang="en-US" baseline="0" dirty="0" smtClean="0"/>
              <a:t> – unique id used to handle querying, updating, and deleting specific rows</a:t>
            </a:r>
          </a:p>
          <a:p>
            <a:pPr marL="171450" indent="-171450">
              <a:buFontTx/>
              <a:buChar char="•"/>
            </a:pPr>
            <a:r>
              <a:rPr lang="en-US" baseline="0" dirty="0" err="1" smtClean="0"/>
              <a:t>createdAt</a:t>
            </a:r>
            <a:r>
              <a:rPr lang="en-US" baseline="0" dirty="0" smtClean="0"/>
              <a:t>, </a:t>
            </a:r>
            <a:r>
              <a:rPr lang="en-US" baseline="0" dirty="0" err="1" smtClean="0"/>
              <a:t>updatedAt</a:t>
            </a:r>
            <a:r>
              <a:rPr lang="en-US" baseline="0" dirty="0" smtClean="0"/>
              <a:t>, version help with optimistic concurrency (first update wins)</a:t>
            </a:r>
          </a:p>
          <a:p>
            <a:pPr marL="171450" indent="-171450">
              <a:buFontTx/>
              <a:buChar char="•"/>
            </a:pPr>
            <a:r>
              <a:rPr lang="en-US" baseline="0" dirty="0" smtClean="0"/>
              <a:t>Last three columns not pulled to client by default (Need to specify query parameter to get those back)</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8</a:t>
            </a:fld>
            <a:endParaRPr lang="en-US"/>
          </a:p>
        </p:txBody>
      </p:sp>
    </p:spTree>
    <p:extLst>
      <p:ext uri="{BB962C8B-B14F-4D97-AF65-F5344CB8AC3E}">
        <p14:creationId xmlns:p14="http://schemas.microsoft.com/office/powerpoint/2010/main" val="2059221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r>
              <a:rPr lang="en-US" dirty="0" smtClean="0"/>
              <a:t>*</a:t>
            </a:r>
            <a:r>
              <a:rPr lang="en-US" baseline="0" dirty="0" smtClean="0"/>
              <a:t> Section change: Backend Logic</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9</a:t>
            </a:fld>
            <a:endParaRPr lang="en-US"/>
          </a:p>
        </p:txBody>
      </p:sp>
    </p:spTree>
    <p:extLst>
      <p:ext uri="{BB962C8B-B14F-4D97-AF65-F5344CB8AC3E}">
        <p14:creationId xmlns:p14="http://schemas.microsoft.com/office/powerpoint/2010/main" val="4000861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dirty="0" smtClean="0"/>
              <a:t>Node backend generates</a:t>
            </a:r>
            <a:r>
              <a:rPr lang="en-US" baseline="0" dirty="0" smtClean="0"/>
              <a:t> Node scripts for each table action</a:t>
            </a:r>
          </a:p>
          <a:p>
            <a:pPr marL="171450" indent="-171450">
              <a:buFontTx/>
              <a:buChar char="•"/>
            </a:pPr>
            <a:r>
              <a:rPr lang="en-US" baseline="0" dirty="0" smtClean="0"/>
              <a:t>Scripts intercept CRUD requests</a:t>
            </a:r>
          </a:p>
          <a:p>
            <a:pPr marL="171450" indent="-171450">
              <a:buFontTx/>
              <a:buChar char="•"/>
            </a:pPr>
            <a:r>
              <a:rPr lang="en-US" baseline="0" dirty="0" smtClean="0"/>
              <a:t>Pass to SQL by default</a:t>
            </a:r>
          </a:p>
          <a:p>
            <a:pPr marL="171450" indent="-171450">
              <a:buFontTx/>
              <a:buChar char="•"/>
            </a:pPr>
            <a:r>
              <a:rPr lang="en-US" baseline="0" dirty="0" smtClean="0"/>
              <a:t>Custom logic added here</a:t>
            </a:r>
          </a:p>
          <a:p>
            <a:pPr marL="171450" indent="-171450">
              <a:buFontTx/>
              <a:buChar char="•"/>
            </a:pPr>
            <a:r>
              <a:rPr lang="en-US" baseline="0" dirty="0" smtClean="0"/>
              <a:t>Edit in portal (NODE)</a:t>
            </a:r>
          </a:p>
          <a:p>
            <a:pPr marL="171450" indent="-171450">
              <a:buFontTx/>
              <a:buChar char="•"/>
            </a:pPr>
            <a:r>
              <a:rPr lang="en-US" baseline="0" dirty="0" smtClean="0"/>
              <a:t>.NET Backend creates Visual Studio project</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10</a:t>
            </a:fld>
            <a:endParaRPr lang="en-US"/>
          </a:p>
        </p:txBody>
      </p:sp>
    </p:spTree>
    <p:extLst>
      <p:ext uri="{BB962C8B-B14F-4D97-AF65-F5344CB8AC3E}">
        <p14:creationId xmlns:p14="http://schemas.microsoft.com/office/powerpoint/2010/main" val="1583210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95369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302007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2612453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706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4" cstate="print">
            <a:extLst>
              <a:ext uri="{28A0092B-C50C-407E-A947-70E740481C1C}">
                <a14:useLocalDpi xmlns:a14="http://schemas.microsoft.com/office/drawing/2010/main" val="0"/>
              </a:ext>
            </a:extLst>
          </a:blip>
          <a:srcRect r="3957" b="4063"/>
          <a:stretch/>
        </p:blipFill>
        <p:spPr>
          <a:xfrm>
            <a:off x="10947" y="973"/>
            <a:ext cx="12170106" cy="6857027"/>
          </a:xfrm>
          <a:prstGeom prst="rect">
            <a:avLst/>
          </a:prstGeom>
        </p:spPr>
      </p:pic>
      <p:sp>
        <p:nvSpPr>
          <p:cNvPr id="2" name="Title Placeholder 1"/>
          <p:cNvSpPr>
            <a:spLocks noGrp="1"/>
          </p:cNvSpPr>
          <p:nvPr>
            <p:ph type="title"/>
          </p:nvPr>
        </p:nvSpPr>
        <p:spPr>
          <a:xfrm>
            <a:off x="560798"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6" r:id="rId4"/>
    <p:sldLayoutId id="2147483685" r:id="rId5"/>
    <p:sldLayoutId id="2147483662" r:id="rId6"/>
    <p:sldLayoutId id="2147483668" r:id="rId7"/>
    <p:sldLayoutId id="2147483666" r:id="rId8"/>
    <p:sldLayoutId id="2147483692" r:id="rId9"/>
    <p:sldLayoutId id="2147483667" r:id="rId10"/>
    <p:sldLayoutId id="2147483688" r:id="rId11"/>
    <p:sldLayoutId id="2147483669"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606175" y="2121267"/>
            <a:ext cx="11034445" cy="2387600"/>
          </a:xfrm>
        </p:spPr>
        <p:txBody>
          <a:bodyPr>
            <a:noAutofit/>
          </a:bodyPr>
          <a:lstStyle/>
          <a:p>
            <a:pPr algn="l"/>
            <a:r>
              <a:rPr lang="en-US" sz="6600" dirty="0" smtClean="0">
                <a:solidFill>
                  <a:schemeClr val="bg1"/>
                </a:solidFill>
              </a:rPr>
              <a:t>Cloud Powered Mobile Apps </a:t>
            </a:r>
            <a:br>
              <a:rPr lang="en-US" sz="6600" dirty="0" smtClean="0">
                <a:solidFill>
                  <a:schemeClr val="bg1"/>
                </a:solidFill>
              </a:rPr>
            </a:br>
            <a:r>
              <a:rPr lang="en-US" sz="6600" dirty="0" smtClean="0">
                <a:solidFill>
                  <a:schemeClr val="bg1"/>
                </a:solidFill>
              </a:rPr>
              <a:t>with Azure</a:t>
            </a:r>
            <a:endParaRPr lang="en-US" sz="6600" dirty="0">
              <a:solidFill>
                <a:schemeClr val="bg1"/>
              </a:solidFill>
            </a:endParaRPr>
          </a:p>
        </p:txBody>
      </p:sp>
      <p:sp>
        <p:nvSpPr>
          <p:cNvPr id="3" name="Subtitle 2"/>
          <p:cNvSpPr>
            <a:spLocks noGrp="1"/>
          </p:cNvSpPr>
          <p:nvPr>
            <p:ph type="subTitle" idx="1"/>
          </p:nvPr>
        </p:nvSpPr>
        <p:spPr>
          <a:xfrm>
            <a:off x="606175" y="4740418"/>
            <a:ext cx="11034445" cy="1655762"/>
          </a:xfrm>
        </p:spPr>
        <p:txBody>
          <a:bodyPr>
            <a:normAutofit lnSpcReduction="10000"/>
          </a:bodyPr>
          <a:lstStyle/>
          <a:p>
            <a:pPr algn="l"/>
            <a:r>
              <a:rPr lang="en-US" sz="4400" dirty="0" smtClean="0">
                <a:solidFill>
                  <a:srgbClr val="00B0F0"/>
                </a:solidFill>
                <a:latin typeface="+mj-lt"/>
              </a:rPr>
              <a:t>&lt;Presenter Name&gt;</a:t>
            </a:r>
          </a:p>
          <a:p>
            <a:r>
              <a:rPr lang="en-US" sz="2800" dirty="0" smtClean="0">
                <a:solidFill>
                  <a:schemeClr val="bg1"/>
                </a:solidFill>
                <a:latin typeface="+mj-lt"/>
              </a:rPr>
              <a:t>&lt;Presenter Title&gt;</a:t>
            </a:r>
          </a:p>
          <a:p>
            <a:r>
              <a:rPr lang="en-US" sz="2800" dirty="0" smtClean="0">
                <a:solidFill>
                  <a:schemeClr val="bg1"/>
                </a:solidFill>
                <a:latin typeface="+mj-lt"/>
              </a:rPr>
              <a:t>&lt;company / contact info&gt;</a:t>
            </a:r>
          </a:p>
          <a:p>
            <a:pPr algn="l"/>
            <a:endParaRPr lang="en-US" sz="3200" dirty="0" smtClean="0">
              <a:solidFill>
                <a:srgbClr val="92D050"/>
              </a:solidFill>
            </a:endParaRP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Side Table Scripts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10</a:t>
            </a:fld>
            <a:endParaRPr lang="en-US"/>
          </a:p>
        </p:txBody>
      </p:sp>
      <p:sp>
        <p:nvSpPr>
          <p:cNvPr id="5" name="Rectangle 4"/>
          <p:cNvSpPr/>
          <p:nvPr/>
        </p:nvSpPr>
        <p:spPr>
          <a:xfrm>
            <a:off x="898758" y="1426308"/>
            <a:ext cx="4493846" cy="13872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err="1" smtClean="0"/>
              <a:t>Node.js</a:t>
            </a:r>
            <a:r>
              <a:rPr lang="en-US" sz="3200" dirty="0" smtClean="0"/>
              <a:t> scripts</a:t>
            </a:r>
            <a:endParaRPr lang="en-US" sz="3200" dirty="0"/>
          </a:p>
        </p:txBody>
      </p:sp>
      <p:sp>
        <p:nvSpPr>
          <p:cNvPr id="6" name="Rectangle 5"/>
          <p:cNvSpPr/>
          <p:nvPr/>
        </p:nvSpPr>
        <p:spPr>
          <a:xfrm>
            <a:off x="894851" y="4868986"/>
            <a:ext cx="4493846" cy="138723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Intercept CRUD requests to tables</a:t>
            </a:r>
            <a:endParaRPr lang="en-US" sz="3200" dirty="0"/>
          </a:p>
        </p:txBody>
      </p:sp>
      <p:sp>
        <p:nvSpPr>
          <p:cNvPr id="7" name="Rectangle 6"/>
          <p:cNvSpPr/>
          <p:nvPr/>
        </p:nvSpPr>
        <p:spPr>
          <a:xfrm>
            <a:off x="894851" y="3259015"/>
            <a:ext cx="4493846" cy="1387230"/>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Passes through to SQL by default</a:t>
            </a:r>
            <a:endParaRPr lang="en-US" sz="3200" dirty="0"/>
          </a:p>
        </p:txBody>
      </p:sp>
      <p:sp>
        <p:nvSpPr>
          <p:cNvPr id="8" name="Rectangle 7"/>
          <p:cNvSpPr/>
          <p:nvPr/>
        </p:nvSpPr>
        <p:spPr>
          <a:xfrm>
            <a:off x="6650497" y="4868986"/>
            <a:ext cx="4493846" cy="1387230"/>
          </a:xfrm>
          <a:prstGeom prst="rect">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Fully customizable</a:t>
            </a:r>
            <a:endParaRPr lang="en-US" sz="3200" dirty="0"/>
          </a:p>
        </p:txBody>
      </p:sp>
      <p:sp>
        <p:nvSpPr>
          <p:cNvPr id="9" name="Rectangle 8"/>
          <p:cNvSpPr/>
          <p:nvPr/>
        </p:nvSpPr>
        <p:spPr>
          <a:xfrm>
            <a:off x="6650497" y="1450664"/>
            <a:ext cx="4493846" cy="1387230"/>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.NET Web API</a:t>
            </a:r>
          </a:p>
          <a:p>
            <a:pPr algn="ctr"/>
            <a:r>
              <a:rPr lang="en-US" sz="3200" dirty="0" smtClean="0"/>
              <a:t>backend in </a:t>
            </a:r>
          </a:p>
          <a:p>
            <a:pPr algn="ctr"/>
            <a:r>
              <a:rPr lang="en-US" sz="3200" dirty="0" smtClean="0"/>
              <a:t>Visual Studio</a:t>
            </a:r>
            <a:endParaRPr lang="en-US" sz="3200" dirty="0"/>
          </a:p>
        </p:txBody>
      </p:sp>
      <p:sp>
        <p:nvSpPr>
          <p:cNvPr id="10" name="Rectangle 9"/>
          <p:cNvSpPr/>
          <p:nvPr/>
        </p:nvSpPr>
        <p:spPr>
          <a:xfrm>
            <a:off x="6650497" y="3259015"/>
            <a:ext cx="4493846" cy="1387230"/>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err="1" smtClean="0">
                <a:solidFill>
                  <a:schemeClr val="tx2"/>
                </a:solidFill>
              </a:rPr>
              <a:t>MongoDB</a:t>
            </a:r>
            <a:r>
              <a:rPr lang="en-US" sz="3200" dirty="0" smtClean="0">
                <a:solidFill>
                  <a:schemeClr val="tx2"/>
                </a:solidFill>
              </a:rPr>
              <a:t>, Table Storage, SQL out of the box</a:t>
            </a:r>
            <a:endParaRPr lang="en-US" sz="3200" dirty="0">
              <a:solidFill>
                <a:schemeClr val="tx2"/>
              </a:solidFill>
            </a:endParaRPr>
          </a:p>
        </p:txBody>
      </p:sp>
    </p:spTree>
    <p:extLst>
      <p:ext uri="{BB962C8B-B14F-4D97-AF65-F5344CB8AC3E}">
        <p14:creationId xmlns:p14="http://schemas.microsoft.com/office/powerpoint/2010/main" val="2301605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Modules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11</a:t>
            </a:fld>
            <a:endParaRPr lang="en-US"/>
          </a:p>
        </p:txBody>
      </p:sp>
      <p:sp>
        <p:nvSpPr>
          <p:cNvPr id="5" name="Rectangle 4"/>
          <p:cNvSpPr/>
          <p:nvPr/>
        </p:nvSpPr>
        <p:spPr>
          <a:xfrm>
            <a:off x="660618" y="1426308"/>
            <a:ext cx="3347977" cy="13872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request</a:t>
            </a:r>
            <a:endParaRPr lang="en-US" sz="3200" dirty="0"/>
          </a:p>
        </p:txBody>
      </p:sp>
      <p:sp>
        <p:nvSpPr>
          <p:cNvPr id="6" name="Rectangle 5"/>
          <p:cNvSpPr/>
          <p:nvPr/>
        </p:nvSpPr>
        <p:spPr>
          <a:xfrm>
            <a:off x="4336537" y="1422401"/>
            <a:ext cx="3347977" cy="138723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push.*</a:t>
            </a:r>
            <a:endParaRPr lang="en-US" sz="3200" dirty="0"/>
          </a:p>
        </p:txBody>
      </p:sp>
      <p:sp>
        <p:nvSpPr>
          <p:cNvPr id="7" name="Rectangle 6"/>
          <p:cNvSpPr/>
          <p:nvPr/>
        </p:nvSpPr>
        <p:spPr>
          <a:xfrm>
            <a:off x="656711" y="3259015"/>
            <a:ext cx="3347977" cy="1387230"/>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console</a:t>
            </a:r>
            <a:endParaRPr lang="en-US" sz="3200" dirty="0"/>
          </a:p>
        </p:txBody>
      </p:sp>
      <p:sp>
        <p:nvSpPr>
          <p:cNvPr id="8" name="Rectangle 7"/>
          <p:cNvSpPr/>
          <p:nvPr/>
        </p:nvSpPr>
        <p:spPr>
          <a:xfrm>
            <a:off x="4332630" y="3255108"/>
            <a:ext cx="3347977" cy="1387230"/>
          </a:xfrm>
          <a:prstGeom prst="rect">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err="1" smtClean="0"/>
              <a:t>mssql</a:t>
            </a:r>
            <a:endParaRPr lang="en-US" sz="3200" dirty="0"/>
          </a:p>
        </p:txBody>
      </p:sp>
      <p:sp>
        <p:nvSpPr>
          <p:cNvPr id="9" name="Rectangle 8"/>
          <p:cNvSpPr/>
          <p:nvPr/>
        </p:nvSpPr>
        <p:spPr>
          <a:xfrm>
            <a:off x="656710" y="5076093"/>
            <a:ext cx="3347977" cy="1387230"/>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tables</a:t>
            </a:r>
            <a:endParaRPr lang="en-US" sz="3200" dirty="0"/>
          </a:p>
        </p:txBody>
      </p:sp>
      <p:sp>
        <p:nvSpPr>
          <p:cNvPr id="10" name="Rectangle 9"/>
          <p:cNvSpPr/>
          <p:nvPr/>
        </p:nvSpPr>
        <p:spPr>
          <a:xfrm>
            <a:off x="4332629" y="5072186"/>
            <a:ext cx="3347977" cy="1387230"/>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azure</a:t>
            </a:r>
            <a:endParaRPr lang="en-US" sz="3200" dirty="0"/>
          </a:p>
        </p:txBody>
      </p:sp>
      <p:sp>
        <p:nvSpPr>
          <p:cNvPr id="11" name="Rectangle 10"/>
          <p:cNvSpPr/>
          <p:nvPr/>
        </p:nvSpPr>
        <p:spPr>
          <a:xfrm>
            <a:off x="8036443" y="1439814"/>
            <a:ext cx="3347977" cy="13872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err="1" smtClean="0"/>
              <a:t>sendgrid</a:t>
            </a:r>
            <a:endParaRPr lang="en-US" sz="3200" dirty="0"/>
          </a:p>
        </p:txBody>
      </p:sp>
      <p:sp>
        <p:nvSpPr>
          <p:cNvPr id="12" name="Rectangle 11"/>
          <p:cNvSpPr/>
          <p:nvPr/>
        </p:nvSpPr>
        <p:spPr>
          <a:xfrm>
            <a:off x="8032536" y="3272521"/>
            <a:ext cx="3347977" cy="1387230"/>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pusher</a:t>
            </a:r>
            <a:endParaRPr lang="en-US" sz="3200" dirty="0"/>
          </a:p>
        </p:txBody>
      </p:sp>
      <p:sp>
        <p:nvSpPr>
          <p:cNvPr id="13" name="Rectangle 12"/>
          <p:cNvSpPr/>
          <p:nvPr/>
        </p:nvSpPr>
        <p:spPr>
          <a:xfrm>
            <a:off x="8032535" y="5089599"/>
            <a:ext cx="3347977" cy="1387230"/>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err="1" smtClean="0"/>
              <a:t>twilio</a:t>
            </a:r>
            <a:endParaRPr lang="en-US" sz="3200" dirty="0"/>
          </a:p>
        </p:txBody>
      </p:sp>
    </p:spTree>
    <p:extLst>
      <p:ext uri="{BB962C8B-B14F-4D97-AF65-F5344CB8AC3E}">
        <p14:creationId xmlns:p14="http://schemas.microsoft.com/office/powerpoint/2010/main" val="23016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up)">
                                      <p:cBhvr>
                                        <p:cTn id="16" dur="500"/>
                                        <p:tgtEl>
                                          <p:spTgt spid="10"/>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up)">
                                      <p:cBhvr>
                                        <p:cTn id="25" dur="500"/>
                                        <p:tgtEl>
                                          <p:spTgt spid="11"/>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up)">
                                      <p:cBhvr>
                                        <p:cTn id="28" dur="500"/>
                                        <p:tgtEl>
                                          <p:spTgt spid="6"/>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up)">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Customizing Logic</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Adding Data Validation</a:t>
            </a:r>
            <a:endParaRPr lang="en-US" sz="4400" dirty="0">
              <a:latin typeface="+mj-lt"/>
            </a:endParaRPr>
          </a:p>
        </p:txBody>
      </p:sp>
    </p:spTree>
    <p:extLst>
      <p:ext uri="{BB962C8B-B14F-4D97-AF65-F5344CB8AC3E}">
        <p14:creationId xmlns:p14="http://schemas.microsoft.com/office/powerpoint/2010/main" val="237787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Backend</a:t>
            </a:r>
            <a:endParaRPr lang="en-US" dirty="0"/>
          </a:p>
        </p:txBody>
      </p:sp>
      <p:sp>
        <p:nvSpPr>
          <p:cNvPr id="3" name="Content Placeholder 2"/>
          <p:cNvSpPr>
            <a:spLocks noGrp="1"/>
          </p:cNvSpPr>
          <p:nvPr>
            <p:ph idx="1"/>
          </p:nvPr>
        </p:nvSpPr>
        <p:spPr>
          <a:xfrm>
            <a:off x="126609" y="1482812"/>
            <a:ext cx="12065391" cy="4419734"/>
          </a:xfrm>
        </p:spPr>
        <p:txBody>
          <a:bodyPr>
            <a:noAutofit/>
          </a:bodyPr>
          <a:lstStyle/>
          <a:p>
            <a:r>
              <a:rPr lang="en-US" sz="2800" dirty="0" smtClean="0"/>
              <a:t>Web API based w/ additional functionality, </a:t>
            </a:r>
            <a:r>
              <a:rPr lang="en-US" sz="2800" dirty="0"/>
              <a:t>d</a:t>
            </a:r>
            <a:r>
              <a:rPr lang="en-US" sz="2800" dirty="0" smtClean="0"/>
              <a:t>eveloped </a:t>
            </a:r>
            <a:r>
              <a:rPr lang="en-US" sz="2800" dirty="0"/>
              <a:t>in and deployed from Visual </a:t>
            </a:r>
            <a:r>
              <a:rPr lang="en-US" sz="2800" dirty="0" smtClean="0"/>
              <a:t>Studio</a:t>
            </a:r>
          </a:p>
          <a:p>
            <a:r>
              <a:rPr lang="en-US" sz="2800" dirty="0" err="1" smtClean="0"/>
              <a:t>TableController</a:t>
            </a:r>
            <a:r>
              <a:rPr lang="en-US" sz="2800" dirty="0" smtClean="0"/>
              <a:t> </a:t>
            </a:r>
            <a:r>
              <a:rPr lang="en-US" sz="2800" dirty="0"/>
              <a:t>data context can map to SQL, Table Storage, Mongo, </a:t>
            </a:r>
            <a:r>
              <a:rPr lang="en-US" sz="2800" dirty="0" err="1" smtClean="0"/>
              <a:t>etc</a:t>
            </a:r>
            <a:endParaRPr lang="en-US" sz="2800" dirty="0" smtClean="0"/>
          </a:p>
          <a:p>
            <a:r>
              <a:rPr lang="en-US" sz="2800" dirty="0" smtClean="0"/>
              <a:t>Pull </a:t>
            </a:r>
            <a:r>
              <a:rPr lang="en-US" sz="2800" dirty="0"/>
              <a:t>in </a:t>
            </a:r>
            <a:r>
              <a:rPr lang="en-US" sz="2800" dirty="0" err="1"/>
              <a:t>NuGet</a:t>
            </a:r>
            <a:r>
              <a:rPr lang="en-US" sz="2800" dirty="0"/>
              <a:t> modules and other .NET </a:t>
            </a:r>
            <a:r>
              <a:rPr lang="en-US" sz="2800" dirty="0" smtClean="0"/>
              <a:t>libraries</a:t>
            </a:r>
          </a:p>
          <a:p>
            <a:r>
              <a:rPr lang="en-US" sz="2800" dirty="0" smtClean="0"/>
              <a:t>Set permissions with attributes on classes</a:t>
            </a:r>
          </a:p>
          <a:p>
            <a:r>
              <a:rPr lang="en-US" sz="2800" dirty="0"/>
              <a:t>Local </a:t>
            </a:r>
            <a:r>
              <a:rPr lang="en-US" sz="2800" dirty="0" smtClean="0"/>
              <a:t>Debug</a:t>
            </a:r>
          </a:p>
          <a:p>
            <a:endParaRPr lang="en-US" sz="24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13</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1051591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API</a:t>
            </a:r>
            <a:endParaRPr lang="en-US" dirty="0"/>
          </a:p>
        </p:txBody>
      </p:sp>
      <p:sp>
        <p:nvSpPr>
          <p:cNvPr id="3" name="Content Placeholder 2"/>
          <p:cNvSpPr>
            <a:spLocks noGrp="1"/>
          </p:cNvSpPr>
          <p:nvPr>
            <p:ph idx="1"/>
          </p:nvPr>
        </p:nvSpPr>
        <p:spPr/>
        <p:txBody>
          <a:bodyPr>
            <a:noAutofit/>
          </a:bodyPr>
          <a:lstStyle/>
          <a:p>
            <a:r>
              <a:rPr lang="en-US" sz="2800" dirty="0" smtClean="0"/>
              <a:t>Non-table based endpoints</a:t>
            </a:r>
          </a:p>
          <a:p>
            <a:r>
              <a:rPr lang="en-US" sz="2800" dirty="0" smtClean="0"/>
              <a:t>Accessible from</a:t>
            </a:r>
          </a:p>
          <a:p>
            <a:pPr lvl="1"/>
            <a:r>
              <a:rPr lang="en-US" sz="2000" dirty="0" smtClean="0"/>
              <a:t>GET</a:t>
            </a:r>
          </a:p>
          <a:p>
            <a:pPr lvl="1"/>
            <a:r>
              <a:rPr lang="en-US" sz="2000" dirty="0" smtClean="0"/>
              <a:t>POST</a:t>
            </a:r>
          </a:p>
          <a:p>
            <a:pPr lvl="1"/>
            <a:r>
              <a:rPr lang="en-US" sz="2000" dirty="0" smtClean="0"/>
              <a:t>PUT</a:t>
            </a:r>
            <a:endParaRPr lang="en-US" sz="2000" dirty="0"/>
          </a:p>
          <a:p>
            <a:pPr lvl="1"/>
            <a:r>
              <a:rPr lang="en-US" sz="2000" dirty="0" smtClean="0"/>
              <a:t>PATCH</a:t>
            </a:r>
            <a:endParaRPr lang="en-US" sz="2000" dirty="0"/>
          </a:p>
          <a:p>
            <a:pPr lvl="1"/>
            <a:r>
              <a:rPr lang="en-US" sz="2000" dirty="0" smtClean="0"/>
              <a:t>DELETE</a:t>
            </a:r>
          </a:p>
          <a:p>
            <a:r>
              <a:rPr lang="en-US" sz="2400" dirty="0" smtClean="0"/>
              <a:t>For node.js logic in scripts like table endpoints</a:t>
            </a:r>
          </a:p>
          <a:p>
            <a:r>
              <a:rPr lang="en-US" sz="2400" dirty="0" smtClean="0"/>
              <a:t>For .NET delivered through a </a:t>
            </a:r>
            <a:r>
              <a:rPr lang="en-US" sz="2400" dirty="0" err="1" smtClean="0"/>
              <a:t>WebAPI</a:t>
            </a:r>
            <a:r>
              <a:rPr lang="en-US" sz="2400" dirty="0" smtClean="0"/>
              <a:t> </a:t>
            </a:r>
          </a:p>
          <a:p>
            <a:r>
              <a:rPr lang="en-US" sz="2400" dirty="0" smtClean="0"/>
              <a:t>Expose any functionality you want</a:t>
            </a:r>
            <a:endParaRPr lang="en-US" sz="24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14</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384918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Storage</a:t>
            </a:r>
            <a:endParaRPr lang="en-US" dirty="0"/>
          </a:p>
        </p:txBody>
      </p:sp>
      <p:sp>
        <p:nvSpPr>
          <p:cNvPr id="3" name="Content Placeholder 2"/>
          <p:cNvSpPr>
            <a:spLocks noGrp="1"/>
          </p:cNvSpPr>
          <p:nvPr>
            <p:ph idx="1"/>
          </p:nvPr>
        </p:nvSpPr>
        <p:spPr/>
        <p:txBody>
          <a:bodyPr>
            <a:noAutofit/>
          </a:bodyPr>
          <a:lstStyle/>
          <a:p>
            <a:r>
              <a:rPr lang="en-US" sz="2800" dirty="0" smtClean="0"/>
              <a:t>Don</a:t>
            </a:r>
            <a:r>
              <a:rPr lang="fr-FR" sz="2800" dirty="0" smtClean="0"/>
              <a:t>’</a:t>
            </a:r>
            <a:r>
              <a:rPr lang="en-US" sz="2800" dirty="0" smtClean="0"/>
              <a:t>t store files in Mobile Services DB</a:t>
            </a:r>
          </a:p>
          <a:p>
            <a:r>
              <a:rPr lang="en-US" sz="2800" dirty="0" smtClean="0"/>
              <a:t>Use Mobile Service to provide a</a:t>
            </a:r>
            <a:r>
              <a:rPr lang="en-US" sz="2800" b="1" dirty="0" smtClean="0"/>
              <a:t> </a:t>
            </a:r>
            <a:r>
              <a:rPr lang="en-US" sz="2800" dirty="0"/>
              <a:t>Valet Key Pattern </a:t>
            </a:r>
            <a:r>
              <a:rPr lang="en-US" sz="2800" dirty="0" smtClean="0"/>
              <a:t>to Blob Storage, aka BLOB SAS</a:t>
            </a:r>
          </a:p>
          <a:p>
            <a:pPr lvl="1"/>
            <a:r>
              <a:rPr lang="en-US" sz="2000" dirty="0" smtClean="0"/>
              <a:t>Create table / custom API script to talk to Blob Storage</a:t>
            </a:r>
          </a:p>
          <a:p>
            <a:pPr lvl="1"/>
            <a:r>
              <a:rPr lang="en-US" sz="2000" dirty="0" smtClean="0"/>
              <a:t>Script generates Shared Access Signature (SAS) URL</a:t>
            </a:r>
          </a:p>
          <a:p>
            <a:pPr lvl="1"/>
            <a:r>
              <a:rPr lang="en-US" sz="2000" dirty="0" smtClean="0"/>
              <a:t>Script returns SAS URL to client app</a:t>
            </a:r>
          </a:p>
          <a:p>
            <a:pPr lvl="1"/>
            <a:r>
              <a:rPr lang="en-US" sz="2000" dirty="0" smtClean="0"/>
              <a:t>Client app uploads data to blob storage directly</a:t>
            </a:r>
          </a:p>
          <a:p>
            <a:pPr lvl="1"/>
            <a:r>
              <a:rPr lang="en-US" sz="2000" dirty="0" smtClean="0"/>
              <a:t>Store file URL in Mobile Service DB as needed</a:t>
            </a:r>
          </a:p>
          <a:p>
            <a:r>
              <a:rPr lang="en-US" sz="2400" dirty="0" smtClean="0"/>
              <a:t>Blob storage costs less and is built for redundant file storage</a:t>
            </a:r>
            <a:endParaRPr lang="en-US" sz="24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15</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2949649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solidFill>
                  <a:schemeClr val="bg1"/>
                </a:solidFill>
              </a:rPr>
              <a:t>Push Notifications</a:t>
            </a:r>
            <a:endParaRPr lang="en-US" sz="8800" dirty="0">
              <a:solidFill>
                <a:schemeClr val="bg1"/>
              </a:solidFill>
            </a:endParaRPr>
          </a:p>
        </p:txBody>
      </p:sp>
    </p:spTree>
    <p:extLst>
      <p:ext uri="{BB962C8B-B14F-4D97-AF65-F5344CB8AC3E}">
        <p14:creationId xmlns:p14="http://schemas.microsoft.com/office/powerpoint/2010/main" val="2590062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Notification Flow</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17</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
        <p:nvSpPr>
          <p:cNvPr id="7" name="TextBox 6"/>
          <p:cNvSpPr txBox="1"/>
          <p:nvPr/>
        </p:nvSpPr>
        <p:spPr>
          <a:xfrm>
            <a:off x="7079539" y="1436913"/>
            <a:ext cx="4588595" cy="3858996"/>
          </a:xfrm>
          <a:prstGeom prst="rect">
            <a:avLst/>
          </a:prstGeom>
          <a:noFill/>
        </p:spPr>
        <p:txBody>
          <a:bodyPr wrap="square" lIns="0" tIns="0" rIns="0" bIns="0" rtlCol="0">
            <a:noAutofit/>
          </a:bodyPr>
          <a:lstStyle/>
          <a:p>
            <a:pPr marL="406288" indent="-406288" defTabSz="913521" fontAlgn="base">
              <a:lnSpc>
                <a:spcPct val="90000"/>
              </a:lnSpc>
              <a:spcAft>
                <a:spcPts val="1800"/>
              </a:spcAft>
              <a:buClr>
                <a:srgbClr val="FF8A00"/>
              </a:buClr>
              <a:buFont typeface="+mj-lt"/>
              <a:buAutoNum type="arabicPeriod"/>
            </a:pPr>
            <a:r>
              <a:rPr lang="en-US" sz="2800" dirty="0" smtClean="0">
                <a:ln>
                  <a:solidFill>
                    <a:srgbClr val="FFFFFF">
                      <a:alpha val="0"/>
                    </a:srgbClr>
                  </a:solidFill>
                </a:ln>
                <a:solidFill>
                  <a:srgbClr val="FFFFFF">
                    <a:alpha val="99000"/>
                  </a:srgbClr>
                </a:solidFill>
              </a:rPr>
              <a:t>Register for push notifications with PNS</a:t>
            </a:r>
            <a:endParaRPr lang="en-US" sz="2800" dirty="0">
              <a:ln>
                <a:solidFill>
                  <a:srgbClr val="FFFFFF">
                    <a:alpha val="0"/>
                  </a:srgbClr>
                </a:solidFill>
              </a:ln>
              <a:solidFill>
                <a:srgbClr val="FFFFFF">
                  <a:alpha val="99000"/>
                </a:srgbClr>
              </a:solidFill>
            </a:endParaRPr>
          </a:p>
          <a:p>
            <a:pPr marL="406288" indent="-406288" defTabSz="913521" fontAlgn="base">
              <a:lnSpc>
                <a:spcPct val="90000"/>
              </a:lnSpc>
              <a:spcAft>
                <a:spcPts val="1800"/>
              </a:spcAft>
              <a:buClr>
                <a:srgbClr val="FF8A00"/>
              </a:buClr>
              <a:buFont typeface="+mj-lt"/>
              <a:buAutoNum type="arabicPeriod"/>
            </a:pPr>
            <a:r>
              <a:rPr lang="en-US" sz="2800" dirty="0" smtClean="0">
                <a:ln>
                  <a:solidFill>
                    <a:srgbClr val="FFFFFF">
                      <a:alpha val="0"/>
                    </a:srgbClr>
                  </a:solidFill>
                </a:ln>
                <a:solidFill>
                  <a:srgbClr val="FFFFFF">
                    <a:alpha val="99000"/>
                  </a:srgbClr>
                </a:solidFill>
              </a:rPr>
              <a:t>Send your identifier to Mobile Service</a:t>
            </a:r>
            <a:endParaRPr lang="en-US" sz="2800" dirty="0">
              <a:ln>
                <a:solidFill>
                  <a:srgbClr val="FFFFFF">
                    <a:alpha val="0"/>
                  </a:srgbClr>
                </a:solidFill>
              </a:ln>
              <a:solidFill>
                <a:srgbClr val="FFFFFF">
                  <a:alpha val="99000"/>
                </a:srgbClr>
              </a:solidFill>
            </a:endParaRPr>
          </a:p>
          <a:p>
            <a:pPr marL="406288" indent="-406288" defTabSz="913521" fontAlgn="base">
              <a:lnSpc>
                <a:spcPct val="90000"/>
              </a:lnSpc>
              <a:spcAft>
                <a:spcPts val="1800"/>
              </a:spcAft>
              <a:buClr>
                <a:srgbClr val="FF8A00"/>
              </a:buClr>
              <a:buFont typeface="+mj-lt"/>
              <a:buAutoNum type="arabicPeriod"/>
            </a:pPr>
            <a:r>
              <a:rPr lang="en-US" sz="2800" dirty="0" smtClean="0">
                <a:ln>
                  <a:solidFill>
                    <a:srgbClr val="FFFFFF">
                      <a:alpha val="0"/>
                    </a:srgbClr>
                  </a:solidFill>
                </a:ln>
                <a:solidFill>
                  <a:srgbClr val="FFFFFF">
                    <a:alpha val="99000"/>
                  </a:srgbClr>
                </a:solidFill>
              </a:rPr>
              <a:t>Send push from server scripts</a:t>
            </a:r>
          </a:p>
          <a:p>
            <a:pPr marL="406288" indent="-406288" defTabSz="913521" fontAlgn="base">
              <a:lnSpc>
                <a:spcPct val="90000"/>
              </a:lnSpc>
              <a:spcAft>
                <a:spcPts val="1800"/>
              </a:spcAft>
              <a:buClr>
                <a:srgbClr val="FF8A00"/>
              </a:buClr>
              <a:buFont typeface="+mj-lt"/>
              <a:buAutoNum type="arabicPeriod"/>
            </a:pPr>
            <a:r>
              <a:rPr lang="en-US" sz="2800" dirty="0" smtClean="0">
                <a:ln>
                  <a:solidFill>
                    <a:srgbClr val="FFFFFF">
                      <a:alpha val="0"/>
                    </a:srgbClr>
                  </a:solidFill>
                </a:ln>
                <a:solidFill>
                  <a:srgbClr val="FFFFFF">
                    <a:alpha val="99000"/>
                  </a:srgbClr>
                </a:solidFill>
              </a:rPr>
              <a:t>PNS delivers notification to device</a:t>
            </a:r>
            <a:endParaRPr lang="en-US" sz="2800" dirty="0">
              <a:ln>
                <a:solidFill>
                  <a:srgbClr val="FFFFFF">
                    <a:alpha val="0"/>
                  </a:srgbClr>
                </a:solidFill>
              </a:ln>
              <a:solidFill>
                <a:srgbClr val="FFFFFF">
                  <a:alpha val="99000"/>
                </a:srgbClr>
              </a:solidFill>
            </a:endParaRPr>
          </a:p>
        </p:txBody>
      </p:sp>
      <p:sp>
        <p:nvSpPr>
          <p:cNvPr id="9" name="Rounded Rectangle 22"/>
          <p:cNvSpPr/>
          <p:nvPr/>
        </p:nvSpPr>
        <p:spPr bwMode="auto">
          <a:xfrm>
            <a:off x="517525" y="1349831"/>
            <a:ext cx="2298535" cy="2588745"/>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spcCol="0" rtlCol="0" anchor="t" anchorCtr="0" compatLnSpc="1">
            <a:prstTxWarp prst="textNoShape">
              <a:avLst/>
            </a:prstTxWarp>
          </a:bodyPr>
          <a:lstStyle/>
          <a:p>
            <a:pPr algn="ctr" defTabSz="913521" fontAlgn="base">
              <a:spcBef>
                <a:spcPts val="600"/>
              </a:spcBef>
              <a:spcAft>
                <a:spcPts val="600"/>
              </a:spcAft>
            </a:pPr>
            <a:r>
              <a:rPr lang="en-US" sz="2800" spc="-151" dirty="0" smtClean="0">
                <a:solidFill>
                  <a:srgbClr val="DDDDDD">
                    <a:lumMod val="50000"/>
                    <a:alpha val="99000"/>
                  </a:srgbClr>
                </a:solidFill>
                <a:latin typeface="Segoe UI Light" pitchFamily="34" charset="0"/>
              </a:rPr>
              <a:t>Client</a:t>
            </a:r>
            <a:endParaRPr lang="en-US" sz="2800" spc="-151" dirty="0">
              <a:solidFill>
                <a:srgbClr val="DDDDDD">
                  <a:lumMod val="50000"/>
                  <a:alpha val="99000"/>
                </a:srgbClr>
              </a:solidFill>
              <a:latin typeface="Segoe UI Light" pitchFamily="34" charset="0"/>
            </a:endParaRPr>
          </a:p>
        </p:txBody>
      </p:sp>
      <p:sp>
        <p:nvSpPr>
          <p:cNvPr id="10" name="Rounded Rectangle 23"/>
          <p:cNvSpPr/>
          <p:nvPr/>
        </p:nvSpPr>
        <p:spPr bwMode="auto">
          <a:xfrm>
            <a:off x="752392" y="1952067"/>
            <a:ext cx="1828800" cy="1828800"/>
          </a:xfrm>
          <a:prstGeom prst="rect">
            <a:avLst/>
          </a:prstGeom>
          <a:solidFill>
            <a:schemeClr val="accent2"/>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91412" rIns="91412" bIns="91412" numCol="1" rtlCol="0" anchor="b" anchorCtr="0" compatLnSpc="1">
            <a:prstTxWarp prst="textNoShape">
              <a:avLst/>
            </a:prstTxWarp>
          </a:bodyPr>
          <a:lstStyle/>
          <a:p>
            <a:pPr algn="ctr" defTabSz="1218581"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App</a:t>
            </a:r>
          </a:p>
        </p:txBody>
      </p:sp>
      <p:sp>
        <p:nvSpPr>
          <p:cNvPr id="11" name="Rounded Rectangle 21"/>
          <p:cNvSpPr/>
          <p:nvPr/>
        </p:nvSpPr>
        <p:spPr bwMode="auto">
          <a:xfrm>
            <a:off x="4352928" y="1349829"/>
            <a:ext cx="2103120" cy="2103120"/>
          </a:xfrm>
          <a:prstGeom prst="rect">
            <a:avLst/>
          </a:prstGeom>
          <a:solidFill>
            <a:schemeClr val="accent1"/>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91412" rIns="91412" bIns="91412" numCol="1" rtlCol="0" anchor="b" anchorCtr="0" compatLnSpc="1">
            <a:prstTxWarp prst="textNoShape">
              <a:avLst/>
            </a:prstTxWarp>
          </a:bodyPr>
          <a:lstStyle/>
          <a:p>
            <a:pPr defTabSz="1218581"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Mobile Services</a:t>
            </a:r>
          </a:p>
        </p:txBody>
      </p:sp>
      <p:sp>
        <p:nvSpPr>
          <p:cNvPr id="12" name="Rounded Rectangle 18"/>
          <p:cNvSpPr/>
          <p:nvPr/>
        </p:nvSpPr>
        <p:spPr bwMode="auto">
          <a:xfrm>
            <a:off x="4352928" y="4407393"/>
            <a:ext cx="2103120" cy="2103120"/>
          </a:xfrm>
          <a:prstGeom prst="rect">
            <a:avLst/>
          </a:prstGeom>
          <a:solidFill>
            <a:srgbClr val="8CC600"/>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91412" rIns="0" bIns="91412" numCol="1" rtlCol="0" anchor="b" anchorCtr="0" compatLnSpc="1">
            <a:prstTxWarp prst="textNoShape">
              <a:avLst/>
            </a:prstTxWarp>
          </a:bodyPr>
          <a:lstStyle/>
          <a:p>
            <a:pPr defTabSz="1218581" fontAlgn="base">
              <a:lnSpc>
                <a:spcPct val="90000"/>
              </a:lnSpc>
              <a:spcBef>
                <a:spcPct val="0"/>
              </a:spcBef>
              <a:spcAft>
                <a:spcPct val="0"/>
              </a:spcAft>
            </a:pPr>
            <a:r>
              <a:rPr lang="en-US" sz="2000" spc="-51" dirty="0" smtClean="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PNS</a:t>
            </a:r>
            <a:endPar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endParaRPr>
          </a:p>
        </p:txBody>
      </p:sp>
      <p:grpSp>
        <p:nvGrpSpPr>
          <p:cNvPr id="13" name="Group 12"/>
          <p:cNvGrpSpPr/>
          <p:nvPr/>
        </p:nvGrpSpPr>
        <p:grpSpPr>
          <a:xfrm rot="18714423">
            <a:off x="2060361" y="3716562"/>
            <a:ext cx="782123" cy="2629855"/>
            <a:chOff x="1471220" y="3430995"/>
            <a:chExt cx="782123" cy="1366013"/>
          </a:xfrm>
        </p:grpSpPr>
        <p:sp>
          <p:nvSpPr>
            <p:cNvPr id="14" name="Up-Down Arrow 13"/>
            <p:cNvSpPr/>
            <p:nvPr/>
          </p:nvSpPr>
          <p:spPr bwMode="auto">
            <a:xfrm>
              <a:off x="1471220" y="3430995"/>
              <a:ext cx="391145" cy="1366013"/>
            </a:xfrm>
            <a:prstGeom prst="upDownArrow">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15" name="Rectangle 14"/>
            <p:cNvSpPr/>
            <p:nvPr/>
          </p:nvSpPr>
          <p:spPr bwMode="auto">
            <a:xfrm>
              <a:off x="1699450" y="3741773"/>
              <a:ext cx="553893" cy="694062"/>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r>
                <a:rPr lang="en-US" dirty="0">
                  <a:solidFill>
                    <a:srgbClr val="FF8A00">
                      <a:alpha val="99000"/>
                    </a:srgbClr>
                  </a:solidFill>
                </a:rPr>
                <a:t>(1)</a:t>
              </a:r>
            </a:p>
          </p:txBody>
        </p:sp>
      </p:grpSp>
      <p:grpSp>
        <p:nvGrpSpPr>
          <p:cNvPr id="16" name="Group 15"/>
          <p:cNvGrpSpPr/>
          <p:nvPr/>
        </p:nvGrpSpPr>
        <p:grpSpPr>
          <a:xfrm>
            <a:off x="2581193" y="2686781"/>
            <a:ext cx="1771733" cy="577291"/>
            <a:chOff x="2581191" y="2686782"/>
            <a:chExt cx="1771733" cy="577290"/>
          </a:xfrm>
        </p:grpSpPr>
        <p:sp>
          <p:nvSpPr>
            <p:cNvPr id="17" name="Up-Down Arrow 16"/>
            <p:cNvSpPr/>
            <p:nvPr/>
          </p:nvSpPr>
          <p:spPr bwMode="auto">
            <a:xfrm rot="5400000">
              <a:off x="3271484" y="1996489"/>
              <a:ext cx="391147" cy="1771733"/>
            </a:xfrm>
            <a:prstGeom prst="upDownArrow">
              <a:avLst>
                <a:gd name="adj1" fmla="val 50000"/>
                <a:gd name="adj2" fmla="val 59741"/>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18" name="Rectangle 17"/>
            <p:cNvSpPr/>
            <p:nvPr/>
          </p:nvSpPr>
          <p:spPr bwMode="auto">
            <a:xfrm>
              <a:off x="3238526" y="2984768"/>
              <a:ext cx="595161"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r>
                <a:rPr lang="en-US" dirty="0">
                  <a:solidFill>
                    <a:srgbClr val="FF8A00">
                      <a:alpha val="99000"/>
                    </a:srgbClr>
                  </a:solidFill>
                </a:rPr>
                <a:t>(2)</a:t>
              </a:r>
            </a:p>
          </p:txBody>
        </p:sp>
      </p:grpSp>
      <p:grpSp>
        <p:nvGrpSpPr>
          <p:cNvPr id="19" name="Group 18"/>
          <p:cNvGrpSpPr/>
          <p:nvPr/>
        </p:nvGrpSpPr>
        <p:grpSpPr>
          <a:xfrm>
            <a:off x="5181578" y="3452949"/>
            <a:ext cx="933675" cy="954443"/>
            <a:chOff x="5341644" y="3559768"/>
            <a:chExt cx="933676" cy="703848"/>
          </a:xfrm>
        </p:grpSpPr>
        <p:sp>
          <p:nvSpPr>
            <p:cNvPr id="20" name="Down Arrow 19"/>
            <p:cNvSpPr/>
            <p:nvPr/>
          </p:nvSpPr>
          <p:spPr bwMode="auto">
            <a:xfrm>
              <a:off x="5341644" y="3559768"/>
              <a:ext cx="445096" cy="703848"/>
            </a:xfrm>
            <a:prstGeom prst="downArrow">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21" name="Rectangle 20"/>
            <p:cNvSpPr/>
            <p:nvPr/>
          </p:nvSpPr>
          <p:spPr bwMode="auto">
            <a:xfrm>
              <a:off x="5629508" y="3711106"/>
              <a:ext cx="645812"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r>
                <a:rPr lang="en-US" dirty="0">
                  <a:solidFill>
                    <a:srgbClr val="FF8A00">
                      <a:alpha val="99000"/>
                    </a:srgbClr>
                  </a:solidFill>
                </a:rPr>
                <a:t>(3)</a:t>
              </a:r>
            </a:p>
          </p:txBody>
        </p:sp>
      </p:grpSp>
      <p:grpSp>
        <p:nvGrpSpPr>
          <p:cNvPr id="22" name="Group 21"/>
          <p:cNvGrpSpPr/>
          <p:nvPr/>
        </p:nvGrpSpPr>
        <p:grpSpPr>
          <a:xfrm rot="2586939">
            <a:off x="2570807" y="4131088"/>
            <a:ext cx="1771732" cy="625701"/>
            <a:chOff x="2479860" y="4937164"/>
            <a:chExt cx="1762119" cy="625701"/>
          </a:xfrm>
        </p:grpSpPr>
        <p:sp>
          <p:nvSpPr>
            <p:cNvPr id="23" name="Down Arrow 22"/>
            <p:cNvSpPr/>
            <p:nvPr/>
          </p:nvSpPr>
          <p:spPr bwMode="auto">
            <a:xfrm rot="5400000">
              <a:off x="3165663" y="4486549"/>
              <a:ext cx="390513" cy="1762119"/>
            </a:xfrm>
            <a:prstGeom prst="downArrow">
              <a:avLst>
                <a:gd name="adj1" fmla="val 50000"/>
                <a:gd name="adj2" fmla="val 58537"/>
              </a:avLst>
            </a:prstGeom>
            <a:solidFill>
              <a:srgbClr val="8CC600"/>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24" name="Rectangle 23"/>
            <p:cNvSpPr/>
            <p:nvPr/>
          </p:nvSpPr>
          <p:spPr bwMode="auto">
            <a:xfrm>
              <a:off x="3113314" y="4937164"/>
              <a:ext cx="713662"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r>
                <a:rPr lang="en-US" dirty="0" smtClean="0">
                  <a:solidFill>
                    <a:srgbClr val="FF8A00">
                      <a:alpha val="99000"/>
                    </a:srgbClr>
                  </a:solidFill>
                </a:rPr>
                <a:t>(4)</a:t>
              </a:r>
              <a:endParaRPr lang="en-US" dirty="0">
                <a:solidFill>
                  <a:srgbClr val="FF8A00">
                    <a:alpha val="99000"/>
                  </a:srgbClr>
                </a:solidFill>
              </a:endParaRPr>
            </a:p>
          </p:txBody>
        </p:sp>
      </p:grpSp>
      <p:sp>
        <p:nvSpPr>
          <p:cNvPr id="25" name="Freeform 7"/>
          <p:cNvSpPr>
            <a:spLocks/>
          </p:cNvSpPr>
          <p:nvPr/>
        </p:nvSpPr>
        <p:spPr bwMode="auto">
          <a:xfrm>
            <a:off x="4693726" y="1913967"/>
            <a:ext cx="1421524" cy="758520"/>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12" tIns="45707" rIns="91412" bIns="45707" numCol="1" anchor="t" anchorCtr="0" compatLnSpc="1">
            <a:prstTxWarp prst="textNoShape">
              <a:avLst/>
            </a:prstTxWarp>
          </a:bodyPr>
          <a:lstStyle/>
          <a:p>
            <a:pPr defTabSz="914097"/>
            <a:endParaRPr lang="en-US">
              <a:solidFill>
                <a:srgbClr val="292929"/>
              </a:solidFill>
            </a:endParaRPr>
          </a:p>
        </p:txBody>
      </p:sp>
      <p:sp>
        <p:nvSpPr>
          <p:cNvPr id="26" name="Freeform 58"/>
          <p:cNvSpPr>
            <a:spLocks noEditPoints="1"/>
          </p:cNvSpPr>
          <p:nvPr/>
        </p:nvSpPr>
        <p:spPr bwMode="black">
          <a:xfrm>
            <a:off x="4962325" y="4739196"/>
            <a:ext cx="884322" cy="947832"/>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279" tIns="41139" rIns="82279" bIns="41139" numCol="1" anchor="t" anchorCtr="0" compatLnSpc="1">
            <a:prstTxWarp prst="textNoShape">
              <a:avLst/>
            </a:prstTxWarp>
          </a:bodyPr>
          <a:lstStyle/>
          <a:p>
            <a:pPr defTabSz="914097"/>
            <a:endParaRPr lang="en-US" sz="1600">
              <a:solidFill>
                <a:srgbClr val="292929"/>
              </a:solidFill>
            </a:endParaRPr>
          </a:p>
        </p:txBody>
      </p:sp>
      <p:grpSp>
        <p:nvGrpSpPr>
          <p:cNvPr id="27" name="Group 26"/>
          <p:cNvGrpSpPr/>
          <p:nvPr/>
        </p:nvGrpSpPr>
        <p:grpSpPr bwMode="black">
          <a:xfrm>
            <a:off x="1144704" y="2338437"/>
            <a:ext cx="1044176" cy="849483"/>
            <a:chOff x="5184775" y="225425"/>
            <a:chExt cx="1500188" cy="1220788"/>
          </a:xfrm>
          <a:solidFill>
            <a:srgbClr val="FFFFFF"/>
          </a:solidFill>
        </p:grpSpPr>
        <p:sp>
          <p:nvSpPr>
            <p:cNvPr id="28"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7"/>
              <a:endParaRPr lang="en-US" sz="1600">
                <a:solidFill>
                  <a:srgbClr val="292929"/>
                </a:solidFill>
              </a:endParaRPr>
            </a:p>
          </p:txBody>
        </p:sp>
        <p:sp>
          <p:nvSpPr>
            <p:cNvPr id="29"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7"/>
              <a:endParaRPr lang="en-US" sz="1600">
                <a:solidFill>
                  <a:srgbClr val="292929"/>
                </a:solidFill>
              </a:endParaRPr>
            </a:p>
          </p:txBody>
        </p:sp>
        <p:sp>
          <p:nvSpPr>
            <p:cNvPr id="30"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7"/>
              <a:endParaRPr lang="en-US" sz="1600">
                <a:solidFill>
                  <a:srgbClr val="292929"/>
                </a:solidFill>
              </a:endParaRPr>
            </a:p>
          </p:txBody>
        </p:sp>
      </p:grpSp>
    </p:spTree>
    <p:extLst>
      <p:ext uri="{BB962C8B-B14F-4D97-AF65-F5344CB8AC3E}">
        <p14:creationId xmlns:p14="http://schemas.microsoft.com/office/powerpoint/2010/main" val="2451790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75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750"/>
                                        <p:tgtEl>
                                          <p:spTgt spid="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750"/>
                                        <p:tgtEl>
                                          <p:spTgt spid="16"/>
                                        </p:tgtEl>
                                      </p:cBhvr>
                                    </p:animEffect>
                                  </p:childTnLst>
                                </p:cTn>
                              </p:par>
                              <p:par>
                                <p:cTn id="16" presetID="10" presetClass="entr" presetSubtype="0" fill="hold" nodeType="with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fade">
                                      <p:cBhvr>
                                        <p:cTn id="18" dur="750"/>
                                        <p:tgtEl>
                                          <p:spTgt spid="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750"/>
                                        <p:tgtEl>
                                          <p:spTgt spid="19"/>
                                        </p:tgtEl>
                                      </p:cBhvr>
                                    </p:animEffect>
                                  </p:childTnLst>
                                </p:cTn>
                              </p:par>
                              <p:par>
                                <p:cTn id="24" presetID="10" presetClass="entr" presetSubtype="0" fill="hold" nodeType="with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Effect transition="in" filter="fade">
                                      <p:cBhvr>
                                        <p:cTn id="26" dur="750"/>
                                        <p:tgtEl>
                                          <p:spTgt spid="7">
                                            <p:txEl>
                                              <p:pRg st="2" end="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750"/>
                                        <p:tgtEl>
                                          <p:spTgt spid="7">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7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Adding </a:t>
            </a:r>
            <a:r>
              <a:rPr lang="en-US" dirty="0" smtClean="0"/>
              <a:t>Push Notifications</a:t>
            </a:r>
            <a:endParaRPr lang="en-US" dirty="0"/>
          </a:p>
        </p:txBody>
      </p:sp>
      <p:sp>
        <p:nvSpPr>
          <p:cNvPr id="3" name="Subtitle 2"/>
          <p:cNvSpPr>
            <a:spLocks noGrp="1"/>
          </p:cNvSpPr>
          <p:nvPr>
            <p:ph type="subTitle" idx="1"/>
          </p:nvPr>
        </p:nvSpPr>
        <p:spPr/>
        <p:txBody>
          <a:bodyPr>
            <a:normAutofit/>
          </a:bodyPr>
          <a:lstStyle/>
          <a:p>
            <a:endParaRPr lang="en-US" sz="4400" dirty="0">
              <a:latin typeface="+mj-lt"/>
            </a:endParaRPr>
          </a:p>
        </p:txBody>
      </p:sp>
    </p:spTree>
    <p:extLst>
      <p:ext uri="{BB962C8B-B14F-4D97-AF65-F5344CB8AC3E}">
        <p14:creationId xmlns:p14="http://schemas.microsoft.com/office/powerpoint/2010/main" val="2583879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Notification Hubs</a:t>
            </a:r>
            <a:endParaRPr lang="en-US" dirty="0"/>
          </a:p>
        </p:txBody>
      </p:sp>
      <p:sp>
        <p:nvSpPr>
          <p:cNvPr id="3" name="Content Placeholder 2"/>
          <p:cNvSpPr>
            <a:spLocks noGrp="1"/>
          </p:cNvSpPr>
          <p:nvPr>
            <p:ph idx="1"/>
          </p:nvPr>
        </p:nvSpPr>
        <p:spPr/>
        <p:txBody>
          <a:bodyPr>
            <a:noAutofit/>
          </a:bodyPr>
          <a:lstStyle/>
          <a:p>
            <a:r>
              <a:rPr lang="en-US" sz="2800" dirty="0" smtClean="0"/>
              <a:t>Separate from Mobile Services</a:t>
            </a:r>
          </a:p>
          <a:p>
            <a:pPr lvl="1"/>
            <a:r>
              <a:rPr lang="en-US" sz="2000" dirty="0" smtClean="0"/>
              <a:t>Can be used regardless of whether you’re storing data in Azure</a:t>
            </a:r>
          </a:p>
          <a:p>
            <a:r>
              <a:rPr lang="en-US" sz="2400" dirty="0" smtClean="0"/>
              <a:t>Extremely scalable push notifications</a:t>
            </a:r>
          </a:p>
          <a:p>
            <a:r>
              <a:rPr lang="en-US" sz="2400" dirty="0" smtClean="0"/>
              <a:t>Cross platform support</a:t>
            </a:r>
          </a:p>
          <a:p>
            <a:pPr lvl="1"/>
            <a:r>
              <a:rPr lang="en-US" sz="2000" dirty="0" smtClean="0"/>
              <a:t>Push to </a:t>
            </a:r>
            <a:r>
              <a:rPr lang="en-US" sz="2000" dirty="0" err="1" smtClean="0"/>
              <a:t>iOS</a:t>
            </a:r>
            <a:r>
              <a:rPr lang="en-US" sz="2000" dirty="0" smtClean="0"/>
              <a:t>, Android, Kindle, Windows Phone, Windows Store</a:t>
            </a:r>
          </a:p>
          <a:p>
            <a:r>
              <a:rPr lang="en-US" sz="2400" dirty="0" smtClean="0"/>
              <a:t>Tags (i.e. tie my registration to this topic or user ID)</a:t>
            </a:r>
          </a:p>
          <a:p>
            <a:r>
              <a:rPr lang="en-US" sz="2400" dirty="0" smtClean="0"/>
              <a:t>Templates (i.e. when I get a push, send it in this format)</a:t>
            </a:r>
          </a:p>
          <a:p>
            <a:r>
              <a:rPr lang="en-US" sz="2400" dirty="0" smtClean="0"/>
              <a:t>Server SDKs for .NET, Java, and Node (also open as REST API)</a:t>
            </a:r>
            <a:endParaRPr lang="en-US" sz="24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19</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15712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a:t>
            </a:fld>
            <a:endParaRPr lang="en-US"/>
          </a:p>
        </p:txBody>
      </p:sp>
      <p:sp>
        <p:nvSpPr>
          <p:cNvPr id="6" name="Rectangle 5"/>
          <p:cNvSpPr/>
          <p:nvPr/>
        </p:nvSpPr>
        <p:spPr>
          <a:xfrm>
            <a:off x="894850" y="1487006"/>
            <a:ext cx="4493846" cy="138723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Mobile Services</a:t>
            </a:r>
            <a:endParaRPr lang="en-US" sz="3200" dirty="0"/>
          </a:p>
        </p:txBody>
      </p:sp>
      <p:sp>
        <p:nvSpPr>
          <p:cNvPr id="7" name="Rectangle 6"/>
          <p:cNvSpPr/>
          <p:nvPr/>
        </p:nvSpPr>
        <p:spPr>
          <a:xfrm>
            <a:off x="6650497" y="1487006"/>
            <a:ext cx="4493846" cy="1387230"/>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Features and Demos</a:t>
            </a:r>
            <a:endParaRPr lang="en-US" sz="3200" dirty="0"/>
          </a:p>
        </p:txBody>
      </p:sp>
      <p:sp>
        <p:nvSpPr>
          <p:cNvPr id="8" name="Rectangle 7"/>
          <p:cNvSpPr/>
          <p:nvPr/>
        </p:nvSpPr>
        <p:spPr>
          <a:xfrm>
            <a:off x="894850" y="3436945"/>
            <a:ext cx="4493846" cy="1387230"/>
          </a:xfrm>
          <a:prstGeom prst="rect">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Advanced Features</a:t>
            </a:r>
            <a:endParaRPr lang="en-US" sz="3200" dirty="0"/>
          </a:p>
        </p:txBody>
      </p:sp>
      <p:sp>
        <p:nvSpPr>
          <p:cNvPr id="9" name="Rectangle 8"/>
          <p:cNvSpPr/>
          <p:nvPr/>
        </p:nvSpPr>
        <p:spPr>
          <a:xfrm>
            <a:off x="6650497" y="3436945"/>
            <a:ext cx="4493846" cy="1387230"/>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Scaling and Pricing</a:t>
            </a:r>
            <a:endParaRPr lang="en-US" sz="3200" dirty="0"/>
          </a:p>
        </p:txBody>
      </p:sp>
      <p:sp>
        <p:nvSpPr>
          <p:cNvPr id="10" name="Rectangle 9"/>
          <p:cNvSpPr/>
          <p:nvPr/>
        </p:nvSpPr>
        <p:spPr>
          <a:xfrm>
            <a:off x="3748259" y="5234111"/>
            <a:ext cx="4493846" cy="1387230"/>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Questions</a:t>
            </a:r>
            <a:endParaRPr lang="en-US" sz="3200" dirty="0"/>
          </a:p>
        </p:txBody>
      </p:sp>
    </p:spTree>
    <p:extLst>
      <p:ext uri="{BB962C8B-B14F-4D97-AF65-F5344CB8AC3E}">
        <p14:creationId xmlns:p14="http://schemas.microsoft.com/office/powerpoint/2010/main" val="34623098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solidFill>
                  <a:schemeClr val="bg1"/>
                </a:solidFill>
              </a:rPr>
              <a:t>Authorization</a:t>
            </a:r>
            <a:br>
              <a:rPr lang="en-US" sz="8800" dirty="0" smtClean="0">
                <a:solidFill>
                  <a:schemeClr val="bg1"/>
                </a:solidFill>
              </a:rPr>
            </a:br>
            <a:r>
              <a:rPr lang="en-US" sz="8800" dirty="0" smtClean="0"/>
              <a:t>&amp;</a:t>
            </a:r>
            <a:br>
              <a:rPr lang="en-US" sz="8800" dirty="0" smtClean="0"/>
            </a:br>
            <a:r>
              <a:rPr lang="en-US" sz="8800" dirty="0" smtClean="0"/>
              <a:t>Authentication</a:t>
            </a:r>
            <a:endParaRPr lang="en-US" sz="8800" dirty="0">
              <a:solidFill>
                <a:schemeClr val="bg1"/>
              </a:solidFill>
            </a:endParaRPr>
          </a:p>
        </p:txBody>
      </p:sp>
    </p:spTree>
    <p:extLst>
      <p:ext uri="{BB962C8B-B14F-4D97-AF65-F5344CB8AC3E}">
        <p14:creationId xmlns:p14="http://schemas.microsoft.com/office/powerpoint/2010/main" val="2135799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Authorization</a:t>
            </a:r>
            <a:endParaRPr lang="en-US" dirty="0"/>
          </a:p>
        </p:txBody>
      </p:sp>
      <p:sp>
        <p:nvSpPr>
          <p:cNvPr id="3" name="Content Placeholder 2"/>
          <p:cNvSpPr>
            <a:spLocks noGrp="1"/>
          </p:cNvSpPr>
          <p:nvPr>
            <p:ph idx="1"/>
          </p:nvPr>
        </p:nvSpPr>
        <p:spPr/>
        <p:txBody>
          <a:bodyPr>
            <a:noAutofit/>
          </a:bodyPr>
          <a:lstStyle/>
          <a:p>
            <a:pPr marL="0" indent="0">
              <a:buNone/>
            </a:pPr>
            <a:r>
              <a:rPr lang="en-US" sz="4000" dirty="0" smtClean="0"/>
              <a:t>Per HTTP method </a:t>
            </a:r>
            <a:r>
              <a:rPr lang="en-US" sz="4000" dirty="0" err="1" smtClean="0"/>
              <a:t>auth</a:t>
            </a:r>
            <a:r>
              <a:rPr lang="en-US" sz="4000" dirty="0" smtClean="0"/>
              <a:t> options:</a:t>
            </a:r>
          </a:p>
          <a:p>
            <a:pPr lvl="1"/>
            <a:r>
              <a:rPr lang="en-US" dirty="0" smtClean="0"/>
              <a:t>App Key Required</a:t>
            </a:r>
          </a:p>
          <a:p>
            <a:pPr lvl="2"/>
            <a:r>
              <a:rPr lang="en-US" sz="2400" dirty="0" smtClean="0"/>
              <a:t>Not ideal for production use</a:t>
            </a:r>
          </a:p>
          <a:p>
            <a:pPr lvl="1"/>
            <a:r>
              <a:rPr lang="en-US" dirty="0" smtClean="0"/>
              <a:t>Everyone</a:t>
            </a:r>
          </a:p>
          <a:p>
            <a:pPr lvl="1"/>
            <a:r>
              <a:rPr lang="en-US" dirty="0" smtClean="0"/>
              <a:t>Authenticated Users</a:t>
            </a:r>
          </a:p>
          <a:p>
            <a:pPr lvl="1"/>
            <a:r>
              <a:rPr lang="en-US" dirty="0" smtClean="0"/>
              <a:t>Admins and other scripts</a:t>
            </a:r>
          </a:p>
          <a:p>
            <a:pPr lvl="2"/>
            <a:r>
              <a:rPr lang="en-US" sz="2400" dirty="0" smtClean="0"/>
              <a:t>Requires Master Key as header</a:t>
            </a:r>
          </a:p>
          <a:p>
            <a:pPr marL="0" indent="0">
              <a:buNone/>
            </a:pPr>
            <a:r>
              <a:rPr lang="en-US" dirty="0" smtClean="0"/>
              <a:t>401 Unauthorized response if security check fails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21</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4114911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t>
            </a:r>
            <a:r>
              <a:rPr lang="en-US" dirty="0" err="1" smtClean="0"/>
              <a:t>Auth</a:t>
            </a:r>
            <a:r>
              <a:rPr lang="en-US" dirty="0" smtClean="0"/>
              <a:t> Flow (server)</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22</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
        <p:nvSpPr>
          <p:cNvPr id="7" name="Rectangle 6"/>
          <p:cNvSpPr/>
          <p:nvPr/>
        </p:nvSpPr>
        <p:spPr bwMode="auto">
          <a:xfrm>
            <a:off x="8649694" y="402308"/>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GOOGLE</a:t>
            </a:r>
            <a:endParaRPr lang="en-US" sz="3200" dirty="0">
              <a:solidFill>
                <a:srgbClr val="FFFFFF"/>
              </a:solidFill>
            </a:endParaRPr>
          </a:p>
        </p:txBody>
      </p:sp>
      <p:sp>
        <p:nvSpPr>
          <p:cNvPr id="9" name="Rectangle 8"/>
          <p:cNvSpPr/>
          <p:nvPr/>
        </p:nvSpPr>
        <p:spPr bwMode="auto">
          <a:xfrm>
            <a:off x="8649694" y="1461467"/>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FACEBOOK</a:t>
            </a:r>
            <a:endParaRPr lang="en-US" sz="3200" dirty="0">
              <a:solidFill>
                <a:srgbClr val="FFFFFF"/>
              </a:solidFill>
            </a:endParaRPr>
          </a:p>
        </p:txBody>
      </p:sp>
      <p:sp>
        <p:nvSpPr>
          <p:cNvPr id="10" name="Rectangle 9"/>
          <p:cNvSpPr/>
          <p:nvPr/>
        </p:nvSpPr>
        <p:spPr bwMode="auto">
          <a:xfrm>
            <a:off x="8649694" y="2520626"/>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TWITTER</a:t>
            </a:r>
            <a:endParaRPr lang="en-US" sz="3200" dirty="0">
              <a:solidFill>
                <a:srgbClr val="FFFFFF"/>
              </a:solidFill>
            </a:endParaRPr>
          </a:p>
        </p:txBody>
      </p:sp>
      <p:sp>
        <p:nvSpPr>
          <p:cNvPr id="11" name="Rectangle 10"/>
          <p:cNvSpPr/>
          <p:nvPr/>
        </p:nvSpPr>
        <p:spPr bwMode="auto">
          <a:xfrm>
            <a:off x="4465637" y="5783262"/>
            <a:ext cx="4254611"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3200" dirty="0" smtClean="0">
                <a:solidFill>
                  <a:srgbClr val="FFFFFF"/>
                </a:solidFill>
              </a:rPr>
              <a:t>  MOBILE SERVICE</a:t>
            </a:r>
            <a:endParaRPr lang="en-US" sz="3200" dirty="0">
              <a:solidFill>
                <a:srgbClr val="FFFFFF"/>
              </a:solidFill>
            </a:endParaRPr>
          </a:p>
        </p:txBody>
      </p:sp>
      <p:sp>
        <p:nvSpPr>
          <p:cNvPr id="12" name="Rectangle 11"/>
          <p:cNvSpPr/>
          <p:nvPr/>
        </p:nvSpPr>
        <p:spPr bwMode="auto">
          <a:xfrm>
            <a:off x="1112837" y="2557005"/>
            <a:ext cx="2399191" cy="913604"/>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3200" dirty="0" smtClean="0">
                <a:solidFill>
                  <a:schemeClr val="accent1"/>
                </a:solidFill>
              </a:rPr>
              <a:t>  </a:t>
            </a:r>
            <a:r>
              <a:rPr lang="en-US" sz="3200" dirty="0" smtClean="0">
                <a:solidFill>
                  <a:schemeClr val="bg1"/>
                </a:solidFill>
              </a:rPr>
              <a:t>DEVICE</a:t>
            </a:r>
            <a:endParaRPr lang="en-US" sz="3200" dirty="0">
              <a:solidFill>
                <a:schemeClr val="bg1"/>
              </a:solidFill>
            </a:endParaRPr>
          </a:p>
        </p:txBody>
      </p:sp>
      <p:grpSp>
        <p:nvGrpSpPr>
          <p:cNvPr id="13" name="Group 12"/>
          <p:cNvGrpSpPr/>
          <p:nvPr/>
        </p:nvGrpSpPr>
        <p:grpSpPr>
          <a:xfrm>
            <a:off x="3512028" y="1025394"/>
            <a:ext cx="5144609" cy="1962152"/>
            <a:chOff x="3969228" y="1002663"/>
            <a:chExt cx="5144609" cy="1962152"/>
          </a:xfrm>
        </p:grpSpPr>
        <p:cxnSp>
          <p:nvCxnSpPr>
            <p:cNvPr id="14" name="Straight Arrow Connector 13"/>
            <p:cNvCxnSpPr>
              <a:stCxn id="12" idx="3"/>
            </p:cNvCxnSpPr>
            <p:nvPr/>
          </p:nvCxnSpPr>
          <p:spPr>
            <a:xfrm flipV="1">
              <a:off x="3969228" y="1002663"/>
              <a:ext cx="5144609" cy="1962152"/>
            </a:xfrm>
            <a:prstGeom prst="straightConnector1">
              <a:avLst/>
            </a:prstGeom>
            <a:ln w="92075">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rot="20330311">
              <a:off x="4399493" y="1290992"/>
              <a:ext cx="3280008" cy="960263"/>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solidFill>
                    <a:srgbClr val="FFFFFF"/>
                  </a:solidFill>
                </a:rPr>
                <a:t>CREDENTIALS </a:t>
              </a:r>
              <a:br>
                <a:rPr lang="en-US" sz="2400" dirty="0" smtClean="0">
                  <a:solidFill>
                    <a:srgbClr val="FFFFFF"/>
                  </a:solidFill>
                </a:rPr>
              </a:br>
              <a:r>
                <a:rPr lang="en-US" sz="2400" dirty="0" smtClean="0">
                  <a:solidFill>
                    <a:srgbClr val="FFFFFF"/>
                  </a:solidFill>
                </a:rPr>
                <a:t>(via </a:t>
              </a:r>
              <a:r>
                <a:rPr lang="en-US" sz="2400" dirty="0" err="1" smtClean="0">
                  <a:solidFill>
                    <a:srgbClr val="FFFFFF"/>
                  </a:solidFill>
                </a:rPr>
                <a:t>oAuth</a:t>
              </a:r>
              <a:r>
                <a:rPr lang="en-US" sz="2400" dirty="0" smtClean="0">
                  <a:solidFill>
                    <a:srgbClr val="FFFFFF"/>
                  </a:solidFill>
                </a:rPr>
                <a:t>/</a:t>
              </a:r>
              <a:r>
                <a:rPr lang="en-US" sz="2400" dirty="0" err="1" smtClean="0">
                  <a:solidFill>
                    <a:srgbClr val="FFFFFF"/>
                  </a:solidFill>
                </a:rPr>
                <a:t>WebView</a:t>
              </a:r>
              <a:r>
                <a:rPr lang="en-US" sz="2400" dirty="0" smtClean="0">
                  <a:solidFill>
                    <a:srgbClr val="FFFFFF"/>
                  </a:solidFill>
                </a:rPr>
                <a:t>) </a:t>
              </a:r>
            </a:p>
          </p:txBody>
        </p:sp>
      </p:grpSp>
      <p:sp>
        <p:nvSpPr>
          <p:cNvPr id="16" name="Rectangle 15"/>
          <p:cNvSpPr/>
          <p:nvPr/>
        </p:nvSpPr>
        <p:spPr bwMode="auto">
          <a:xfrm>
            <a:off x="8649694" y="357978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MICROSOFT ACCOUNT </a:t>
            </a:r>
            <a:endParaRPr lang="en-US" sz="3200" dirty="0">
              <a:solidFill>
                <a:srgbClr val="FFFFFF"/>
              </a:solidFill>
            </a:endParaRPr>
          </a:p>
        </p:txBody>
      </p:sp>
      <p:grpSp>
        <p:nvGrpSpPr>
          <p:cNvPr id="17" name="Group 16"/>
          <p:cNvGrpSpPr/>
          <p:nvPr/>
        </p:nvGrpSpPr>
        <p:grpSpPr>
          <a:xfrm>
            <a:off x="2929595" y="2787344"/>
            <a:ext cx="2679042" cy="2969657"/>
            <a:chOff x="3386795" y="2764613"/>
            <a:chExt cx="2679042" cy="2969657"/>
          </a:xfrm>
        </p:grpSpPr>
        <p:grpSp>
          <p:nvGrpSpPr>
            <p:cNvPr id="18" name="Group 17"/>
            <p:cNvGrpSpPr/>
            <p:nvPr/>
          </p:nvGrpSpPr>
          <p:grpSpPr>
            <a:xfrm>
              <a:off x="3969228" y="2964815"/>
              <a:ext cx="2096609" cy="2769455"/>
              <a:chOff x="3969228" y="2964815"/>
              <a:chExt cx="2096609" cy="2769455"/>
            </a:xfrm>
          </p:grpSpPr>
          <p:cxnSp>
            <p:nvCxnSpPr>
              <p:cNvPr id="20" name="Straight Arrow Connector 19"/>
              <p:cNvCxnSpPr>
                <a:endCxn id="12" idx="3"/>
              </p:cNvCxnSpPr>
              <p:nvPr/>
            </p:nvCxnSpPr>
            <p:spPr>
              <a:xfrm flipH="1" flipV="1">
                <a:off x="3969228" y="2964815"/>
                <a:ext cx="2096609" cy="2769455"/>
              </a:xfrm>
              <a:prstGeom prst="straightConnector1">
                <a:avLst/>
              </a:prstGeom>
              <a:ln w="92075">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rot="3106418">
                <a:off x="4303895" y="3949896"/>
                <a:ext cx="1921950" cy="634020"/>
              </a:xfrm>
              <a:prstGeom prst="rect">
                <a:avLst/>
              </a:prstGeom>
              <a:noFill/>
              <a:ln>
                <a:noFill/>
              </a:ln>
            </p:spPr>
            <p:txBody>
              <a:bodyPr wrap="square" lIns="182880" tIns="146304" rIns="182880" bIns="146304" rtlCol="0">
                <a:spAutoFit/>
              </a:bodyPr>
              <a:lstStyle/>
              <a:p>
                <a:pPr>
                  <a:lnSpc>
                    <a:spcPct val="90000"/>
                  </a:lnSpc>
                  <a:spcAft>
                    <a:spcPts val="600"/>
                  </a:spcAft>
                </a:pPr>
                <a:r>
                  <a:rPr lang="en-US" sz="2400" dirty="0" smtClean="0">
                    <a:solidFill>
                      <a:srgbClr val="FFFFFF"/>
                    </a:solidFill>
                  </a:rPr>
                  <a:t>IDENTITY</a:t>
                </a:r>
              </a:p>
            </p:txBody>
          </p:sp>
        </p:grpSp>
        <p:sp>
          <p:nvSpPr>
            <p:cNvPr id="19" name="Smiley Face 18"/>
            <p:cNvSpPr/>
            <p:nvPr/>
          </p:nvSpPr>
          <p:spPr bwMode="auto">
            <a:xfrm>
              <a:off x="3386795" y="2764613"/>
              <a:ext cx="455758" cy="405118"/>
            </a:xfrm>
            <a:prstGeom prst="smileyFace">
              <a:avLst/>
            </a:prstGeom>
            <a:noFill/>
            <a:ln w="381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rgbClr val="FFFFFF"/>
                </a:solidFill>
              </a:endParaRPr>
            </a:p>
          </p:txBody>
        </p:sp>
      </p:grpSp>
      <p:grpSp>
        <p:nvGrpSpPr>
          <p:cNvPr id="22" name="Group 21"/>
          <p:cNvGrpSpPr/>
          <p:nvPr/>
        </p:nvGrpSpPr>
        <p:grpSpPr>
          <a:xfrm>
            <a:off x="5608637" y="1183008"/>
            <a:ext cx="2994819" cy="5274526"/>
            <a:chOff x="6065837" y="753016"/>
            <a:chExt cx="2994819" cy="5274526"/>
          </a:xfrm>
        </p:grpSpPr>
        <p:grpSp>
          <p:nvGrpSpPr>
            <p:cNvPr id="23" name="Group 22"/>
            <p:cNvGrpSpPr/>
            <p:nvPr/>
          </p:nvGrpSpPr>
          <p:grpSpPr>
            <a:xfrm>
              <a:off x="6065837" y="753016"/>
              <a:ext cx="2994819" cy="4618425"/>
              <a:chOff x="6065837" y="753016"/>
              <a:chExt cx="2994819" cy="4618425"/>
            </a:xfrm>
          </p:grpSpPr>
          <p:cxnSp>
            <p:nvCxnSpPr>
              <p:cNvPr id="25" name="Straight Arrow Connector 24"/>
              <p:cNvCxnSpPr/>
              <p:nvPr/>
            </p:nvCxnSpPr>
            <p:spPr>
              <a:xfrm flipH="1">
                <a:off x="6065837" y="753016"/>
                <a:ext cx="2994819" cy="4618425"/>
              </a:xfrm>
              <a:prstGeom prst="straightConnector1">
                <a:avLst/>
              </a:prstGeom>
              <a:ln w="92075">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rot="18354720">
                <a:off x="6006066" y="2358839"/>
                <a:ext cx="2860997" cy="634020"/>
              </a:xfrm>
              <a:prstGeom prst="rect">
                <a:avLst/>
              </a:prstGeom>
              <a:noFill/>
              <a:ln>
                <a:noFill/>
              </a:ln>
            </p:spPr>
            <p:txBody>
              <a:bodyPr wrap="square" lIns="182880" tIns="146304" rIns="182880" bIns="146304" rtlCol="0">
                <a:spAutoFit/>
              </a:bodyPr>
              <a:lstStyle/>
              <a:p>
                <a:pPr>
                  <a:lnSpc>
                    <a:spcPct val="90000"/>
                  </a:lnSpc>
                  <a:spcAft>
                    <a:spcPts val="600"/>
                  </a:spcAft>
                </a:pPr>
                <a:r>
                  <a:rPr lang="en-US" sz="2400" dirty="0" smtClean="0">
                    <a:solidFill>
                      <a:srgbClr val="FFFFFF"/>
                    </a:solidFill>
                  </a:rPr>
                  <a:t>AUTH TOKEN</a:t>
                </a:r>
              </a:p>
            </p:txBody>
          </p:sp>
        </p:grpSp>
        <p:sp>
          <p:nvSpPr>
            <p:cNvPr id="24" name="Smiley Face 23"/>
            <p:cNvSpPr/>
            <p:nvPr/>
          </p:nvSpPr>
          <p:spPr bwMode="auto">
            <a:xfrm>
              <a:off x="8600506" y="5622424"/>
              <a:ext cx="455758" cy="405118"/>
            </a:xfrm>
            <a:prstGeom prst="smileyFace">
              <a:avLst/>
            </a:prstGeom>
            <a:noFill/>
            <a:ln w="381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rgbClr val="FFFFFF"/>
                </a:solidFill>
              </a:endParaRPr>
            </a:p>
          </p:txBody>
        </p:sp>
      </p:grpSp>
      <p:grpSp>
        <p:nvGrpSpPr>
          <p:cNvPr id="27" name="Group 26"/>
          <p:cNvGrpSpPr/>
          <p:nvPr/>
        </p:nvGrpSpPr>
        <p:grpSpPr>
          <a:xfrm>
            <a:off x="6293916" y="1421088"/>
            <a:ext cx="2354124" cy="4380345"/>
            <a:chOff x="6293916" y="1040088"/>
            <a:chExt cx="2354124" cy="4380345"/>
          </a:xfrm>
        </p:grpSpPr>
        <p:cxnSp>
          <p:nvCxnSpPr>
            <p:cNvPr id="28" name="Straight Arrow Connector 27"/>
            <p:cNvCxnSpPr/>
            <p:nvPr/>
          </p:nvCxnSpPr>
          <p:spPr>
            <a:xfrm flipV="1">
              <a:off x="6293916" y="1471792"/>
              <a:ext cx="2354124" cy="3948641"/>
            </a:xfrm>
            <a:prstGeom prst="straightConnector1">
              <a:avLst/>
            </a:prstGeom>
            <a:ln w="92075">
              <a:solidFill>
                <a:schemeClr val="bg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rot="18152444">
              <a:off x="5213332" y="2889057"/>
              <a:ext cx="4331958" cy="634020"/>
            </a:xfrm>
            <a:prstGeom prst="rect">
              <a:avLst/>
            </a:prstGeom>
            <a:noFill/>
            <a:ln>
              <a:noFill/>
            </a:ln>
          </p:spPr>
          <p:txBody>
            <a:bodyPr wrap="square" lIns="182880" tIns="146304" rIns="182880" bIns="146304" rtlCol="0">
              <a:spAutoFit/>
            </a:bodyPr>
            <a:lstStyle/>
            <a:p>
              <a:pPr>
                <a:lnSpc>
                  <a:spcPct val="90000"/>
                </a:lnSpc>
                <a:spcAft>
                  <a:spcPts val="600"/>
                </a:spcAft>
              </a:pPr>
              <a:r>
                <a:rPr lang="en-US" sz="2400" dirty="0" smtClean="0">
                  <a:solidFill>
                    <a:srgbClr val="FFFFFF"/>
                  </a:solidFill>
                </a:rPr>
                <a:t>GRAPH ACCESS (LIMITED)</a:t>
              </a:r>
            </a:p>
          </p:txBody>
        </p:sp>
      </p:grpSp>
      <p:sp>
        <p:nvSpPr>
          <p:cNvPr id="30" name="Rectangle 29"/>
          <p:cNvSpPr/>
          <p:nvPr/>
        </p:nvSpPr>
        <p:spPr bwMode="auto">
          <a:xfrm>
            <a:off x="8649694" y="463894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AAD</a:t>
            </a:r>
            <a:endParaRPr lang="en-US" sz="3200" dirty="0">
              <a:solidFill>
                <a:srgbClr val="FFFFFF"/>
              </a:solidFill>
            </a:endParaRPr>
          </a:p>
        </p:txBody>
      </p:sp>
    </p:spTree>
    <p:extLst>
      <p:ext uri="{BB962C8B-B14F-4D97-AF65-F5344CB8AC3E}">
        <p14:creationId xmlns:p14="http://schemas.microsoft.com/office/powerpoint/2010/main" val="4114911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6" grpId="0" animBg="1"/>
      <p:bldP spid="3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t>
            </a:r>
            <a:r>
              <a:rPr lang="en-US" dirty="0" err="1" smtClean="0"/>
              <a:t>Auth</a:t>
            </a:r>
            <a:r>
              <a:rPr lang="en-US" dirty="0" smtClean="0"/>
              <a:t> Flow (client)</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23</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
        <p:nvSpPr>
          <p:cNvPr id="30" name="Rectangle 29"/>
          <p:cNvSpPr/>
          <p:nvPr/>
        </p:nvSpPr>
        <p:spPr bwMode="auto">
          <a:xfrm>
            <a:off x="8756965" y="33956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GOOGLE</a:t>
            </a:r>
            <a:endParaRPr lang="en-US" sz="3200" dirty="0">
              <a:solidFill>
                <a:srgbClr val="FFFFFF"/>
              </a:solidFill>
            </a:endParaRPr>
          </a:p>
        </p:txBody>
      </p:sp>
      <p:sp>
        <p:nvSpPr>
          <p:cNvPr id="31" name="Rectangle 30"/>
          <p:cNvSpPr/>
          <p:nvPr/>
        </p:nvSpPr>
        <p:spPr bwMode="auto">
          <a:xfrm>
            <a:off x="8756965" y="1406136"/>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FACEBOOK</a:t>
            </a:r>
            <a:endParaRPr lang="en-US" sz="3200" dirty="0">
              <a:solidFill>
                <a:srgbClr val="FFFFFF"/>
              </a:solidFill>
            </a:endParaRPr>
          </a:p>
        </p:txBody>
      </p:sp>
      <p:sp>
        <p:nvSpPr>
          <p:cNvPr id="32" name="Rectangle 31"/>
          <p:cNvSpPr/>
          <p:nvPr/>
        </p:nvSpPr>
        <p:spPr bwMode="auto">
          <a:xfrm>
            <a:off x="8756965" y="2472707"/>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TWITTER</a:t>
            </a:r>
            <a:endParaRPr lang="en-US" sz="3200" dirty="0">
              <a:solidFill>
                <a:srgbClr val="FFFFFF"/>
              </a:solidFill>
            </a:endParaRPr>
          </a:p>
        </p:txBody>
      </p:sp>
      <p:sp>
        <p:nvSpPr>
          <p:cNvPr id="33" name="Rectangle 32"/>
          <p:cNvSpPr/>
          <p:nvPr/>
        </p:nvSpPr>
        <p:spPr bwMode="auto">
          <a:xfrm>
            <a:off x="4465637" y="5783262"/>
            <a:ext cx="4254611"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3200" dirty="0" smtClean="0">
                <a:solidFill>
                  <a:srgbClr val="FFFFFF"/>
                </a:solidFill>
              </a:rPr>
              <a:t>  MOBILE SERVICE</a:t>
            </a:r>
            <a:endParaRPr lang="en-US" sz="3200" dirty="0">
              <a:solidFill>
                <a:srgbClr val="FFFFFF"/>
              </a:solidFill>
            </a:endParaRPr>
          </a:p>
        </p:txBody>
      </p:sp>
      <p:sp>
        <p:nvSpPr>
          <p:cNvPr id="34" name="Rectangle 33"/>
          <p:cNvSpPr/>
          <p:nvPr/>
        </p:nvSpPr>
        <p:spPr bwMode="auto">
          <a:xfrm>
            <a:off x="1112837" y="2582862"/>
            <a:ext cx="2399191" cy="913604"/>
          </a:xfrm>
          <a:prstGeom prst="rect">
            <a:avLst/>
          </a:prstGeom>
          <a:solidFill>
            <a:schemeClr val="accent2"/>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3200" dirty="0" smtClean="0">
                <a:solidFill>
                  <a:schemeClr val="bg1"/>
                </a:solidFill>
              </a:rPr>
              <a:t>  DEVICE</a:t>
            </a:r>
            <a:endParaRPr lang="en-US" sz="3200" dirty="0">
              <a:solidFill>
                <a:schemeClr val="bg1"/>
              </a:solidFill>
            </a:endParaRPr>
          </a:p>
        </p:txBody>
      </p:sp>
      <p:grpSp>
        <p:nvGrpSpPr>
          <p:cNvPr id="36" name="Group 35"/>
          <p:cNvGrpSpPr/>
          <p:nvPr/>
        </p:nvGrpSpPr>
        <p:grpSpPr>
          <a:xfrm>
            <a:off x="3488641" y="3482429"/>
            <a:ext cx="5123907" cy="2976272"/>
            <a:chOff x="6136758" y="663029"/>
            <a:chExt cx="5123907" cy="2976272"/>
          </a:xfrm>
        </p:grpSpPr>
        <p:grpSp>
          <p:nvGrpSpPr>
            <p:cNvPr id="37" name="Group 36"/>
            <p:cNvGrpSpPr/>
            <p:nvPr/>
          </p:nvGrpSpPr>
          <p:grpSpPr>
            <a:xfrm>
              <a:off x="6136758" y="663029"/>
              <a:ext cx="3080915" cy="2312653"/>
              <a:chOff x="6136758" y="663029"/>
              <a:chExt cx="3080915" cy="2312653"/>
            </a:xfrm>
          </p:grpSpPr>
          <p:cxnSp>
            <p:nvCxnSpPr>
              <p:cNvPr id="39" name="Straight Arrow Connector 38"/>
              <p:cNvCxnSpPr/>
              <p:nvPr/>
            </p:nvCxnSpPr>
            <p:spPr>
              <a:xfrm>
                <a:off x="6136758" y="663029"/>
                <a:ext cx="3080915" cy="2312653"/>
              </a:xfrm>
              <a:prstGeom prst="straightConnector1">
                <a:avLst/>
              </a:prstGeom>
              <a:ln w="92075">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rot="2242608">
                <a:off x="6693729" y="1220985"/>
                <a:ext cx="2210151" cy="634020"/>
              </a:xfrm>
              <a:prstGeom prst="rect">
                <a:avLst/>
              </a:prstGeom>
              <a:noFill/>
              <a:ln>
                <a:noFill/>
              </a:ln>
            </p:spPr>
            <p:txBody>
              <a:bodyPr wrap="square" lIns="182880" tIns="146304" rIns="182880" bIns="146304" rtlCol="0">
                <a:spAutoFit/>
              </a:bodyPr>
              <a:lstStyle/>
              <a:p>
                <a:pPr>
                  <a:lnSpc>
                    <a:spcPct val="90000"/>
                  </a:lnSpc>
                  <a:spcAft>
                    <a:spcPts val="600"/>
                  </a:spcAft>
                </a:pPr>
                <a:r>
                  <a:rPr lang="en-US" sz="2400" dirty="0" smtClean="0">
                    <a:solidFill>
                      <a:srgbClr val="FFFFFF"/>
                    </a:solidFill>
                  </a:rPr>
                  <a:t>AUTH CODE</a:t>
                </a:r>
              </a:p>
            </p:txBody>
          </p:sp>
        </p:grpSp>
        <p:sp>
          <p:nvSpPr>
            <p:cNvPr id="38" name="Smiley Face 37"/>
            <p:cNvSpPr/>
            <p:nvPr/>
          </p:nvSpPr>
          <p:spPr bwMode="auto">
            <a:xfrm>
              <a:off x="10804907" y="3234183"/>
              <a:ext cx="455758" cy="405118"/>
            </a:xfrm>
            <a:prstGeom prst="smileyFace">
              <a:avLst/>
            </a:prstGeom>
            <a:noFill/>
            <a:ln w="381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chemeClr val="accent1"/>
                </a:solidFill>
              </a:endParaRPr>
            </a:p>
          </p:txBody>
        </p:sp>
      </p:grpSp>
      <p:grpSp>
        <p:nvGrpSpPr>
          <p:cNvPr id="41" name="Group 40"/>
          <p:cNvGrpSpPr/>
          <p:nvPr/>
        </p:nvGrpSpPr>
        <p:grpSpPr>
          <a:xfrm>
            <a:off x="2918646" y="1439862"/>
            <a:ext cx="5737991" cy="1828800"/>
            <a:chOff x="3375846" y="1438123"/>
            <a:chExt cx="5737991" cy="1828800"/>
          </a:xfrm>
        </p:grpSpPr>
        <p:grpSp>
          <p:nvGrpSpPr>
            <p:cNvPr id="42" name="Group 41"/>
            <p:cNvGrpSpPr/>
            <p:nvPr/>
          </p:nvGrpSpPr>
          <p:grpSpPr>
            <a:xfrm>
              <a:off x="3969228" y="1438123"/>
              <a:ext cx="5144609" cy="1676002"/>
              <a:chOff x="3969228" y="1438123"/>
              <a:chExt cx="5144609" cy="1676002"/>
            </a:xfrm>
          </p:grpSpPr>
          <p:cxnSp>
            <p:nvCxnSpPr>
              <p:cNvPr id="44" name="Straight Arrow Connector 43"/>
              <p:cNvCxnSpPr/>
              <p:nvPr/>
            </p:nvCxnSpPr>
            <p:spPr>
              <a:xfrm flipH="1">
                <a:off x="3969228" y="1438123"/>
                <a:ext cx="5144609" cy="1676002"/>
              </a:xfrm>
              <a:prstGeom prst="straightConnector1">
                <a:avLst/>
              </a:prstGeom>
              <a:ln w="92075">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rot="20499625">
                <a:off x="4748288" y="1716955"/>
                <a:ext cx="3830653" cy="634020"/>
              </a:xfrm>
              <a:prstGeom prst="rect">
                <a:avLst/>
              </a:prstGeom>
              <a:noFill/>
              <a:ln>
                <a:noFill/>
              </a:ln>
            </p:spPr>
            <p:txBody>
              <a:bodyPr wrap="square" lIns="182880" tIns="146304" rIns="182880" bIns="146304" rtlCol="0">
                <a:spAutoFit/>
              </a:bodyPr>
              <a:lstStyle/>
              <a:p>
                <a:pPr>
                  <a:lnSpc>
                    <a:spcPct val="90000"/>
                  </a:lnSpc>
                  <a:spcAft>
                    <a:spcPts val="600"/>
                  </a:spcAft>
                </a:pPr>
                <a:r>
                  <a:rPr lang="en-US" sz="2400" dirty="0" smtClean="0">
                    <a:solidFill>
                      <a:srgbClr val="FFFFFF"/>
                    </a:solidFill>
                  </a:rPr>
                  <a:t>AUTH CODE + TOKEN</a:t>
                </a:r>
              </a:p>
            </p:txBody>
          </p:sp>
        </p:grpSp>
        <p:sp>
          <p:nvSpPr>
            <p:cNvPr id="43" name="Smiley Face 42"/>
            <p:cNvSpPr/>
            <p:nvPr/>
          </p:nvSpPr>
          <p:spPr bwMode="auto">
            <a:xfrm>
              <a:off x="3375846" y="2861805"/>
              <a:ext cx="455758" cy="405118"/>
            </a:xfrm>
            <a:prstGeom prst="smileyFace">
              <a:avLst/>
            </a:prstGeom>
            <a:noFill/>
            <a:ln w="381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chemeClr val="accent1"/>
                </a:solidFill>
              </a:endParaRPr>
            </a:p>
          </p:txBody>
        </p:sp>
      </p:grpSp>
      <p:grpSp>
        <p:nvGrpSpPr>
          <p:cNvPr id="46" name="Group 45"/>
          <p:cNvGrpSpPr/>
          <p:nvPr/>
        </p:nvGrpSpPr>
        <p:grpSpPr>
          <a:xfrm>
            <a:off x="6686993" y="1770540"/>
            <a:ext cx="1815802" cy="3968696"/>
            <a:chOff x="6686993" y="1389540"/>
            <a:chExt cx="1815802" cy="3968696"/>
          </a:xfrm>
        </p:grpSpPr>
        <p:cxnSp>
          <p:nvCxnSpPr>
            <p:cNvPr id="47" name="Straight Arrow Connector 46"/>
            <p:cNvCxnSpPr/>
            <p:nvPr/>
          </p:nvCxnSpPr>
          <p:spPr>
            <a:xfrm flipV="1">
              <a:off x="6686993" y="1746647"/>
              <a:ext cx="1815802" cy="3611589"/>
            </a:xfrm>
            <a:prstGeom prst="straightConnector1">
              <a:avLst/>
            </a:prstGeom>
            <a:ln w="92075">
              <a:solidFill>
                <a:schemeClr val="bg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rot="17746886">
              <a:off x="5775246" y="2791520"/>
              <a:ext cx="3437979" cy="634020"/>
            </a:xfrm>
            <a:prstGeom prst="rect">
              <a:avLst/>
            </a:prstGeom>
            <a:noFill/>
            <a:ln>
              <a:noFill/>
            </a:ln>
          </p:spPr>
          <p:txBody>
            <a:bodyPr wrap="square" lIns="182880" tIns="146304" rIns="182880" bIns="146304" rtlCol="0">
              <a:spAutoFit/>
            </a:bodyPr>
            <a:lstStyle/>
            <a:p>
              <a:pPr>
                <a:lnSpc>
                  <a:spcPct val="90000"/>
                </a:lnSpc>
                <a:spcAft>
                  <a:spcPts val="600"/>
                </a:spcAft>
              </a:pPr>
              <a:r>
                <a:rPr lang="en-US" sz="2400" dirty="0" smtClean="0">
                  <a:solidFill>
                    <a:srgbClr val="FFFFFF"/>
                  </a:solidFill>
                </a:rPr>
                <a:t>GRAPH ACCESS</a:t>
              </a:r>
            </a:p>
          </p:txBody>
        </p:sp>
      </p:grpSp>
      <p:grpSp>
        <p:nvGrpSpPr>
          <p:cNvPr id="49" name="Group 48"/>
          <p:cNvGrpSpPr/>
          <p:nvPr/>
        </p:nvGrpSpPr>
        <p:grpSpPr>
          <a:xfrm>
            <a:off x="3334863" y="763745"/>
            <a:ext cx="5478174" cy="1895317"/>
            <a:chOff x="3334863" y="763745"/>
            <a:chExt cx="5478174" cy="1895317"/>
          </a:xfrm>
        </p:grpSpPr>
        <p:cxnSp>
          <p:nvCxnSpPr>
            <p:cNvPr id="50" name="Straight Arrow Connector 49"/>
            <p:cNvCxnSpPr/>
            <p:nvPr/>
          </p:nvCxnSpPr>
          <p:spPr>
            <a:xfrm flipV="1">
              <a:off x="3512028" y="983060"/>
              <a:ext cx="5144609" cy="1676002"/>
            </a:xfrm>
            <a:prstGeom prst="straightConnector1">
              <a:avLst/>
            </a:prstGeom>
            <a:ln w="92075">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rot="20557038">
              <a:off x="3936890" y="763745"/>
              <a:ext cx="4876147" cy="960263"/>
            </a:xfrm>
            <a:prstGeom prst="rect">
              <a:avLst/>
            </a:prstGeom>
            <a:noFill/>
            <a:ln>
              <a:noFill/>
            </a:ln>
          </p:spPr>
          <p:txBody>
            <a:bodyPr wrap="square" lIns="182880" tIns="146304" rIns="182880" bIns="146304" rtlCol="0">
              <a:spAutoFit/>
            </a:bodyPr>
            <a:lstStyle/>
            <a:p>
              <a:pPr>
                <a:lnSpc>
                  <a:spcPct val="90000"/>
                </a:lnSpc>
                <a:spcAft>
                  <a:spcPts val="600"/>
                </a:spcAft>
              </a:pPr>
              <a:r>
                <a:rPr lang="en-US" sz="2400" dirty="0" smtClean="0">
                  <a:solidFill>
                    <a:srgbClr val="FFFFFF"/>
                  </a:solidFill>
                </a:rPr>
                <a:t>CREDENTIALS</a:t>
              </a:r>
              <a:br>
                <a:rPr lang="en-US" sz="2400" dirty="0" smtClean="0">
                  <a:solidFill>
                    <a:srgbClr val="FFFFFF"/>
                  </a:solidFill>
                </a:rPr>
              </a:br>
              <a:r>
                <a:rPr lang="en-US" sz="2400" dirty="0" smtClean="0">
                  <a:solidFill>
                    <a:srgbClr val="FFFFFF"/>
                  </a:solidFill>
                </a:rPr>
                <a:t>(via native SDKs)</a:t>
              </a:r>
            </a:p>
          </p:txBody>
        </p:sp>
        <p:pic>
          <p:nvPicPr>
            <p:cNvPr id="52" name="Picture 51"/>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t="24124" b="23060"/>
            <a:stretch/>
          </p:blipFill>
          <p:spPr>
            <a:xfrm rot="20503097">
              <a:off x="3334863" y="1569455"/>
              <a:ext cx="973382" cy="914400"/>
            </a:xfrm>
            <a:prstGeom prst="rect">
              <a:avLst/>
            </a:prstGeom>
            <a:ln>
              <a:noFill/>
            </a:ln>
          </p:spPr>
        </p:pic>
      </p:grpSp>
      <p:cxnSp>
        <p:nvCxnSpPr>
          <p:cNvPr id="53" name="Straight Arrow Connector 52"/>
          <p:cNvCxnSpPr/>
          <p:nvPr/>
        </p:nvCxnSpPr>
        <p:spPr>
          <a:xfrm rot="20679126" flipH="1" flipV="1">
            <a:off x="2884850" y="3269785"/>
            <a:ext cx="2096609" cy="2769455"/>
          </a:xfrm>
          <a:prstGeom prst="straightConnector1">
            <a:avLst/>
          </a:prstGeom>
          <a:ln w="92075">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rot="2185544">
            <a:off x="3219517" y="4254866"/>
            <a:ext cx="1921950" cy="634020"/>
          </a:xfrm>
          <a:prstGeom prst="rect">
            <a:avLst/>
          </a:prstGeom>
          <a:noFill/>
          <a:ln>
            <a:noFill/>
          </a:ln>
        </p:spPr>
        <p:txBody>
          <a:bodyPr wrap="square" lIns="182880" tIns="146304" rIns="182880" bIns="146304" rtlCol="0">
            <a:spAutoFit/>
          </a:bodyPr>
          <a:lstStyle/>
          <a:p>
            <a:pPr>
              <a:lnSpc>
                <a:spcPct val="90000"/>
              </a:lnSpc>
              <a:spcAft>
                <a:spcPts val="600"/>
              </a:spcAft>
            </a:pPr>
            <a:r>
              <a:rPr lang="en-US" sz="2400" dirty="0" smtClean="0">
                <a:solidFill>
                  <a:srgbClr val="FFFFFF"/>
                </a:solidFill>
              </a:rPr>
              <a:t>IDENTITY</a:t>
            </a:r>
          </a:p>
        </p:txBody>
      </p:sp>
      <p:sp>
        <p:nvSpPr>
          <p:cNvPr id="55" name="TextBox 54"/>
          <p:cNvSpPr txBox="1"/>
          <p:nvPr/>
        </p:nvSpPr>
        <p:spPr>
          <a:xfrm rot="20440316">
            <a:off x="4563530" y="2478204"/>
            <a:ext cx="3437979" cy="634020"/>
          </a:xfrm>
          <a:prstGeom prst="rect">
            <a:avLst/>
          </a:prstGeom>
          <a:noFill/>
          <a:ln>
            <a:noFill/>
          </a:ln>
        </p:spPr>
        <p:txBody>
          <a:bodyPr wrap="square" lIns="182880" tIns="146304" rIns="182880" bIns="146304" rtlCol="0">
            <a:spAutoFit/>
          </a:bodyPr>
          <a:lstStyle/>
          <a:p>
            <a:pPr>
              <a:lnSpc>
                <a:spcPct val="90000"/>
              </a:lnSpc>
              <a:spcAft>
                <a:spcPts val="600"/>
              </a:spcAft>
            </a:pPr>
            <a:r>
              <a:rPr lang="en-US" sz="2400" dirty="0" smtClean="0">
                <a:solidFill>
                  <a:srgbClr val="FFFFFF"/>
                </a:solidFill>
              </a:rPr>
              <a:t>GRAPH ACCESS</a:t>
            </a:r>
          </a:p>
        </p:txBody>
      </p:sp>
      <p:sp>
        <p:nvSpPr>
          <p:cNvPr id="56" name="Rectangle 55"/>
          <p:cNvSpPr/>
          <p:nvPr/>
        </p:nvSpPr>
        <p:spPr bwMode="auto">
          <a:xfrm>
            <a:off x="8744538" y="3539278"/>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MICROSOFT ACCOUNT </a:t>
            </a:r>
            <a:endParaRPr lang="en-US" sz="3200" dirty="0">
              <a:solidFill>
                <a:srgbClr val="FFFFFF"/>
              </a:solidFill>
            </a:endParaRPr>
          </a:p>
        </p:txBody>
      </p:sp>
      <p:sp>
        <p:nvSpPr>
          <p:cNvPr id="57" name="Rectangle 56"/>
          <p:cNvSpPr/>
          <p:nvPr/>
        </p:nvSpPr>
        <p:spPr bwMode="auto">
          <a:xfrm>
            <a:off x="8744538" y="4605847"/>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AAD</a:t>
            </a:r>
            <a:endParaRPr lang="en-US" sz="3200" dirty="0">
              <a:solidFill>
                <a:srgbClr val="FFFFFF"/>
              </a:solidFill>
            </a:endParaRPr>
          </a:p>
        </p:txBody>
      </p:sp>
    </p:spTree>
    <p:extLst>
      <p:ext uri="{BB962C8B-B14F-4D97-AF65-F5344CB8AC3E}">
        <p14:creationId xmlns:p14="http://schemas.microsoft.com/office/powerpoint/2010/main" val="948760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User object</a:t>
            </a:r>
            <a:endParaRPr lang="en-US" dirty="0"/>
          </a:p>
        </p:txBody>
      </p:sp>
      <p:sp>
        <p:nvSpPr>
          <p:cNvPr id="3" name="Content Placeholder 2"/>
          <p:cNvSpPr>
            <a:spLocks noGrp="1"/>
          </p:cNvSpPr>
          <p:nvPr>
            <p:ph idx="1"/>
          </p:nvPr>
        </p:nvSpPr>
        <p:spPr/>
        <p:txBody>
          <a:bodyPr>
            <a:noAutofit/>
          </a:bodyPr>
          <a:lstStyle/>
          <a:p>
            <a:pPr marL="0" indent="0">
              <a:buNone/>
            </a:pPr>
            <a:r>
              <a:rPr lang="en-US" sz="3200" dirty="0" err="1" smtClean="0"/>
              <a:t>User.level</a:t>
            </a:r>
            <a:endParaRPr lang="en-US" sz="3200" dirty="0" smtClean="0"/>
          </a:p>
          <a:p>
            <a:pPr lvl="1"/>
            <a:r>
              <a:rPr lang="en-US" sz="2400" dirty="0" smtClean="0"/>
              <a:t>Admin</a:t>
            </a:r>
          </a:p>
          <a:p>
            <a:pPr lvl="1"/>
            <a:r>
              <a:rPr lang="en-US" sz="2400" dirty="0" smtClean="0"/>
              <a:t>Authenticated</a:t>
            </a:r>
          </a:p>
          <a:p>
            <a:pPr lvl="1"/>
            <a:r>
              <a:rPr lang="en-US" sz="2400" dirty="0" smtClean="0"/>
              <a:t>Anonymous</a:t>
            </a:r>
          </a:p>
          <a:p>
            <a:pPr marL="0" indent="0">
              <a:buNone/>
            </a:pPr>
            <a:r>
              <a:rPr lang="en-US" sz="2800" dirty="0" err="1" smtClean="0"/>
              <a:t>User.userId</a:t>
            </a:r>
            <a:endParaRPr lang="en-US" sz="2800" dirty="0" smtClean="0"/>
          </a:p>
          <a:p>
            <a:pPr lvl="1"/>
            <a:r>
              <a:rPr lang="en-US" sz="2400" dirty="0" err="1" smtClean="0"/>
              <a:t>Provider:id</a:t>
            </a:r>
            <a:r>
              <a:rPr lang="en-US" sz="2400" dirty="0" smtClean="0"/>
              <a:t> or undefined</a:t>
            </a:r>
          </a:p>
          <a:p>
            <a:pPr marL="0" indent="0">
              <a:buNone/>
            </a:pPr>
            <a:r>
              <a:rPr lang="en-US" sz="2800" dirty="0" err="1" smtClean="0"/>
              <a:t>User.getIdentities</a:t>
            </a:r>
            <a:r>
              <a:rPr lang="en-US" sz="2800" dirty="0" smtClean="0"/>
              <a:t>() </a:t>
            </a:r>
          </a:p>
          <a:p>
            <a:pPr lvl="1"/>
            <a:r>
              <a:rPr lang="en-US" sz="2400" dirty="0" err="1" smtClean="0"/>
              <a:t>UserId</a:t>
            </a:r>
            <a:endParaRPr lang="en-US" sz="2400" dirty="0" smtClean="0"/>
          </a:p>
          <a:p>
            <a:pPr lvl="1"/>
            <a:r>
              <a:rPr lang="en-US" sz="2400" dirty="0" smtClean="0"/>
              <a:t>Provider Access Token / Secret</a:t>
            </a:r>
          </a:p>
          <a:p>
            <a:pPr lvl="1"/>
            <a:r>
              <a:rPr lang="en-US" sz="2400" dirty="0" smtClean="0"/>
              <a:t>Basic user information (i.e. name, username, locale, picture, link)</a:t>
            </a:r>
            <a:endParaRPr lang="en-US" sz="24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24</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3765108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Adding </a:t>
            </a:r>
            <a:r>
              <a:rPr lang="en-US" dirty="0" err="1" smtClean="0"/>
              <a:t>Auth</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Lock Down and Login</a:t>
            </a:r>
            <a:endParaRPr lang="en-US" sz="4400" dirty="0">
              <a:latin typeface="+mj-lt"/>
            </a:endParaRPr>
          </a:p>
        </p:txBody>
      </p:sp>
    </p:spTree>
    <p:extLst>
      <p:ext uri="{BB962C8B-B14F-4D97-AF65-F5344CB8AC3E}">
        <p14:creationId xmlns:p14="http://schemas.microsoft.com/office/powerpoint/2010/main" val="3882272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solidFill>
                  <a:schemeClr val="bg1"/>
                </a:solidFill>
              </a:rPr>
              <a:t>Scheduler</a:t>
            </a:r>
            <a:endParaRPr lang="en-US" sz="8800" dirty="0">
              <a:solidFill>
                <a:schemeClr val="bg1"/>
              </a:solidFill>
            </a:endParaRPr>
          </a:p>
        </p:txBody>
      </p:sp>
    </p:spTree>
    <p:extLst>
      <p:ext uri="{BB962C8B-B14F-4D97-AF65-F5344CB8AC3E}">
        <p14:creationId xmlns:p14="http://schemas.microsoft.com/office/powerpoint/2010/main" val="690719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Scheduled Jobs</a:t>
            </a:r>
            <a:endParaRPr lang="en-US" dirty="0"/>
          </a:p>
        </p:txBody>
      </p:sp>
      <p:sp>
        <p:nvSpPr>
          <p:cNvPr id="3" name="Content Placeholder 2"/>
          <p:cNvSpPr>
            <a:spLocks noGrp="1"/>
          </p:cNvSpPr>
          <p:nvPr>
            <p:ph idx="1"/>
          </p:nvPr>
        </p:nvSpPr>
        <p:spPr/>
        <p:txBody>
          <a:bodyPr>
            <a:noAutofit/>
          </a:bodyPr>
          <a:lstStyle/>
          <a:p>
            <a:r>
              <a:rPr lang="en-US" sz="2800" dirty="0" smtClean="0"/>
              <a:t>Executes a script on defined schedule</a:t>
            </a:r>
          </a:p>
          <a:p>
            <a:r>
              <a:rPr lang="en-US" sz="2800" dirty="0" smtClean="0"/>
              <a:t>Can be run on demand</a:t>
            </a:r>
          </a:p>
          <a:p>
            <a:r>
              <a:rPr lang="en-US" sz="2800" dirty="0" smtClean="0"/>
              <a:t>Ideal for any backend data processing job</a:t>
            </a:r>
          </a:p>
          <a:p>
            <a:r>
              <a:rPr lang="en-US" sz="2800" dirty="0" smtClean="0"/>
              <a:t>Length / frequency based of Mobile Service tier</a:t>
            </a:r>
            <a:endParaRPr lang="en-US" sz="20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27</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3536057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solidFill>
                  <a:schemeClr val="bg1"/>
                </a:solidFill>
              </a:rPr>
              <a:t>Script</a:t>
            </a:r>
            <a:br>
              <a:rPr lang="en-US" sz="8800" dirty="0" smtClean="0">
                <a:solidFill>
                  <a:schemeClr val="bg1"/>
                </a:solidFill>
              </a:rPr>
            </a:br>
            <a:r>
              <a:rPr lang="en-US" sz="8800" dirty="0" smtClean="0">
                <a:solidFill>
                  <a:schemeClr val="bg1"/>
                </a:solidFill>
              </a:rPr>
              <a:t>Source</a:t>
            </a:r>
            <a:br>
              <a:rPr lang="en-US" sz="8800" dirty="0" smtClean="0">
                <a:solidFill>
                  <a:schemeClr val="bg1"/>
                </a:solidFill>
              </a:rPr>
            </a:br>
            <a:r>
              <a:rPr lang="en-US" sz="8800" dirty="0" smtClean="0"/>
              <a:t>Control</a:t>
            </a:r>
            <a:endParaRPr lang="en-US" sz="8800" dirty="0">
              <a:solidFill>
                <a:schemeClr val="bg1"/>
              </a:solidFill>
            </a:endParaRPr>
          </a:p>
        </p:txBody>
      </p:sp>
      <p:sp>
        <p:nvSpPr>
          <p:cNvPr id="3" name="TextBox 2"/>
          <p:cNvSpPr txBox="1"/>
          <p:nvPr/>
        </p:nvSpPr>
        <p:spPr>
          <a:xfrm>
            <a:off x="4167357" y="265887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6390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 Source Control</a:t>
            </a:r>
            <a:endParaRPr lang="en-US" dirty="0"/>
          </a:p>
        </p:txBody>
      </p:sp>
      <p:sp>
        <p:nvSpPr>
          <p:cNvPr id="3" name="Content Placeholder 2"/>
          <p:cNvSpPr>
            <a:spLocks noGrp="1"/>
          </p:cNvSpPr>
          <p:nvPr>
            <p:ph idx="1"/>
          </p:nvPr>
        </p:nvSpPr>
        <p:spPr/>
        <p:txBody>
          <a:bodyPr>
            <a:noAutofit/>
          </a:bodyPr>
          <a:lstStyle/>
          <a:p>
            <a:r>
              <a:rPr lang="en-US" sz="2800" dirty="0" smtClean="0"/>
              <a:t>Creates a </a:t>
            </a:r>
            <a:r>
              <a:rPr lang="en-US" sz="2800" dirty="0" err="1" smtClean="0"/>
              <a:t>Git</a:t>
            </a:r>
            <a:r>
              <a:rPr lang="en-US" sz="2800" dirty="0" smtClean="0"/>
              <a:t> repo in Azure</a:t>
            </a:r>
          </a:p>
          <a:p>
            <a:r>
              <a:rPr lang="en-US" sz="2800" dirty="0" smtClean="0"/>
              <a:t>Access table, scheduler, custom API, shared scripts and permissions</a:t>
            </a:r>
          </a:p>
          <a:p>
            <a:r>
              <a:rPr lang="en-US" sz="2800" dirty="0" smtClean="0"/>
              <a:t>Pushing changes triggers a redeploy of your Mobile Service</a:t>
            </a:r>
          </a:p>
          <a:p>
            <a:r>
              <a:rPr lang="en-US" sz="2800" dirty="0" smtClean="0"/>
              <a:t>Enables installing NPM modules (for Node </a:t>
            </a:r>
            <a:r>
              <a:rPr lang="en-US" sz="2800" dirty="0" err="1" smtClean="0"/>
              <a:t>backends</a:t>
            </a:r>
            <a:r>
              <a:rPr lang="en-US" sz="2800" dirty="0" smtClean="0"/>
              <a:t>)</a:t>
            </a:r>
          </a:p>
          <a:p>
            <a:endParaRPr lang="en-US" sz="2800" dirty="0"/>
          </a:p>
          <a:p>
            <a:r>
              <a:rPr lang="en-US" sz="2800" dirty="0" smtClean="0"/>
              <a:t>Shared Scripts</a:t>
            </a:r>
            <a:endParaRPr lang="en-US" sz="1600" dirty="0"/>
          </a:p>
          <a:p>
            <a:pPr lvl="1"/>
            <a:r>
              <a:rPr lang="en-US" sz="2400" dirty="0" smtClean="0"/>
              <a:t>Create scripts that can be used from all other scripts in your Service</a:t>
            </a:r>
          </a:p>
        </p:txBody>
      </p:sp>
      <p:sp>
        <p:nvSpPr>
          <p:cNvPr id="4" name="Slide Number Placeholder 3"/>
          <p:cNvSpPr>
            <a:spLocks noGrp="1"/>
          </p:cNvSpPr>
          <p:nvPr>
            <p:ph type="sldNum" sz="quarter" idx="12"/>
          </p:nvPr>
        </p:nvSpPr>
        <p:spPr/>
        <p:txBody>
          <a:bodyPr/>
          <a:lstStyle/>
          <a:p>
            <a:fld id="{0A164282-434E-41D4-9582-783D542A7B68}" type="slidenum">
              <a:rPr lang="en-US" smtClean="0"/>
              <a:pPr/>
              <a:t>29</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1122249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Mobile Services?</a:t>
            </a:r>
            <a:endParaRPr lang="en-US" dirty="0"/>
          </a:p>
        </p:txBody>
      </p:sp>
      <p:sp>
        <p:nvSpPr>
          <p:cNvPr id="4" name="Slide Number Placeholder 3"/>
          <p:cNvSpPr>
            <a:spLocks noGrp="1"/>
          </p:cNvSpPr>
          <p:nvPr>
            <p:ph type="sldNum" sz="quarter" idx="12"/>
          </p:nvPr>
        </p:nvSpPr>
        <p:spPr>
          <a:xfrm>
            <a:off x="8897420" y="6117322"/>
            <a:ext cx="2743200" cy="365125"/>
          </a:xfrm>
        </p:spPr>
        <p:txBody>
          <a:bodyPr/>
          <a:lstStyle/>
          <a:p>
            <a:fld id="{0A164282-434E-41D4-9582-783D542A7B68}" type="slidenum">
              <a:rPr lang="en-US" smtClean="0"/>
              <a:pPr/>
              <a:t>3</a:t>
            </a:fld>
            <a:endParaRPr lang="en-US"/>
          </a:p>
        </p:txBody>
      </p:sp>
      <p:pic>
        <p:nvPicPr>
          <p:cNvPr id="8" name="Picture 7" descr="mobile services (featur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0317" y="2599241"/>
            <a:ext cx="2871528" cy="2871528"/>
          </a:xfrm>
          <a:prstGeom prst="rect">
            <a:avLst/>
          </a:prstGeom>
        </p:spPr>
      </p:pic>
      <p:pic>
        <p:nvPicPr>
          <p:cNvPr id="9" name="Picture 8" descr="Access Control.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38723" y="2226796"/>
            <a:ext cx="780288" cy="780288"/>
          </a:xfrm>
          <a:prstGeom prst="rect">
            <a:avLst/>
          </a:prstGeom>
        </p:spPr>
      </p:pic>
      <p:pic>
        <p:nvPicPr>
          <p:cNvPr id="12" name="Picture 11" descr="cloud servic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37856" y="3183269"/>
            <a:ext cx="780288" cy="780288"/>
          </a:xfrm>
          <a:prstGeom prst="rect">
            <a:avLst/>
          </a:prstGeom>
        </p:spPr>
      </p:pic>
      <p:pic>
        <p:nvPicPr>
          <p:cNvPr id="15" name="Picture 14" descr="Mobile.png"/>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10932" y="3634778"/>
            <a:ext cx="780288" cy="780288"/>
          </a:xfrm>
          <a:prstGeom prst="rect">
            <a:avLst/>
          </a:prstGeom>
        </p:spPr>
      </p:pic>
      <p:pic>
        <p:nvPicPr>
          <p:cNvPr id="16" name="Picture 15" descr="Notification Hub.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37857" y="4077790"/>
            <a:ext cx="780288" cy="780288"/>
          </a:xfrm>
          <a:prstGeom prst="rect">
            <a:avLst/>
          </a:prstGeom>
        </p:spPr>
      </p:pic>
      <p:pic>
        <p:nvPicPr>
          <p:cNvPr id="17" name="Picture 16" descr="Scheduler.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37856" y="5191481"/>
            <a:ext cx="780288" cy="780288"/>
          </a:xfrm>
          <a:prstGeom prst="rect">
            <a:avLst/>
          </a:prstGeom>
        </p:spPr>
      </p:pic>
      <p:pic>
        <p:nvPicPr>
          <p:cNvPr id="19" name="Picture 18" descr="SQL Database (Windows Azure).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37855" y="1290163"/>
            <a:ext cx="780288" cy="780288"/>
          </a:xfrm>
          <a:prstGeom prst="rect">
            <a:avLst/>
          </a:prstGeom>
        </p:spPr>
      </p:pic>
      <p:pic>
        <p:nvPicPr>
          <p:cNvPr id="22" name="Picture 21" descr="Mobile.png"/>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07024" y="2634409"/>
            <a:ext cx="780288" cy="780288"/>
          </a:xfrm>
          <a:prstGeom prst="rect">
            <a:avLst/>
          </a:prstGeom>
        </p:spPr>
      </p:pic>
      <p:pic>
        <p:nvPicPr>
          <p:cNvPr id="23" name="Picture 22" descr="Mobile.png"/>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07024" y="4646870"/>
            <a:ext cx="780288" cy="780288"/>
          </a:xfrm>
          <a:prstGeom prst="rect">
            <a:avLst/>
          </a:prstGeom>
        </p:spPr>
      </p:pic>
      <p:sp>
        <p:nvSpPr>
          <p:cNvPr id="24" name="Left-Right Arrow 23"/>
          <p:cNvSpPr/>
          <p:nvPr/>
        </p:nvSpPr>
        <p:spPr>
          <a:xfrm>
            <a:off x="1445846" y="3634154"/>
            <a:ext cx="3614616" cy="801077"/>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8930051" y="1388962"/>
            <a:ext cx="3056061" cy="584776"/>
          </a:xfrm>
          <a:prstGeom prst="rect">
            <a:avLst/>
          </a:prstGeom>
          <a:noFill/>
        </p:spPr>
        <p:txBody>
          <a:bodyPr wrap="square" rtlCol="0">
            <a:spAutoFit/>
          </a:bodyPr>
          <a:lstStyle/>
          <a:p>
            <a:r>
              <a:rPr lang="en-US" sz="3200" dirty="0" smtClean="0"/>
              <a:t>Storage</a:t>
            </a:r>
            <a:endParaRPr lang="en-US" sz="4000" dirty="0"/>
          </a:p>
        </p:txBody>
      </p:sp>
      <p:sp>
        <p:nvSpPr>
          <p:cNvPr id="25" name="TextBox 24"/>
          <p:cNvSpPr txBox="1"/>
          <p:nvPr/>
        </p:nvSpPr>
        <p:spPr>
          <a:xfrm>
            <a:off x="8923694" y="2335057"/>
            <a:ext cx="3056061" cy="584776"/>
          </a:xfrm>
          <a:prstGeom prst="rect">
            <a:avLst/>
          </a:prstGeom>
          <a:noFill/>
        </p:spPr>
        <p:txBody>
          <a:bodyPr wrap="square" rtlCol="0">
            <a:spAutoFit/>
          </a:bodyPr>
          <a:lstStyle/>
          <a:p>
            <a:r>
              <a:rPr lang="en-US" sz="3200" dirty="0" smtClean="0"/>
              <a:t>Authentication</a:t>
            </a:r>
            <a:endParaRPr lang="en-US" sz="3200" dirty="0"/>
          </a:p>
        </p:txBody>
      </p:sp>
      <p:sp>
        <p:nvSpPr>
          <p:cNvPr id="27" name="TextBox 26"/>
          <p:cNvSpPr txBox="1"/>
          <p:nvPr/>
        </p:nvSpPr>
        <p:spPr>
          <a:xfrm>
            <a:off x="8937493" y="3201781"/>
            <a:ext cx="3056061" cy="584776"/>
          </a:xfrm>
          <a:prstGeom prst="rect">
            <a:avLst/>
          </a:prstGeom>
          <a:noFill/>
        </p:spPr>
        <p:txBody>
          <a:bodyPr wrap="square" rtlCol="0">
            <a:spAutoFit/>
          </a:bodyPr>
          <a:lstStyle/>
          <a:p>
            <a:r>
              <a:rPr lang="en-US" sz="3200" dirty="0" smtClean="0"/>
              <a:t>Logic</a:t>
            </a:r>
            <a:endParaRPr lang="en-US" sz="3200" dirty="0"/>
          </a:p>
        </p:txBody>
      </p:sp>
      <p:sp>
        <p:nvSpPr>
          <p:cNvPr id="28" name="TextBox 27"/>
          <p:cNvSpPr txBox="1"/>
          <p:nvPr/>
        </p:nvSpPr>
        <p:spPr>
          <a:xfrm>
            <a:off x="8937182" y="4174058"/>
            <a:ext cx="3056061" cy="584776"/>
          </a:xfrm>
          <a:prstGeom prst="rect">
            <a:avLst/>
          </a:prstGeom>
          <a:noFill/>
        </p:spPr>
        <p:txBody>
          <a:bodyPr wrap="square" rtlCol="0">
            <a:spAutoFit/>
          </a:bodyPr>
          <a:lstStyle/>
          <a:p>
            <a:r>
              <a:rPr lang="en-US" sz="3200" dirty="0" smtClean="0"/>
              <a:t>Push</a:t>
            </a:r>
            <a:endParaRPr lang="en-US" sz="3200" dirty="0"/>
          </a:p>
        </p:txBody>
      </p:sp>
      <p:sp>
        <p:nvSpPr>
          <p:cNvPr id="29" name="TextBox 28"/>
          <p:cNvSpPr txBox="1"/>
          <p:nvPr/>
        </p:nvSpPr>
        <p:spPr>
          <a:xfrm>
            <a:off x="8937182" y="5285228"/>
            <a:ext cx="3056061" cy="584776"/>
          </a:xfrm>
          <a:prstGeom prst="rect">
            <a:avLst/>
          </a:prstGeom>
          <a:noFill/>
        </p:spPr>
        <p:txBody>
          <a:bodyPr wrap="square" rtlCol="0">
            <a:spAutoFit/>
          </a:bodyPr>
          <a:lstStyle/>
          <a:p>
            <a:r>
              <a:rPr lang="en-US" sz="3200" dirty="0" smtClean="0"/>
              <a:t>Scheduler</a:t>
            </a:r>
            <a:endParaRPr lang="en-US" sz="3200" dirty="0"/>
          </a:p>
        </p:txBody>
      </p:sp>
    </p:spTree>
    <p:extLst>
      <p:ext uri="{BB962C8B-B14F-4D97-AF65-F5344CB8AC3E}">
        <p14:creationId xmlns:p14="http://schemas.microsoft.com/office/powerpoint/2010/main" val="3319625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ppt_w</p:attrName>
                                        </p:attrNameLst>
                                      </p:cBhvr>
                                      <p:tavLst>
                                        <p:tav tm="0">
                                          <p:val>
                                            <p:strVal val="#ppt_w*0.70"/>
                                          </p:val>
                                        </p:tav>
                                        <p:tav tm="100000">
                                          <p:val>
                                            <p:strVal val="#ppt_w"/>
                                          </p:val>
                                        </p:tav>
                                      </p:tavLst>
                                    </p:anim>
                                    <p:anim calcmode="lin" valueType="num">
                                      <p:cBhvr>
                                        <p:cTn id="8" dur="1000" fill="hold"/>
                                        <p:tgtEl>
                                          <p:spTgt spid="24"/>
                                        </p:tgtEl>
                                        <p:attrNameLst>
                                          <p:attrName>ppt_h</p:attrName>
                                        </p:attrNameLst>
                                      </p:cBhvr>
                                      <p:tavLst>
                                        <p:tav tm="0">
                                          <p:val>
                                            <p:strVal val="#ppt_h"/>
                                          </p:val>
                                        </p:tav>
                                        <p:tav tm="100000">
                                          <p:val>
                                            <p:strVal val="#ppt_h"/>
                                          </p:val>
                                        </p:tav>
                                      </p:tavLst>
                                    </p:anim>
                                    <p:animEffect transition="in" filter="fade">
                                      <p:cBhvr>
                                        <p:cTn id="9" dur="1000"/>
                                        <p:tgtEl>
                                          <p:spTgt spid="24"/>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blinds(horizontal)">
                                      <p:cBhvr>
                                        <p:cTn id="14" dur="500"/>
                                        <p:tgtEl>
                                          <p:spTgt spid="19"/>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blinds(horizontal)">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blinds(horizontal)">
                                      <p:cBhvr>
                                        <p:cTn id="33" dur="500"/>
                                        <p:tgtEl>
                                          <p:spTgt spid="27"/>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linds(horizontal)">
                                      <p:cBhvr>
                                        <p:cTn id="38" dur="500"/>
                                        <p:tgtEl>
                                          <p:spTgt spid="16"/>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blinds(horizontal)">
                                      <p:cBhvr>
                                        <p:cTn id="41" dur="500"/>
                                        <p:tgtEl>
                                          <p:spTgt spid="28"/>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blinds(horizontal)">
                                      <p:cBhvr>
                                        <p:cTn id="46" dur="500"/>
                                        <p:tgtEl>
                                          <p:spTgt spid="17"/>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blinds(horizontal)">
                                      <p:cBhvr>
                                        <p:cTn id="4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 grpId="0"/>
      <p:bldP spid="25" grpId="0"/>
      <p:bldP spid="27" grpId="0"/>
      <p:bldP spid="28" grpId="0"/>
      <p:bldP spid="2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solidFill>
                  <a:schemeClr val="bg1"/>
                </a:solidFill>
              </a:rPr>
              <a:t>Diagnostics</a:t>
            </a:r>
            <a:br>
              <a:rPr lang="en-US" sz="8800" dirty="0" smtClean="0">
                <a:solidFill>
                  <a:schemeClr val="bg1"/>
                </a:solidFill>
              </a:rPr>
            </a:br>
            <a:r>
              <a:rPr lang="en-US" sz="8800" dirty="0" smtClean="0"/>
              <a:t>Logging</a:t>
            </a:r>
            <a:br>
              <a:rPr lang="en-US" sz="8800" dirty="0" smtClean="0"/>
            </a:br>
            <a:r>
              <a:rPr lang="en-US" sz="8800" dirty="0" smtClean="0"/>
              <a:t>Scale</a:t>
            </a:r>
            <a:endParaRPr lang="en-US" sz="8800" dirty="0">
              <a:solidFill>
                <a:schemeClr val="bg1"/>
              </a:solidFill>
            </a:endParaRPr>
          </a:p>
        </p:txBody>
      </p:sp>
      <p:sp>
        <p:nvSpPr>
          <p:cNvPr id="3" name="TextBox 2"/>
          <p:cNvSpPr txBox="1"/>
          <p:nvPr/>
        </p:nvSpPr>
        <p:spPr>
          <a:xfrm>
            <a:off x="4167357" y="265887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604659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Diagnostics, Logging, Scale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31</a:t>
            </a:fld>
            <a:endParaRPr lang="en-US"/>
          </a:p>
        </p:txBody>
      </p:sp>
      <p:sp>
        <p:nvSpPr>
          <p:cNvPr id="5" name="Rectangle 4"/>
          <p:cNvSpPr/>
          <p:nvPr/>
        </p:nvSpPr>
        <p:spPr>
          <a:xfrm>
            <a:off x="898758" y="1426308"/>
            <a:ext cx="4493846" cy="13872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API Calls, # of Devices, Data Out</a:t>
            </a:r>
            <a:endParaRPr lang="en-US" sz="2800" dirty="0"/>
          </a:p>
        </p:txBody>
      </p:sp>
      <p:sp>
        <p:nvSpPr>
          <p:cNvPr id="6" name="Rectangle 5"/>
          <p:cNvSpPr/>
          <p:nvPr/>
        </p:nvSpPr>
        <p:spPr>
          <a:xfrm>
            <a:off x="6678247" y="1422401"/>
            <a:ext cx="4493846" cy="138723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Console Logging (auto error logging)</a:t>
            </a:r>
            <a:endParaRPr lang="en-US" sz="2800" dirty="0"/>
          </a:p>
        </p:txBody>
      </p:sp>
      <p:sp>
        <p:nvSpPr>
          <p:cNvPr id="7" name="Rectangle 6"/>
          <p:cNvSpPr/>
          <p:nvPr/>
        </p:nvSpPr>
        <p:spPr>
          <a:xfrm>
            <a:off x="894851" y="3259015"/>
            <a:ext cx="4493846" cy="1387230"/>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Scale Service Based off API Calls</a:t>
            </a:r>
            <a:endParaRPr lang="en-US" sz="2800" dirty="0"/>
          </a:p>
        </p:txBody>
      </p:sp>
      <p:sp>
        <p:nvSpPr>
          <p:cNvPr id="8" name="Rectangle 7"/>
          <p:cNvSpPr/>
          <p:nvPr/>
        </p:nvSpPr>
        <p:spPr>
          <a:xfrm>
            <a:off x="6674340" y="3255108"/>
            <a:ext cx="4493846" cy="1387230"/>
          </a:xfrm>
          <a:prstGeom prst="rect">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Auto-scale to Save Money</a:t>
            </a:r>
            <a:endParaRPr lang="en-US" sz="2800" dirty="0"/>
          </a:p>
        </p:txBody>
      </p:sp>
      <p:sp>
        <p:nvSpPr>
          <p:cNvPr id="9" name="Rectangle 8"/>
          <p:cNvSpPr/>
          <p:nvPr/>
        </p:nvSpPr>
        <p:spPr>
          <a:xfrm>
            <a:off x="894850" y="5076093"/>
            <a:ext cx="4493846" cy="1387230"/>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Free Tier for Mobile </a:t>
            </a:r>
            <a:endParaRPr lang="en-US" sz="2800" dirty="0"/>
          </a:p>
        </p:txBody>
      </p:sp>
      <p:sp>
        <p:nvSpPr>
          <p:cNvPr id="10" name="Rectangle 9"/>
          <p:cNvSpPr/>
          <p:nvPr/>
        </p:nvSpPr>
        <p:spPr>
          <a:xfrm>
            <a:off x="6674339" y="5072186"/>
            <a:ext cx="4493846" cy="1387230"/>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Free Tier for SQL</a:t>
            </a:r>
            <a:endParaRPr lang="en-US" sz="2800" dirty="0"/>
          </a:p>
        </p:txBody>
      </p:sp>
    </p:spTree>
    <p:extLst>
      <p:ext uri="{BB962C8B-B14F-4D97-AF65-F5344CB8AC3E}">
        <p14:creationId xmlns:p14="http://schemas.microsoft.com/office/powerpoint/2010/main" val="1236214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sz="6600" dirty="0" smtClean="0">
                <a:solidFill>
                  <a:schemeClr val="bg2"/>
                </a:solidFill>
              </a:rPr>
              <a:t>Mobile Service Scaling</a:t>
            </a:r>
            <a:endParaRPr lang="en-US" sz="6600" dirty="0">
              <a:solidFill>
                <a:schemeClr val="bg2"/>
              </a:solidFill>
            </a:endParaRPr>
          </a:p>
        </p:txBody>
      </p:sp>
      <p:sp>
        <p:nvSpPr>
          <p:cNvPr id="6" name="Subtitle 5"/>
          <p:cNvSpPr>
            <a:spLocks noGrp="1"/>
          </p:cNvSpPr>
          <p:nvPr>
            <p:ph type="subTitle" idx="1"/>
          </p:nvPr>
        </p:nvSpPr>
        <p:spPr>
          <a:xfrm>
            <a:off x="606173" y="3358970"/>
            <a:ext cx="11034445" cy="3213280"/>
          </a:xfrm>
        </p:spPr>
        <p:txBody>
          <a:bodyPr>
            <a:noAutofit/>
          </a:bodyPr>
          <a:lstStyle/>
          <a:p>
            <a:r>
              <a:rPr lang="en-US" sz="4000" dirty="0" smtClean="0">
                <a:solidFill>
                  <a:srgbClr val="92D050"/>
                </a:solidFill>
                <a:latin typeface="+mj-lt"/>
                <a:sym typeface="Wingdings" panose="05000000000000000000" pitchFamily="2" charset="2"/>
              </a:rPr>
              <a:t> </a:t>
            </a:r>
            <a:r>
              <a:rPr lang="en-US" sz="4000" dirty="0" smtClean="0">
                <a:solidFill>
                  <a:schemeClr val="bg2"/>
                </a:solidFill>
                <a:latin typeface="+mj-lt"/>
              </a:rPr>
              <a:t>Free: 500k calls / month / subscription</a:t>
            </a: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rPr>
              <a:t>Basic: 1.5M calls / unit (6) / month</a:t>
            </a: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Standard: 15M calls / unit (10) / month</a:t>
            </a:r>
            <a:endParaRPr lang="en-US" sz="4000" dirty="0" smtClean="0">
              <a:solidFill>
                <a:schemeClr val="bg1"/>
              </a:solidFill>
              <a:latin typeface="+mj-lt"/>
            </a:endParaRPr>
          </a:p>
        </p:txBody>
      </p:sp>
      <p:sp>
        <p:nvSpPr>
          <p:cNvPr id="4" name="TextBox 3"/>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2617758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Scaling</a:t>
            </a:r>
            <a:endParaRPr lang="en-US" dirty="0"/>
          </a:p>
        </p:txBody>
      </p:sp>
      <p:sp>
        <p:nvSpPr>
          <p:cNvPr id="3" name="Subtitle 2"/>
          <p:cNvSpPr>
            <a:spLocks noGrp="1"/>
          </p:cNvSpPr>
          <p:nvPr>
            <p:ph type="subTitle" idx="1"/>
          </p:nvPr>
        </p:nvSpPr>
        <p:spPr/>
        <p:txBody>
          <a:bodyPr>
            <a:normAutofit/>
          </a:bodyPr>
          <a:lstStyle/>
          <a:p>
            <a:r>
              <a:rPr lang="en-US" sz="4000" dirty="0" smtClean="0">
                <a:latin typeface="+mj-lt"/>
              </a:rPr>
              <a:t>Leaving Free Mode and Turning on </a:t>
            </a:r>
            <a:r>
              <a:rPr lang="en-US" sz="4000" dirty="0" err="1" smtClean="0">
                <a:latin typeface="+mj-lt"/>
              </a:rPr>
              <a:t>AutoScale</a:t>
            </a:r>
            <a:endParaRPr lang="en-US" sz="4000" dirty="0">
              <a:latin typeface="+mj-lt"/>
            </a:endParaRPr>
          </a:p>
        </p:txBody>
      </p:sp>
    </p:spTree>
    <p:extLst>
      <p:ext uri="{BB962C8B-B14F-4D97-AF65-F5344CB8AC3E}">
        <p14:creationId xmlns:p14="http://schemas.microsoft.com/office/powerpoint/2010/main" val="313815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solidFill>
                  <a:schemeClr val="bg1"/>
                </a:solidFill>
              </a:rPr>
              <a:t>Command </a:t>
            </a:r>
            <a:br>
              <a:rPr lang="en-US" sz="8800" dirty="0" smtClean="0">
                <a:solidFill>
                  <a:schemeClr val="bg1"/>
                </a:solidFill>
              </a:rPr>
            </a:br>
            <a:r>
              <a:rPr lang="en-US" sz="8800" dirty="0" smtClean="0">
                <a:solidFill>
                  <a:schemeClr val="bg1"/>
                </a:solidFill>
              </a:rPr>
              <a:t>Line </a:t>
            </a:r>
            <a:br>
              <a:rPr lang="en-US" sz="8800" dirty="0" smtClean="0">
                <a:solidFill>
                  <a:schemeClr val="bg1"/>
                </a:solidFill>
              </a:rPr>
            </a:br>
            <a:r>
              <a:rPr lang="en-US" sz="8800" dirty="0" smtClean="0">
                <a:solidFill>
                  <a:schemeClr val="bg1"/>
                </a:solidFill>
              </a:rPr>
              <a:t>Interface</a:t>
            </a:r>
            <a:endParaRPr lang="en-US" sz="8800" dirty="0">
              <a:solidFill>
                <a:schemeClr val="bg1"/>
              </a:solidFill>
            </a:endParaRPr>
          </a:p>
        </p:txBody>
      </p:sp>
    </p:spTree>
    <p:extLst>
      <p:ext uri="{BB962C8B-B14F-4D97-AF65-F5344CB8AC3E}">
        <p14:creationId xmlns:p14="http://schemas.microsoft.com/office/powerpoint/2010/main" val="3762631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35</a:t>
            </a:fld>
            <a:endParaRPr lang="en-US"/>
          </a:p>
        </p:txBody>
      </p:sp>
      <p:sp>
        <p:nvSpPr>
          <p:cNvPr id="5" name="Rectangle 4"/>
          <p:cNvSpPr/>
          <p:nvPr/>
        </p:nvSpPr>
        <p:spPr>
          <a:xfrm>
            <a:off x="898758" y="1426308"/>
            <a:ext cx="4493846" cy="13872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Create / Delete Services</a:t>
            </a:r>
            <a:endParaRPr lang="en-US" sz="2800" dirty="0"/>
          </a:p>
        </p:txBody>
      </p:sp>
      <p:sp>
        <p:nvSpPr>
          <p:cNvPr id="6" name="Rectangle 5"/>
          <p:cNvSpPr/>
          <p:nvPr/>
        </p:nvSpPr>
        <p:spPr>
          <a:xfrm>
            <a:off x="6678247" y="1422401"/>
            <a:ext cx="4493846" cy="138723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Inspect / Delete Table Data</a:t>
            </a:r>
            <a:endParaRPr lang="en-US" sz="2800" dirty="0"/>
          </a:p>
        </p:txBody>
      </p:sp>
      <p:sp>
        <p:nvSpPr>
          <p:cNvPr id="7" name="Rectangle 6"/>
          <p:cNvSpPr/>
          <p:nvPr/>
        </p:nvSpPr>
        <p:spPr>
          <a:xfrm>
            <a:off x="894851" y="3259015"/>
            <a:ext cx="4493846" cy="1387230"/>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Create / Update / Delete Tables and Permissions</a:t>
            </a:r>
            <a:endParaRPr lang="en-US" sz="2800" dirty="0"/>
          </a:p>
        </p:txBody>
      </p:sp>
      <p:sp>
        <p:nvSpPr>
          <p:cNvPr id="8" name="Rectangle 7"/>
          <p:cNvSpPr/>
          <p:nvPr/>
        </p:nvSpPr>
        <p:spPr>
          <a:xfrm>
            <a:off x="6674340" y="3255108"/>
            <a:ext cx="4493846" cy="1387230"/>
          </a:xfrm>
          <a:prstGeom prst="rect">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Create / Upload / Delete Scripts</a:t>
            </a:r>
            <a:endParaRPr lang="en-US" sz="2800" dirty="0"/>
          </a:p>
        </p:txBody>
      </p:sp>
      <p:sp>
        <p:nvSpPr>
          <p:cNvPr id="9" name="Rectangle 8"/>
          <p:cNvSpPr/>
          <p:nvPr/>
        </p:nvSpPr>
        <p:spPr>
          <a:xfrm>
            <a:off x="894850" y="5076093"/>
            <a:ext cx="4493846" cy="1387230"/>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Scale Up / Down Services</a:t>
            </a:r>
            <a:endParaRPr lang="en-US" sz="2800" dirty="0"/>
          </a:p>
        </p:txBody>
      </p:sp>
      <p:sp>
        <p:nvSpPr>
          <p:cNvPr id="10" name="Rectangle 9"/>
          <p:cNvSpPr/>
          <p:nvPr/>
        </p:nvSpPr>
        <p:spPr>
          <a:xfrm>
            <a:off x="6674339" y="5072186"/>
            <a:ext cx="4493846" cy="1387230"/>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Much More Across Azure</a:t>
            </a:r>
            <a:endParaRPr lang="en-US" sz="2800" dirty="0"/>
          </a:p>
        </p:txBody>
      </p:sp>
    </p:spTree>
    <p:extLst>
      <p:ext uri="{BB962C8B-B14F-4D97-AF65-F5344CB8AC3E}">
        <p14:creationId xmlns:p14="http://schemas.microsoft.com/office/powerpoint/2010/main" val="29920396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Using the CLI</a:t>
            </a:r>
            <a:endParaRPr lang="en-US" dirty="0"/>
          </a:p>
        </p:txBody>
      </p:sp>
      <p:sp>
        <p:nvSpPr>
          <p:cNvPr id="3" name="Subtitle 2"/>
          <p:cNvSpPr>
            <a:spLocks noGrp="1"/>
          </p:cNvSpPr>
          <p:nvPr>
            <p:ph type="subTitle" idx="1"/>
          </p:nvPr>
        </p:nvSpPr>
        <p:spPr/>
        <p:txBody>
          <a:bodyPr>
            <a:normAutofit/>
          </a:bodyPr>
          <a:lstStyle/>
          <a:p>
            <a:endParaRPr lang="en-US" sz="4400" dirty="0">
              <a:latin typeface="+mj-lt"/>
            </a:endParaRPr>
          </a:p>
        </p:txBody>
      </p:sp>
    </p:spTree>
    <p:extLst>
      <p:ext uri="{BB962C8B-B14F-4D97-AF65-F5344CB8AC3E}">
        <p14:creationId xmlns:p14="http://schemas.microsoft.com/office/powerpoint/2010/main" val="1898789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Service Tiers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37</a:t>
            </a:fld>
            <a:endParaRPr lang="en-US"/>
          </a:p>
        </p:txBody>
      </p:sp>
      <p:sp>
        <p:nvSpPr>
          <p:cNvPr id="7" name="Rectangle 6"/>
          <p:cNvSpPr/>
          <p:nvPr/>
        </p:nvSpPr>
        <p:spPr bwMode="auto">
          <a:xfrm>
            <a:off x="591496" y="1522174"/>
            <a:ext cx="6727714" cy="912581"/>
          </a:xfrm>
          <a:prstGeom prst="rect">
            <a:avLst/>
          </a:prstGeom>
          <a:solidFill>
            <a:schemeClr val="accent6"/>
          </a:solidFill>
          <a:ln w="9525" cap="flat" cmpd="sng" algn="ctr">
            <a:noFill/>
            <a:prstDash val="solid"/>
            <a:headEnd type="none" w="med" len="med"/>
            <a:tailEnd type="none" w="med" len="med"/>
          </a:ln>
          <a:effectLst/>
        </p:spPr>
        <p:txBody>
          <a:bodyPr vert="horz" wrap="square" lIns="186556" tIns="93278" rIns="93278" bIns="93278" numCol="1" rtlCol="0" anchor="b" anchorCtr="0" compatLnSpc="1">
            <a:prstTxWarp prst="textNoShape">
              <a:avLst/>
            </a:prstTxWarp>
          </a:bodyPr>
          <a:lstStyle/>
          <a:p>
            <a:pPr defTabSz="932779">
              <a:lnSpc>
                <a:spcPct val="90000"/>
              </a:lnSpc>
              <a:buSzPct val="90000"/>
              <a:defRPr/>
            </a:pPr>
            <a:r>
              <a:rPr lang="en-US" sz="3000" kern="0" dirty="0" smtClean="0">
                <a:gradFill>
                  <a:gsLst>
                    <a:gs pos="85000">
                      <a:srgbClr val="FFFFFF"/>
                    </a:gs>
                    <a:gs pos="0">
                      <a:srgbClr val="FFFFFF"/>
                    </a:gs>
                  </a:gsLst>
                  <a:lin ang="5400000" scaled="0"/>
                </a:gradFill>
                <a:latin typeface="Segoe UI Light" pitchFamily="34" charset="0"/>
              </a:rPr>
              <a:t>usage &amp; </a:t>
            </a:r>
            <a:r>
              <a:rPr lang="en-US" sz="3000" kern="0" dirty="0">
                <a:gradFill>
                  <a:gsLst>
                    <a:gs pos="85000">
                      <a:srgbClr val="FFFFFF"/>
                    </a:gs>
                    <a:gs pos="0">
                      <a:srgbClr val="FFFFFF"/>
                    </a:gs>
                  </a:gsLst>
                  <a:lin ang="5400000" scaled="0"/>
                </a:gradFill>
                <a:latin typeface="Segoe UI Light" pitchFamily="34" charset="0"/>
              </a:rPr>
              <a:t/>
            </a:r>
            <a:br>
              <a:rPr lang="en-US" sz="3000" kern="0" dirty="0">
                <a:gradFill>
                  <a:gsLst>
                    <a:gs pos="85000">
                      <a:srgbClr val="FFFFFF"/>
                    </a:gs>
                    <a:gs pos="0">
                      <a:srgbClr val="FFFFFF"/>
                    </a:gs>
                  </a:gsLst>
                  <a:lin ang="5400000" scaled="0"/>
                </a:gradFill>
                <a:latin typeface="Segoe UI Light" pitchFamily="34" charset="0"/>
              </a:rPr>
            </a:br>
            <a:r>
              <a:rPr lang="en-US" sz="3000" kern="0" dirty="0">
                <a:gradFill>
                  <a:gsLst>
                    <a:gs pos="85000">
                      <a:srgbClr val="FFFFFF"/>
                    </a:gs>
                    <a:gs pos="0">
                      <a:srgbClr val="FFFFFF"/>
                    </a:gs>
                  </a:gsLst>
                  <a:lin ang="5400000" scaled="0"/>
                </a:gradFill>
                <a:latin typeface="Segoe UI Light" pitchFamily="34" charset="0"/>
              </a:rPr>
              <a:t>licensing</a:t>
            </a:r>
          </a:p>
        </p:txBody>
      </p:sp>
      <p:sp>
        <p:nvSpPr>
          <p:cNvPr id="9" name="TextBox 8"/>
          <p:cNvSpPr txBox="1"/>
          <p:nvPr/>
        </p:nvSpPr>
        <p:spPr>
          <a:xfrm>
            <a:off x="6244958" y="1597072"/>
            <a:ext cx="378734" cy="775853"/>
          </a:xfrm>
          <a:prstGeom prst="rect">
            <a:avLst/>
          </a:prstGeom>
          <a:noFill/>
        </p:spPr>
        <p:txBody>
          <a:bodyPr wrap="square" lIns="0" tIns="0" rIns="0" bIns="0" rtlCol="0">
            <a:spAutoFit/>
          </a:bodyPr>
          <a:lstStyle/>
          <a:p>
            <a:pPr algn="ctr">
              <a:lnSpc>
                <a:spcPct val="90000"/>
              </a:lnSpc>
              <a:spcBef>
                <a:spcPct val="20000"/>
              </a:spcBef>
              <a:buSzPct val="80000"/>
            </a:pPr>
            <a:r>
              <a:rPr lang="en-US" sz="5500" dirty="0">
                <a:solidFill>
                  <a:schemeClr val="bg1">
                    <a:alpha val="99000"/>
                  </a:schemeClr>
                </a:solidFill>
                <a:latin typeface="Segoe UI Semibold" pitchFamily="34" charset="0"/>
              </a:rPr>
              <a:t>$</a:t>
            </a:r>
          </a:p>
        </p:txBody>
      </p:sp>
      <p:sp>
        <p:nvSpPr>
          <p:cNvPr id="10" name="Rectangle 9"/>
          <p:cNvSpPr/>
          <p:nvPr/>
        </p:nvSpPr>
        <p:spPr bwMode="auto">
          <a:xfrm>
            <a:off x="7864140" y="1517503"/>
            <a:ext cx="4114754" cy="912581"/>
          </a:xfrm>
          <a:prstGeom prst="rect">
            <a:avLst/>
          </a:prstGeom>
          <a:solidFill>
            <a:schemeClr val="accent6"/>
          </a:solidFill>
          <a:ln w="9525" cap="flat" cmpd="sng" algn="ctr">
            <a:noFill/>
            <a:prstDash val="solid"/>
            <a:headEnd type="none" w="med" len="med"/>
            <a:tailEnd type="none" w="med" len="med"/>
          </a:ln>
          <a:effectLst/>
        </p:spPr>
        <p:txBody>
          <a:bodyPr vert="horz" wrap="square" lIns="186556" tIns="93278" rIns="93278" bIns="93278" numCol="1" rtlCol="0" anchor="b" anchorCtr="0" compatLnSpc="1">
            <a:prstTxWarp prst="textNoShape">
              <a:avLst/>
            </a:prstTxWarp>
          </a:bodyPr>
          <a:lstStyle/>
          <a:p>
            <a:pPr defTabSz="932779">
              <a:lnSpc>
                <a:spcPct val="90000"/>
              </a:lnSpc>
              <a:buSzPct val="90000"/>
              <a:defRPr/>
            </a:pPr>
            <a:r>
              <a:rPr lang="en-US" sz="3000" kern="0" dirty="0">
                <a:gradFill>
                  <a:gsLst>
                    <a:gs pos="85000">
                      <a:srgbClr val="FFFFFF"/>
                    </a:gs>
                    <a:gs pos="0">
                      <a:srgbClr val="FFFFFF"/>
                    </a:gs>
                  </a:gsLst>
                  <a:lin ang="5400000" scaled="0"/>
                </a:gradFill>
                <a:latin typeface="Segoe UI Light" pitchFamily="34" charset="0"/>
              </a:rPr>
              <a:t>service level agreements</a:t>
            </a:r>
          </a:p>
        </p:txBody>
      </p:sp>
      <p:grpSp>
        <p:nvGrpSpPr>
          <p:cNvPr id="11" name="Group 10"/>
          <p:cNvGrpSpPr/>
          <p:nvPr/>
        </p:nvGrpSpPr>
        <p:grpSpPr bwMode="black">
          <a:xfrm>
            <a:off x="10657203" y="1829528"/>
            <a:ext cx="660711" cy="402185"/>
            <a:chOff x="10387012" y="4179358"/>
            <a:chExt cx="974726" cy="593725"/>
          </a:xfrm>
          <a:solidFill>
            <a:srgbClr val="FFFFFF"/>
          </a:solidFill>
        </p:grpSpPr>
        <p:sp>
          <p:nvSpPr>
            <p:cNvPr id="12" name="Freeform 11"/>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3" name="Freeform 12"/>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13"/>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14"/>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15"/>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
        <p:nvSpPr>
          <p:cNvPr id="17" name="Content Placeholder 4"/>
          <p:cNvSpPr txBox="1">
            <a:spLocks/>
          </p:cNvSpPr>
          <p:nvPr/>
        </p:nvSpPr>
        <p:spPr>
          <a:xfrm>
            <a:off x="7864139" y="2783133"/>
            <a:ext cx="4114755" cy="553998"/>
          </a:xfrm>
          <a:prstGeom prst="rect">
            <a:avLst/>
          </a:prstGeom>
        </p:spPr>
        <p:txBody>
          <a:bodyPr vert="horz" wrap="square" lIns="0" tIns="0" rIns="0" bIns="0" rtlCol="0">
            <a:spAutoFit/>
          </a:bodyPr>
          <a:lstStyle>
            <a:lvl1pPr indent="0">
              <a:lnSpc>
                <a:spcPct val="100000"/>
              </a:lnSpc>
              <a:spcBef>
                <a:spcPct val="20000"/>
              </a:spcBef>
              <a:spcAft>
                <a:spcPts val="1200"/>
              </a:spcAft>
              <a:buSzPct val="80000"/>
              <a:buFont typeface="Arial" pitchFamily="34" charset="0"/>
              <a:buNone/>
              <a:defRPr sz="2000">
                <a:solidFill>
                  <a:schemeClr val="tx2">
                    <a:alpha val="99000"/>
                  </a:schemeClr>
                </a:solidFill>
                <a:latin typeface="Segoe UI Light" pitchFamily="34" charset="0"/>
              </a:defRPr>
            </a:lvl1pPr>
            <a:lvl2pPr marL="855663" indent="-395288">
              <a:lnSpc>
                <a:spcPct val="90000"/>
              </a:lnSpc>
              <a:spcBef>
                <a:spcPct val="20000"/>
              </a:spcBef>
              <a:buSzPct val="80000"/>
              <a:buFont typeface="Arial" pitchFamily="34" charset="0"/>
              <a:buChar char="•"/>
              <a:defRPr sz="2800">
                <a:gradFill>
                  <a:gsLst>
                    <a:gs pos="0">
                      <a:srgbClr val="595959"/>
                    </a:gs>
                    <a:gs pos="86000">
                      <a:srgbClr val="595959"/>
                    </a:gs>
                  </a:gsLst>
                  <a:lin ang="5400000" scaled="0"/>
                </a:gradFill>
              </a:defRPr>
            </a:lvl2pPr>
            <a:lvl3pPr marL="1258888" indent="-403225">
              <a:lnSpc>
                <a:spcPct val="90000"/>
              </a:lnSpc>
              <a:spcBef>
                <a:spcPct val="20000"/>
              </a:spcBef>
              <a:buSzPct val="80000"/>
              <a:buFont typeface="Arial" pitchFamily="34" charset="0"/>
              <a:buChar char="•"/>
              <a:defRPr sz="2400">
                <a:gradFill>
                  <a:gsLst>
                    <a:gs pos="0">
                      <a:srgbClr val="595959"/>
                    </a:gs>
                    <a:gs pos="86000">
                      <a:srgbClr val="595959"/>
                    </a:gs>
                  </a:gsLst>
                  <a:lin ang="5400000" scaled="0"/>
                </a:gradFill>
              </a:defRPr>
            </a:lvl3pPr>
            <a:lvl4pPr marL="1604963" indent="-346075">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4pPr>
            <a:lvl5pPr marL="1941513" indent="-336550">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5pPr>
            <a:lvl6pPr marL="2514499" indent="-228591">
              <a:spcBef>
                <a:spcPct val="20000"/>
              </a:spcBef>
              <a:buFont typeface="Arial" pitchFamily="34" charset="0"/>
              <a:buChar char="•"/>
              <a:defRPr sz="2000"/>
            </a:lvl6pPr>
            <a:lvl7pPr marL="2971681" indent="-228591">
              <a:spcBef>
                <a:spcPct val="20000"/>
              </a:spcBef>
              <a:buFont typeface="Arial" pitchFamily="34" charset="0"/>
              <a:buChar char="•"/>
              <a:defRPr sz="2000"/>
            </a:lvl7pPr>
            <a:lvl8pPr marL="3428863" indent="-228591">
              <a:spcBef>
                <a:spcPct val="20000"/>
              </a:spcBef>
              <a:buFont typeface="Arial" pitchFamily="34" charset="0"/>
              <a:buChar char="•"/>
              <a:defRPr sz="2000"/>
            </a:lvl8pPr>
            <a:lvl9pPr marL="3886045" indent="-228591">
              <a:spcBef>
                <a:spcPct val="20000"/>
              </a:spcBef>
              <a:buFont typeface="Arial" pitchFamily="34" charset="0"/>
              <a:buChar char="•"/>
              <a:defRPr sz="2000"/>
            </a:lvl9pPr>
          </a:lstStyle>
          <a:p>
            <a:pPr>
              <a:spcBef>
                <a:spcPts val="1836"/>
              </a:spcBef>
            </a:pPr>
            <a:r>
              <a:rPr lang="en-US" sz="1800" b="1" dirty="0" smtClean="0">
                <a:solidFill>
                  <a:srgbClr val="00BCF2"/>
                </a:solidFill>
                <a:latin typeface="+mn-lt"/>
              </a:rPr>
              <a:t>General </a:t>
            </a:r>
            <a:r>
              <a:rPr lang="en-US" sz="1800" b="1" dirty="0">
                <a:solidFill>
                  <a:srgbClr val="00BCF2"/>
                </a:solidFill>
                <a:latin typeface="+mn-lt"/>
              </a:rPr>
              <a:t>Availability</a:t>
            </a:r>
            <a:r>
              <a:rPr lang="en-US" sz="1800" dirty="0">
                <a:solidFill>
                  <a:srgbClr val="696969"/>
                </a:solidFill>
                <a:latin typeface="+mn-lt"/>
              </a:rPr>
              <a:t/>
            </a:r>
            <a:br>
              <a:rPr lang="en-US" sz="1800" dirty="0">
                <a:solidFill>
                  <a:srgbClr val="696969"/>
                </a:solidFill>
                <a:latin typeface="+mn-lt"/>
              </a:rPr>
            </a:br>
            <a:r>
              <a:rPr lang="en-US" sz="1800" dirty="0">
                <a:solidFill>
                  <a:srgbClr val="FFFFFF"/>
                </a:solidFill>
              </a:rPr>
              <a:t>99.9%</a:t>
            </a:r>
          </a:p>
        </p:txBody>
      </p:sp>
      <p:graphicFrame>
        <p:nvGraphicFramePr>
          <p:cNvPr id="18" name="Table 17"/>
          <p:cNvGraphicFramePr>
            <a:graphicFrameLocks noGrp="1"/>
          </p:cNvGraphicFramePr>
          <p:nvPr>
            <p:extLst>
              <p:ext uri="{D42A27DB-BD31-4B8C-83A1-F6EECF244321}">
                <p14:modId xmlns:p14="http://schemas.microsoft.com/office/powerpoint/2010/main" val="923692359"/>
              </p:ext>
            </p:extLst>
          </p:nvPr>
        </p:nvGraphicFramePr>
        <p:xfrm>
          <a:off x="549019" y="2674311"/>
          <a:ext cx="6766485" cy="3718536"/>
        </p:xfrm>
        <a:graphic>
          <a:graphicData uri="http://schemas.openxmlformats.org/drawingml/2006/table">
            <a:tbl>
              <a:tblPr firstRow="1" bandRow="1">
                <a:tableStyleId>{7E9639D4-E3E2-4D34-9284-5A2195B3D0D7}</a:tableStyleId>
              </a:tblPr>
              <a:tblGrid>
                <a:gridCol w="1188707"/>
                <a:gridCol w="2011658"/>
                <a:gridCol w="1737340"/>
                <a:gridCol w="1828780"/>
              </a:tblGrid>
              <a:tr h="563874">
                <a:tc>
                  <a:txBody>
                    <a:bodyPr/>
                    <a:lstStyle/>
                    <a:p>
                      <a:endParaRPr lang="en-US" sz="1200" dirty="0"/>
                    </a:p>
                  </a:txBody>
                  <a:tcPr/>
                </a:tc>
                <a:tc>
                  <a:txBody>
                    <a:bodyPr/>
                    <a:lstStyle/>
                    <a:p>
                      <a:pPr algn="ctr"/>
                      <a:r>
                        <a:rPr lang="en-US" sz="1600" dirty="0" smtClean="0"/>
                        <a:t>Free</a:t>
                      </a:r>
                      <a:endParaRPr lang="en-US" sz="1600" dirty="0">
                        <a:solidFill>
                          <a:srgbClr val="FFFFFF"/>
                        </a:solidFill>
                      </a:endParaRPr>
                    </a:p>
                  </a:txBody>
                  <a:tcPr/>
                </a:tc>
                <a:tc>
                  <a:txBody>
                    <a:bodyPr/>
                    <a:lstStyle/>
                    <a:p>
                      <a:pPr algn="ctr"/>
                      <a:r>
                        <a:rPr lang="en-US" sz="1600" dirty="0" smtClean="0"/>
                        <a:t>Basic</a:t>
                      </a:r>
                      <a:endParaRPr lang="en-US" sz="1600" dirty="0">
                        <a:solidFill>
                          <a:srgbClr val="FFFFFF"/>
                        </a:solidFill>
                      </a:endParaRPr>
                    </a:p>
                  </a:txBody>
                  <a:tcPr/>
                </a:tc>
                <a:tc>
                  <a:txBody>
                    <a:bodyPr/>
                    <a:lstStyle/>
                    <a:p>
                      <a:pPr algn="ctr"/>
                      <a:r>
                        <a:rPr lang="en-US" sz="1600" dirty="0" smtClean="0"/>
                        <a:t>Standard</a:t>
                      </a:r>
                      <a:endParaRPr lang="en-US" sz="1600" dirty="0">
                        <a:solidFill>
                          <a:srgbClr val="FFFFFF"/>
                        </a:solidFill>
                      </a:endParaRPr>
                    </a:p>
                  </a:txBody>
                  <a:tcPr/>
                </a:tc>
              </a:tr>
              <a:tr h="533394">
                <a:tc>
                  <a:txBody>
                    <a:bodyPr/>
                    <a:lstStyle/>
                    <a:p>
                      <a:r>
                        <a:rPr lang="en-US" sz="1400" dirty="0" smtClean="0">
                          <a:solidFill>
                            <a:schemeClr val="tx1">
                              <a:lumMod val="75000"/>
                            </a:schemeClr>
                          </a:solidFill>
                        </a:rPr>
                        <a:t>Usage Restrictions</a:t>
                      </a:r>
                      <a:endParaRPr lang="en-US" sz="1400" dirty="0">
                        <a:solidFill>
                          <a:schemeClr val="tx1">
                            <a:lumMod val="75000"/>
                          </a:schemeClr>
                        </a:solidFill>
                      </a:endParaRPr>
                    </a:p>
                  </a:txBody>
                  <a:tcPr>
                    <a:solidFill>
                      <a:schemeClr val="bg1"/>
                    </a:solidFill>
                  </a:tcPr>
                </a:tc>
                <a:tc>
                  <a:txBody>
                    <a:bodyPr/>
                    <a:lstStyle/>
                    <a:p>
                      <a:pPr algn="ctr"/>
                      <a:r>
                        <a:rPr lang="en-US" sz="1400" baseline="0" dirty="0" smtClean="0">
                          <a:solidFill>
                            <a:schemeClr val="tx1">
                              <a:lumMod val="75000"/>
                            </a:schemeClr>
                          </a:solidFill>
                        </a:rPr>
                        <a:t>Up to 10 services,</a:t>
                      </a:r>
                    </a:p>
                    <a:p>
                      <a:pPr algn="ctr"/>
                      <a:r>
                        <a:rPr lang="en-US" sz="1400" baseline="0" dirty="0" smtClean="0">
                          <a:solidFill>
                            <a:schemeClr val="tx1">
                              <a:lumMod val="75000"/>
                            </a:schemeClr>
                          </a:solidFill>
                        </a:rPr>
                        <a:t>Up to 500 Active Devices*</a:t>
                      </a:r>
                      <a:endParaRPr lang="en-US" sz="1400" dirty="0">
                        <a:solidFill>
                          <a:schemeClr val="tx1">
                            <a:lumMod val="75000"/>
                          </a:schemeClr>
                        </a:solidFill>
                      </a:endParaRPr>
                    </a:p>
                  </a:txBody>
                  <a:tcPr>
                    <a:solidFill>
                      <a:schemeClr val="bg1"/>
                    </a:solidFill>
                  </a:tcPr>
                </a:tc>
                <a:tc>
                  <a:txBody>
                    <a:bodyPr/>
                    <a:lstStyle/>
                    <a:p>
                      <a:pPr algn="ctr"/>
                      <a:r>
                        <a:rPr lang="en-US" sz="1400" dirty="0" smtClean="0">
                          <a:solidFill>
                            <a:schemeClr val="tx1">
                              <a:lumMod val="75000"/>
                            </a:schemeClr>
                          </a:solidFill>
                        </a:rPr>
                        <a:t>N/A</a:t>
                      </a:r>
                    </a:p>
                  </a:txBody>
                  <a:tcPr>
                    <a:solidFill>
                      <a:schemeClr val="bg1"/>
                    </a:solidFill>
                  </a:tcPr>
                </a:tc>
                <a:tc>
                  <a:txBody>
                    <a:bodyPr/>
                    <a:lstStyle/>
                    <a:p>
                      <a:pPr algn="ctr"/>
                      <a:r>
                        <a:rPr lang="en-US" sz="1400" dirty="0" smtClean="0">
                          <a:solidFill>
                            <a:schemeClr val="tx1">
                              <a:lumMod val="75000"/>
                            </a:schemeClr>
                          </a:solidFill>
                        </a:rPr>
                        <a:t>N/A</a:t>
                      </a:r>
                    </a:p>
                  </a:txBody>
                  <a:tcPr>
                    <a:solidFill>
                      <a:schemeClr val="bg1"/>
                    </a:solidFill>
                  </a:tcPr>
                </a:tc>
              </a:tr>
              <a:tr h="563874">
                <a:tc>
                  <a:txBody>
                    <a:bodyPr/>
                    <a:lstStyle/>
                    <a:p>
                      <a:r>
                        <a:rPr lang="en-US" sz="1400" dirty="0" smtClean="0">
                          <a:solidFill>
                            <a:schemeClr val="tx1">
                              <a:lumMod val="75000"/>
                            </a:schemeClr>
                          </a:solidFill>
                        </a:rPr>
                        <a:t>API Calls</a:t>
                      </a:r>
                      <a:endParaRPr lang="en-US" sz="1400" dirty="0">
                        <a:solidFill>
                          <a:schemeClr val="tx1">
                            <a:lumMod val="75000"/>
                          </a:schemeClr>
                        </a:solidFill>
                      </a:endParaRPr>
                    </a:p>
                  </a:txBody>
                  <a:tcPr>
                    <a:solidFill>
                      <a:schemeClr val="bg1"/>
                    </a:solidFill>
                  </a:tcPr>
                </a:tc>
                <a:tc>
                  <a:txBody>
                    <a:bodyPr/>
                    <a:lstStyle/>
                    <a:p>
                      <a:pPr algn="ctr"/>
                      <a:r>
                        <a:rPr lang="en-US" sz="1400" dirty="0" smtClean="0">
                          <a:solidFill>
                            <a:schemeClr val="tx1">
                              <a:lumMod val="75000"/>
                            </a:schemeClr>
                          </a:solidFill>
                        </a:rPr>
                        <a:t>500K</a:t>
                      </a:r>
                      <a:r>
                        <a:rPr lang="en-US" sz="1400" baseline="0" dirty="0" smtClean="0">
                          <a:solidFill>
                            <a:schemeClr val="tx1">
                              <a:lumMod val="75000"/>
                            </a:schemeClr>
                          </a:solidFill>
                        </a:rPr>
                        <a:t> </a:t>
                      </a:r>
                    </a:p>
                    <a:p>
                      <a:pPr algn="ctr"/>
                      <a:r>
                        <a:rPr lang="en-US" sz="1400" baseline="0" dirty="0" smtClean="0">
                          <a:solidFill>
                            <a:schemeClr val="tx1">
                              <a:lumMod val="75000"/>
                            </a:schemeClr>
                          </a:solidFill>
                        </a:rPr>
                        <a:t>(per </a:t>
                      </a:r>
                      <a:r>
                        <a:rPr lang="en-US" sz="1400" dirty="0" smtClean="0">
                          <a:solidFill>
                            <a:schemeClr val="tx1">
                              <a:lumMod val="75000"/>
                            </a:schemeClr>
                          </a:solidFill>
                        </a:rPr>
                        <a:t>subscription)</a:t>
                      </a:r>
                      <a:endParaRPr lang="en-US" sz="1400" dirty="0">
                        <a:solidFill>
                          <a:schemeClr val="tx1">
                            <a:lumMod val="75000"/>
                          </a:schemeClr>
                        </a:solidFill>
                      </a:endParaRPr>
                    </a:p>
                  </a:txBody>
                  <a:tcPr>
                    <a:solidFill>
                      <a:schemeClr val="bg1"/>
                    </a:solidFill>
                  </a:tcPr>
                </a:tc>
                <a:tc>
                  <a:txBody>
                    <a:bodyPr/>
                    <a:lstStyle/>
                    <a:p>
                      <a:pPr algn="ctr"/>
                      <a:r>
                        <a:rPr lang="en-US" sz="1400" dirty="0" smtClean="0">
                          <a:solidFill>
                            <a:schemeClr val="tx1">
                              <a:lumMod val="75000"/>
                            </a:schemeClr>
                          </a:solidFill>
                        </a:rPr>
                        <a:t>1.5M</a:t>
                      </a:r>
                    </a:p>
                    <a:p>
                      <a:pPr algn="ctr"/>
                      <a:r>
                        <a:rPr lang="en-US" sz="1400" dirty="0" smtClean="0">
                          <a:solidFill>
                            <a:schemeClr val="tx1">
                              <a:lumMod val="75000"/>
                            </a:schemeClr>
                          </a:solidFill>
                        </a:rPr>
                        <a:t>(per unit)</a:t>
                      </a:r>
                      <a:endParaRPr lang="en-US" sz="1400" dirty="0">
                        <a:solidFill>
                          <a:schemeClr val="tx1">
                            <a:lumMod val="75000"/>
                          </a:schemeClr>
                        </a:solidFill>
                      </a:endParaRPr>
                    </a:p>
                  </a:txBody>
                  <a:tcPr>
                    <a:solidFill>
                      <a:schemeClr val="bg1"/>
                    </a:solidFill>
                  </a:tcPr>
                </a:tc>
                <a:tc>
                  <a:txBody>
                    <a:bodyPr/>
                    <a:lstStyle/>
                    <a:p>
                      <a:pPr algn="ctr"/>
                      <a:r>
                        <a:rPr lang="en-US" sz="1400" dirty="0" smtClean="0">
                          <a:solidFill>
                            <a:schemeClr val="tx1">
                              <a:lumMod val="75000"/>
                            </a:schemeClr>
                          </a:solidFill>
                        </a:rPr>
                        <a:t>15M</a:t>
                      </a:r>
                    </a:p>
                    <a:p>
                      <a:pPr algn="ctr"/>
                      <a:r>
                        <a:rPr lang="en-US" sz="1400" dirty="0" smtClean="0">
                          <a:solidFill>
                            <a:schemeClr val="tx1">
                              <a:lumMod val="75000"/>
                            </a:schemeClr>
                          </a:solidFill>
                        </a:rPr>
                        <a:t>(per</a:t>
                      </a:r>
                      <a:r>
                        <a:rPr lang="en-US" sz="1400" baseline="0" dirty="0" smtClean="0">
                          <a:solidFill>
                            <a:schemeClr val="tx1">
                              <a:lumMod val="75000"/>
                            </a:schemeClr>
                          </a:solidFill>
                        </a:rPr>
                        <a:t> unit)</a:t>
                      </a:r>
                    </a:p>
                  </a:txBody>
                  <a:tcPr>
                    <a:solidFill>
                      <a:schemeClr val="bg1"/>
                    </a:solidFill>
                  </a:tcPr>
                </a:tc>
              </a:tr>
              <a:tr h="563874">
                <a:tc>
                  <a:txBody>
                    <a:bodyPr/>
                    <a:lstStyle/>
                    <a:p>
                      <a:r>
                        <a:rPr lang="en-US" sz="1400" dirty="0" smtClean="0">
                          <a:solidFill>
                            <a:schemeClr val="tx1">
                              <a:lumMod val="75000"/>
                            </a:schemeClr>
                          </a:solidFill>
                        </a:rPr>
                        <a:t>Scale</a:t>
                      </a:r>
                      <a:endParaRPr lang="en-US" sz="1400" dirty="0">
                        <a:solidFill>
                          <a:schemeClr val="tx1">
                            <a:lumMod val="75000"/>
                          </a:schemeClr>
                        </a:solidFill>
                      </a:endParaRPr>
                    </a:p>
                  </a:txBody>
                  <a:tcPr>
                    <a:solidFill>
                      <a:schemeClr val="bg1"/>
                    </a:solidFill>
                  </a:tcPr>
                </a:tc>
                <a:tc>
                  <a:txBody>
                    <a:bodyPr/>
                    <a:lstStyle/>
                    <a:p>
                      <a:pPr algn="ctr"/>
                      <a:r>
                        <a:rPr lang="en-US" sz="1400" dirty="0" smtClean="0">
                          <a:solidFill>
                            <a:schemeClr val="tx1">
                              <a:lumMod val="75000"/>
                            </a:schemeClr>
                          </a:solidFill>
                        </a:rPr>
                        <a:t>N/A</a:t>
                      </a:r>
                      <a:endParaRPr lang="en-US" sz="1400" b="1" dirty="0">
                        <a:solidFill>
                          <a:schemeClr val="tx1">
                            <a:lumMod val="75000"/>
                          </a:schemeClr>
                        </a:solidFill>
                      </a:endParaRPr>
                    </a:p>
                  </a:txBody>
                  <a:tcPr>
                    <a:solidFill>
                      <a:schemeClr val="bg1"/>
                    </a:solidFill>
                  </a:tcPr>
                </a:tc>
                <a:tc>
                  <a:txBody>
                    <a:bodyPr/>
                    <a:lstStyle/>
                    <a:p>
                      <a:pPr algn="ctr"/>
                      <a:r>
                        <a:rPr lang="en-US" sz="1400" dirty="0" smtClean="0">
                          <a:solidFill>
                            <a:schemeClr val="tx1">
                              <a:lumMod val="75000"/>
                            </a:schemeClr>
                          </a:solidFill>
                        </a:rPr>
                        <a:t>Up to 6  (in portal)</a:t>
                      </a:r>
                      <a:endParaRPr lang="en-US" sz="1400" b="1" dirty="0">
                        <a:solidFill>
                          <a:schemeClr val="tx1">
                            <a:lumMod val="75000"/>
                          </a:schemeClr>
                        </a:solidFill>
                      </a:endParaRPr>
                    </a:p>
                  </a:txBody>
                  <a:tcPr>
                    <a:solidFill>
                      <a:schemeClr val="bg1"/>
                    </a:solidFill>
                  </a:tcPr>
                </a:tc>
                <a:tc>
                  <a:txBody>
                    <a:bodyPr/>
                    <a:lstStyle/>
                    <a:p>
                      <a:pPr algn="ctr"/>
                      <a:r>
                        <a:rPr lang="en-US" sz="1400" dirty="0" smtClean="0">
                          <a:solidFill>
                            <a:schemeClr val="tx1">
                              <a:lumMod val="75000"/>
                            </a:schemeClr>
                          </a:solidFill>
                        </a:rPr>
                        <a:t>Up to 10  (in portal)</a:t>
                      </a:r>
                      <a:endParaRPr lang="en-US" sz="1400" b="1" dirty="0">
                        <a:solidFill>
                          <a:schemeClr val="tx1">
                            <a:lumMod val="75000"/>
                          </a:schemeClr>
                        </a:solidFill>
                      </a:endParaRPr>
                    </a:p>
                  </a:txBody>
                  <a:tcPr>
                    <a:solidFill>
                      <a:schemeClr val="bg1"/>
                    </a:solidFill>
                  </a:tcPr>
                </a:tc>
              </a:tr>
              <a:tr h="563874">
                <a:tc>
                  <a:txBody>
                    <a:bodyPr/>
                    <a:lstStyle/>
                    <a:p>
                      <a:r>
                        <a:rPr lang="en-US" sz="1400" dirty="0" smtClean="0">
                          <a:solidFill>
                            <a:schemeClr val="tx1">
                              <a:lumMod val="75000"/>
                            </a:schemeClr>
                          </a:solidFill>
                        </a:rPr>
                        <a:t>Scheduled Jobs</a:t>
                      </a:r>
                      <a:endParaRPr lang="en-US" sz="1400" dirty="0">
                        <a:solidFill>
                          <a:schemeClr val="tx1">
                            <a:lumMod val="75000"/>
                          </a:schemeClr>
                        </a:solidFill>
                      </a:endParaRPr>
                    </a:p>
                  </a:txBody>
                  <a:tcPr>
                    <a:solidFill>
                      <a:schemeClr val="bg1"/>
                    </a:solidFill>
                  </a:tcPr>
                </a:tc>
                <a:tc>
                  <a:txBody>
                    <a:bodyPr/>
                    <a:lstStyle/>
                    <a:p>
                      <a:pPr algn="ctr"/>
                      <a:r>
                        <a:rPr lang="en-US" sz="1400" dirty="0" smtClean="0">
                          <a:solidFill>
                            <a:schemeClr val="tx1">
                              <a:lumMod val="75000"/>
                            </a:schemeClr>
                          </a:solidFill>
                        </a:rPr>
                        <a:t>Limited</a:t>
                      </a:r>
                      <a:endParaRPr lang="en-US" sz="1400" b="1" dirty="0">
                        <a:solidFill>
                          <a:schemeClr val="tx1">
                            <a:lumMod val="75000"/>
                          </a:schemeClr>
                        </a:solidFill>
                      </a:endParaRPr>
                    </a:p>
                  </a:txBody>
                  <a:tcPr>
                    <a:solidFill>
                      <a:schemeClr val="bg1"/>
                    </a:solidFill>
                  </a:tcPr>
                </a:tc>
                <a:tc>
                  <a:txBody>
                    <a:bodyPr/>
                    <a:lstStyle/>
                    <a:p>
                      <a:pPr algn="ctr"/>
                      <a:r>
                        <a:rPr lang="en-US" sz="1400" dirty="0" smtClean="0">
                          <a:solidFill>
                            <a:schemeClr val="tx1">
                              <a:lumMod val="75000"/>
                            </a:schemeClr>
                          </a:solidFill>
                        </a:rPr>
                        <a:t>Included</a:t>
                      </a:r>
                      <a:endParaRPr lang="en-US" sz="1400" b="1" dirty="0">
                        <a:solidFill>
                          <a:schemeClr val="tx1">
                            <a:lumMod val="75000"/>
                          </a:schemeClr>
                        </a:solidFill>
                      </a:endParaRPr>
                    </a:p>
                  </a:txBody>
                  <a:tcPr>
                    <a:solidFill>
                      <a:schemeClr val="bg1"/>
                    </a:solidFill>
                  </a:tcPr>
                </a:tc>
                <a:tc>
                  <a:txBody>
                    <a:bodyPr/>
                    <a:lstStyle/>
                    <a:p>
                      <a:pPr algn="ctr"/>
                      <a:r>
                        <a:rPr lang="en-US" sz="1400" dirty="0" smtClean="0">
                          <a:solidFill>
                            <a:schemeClr val="tx1">
                              <a:lumMod val="75000"/>
                            </a:schemeClr>
                          </a:solidFill>
                        </a:rPr>
                        <a:t>Included</a:t>
                      </a:r>
                      <a:endParaRPr lang="en-US" sz="1400" b="1" dirty="0">
                        <a:solidFill>
                          <a:schemeClr val="tx1">
                            <a:lumMod val="75000"/>
                          </a:schemeClr>
                        </a:solidFill>
                      </a:endParaRPr>
                    </a:p>
                  </a:txBody>
                  <a:tcPr>
                    <a:solidFill>
                      <a:schemeClr val="bg1"/>
                    </a:solidFill>
                  </a:tcPr>
                </a:tc>
              </a:tr>
              <a:tr h="563874">
                <a:tc>
                  <a:txBody>
                    <a:bodyPr/>
                    <a:lstStyle/>
                    <a:p>
                      <a:r>
                        <a:rPr lang="en-US" sz="1400" dirty="0" smtClean="0">
                          <a:solidFill>
                            <a:schemeClr val="tx1">
                              <a:lumMod val="75000"/>
                            </a:schemeClr>
                          </a:solidFill>
                        </a:rPr>
                        <a:t>SQL Database</a:t>
                      </a:r>
                      <a:r>
                        <a:rPr lang="en-US" sz="1400" baseline="0" dirty="0" smtClean="0">
                          <a:solidFill>
                            <a:schemeClr val="tx1">
                              <a:lumMod val="75000"/>
                            </a:schemeClr>
                          </a:solidFill>
                        </a:rPr>
                        <a:t> </a:t>
                      </a:r>
                    </a:p>
                    <a:p>
                      <a:r>
                        <a:rPr lang="en-US" sz="1400" baseline="0" dirty="0" smtClean="0">
                          <a:solidFill>
                            <a:schemeClr val="tx1">
                              <a:lumMod val="75000"/>
                            </a:schemeClr>
                          </a:solidFill>
                        </a:rPr>
                        <a:t>(required)</a:t>
                      </a:r>
                      <a:endParaRPr lang="en-US" sz="1400" dirty="0">
                        <a:solidFill>
                          <a:schemeClr val="tx1">
                            <a:lumMod val="75000"/>
                          </a:schemeClr>
                        </a:solidFill>
                      </a:endParaRPr>
                    </a:p>
                  </a:txBody>
                  <a:tcPr>
                    <a:solidFill>
                      <a:schemeClr val="bg1"/>
                    </a:solidFill>
                  </a:tcPr>
                </a:tc>
                <a:tc>
                  <a:txBody>
                    <a:bodyPr/>
                    <a:lstStyle/>
                    <a:p>
                      <a:pPr algn="ctr"/>
                      <a:r>
                        <a:rPr lang="en-US" sz="1400" dirty="0" smtClean="0">
                          <a:solidFill>
                            <a:schemeClr val="tx1">
                              <a:lumMod val="75000"/>
                            </a:schemeClr>
                          </a:solidFill>
                        </a:rPr>
                        <a:t>20MB free DB</a:t>
                      </a:r>
                      <a:endParaRPr lang="en-US" sz="1400" b="1" dirty="0" smtClean="0">
                        <a:solidFill>
                          <a:schemeClr val="tx1">
                            <a:lumMod val="75000"/>
                          </a:schemeClr>
                        </a:solidFill>
                      </a:endParaRPr>
                    </a:p>
                  </a:txBody>
                  <a:tcPr>
                    <a:solidFill>
                      <a:schemeClr val="bg1"/>
                    </a:solidFill>
                  </a:tcPr>
                </a:tc>
                <a:tc>
                  <a:txBody>
                    <a:bodyPr/>
                    <a:lstStyle/>
                    <a:p>
                      <a:pPr algn="ctr"/>
                      <a:r>
                        <a:rPr lang="en-US" sz="1400" dirty="0" smtClean="0">
                          <a:solidFill>
                            <a:schemeClr val="tx1">
                              <a:lumMod val="75000"/>
                            </a:schemeClr>
                          </a:solidFill>
                        </a:rPr>
                        <a:t>20MB free DB</a:t>
                      </a:r>
                      <a:endParaRPr lang="en-US" sz="1400" b="1" dirty="0" smtClean="0">
                        <a:solidFill>
                          <a:schemeClr val="tx1">
                            <a:lumMod val="75000"/>
                          </a:schemeClr>
                        </a:solidFill>
                      </a:endParaRPr>
                    </a:p>
                  </a:txBody>
                  <a:tcPr>
                    <a:solidFill>
                      <a:schemeClr val="bg1"/>
                    </a:solidFill>
                  </a:tcPr>
                </a:tc>
                <a:tc>
                  <a:txBody>
                    <a:bodyPr/>
                    <a:lstStyle/>
                    <a:p>
                      <a:pPr algn="ctr"/>
                      <a:r>
                        <a:rPr lang="en-US" sz="1400" dirty="0" smtClean="0">
                          <a:solidFill>
                            <a:schemeClr val="tx1">
                              <a:lumMod val="75000"/>
                            </a:schemeClr>
                          </a:solidFill>
                        </a:rPr>
                        <a:t>20MB free DB</a:t>
                      </a:r>
                      <a:endParaRPr lang="en-US" sz="1400" b="1" dirty="0" smtClean="0">
                        <a:solidFill>
                          <a:schemeClr val="tx1">
                            <a:lumMod val="75000"/>
                          </a:schemeClr>
                        </a:solidFill>
                      </a:endParaRPr>
                    </a:p>
                  </a:txBody>
                  <a:tcPr>
                    <a:solidFill>
                      <a:schemeClr val="bg1"/>
                    </a:solidFill>
                  </a:tcPr>
                </a:tc>
              </a:tr>
            </a:tbl>
          </a:graphicData>
        </a:graphic>
      </p:graphicFrame>
      <p:sp>
        <p:nvSpPr>
          <p:cNvPr id="19" name="TextBox 18"/>
          <p:cNvSpPr txBox="1"/>
          <p:nvPr/>
        </p:nvSpPr>
        <p:spPr>
          <a:xfrm>
            <a:off x="7864139" y="5169095"/>
            <a:ext cx="4114756" cy="755335"/>
          </a:xfrm>
          <a:prstGeom prst="rect">
            <a:avLst/>
          </a:prstGeom>
          <a:noFill/>
        </p:spPr>
        <p:txBody>
          <a:bodyPr wrap="square" lIns="182880" tIns="146304" rIns="182880" bIns="146304" rtlCol="0">
            <a:spAutoFit/>
          </a:bodyPr>
          <a:lstStyle/>
          <a:p>
            <a:pPr>
              <a:lnSpc>
                <a:spcPct val="90000"/>
              </a:lnSpc>
            </a:pPr>
            <a:r>
              <a:rPr lang="en-US" sz="1100" dirty="0" smtClean="0">
                <a:solidFill>
                  <a:srgbClr val="FFFFFF"/>
                </a:solidFill>
              </a:rPr>
              <a:t>*Active </a:t>
            </a:r>
            <a:r>
              <a:rPr lang="en-US" sz="1100" dirty="0">
                <a:solidFill>
                  <a:srgbClr val="FFFFFF"/>
                </a:solidFill>
              </a:rPr>
              <a:t>devices refers to the number of </a:t>
            </a:r>
            <a:r>
              <a:rPr lang="en-US" sz="1100" dirty="0" smtClean="0">
                <a:solidFill>
                  <a:srgbClr val="FFFFFF"/>
                </a:solidFill>
              </a:rPr>
              <a:t>physical devices and emulators that make at least one call to or receive a push notification from your mobile service.</a:t>
            </a:r>
            <a:endParaRPr lang="en-US" sz="1100" dirty="0">
              <a:solidFill>
                <a:srgbClr val="FFFFFF"/>
              </a:solidFill>
            </a:endParaRPr>
          </a:p>
        </p:txBody>
      </p:sp>
    </p:spTree>
    <p:extLst>
      <p:ext uri="{BB962C8B-B14F-4D97-AF65-F5344CB8AC3E}">
        <p14:creationId xmlns:p14="http://schemas.microsoft.com/office/powerpoint/2010/main" val="8252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Azure Mobile Services</a:t>
            </a:r>
            <a:endParaRPr lang="en-US" dirty="0"/>
          </a:p>
        </p:txBody>
      </p:sp>
      <p:sp>
        <p:nvSpPr>
          <p:cNvPr id="4" name="Slide Number Placeholder 3"/>
          <p:cNvSpPr>
            <a:spLocks noGrp="1"/>
          </p:cNvSpPr>
          <p:nvPr>
            <p:ph type="sldNum" sz="quarter" idx="12"/>
          </p:nvPr>
        </p:nvSpPr>
        <p:spPr>
          <a:xfrm>
            <a:off x="8897420" y="6117322"/>
            <a:ext cx="2743200" cy="365125"/>
          </a:xfrm>
        </p:spPr>
        <p:txBody>
          <a:bodyPr/>
          <a:lstStyle/>
          <a:p>
            <a:fld id="{0A164282-434E-41D4-9582-783D542A7B68}" type="slidenum">
              <a:rPr lang="en-US" smtClean="0"/>
              <a:pPr/>
              <a:t>38</a:t>
            </a:fld>
            <a:endParaRPr lang="en-US"/>
          </a:p>
        </p:txBody>
      </p:sp>
      <p:pic>
        <p:nvPicPr>
          <p:cNvPr id="8" name="Picture 7" descr="mobile services (featur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0317" y="2599241"/>
            <a:ext cx="2871528" cy="2871528"/>
          </a:xfrm>
          <a:prstGeom prst="rect">
            <a:avLst/>
          </a:prstGeom>
        </p:spPr>
      </p:pic>
      <p:pic>
        <p:nvPicPr>
          <p:cNvPr id="9" name="Picture 8" descr="Access Control.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38723" y="2226796"/>
            <a:ext cx="780288" cy="780288"/>
          </a:xfrm>
          <a:prstGeom prst="rect">
            <a:avLst/>
          </a:prstGeom>
        </p:spPr>
      </p:pic>
      <p:pic>
        <p:nvPicPr>
          <p:cNvPr id="12" name="Picture 11" descr="cloud servic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37856" y="3183269"/>
            <a:ext cx="780288" cy="780288"/>
          </a:xfrm>
          <a:prstGeom prst="rect">
            <a:avLst/>
          </a:prstGeom>
        </p:spPr>
      </p:pic>
      <p:pic>
        <p:nvPicPr>
          <p:cNvPr id="15" name="Picture 14" descr="Mobile.png"/>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10932" y="3634778"/>
            <a:ext cx="780288" cy="780288"/>
          </a:xfrm>
          <a:prstGeom prst="rect">
            <a:avLst/>
          </a:prstGeom>
        </p:spPr>
      </p:pic>
      <p:pic>
        <p:nvPicPr>
          <p:cNvPr id="16" name="Picture 15" descr="Notification Hub.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37857" y="4077790"/>
            <a:ext cx="780288" cy="780288"/>
          </a:xfrm>
          <a:prstGeom prst="rect">
            <a:avLst/>
          </a:prstGeom>
        </p:spPr>
      </p:pic>
      <p:pic>
        <p:nvPicPr>
          <p:cNvPr id="17" name="Picture 16" descr="Scheduler.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37856" y="5191481"/>
            <a:ext cx="780288" cy="780288"/>
          </a:xfrm>
          <a:prstGeom prst="rect">
            <a:avLst/>
          </a:prstGeom>
        </p:spPr>
      </p:pic>
      <p:pic>
        <p:nvPicPr>
          <p:cNvPr id="19" name="Picture 18" descr="SQL Database (Windows Azure).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37855" y="1290163"/>
            <a:ext cx="780288" cy="780288"/>
          </a:xfrm>
          <a:prstGeom prst="rect">
            <a:avLst/>
          </a:prstGeom>
        </p:spPr>
      </p:pic>
      <p:pic>
        <p:nvPicPr>
          <p:cNvPr id="22" name="Picture 21" descr="Mobile.png"/>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07024" y="2634409"/>
            <a:ext cx="780288" cy="780288"/>
          </a:xfrm>
          <a:prstGeom prst="rect">
            <a:avLst/>
          </a:prstGeom>
        </p:spPr>
      </p:pic>
      <p:pic>
        <p:nvPicPr>
          <p:cNvPr id="23" name="Picture 22" descr="Mobile.png"/>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07024" y="4646870"/>
            <a:ext cx="780288" cy="780288"/>
          </a:xfrm>
          <a:prstGeom prst="rect">
            <a:avLst/>
          </a:prstGeom>
        </p:spPr>
      </p:pic>
      <p:sp>
        <p:nvSpPr>
          <p:cNvPr id="24" name="Left-Right Arrow 23"/>
          <p:cNvSpPr/>
          <p:nvPr/>
        </p:nvSpPr>
        <p:spPr>
          <a:xfrm>
            <a:off x="1445846" y="3634154"/>
            <a:ext cx="3614616" cy="801077"/>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8930051" y="1388962"/>
            <a:ext cx="3056061" cy="584776"/>
          </a:xfrm>
          <a:prstGeom prst="rect">
            <a:avLst/>
          </a:prstGeom>
          <a:noFill/>
        </p:spPr>
        <p:txBody>
          <a:bodyPr wrap="square" rtlCol="0">
            <a:spAutoFit/>
          </a:bodyPr>
          <a:lstStyle/>
          <a:p>
            <a:r>
              <a:rPr lang="en-US" sz="3200" dirty="0" smtClean="0"/>
              <a:t>Storage</a:t>
            </a:r>
            <a:endParaRPr lang="en-US" sz="4000" dirty="0"/>
          </a:p>
        </p:txBody>
      </p:sp>
      <p:sp>
        <p:nvSpPr>
          <p:cNvPr id="25" name="TextBox 24"/>
          <p:cNvSpPr txBox="1"/>
          <p:nvPr/>
        </p:nvSpPr>
        <p:spPr>
          <a:xfrm>
            <a:off x="8923694" y="2335057"/>
            <a:ext cx="3056061" cy="584776"/>
          </a:xfrm>
          <a:prstGeom prst="rect">
            <a:avLst/>
          </a:prstGeom>
          <a:noFill/>
        </p:spPr>
        <p:txBody>
          <a:bodyPr wrap="square" rtlCol="0">
            <a:spAutoFit/>
          </a:bodyPr>
          <a:lstStyle/>
          <a:p>
            <a:r>
              <a:rPr lang="en-US" sz="3200" dirty="0" smtClean="0"/>
              <a:t>Authentication</a:t>
            </a:r>
            <a:endParaRPr lang="en-US" sz="3200" dirty="0"/>
          </a:p>
        </p:txBody>
      </p:sp>
      <p:sp>
        <p:nvSpPr>
          <p:cNvPr id="27" name="TextBox 26"/>
          <p:cNvSpPr txBox="1"/>
          <p:nvPr/>
        </p:nvSpPr>
        <p:spPr>
          <a:xfrm>
            <a:off x="8937493" y="3201781"/>
            <a:ext cx="3056061" cy="584776"/>
          </a:xfrm>
          <a:prstGeom prst="rect">
            <a:avLst/>
          </a:prstGeom>
          <a:noFill/>
        </p:spPr>
        <p:txBody>
          <a:bodyPr wrap="square" rtlCol="0">
            <a:spAutoFit/>
          </a:bodyPr>
          <a:lstStyle/>
          <a:p>
            <a:r>
              <a:rPr lang="en-US" sz="3200" dirty="0" smtClean="0"/>
              <a:t>Logic</a:t>
            </a:r>
            <a:endParaRPr lang="en-US" sz="3200" dirty="0"/>
          </a:p>
        </p:txBody>
      </p:sp>
      <p:sp>
        <p:nvSpPr>
          <p:cNvPr id="28" name="TextBox 27"/>
          <p:cNvSpPr txBox="1"/>
          <p:nvPr/>
        </p:nvSpPr>
        <p:spPr>
          <a:xfrm>
            <a:off x="8937182" y="4174058"/>
            <a:ext cx="3056061" cy="584776"/>
          </a:xfrm>
          <a:prstGeom prst="rect">
            <a:avLst/>
          </a:prstGeom>
          <a:noFill/>
        </p:spPr>
        <p:txBody>
          <a:bodyPr wrap="square" rtlCol="0">
            <a:spAutoFit/>
          </a:bodyPr>
          <a:lstStyle/>
          <a:p>
            <a:r>
              <a:rPr lang="en-US" sz="3200" dirty="0" smtClean="0"/>
              <a:t>Push</a:t>
            </a:r>
            <a:endParaRPr lang="en-US" sz="3200" dirty="0"/>
          </a:p>
        </p:txBody>
      </p:sp>
      <p:sp>
        <p:nvSpPr>
          <p:cNvPr id="29" name="TextBox 28"/>
          <p:cNvSpPr txBox="1"/>
          <p:nvPr/>
        </p:nvSpPr>
        <p:spPr>
          <a:xfrm>
            <a:off x="8937182" y="5285228"/>
            <a:ext cx="3056061" cy="584776"/>
          </a:xfrm>
          <a:prstGeom prst="rect">
            <a:avLst/>
          </a:prstGeom>
          <a:noFill/>
        </p:spPr>
        <p:txBody>
          <a:bodyPr wrap="square" rtlCol="0">
            <a:spAutoFit/>
          </a:bodyPr>
          <a:lstStyle/>
          <a:p>
            <a:r>
              <a:rPr lang="en-US" sz="3200" dirty="0" smtClean="0"/>
              <a:t>Scheduler</a:t>
            </a:r>
            <a:endParaRPr lang="en-US" sz="3200" dirty="0"/>
          </a:p>
        </p:txBody>
      </p:sp>
    </p:spTree>
    <p:extLst>
      <p:ext uri="{BB962C8B-B14F-4D97-AF65-F5344CB8AC3E}">
        <p14:creationId xmlns:p14="http://schemas.microsoft.com/office/powerpoint/2010/main" val="391437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ppt_w</p:attrName>
                                        </p:attrNameLst>
                                      </p:cBhvr>
                                      <p:tavLst>
                                        <p:tav tm="0">
                                          <p:val>
                                            <p:strVal val="#ppt_w*0.70"/>
                                          </p:val>
                                        </p:tav>
                                        <p:tav tm="100000">
                                          <p:val>
                                            <p:strVal val="#ppt_w"/>
                                          </p:val>
                                        </p:tav>
                                      </p:tavLst>
                                    </p:anim>
                                    <p:anim calcmode="lin" valueType="num">
                                      <p:cBhvr>
                                        <p:cTn id="8" dur="1000" fill="hold"/>
                                        <p:tgtEl>
                                          <p:spTgt spid="24"/>
                                        </p:tgtEl>
                                        <p:attrNameLst>
                                          <p:attrName>ppt_h</p:attrName>
                                        </p:attrNameLst>
                                      </p:cBhvr>
                                      <p:tavLst>
                                        <p:tav tm="0">
                                          <p:val>
                                            <p:strVal val="#ppt_h"/>
                                          </p:val>
                                        </p:tav>
                                        <p:tav tm="100000">
                                          <p:val>
                                            <p:strVal val="#ppt_h"/>
                                          </p:val>
                                        </p:tav>
                                      </p:tavLst>
                                    </p:anim>
                                    <p:animEffect transition="in" filter="fade">
                                      <p:cBhvr>
                                        <p:cTn id="9" dur="1000"/>
                                        <p:tgtEl>
                                          <p:spTgt spid="24"/>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blinds(horizontal)">
                                      <p:cBhvr>
                                        <p:cTn id="14" dur="500"/>
                                        <p:tgtEl>
                                          <p:spTgt spid="19"/>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blinds(horizontal)">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blinds(horizontal)">
                                      <p:cBhvr>
                                        <p:cTn id="33" dur="500"/>
                                        <p:tgtEl>
                                          <p:spTgt spid="27"/>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linds(horizontal)">
                                      <p:cBhvr>
                                        <p:cTn id="38" dur="500"/>
                                        <p:tgtEl>
                                          <p:spTgt spid="16"/>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blinds(horizontal)">
                                      <p:cBhvr>
                                        <p:cTn id="41" dur="500"/>
                                        <p:tgtEl>
                                          <p:spTgt spid="28"/>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blinds(horizontal)">
                                      <p:cBhvr>
                                        <p:cTn id="46" dur="500"/>
                                        <p:tgtEl>
                                          <p:spTgt spid="17"/>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blinds(horizontal)">
                                      <p:cBhvr>
                                        <p:cTn id="4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 grpId="0"/>
      <p:bldP spid="25" grpId="0"/>
      <p:bldP spid="27" grpId="0"/>
      <p:bldP spid="28" grpId="0"/>
      <p:bldP spid="2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Autofit/>
          </a:bodyPr>
          <a:lstStyle/>
          <a:p>
            <a:r>
              <a:rPr lang="en-US" sz="2800" dirty="0" smtClean="0"/>
              <a:t>Get a FREE Microsoft Azure Trial Account:</a:t>
            </a:r>
          </a:p>
          <a:p>
            <a:pPr lvl="1"/>
            <a:r>
              <a:rPr lang="en-US" sz="2000" dirty="0" smtClean="0"/>
              <a:t>http://</a:t>
            </a:r>
            <a:r>
              <a:rPr lang="en-US" sz="2000" dirty="0" err="1" smtClean="0"/>
              <a:t>azure.microsoft.com</a:t>
            </a:r>
            <a:endParaRPr lang="en-US" sz="2000" dirty="0" smtClean="0"/>
          </a:p>
          <a:p>
            <a:r>
              <a:rPr lang="en-US" sz="2400" dirty="0" smtClean="0"/>
              <a:t>Videos, Tutorials, and More</a:t>
            </a:r>
          </a:p>
          <a:p>
            <a:pPr lvl="1"/>
            <a:r>
              <a:rPr lang="en-US" sz="2000" dirty="0" smtClean="0"/>
              <a:t>http://</a:t>
            </a:r>
            <a:r>
              <a:rPr lang="en-US" sz="2000" dirty="0" err="1" smtClean="0"/>
              <a:t>azure.microsoft.com</a:t>
            </a:r>
            <a:r>
              <a:rPr lang="en-US" sz="2000" dirty="0" smtClean="0"/>
              <a:t>/mobile</a:t>
            </a:r>
          </a:p>
          <a:p>
            <a:r>
              <a:rPr lang="en-US" sz="2400" dirty="0" smtClean="0"/>
              <a:t>SDK Source Code on </a:t>
            </a:r>
            <a:r>
              <a:rPr lang="en-US" sz="2400" dirty="0" err="1" smtClean="0"/>
              <a:t>GitHub</a:t>
            </a:r>
            <a:endParaRPr lang="en-US" sz="2400" dirty="0"/>
          </a:p>
          <a:p>
            <a:pPr lvl="1"/>
            <a:r>
              <a:rPr lang="en-US" sz="2000" dirty="0"/>
              <a:t>https://</a:t>
            </a:r>
            <a:r>
              <a:rPr lang="en-US" sz="2000" dirty="0" err="1"/>
              <a:t>github.com</a:t>
            </a:r>
            <a:r>
              <a:rPr lang="en-US" sz="2000" dirty="0"/>
              <a:t>/Azure/azure-mobile-</a:t>
            </a:r>
            <a:r>
              <a:rPr lang="en-US" sz="2000" dirty="0" smtClean="0"/>
              <a:t>services</a:t>
            </a:r>
          </a:p>
          <a:p>
            <a:r>
              <a:rPr lang="en-US" sz="2400" dirty="0" smtClean="0"/>
              <a:t>Contact Details</a:t>
            </a:r>
          </a:p>
          <a:p>
            <a:pPr lvl="1"/>
            <a:r>
              <a:rPr lang="en-US" sz="2000" dirty="0" smtClean="0"/>
              <a:t>&lt;Contact Info&gt;</a:t>
            </a:r>
          </a:p>
        </p:txBody>
      </p:sp>
      <p:sp>
        <p:nvSpPr>
          <p:cNvPr id="4" name="Slide Number Placeholder 3"/>
          <p:cNvSpPr>
            <a:spLocks noGrp="1"/>
          </p:cNvSpPr>
          <p:nvPr>
            <p:ph type="sldNum" sz="quarter" idx="12"/>
          </p:nvPr>
        </p:nvSpPr>
        <p:spPr/>
        <p:txBody>
          <a:bodyPr/>
          <a:lstStyle/>
          <a:p>
            <a:fld id="{0A164282-434E-41D4-9582-783D542A7B68}" type="slidenum">
              <a:rPr lang="en-US" smtClean="0"/>
              <a:pPr/>
              <a:t>39</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3917394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Getting Started</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Your first Mobile Service</a:t>
            </a:r>
            <a:endParaRPr lang="en-US" sz="4400" dirty="0">
              <a:latin typeface="+mj-lt"/>
            </a:endParaRPr>
          </a:p>
        </p:txBody>
      </p:sp>
    </p:spTree>
    <p:extLst>
      <p:ext uri="{BB962C8B-B14F-4D97-AF65-F5344CB8AC3E}">
        <p14:creationId xmlns:p14="http://schemas.microsoft.com/office/powerpoint/2010/main" val="3666521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grpSp>
        <p:nvGrpSpPr>
          <p:cNvPr id="16" name="Group 15"/>
          <p:cNvGrpSpPr/>
          <p:nvPr/>
        </p:nvGrpSpPr>
        <p:grpSpPr>
          <a:xfrm>
            <a:off x="5811880" y="2906978"/>
            <a:ext cx="6146714"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a:solidFill>
                    <a:srgbClr val="FFFFFF"/>
                  </a:solidFill>
                  <a:latin typeface="Segoe UI Light"/>
                </a:rPr>
                <a:t>Get </a:t>
              </a:r>
              <a:r>
                <a:rPr lang="en-US" sz="5980" spc="-150" dirty="0" smtClean="0">
                  <a:solidFill>
                    <a:srgbClr val="FFFFFF"/>
                  </a:solidFill>
                  <a:latin typeface="Segoe UI Light"/>
                </a:rPr>
                <a:t>started</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smtClean="0">
                  <a:solidFill>
                    <a:srgbClr val="11C1FF"/>
                  </a:solidFill>
                  <a:latin typeface="+mj-lt"/>
                </a:rPr>
                <a:t>Visit azure.microsoft.com</a:t>
              </a:r>
              <a:endParaRPr lang="en-US" sz="4000" dirty="0">
                <a:solidFill>
                  <a:srgbClr val="11C1FF"/>
                </a:solidFill>
                <a:latin typeface="+mj-lt"/>
              </a:endParaRPr>
            </a:p>
          </p:txBody>
        </p:sp>
      </p:grpSp>
    </p:spTree>
    <p:extLst>
      <p:ext uri="{BB962C8B-B14F-4D97-AF65-F5344CB8AC3E}">
        <p14:creationId xmlns:p14="http://schemas.microsoft.com/office/powerpoint/2010/main" val="264105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197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8" name="Title 3"/>
          <p:cNvSpPr txBox="1">
            <a:spLocks/>
          </p:cNvSpPr>
          <p:nvPr/>
        </p:nvSpPr>
        <p:spPr>
          <a:xfrm>
            <a:off x="231221" y="3648367"/>
            <a:ext cx="3178420" cy="872110"/>
          </a:xfrm>
          <a:prstGeom prst="rect">
            <a:avLst/>
          </a:prstGeom>
        </p:spPr>
        <p:txBody>
          <a:bodyPr vert="horz" wrap="square" lIns="146304" tIns="91440" rIns="146304" bIns="91440" rtlCol="0" anchor="ctr">
            <a:noAutofit/>
          </a:bodyPr>
          <a:lstStyle>
            <a:lvl1pPr algn="l" defTabSz="914180" rtl="0" eaLnBrk="1" latinLnBrk="0" hangingPunct="1">
              <a:lnSpc>
                <a:spcPts val="6175"/>
              </a:lnSpc>
              <a:spcBef>
                <a:spcPct val="0"/>
              </a:spcBef>
              <a:buNone/>
              <a:defRPr lang="en-US" sz="5293" b="0" kern="1200" cap="none" spc="-100" baseline="0">
                <a:ln w="3175">
                  <a:noFill/>
                </a:ln>
                <a:solidFill>
                  <a:schemeClr val="bg1"/>
                </a:solidFill>
                <a:effectLst/>
                <a:latin typeface="+mj-lt"/>
                <a:ea typeface="+mn-ea"/>
                <a:cs typeface="Segoe UI" pitchFamily="34" charset="0"/>
              </a:defRPr>
            </a:lvl1pPr>
          </a:lstStyle>
          <a:p>
            <a:pPr>
              <a:lnSpc>
                <a:spcPct val="100000"/>
              </a:lnSpc>
            </a:pPr>
            <a:r>
              <a:rPr lang="en-US" altLang="ja-JP" sz="4799" dirty="0">
                <a:ea typeface="メイリオ" pitchFamily="50" charset="-128"/>
                <a:cs typeface="Segoe UI Light" panose="020B0502040204020203" pitchFamily="34" charset="0"/>
              </a:rPr>
              <a:t>Azure </a:t>
            </a:r>
            <a:r>
              <a:rPr lang="en-US" altLang="ja-JP" sz="4799" dirty="0" smtClean="0">
                <a:ea typeface="メイリオ" pitchFamily="50" charset="-128"/>
                <a:cs typeface="Segoe UI Light" panose="020B0502040204020203" pitchFamily="34" charset="0"/>
              </a:rPr>
              <a:t>footprint</a:t>
            </a:r>
            <a:endParaRPr lang="en-US" sz="4799" dirty="0">
              <a:ea typeface="メイリオ" pitchFamily="50" charset="-128"/>
              <a:cs typeface="Segoe UI Light" panose="020B0502040204020203" pitchFamily="34" charset="0"/>
            </a:endParaRPr>
          </a:p>
        </p:txBody>
      </p:sp>
      <p:grpSp>
        <p:nvGrpSpPr>
          <p:cNvPr id="1239" name="Group 1238"/>
          <p:cNvGrpSpPr/>
          <p:nvPr/>
        </p:nvGrpSpPr>
        <p:grpSpPr>
          <a:xfrm>
            <a:off x="429370" y="289026"/>
            <a:ext cx="11148737" cy="6215364"/>
            <a:chOff x="395371" y="1139688"/>
            <a:chExt cx="8399866" cy="4651514"/>
          </a:xfrm>
          <a:solidFill>
            <a:srgbClr val="00B0F0"/>
          </a:solidFill>
        </p:grpSpPr>
        <p:sp>
          <p:nvSpPr>
            <p:cNvPr id="1240"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1"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2"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3"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4"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5"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6"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7"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8"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9"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0"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1"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2"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3"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4"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5"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6"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7"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8"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9"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0"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1"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2"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3"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4"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5"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6"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7"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8"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9"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0"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1"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2"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3"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4"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5"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6"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7"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8"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9"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0"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1"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2"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3"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4"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5"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6"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7"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8"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9"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0"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1"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2"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3"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4"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5"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6"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7"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8"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9"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0"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1"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2"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3"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4"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5"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6"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7"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8"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9"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0"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1"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2"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3"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4"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5"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6"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7"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8"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9"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0"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1"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2"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3"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4"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5"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6"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7"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8"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9"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0"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1"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2"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3"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4"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5"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6"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7"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8"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9"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0"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1"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2"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3"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4"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5"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6"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7"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8"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9"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0"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1"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2"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3"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4"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5"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6"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7"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8"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9"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0"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1"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2"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3"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4"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5"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6"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7"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8"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9"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0"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1"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2"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3"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4"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5"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6"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7"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8"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9"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0"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1"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2"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3"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4"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5"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6"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7"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8"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9"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0"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1"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2"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3"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4"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5"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6"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7"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8"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9"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0"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1"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2"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3"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4"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5"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6"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7"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8"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9"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0"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1"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2"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3"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4"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5"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6"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7"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8"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9"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0"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1"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2"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3"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4"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5"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6"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7"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8"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9"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0"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1"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2"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3"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4"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5"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6"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7"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8"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9"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0"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1"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2"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3"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4"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5"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6"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7"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8"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9"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0"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1"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2"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3"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4"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5"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6"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7"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8"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9"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0"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1"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2"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3"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4"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5"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6"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7"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8"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9"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0"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1"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2"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3"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4"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5"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6"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7"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8"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9"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0"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1"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2"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3"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4"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5"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6"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7"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8"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9"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0"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1"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2"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3"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4"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5"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6"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7"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8"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9"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0"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1"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2"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3"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4"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5"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6"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7"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8"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9"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0"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1"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2"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3"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4"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5"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6"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7"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8"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9"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0"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1"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2"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3"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4"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5"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6"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7"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8"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9"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0"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1"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2"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3"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4"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5"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6"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7"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8"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9"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0"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1"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2"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3"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4"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5"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6"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7"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8"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9"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0"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1"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2"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3"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4"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5"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6"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7"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8"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9"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0"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1"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2"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3"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4"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5"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6"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7"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8"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9"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0"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1"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2"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3"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4"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5"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6"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7"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8"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9"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0"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1"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2"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3"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4"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5"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6"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7"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8"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9"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0"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591"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2"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3"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4"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595"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6"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7"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8"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9"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0"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1"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2"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3"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4"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5"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6"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7"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8"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9"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0"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1"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2"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3"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4"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5"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6"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7"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8"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9"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0"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1"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2"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3"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4"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5"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6"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7"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8"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9"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0"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1"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2"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3"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4"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5"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6"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7"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8"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9"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640"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1"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2"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3"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4"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5"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6"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7"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8"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9"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0"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1"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2"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3"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4"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5"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6"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7"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8"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9"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0"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1"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2"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3"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4"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5"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6"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7"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8"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9"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0"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1"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2"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3"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4"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5"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6"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7"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8"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9"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0"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1"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2"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3"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4"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5"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6"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7"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8"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9"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0"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1"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2"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3"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4"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5"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6"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7"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8"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9"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0"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1"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2"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3"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4"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5"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6"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7"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8"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9"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0"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1"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2"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3"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4"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5"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6"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7"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8"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9"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0"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1"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2"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3"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4"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5"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6"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7"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8"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9"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0"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1"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2"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3"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4"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5"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6"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7"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8"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9"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0"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41"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2"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3"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4"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5"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6"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7"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8"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9"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0"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1"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2"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3"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4"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5"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6"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7"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8"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9"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0"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1"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2"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3"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4"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5"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6"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7"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8"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9"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0"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1"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2"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3"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4"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5"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6"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7"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8"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9"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0"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1"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2"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3"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84"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5"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6"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7"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8"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9"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0"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1"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2"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3"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4"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5"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6"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7"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8"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9"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0"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1"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2"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3"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4"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5"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6"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7"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8"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9"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0"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1"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2"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3"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4"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5"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6"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7"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8"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9"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0"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1"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2"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3"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4"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5"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6"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7"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8"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9"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0"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1"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2"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3"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4"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35"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6"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7"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8"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9"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0"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1"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2"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3"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4"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5"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6"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7"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8"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9"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0"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1"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2"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3"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4"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5"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6"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7"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8"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9"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0"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1"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62"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3"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4"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5"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6"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7"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8"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9"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0"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1"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2"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3"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4"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5"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6"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7"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8"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9"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0"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1"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2"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3"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4"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5"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6"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7"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8"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9"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0"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1"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2"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3"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4"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5"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6"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7"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8"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9"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0"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1"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2"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3"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4"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5"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6"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7"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8"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9"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0"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1"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2"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3"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4"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5"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6"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7"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8"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9"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0"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1"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2"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3"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4"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5"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6"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7"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8"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9"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0"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1"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2"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3"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4"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5"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6"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7"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8"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9"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0"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1"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2"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3"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4"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5"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6"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7"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8"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9"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0"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1"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2"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3"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4"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5"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6"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7"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8"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59"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0"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1"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2"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3"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4"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5"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6"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7"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8"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9"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0"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1"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2"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3"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4"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5"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6"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7"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78"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9"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0"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1"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2"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3"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4"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5"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6"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7"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8"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9"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0"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1"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2"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3"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4"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5"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6"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7"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8"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9"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0"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1"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2"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3"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4"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5"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6"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7"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8"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9"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0"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1"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2"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3"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4"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5"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6"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7"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8"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9"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0"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1"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2"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3"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4"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5"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6"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7"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8"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9"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0"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1"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2"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3"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4"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5"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6"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7"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8"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9"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0"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1"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2"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3"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4"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5"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6"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7"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8"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9"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0"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1"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2"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3"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4"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5"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6"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7"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8"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9"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0"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1"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2"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3"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4"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5"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6"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7"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8"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9"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0"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1"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2"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3"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4"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5"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6"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7"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8"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9"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0"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1"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2"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3"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4"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5"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6"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7"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8"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9"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0"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1"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2"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3"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4"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5"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6"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7"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8"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9"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0"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1"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2"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3"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4"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5"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6"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7"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8"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9"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0"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1"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2"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3"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4"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5"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6"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7"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8"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9"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0"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1"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2"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3"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4"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5"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6"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7"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8"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9"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0"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1"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2"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3"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4"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5"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6"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7"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8"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9"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0"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1"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2"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3"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4"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5"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6"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7"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8"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9"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0"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1"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2"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3"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4"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5"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6"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7"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8"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9"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0"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1"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2"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3"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164"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5"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6"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7"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8"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9"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0"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1"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2"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3"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4"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5"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6"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7"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8"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9"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0"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1"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2"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3"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4"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5"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6"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7"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8"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9"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0"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1"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2"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3"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4"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5"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6"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7"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8"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9"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0"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1"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2"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3"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4"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5"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6"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7"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8"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9"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0"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1"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2"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3"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4"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5"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6"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7"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8"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9"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0"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1"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2"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3"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4"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5"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6"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7"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8"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9"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0"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1"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2"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3"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4"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5"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6"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7"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8"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9"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0"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1"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2"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3"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244"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5"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6"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7"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8"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9"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0"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1"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2"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3"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4"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5"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6"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7"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8"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9"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0"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1"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2"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3"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4"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5"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6"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7"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8"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9"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0"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1"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2"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3"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4"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5"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6"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7"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8"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9"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0"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1"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2"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3"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4"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5"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6"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7"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8"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9"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0"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1"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2"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3"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4"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5"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6"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7"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8"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9"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0"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1"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2"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303"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4"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5"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6"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7"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8"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9"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0"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1"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2"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3"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4"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5"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6"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7"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8"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9"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0"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1"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2"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3"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4"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5"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6"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7"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8"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9"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0"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1"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2"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3"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4"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5"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6"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7"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8"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9"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0"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1"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2"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3"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4"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5"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6"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7"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8"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9"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0"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1"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2"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3"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4"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5"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6"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7"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8"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9"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0"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1"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2"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3"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4"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5"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6"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7"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8"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9"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0"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1"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2"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3"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4"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5"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6"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7"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8"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9"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0"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1"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2"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3"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4"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5"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6"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7"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8"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9"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0"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1"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2"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3"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4"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5"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6"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7"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8"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9"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0"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1"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2"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3"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4"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5"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6"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7"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8"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9"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0"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1"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412"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3"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4"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5"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6"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7"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8"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9"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0"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1"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2"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3"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4"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5"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6"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7"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8"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9"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0"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1"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2"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3"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4"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5"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6"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7"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8"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9"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0"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1"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2"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3"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4"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5"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6"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7"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8"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9"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0"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1"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2"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3"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4"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grpSp>
      <p:sp>
        <p:nvSpPr>
          <p:cNvPr id="2456" name="Oval 2455"/>
          <p:cNvSpPr/>
          <p:nvPr/>
        </p:nvSpPr>
        <p:spPr bwMode="auto">
          <a:xfrm>
            <a:off x="1757041" y="2236500"/>
            <a:ext cx="432484" cy="435401"/>
          </a:xfrm>
          <a:prstGeom prst="ellipse">
            <a:avLst/>
          </a:prstGeom>
          <a:solidFill>
            <a:srgbClr val="92D050">
              <a:alpha val="80000"/>
            </a:srgbClr>
          </a:solidFill>
          <a:ln w="3175" cap="flat" cmpd="sng" algn="ctr">
            <a:solidFill>
              <a:schemeClr val="tx1">
                <a:alpha val="60000"/>
              </a:schemeClr>
            </a:solid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7" name="Oval 2456"/>
          <p:cNvSpPr/>
          <p:nvPr/>
        </p:nvSpPr>
        <p:spPr bwMode="auto">
          <a:xfrm>
            <a:off x="2924972" y="1908690"/>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8" name="Oval 2457"/>
          <p:cNvSpPr/>
          <p:nvPr/>
        </p:nvSpPr>
        <p:spPr bwMode="auto">
          <a:xfrm>
            <a:off x="2301339" y="2691529"/>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9" name="Oval 2458"/>
          <p:cNvSpPr/>
          <p:nvPr/>
        </p:nvSpPr>
        <p:spPr bwMode="auto">
          <a:xfrm>
            <a:off x="5804842" y="1736825"/>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0" name="Oval 2459"/>
          <p:cNvSpPr/>
          <p:nvPr/>
        </p:nvSpPr>
        <p:spPr bwMode="auto">
          <a:xfrm>
            <a:off x="5343095" y="170450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1" name="Oval 2460"/>
          <p:cNvSpPr/>
          <p:nvPr/>
        </p:nvSpPr>
        <p:spPr bwMode="auto">
          <a:xfrm>
            <a:off x="9357542" y="296725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2" name="Oval 2461"/>
          <p:cNvSpPr/>
          <p:nvPr/>
        </p:nvSpPr>
        <p:spPr bwMode="auto">
          <a:xfrm>
            <a:off x="8788859" y="3926617"/>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3" name="Oval 2462"/>
          <p:cNvSpPr/>
          <p:nvPr/>
        </p:nvSpPr>
        <p:spPr bwMode="auto">
          <a:xfrm>
            <a:off x="10033036" y="478022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4" name="Oval 2463"/>
          <p:cNvSpPr/>
          <p:nvPr/>
        </p:nvSpPr>
        <p:spPr bwMode="auto">
          <a:xfrm>
            <a:off x="10211897" y="540397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5" name="Oval 2464"/>
          <p:cNvSpPr/>
          <p:nvPr/>
        </p:nvSpPr>
        <p:spPr bwMode="auto">
          <a:xfrm>
            <a:off x="9995654" y="250473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6" name="Oval 2465"/>
          <p:cNvSpPr/>
          <p:nvPr/>
        </p:nvSpPr>
        <p:spPr bwMode="auto">
          <a:xfrm>
            <a:off x="9995654"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7" name="Oval 2466"/>
          <p:cNvSpPr/>
          <p:nvPr/>
        </p:nvSpPr>
        <p:spPr bwMode="auto">
          <a:xfrm>
            <a:off x="9219254" y="19412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8" name="Oval 2467"/>
          <p:cNvSpPr/>
          <p:nvPr/>
        </p:nvSpPr>
        <p:spPr bwMode="auto">
          <a:xfrm>
            <a:off x="8934845" y="2722440"/>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9" name="Oval 2468"/>
          <p:cNvSpPr/>
          <p:nvPr/>
        </p:nvSpPr>
        <p:spPr bwMode="auto">
          <a:xfrm>
            <a:off x="2831743" y="2369941"/>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0" name="Oval 2469"/>
          <p:cNvSpPr/>
          <p:nvPr/>
        </p:nvSpPr>
        <p:spPr bwMode="auto">
          <a:xfrm>
            <a:off x="3391900"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1" name="Oval 2470"/>
          <p:cNvSpPr/>
          <p:nvPr/>
        </p:nvSpPr>
        <p:spPr bwMode="auto">
          <a:xfrm>
            <a:off x="4266085" y="45075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 name="TextBox 1"/>
          <p:cNvSpPr txBox="1"/>
          <p:nvPr/>
        </p:nvSpPr>
        <p:spPr>
          <a:xfrm>
            <a:off x="-17888" y="0"/>
            <a:ext cx="12209888" cy="954493"/>
          </a:xfrm>
          <a:prstGeom prst="rect">
            <a:avLst/>
          </a:prstGeom>
          <a:solidFill>
            <a:srgbClr val="19396C">
              <a:alpha val="76863"/>
            </a:srgbClr>
          </a:solidFill>
        </p:spPr>
        <p:txBody>
          <a:bodyPr wrap="square" rtlCol="0" anchor="ctr">
            <a:noAutofit/>
          </a:bodyPr>
          <a:lstStyle/>
          <a:p>
            <a:pPr algn="ctr"/>
            <a:r>
              <a:rPr lang="en-US" sz="3600" dirty="0" smtClean="0">
                <a:solidFill>
                  <a:srgbClr val="92D050"/>
                </a:solidFill>
              </a:rPr>
              <a:t>16 regions worldwide in 2014</a:t>
            </a:r>
            <a:endParaRPr lang="en-US" sz="3600" dirty="0">
              <a:solidFill>
                <a:srgbClr val="92D050"/>
              </a:solidFill>
            </a:endParaRPr>
          </a:p>
        </p:txBody>
      </p:sp>
    </p:spTree>
    <p:extLst>
      <p:ext uri="{BB962C8B-B14F-4D97-AF65-F5344CB8AC3E}">
        <p14:creationId xmlns:p14="http://schemas.microsoft.com/office/powerpoint/2010/main" val="2486604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2456"/>
                                        </p:tgtEl>
                                        <p:attrNameLst>
                                          <p:attrName>style.visibility</p:attrName>
                                        </p:attrNameLst>
                                      </p:cBhvr>
                                      <p:to>
                                        <p:strVal val="visible"/>
                                      </p:to>
                                    </p:set>
                                    <p:animEffect transition="in" filter="fade">
                                      <p:cBhvr>
                                        <p:cTn id="7" dur="250"/>
                                        <p:tgtEl>
                                          <p:spTgt spid="2456"/>
                                        </p:tgtEl>
                                      </p:cBhvr>
                                    </p:animEffect>
                                  </p:childTnLst>
                                </p:cTn>
                              </p:par>
                              <p:par>
                                <p:cTn id="8" presetID="10" presetClass="entr" presetSubtype="0" fill="hold" grpId="0" nodeType="withEffect">
                                  <p:stCondLst>
                                    <p:cond delay="150"/>
                                  </p:stCondLst>
                                  <p:childTnLst>
                                    <p:set>
                                      <p:cBhvr>
                                        <p:cTn id="9" dur="1" fill="hold">
                                          <p:stCondLst>
                                            <p:cond delay="0"/>
                                          </p:stCondLst>
                                        </p:cTn>
                                        <p:tgtEl>
                                          <p:spTgt spid="2457"/>
                                        </p:tgtEl>
                                        <p:attrNameLst>
                                          <p:attrName>style.visibility</p:attrName>
                                        </p:attrNameLst>
                                      </p:cBhvr>
                                      <p:to>
                                        <p:strVal val="visible"/>
                                      </p:to>
                                    </p:set>
                                    <p:animEffect transition="in" filter="fade">
                                      <p:cBhvr>
                                        <p:cTn id="10" dur="250"/>
                                        <p:tgtEl>
                                          <p:spTgt spid="2457"/>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2458"/>
                                        </p:tgtEl>
                                        <p:attrNameLst>
                                          <p:attrName>style.visibility</p:attrName>
                                        </p:attrNameLst>
                                      </p:cBhvr>
                                      <p:to>
                                        <p:strVal val="visible"/>
                                      </p:to>
                                    </p:set>
                                    <p:animEffect transition="in" filter="fade">
                                      <p:cBhvr>
                                        <p:cTn id="13" dur="250"/>
                                        <p:tgtEl>
                                          <p:spTgt spid="2458"/>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2459"/>
                                        </p:tgtEl>
                                        <p:attrNameLst>
                                          <p:attrName>style.visibility</p:attrName>
                                        </p:attrNameLst>
                                      </p:cBhvr>
                                      <p:to>
                                        <p:strVal val="visible"/>
                                      </p:to>
                                    </p:set>
                                    <p:animEffect transition="in" filter="fade">
                                      <p:cBhvr>
                                        <p:cTn id="16" dur="250"/>
                                        <p:tgtEl>
                                          <p:spTgt spid="2459"/>
                                        </p:tgtEl>
                                      </p:cBhvr>
                                    </p:animEffect>
                                  </p:childTnLst>
                                </p:cTn>
                              </p:par>
                              <p:par>
                                <p:cTn id="17" presetID="10" presetClass="entr" presetSubtype="0" fill="hold" grpId="0" nodeType="withEffect">
                                  <p:stCondLst>
                                    <p:cond delay="300"/>
                                  </p:stCondLst>
                                  <p:childTnLst>
                                    <p:set>
                                      <p:cBhvr>
                                        <p:cTn id="18" dur="1" fill="hold">
                                          <p:stCondLst>
                                            <p:cond delay="0"/>
                                          </p:stCondLst>
                                        </p:cTn>
                                        <p:tgtEl>
                                          <p:spTgt spid="2460"/>
                                        </p:tgtEl>
                                        <p:attrNameLst>
                                          <p:attrName>style.visibility</p:attrName>
                                        </p:attrNameLst>
                                      </p:cBhvr>
                                      <p:to>
                                        <p:strVal val="visible"/>
                                      </p:to>
                                    </p:set>
                                    <p:animEffect transition="in" filter="fade">
                                      <p:cBhvr>
                                        <p:cTn id="19" dur="250"/>
                                        <p:tgtEl>
                                          <p:spTgt spid="2460"/>
                                        </p:tgtEl>
                                      </p:cBhvr>
                                    </p:animEffect>
                                  </p:childTnLst>
                                </p:cTn>
                              </p:par>
                              <p:par>
                                <p:cTn id="20" presetID="10" presetClass="entr" presetSubtype="0" fill="hold" grpId="0" nodeType="withEffect">
                                  <p:stCondLst>
                                    <p:cond delay="350"/>
                                  </p:stCondLst>
                                  <p:childTnLst>
                                    <p:set>
                                      <p:cBhvr>
                                        <p:cTn id="21" dur="1" fill="hold">
                                          <p:stCondLst>
                                            <p:cond delay="0"/>
                                          </p:stCondLst>
                                        </p:cTn>
                                        <p:tgtEl>
                                          <p:spTgt spid="2461"/>
                                        </p:tgtEl>
                                        <p:attrNameLst>
                                          <p:attrName>style.visibility</p:attrName>
                                        </p:attrNameLst>
                                      </p:cBhvr>
                                      <p:to>
                                        <p:strVal val="visible"/>
                                      </p:to>
                                    </p:set>
                                    <p:animEffect transition="in" filter="fade">
                                      <p:cBhvr>
                                        <p:cTn id="22" dur="250"/>
                                        <p:tgtEl>
                                          <p:spTgt spid="2461"/>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2462"/>
                                        </p:tgtEl>
                                        <p:attrNameLst>
                                          <p:attrName>style.visibility</p:attrName>
                                        </p:attrNameLst>
                                      </p:cBhvr>
                                      <p:to>
                                        <p:strVal val="visible"/>
                                      </p:to>
                                    </p:set>
                                    <p:animEffect transition="in" filter="fade">
                                      <p:cBhvr>
                                        <p:cTn id="25" dur="250"/>
                                        <p:tgtEl>
                                          <p:spTgt spid="2462"/>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2463"/>
                                        </p:tgtEl>
                                        <p:attrNameLst>
                                          <p:attrName>style.visibility</p:attrName>
                                        </p:attrNameLst>
                                      </p:cBhvr>
                                      <p:to>
                                        <p:strVal val="visible"/>
                                      </p:to>
                                    </p:set>
                                    <p:animEffect transition="in" filter="fade">
                                      <p:cBhvr>
                                        <p:cTn id="28" dur="250"/>
                                        <p:tgtEl>
                                          <p:spTgt spid="2463"/>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464"/>
                                        </p:tgtEl>
                                        <p:attrNameLst>
                                          <p:attrName>style.visibility</p:attrName>
                                        </p:attrNameLst>
                                      </p:cBhvr>
                                      <p:to>
                                        <p:strVal val="visible"/>
                                      </p:to>
                                    </p:set>
                                    <p:animEffect transition="in" filter="fade">
                                      <p:cBhvr>
                                        <p:cTn id="31" dur="250"/>
                                        <p:tgtEl>
                                          <p:spTgt spid="2464"/>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2465"/>
                                        </p:tgtEl>
                                        <p:attrNameLst>
                                          <p:attrName>style.visibility</p:attrName>
                                        </p:attrNameLst>
                                      </p:cBhvr>
                                      <p:to>
                                        <p:strVal val="visible"/>
                                      </p:to>
                                    </p:set>
                                    <p:animEffect transition="in" filter="fade">
                                      <p:cBhvr>
                                        <p:cTn id="34" dur="250"/>
                                        <p:tgtEl>
                                          <p:spTgt spid="2465"/>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2466"/>
                                        </p:tgtEl>
                                        <p:attrNameLst>
                                          <p:attrName>style.visibility</p:attrName>
                                        </p:attrNameLst>
                                      </p:cBhvr>
                                      <p:to>
                                        <p:strVal val="visible"/>
                                      </p:to>
                                    </p:set>
                                    <p:animEffect transition="in" filter="fade">
                                      <p:cBhvr>
                                        <p:cTn id="37" dur="250"/>
                                        <p:tgtEl>
                                          <p:spTgt spid="2466"/>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2467"/>
                                        </p:tgtEl>
                                        <p:attrNameLst>
                                          <p:attrName>style.visibility</p:attrName>
                                        </p:attrNameLst>
                                      </p:cBhvr>
                                      <p:to>
                                        <p:strVal val="visible"/>
                                      </p:to>
                                    </p:set>
                                    <p:animEffect transition="in" filter="fade">
                                      <p:cBhvr>
                                        <p:cTn id="40" dur="250"/>
                                        <p:tgtEl>
                                          <p:spTgt spid="2467"/>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2468"/>
                                        </p:tgtEl>
                                        <p:attrNameLst>
                                          <p:attrName>style.visibility</p:attrName>
                                        </p:attrNameLst>
                                      </p:cBhvr>
                                      <p:to>
                                        <p:strVal val="visible"/>
                                      </p:to>
                                    </p:set>
                                    <p:animEffect transition="in" filter="fade">
                                      <p:cBhvr>
                                        <p:cTn id="43" dur="250"/>
                                        <p:tgtEl>
                                          <p:spTgt spid="2468"/>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2469"/>
                                        </p:tgtEl>
                                        <p:attrNameLst>
                                          <p:attrName>style.visibility</p:attrName>
                                        </p:attrNameLst>
                                      </p:cBhvr>
                                      <p:to>
                                        <p:strVal val="visible"/>
                                      </p:to>
                                    </p:set>
                                    <p:animEffect transition="in" filter="fade">
                                      <p:cBhvr>
                                        <p:cTn id="46" dur="250"/>
                                        <p:tgtEl>
                                          <p:spTgt spid="2469"/>
                                        </p:tgtEl>
                                      </p:cBhvr>
                                    </p:animEffect>
                                  </p:childTnLst>
                                </p:cTn>
                              </p:par>
                              <p:par>
                                <p:cTn id="47" presetID="10" presetClass="entr" presetSubtype="0" fill="hold" grpId="0" nodeType="withEffect">
                                  <p:stCondLst>
                                    <p:cond delay="500"/>
                                  </p:stCondLst>
                                  <p:childTnLst>
                                    <p:set>
                                      <p:cBhvr>
                                        <p:cTn id="48" dur="1" fill="hold">
                                          <p:stCondLst>
                                            <p:cond delay="0"/>
                                          </p:stCondLst>
                                        </p:cTn>
                                        <p:tgtEl>
                                          <p:spTgt spid="2470"/>
                                        </p:tgtEl>
                                        <p:attrNameLst>
                                          <p:attrName>style.visibility</p:attrName>
                                        </p:attrNameLst>
                                      </p:cBhvr>
                                      <p:to>
                                        <p:strVal val="visible"/>
                                      </p:to>
                                    </p:set>
                                    <p:animEffect transition="in" filter="fade">
                                      <p:cBhvr>
                                        <p:cTn id="49" dur="250"/>
                                        <p:tgtEl>
                                          <p:spTgt spid="2470"/>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2471"/>
                                        </p:tgtEl>
                                        <p:attrNameLst>
                                          <p:attrName>style.visibility</p:attrName>
                                        </p:attrNameLst>
                                      </p:cBhvr>
                                      <p:to>
                                        <p:strVal val="visible"/>
                                      </p:to>
                                    </p:set>
                                    <p:animEffect transition="in" filter="fade">
                                      <p:cBhvr>
                                        <p:cTn id="52" dur="250"/>
                                        <p:tgtEl>
                                          <p:spTgt spid="2471"/>
                                        </p:tgtEl>
                                      </p:cBhvr>
                                    </p:animEffect>
                                  </p:childTnLst>
                                </p:cTn>
                              </p:par>
                            </p:childTnLst>
                          </p:cTn>
                        </p:par>
                        <p:par>
                          <p:cTn id="53" fill="hold">
                            <p:stCondLst>
                              <p:cond delay="750"/>
                            </p:stCondLst>
                            <p:childTnLst>
                              <p:par>
                                <p:cTn id="54" presetID="12" presetClass="entr" presetSubtype="1" fill="hold" grpId="0" nodeType="afterEffect">
                                  <p:stCondLst>
                                    <p:cond delay="0"/>
                                  </p:stCondLst>
                                  <p:childTnLst>
                                    <p:set>
                                      <p:cBhvr>
                                        <p:cTn id="55" dur="1" fill="hold">
                                          <p:stCondLst>
                                            <p:cond delay="0"/>
                                          </p:stCondLst>
                                        </p:cTn>
                                        <p:tgtEl>
                                          <p:spTgt spid="2"/>
                                        </p:tgtEl>
                                        <p:attrNameLst>
                                          <p:attrName>style.visibility</p:attrName>
                                        </p:attrNameLst>
                                      </p:cBhvr>
                                      <p:to>
                                        <p:strVal val="visible"/>
                                      </p:to>
                                    </p:set>
                                    <p:anim calcmode="lin" valueType="num">
                                      <p:cBhvr additive="base">
                                        <p:cTn id="56" dur="500"/>
                                        <p:tgtEl>
                                          <p:spTgt spid="2"/>
                                        </p:tgtEl>
                                        <p:attrNameLst>
                                          <p:attrName>ppt_y</p:attrName>
                                        </p:attrNameLst>
                                      </p:cBhvr>
                                      <p:tavLst>
                                        <p:tav tm="0">
                                          <p:val>
                                            <p:strVal val="#ppt_y-#ppt_h*1.125000"/>
                                          </p:val>
                                        </p:tav>
                                        <p:tav tm="100000">
                                          <p:val>
                                            <p:strVal val="#ppt_y"/>
                                          </p:val>
                                        </p:tav>
                                      </p:tavLst>
                                    </p:anim>
                                    <p:animEffect transition="in" filter="wipe(down)">
                                      <p:cBhvr>
                                        <p:cTn id="5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6" grpId="0" animBg="1"/>
      <p:bldP spid="2457" grpId="0" animBg="1"/>
      <p:bldP spid="2458" grpId="0" animBg="1"/>
      <p:bldP spid="2459" grpId="0" animBg="1"/>
      <p:bldP spid="2460" grpId="0" animBg="1"/>
      <p:bldP spid="2461" grpId="0" animBg="1"/>
      <p:bldP spid="2462" grpId="0" animBg="1"/>
      <p:bldP spid="2463" grpId="0" animBg="1"/>
      <p:bldP spid="2464" grpId="0" animBg="1"/>
      <p:bldP spid="2465" grpId="0" animBg="1"/>
      <p:bldP spid="2466" grpId="0" animBg="1"/>
      <p:bldP spid="2467" grpId="0" animBg="1"/>
      <p:bldP spid="2468" grpId="0" animBg="1"/>
      <p:bldP spid="2469" grpId="0" animBg="1"/>
      <p:bldP spid="2470" grpId="0" animBg="1"/>
      <p:bldP spid="2471" grpId="0" animBg="1"/>
      <p:bldP spid="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69453" y="707084"/>
            <a:ext cx="3783977" cy="2400603"/>
            <a:chOff x="69453" y="707084"/>
            <a:chExt cx="3783977" cy="2400603"/>
          </a:xfrm>
        </p:grpSpPr>
        <p:sp>
          <p:nvSpPr>
            <p:cNvPr id="13" name="TextBox 12"/>
            <p:cNvSpPr txBox="1"/>
            <p:nvPr/>
          </p:nvSpPr>
          <p:spPr>
            <a:xfrm>
              <a:off x="339183" y="2707577"/>
              <a:ext cx="3514247" cy="400110"/>
            </a:xfrm>
            <a:prstGeom prst="rect">
              <a:avLst/>
            </a:prstGeom>
            <a:noFill/>
          </p:spPr>
          <p:txBody>
            <a:bodyPr wrap="square" rtlCol="0">
              <a:spAutoFit/>
            </a:bodyPr>
            <a:lstStyle/>
            <a:p>
              <a:pPr algn="ctr"/>
              <a:r>
                <a:rPr lang="en-US" sz="2000" dirty="0" smtClean="0">
                  <a:solidFill>
                    <a:srgbClr val="FFFFFF"/>
                  </a:solidFill>
                  <a:latin typeface="+mj-lt"/>
                  <a:cs typeface="Segoe UI Light" panose="020B0502040204020203" pitchFamily="34" charset="0"/>
                </a:rPr>
                <a:t>Fortune 500 using Azure</a:t>
              </a:r>
              <a:endParaRPr lang="en-US" sz="2000" dirty="0">
                <a:solidFill>
                  <a:srgbClr val="FFFFFF"/>
                </a:solidFill>
                <a:latin typeface="+mj-lt"/>
              </a:endParaRPr>
            </a:p>
          </p:txBody>
        </p:sp>
        <p:sp>
          <p:nvSpPr>
            <p:cNvPr id="39" name="Rectangle 38"/>
            <p:cNvSpPr/>
            <p:nvPr/>
          </p:nvSpPr>
          <p:spPr>
            <a:xfrm>
              <a:off x="69453" y="707084"/>
              <a:ext cx="3679529" cy="2068338"/>
            </a:xfrm>
            <a:prstGeom prst="rect">
              <a:avLst/>
            </a:prstGeom>
          </p:spPr>
          <p:txBody>
            <a:bodyPr wrap="square" anchor="ctr">
              <a:spAutoFit/>
            </a:bodyPr>
            <a:lstStyle/>
            <a:p>
              <a:pPr algn="ctr">
                <a:lnSpc>
                  <a:spcPct val="95000"/>
                </a:lnSpc>
                <a:buSzPct val="90000"/>
              </a:pPr>
              <a:r>
                <a:rPr lang="en-US" sz="13528" dirty="0">
                  <a:solidFill>
                    <a:srgbClr val="11C1FF"/>
                  </a:solidFill>
                  <a:latin typeface="Segoe UI Light" panose="020B0502040204020203" pitchFamily="34" charset="0"/>
                  <a:cs typeface="Segoe UI Light" panose="020B0502040204020203" pitchFamily="34" charset="0"/>
                </a:rPr>
                <a:t>&gt;</a:t>
              </a:r>
              <a:r>
                <a:rPr lang="en-US" sz="13528" dirty="0" smtClean="0">
                  <a:solidFill>
                    <a:schemeClr val="bg1"/>
                  </a:solidFill>
                  <a:latin typeface="Segoe UI Light" panose="020B0502040204020203" pitchFamily="34" charset="0"/>
                  <a:cs typeface="Segoe UI Light" panose="020B0502040204020203" pitchFamily="34" charset="0"/>
                </a:rPr>
                <a:t>57</a:t>
              </a:r>
              <a:r>
                <a:rPr lang="en-US" sz="5882" dirty="0" smtClean="0">
                  <a:latin typeface="Segoe UI Light" panose="020B0502040204020203" pitchFamily="34" charset="0"/>
                  <a:cs typeface="Segoe UI Light" panose="020B0502040204020203" pitchFamily="34" charset="0"/>
                </a:rPr>
                <a:t>%</a:t>
              </a:r>
              <a:endParaRPr lang="en-US" sz="13528" dirty="0">
                <a:latin typeface="Segoe UI Light" panose="020B0502040204020203" pitchFamily="34" charset="0"/>
                <a:cs typeface="Segoe UI Light" panose="020B0502040204020203" pitchFamily="34" charset="0"/>
              </a:endParaRPr>
            </a:p>
          </p:txBody>
        </p:sp>
      </p:grpSp>
      <p:grpSp>
        <p:nvGrpSpPr>
          <p:cNvPr id="28" name="Group 27"/>
          <p:cNvGrpSpPr/>
          <p:nvPr/>
        </p:nvGrpSpPr>
        <p:grpSpPr>
          <a:xfrm>
            <a:off x="4275147" y="845521"/>
            <a:ext cx="4517112" cy="2309892"/>
            <a:chOff x="8249299" y="845521"/>
            <a:chExt cx="4517112" cy="2309892"/>
          </a:xfrm>
        </p:grpSpPr>
        <p:sp>
          <p:nvSpPr>
            <p:cNvPr id="51" name="Rectangle 50"/>
            <p:cNvSpPr/>
            <p:nvPr/>
          </p:nvSpPr>
          <p:spPr>
            <a:xfrm>
              <a:off x="8249299" y="845521"/>
              <a:ext cx="4517112" cy="1773562"/>
            </a:xfrm>
            <a:prstGeom prst="rect">
              <a:avLst/>
            </a:prstGeom>
          </p:spPr>
          <p:txBody>
            <a:bodyPr wrap="square" anchor="ctr">
              <a:spAutoFit/>
            </a:bodyPr>
            <a:lstStyle/>
            <a:p>
              <a:pPr>
                <a:lnSpc>
                  <a:spcPct val="95000"/>
                </a:lnSpc>
                <a:buSzPct val="90000"/>
              </a:pPr>
              <a:r>
                <a:rPr lang="en-US" sz="11500" dirty="0" smtClean="0">
                  <a:solidFill>
                    <a:srgbClr val="00B0F0"/>
                  </a:solidFill>
                  <a:latin typeface="Segoe UI Light" panose="020B0502040204020203" pitchFamily="34" charset="0"/>
                  <a:cs typeface="Segoe UI Light" panose="020B0502040204020203" pitchFamily="34" charset="0"/>
                </a:rPr>
                <a:t>&gt;</a:t>
              </a:r>
              <a:r>
                <a:rPr lang="en-US" sz="9600" dirty="0" smtClean="0">
                  <a:solidFill>
                    <a:schemeClr val="bg1"/>
                  </a:solidFill>
                  <a:latin typeface="Segoe UI Light" panose="020B0502040204020203" pitchFamily="34" charset="0"/>
                  <a:cs typeface="Segoe UI Light" panose="020B0502040204020203" pitchFamily="34" charset="0"/>
                </a:rPr>
                <a:t>250</a:t>
              </a:r>
              <a:r>
                <a:rPr lang="en-US" sz="8000" dirty="0" smtClean="0">
                  <a:solidFill>
                    <a:schemeClr val="bg1"/>
                  </a:solidFill>
                  <a:latin typeface="Segoe UI Light" panose="020B0502040204020203" pitchFamily="34" charset="0"/>
                  <a:cs typeface="Segoe UI Light" panose="020B0502040204020203" pitchFamily="34" charset="0"/>
                </a:rPr>
                <a:t>k</a:t>
              </a:r>
              <a:endParaRPr lang="en-US" sz="9600" dirty="0">
                <a:solidFill>
                  <a:schemeClr val="bg1"/>
                </a:solidFill>
                <a:latin typeface="Segoe UI Light" panose="020B0502040204020203" pitchFamily="34" charset="0"/>
                <a:cs typeface="Segoe UI Light" panose="020B0502040204020203" pitchFamily="34" charset="0"/>
              </a:endParaRPr>
            </a:p>
          </p:txBody>
        </p:sp>
        <p:sp>
          <p:nvSpPr>
            <p:cNvPr id="52" name="Rectangle 51"/>
            <p:cNvSpPr/>
            <p:nvPr/>
          </p:nvSpPr>
          <p:spPr>
            <a:xfrm>
              <a:off x="8957492" y="2770692"/>
              <a:ext cx="2458322" cy="384721"/>
            </a:xfrm>
            <a:prstGeom prst="rect">
              <a:avLst/>
            </a:prstGeom>
          </p:spPr>
          <p:txBody>
            <a:bodyPr wrap="square" anchor="ctr">
              <a:spAutoFit/>
            </a:bodyPr>
            <a:lstStyle/>
            <a:p>
              <a:pPr algn="ctr">
                <a:lnSpc>
                  <a:spcPct val="95000"/>
                </a:lnSpc>
                <a:buSzPct val="90000"/>
              </a:pPr>
              <a:r>
                <a:rPr lang="en-US" sz="2000" dirty="0" smtClean="0">
                  <a:solidFill>
                    <a:srgbClr val="FFFFFF"/>
                  </a:solidFill>
                  <a:latin typeface="+mj-lt"/>
                  <a:cs typeface="Segoe UI Light" panose="020B0502040204020203" pitchFamily="34" charset="0"/>
                </a:rPr>
                <a:t>Active websites</a:t>
              </a:r>
              <a:endParaRPr lang="en-US" sz="3200" dirty="0">
                <a:solidFill>
                  <a:srgbClr val="FFFFFF"/>
                </a:solidFill>
                <a:latin typeface="+mj-lt"/>
                <a:cs typeface="Segoe UI Light" panose="020B0502040204020203" pitchFamily="34" charset="0"/>
              </a:endParaRPr>
            </a:p>
          </p:txBody>
        </p:sp>
      </p:grpSp>
      <p:cxnSp>
        <p:nvCxnSpPr>
          <p:cNvPr id="27" name="Straight Connector 26"/>
          <p:cNvCxnSpPr/>
          <p:nvPr/>
        </p:nvCxnSpPr>
        <p:spPr>
          <a:xfrm>
            <a:off x="4064288"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43453"/>
            <a:ext cx="12190271" cy="0"/>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8294329" y="756425"/>
            <a:ext cx="3624997" cy="2387036"/>
            <a:chOff x="228133" y="2745825"/>
            <a:chExt cx="3624997" cy="2701148"/>
          </a:xfrm>
        </p:grpSpPr>
        <p:sp>
          <p:nvSpPr>
            <p:cNvPr id="20" name="Rectangle 19"/>
            <p:cNvSpPr/>
            <p:nvPr/>
          </p:nvSpPr>
          <p:spPr>
            <a:xfrm>
              <a:off x="228133" y="2745825"/>
              <a:ext cx="3624997" cy="1957317"/>
            </a:xfrm>
            <a:prstGeom prst="rect">
              <a:avLst/>
            </a:prstGeom>
          </p:spPr>
          <p:txBody>
            <a:bodyPr wrap="square" anchor="b">
              <a:spAutoFit/>
            </a:bodyPr>
            <a:lstStyle/>
            <a:p>
              <a:pPr algn="ctr">
                <a:lnSpc>
                  <a:spcPct val="95000"/>
                </a:lnSpc>
                <a:buSzPct val="90000"/>
              </a:pPr>
              <a:r>
                <a:rPr lang="en-US" sz="4000" spc="-200" dirty="0" smtClean="0">
                  <a:solidFill>
                    <a:srgbClr val="00B0F0"/>
                  </a:solidFill>
                  <a:latin typeface="Segoe UI Light" panose="020B0502040204020203" pitchFamily="34" charset="0"/>
                  <a:cs typeface="Segoe UI Light" panose="020B0502040204020203" pitchFamily="34" charset="0"/>
                </a:rPr>
                <a:t>Greater than</a:t>
              </a:r>
            </a:p>
            <a:p>
              <a:pPr algn="ctr">
                <a:lnSpc>
                  <a:spcPct val="95000"/>
                </a:lnSpc>
                <a:buSzPct val="90000"/>
              </a:pPr>
              <a:r>
                <a:rPr lang="en-US" sz="7200" spc="-294" dirty="0" smtClean="0">
                  <a:solidFill>
                    <a:schemeClr val="bg1"/>
                  </a:solidFill>
                  <a:latin typeface="Segoe UI Light" panose="020B0502040204020203" pitchFamily="34" charset="0"/>
                  <a:cs typeface="Segoe UI Light" panose="020B0502040204020203" pitchFamily="34" charset="0"/>
                </a:rPr>
                <a:t>1,000,000</a:t>
              </a:r>
              <a:endParaRPr lang="en-US" sz="4800" spc="-294" dirty="0">
                <a:solidFill>
                  <a:schemeClr val="bg1"/>
                </a:solidFill>
                <a:latin typeface="Segoe UI Light" panose="020B0502040204020203" pitchFamily="34" charset="0"/>
                <a:cs typeface="Segoe UI Light" panose="020B0502040204020203" pitchFamily="34" charset="0"/>
              </a:endParaRPr>
            </a:p>
          </p:txBody>
        </p:sp>
        <p:sp>
          <p:nvSpPr>
            <p:cNvPr id="30" name="TextBox 29"/>
            <p:cNvSpPr txBox="1"/>
            <p:nvPr/>
          </p:nvSpPr>
          <p:spPr>
            <a:xfrm>
              <a:off x="383396" y="4994211"/>
              <a:ext cx="3295372" cy="452762"/>
            </a:xfrm>
            <a:prstGeom prst="rect">
              <a:avLst/>
            </a:prstGeom>
            <a:noFill/>
          </p:spPr>
          <p:txBody>
            <a:bodyPr wrap="square" rtlCol="0">
              <a:spAutoFit/>
            </a:bodyPr>
            <a:lstStyle/>
            <a:p>
              <a:pPr algn="ctr"/>
              <a:r>
                <a:rPr lang="en-US" sz="2000" dirty="0" smtClean="0">
                  <a:solidFill>
                    <a:srgbClr val="FFFFFF"/>
                  </a:solidFill>
                  <a:latin typeface="+mj-lt"/>
                </a:rPr>
                <a:t>SQL Databases in Azure</a:t>
              </a:r>
              <a:endParaRPr lang="en-US" sz="2000" dirty="0">
                <a:solidFill>
                  <a:srgbClr val="FFFFFF"/>
                </a:solidFill>
                <a:latin typeface="+mj-lt"/>
              </a:endParaRPr>
            </a:p>
          </p:txBody>
        </p:sp>
      </p:grpSp>
      <p:grpSp>
        <p:nvGrpSpPr>
          <p:cNvPr id="60" name="Group 59"/>
          <p:cNvGrpSpPr/>
          <p:nvPr/>
        </p:nvGrpSpPr>
        <p:grpSpPr>
          <a:xfrm>
            <a:off x="-97900" y="3441529"/>
            <a:ext cx="4009041" cy="2674512"/>
            <a:chOff x="3993501" y="3441529"/>
            <a:chExt cx="4009041" cy="2674512"/>
          </a:xfrm>
        </p:grpSpPr>
        <p:sp>
          <p:nvSpPr>
            <p:cNvPr id="34" name="Rectangle 33"/>
            <p:cNvSpPr/>
            <p:nvPr/>
          </p:nvSpPr>
          <p:spPr>
            <a:xfrm>
              <a:off x="3993501" y="3441529"/>
              <a:ext cx="2578224"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20</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47" name="Rectangle 46"/>
            <p:cNvSpPr/>
            <p:nvPr/>
          </p:nvSpPr>
          <p:spPr>
            <a:xfrm>
              <a:off x="6412042" y="3743084"/>
              <a:ext cx="1590500" cy="2372957"/>
            </a:xfrm>
            <a:prstGeom prst="rect">
              <a:avLst/>
            </a:prstGeom>
          </p:spPr>
          <p:txBody>
            <a:bodyPr wrap="none">
              <a:spAutoFit/>
            </a:bodyPr>
            <a:lstStyle/>
            <a:p>
              <a:pPr lvl="0">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TRILLION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storage</a:t>
              </a:r>
              <a:br>
                <a:rPr lang="en-US" sz="2000" dirty="0" smtClean="0">
                  <a:solidFill>
                    <a:srgbClr val="FFFF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objects</a:t>
              </a:r>
              <a:endParaRPr lang="en-US" sz="8800" dirty="0">
                <a:solidFill>
                  <a:srgbClr val="FFFFFF"/>
                </a:solidFill>
                <a:latin typeface="Segoe UI Light" panose="020B0502040204020203" pitchFamily="34" charset="0"/>
                <a:cs typeface="Segoe UI Light" panose="020B0502040204020203" pitchFamily="34" charset="0"/>
              </a:endParaRPr>
            </a:p>
            <a:p>
              <a:pPr>
                <a:lnSpc>
                  <a:spcPct val="95000"/>
                </a:lnSpc>
                <a:buSzPct val="90000"/>
              </a:pPr>
              <a:endParaRPr lang="en-US" sz="8800" dirty="0">
                <a:solidFill>
                  <a:schemeClr val="bg1"/>
                </a:solidFill>
                <a:latin typeface="Segoe UI Light" panose="020B0502040204020203" pitchFamily="34" charset="0"/>
                <a:cs typeface="Segoe UI Light" panose="020B0502040204020203" pitchFamily="34" charset="0"/>
              </a:endParaRPr>
            </a:p>
          </p:txBody>
        </p:sp>
      </p:grpSp>
      <p:grpSp>
        <p:nvGrpSpPr>
          <p:cNvPr id="62" name="Group 61"/>
          <p:cNvGrpSpPr/>
          <p:nvPr/>
        </p:nvGrpSpPr>
        <p:grpSpPr>
          <a:xfrm>
            <a:off x="4005835" y="3692159"/>
            <a:ext cx="4668244" cy="1446956"/>
            <a:chOff x="8097236" y="3692159"/>
            <a:chExt cx="4668244" cy="1446956"/>
          </a:xfrm>
        </p:grpSpPr>
        <p:grpSp>
          <p:nvGrpSpPr>
            <p:cNvPr id="58" name="Group 57"/>
            <p:cNvGrpSpPr/>
            <p:nvPr/>
          </p:nvGrpSpPr>
          <p:grpSpPr>
            <a:xfrm>
              <a:off x="8097236" y="3692159"/>
              <a:ext cx="4668244" cy="1446956"/>
              <a:chOff x="8097236" y="3692159"/>
              <a:chExt cx="4668244" cy="1446956"/>
            </a:xfrm>
          </p:grpSpPr>
          <p:cxnSp>
            <p:nvCxnSpPr>
              <p:cNvPr id="44" name="Straight Connector 43"/>
              <p:cNvCxnSpPr/>
              <p:nvPr/>
            </p:nvCxnSpPr>
            <p:spPr>
              <a:xfrm>
                <a:off x="8097236" y="5139115"/>
                <a:ext cx="4094764"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8249298" y="369215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300</a:t>
                </a:r>
                <a:endParaRPr lang="en-US" sz="8000" dirty="0">
                  <a:latin typeface="Segoe UI Light" panose="020B0502040204020203" pitchFamily="34" charset="0"/>
                  <a:cs typeface="Segoe UI Light" panose="020B0502040204020203" pitchFamily="34" charset="0"/>
                </a:endParaRPr>
              </a:p>
            </p:txBody>
          </p:sp>
          <p:sp>
            <p:nvSpPr>
              <p:cNvPr id="50" name="Rectangle 49"/>
              <p:cNvSpPr/>
              <p:nvPr/>
            </p:nvSpPr>
            <p:spPr>
              <a:xfrm>
                <a:off x="10588995" y="3911191"/>
                <a:ext cx="2176485" cy="501676"/>
              </a:xfrm>
              <a:prstGeom prst="rect">
                <a:avLst/>
              </a:prstGeom>
            </p:spPr>
            <p:txBody>
              <a:bodyPr wrap="square" anchor="ctr">
                <a:spAutoFit/>
              </a:bodyPr>
              <a:lstStyle/>
              <a:p>
                <a:pPr>
                  <a:lnSpc>
                    <a:spcPct val="95000"/>
                  </a:lnSpc>
                  <a:buSzPct val="90000"/>
                </a:pPr>
                <a:r>
                  <a:rPr lang="en-US" sz="2800" dirty="0" smtClean="0">
                    <a:solidFill>
                      <a:srgbClr val="11C1FF"/>
                    </a:solidFill>
                    <a:latin typeface="+mj-lt"/>
                    <a:cs typeface="Segoe UI Light" panose="020B0502040204020203" pitchFamily="34" charset="0"/>
                  </a:rPr>
                  <a:t>MILLION</a:t>
                </a:r>
                <a:endParaRPr lang="en-US" sz="3600" dirty="0">
                  <a:solidFill>
                    <a:srgbClr val="11C1FF"/>
                  </a:solidFill>
                  <a:latin typeface="+mj-lt"/>
                  <a:cs typeface="Segoe UI Light" panose="020B0502040204020203" pitchFamily="34" charset="0"/>
                </a:endParaRPr>
              </a:p>
            </p:txBody>
          </p:sp>
        </p:grpSp>
        <p:sp>
          <p:nvSpPr>
            <p:cNvPr id="53" name="TextBox 52"/>
            <p:cNvSpPr txBox="1"/>
            <p:nvPr/>
          </p:nvSpPr>
          <p:spPr>
            <a:xfrm>
              <a:off x="10617567" y="4313736"/>
              <a:ext cx="1492298" cy="400110"/>
            </a:xfrm>
            <a:prstGeom prst="rect">
              <a:avLst/>
            </a:prstGeom>
            <a:noFill/>
          </p:spPr>
          <p:txBody>
            <a:bodyPr wrap="square" rtlCol="0">
              <a:spAutoFit/>
            </a:bodyPr>
            <a:lstStyle/>
            <a:p>
              <a:r>
                <a:rPr lang="en-US" sz="2000" dirty="0" smtClean="0">
                  <a:solidFill>
                    <a:srgbClr val="FFFFFF"/>
                  </a:solidFill>
                  <a:latin typeface="+mj-lt"/>
                </a:rPr>
                <a:t>AD users</a:t>
              </a:r>
              <a:endParaRPr lang="en-US" sz="2000" dirty="0">
                <a:solidFill>
                  <a:srgbClr val="FFFFFF"/>
                </a:solidFill>
                <a:latin typeface="+mj-lt"/>
              </a:endParaRPr>
            </a:p>
          </p:txBody>
        </p:sp>
      </p:grpSp>
      <p:grpSp>
        <p:nvGrpSpPr>
          <p:cNvPr id="19" name="Group 18"/>
          <p:cNvGrpSpPr/>
          <p:nvPr/>
        </p:nvGrpSpPr>
        <p:grpSpPr>
          <a:xfrm>
            <a:off x="4157897" y="5311409"/>
            <a:ext cx="3941838" cy="1261884"/>
            <a:chOff x="8249298" y="5311409"/>
            <a:chExt cx="3941838" cy="1261884"/>
          </a:xfrm>
        </p:grpSpPr>
        <p:sp>
          <p:nvSpPr>
            <p:cNvPr id="54" name="Rectangle 53"/>
            <p:cNvSpPr/>
            <p:nvPr/>
          </p:nvSpPr>
          <p:spPr>
            <a:xfrm>
              <a:off x="8249298" y="531140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13</a:t>
              </a:r>
              <a:endParaRPr lang="en-US" sz="8000" dirty="0">
                <a:latin typeface="Segoe UI Light" panose="020B0502040204020203" pitchFamily="34" charset="0"/>
                <a:cs typeface="Segoe UI Light" panose="020B0502040204020203" pitchFamily="34" charset="0"/>
              </a:endParaRPr>
            </a:p>
          </p:txBody>
        </p:sp>
        <p:sp>
          <p:nvSpPr>
            <p:cNvPr id="55" name="Rectangle 54"/>
            <p:cNvSpPr/>
            <p:nvPr/>
          </p:nvSpPr>
          <p:spPr>
            <a:xfrm>
              <a:off x="9910351" y="5530441"/>
              <a:ext cx="2176485" cy="501676"/>
            </a:xfrm>
            <a:prstGeom prst="rect">
              <a:avLst/>
            </a:prstGeom>
          </p:spPr>
          <p:txBody>
            <a:bodyPr wrap="square" anchor="ctr">
              <a:spAutoFit/>
            </a:bodyPr>
            <a:lstStyle/>
            <a:p>
              <a:pPr>
                <a:lnSpc>
                  <a:spcPct val="95000"/>
                </a:lnSpc>
                <a:buSzPct val="90000"/>
              </a:pPr>
              <a:r>
                <a:rPr lang="en-US" sz="2800" dirty="0">
                  <a:solidFill>
                    <a:srgbClr val="11C1FF"/>
                  </a:solidFill>
                  <a:latin typeface="+mj-lt"/>
                  <a:cs typeface="Segoe UI Light" panose="020B0502040204020203" pitchFamily="34" charset="0"/>
                </a:rPr>
                <a:t>B</a:t>
              </a:r>
              <a:r>
                <a:rPr lang="en-US" sz="2800" dirty="0" smtClean="0">
                  <a:solidFill>
                    <a:srgbClr val="11C1FF"/>
                  </a:solidFill>
                  <a:latin typeface="+mj-lt"/>
                  <a:cs typeface="Segoe UI Light" panose="020B0502040204020203" pitchFamily="34" charset="0"/>
                </a:rPr>
                <a:t>ILLION</a:t>
              </a:r>
              <a:endParaRPr lang="en-US" sz="3600" dirty="0">
                <a:solidFill>
                  <a:srgbClr val="11C1FF"/>
                </a:solidFill>
                <a:latin typeface="+mj-lt"/>
                <a:cs typeface="Segoe UI Light" panose="020B0502040204020203" pitchFamily="34" charset="0"/>
              </a:endParaRPr>
            </a:p>
          </p:txBody>
        </p:sp>
        <p:sp>
          <p:nvSpPr>
            <p:cNvPr id="56" name="TextBox 55"/>
            <p:cNvSpPr txBox="1"/>
            <p:nvPr/>
          </p:nvSpPr>
          <p:spPr>
            <a:xfrm>
              <a:off x="9910351" y="5932986"/>
              <a:ext cx="2280785" cy="400110"/>
            </a:xfrm>
            <a:prstGeom prst="rect">
              <a:avLst/>
            </a:prstGeom>
            <a:noFill/>
          </p:spPr>
          <p:txBody>
            <a:bodyPr wrap="square" rtlCol="0">
              <a:spAutoFit/>
            </a:bodyPr>
            <a:lstStyle/>
            <a:p>
              <a:r>
                <a:rPr lang="en-US" sz="2000" dirty="0">
                  <a:solidFill>
                    <a:srgbClr val="FFFFFF"/>
                  </a:solidFill>
                  <a:latin typeface="+mj-lt"/>
                </a:rPr>
                <a:t>a</a:t>
              </a:r>
              <a:r>
                <a:rPr lang="en-US" sz="2000" dirty="0" smtClean="0">
                  <a:solidFill>
                    <a:srgbClr val="FFFFFF"/>
                  </a:solidFill>
                  <a:latin typeface="+mj-lt"/>
                </a:rPr>
                <a:t>uthentication/</a:t>
              </a:r>
              <a:r>
                <a:rPr lang="en-US" sz="2000" dirty="0" err="1" smtClean="0">
                  <a:solidFill>
                    <a:srgbClr val="FFFFFF"/>
                  </a:solidFill>
                  <a:latin typeface="+mj-lt"/>
                </a:rPr>
                <a:t>wk</a:t>
              </a:r>
              <a:endParaRPr lang="en-US" sz="2000" dirty="0">
                <a:solidFill>
                  <a:srgbClr val="FFFFFF"/>
                </a:solidFill>
                <a:latin typeface="+mj-lt"/>
              </a:endParaRPr>
            </a:p>
          </p:txBody>
        </p:sp>
      </p:grpSp>
      <p:grpSp>
        <p:nvGrpSpPr>
          <p:cNvPr id="59" name="Group 58"/>
          <p:cNvGrpSpPr/>
          <p:nvPr/>
        </p:nvGrpSpPr>
        <p:grpSpPr>
          <a:xfrm>
            <a:off x="-27113" y="5104075"/>
            <a:ext cx="4070062" cy="1740348"/>
            <a:chOff x="4064288" y="5104075"/>
            <a:chExt cx="4070062" cy="1740348"/>
          </a:xfrm>
        </p:grpSpPr>
        <p:sp>
          <p:nvSpPr>
            <p:cNvPr id="45" name="Rectangle 44"/>
            <p:cNvSpPr/>
            <p:nvPr/>
          </p:nvSpPr>
          <p:spPr>
            <a:xfrm>
              <a:off x="4654573" y="5104075"/>
              <a:ext cx="2026882"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7" name="Rectangle 6"/>
            <p:cNvSpPr/>
            <p:nvPr/>
          </p:nvSpPr>
          <p:spPr>
            <a:xfrm>
              <a:off x="6439978" y="5319228"/>
              <a:ext cx="1507144" cy="794064"/>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chemeClr val="bg1"/>
                  </a:solidFill>
                  <a:latin typeface="Segoe UI Light" panose="020B0502040204020203" pitchFamily="34" charset="0"/>
                  <a:cs typeface="Segoe UI Light" panose="020B0502040204020203" pitchFamily="34" charset="0"/>
                </a:rPr>
                <a:t>requests/sec</a:t>
              </a:r>
              <a:endParaRPr lang="en-US" sz="7200" dirty="0">
                <a:solidFill>
                  <a:schemeClr val="bg1"/>
                </a:solidFill>
                <a:latin typeface="Segoe UI Light" panose="020B0502040204020203" pitchFamily="34" charset="0"/>
                <a:cs typeface="Segoe UI Light" panose="020B0502040204020203" pitchFamily="34" charset="0"/>
              </a:endParaRPr>
            </a:p>
          </p:txBody>
        </p:sp>
        <p:cxnSp>
          <p:nvCxnSpPr>
            <p:cNvPr id="57" name="Straight Connector 56"/>
            <p:cNvCxnSpPr/>
            <p:nvPr/>
          </p:nvCxnSpPr>
          <p:spPr>
            <a:xfrm>
              <a:off x="4064288" y="5139115"/>
              <a:ext cx="4070062"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8235876" y="3574586"/>
            <a:ext cx="3890416" cy="2928494"/>
            <a:chOff x="8235876" y="3574586"/>
            <a:chExt cx="3890416" cy="2928494"/>
          </a:xfrm>
        </p:grpSpPr>
        <p:grpSp>
          <p:nvGrpSpPr>
            <p:cNvPr id="38" name="Group 37"/>
            <p:cNvGrpSpPr/>
            <p:nvPr/>
          </p:nvGrpSpPr>
          <p:grpSpPr>
            <a:xfrm>
              <a:off x="8235876" y="3574586"/>
              <a:ext cx="3326048" cy="2928494"/>
              <a:chOff x="4443252" y="4012914"/>
              <a:chExt cx="3326048" cy="2928494"/>
            </a:xfrm>
          </p:grpSpPr>
          <p:sp>
            <p:nvSpPr>
              <p:cNvPr id="40" name="Rectangle 39"/>
              <p:cNvSpPr/>
              <p:nvPr/>
            </p:nvSpPr>
            <p:spPr>
              <a:xfrm>
                <a:off x="4443252" y="4012914"/>
                <a:ext cx="2238203" cy="2928494"/>
              </a:xfrm>
              <a:prstGeom prst="rect">
                <a:avLst/>
              </a:prstGeom>
            </p:spPr>
            <p:txBody>
              <a:bodyPr wrap="square" anchor="b">
                <a:spAutoFit/>
              </a:bodyPr>
              <a:lstStyle/>
              <a:p>
                <a:pPr>
                  <a:lnSpc>
                    <a:spcPct val="95000"/>
                  </a:lnSpc>
                  <a:buSzPct val="90000"/>
                </a:pPr>
                <a:r>
                  <a:rPr lang="en-US" sz="16200" spc="-3500" dirty="0" smtClean="0">
                    <a:solidFill>
                      <a:srgbClr val="00B0F0"/>
                    </a:solidFill>
                    <a:latin typeface="Segoe UI Light" panose="020B0502040204020203" pitchFamily="34" charset="0"/>
                    <a:cs typeface="Segoe UI Light" panose="020B0502040204020203" pitchFamily="34" charset="0"/>
                  </a:rPr>
                  <a:t>&gt;</a:t>
                </a:r>
                <a:r>
                  <a:rPr lang="en-US" sz="19400" spc="-3500" dirty="0" smtClean="0">
                    <a:solidFill>
                      <a:schemeClr val="bg1"/>
                    </a:solidFill>
                    <a:latin typeface="Segoe UI Light" panose="020B0502040204020203" pitchFamily="34" charset="0"/>
                    <a:cs typeface="Segoe UI Light" panose="020B0502040204020203" pitchFamily="34" charset="0"/>
                  </a:rPr>
                  <a:t>1</a:t>
                </a:r>
                <a:endParaRPr lang="en-US" sz="28700" spc="-3500" dirty="0">
                  <a:solidFill>
                    <a:srgbClr val="11C1FF"/>
                  </a:solidFill>
                  <a:latin typeface="Segoe UI Light" panose="020B0502040204020203" pitchFamily="34" charset="0"/>
                  <a:cs typeface="Segoe UI Light" panose="020B0502040204020203" pitchFamily="34" charset="0"/>
                </a:endParaRPr>
              </a:p>
            </p:txBody>
          </p:sp>
          <p:sp>
            <p:nvSpPr>
              <p:cNvPr id="41" name="Rectangle 40"/>
              <p:cNvSpPr/>
              <p:nvPr/>
            </p:nvSpPr>
            <p:spPr>
              <a:xfrm>
                <a:off x="6262156" y="4765275"/>
                <a:ext cx="1507144" cy="1554272"/>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p>
              <a:p>
                <a:pPr>
                  <a:lnSpc>
                    <a:spcPct val="95000"/>
                  </a:lnSpc>
                  <a:buSzPct val="90000"/>
                </a:pPr>
                <a:endParaRPr lang="en-US" sz="7200" dirty="0">
                  <a:solidFill>
                    <a:schemeClr val="bg1"/>
                  </a:solidFill>
                  <a:latin typeface="Segoe UI Light" panose="020B0502040204020203" pitchFamily="34" charset="0"/>
                  <a:cs typeface="Segoe UI Light" panose="020B0502040204020203" pitchFamily="34" charset="0"/>
                </a:endParaRPr>
              </a:p>
            </p:txBody>
          </p:sp>
        </p:grpSp>
        <p:sp>
          <p:nvSpPr>
            <p:cNvPr id="46" name="TextBox 45"/>
            <p:cNvSpPr txBox="1"/>
            <p:nvPr/>
          </p:nvSpPr>
          <p:spPr>
            <a:xfrm>
              <a:off x="10066332" y="4786389"/>
              <a:ext cx="2059960" cy="1200329"/>
            </a:xfrm>
            <a:prstGeom prst="rect">
              <a:avLst/>
            </a:prstGeom>
            <a:noFill/>
          </p:spPr>
          <p:txBody>
            <a:bodyPr wrap="square" rtlCol="0">
              <a:spAutoFit/>
            </a:bodyPr>
            <a:lstStyle/>
            <a:p>
              <a:r>
                <a:rPr lang="en-US" dirty="0" smtClean="0">
                  <a:solidFill>
                    <a:srgbClr val="FFFFFF"/>
                  </a:solidFill>
                  <a:latin typeface="+mj-lt"/>
                </a:rPr>
                <a:t>Developers registered with Visual Studio Online</a:t>
              </a:r>
              <a:endParaRPr lang="en-US" dirty="0">
                <a:solidFill>
                  <a:srgbClr val="FFFFFF"/>
                </a:solidFill>
                <a:latin typeface="+mj-lt"/>
              </a:endParaRPr>
            </a:p>
          </p:txBody>
        </p:sp>
      </p:grpSp>
    </p:spTree>
    <p:extLst>
      <p:ext uri="{BB962C8B-B14F-4D97-AF65-F5344CB8AC3E}">
        <p14:creationId xmlns:p14="http://schemas.microsoft.com/office/powerpoint/2010/main" val="4181158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250"/>
                                        <p:tgtEl>
                                          <p:spTgt spid="23"/>
                                        </p:tgtEl>
                                      </p:cBhvr>
                                    </p:animEffect>
                                  </p:childTnLst>
                                </p:cTn>
                              </p:par>
                            </p:childTnLst>
                          </p:cTn>
                        </p:par>
                        <p:par>
                          <p:cTn id="18" fill="hold">
                            <p:stCondLst>
                              <p:cond delay="750"/>
                            </p:stCondLst>
                            <p:childTnLst>
                              <p:par>
                                <p:cTn id="19" presetID="10" presetClass="entr" presetSubtype="0"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250"/>
                                        <p:tgtEl>
                                          <p:spTgt spid="28"/>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250"/>
                                        <p:tgtEl>
                                          <p:spTgt spid="61"/>
                                        </p:tgtEl>
                                      </p:cBhvr>
                                    </p:animEffect>
                                  </p:childTnLst>
                                </p:cTn>
                              </p:par>
                            </p:childTnLst>
                          </p:cTn>
                        </p:par>
                        <p:par>
                          <p:cTn id="26" fill="hold">
                            <p:stCondLst>
                              <p:cond delay="1250"/>
                            </p:stCondLst>
                            <p:childTnLst>
                              <p:par>
                                <p:cTn id="27" presetID="10"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250"/>
                                        <p:tgtEl>
                                          <p:spTgt spid="19"/>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250"/>
                                        <p:tgtEl>
                                          <p:spTgt spid="60"/>
                                        </p:tgtEl>
                                      </p:cBhvr>
                                    </p:animEffect>
                                  </p:childTnLst>
                                </p:cTn>
                              </p:par>
                            </p:childTnLst>
                          </p:cTn>
                        </p:par>
                        <p:par>
                          <p:cTn id="34" fill="hold">
                            <p:stCondLst>
                              <p:cond delay="1750"/>
                            </p:stCondLst>
                            <p:childTnLst>
                              <p:par>
                                <p:cTn id="35" presetID="10" presetClass="entr" presetSubtype="0" fill="hold"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250"/>
                                        <p:tgtEl>
                                          <p:spTgt spid="59"/>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250"/>
                                        <p:tgtEl>
                                          <p:spTgt spid="62"/>
                                        </p:tgtEl>
                                      </p:cBhvr>
                                    </p:animEffect>
                                  </p:childTnLst>
                                </p:cTn>
                              </p:par>
                              <p:par>
                                <p:cTn id="42" presetID="10" presetClass="entr" presetSubtype="0" fill="hold" nodeType="withEffect">
                                  <p:stCondLst>
                                    <p:cond delay="25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9999"/>
            <a:stretch/>
          </p:blipFill>
          <p:spPr>
            <a:xfrm>
              <a:off x="0" y="0"/>
              <a:ext cx="12192000" cy="6858000"/>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spTree>
    <p:extLst>
      <p:ext uri="{BB962C8B-B14F-4D97-AF65-F5344CB8AC3E}">
        <p14:creationId xmlns:p14="http://schemas.microsoft.com/office/powerpoint/2010/main" val="4237827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Storage</a:t>
            </a:r>
            <a:endParaRPr lang="en-US" dirty="0"/>
          </a:p>
        </p:txBody>
      </p:sp>
      <p:sp>
        <p:nvSpPr>
          <p:cNvPr id="3" name="Content Placeholder 2"/>
          <p:cNvSpPr>
            <a:spLocks noGrp="1"/>
          </p:cNvSpPr>
          <p:nvPr>
            <p:ph idx="1"/>
          </p:nvPr>
        </p:nvSpPr>
        <p:spPr/>
        <p:txBody>
          <a:bodyPr>
            <a:noAutofit/>
          </a:bodyPr>
          <a:lstStyle/>
          <a:p>
            <a:r>
              <a:rPr lang="en-US" sz="2800" dirty="0" smtClean="0"/>
              <a:t>Powered by SQL Database</a:t>
            </a:r>
          </a:p>
          <a:p>
            <a:r>
              <a:rPr lang="en-US" sz="2800" dirty="0" smtClean="0"/>
              <a:t>Supports rich querying capabilities</a:t>
            </a:r>
          </a:p>
          <a:p>
            <a:r>
              <a:rPr lang="en-US" sz="2800" dirty="0" smtClean="0"/>
              <a:t>Dynamic Schematization</a:t>
            </a:r>
          </a:p>
          <a:p>
            <a:r>
              <a:rPr lang="en-US" sz="2800" dirty="0" smtClean="0"/>
              <a:t>Data management in:</a:t>
            </a:r>
          </a:p>
          <a:p>
            <a:pPr lvl="1"/>
            <a:r>
              <a:rPr lang="en-US" sz="2400" dirty="0" smtClean="0"/>
              <a:t>Azure Portal</a:t>
            </a:r>
          </a:p>
          <a:p>
            <a:pPr lvl="1"/>
            <a:r>
              <a:rPr lang="en-US" sz="2400" dirty="0" smtClean="0"/>
              <a:t>SQL Portal (Silverlight)</a:t>
            </a:r>
          </a:p>
          <a:p>
            <a:pPr lvl="1"/>
            <a:r>
              <a:rPr lang="en-US" sz="2400" dirty="0" smtClean="0"/>
              <a:t>SQL Management Studio</a:t>
            </a:r>
          </a:p>
          <a:p>
            <a:pPr lvl="1"/>
            <a:r>
              <a:rPr lang="en-US" sz="2400" dirty="0" smtClean="0"/>
              <a:t>REST API</a:t>
            </a:r>
          </a:p>
          <a:p>
            <a:pPr lvl="1"/>
            <a:r>
              <a:rPr lang="en-US" sz="2400" dirty="0" smtClean="0"/>
              <a:t>Azure CLI Tools</a:t>
            </a:r>
          </a:p>
          <a:p>
            <a:pPr lvl="1"/>
            <a:r>
              <a:rPr lang="en-US" sz="2400" dirty="0" smtClean="0"/>
              <a:t>SQL CLI</a:t>
            </a:r>
            <a:endParaRPr lang="en-US" sz="24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5</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2395690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REST API</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754448740"/>
              </p:ext>
            </p:extLst>
          </p:nvPr>
        </p:nvGraphicFramePr>
        <p:xfrm>
          <a:off x="604045" y="2460446"/>
          <a:ext cx="11064555" cy="3598340"/>
        </p:xfrm>
        <a:graphic>
          <a:graphicData uri="http://schemas.openxmlformats.org/drawingml/2006/table">
            <a:tbl>
              <a:tblPr firstRow="1" bandRow="1">
                <a:tableStyleId>{5C22544A-7EE6-4342-B048-85BDC9FD1C3A}</a:tableStyleId>
              </a:tblPr>
              <a:tblGrid>
                <a:gridCol w="3688185"/>
                <a:gridCol w="3688185"/>
                <a:gridCol w="3688185"/>
              </a:tblGrid>
              <a:tr h="546166">
                <a:tc>
                  <a:txBody>
                    <a:bodyPr/>
                    <a:lstStyle/>
                    <a:p>
                      <a:r>
                        <a:rPr lang="en-US" sz="2000" b="1" dirty="0" smtClean="0">
                          <a:solidFill>
                            <a:schemeClr val="bg1"/>
                          </a:solidFill>
                        </a:rPr>
                        <a:t>Action</a:t>
                      </a:r>
                      <a:endParaRPr lang="en-US" sz="2000" b="1"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b="1" dirty="0" smtClean="0">
                          <a:solidFill>
                            <a:schemeClr val="bg1"/>
                          </a:solidFill>
                        </a:rPr>
                        <a:t>HTTP Method</a:t>
                      </a:r>
                      <a:endParaRPr lang="en-US" sz="2000" b="1"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b="1" dirty="0" smtClean="0">
                          <a:solidFill>
                            <a:schemeClr val="bg1"/>
                          </a:solidFill>
                        </a:rPr>
                        <a:t>URL Suffix</a:t>
                      </a:r>
                      <a:endParaRPr lang="en-US" sz="2000" b="1"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733220">
                <a:tc>
                  <a:txBody>
                    <a:bodyPr/>
                    <a:lstStyle/>
                    <a:p>
                      <a:r>
                        <a:rPr lang="en-US" sz="1600" b="1" dirty="0" smtClean="0">
                          <a:solidFill>
                            <a:srgbClr val="3C454F"/>
                          </a:solidFill>
                        </a:rPr>
                        <a:t>Create</a:t>
                      </a:r>
                      <a:endParaRPr lang="en-US" sz="1600" b="1"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3C454F"/>
                          </a:solidFill>
                        </a:rPr>
                        <a:t>POST</a:t>
                      </a:r>
                    </a:p>
                    <a:p>
                      <a:endParaRPr lang="en-US" sz="1600" b="1"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3C454F"/>
                          </a:solidFill>
                        </a:rPr>
                        <a:t>/</a:t>
                      </a:r>
                      <a:r>
                        <a:rPr lang="en-US" sz="1600" b="1" dirty="0" err="1" smtClean="0">
                          <a:solidFill>
                            <a:srgbClr val="3C454F"/>
                          </a:solidFill>
                        </a:rPr>
                        <a:t>TodoItem</a:t>
                      </a:r>
                      <a:endParaRPr lang="en-US" sz="1600" b="1" dirty="0" smtClean="0">
                        <a:solidFill>
                          <a:srgbClr val="3C454F"/>
                        </a:solidFill>
                      </a:endParaRPr>
                    </a:p>
                    <a:p>
                      <a:endParaRPr lang="en-US" sz="1600" b="1"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7332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3C454F"/>
                          </a:solidFill>
                        </a:rPr>
                        <a:t>Read</a:t>
                      </a:r>
                    </a:p>
                    <a:p>
                      <a:endParaRPr lang="en-US" sz="1600" b="1"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3C454F"/>
                          </a:solidFill>
                        </a:rPr>
                        <a:t>GET</a:t>
                      </a:r>
                    </a:p>
                    <a:p>
                      <a:endParaRPr lang="en-US" sz="1600" b="1"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3C454F"/>
                          </a:solidFill>
                        </a:rPr>
                        <a:t>/</a:t>
                      </a:r>
                      <a:r>
                        <a:rPr lang="en-US" sz="1600" b="1" dirty="0" err="1" smtClean="0">
                          <a:solidFill>
                            <a:srgbClr val="3C454F"/>
                          </a:solidFill>
                        </a:rPr>
                        <a:t>TodoItem?filter</a:t>
                      </a:r>
                      <a:r>
                        <a:rPr lang="en-US" sz="1600" b="1" dirty="0" smtClean="0">
                          <a:solidFill>
                            <a:srgbClr val="3C454F"/>
                          </a:solidFill>
                        </a:rPr>
                        <a:t>=id%3D42</a:t>
                      </a:r>
                    </a:p>
                    <a:p>
                      <a:endParaRPr lang="en-US" sz="1600" b="1"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7332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3C454F"/>
                          </a:solidFill>
                        </a:rPr>
                        <a:t>Update</a:t>
                      </a:r>
                    </a:p>
                    <a:p>
                      <a:endParaRPr lang="en-US" sz="1600" b="1"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3C454F"/>
                          </a:solidFill>
                        </a:rPr>
                        <a:t>PATCH</a:t>
                      </a:r>
                    </a:p>
                    <a:p>
                      <a:endParaRPr lang="en-US" sz="1600" b="1"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3C454F"/>
                          </a:solidFill>
                        </a:rPr>
                        <a:t>/</a:t>
                      </a:r>
                      <a:r>
                        <a:rPr lang="en-US" sz="1600" b="1" dirty="0" err="1" smtClean="0">
                          <a:solidFill>
                            <a:srgbClr val="3C454F"/>
                          </a:solidFill>
                        </a:rPr>
                        <a:t>TodoItem</a:t>
                      </a:r>
                      <a:r>
                        <a:rPr lang="en-US" sz="1600" b="1" dirty="0" smtClean="0">
                          <a:solidFill>
                            <a:srgbClr val="3C454F"/>
                          </a:solidFill>
                        </a:rPr>
                        <a:t>/id</a:t>
                      </a:r>
                    </a:p>
                    <a:p>
                      <a:endParaRPr lang="en-US" sz="1600" b="1"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733220">
                <a:tc>
                  <a:txBody>
                    <a:bodyPr/>
                    <a:lstStyle/>
                    <a:p>
                      <a:r>
                        <a:rPr lang="en-US" sz="1600" b="1" dirty="0" smtClean="0">
                          <a:solidFill>
                            <a:srgbClr val="3C454F"/>
                          </a:solidFill>
                        </a:rPr>
                        <a:t>Delete</a:t>
                      </a:r>
                      <a:endParaRPr lang="en-US" sz="1600" b="1"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600" b="1" dirty="0" smtClean="0">
                          <a:solidFill>
                            <a:srgbClr val="3C454F"/>
                          </a:solidFill>
                        </a:rPr>
                        <a:t>DELETE</a:t>
                      </a:r>
                      <a:endParaRPr lang="en-US" sz="1600" b="1"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600" b="1" dirty="0" smtClean="0">
                          <a:solidFill>
                            <a:srgbClr val="3C454F"/>
                          </a:solidFill>
                        </a:rPr>
                        <a:t>/</a:t>
                      </a:r>
                      <a:r>
                        <a:rPr lang="en-US" sz="1600" b="1" dirty="0" err="1" smtClean="0">
                          <a:solidFill>
                            <a:srgbClr val="3C454F"/>
                          </a:solidFill>
                        </a:rPr>
                        <a:t>TodoItem</a:t>
                      </a:r>
                      <a:r>
                        <a:rPr lang="en-US" sz="1600" b="1" dirty="0" smtClean="0">
                          <a:solidFill>
                            <a:srgbClr val="3C454F"/>
                          </a:solidFill>
                        </a:rPr>
                        <a:t>/id</a:t>
                      </a:r>
                      <a:endParaRPr lang="en-US" sz="1600" b="1"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
        <p:nvSpPr>
          <p:cNvPr id="5" name="TextBox 4"/>
          <p:cNvSpPr txBox="1"/>
          <p:nvPr/>
        </p:nvSpPr>
        <p:spPr>
          <a:xfrm>
            <a:off x="555648" y="1508016"/>
            <a:ext cx="11093107" cy="523220"/>
          </a:xfrm>
          <a:prstGeom prst="rect">
            <a:avLst/>
          </a:prstGeom>
          <a:noFill/>
        </p:spPr>
        <p:txBody>
          <a:bodyPr wrap="square" rtlCol="0">
            <a:spAutoFit/>
          </a:bodyPr>
          <a:lstStyle/>
          <a:p>
            <a:r>
              <a:rPr lang="en-US" sz="2800" dirty="0" smtClean="0">
                <a:solidFill>
                  <a:schemeClr val="bg1"/>
                </a:solidFill>
              </a:rPr>
              <a:t>Base Endpoint</a:t>
            </a:r>
            <a:r>
              <a:rPr lang="en-US" sz="2800" b="1" dirty="0" smtClean="0">
                <a:solidFill>
                  <a:schemeClr val="bg1"/>
                </a:solidFill>
              </a:rPr>
              <a:t>:      https://</a:t>
            </a:r>
            <a:r>
              <a:rPr lang="en-US" sz="2800" b="1" dirty="0" err="1" smtClean="0">
                <a:solidFill>
                  <a:schemeClr val="bg1"/>
                </a:solidFill>
              </a:rPr>
              <a:t>MobileService.azure-mobile.net</a:t>
            </a:r>
            <a:r>
              <a:rPr lang="en-US" sz="2800" b="1" dirty="0" smtClean="0">
                <a:solidFill>
                  <a:schemeClr val="bg1"/>
                </a:solidFill>
              </a:rPr>
              <a:t>/tables/*</a:t>
            </a:r>
            <a:endParaRPr lang="en-US" sz="2800" b="1" dirty="0">
              <a:solidFill>
                <a:schemeClr val="bg1"/>
              </a:solidFill>
            </a:endParaRPr>
          </a:p>
        </p:txBody>
      </p:sp>
    </p:spTree>
    <p:extLst>
      <p:ext uri="{BB962C8B-B14F-4D97-AF65-F5344CB8AC3E}">
        <p14:creationId xmlns:p14="http://schemas.microsoft.com/office/powerpoint/2010/main" val="4255354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to SQL Type Mappings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7</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27715064"/>
              </p:ext>
            </p:extLst>
          </p:nvPr>
        </p:nvGraphicFramePr>
        <p:xfrm>
          <a:off x="604045" y="1627069"/>
          <a:ext cx="11044710" cy="4512740"/>
        </p:xfrm>
        <a:graphic>
          <a:graphicData uri="http://schemas.openxmlformats.org/drawingml/2006/table">
            <a:tbl>
              <a:tblPr firstRow="1" bandRow="1">
                <a:tableStyleId>{5C22544A-7EE6-4342-B048-85BDC9FD1C3A}</a:tableStyleId>
              </a:tblPr>
              <a:tblGrid>
                <a:gridCol w="5522355"/>
                <a:gridCol w="5522355"/>
              </a:tblGrid>
              <a:tr h="546166">
                <a:tc>
                  <a:txBody>
                    <a:bodyPr/>
                    <a:lstStyle/>
                    <a:p>
                      <a:r>
                        <a:rPr lang="en-US" sz="3200" b="1" dirty="0" smtClean="0">
                          <a:solidFill>
                            <a:schemeClr val="bg1"/>
                          </a:solidFill>
                        </a:rPr>
                        <a:t>JSON Type</a:t>
                      </a:r>
                      <a:endParaRPr lang="en-US" sz="3200" b="1"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3200" b="1" dirty="0" smtClean="0">
                          <a:solidFill>
                            <a:schemeClr val="bg1"/>
                          </a:solidFill>
                        </a:rPr>
                        <a:t>T-SQL Type</a:t>
                      </a:r>
                      <a:endParaRPr lang="en-US" sz="3200" b="1"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733220">
                <a:tc>
                  <a:txBody>
                    <a:bodyPr/>
                    <a:lstStyle/>
                    <a:p>
                      <a:r>
                        <a:rPr lang="en-US" sz="2400" b="1" dirty="0" smtClean="0">
                          <a:solidFill>
                            <a:srgbClr val="3C454F"/>
                          </a:solidFill>
                        </a:rPr>
                        <a:t>Numeric values</a:t>
                      </a:r>
                      <a:r>
                        <a:rPr lang="en-US" sz="2400" b="1" baseline="0" dirty="0" smtClean="0">
                          <a:solidFill>
                            <a:srgbClr val="3C454F"/>
                          </a:solidFill>
                        </a:rPr>
                        <a:t> (integer, decimal, floating point)</a:t>
                      </a:r>
                      <a:endParaRPr lang="en-US" sz="2400" b="1"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3C454F"/>
                          </a:solidFill>
                        </a:rPr>
                        <a:t>Float(53)</a:t>
                      </a:r>
                    </a:p>
                    <a:p>
                      <a:endParaRPr lang="en-US" sz="2400" b="1"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7332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3C454F"/>
                          </a:solidFill>
                        </a:rPr>
                        <a:t>Boolean</a:t>
                      </a:r>
                    </a:p>
                    <a:p>
                      <a:endParaRPr lang="en-US" sz="2400" b="1"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3C454F"/>
                          </a:solidFill>
                        </a:rPr>
                        <a:t>bit</a:t>
                      </a:r>
                    </a:p>
                    <a:p>
                      <a:endParaRPr lang="en-US" sz="2400" b="1"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7332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err="1" smtClean="0">
                          <a:solidFill>
                            <a:srgbClr val="3C454F"/>
                          </a:solidFill>
                        </a:rPr>
                        <a:t>DateTime</a:t>
                      </a:r>
                      <a:endParaRPr lang="en-US" sz="2400" b="1" dirty="0" smtClean="0">
                        <a:solidFill>
                          <a:srgbClr val="3C454F"/>
                        </a:solidFill>
                      </a:endParaRPr>
                    </a:p>
                    <a:p>
                      <a:endParaRPr lang="en-US" sz="2400" b="1"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err="1" smtClean="0">
                          <a:solidFill>
                            <a:srgbClr val="3C454F"/>
                          </a:solidFill>
                        </a:rPr>
                        <a:t>DateTimeOffset</a:t>
                      </a:r>
                      <a:r>
                        <a:rPr lang="en-US" sz="2400" b="1" dirty="0" smtClean="0">
                          <a:solidFill>
                            <a:srgbClr val="3C454F"/>
                          </a:solidFill>
                        </a:rPr>
                        <a:t>(3)</a:t>
                      </a:r>
                    </a:p>
                    <a:p>
                      <a:endParaRPr lang="en-US" sz="2400" b="1"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733220">
                <a:tc>
                  <a:txBody>
                    <a:bodyPr/>
                    <a:lstStyle/>
                    <a:p>
                      <a:r>
                        <a:rPr lang="en-US" sz="2400" b="1" dirty="0" smtClean="0">
                          <a:solidFill>
                            <a:srgbClr val="3C454F"/>
                          </a:solidFill>
                        </a:rPr>
                        <a:t>String</a:t>
                      </a:r>
                      <a:endParaRPr lang="en-US" sz="2400" b="1"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400" b="1" dirty="0" err="1" smtClean="0">
                          <a:solidFill>
                            <a:srgbClr val="3C454F"/>
                          </a:solidFill>
                        </a:rPr>
                        <a:t>Nvarchar</a:t>
                      </a:r>
                      <a:r>
                        <a:rPr lang="en-US" sz="2400" b="1" dirty="0" smtClean="0">
                          <a:solidFill>
                            <a:srgbClr val="3C454F"/>
                          </a:solidFill>
                        </a:rPr>
                        <a:t>(max)</a:t>
                      </a:r>
                      <a:endParaRPr lang="en-US" sz="2400" b="1"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3082752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Auto-generated Columns</a:t>
            </a:r>
            <a:endParaRPr lang="en-US" dirty="0"/>
          </a:p>
        </p:txBody>
      </p:sp>
      <p:sp>
        <p:nvSpPr>
          <p:cNvPr id="3" name="Content Placeholder 2"/>
          <p:cNvSpPr>
            <a:spLocks noGrp="1"/>
          </p:cNvSpPr>
          <p:nvPr>
            <p:ph idx="1"/>
          </p:nvPr>
        </p:nvSpPr>
        <p:spPr/>
        <p:txBody>
          <a:bodyPr>
            <a:noAutofit/>
          </a:bodyPr>
          <a:lstStyle/>
          <a:p>
            <a:r>
              <a:rPr lang="en-US" sz="2800" dirty="0"/>
              <a:t>i</a:t>
            </a:r>
            <a:r>
              <a:rPr lang="en-US" sz="2800" dirty="0" smtClean="0"/>
              <a:t>d – unique </a:t>
            </a:r>
            <a:r>
              <a:rPr lang="en-US" sz="2800" dirty="0" err="1" smtClean="0"/>
              <a:t>guid</a:t>
            </a:r>
            <a:endParaRPr lang="en-US" sz="2800" dirty="0" smtClean="0"/>
          </a:p>
          <a:p>
            <a:r>
              <a:rPr lang="en-US" sz="2800" dirty="0" smtClean="0"/>
              <a:t>__</a:t>
            </a:r>
            <a:r>
              <a:rPr lang="en-US" sz="2800" dirty="0" err="1" smtClean="0"/>
              <a:t>createdAt</a:t>
            </a:r>
            <a:r>
              <a:rPr lang="en-US" sz="2800" dirty="0" smtClean="0"/>
              <a:t> – date</a:t>
            </a:r>
          </a:p>
          <a:p>
            <a:r>
              <a:rPr lang="en-US" sz="2400" dirty="0" smtClean="0"/>
              <a:t>__</a:t>
            </a:r>
            <a:r>
              <a:rPr lang="en-US" sz="2400" dirty="0" err="1" smtClean="0"/>
              <a:t>updatedAt</a:t>
            </a:r>
            <a:r>
              <a:rPr lang="en-US" sz="2400" dirty="0" smtClean="0"/>
              <a:t> – date</a:t>
            </a:r>
          </a:p>
          <a:p>
            <a:r>
              <a:rPr lang="en-US" sz="2400" dirty="0" smtClean="0"/>
              <a:t>__version – timestamp</a:t>
            </a:r>
          </a:p>
          <a:p>
            <a:pPr lvl="1"/>
            <a:r>
              <a:rPr lang="en-US" sz="2000" dirty="0" smtClean="0"/>
              <a:t>Helps with concurrency and offline</a:t>
            </a:r>
            <a:endParaRPr lang="en-US" sz="20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8</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274529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solidFill>
                  <a:schemeClr val="bg1"/>
                </a:solidFill>
              </a:rPr>
              <a:t>Backend Logic:</a:t>
            </a:r>
            <a:br>
              <a:rPr lang="en-US" sz="8800" dirty="0" smtClean="0">
                <a:solidFill>
                  <a:schemeClr val="bg1"/>
                </a:solidFill>
              </a:rPr>
            </a:br>
            <a:r>
              <a:rPr lang="en-US" sz="6000" dirty="0" smtClean="0">
                <a:solidFill>
                  <a:schemeClr val="bg1"/>
                </a:solidFill>
              </a:rPr>
              <a:t>JavaScript &amp; .NET</a:t>
            </a:r>
            <a:endParaRPr lang="en-US" sz="8800" dirty="0">
              <a:solidFill>
                <a:schemeClr val="bg1"/>
              </a:solidFill>
            </a:endParaRPr>
          </a:p>
        </p:txBody>
      </p:sp>
    </p:spTree>
    <p:extLst>
      <p:ext uri="{BB962C8B-B14F-4D97-AF65-F5344CB8AC3E}">
        <p14:creationId xmlns:p14="http://schemas.microsoft.com/office/powerpoint/2010/main" val="875893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10E31CD-D1D9-494A-B30E-F6E856D0EE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E60FC7-9FD2-4997-9F84-D85A62205348}">
  <ds:schemaRefs>
    <ds:schemaRef ds:uri="http://schemas.microsoft.com/sharepoint/v3/contenttype/forms"/>
  </ds:schemaRefs>
</ds:datastoreItem>
</file>

<file path=customXml/itemProps3.xml><?xml version="1.0" encoding="utf-8"?>
<ds:datastoreItem xmlns:ds="http://schemas.openxmlformats.org/officeDocument/2006/customXml" ds:itemID="{4CDF1CB3-A2B5-4891-BA2A-7EA1A1CA4401}">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fee586e5-3c92-48eb-9898-42915e590ada"/>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24249</TotalTime>
  <Words>3086</Words>
  <Application>Microsoft Office PowerPoint</Application>
  <PresentationFormat>Widescreen</PresentationFormat>
  <Paragraphs>603</Paragraphs>
  <Slides>44</Slides>
  <Notes>42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メイリオ</vt:lpstr>
      <vt:lpstr>Arial</vt:lpstr>
      <vt:lpstr>Calibri</vt:lpstr>
      <vt:lpstr>Segoe UI</vt:lpstr>
      <vt:lpstr>Segoe UI Light</vt:lpstr>
      <vt:lpstr>Segoe UI Semibold</vt:lpstr>
      <vt:lpstr>Wingdings</vt:lpstr>
      <vt:lpstr>Azure Medium</vt:lpstr>
      <vt:lpstr>Cloud Powered Mobile Apps  with Azure</vt:lpstr>
      <vt:lpstr>Agenda</vt:lpstr>
      <vt:lpstr>What is Mobile Services?</vt:lpstr>
      <vt:lpstr>Demo: Getting Started</vt:lpstr>
      <vt:lpstr>Structured Storage</vt:lpstr>
      <vt:lpstr>The REST API</vt:lpstr>
      <vt:lpstr>JSON to SQL Type Mappings</vt:lpstr>
      <vt:lpstr>Auto-generated Columns</vt:lpstr>
      <vt:lpstr>Backend Logic: JavaScript &amp; .NET</vt:lpstr>
      <vt:lpstr>Server Side Table Scripts</vt:lpstr>
      <vt:lpstr>Node Modules</vt:lpstr>
      <vt:lpstr>Demo: Customizing Logic</vt:lpstr>
      <vt:lpstr>.NET Backend</vt:lpstr>
      <vt:lpstr>Custom API</vt:lpstr>
      <vt:lpstr>File Storage</vt:lpstr>
      <vt:lpstr>Push Notifications</vt:lpstr>
      <vt:lpstr>Push Notification Flow</vt:lpstr>
      <vt:lpstr>Demo: Adding Push Notifications</vt:lpstr>
      <vt:lpstr>Notification Hubs</vt:lpstr>
      <vt:lpstr>Authorization &amp; Authentication</vt:lpstr>
      <vt:lpstr>Data Authorization</vt:lpstr>
      <vt:lpstr>User Auth Flow (server)</vt:lpstr>
      <vt:lpstr>User Auth Flow (client)</vt:lpstr>
      <vt:lpstr>The User object</vt:lpstr>
      <vt:lpstr>Demo: Adding Auth</vt:lpstr>
      <vt:lpstr>Scheduler</vt:lpstr>
      <vt:lpstr>Scheduled Jobs</vt:lpstr>
      <vt:lpstr>Script Source Control</vt:lpstr>
      <vt:lpstr>Script Source Control</vt:lpstr>
      <vt:lpstr>Diagnostics Logging Scale</vt:lpstr>
      <vt:lpstr>Diagnostics, Logging, Scale</vt:lpstr>
      <vt:lpstr>Mobile Service Scaling</vt:lpstr>
      <vt:lpstr>Demo: Scaling</vt:lpstr>
      <vt:lpstr>Command  Line  Interface</vt:lpstr>
      <vt:lpstr>CLI</vt:lpstr>
      <vt:lpstr>Demo: Using the CLI</vt:lpstr>
      <vt:lpstr>Mobile Service Tiers</vt:lpstr>
      <vt:lpstr>Azure Mobile Services</vt:lpstr>
      <vt:lpstr>Resources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Jon Galloway</cp:lastModifiedBy>
  <cp:revision>390</cp:revision>
  <cp:lastPrinted>2014-03-26T17:46:13Z</cp:lastPrinted>
  <dcterms:created xsi:type="dcterms:W3CDTF">2014-03-19T23:21:38Z</dcterms:created>
  <dcterms:modified xsi:type="dcterms:W3CDTF">2014-07-21T21:24:58Z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300x431x1</vt:lpwstr>
  </property>
</Properties>
</file>