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3" r:id="rId5"/>
  </p:sldMasterIdLst>
  <p:notesMasterIdLst>
    <p:notesMasterId r:id="rId39"/>
  </p:notesMasterIdLst>
  <p:sldIdLst>
    <p:sldId id="256" r:id="rId6"/>
    <p:sldId id="523" r:id="rId7"/>
    <p:sldId id="263" r:id="rId8"/>
    <p:sldId id="435" r:id="rId9"/>
    <p:sldId id="527" r:id="rId10"/>
    <p:sldId id="551" r:id="rId11"/>
    <p:sldId id="550" r:id="rId12"/>
    <p:sldId id="552" r:id="rId13"/>
    <p:sldId id="545" r:id="rId14"/>
    <p:sldId id="546" r:id="rId15"/>
    <p:sldId id="547" r:id="rId16"/>
    <p:sldId id="548" r:id="rId17"/>
    <p:sldId id="549" r:id="rId18"/>
    <p:sldId id="528" r:id="rId19"/>
    <p:sldId id="530" r:id="rId20"/>
    <p:sldId id="529" r:id="rId21"/>
    <p:sldId id="544" r:id="rId22"/>
    <p:sldId id="531" r:id="rId23"/>
    <p:sldId id="532" r:id="rId24"/>
    <p:sldId id="533" r:id="rId25"/>
    <p:sldId id="534" r:id="rId26"/>
    <p:sldId id="535" r:id="rId27"/>
    <p:sldId id="536" r:id="rId28"/>
    <p:sldId id="537" r:id="rId29"/>
    <p:sldId id="538" r:id="rId30"/>
    <p:sldId id="539" r:id="rId31"/>
    <p:sldId id="540" r:id="rId32"/>
    <p:sldId id="541" r:id="rId33"/>
    <p:sldId id="542" r:id="rId34"/>
    <p:sldId id="543" r:id="rId35"/>
    <p:sldId id="481" r:id="rId36"/>
    <p:sldId id="521" r:id="rId37"/>
    <p:sldId id="454" r:id="rId3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96C"/>
    <a:srgbClr val="081C23"/>
    <a:srgbClr val="F15A29"/>
    <a:srgbClr val="92D050"/>
    <a:srgbClr val="AC75D5"/>
    <a:srgbClr val="7F498F"/>
    <a:srgbClr val="D5B8EA"/>
    <a:srgbClr val="0075C9"/>
    <a:srgbClr val="000000"/>
    <a:srgbClr val="1D4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90909" autoAdjust="0"/>
  </p:normalViewPr>
  <p:slideViewPr>
    <p:cSldViewPr snapToGrid="0">
      <p:cViewPr varScale="1">
        <p:scale>
          <a:sx n="106" d="100"/>
          <a:sy n="106" d="100"/>
        </p:scale>
        <p:origin x="456" y="96"/>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7/15/2014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278283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20</a:t>
            </a:fld>
            <a:endParaRPr lang="en-US"/>
          </a:p>
        </p:txBody>
      </p:sp>
    </p:spTree>
    <p:extLst>
      <p:ext uri="{BB962C8B-B14F-4D97-AF65-F5344CB8AC3E}">
        <p14:creationId xmlns:p14="http://schemas.microsoft.com/office/powerpoint/2010/main" val="2504191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3916308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22</a:t>
            </a:fld>
            <a:endParaRPr lang="en-US"/>
          </a:p>
        </p:txBody>
      </p:sp>
    </p:spTree>
    <p:extLst>
      <p:ext uri="{BB962C8B-B14F-4D97-AF65-F5344CB8AC3E}">
        <p14:creationId xmlns:p14="http://schemas.microsoft.com/office/powerpoint/2010/main" val="2057189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3784028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7/15/2014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104990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4000861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113917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2693165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14</a:t>
            </a:fld>
            <a:endParaRPr lang="en-US"/>
          </a:p>
        </p:txBody>
      </p:sp>
    </p:spTree>
    <p:extLst>
      <p:ext uri="{BB962C8B-B14F-4D97-AF65-F5344CB8AC3E}">
        <p14:creationId xmlns:p14="http://schemas.microsoft.com/office/powerpoint/2010/main" val="1612999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1182867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2858540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18</a:t>
            </a:fld>
            <a:endParaRPr lang="en-US"/>
          </a:p>
        </p:txBody>
      </p:sp>
    </p:spTree>
    <p:extLst>
      <p:ext uri="{BB962C8B-B14F-4D97-AF65-F5344CB8AC3E}">
        <p14:creationId xmlns:p14="http://schemas.microsoft.com/office/powerpoint/2010/main" val="1815381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19</a:t>
            </a:fld>
            <a:endParaRPr lang="en-US"/>
          </a:p>
        </p:txBody>
      </p:sp>
    </p:spTree>
    <p:extLst>
      <p:ext uri="{BB962C8B-B14F-4D97-AF65-F5344CB8AC3E}">
        <p14:creationId xmlns:p14="http://schemas.microsoft.com/office/powerpoint/2010/main" val="872768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a:latin typeface="+mj-lt"/>
              </a:defRPr>
            </a:lvl1pPr>
          </a:lstStyle>
          <a:p>
            <a:fld id="{D514225A-0339-4F51-92D0-D2BF4218843A}" type="datetimeFigureOut">
              <a:rPr lang="en-US" smtClean="0"/>
              <a:pPr/>
              <a:t>7/15/2014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defRPr>
                <a:latin typeface="+mj-lt"/>
              </a:defRPr>
            </a:lvl1p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defRPr>
                <a:latin typeface="+mj-lt"/>
              </a:defRPr>
            </a:lvl1pPr>
          </a:lstStyle>
          <a:p>
            <a:fld id="{FCC42861-FE05-4E9D-A1BD-92358786F212}" type="slidenum">
              <a:rPr lang="en-US" smtClean="0"/>
              <a:pPr/>
              <a:t>‹#›</a:t>
            </a:fld>
            <a:endParaRPr lang="en-US"/>
          </a:p>
        </p:txBody>
      </p:sp>
    </p:spTree>
    <p:extLst>
      <p:ext uri="{BB962C8B-B14F-4D97-AF65-F5344CB8AC3E}">
        <p14:creationId xmlns:p14="http://schemas.microsoft.com/office/powerpoint/2010/main" val="694796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402777"/>
            <a:ext cx="11151917"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248" y="1370526"/>
            <a:ext cx="11151917"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9028" y="6433851"/>
            <a:ext cx="1196685" cy="138112"/>
          </a:xfrm>
          <a:prstGeom prst="rect">
            <a:avLst/>
          </a:prstGeom>
        </p:spPr>
      </p:pic>
      <p:sp>
        <p:nvSpPr>
          <p:cNvPr id="8" name="Rectangle 7"/>
          <p:cNvSpPr/>
          <p:nvPr/>
        </p:nvSpPr>
        <p:spPr bwMode="auto">
          <a:xfrm>
            <a:off x="1" y="1"/>
            <a:ext cx="12192000"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p:nvPicPr>
        <p:blipFill rotWithShape="1">
          <a:blip r:embed="rId4" cstate="print">
            <a:extLst>
              <a:ext uri="{28A0092B-C50C-407E-A947-70E740481C1C}">
                <a14:useLocalDpi xmlns:a14="http://schemas.microsoft.com/office/drawing/2010/main" val="0"/>
              </a:ext>
            </a:extLst>
          </a:blip>
          <a:srcRect l="49222"/>
          <a:stretch/>
        </p:blipFill>
        <p:spPr>
          <a:xfrm rot="10800000">
            <a:off x="11358745" y="-8278"/>
            <a:ext cx="846221" cy="834699"/>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800000">
            <a:off x="10135652" y="-8277"/>
            <a:ext cx="1666509" cy="834699"/>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800000">
            <a:off x="8912558" y="-8277"/>
            <a:ext cx="1666509" cy="834699"/>
          </a:xfrm>
          <a:prstGeom prst="rect">
            <a:avLst/>
          </a:prstGeom>
        </p:spPr>
      </p:pic>
    </p:spTree>
    <p:extLst>
      <p:ext uri="{BB962C8B-B14F-4D97-AF65-F5344CB8AC3E}">
        <p14:creationId xmlns:p14="http://schemas.microsoft.com/office/powerpoint/2010/main" val="402983202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77483075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651653"/>
          </a:xfrm>
        </p:spPr>
        <p:txBody>
          <a:bodyPr/>
          <a:lstStyle>
            <a:lvl1pPr>
              <a:defRPr sz="4705"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126420043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0081" y="0"/>
            <a:ext cx="12202081" cy="6864644"/>
          </a:xfrm>
          <a:prstGeom prst="rect">
            <a:avLst/>
          </a:prstGeom>
        </p:spPr>
      </p:pic>
      <p:sp>
        <p:nvSpPr>
          <p:cNvPr id="18" name="Rectangle 17"/>
          <p:cNvSpPr/>
          <p:nvPr userDrawn="1"/>
        </p:nvSpPr>
        <p:spPr bwMode="gray">
          <a:xfrm>
            <a:off x="269239" y="1187621"/>
            <a:ext cx="6274974"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0"/>
            <a:ext cx="6276530" cy="206206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3249691"/>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6061766"/>
            <a:ext cx="1522404" cy="326167"/>
          </a:xfrm>
          <a:prstGeom prst="rect">
            <a:avLst/>
          </a:prstGeom>
        </p:spPr>
      </p:pic>
    </p:spTree>
    <p:extLst>
      <p:ext uri="{BB962C8B-B14F-4D97-AF65-F5344CB8AC3E}">
        <p14:creationId xmlns:p14="http://schemas.microsoft.com/office/powerpoint/2010/main" val="34768892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Solid">
    <p:bg>
      <p:bgPr>
        <a:solidFill>
          <a:srgbClr val="B4009E"/>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0" y="1206121"/>
            <a:ext cx="10757099" cy="879910"/>
          </a:xfrm>
        </p:spPr>
        <p:txBody>
          <a:bodyPr lIns="182880" tIns="146304" rIns="182880" bIns="146304"/>
          <a:lstStyle>
            <a:lvl1pPr>
              <a:defRPr sz="5882">
                <a:gradFill>
                  <a:gsLst>
                    <a:gs pos="96350">
                      <a:schemeClr val="tx1"/>
                    </a:gs>
                    <a:gs pos="87591">
                      <a:schemeClr val="tx1"/>
                    </a:gs>
                  </a:gsLst>
                  <a:lin ang="5400000" scaled="0"/>
                </a:gradFill>
              </a:defRPr>
            </a:lvl1pPr>
          </a:lstStyle>
          <a:p>
            <a:r>
              <a:rPr lang="en-US" dirty="0" smtClean="0"/>
              <a:t>Headline here</a:t>
            </a:r>
            <a:endParaRPr lang="en-US" dirty="0"/>
          </a:p>
        </p:txBody>
      </p:sp>
      <p:sp>
        <p:nvSpPr>
          <p:cNvPr id="3" name="Subtitle 2"/>
          <p:cNvSpPr>
            <a:spLocks noGrp="1"/>
          </p:cNvSpPr>
          <p:nvPr>
            <p:ph type="subTitle" idx="1" hasCustomPrompt="1"/>
          </p:nvPr>
        </p:nvSpPr>
        <p:spPr>
          <a:xfrm>
            <a:off x="283103" y="3886836"/>
            <a:ext cx="10743234" cy="968679"/>
          </a:xfrm>
        </p:spPr>
        <p:txBody>
          <a:bodyPr lIns="182880" tIns="146304" rIns="182880" bIns="146304"/>
          <a:lstStyle>
            <a:lvl1pPr marL="0" indent="0" algn="l">
              <a:lnSpc>
                <a:spcPts val="2647"/>
              </a:lnSpc>
              <a:buNone/>
              <a:defRPr sz="2157">
                <a:gradFill>
                  <a:gsLst>
                    <a:gs pos="96350">
                      <a:schemeClr val="tx1"/>
                    </a:gs>
                    <a:gs pos="87591">
                      <a:schemeClr val="tx1"/>
                    </a:gs>
                  </a:gsLst>
                </a:gradFill>
                <a:latin typeface="+mj-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dirty="0" smtClean="0"/>
              <a:t>Speaker Name</a:t>
            </a:r>
            <a:br>
              <a:rPr lang="en-US" dirty="0" smtClean="0"/>
            </a:br>
            <a:r>
              <a:rPr lang="en-US" dirty="0" smtClean="0"/>
              <a:t>Date</a:t>
            </a:r>
          </a:p>
        </p:txBody>
      </p:sp>
    </p:spTree>
    <p:extLst>
      <p:ext uri="{BB962C8B-B14F-4D97-AF65-F5344CB8AC3E}">
        <p14:creationId xmlns:p14="http://schemas.microsoft.com/office/powerpoint/2010/main" val="18800362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51639" y="6061766"/>
            <a:ext cx="1517768" cy="326167"/>
          </a:xfrm>
          <a:prstGeom prst="rect">
            <a:avLst/>
          </a:prstGeom>
        </p:spPr>
      </p:pic>
    </p:spTree>
    <p:extLst>
      <p:ext uri="{BB962C8B-B14F-4D97-AF65-F5344CB8AC3E}">
        <p14:creationId xmlns:p14="http://schemas.microsoft.com/office/powerpoint/2010/main" val="22862149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49322" y="6061766"/>
            <a:ext cx="1522404" cy="326167"/>
          </a:xfrm>
          <a:prstGeom prst="rect">
            <a:avLst/>
          </a:prstGeom>
        </p:spPr>
      </p:pic>
    </p:spTree>
    <p:extLst>
      <p:ext uri="{BB962C8B-B14F-4D97-AF65-F5344CB8AC3E}">
        <p14:creationId xmlns:p14="http://schemas.microsoft.com/office/powerpoint/2010/main" val="3252886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2196116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609720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91241">
                      <a:schemeClr val="tx1"/>
                    </a:gs>
                    <a:gs pos="57000">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70560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3082960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52011742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40216334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847344307"/>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2607721029"/>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e illustrations can be edited">
    <p:spTree>
      <p:nvGrpSpPr>
        <p:cNvPr id="1" name=""/>
        <p:cNvGrpSpPr/>
        <p:nvPr/>
      </p:nvGrpSpPr>
      <p:grpSpPr>
        <a:xfrm>
          <a:off x="0" y="0"/>
          <a:ext cx="0" cy="0"/>
          <a:chOff x="0" y="0"/>
          <a:chExt cx="0" cy="0"/>
        </a:xfrm>
      </p:grpSpPr>
      <p:sp>
        <p:nvSpPr>
          <p:cNvPr id="14" name="Slide Number Placeholder 13"/>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294698518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Slide Number Placeholder 1"/>
          <p:cNvSpPr>
            <a:spLocks noGrp="1"/>
          </p:cNvSpPr>
          <p:nvPr>
            <p:ph type="sldNum" sz="quarter" idx="11"/>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85232737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Slide Number Placeholder 1"/>
          <p:cNvSpPr>
            <a:spLocks noGrp="1"/>
          </p:cNvSpPr>
          <p:nvPr>
            <p:ph type="sldNum" sz="quarter" idx="11"/>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1569586244"/>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122920549"/>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791615447"/>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56947768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2967"/>
          </a:xfrm>
        </p:spPr>
        <p:txBody>
          <a:bodyPr wrap="square">
            <a:spAutoFit/>
          </a:bodyPr>
          <a:lstStyle>
            <a:lvl1pPr marL="281677" indent="-281677">
              <a:spcBef>
                <a:spcPts val="1200"/>
              </a:spcBef>
              <a:buClr>
                <a:schemeClr val="tx2"/>
              </a:buClr>
              <a:buFont typeface="Wingdings" panose="05000000000000000000" pitchFamily="2" charset="2"/>
              <a:buChar char="§"/>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552967"/>
          </a:xfrm>
        </p:spPr>
        <p:txBody>
          <a:bodyPr wrap="square">
            <a:spAutoFit/>
          </a:bodyPr>
          <a:lstStyle>
            <a:lvl1pPr marL="281677" indent="-281677">
              <a:spcBef>
                <a:spcPts val="1200"/>
              </a:spcBef>
              <a:buClr>
                <a:schemeClr val="tx2"/>
              </a:buClr>
              <a:buFont typeface="Wingdings" panose="05000000000000000000" pitchFamily="2" charset="2"/>
              <a:buChar char="§"/>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2"/>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108541943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63858067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rgbClr val="EEEEE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873552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41792873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4288411190"/>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64054224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6974C60E-8F8C-41D8-9BFF-6DF338C2FC78}"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284836019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smtClean="0"/>
              <a:t>Author Name</a:t>
            </a:r>
          </a:p>
          <a:p>
            <a:pPr lvl="0"/>
            <a:r>
              <a:rPr lang="en-US" dirty="0" smtClean="0"/>
              <a:t>Title</a:t>
            </a:r>
          </a:p>
        </p:txBody>
      </p:sp>
      <p:sp>
        <p:nvSpPr>
          <p:cNvPr id="2" name="Slide Number Placeholder 1"/>
          <p:cNvSpPr>
            <a:spLocks noGrp="1"/>
          </p:cNvSpPr>
          <p:nvPr>
            <p:ph type="sldNum" sz="quarter" idx="11"/>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5596439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smtClean="0"/>
              <a:t>Author’s Name</a:t>
            </a:r>
          </a:p>
          <a:p>
            <a:pPr lvl="0"/>
            <a:r>
              <a:rPr lang="en-US" dirty="0" smtClean="0"/>
              <a:t>Title</a:t>
            </a:r>
          </a:p>
        </p:txBody>
      </p:sp>
      <p:sp>
        <p:nvSpPr>
          <p:cNvPr id="2" name="Slide Number Placeholder 1"/>
          <p:cNvSpPr>
            <a:spLocks noGrp="1"/>
          </p:cNvSpPr>
          <p:nvPr>
            <p:ph type="sldNum" sz="quarter" idx="11"/>
          </p:nvPr>
        </p:nvSpPr>
        <p:spPr/>
        <p:txBody>
          <a:bodyPr/>
          <a:lstStyle/>
          <a:p>
            <a:fld id="{6974C60E-8F8C-41D8-9BFF-6DF338C2FC78}"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138339627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smtClean="0"/>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dirty="0" smtClean="0"/>
              <a:t>Click to edit Master title style</a:t>
            </a:r>
            <a:endParaRPr lang="en-US" dirty="0"/>
          </a:p>
        </p:txBody>
      </p:sp>
      <p:sp>
        <p:nvSpPr>
          <p:cNvPr id="2" name="Slide Number Placeholder 1"/>
          <p:cNvSpPr>
            <a:spLocks noGrp="1"/>
          </p:cNvSpPr>
          <p:nvPr>
            <p:ph type="sldNum" sz="quarter" idx="11"/>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315807084"/>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34169059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dirty="0" smtClean="0"/>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2231379612"/>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865879400"/>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974C60E-8F8C-41D8-9BFF-6DF338C2FC78}"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147196364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974C60E-8F8C-41D8-9BFF-6DF338C2FC78}"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189837861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974C60E-8F8C-41D8-9BFF-6DF338C2FC78}"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29367040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8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2089751"/>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1"/>
          </p:nvPr>
        </p:nvSpPr>
        <p:spPr/>
        <p:txBody>
          <a:bodyPr/>
          <a:lstStyle/>
          <a:p>
            <a:fld id="{6974C60E-8F8C-41D8-9BFF-6DF338C2FC7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3889068540"/>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671797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atin typeface="+mj-lt"/>
              </a:defRPr>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lvl1pPr>
              <a:defRPr>
                <a:latin typeface="+mj-lt"/>
              </a:defRPr>
            </a:lvl1p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image" Target="../media/image7.png"/><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theme" Target="../theme/theme2.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7"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69" r:id="rId11"/>
    <p:sldLayoutId id="2147483730" r:id="rId12"/>
    <p:sldLayoutId id="2147483731" r:id="rId13"/>
    <p:sldLayoutId id="2147483732" r:id="rId14"/>
    <p:sldLayoutId id="2147483733"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38"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
        <p:nvSpPr>
          <p:cNvPr id="3" name="Slide Number Placeholder 2"/>
          <p:cNvSpPr>
            <a:spLocks noGrp="1"/>
          </p:cNvSpPr>
          <p:nvPr>
            <p:ph type="sldNum" sz="quarter" idx="4"/>
          </p:nvPr>
        </p:nvSpPr>
        <p:spPr>
          <a:xfrm>
            <a:off x="11026337" y="6193368"/>
            <a:ext cx="896425" cy="371926"/>
          </a:xfrm>
          <a:prstGeom prst="rect">
            <a:avLst/>
          </a:prstGeom>
        </p:spPr>
        <p:txBody>
          <a:bodyPr vert="horz" lIns="182880" tIns="0" rIns="182880" bIns="0" rtlCol="0" anchor="b" anchorCtr="0"/>
          <a:lstStyle>
            <a:lvl1pPr algn="r">
              <a:defRPr sz="1961">
                <a:solidFill>
                  <a:schemeClr val="tx1">
                    <a:tint val="75000"/>
                  </a:schemeClr>
                </a:solidFill>
              </a:defRPr>
            </a:lvl1pPr>
          </a:lstStyle>
          <a:p>
            <a:pPr defTabSz="914314"/>
            <a:fld id="{6974C60E-8F8C-41D8-9BFF-6DF338C2FC78}" type="slidenum">
              <a:rPr lang="en-US" smtClean="0">
                <a:solidFill>
                  <a:srgbClr val="505050">
                    <a:tint val="75000"/>
                  </a:srgbClr>
                </a:solidFill>
              </a:rPr>
              <a:pPr defTabSz="914314"/>
              <a:t>‹#›</a:t>
            </a:fld>
            <a:endParaRPr lang="en-US" dirty="0">
              <a:solidFill>
                <a:srgbClr val="505050">
                  <a:tint val="75000"/>
                </a:srgbClr>
              </a:solidFill>
            </a:endParaRPr>
          </a:p>
        </p:txBody>
      </p:sp>
    </p:spTree>
    <p:extLst>
      <p:ext uri="{BB962C8B-B14F-4D97-AF65-F5344CB8AC3E}">
        <p14:creationId xmlns:p14="http://schemas.microsoft.com/office/powerpoint/2010/main" val="353095681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 id="2147483725" r:id="rId32"/>
    <p:sldLayoutId id="2147483726" r:id="rId33"/>
    <p:sldLayoutId id="2147483727" r:id="rId34"/>
    <p:sldLayoutId id="2147483728" r:id="rId35"/>
    <p:sldLayoutId id="2147483729" r:id="rId36"/>
  </p:sldLayoutIdLst>
  <p:transition>
    <p:fade/>
  </p:transition>
  <p:timing>
    <p:tnLst>
      <p:par>
        <p:cTn id="1" dur="indefinite" restart="never" nodeType="tmRoot"/>
      </p:par>
    </p:tnLst>
  </p:timing>
  <p:hf hdr="0" ft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32.emf"/><Relationship Id="rId13" Type="http://schemas.openxmlformats.org/officeDocument/2006/relationships/image" Target="../media/image37.emf"/><Relationship Id="rId18" Type="http://schemas.openxmlformats.org/officeDocument/2006/relationships/image" Target="../media/image42.emf"/><Relationship Id="rId3" Type="http://schemas.openxmlformats.org/officeDocument/2006/relationships/image" Target="../media/image27.emf"/><Relationship Id="rId21" Type="http://schemas.openxmlformats.org/officeDocument/2006/relationships/image" Target="../media/image45.emf"/><Relationship Id="rId7" Type="http://schemas.openxmlformats.org/officeDocument/2006/relationships/image" Target="../media/image31.emf"/><Relationship Id="rId12" Type="http://schemas.openxmlformats.org/officeDocument/2006/relationships/image" Target="../media/image36.emf"/><Relationship Id="rId17" Type="http://schemas.openxmlformats.org/officeDocument/2006/relationships/image" Target="../media/image41.emf"/><Relationship Id="rId2" Type="http://schemas.openxmlformats.org/officeDocument/2006/relationships/notesSlide" Target="../notesSlides/notesSlide8.xml"/><Relationship Id="rId16" Type="http://schemas.openxmlformats.org/officeDocument/2006/relationships/image" Target="../media/image40.emf"/><Relationship Id="rId20" Type="http://schemas.openxmlformats.org/officeDocument/2006/relationships/image" Target="../media/image44.emf"/><Relationship Id="rId1" Type="http://schemas.openxmlformats.org/officeDocument/2006/relationships/slideLayout" Target="../slideLayouts/slideLayout1.xml"/><Relationship Id="rId6" Type="http://schemas.openxmlformats.org/officeDocument/2006/relationships/image" Target="../media/image30.emf"/><Relationship Id="rId11" Type="http://schemas.openxmlformats.org/officeDocument/2006/relationships/image" Target="../media/image35.emf"/><Relationship Id="rId5" Type="http://schemas.openxmlformats.org/officeDocument/2006/relationships/image" Target="../media/image29.emf"/><Relationship Id="rId15" Type="http://schemas.openxmlformats.org/officeDocument/2006/relationships/image" Target="../media/image39.emf"/><Relationship Id="rId10" Type="http://schemas.openxmlformats.org/officeDocument/2006/relationships/image" Target="../media/image34.emf"/><Relationship Id="rId19" Type="http://schemas.openxmlformats.org/officeDocument/2006/relationships/image" Target="../media/image43.emf"/><Relationship Id="rId4" Type="http://schemas.openxmlformats.org/officeDocument/2006/relationships/image" Target="../media/image28.emf"/><Relationship Id="rId9" Type="http://schemas.openxmlformats.org/officeDocument/2006/relationships/image" Target="../media/image33.emf"/><Relationship Id="rId14" Type="http://schemas.openxmlformats.org/officeDocument/2006/relationships/image" Target="../media/image38.emf"/></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1.xml"/><Relationship Id="rId4" Type="http://schemas.openxmlformats.org/officeDocument/2006/relationships/image" Target="../media/image15.emf"/></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AzureADSamples/WebApp-GraphAPI-PHP" TargetMode="External"/><Relationship Id="rId7" Type="http://schemas.openxmlformats.org/officeDocument/2006/relationships/hyperlink" Target="https://github.com/AzureADSamples/WindowsAzureAD-GraphAPI-Sample-OrgChart" TargetMode="External"/><Relationship Id="rId2" Type="http://schemas.openxmlformats.org/officeDocument/2006/relationships/hyperlink" Target="https://github.com/AzureADSamples?query=Graph" TargetMode="External"/><Relationship Id="rId1" Type="http://schemas.openxmlformats.org/officeDocument/2006/relationships/slideLayout" Target="../slideLayouts/slideLayout6.xml"/><Relationship Id="rId6" Type="http://schemas.openxmlformats.org/officeDocument/2006/relationships/hyperlink" Target="https://github.com/AzureADSamples/WindowsAzureAD-GraphAPI-Sample-PHP" TargetMode="External"/><Relationship Id="rId5" Type="http://schemas.openxmlformats.org/officeDocument/2006/relationships/hyperlink" Target="https://github.com/AzureADSamples/ConsoleApp-GraphAPI-DiffQuery-DotNet" TargetMode="External"/><Relationship Id="rId4" Type="http://schemas.openxmlformats.org/officeDocument/2006/relationships/hyperlink" Target="https://github.com/AzureADSamples/WebApp-GraphAPI-Java"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5.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sz="8000" dirty="0" smtClean="0"/>
              <a:t>(Azure+o365) ^ Identity</a:t>
            </a:r>
            <a:endParaRPr lang="en-US" sz="80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a:bodyPr>
          <a:lstStyle/>
          <a:p>
            <a:pPr algn="l"/>
            <a:r>
              <a:rPr lang="en-US" sz="4400" smtClean="0">
                <a:solidFill>
                  <a:srgbClr val="00B0F0"/>
                </a:solidFill>
                <a:latin typeface="+mj-lt"/>
              </a:rPr>
              <a:t>Presenter Name</a:t>
            </a:r>
          </a:p>
          <a:p>
            <a:r>
              <a:rPr lang="en-US" sz="2800" smtClean="0">
                <a:solidFill>
                  <a:schemeClr val="bg1"/>
                </a:solidFill>
                <a:latin typeface="+mj-lt"/>
              </a:rPr>
              <a:t>Position or role</a:t>
            </a: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10575"/>
            <a:ext cx="11655840" cy="747897"/>
          </a:xfrm>
        </p:spPr>
        <p:txBody>
          <a:bodyPr>
            <a:normAutofit fontScale="90000"/>
          </a:bodyPr>
          <a:lstStyle/>
          <a:p>
            <a:r>
              <a:rPr lang="en-US" dirty="0" smtClean="0"/>
              <a:t>SAML Sign-on Token</a:t>
            </a:r>
            <a:endParaRPr lang="en-US" dirty="0"/>
          </a:p>
        </p:txBody>
      </p:sp>
      <p:pic>
        <p:nvPicPr>
          <p:cNvPr id="3" name="Picture 2"/>
          <p:cNvPicPr>
            <a:picLocks noChangeAspect="1"/>
          </p:cNvPicPr>
          <p:nvPr/>
        </p:nvPicPr>
        <p:blipFill>
          <a:blip r:embed="rId2"/>
          <a:stretch>
            <a:fillRect/>
          </a:stretch>
        </p:blipFill>
        <p:spPr>
          <a:xfrm>
            <a:off x="4013843" y="910112"/>
            <a:ext cx="6653617" cy="5774628"/>
          </a:xfrm>
          <a:prstGeom prst="rect">
            <a:avLst/>
          </a:prstGeom>
        </p:spPr>
      </p:pic>
      <p:sp>
        <p:nvSpPr>
          <p:cNvPr id="4" name="Rectangle 3"/>
          <p:cNvSpPr/>
          <p:nvPr/>
        </p:nvSpPr>
        <p:spPr bwMode="auto">
          <a:xfrm>
            <a:off x="1770539" y="1097601"/>
            <a:ext cx="8874606" cy="268927"/>
          </a:xfrm>
          <a:prstGeom prst="rect">
            <a:avLst/>
          </a:prstGeom>
          <a:solidFill>
            <a:schemeClr val="accent1">
              <a:tint val="65000"/>
              <a:alpha val="2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765" dirty="0">
                <a:solidFill>
                  <a:schemeClr val="tx1"/>
                </a:solidFill>
                <a:ea typeface="Segoe UI" pitchFamily="34" charset="0"/>
                <a:cs typeface="Segoe UI" pitchFamily="34" charset="0"/>
              </a:rPr>
              <a:t>Name ID</a:t>
            </a:r>
          </a:p>
        </p:txBody>
      </p:sp>
      <p:sp>
        <p:nvSpPr>
          <p:cNvPr id="5" name="Rectangle 4"/>
          <p:cNvSpPr/>
          <p:nvPr/>
        </p:nvSpPr>
        <p:spPr bwMode="auto">
          <a:xfrm>
            <a:off x="1779464" y="4831997"/>
            <a:ext cx="8874606" cy="268927"/>
          </a:xfrm>
          <a:prstGeom prst="rect">
            <a:avLst/>
          </a:prstGeom>
          <a:solidFill>
            <a:schemeClr val="accent1">
              <a:tint val="65000"/>
              <a:alpha val="2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765" dirty="0">
                <a:solidFill>
                  <a:schemeClr val="tx1"/>
                </a:solidFill>
                <a:ea typeface="Segoe UI" pitchFamily="34" charset="0"/>
                <a:cs typeface="Segoe UI" pitchFamily="34" charset="0"/>
              </a:rPr>
              <a:t>Tenant ID</a:t>
            </a:r>
          </a:p>
        </p:txBody>
      </p:sp>
      <p:sp>
        <p:nvSpPr>
          <p:cNvPr id="6" name="Rectangle 5"/>
          <p:cNvSpPr/>
          <p:nvPr/>
        </p:nvSpPr>
        <p:spPr bwMode="auto">
          <a:xfrm>
            <a:off x="1795071" y="5369408"/>
            <a:ext cx="8874606" cy="268927"/>
          </a:xfrm>
          <a:prstGeom prst="rect">
            <a:avLst/>
          </a:prstGeom>
          <a:solidFill>
            <a:schemeClr val="accent1">
              <a:tint val="65000"/>
              <a:alpha val="2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765" dirty="0">
                <a:solidFill>
                  <a:schemeClr val="tx1"/>
                </a:solidFill>
                <a:ea typeface="Segoe UI" pitchFamily="34" charset="0"/>
                <a:cs typeface="Segoe UI" pitchFamily="34" charset="0"/>
              </a:rPr>
              <a:t>Object Identifier</a:t>
            </a:r>
          </a:p>
        </p:txBody>
      </p:sp>
      <p:sp>
        <p:nvSpPr>
          <p:cNvPr id="7" name="Rectangle 6"/>
          <p:cNvSpPr/>
          <p:nvPr/>
        </p:nvSpPr>
        <p:spPr bwMode="auto">
          <a:xfrm>
            <a:off x="1770539" y="4287903"/>
            <a:ext cx="8874606" cy="268927"/>
          </a:xfrm>
          <a:prstGeom prst="rect">
            <a:avLst/>
          </a:prstGeom>
          <a:solidFill>
            <a:schemeClr val="accent1">
              <a:tint val="65000"/>
              <a:alpha val="2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765" dirty="0">
                <a:solidFill>
                  <a:schemeClr val="tx1"/>
                </a:solidFill>
                <a:ea typeface="Segoe UI" pitchFamily="34" charset="0"/>
                <a:cs typeface="Segoe UI" pitchFamily="34" charset="0"/>
              </a:rPr>
              <a:t>Name</a:t>
            </a:r>
          </a:p>
        </p:txBody>
      </p:sp>
      <p:sp>
        <p:nvSpPr>
          <p:cNvPr id="8" name="Rectangle 7"/>
          <p:cNvSpPr/>
          <p:nvPr/>
        </p:nvSpPr>
        <p:spPr bwMode="auto">
          <a:xfrm>
            <a:off x="1770539" y="2330080"/>
            <a:ext cx="8874606" cy="268927"/>
          </a:xfrm>
          <a:prstGeom prst="rect">
            <a:avLst/>
          </a:prstGeom>
          <a:solidFill>
            <a:schemeClr val="accent1">
              <a:tint val="65000"/>
              <a:alpha val="2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765" dirty="0">
                <a:solidFill>
                  <a:schemeClr val="tx1"/>
                </a:solidFill>
                <a:ea typeface="Segoe UI" pitchFamily="34" charset="0"/>
                <a:cs typeface="Segoe UI" pitchFamily="34" charset="0"/>
              </a:rPr>
              <a:t>Audience</a:t>
            </a:r>
          </a:p>
        </p:txBody>
      </p:sp>
    </p:spTree>
    <p:extLst>
      <p:ext uri="{BB962C8B-B14F-4D97-AF65-F5344CB8AC3E}">
        <p14:creationId xmlns:p14="http://schemas.microsoft.com/office/powerpoint/2010/main" val="146108605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2832100" y="867771"/>
            <a:ext cx="9041868" cy="5845528"/>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r>
              <a:rPr lang="en-US" sz="2400"/>
              <a:t>{</a:t>
            </a:r>
          </a:p>
          <a:p>
            <a:r>
              <a:rPr lang="en-US" sz="2400"/>
              <a:t> "typ": "JWT",</a:t>
            </a:r>
          </a:p>
          <a:p>
            <a:endParaRPr lang="en-US" sz="2400"/>
          </a:p>
          <a:p>
            <a:r>
              <a:rPr lang="en-US" sz="2400"/>
              <a:t> "alg": "RS256",</a:t>
            </a:r>
          </a:p>
          <a:p>
            <a:endParaRPr lang="en-US" sz="2400"/>
          </a:p>
          <a:p>
            <a:r>
              <a:rPr lang="en-US" sz="2400"/>
              <a:t> "x5t": "NGTFvdK-fythEuLwjpwAJOM9n-A"</a:t>
            </a:r>
          </a:p>
          <a:p>
            <a:endParaRPr lang="en-US" sz="2400"/>
          </a:p>
          <a:p>
            <a:r>
              <a:rPr lang="en-US" sz="2400"/>
              <a:t>}.</a:t>
            </a:r>
          </a:p>
        </p:txBody>
      </p:sp>
      <p:sp>
        <p:nvSpPr>
          <p:cNvPr id="2" name="Title 1"/>
          <p:cNvSpPr>
            <a:spLocks noGrp="1"/>
          </p:cNvSpPr>
          <p:nvPr>
            <p:ph type="title"/>
          </p:nvPr>
        </p:nvSpPr>
        <p:spPr>
          <a:xfrm>
            <a:off x="218128" y="74537"/>
            <a:ext cx="11655840" cy="747897"/>
          </a:xfrm>
        </p:spPr>
        <p:txBody>
          <a:bodyPr>
            <a:normAutofit fontScale="90000"/>
          </a:bodyPr>
          <a:lstStyle/>
          <a:p>
            <a:r>
              <a:rPr lang="en-US" dirty="0" smtClean="0"/>
              <a:t>JWT Sign-on Token</a:t>
            </a:r>
            <a:endParaRPr lang="en-US" dirty="0"/>
          </a:p>
        </p:txBody>
      </p:sp>
      <p:sp>
        <p:nvSpPr>
          <p:cNvPr id="4" name="Rectangle 3"/>
          <p:cNvSpPr/>
          <p:nvPr/>
        </p:nvSpPr>
        <p:spPr bwMode="auto">
          <a:xfrm>
            <a:off x="1770539" y="5718447"/>
            <a:ext cx="8874606" cy="301353"/>
          </a:xfrm>
          <a:prstGeom prst="rect">
            <a:avLst/>
          </a:prstGeom>
          <a:solidFill>
            <a:schemeClr val="accent1">
              <a:tint val="65000"/>
              <a:alpha val="2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765" dirty="0">
                <a:solidFill>
                  <a:schemeClr val="tx1"/>
                </a:solidFill>
                <a:ea typeface="Segoe UI" pitchFamily="34" charset="0"/>
                <a:cs typeface="Segoe UI" pitchFamily="34" charset="0"/>
              </a:rPr>
              <a:t>Name ID</a:t>
            </a:r>
          </a:p>
        </p:txBody>
      </p:sp>
      <p:sp>
        <p:nvSpPr>
          <p:cNvPr id="5" name="Rectangle 4"/>
          <p:cNvSpPr/>
          <p:nvPr/>
        </p:nvSpPr>
        <p:spPr bwMode="auto">
          <a:xfrm>
            <a:off x="1770539" y="4577935"/>
            <a:ext cx="8874606" cy="268927"/>
          </a:xfrm>
          <a:prstGeom prst="rect">
            <a:avLst/>
          </a:prstGeom>
          <a:solidFill>
            <a:schemeClr val="accent1">
              <a:tint val="65000"/>
              <a:alpha val="2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765" dirty="0">
                <a:solidFill>
                  <a:schemeClr val="tx1"/>
                </a:solidFill>
                <a:ea typeface="Segoe UI" pitchFamily="34" charset="0"/>
                <a:cs typeface="Segoe UI" pitchFamily="34" charset="0"/>
              </a:rPr>
              <a:t>Tenant ID</a:t>
            </a:r>
          </a:p>
        </p:txBody>
      </p:sp>
      <p:sp>
        <p:nvSpPr>
          <p:cNvPr id="6" name="Rectangle 5"/>
          <p:cNvSpPr/>
          <p:nvPr/>
        </p:nvSpPr>
        <p:spPr bwMode="auto">
          <a:xfrm>
            <a:off x="1770539" y="4887347"/>
            <a:ext cx="8874606" cy="268927"/>
          </a:xfrm>
          <a:prstGeom prst="rect">
            <a:avLst/>
          </a:prstGeom>
          <a:solidFill>
            <a:schemeClr val="accent1">
              <a:tint val="65000"/>
              <a:alpha val="2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765" dirty="0">
                <a:solidFill>
                  <a:schemeClr val="tx1"/>
                </a:solidFill>
                <a:ea typeface="Segoe UI" pitchFamily="34" charset="0"/>
                <a:cs typeface="Segoe UI" pitchFamily="34" charset="0"/>
              </a:rPr>
              <a:t>Object Identifier</a:t>
            </a:r>
          </a:p>
        </p:txBody>
      </p:sp>
      <p:sp>
        <p:nvSpPr>
          <p:cNvPr id="7" name="Rectangle 6"/>
          <p:cNvSpPr/>
          <p:nvPr/>
        </p:nvSpPr>
        <p:spPr bwMode="auto">
          <a:xfrm>
            <a:off x="1770539" y="5390462"/>
            <a:ext cx="8874606" cy="299468"/>
          </a:xfrm>
          <a:prstGeom prst="rect">
            <a:avLst/>
          </a:prstGeom>
          <a:solidFill>
            <a:schemeClr val="accent1">
              <a:tint val="65000"/>
              <a:alpha val="2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765" dirty="0">
                <a:solidFill>
                  <a:schemeClr val="tx1"/>
                </a:solidFill>
                <a:ea typeface="Segoe UI" pitchFamily="34" charset="0"/>
                <a:cs typeface="Segoe UI" pitchFamily="34" charset="0"/>
              </a:rPr>
              <a:t>Name</a:t>
            </a:r>
          </a:p>
        </p:txBody>
      </p:sp>
      <p:sp>
        <p:nvSpPr>
          <p:cNvPr id="8" name="Rectangle 7"/>
          <p:cNvSpPr/>
          <p:nvPr/>
        </p:nvSpPr>
        <p:spPr bwMode="auto">
          <a:xfrm>
            <a:off x="1770539" y="2671895"/>
            <a:ext cx="8874606" cy="268927"/>
          </a:xfrm>
          <a:prstGeom prst="rect">
            <a:avLst/>
          </a:prstGeom>
          <a:solidFill>
            <a:schemeClr val="accent1">
              <a:tint val="65000"/>
              <a:alpha val="2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765" dirty="0">
                <a:solidFill>
                  <a:schemeClr val="tx1"/>
                </a:solidFill>
                <a:ea typeface="Segoe UI" pitchFamily="34" charset="0"/>
                <a:cs typeface="Segoe UI" pitchFamily="34" charset="0"/>
              </a:rPr>
              <a:t>Audience</a:t>
            </a:r>
          </a:p>
        </p:txBody>
      </p:sp>
      <p:sp>
        <p:nvSpPr>
          <p:cNvPr id="11" name="Rectangle 10"/>
          <p:cNvSpPr/>
          <p:nvPr/>
        </p:nvSpPr>
        <p:spPr>
          <a:xfrm>
            <a:off x="4114800" y="1251378"/>
            <a:ext cx="8669184" cy="5078313"/>
          </a:xfrm>
          <a:prstGeom prst="rect">
            <a:avLst/>
          </a:prstGeom>
        </p:spPr>
        <p:txBody>
          <a:bodyPr wrap="square">
            <a:spAutoFit/>
          </a:bodyPr>
          <a:lstStyle/>
          <a:p>
            <a:r>
              <a:rPr lang="en-US" dirty="0"/>
              <a:t>{ "</a:t>
            </a:r>
            <a:r>
              <a:rPr lang="en-US" dirty="0" err="1"/>
              <a:t>typ</a:t>
            </a:r>
            <a:r>
              <a:rPr lang="en-US" dirty="0"/>
              <a:t>": "JWT",</a:t>
            </a:r>
          </a:p>
          <a:p>
            <a:r>
              <a:rPr lang="en-US" dirty="0"/>
              <a:t> "</a:t>
            </a:r>
            <a:r>
              <a:rPr lang="en-US" dirty="0" err="1"/>
              <a:t>alg</a:t>
            </a:r>
            <a:r>
              <a:rPr lang="en-US" dirty="0"/>
              <a:t>": "RS256",</a:t>
            </a:r>
          </a:p>
          <a:p>
            <a:r>
              <a:rPr lang="en-US" dirty="0"/>
              <a:t> "x5t": "NGTFvdK-fythEuLwjpwAJOM9n-A"</a:t>
            </a:r>
          </a:p>
          <a:p>
            <a:r>
              <a:rPr lang="en-US" dirty="0"/>
              <a:t>}.</a:t>
            </a:r>
          </a:p>
          <a:p>
            <a:r>
              <a:rPr lang="en-US" dirty="0" smtClean="0"/>
              <a:t>{</a:t>
            </a:r>
            <a:r>
              <a:rPr lang="en-US" dirty="0"/>
              <a:t> </a:t>
            </a:r>
            <a:endParaRPr lang="en-US" dirty="0" smtClean="0"/>
          </a:p>
          <a:p>
            <a:r>
              <a:rPr lang="en-US" dirty="0" smtClean="0"/>
              <a:t>"</a:t>
            </a:r>
            <a:r>
              <a:rPr lang="en-US" dirty="0"/>
              <a:t>aud": "b795f2fa-0b01-4d4e-8973-58fc7782ccb7",</a:t>
            </a:r>
          </a:p>
          <a:p>
            <a:r>
              <a:rPr lang="en-US" dirty="0"/>
              <a:t> "</a:t>
            </a:r>
            <a:r>
              <a:rPr lang="en-US" dirty="0" err="1"/>
              <a:t>iss</a:t>
            </a:r>
            <a:r>
              <a:rPr lang="en-US" dirty="0"/>
              <a:t>": "https://sts.windows.net/fb75b294-e941-4de6-9687-04596793d789/",</a:t>
            </a:r>
          </a:p>
          <a:p>
            <a:r>
              <a:rPr lang="en-US" dirty="0"/>
              <a:t> "</a:t>
            </a:r>
            <a:r>
              <a:rPr lang="en-US" dirty="0" err="1"/>
              <a:t>iat</a:t>
            </a:r>
            <a:r>
              <a:rPr lang="en-US" dirty="0"/>
              <a:t>": </a:t>
            </a:r>
            <a:r>
              <a:rPr lang="en-US" u="sng" dirty="0"/>
              <a:t>1396937949</a:t>
            </a:r>
            <a:r>
              <a:rPr lang="en-US" dirty="0"/>
              <a:t>,</a:t>
            </a:r>
          </a:p>
          <a:p>
            <a:r>
              <a:rPr lang="en-US" dirty="0"/>
              <a:t> "nbf": </a:t>
            </a:r>
            <a:r>
              <a:rPr lang="en-US" u="sng" dirty="0"/>
              <a:t>1396937949</a:t>
            </a:r>
            <a:r>
              <a:rPr lang="en-US" dirty="0"/>
              <a:t>,</a:t>
            </a:r>
          </a:p>
          <a:p>
            <a:r>
              <a:rPr lang="en-US" dirty="0"/>
              <a:t> "exp": </a:t>
            </a:r>
            <a:r>
              <a:rPr lang="en-US" u="sng" dirty="0"/>
              <a:t>1396941849</a:t>
            </a:r>
            <a:r>
              <a:rPr lang="en-US" dirty="0"/>
              <a:t>,</a:t>
            </a:r>
          </a:p>
          <a:p>
            <a:r>
              <a:rPr lang="en-US" dirty="0"/>
              <a:t> "</a:t>
            </a:r>
            <a:r>
              <a:rPr lang="en-US" dirty="0" err="1"/>
              <a:t>ver</a:t>
            </a:r>
            <a:r>
              <a:rPr lang="en-US" dirty="0"/>
              <a:t>": "1.0",</a:t>
            </a:r>
          </a:p>
          <a:p>
            <a:r>
              <a:rPr lang="en-US" dirty="0"/>
              <a:t> "tid": "fb75b294-e941-4de6-9687-04596793d789",</a:t>
            </a:r>
          </a:p>
          <a:p>
            <a:r>
              <a:rPr lang="en-US" dirty="0"/>
              <a:t> "oid": "29e3eb2c-a314-409c-adc0-8608bba8db99",</a:t>
            </a:r>
          </a:p>
          <a:p>
            <a:r>
              <a:rPr lang="en-US" dirty="0"/>
              <a:t> "upn": "bob@myNewDirectory.onmicrosoft.com",</a:t>
            </a:r>
          </a:p>
          <a:p>
            <a:r>
              <a:rPr lang="en-US" dirty="0"/>
              <a:t> "</a:t>
            </a:r>
            <a:r>
              <a:rPr lang="en-US" dirty="0" err="1"/>
              <a:t>unique_name</a:t>
            </a:r>
            <a:r>
              <a:rPr lang="en-US" dirty="0"/>
              <a:t>": "bob@myNewDirectory.onmicrosoft.com",</a:t>
            </a:r>
          </a:p>
          <a:p>
            <a:r>
              <a:rPr lang="en-US" dirty="0"/>
              <a:t> "sub": "m70fSk8OdeYYyCYY6C3922lmZMz9JKCGR0P1x0Ilrok",</a:t>
            </a:r>
          </a:p>
          <a:p>
            <a:r>
              <a:rPr lang="en-US" dirty="0"/>
              <a:t> "given_name": "bob</a:t>
            </a:r>
            <a:r>
              <a:rPr lang="en-US" dirty="0" smtClean="0"/>
              <a:t>"</a:t>
            </a:r>
            <a:endParaRPr lang="en-US" dirty="0"/>
          </a:p>
          <a:p>
            <a:r>
              <a:rPr lang="en-US" dirty="0" smtClean="0"/>
              <a:t>}</a:t>
            </a:r>
            <a:endParaRPr lang="en-US" dirty="0"/>
          </a:p>
        </p:txBody>
      </p:sp>
    </p:spTree>
    <p:extLst>
      <p:ext uri="{BB962C8B-B14F-4D97-AF65-F5344CB8AC3E}">
        <p14:creationId xmlns:p14="http://schemas.microsoft.com/office/powerpoint/2010/main" val="110962528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4355965" y="1409700"/>
            <a:ext cx="7315200" cy="4991100"/>
          </a:xfrm>
          <a:prstGeom prst="rect">
            <a:avLst/>
          </a:prstGeom>
          <a:solidFill>
            <a:schemeClr val="accent6">
              <a:lumMod val="40000"/>
              <a:lumOff val="60000"/>
              <a:alpha val="4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p:nvSpPr>
        <p:spPr bwMode="auto">
          <a:xfrm>
            <a:off x="416833" y="1409700"/>
            <a:ext cx="3657600" cy="4991100"/>
          </a:xfrm>
          <a:prstGeom prst="rect">
            <a:avLst/>
          </a:prstGeom>
          <a:solidFill>
            <a:schemeClr val="accent6">
              <a:lumMod val="40000"/>
              <a:lumOff val="60000"/>
              <a:alpha val="4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519248" y="494600"/>
            <a:ext cx="11151917" cy="747897"/>
          </a:xfrm>
        </p:spPr>
        <p:txBody>
          <a:bodyPr>
            <a:normAutofit fontScale="90000"/>
          </a:bodyPr>
          <a:lstStyle/>
          <a:p>
            <a:r>
              <a:rPr lang="en-US" dirty="0" smtClean="0"/>
              <a:t>OpenID Connect</a:t>
            </a:r>
            <a:endParaRPr lang="en-US" dirty="0"/>
          </a:p>
        </p:txBody>
      </p:sp>
      <p:sp>
        <p:nvSpPr>
          <p:cNvPr id="13" name="TextBox 12"/>
          <p:cNvSpPr txBox="1"/>
          <p:nvPr/>
        </p:nvSpPr>
        <p:spPr>
          <a:xfrm>
            <a:off x="4663577" y="2760058"/>
            <a:ext cx="6699975" cy="3108543"/>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chemeClr val="bg1"/>
                </a:solidFill>
              </a:rPr>
              <a:t>SSO Protocol build on OAuth 2.0</a:t>
            </a:r>
          </a:p>
          <a:p>
            <a:pPr>
              <a:lnSpc>
                <a:spcPct val="90000"/>
              </a:lnSpc>
              <a:spcBef>
                <a:spcPct val="20000"/>
              </a:spcBef>
              <a:buSzPct val="80000"/>
            </a:pPr>
            <a:endParaRPr lang="en-US" sz="2400" dirty="0" smtClean="0">
              <a:solidFill>
                <a:schemeClr val="bg1"/>
              </a:solidFill>
            </a:endParaRPr>
          </a:p>
          <a:p>
            <a:pPr>
              <a:lnSpc>
                <a:spcPct val="90000"/>
              </a:lnSpc>
              <a:spcBef>
                <a:spcPct val="20000"/>
              </a:spcBef>
              <a:buSzPct val="80000"/>
            </a:pPr>
            <a:r>
              <a:rPr lang="en-US" sz="2400" dirty="0" smtClean="0">
                <a:solidFill>
                  <a:schemeClr val="bg1"/>
                </a:solidFill>
              </a:rPr>
              <a:t>Core and Discovery Specs finalized</a:t>
            </a:r>
          </a:p>
          <a:p>
            <a:pPr>
              <a:lnSpc>
                <a:spcPct val="90000"/>
              </a:lnSpc>
              <a:spcBef>
                <a:spcPct val="20000"/>
              </a:spcBef>
              <a:buSzPct val="80000"/>
            </a:pPr>
            <a:endParaRPr lang="en-US" sz="2400" dirty="0" smtClean="0">
              <a:solidFill>
                <a:schemeClr val="bg1"/>
              </a:solidFill>
            </a:endParaRPr>
          </a:p>
          <a:p>
            <a:pPr>
              <a:lnSpc>
                <a:spcPct val="90000"/>
              </a:lnSpc>
              <a:spcBef>
                <a:spcPct val="20000"/>
              </a:spcBef>
              <a:buSzPct val="80000"/>
            </a:pPr>
            <a:r>
              <a:rPr lang="en-US" sz="2400" dirty="0" smtClean="0">
                <a:solidFill>
                  <a:schemeClr val="bg1"/>
                </a:solidFill>
              </a:rPr>
              <a:t>Lightweight, yet very powerful</a:t>
            </a:r>
            <a:endParaRPr lang="en-US" sz="2400" dirty="0">
              <a:solidFill>
                <a:schemeClr val="bg1"/>
              </a:solidFill>
            </a:endParaRPr>
          </a:p>
          <a:p>
            <a:pPr>
              <a:lnSpc>
                <a:spcPct val="90000"/>
              </a:lnSpc>
              <a:spcBef>
                <a:spcPct val="20000"/>
              </a:spcBef>
              <a:buSzPct val="80000"/>
            </a:pPr>
            <a:endParaRPr lang="en-US" sz="2400" dirty="0">
              <a:solidFill>
                <a:schemeClr val="bg1"/>
              </a:solidFill>
            </a:endParaRPr>
          </a:p>
          <a:p>
            <a:pPr>
              <a:lnSpc>
                <a:spcPct val="90000"/>
              </a:lnSpc>
              <a:spcBef>
                <a:spcPct val="20000"/>
              </a:spcBef>
              <a:buSzPct val="80000"/>
            </a:pPr>
            <a:endParaRPr lang="en-US" sz="2400" dirty="0">
              <a:solidFill>
                <a:schemeClr val="bg1"/>
              </a:solidFill>
            </a:endParaRPr>
          </a:p>
          <a:p>
            <a:pPr>
              <a:lnSpc>
                <a:spcPct val="90000"/>
              </a:lnSpc>
              <a:spcBef>
                <a:spcPct val="20000"/>
              </a:spcBef>
              <a:buSzPct val="80000"/>
            </a:pPr>
            <a:endParaRPr lang="en-US" sz="2000" i="1" dirty="0">
              <a:gradFill>
                <a:gsLst>
                  <a:gs pos="0">
                    <a:srgbClr val="292929">
                      <a:lumMod val="90000"/>
                      <a:lumOff val="10000"/>
                    </a:srgbClr>
                  </a:gs>
                  <a:gs pos="86000">
                    <a:srgbClr val="292929">
                      <a:lumMod val="90000"/>
                      <a:lumOff val="10000"/>
                    </a:srgbClr>
                  </a:gs>
                </a:gsLst>
                <a:lin ang="5400000" scaled="0"/>
              </a:gradFill>
            </a:endParaRPr>
          </a:p>
        </p:txBody>
      </p:sp>
      <p:grpSp>
        <p:nvGrpSpPr>
          <p:cNvPr id="4" name="Group 3"/>
          <p:cNvGrpSpPr/>
          <p:nvPr/>
        </p:nvGrpSpPr>
        <p:grpSpPr>
          <a:xfrm>
            <a:off x="597809" y="3322345"/>
            <a:ext cx="3295649" cy="1165811"/>
            <a:chOff x="704850" y="2567182"/>
            <a:chExt cx="3295649" cy="1165811"/>
          </a:xfrm>
        </p:grpSpPr>
        <p:sp>
          <p:nvSpPr>
            <p:cNvPr id="3" name="Rounded Rectangle 2"/>
            <p:cNvSpPr/>
            <p:nvPr/>
          </p:nvSpPr>
          <p:spPr bwMode="auto">
            <a:xfrm>
              <a:off x="704850" y="2567182"/>
              <a:ext cx="3295649" cy="1165811"/>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156" y="2567182"/>
              <a:ext cx="2955036" cy="1165810"/>
            </a:xfrm>
            <a:prstGeom prst="rect">
              <a:avLst/>
            </a:prstGeom>
          </p:spPr>
        </p:pic>
      </p:grpSp>
    </p:spTree>
    <p:extLst>
      <p:ext uri="{BB962C8B-B14F-4D97-AF65-F5344CB8AC3E}">
        <p14:creationId xmlns:p14="http://schemas.microsoft.com/office/powerpoint/2010/main" val="352419348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19248" y="1498600"/>
            <a:ext cx="10275752" cy="5080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Using OpenID Connect OWIN</a:t>
            </a:r>
            <a:endParaRPr lang="en-US" dirty="0"/>
          </a:p>
        </p:txBody>
      </p:sp>
      <p:sp>
        <p:nvSpPr>
          <p:cNvPr id="3" name="Rectangle 2"/>
          <p:cNvSpPr/>
          <p:nvPr/>
        </p:nvSpPr>
        <p:spPr>
          <a:xfrm>
            <a:off x="1085124" y="2292885"/>
            <a:ext cx="9144000" cy="3970318"/>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ConfigureAuth</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IAppBuilder</a:t>
            </a:r>
            <a:r>
              <a:rPr lang="en-US" dirty="0">
                <a:solidFill>
                  <a:srgbClr val="000000"/>
                </a:solidFill>
                <a:highlight>
                  <a:srgbClr val="FFFFFF"/>
                </a:highlight>
                <a:latin typeface="Consolas" panose="020B0609020204030204" pitchFamily="49" charset="0"/>
              </a:rPr>
              <a:t> app)</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app.SetDefaultSignInAsAuthenticationType</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2B91AF"/>
                </a:solidFill>
                <a:highlight>
                  <a:srgbClr val="FFFFFF"/>
                </a:highlight>
                <a:latin typeface="Consolas" panose="020B0609020204030204" pitchFamily="49" charset="0"/>
              </a:rPr>
              <a:t>CookieAuthenticationDefaults</a:t>
            </a:r>
            <a:r>
              <a:rPr lang="en-US" dirty="0" err="1" smtClean="0">
                <a:solidFill>
                  <a:srgbClr val="000000"/>
                </a:solidFill>
                <a:highlight>
                  <a:srgbClr val="FFFFFF"/>
                </a:highlight>
                <a:latin typeface="Consolas" panose="020B0609020204030204" pitchFamily="49" charset="0"/>
              </a:rPr>
              <a:t>.AuthenticationType</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app.UseCookieAuthentication</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new</a:t>
            </a:r>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CookieAuthenticationOptions</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app.UseOpenIdConnectAuthentication</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OpenIdConnectAuthenticationOptions</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Client_Id</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clientId</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Authority = </a:t>
            </a:r>
            <a:r>
              <a:rPr lang="en-US" dirty="0" smtClean="0">
                <a:solidFill>
                  <a:srgbClr val="000000"/>
                </a:solidFill>
                <a:highlight>
                  <a:srgbClr val="FFFFFF"/>
                </a:highlight>
                <a:latin typeface="Consolas" panose="020B0609020204030204" pitchFamily="49" charset="0"/>
              </a:rPr>
              <a:t>authority                </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endParaRPr lang="en-US" dirty="0"/>
          </a:p>
        </p:txBody>
      </p:sp>
      <p:sp>
        <p:nvSpPr>
          <p:cNvPr id="5" name="TextBox 4"/>
          <p:cNvSpPr txBox="1"/>
          <p:nvPr/>
        </p:nvSpPr>
        <p:spPr>
          <a:xfrm>
            <a:off x="737605" y="1651042"/>
            <a:ext cx="6540500"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err="1" smtClean="0">
                <a:gradFill>
                  <a:gsLst>
                    <a:gs pos="0">
                      <a:srgbClr val="292929">
                        <a:lumMod val="90000"/>
                        <a:lumOff val="10000"/>
                      </a:srgbClr>
                    </a:gs>
                    <a:gs pos="86000">
                      <a:srgbClr val="292929">
                        <a:lumMod val="90000"/>
                        <a:lumOff val="10000"/>
                      </a:srgbClr>
                    </a:gs>
                  </a:gsLst>
                  <a:lin ang="5400000" scaled="0"/>
                </a:gradFill>
                <a:latin typeface="+mj-lt"/>
              </a:rPr>
              <a:t>Startup.Auth.cs</a:t>
            </a:r>
            <a:endParaRPr lang="en-US" sz="3200" dirty="0">
              <a:gradFill>
                <a:gsLst>
                  <a:gs pos="0">
                    <a:srgbClr val="292929">
                      <a:lumMod val="90000"/>
                      <a:lumOff val="10000"/>
                    </a:srgbClr>
                  </a:gs>
                  <a:gs pos="86000">
                    <a:srgbClr val="292929">
                      <a:lumMod val="90000"/>
                      <a:lumOff val="10000"/>
                    </a:srgbClr>
                  </a:gs>
                </a:gsLst>
                <a:lin ang="5400000" scaled="0"/>
              </a:gradFill>
              <a:latin typeface="+mj-lt"/>
            </a:endParaRPr>
          </a:p>
        </p:txBody>
      </p:sp>
    </p:spTree>
    <p:extLst>
      <p:ext uri="{BB962C8B-B14F-4D97-AF65-F5344CB8AC3E}">
        <p14:creationId xmlns:p14="http://schemas.microsoft.com/office/powerpoint/2010/main" val="397304465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09624" y="2009452"/>
            <a:ext cx="8715376" cy="3841052"/>
          </a:xfrm>
          <a:prstGeom prst="rect">
            <a:avLst/>
          </a:prstGeom>
          <a:noFill/>
        </p:spPr>
        <p:txBody>
          <a:bodyPr wrap="square" lIns="0" tIns="0" rIns="0" bIns="0" rtlCol="0">
            <a:spAutoFit/>
          </a:bodyPr>
          <a:lstStyle/>
          <a:p>
            <a:pPr marL="460375" indent="-460375">
              <a:lnSpc>
                <a:spcPct val="90000"/>
              </a:lnSpc>
              <a:spcBef>
                <a:spcPct val="20000"/>
              </a:spcBef>
              <a:buSzPct val="80000"/>
              <a:buBlip>
                <a:blip r:embed="rId3"/>
              </a:buBlip>
            </a:pPr>
            <a:r>
              <a:rPr lang="en-US" sz="3200" b="1" dirty="0" err="1" smtClean="0">
                <a:solidFill>
                  <a:schemeClr val="bg1"/>
                </a:solidFill>
                <a:latin typeface="+mj-lt"/>
              </a:rPr>
              <a:t>Woodgrove</a:t>
            </a:r>
            <a:r>
              <a:rPr lang="en-US" sz="3200" dirty="0" smtClean="0">
                <a:solidFill>
                  <a:schemeClr val="bg1"/>
                </a:solidFill>
                <a:latin typeface="+mj-lt"/>
              </a:rPr>
              <a:t> – Cecil, a developer registers a multi-tenant web app, and configures permission scopes required to access Office 365 and the Graph API</a:t>
            </a:r>
          </a:p>
          <a:p>
            <a:pPr marL="460375" indent="-460375">
              <a:lnSpc>
                <a:spcPct val="90000"/>
              </a:lnSpc>
              <a:spcBef>
                <a:spcPct val="20000"/>
              </a:spcBef>
              <a:buSzPct val="80000"/>
              <a:buBlip>
                <a:blip r:embed="rId3"/>
              </a:buBlip>
            </a:pPr>
            <a:endParaRPr lang="en-US" sz="3200" dirty="0">
              <a:solidFill>
                <a:schemeClr val="bg1"/>
              </a:solidFill>
              <a:latin typeface="+mj-lt"/>
            </a:endParaRPr>
          </a:p>
          <a:p>
            <a:pPr marL="460375" indent="-460375">
              <a:lnSpc>
                <a:spcPct val="90000"/>
              </a:lnSpc>
              <a:spcBef>
                <a:spcPct val="20000"/>
              </a:spcBef>
              <a:buSzPct val="80000"/>
              <a:buBlip>
                <a:blip r:embed="rId3"/>
              </a:buBlip>
            </a:pPr>
            <a:r>
              <a:rPr lang="en-US" sz="3200" b="1" dirty="0" smtClean="0">
                <a:solidFill>
                  <a:schemeClr val="bg1"/>
                </a:solidFill>
                <a:latin typeface="+mj-lt"/>
              </a:rPr>
              <a:t>Contoso </a:t>
            </a:r>
            <a:r>
              <a:rPr lang="en-US" sz="3200" b="1" dirty="0">
                <a:solidFill>
                  <a:schemeClr val="bg1"/>
                </a:solidFill>
                <a:latin typeface="+mj-lt"/>
              </a:rPr>
              <a:t>I</a:t>
            </a:r>
            <a:r>
              <a:rPr lang="en-US" sz="3200" b="1" dirty="0" smtClean="0">
                <a:solidFill>
                  <a:schemeClr val="bg1"/>
                </a:solidFill>
                <a:latin typeface="+mj-lt"/>
              </a:rPr>
              <a:t>nc</a:t>
            </a:r>
            <a:r>
              <a:rPr lang="en-US" sz="3200" dirty="0" smtClean="0">
                <a:solidFill>
                  <a:schemeClr val="bg1"/>
                </a:solidFill>
                <a:latin typeface="+mj-lt"/>
              </a:rPr>
              <a:t> </a:t>
            </a:r>
            <a:r>
              <a:rPr lang="en-US" sz="3200" dirty="0">
                <a:solidFill>
                  <a:schemeClr val="bg1"/>
                </a:solidFill>
                <a:latin typeface="+mj-lt"/>
              </a:rPr>
              <a:t>– </a:t>
            </a:r>
            <a:r>
              <a:rPr lang="en-US" sz="3200" dirty="0" smtClean="0">
                <a:solidFill>
                  <a:schemeClr val="bg1"/>
                </a:solidFill>
                <a:latin typeface="+mj-lt"/>
              </a:rPr>
              <a:t>Irwin, an Information Worker, acquires </a:t>
            </a:r>
            <a:r>
              <a:rPr lang="en-US" sz="3200" dirty="0">
                <a:solidFill>
                  <a:schemeClr val="bg1"/>
                </a:solidFill>
                <a:latin typeface="+mj-lt"/>
              </a:rPr>
              <a:t>and </a:t>
            </a:r>
            <a:r>
              <a:rPr lang="en-US" sz="3200" dirty="0" smtClean="0">
                <a:solidFill>
                  <a:schemeClr val="bg1"/>
                </a:solidFill>
                <a:latin typeface="+mj-lt"/>
              </a:rPr>
              <a:t>consents </a:t>
            </a:r>
            <a:r>
              <a:rPr lang="en-US" sz="3200" dirty="0">
                <a:solidFill>
                  <a:schemeClr val="bg1"/>
                </a:solidFill>
                <a:latin typeface="+mj-lt"/>
              </a:rPr>
              <a:t>to </a:t>
            </a:r>
            <a:r>
              <a:rPr lang="en-US" sz="3200" dirty="0" err="1">
                <a:solidFill>
                  <a:schemeClr val="bg1"/>
                </a:solidFill>
                <a:latin typeface="+mj-lt"/>
              </a:rPr>
              <a:t>Woodgrove’s</a:t>
            </a:r>
            <a:r>
              <a:rPr lang="en-US" sz="3200" dirty="0">
                <a:solidFill>
                  <a:schemeClr val="bg1"/>
                </a:solidFill>
                <a:latin typeface="+mj-lt"/>
              </a:rPr>
              <a:t> </a:t>
            </a:r>
            <a:r>
              <a:rPr lang="en-US" sz="3200" dirty="0" smtClean="0">
                <a:solidFill>
                  <a:schemeClr val="bg1"/>
                </a:solidFill>
                <a:latin typeface="+mj-lt"/>
              </a:rPr>
              <a:t>app</a:t>
            </a:r>
          </a:p>
          <a:p>
            <a:pPr marL="917575" lvl="1" indent="-460375">
              <a:lnSpc>
                <a:spcPct val="90000"/>
              </a:lnSpc>
              <a:spcBef>
                <a:spcPct val="20000"/>
              </a:spcBef>
              <a:buSzPct val="80000"/>
              <a:buBlip>
                <a:blip r:embed="rId3"/>
              </a:buBlip>
            </a:pPr>
            <a:r>
              <a:rPr lang="en-US" sz="3200" dirty="0" smtClean="0">
                <a:solidFill>
                  <a:schemeClr val="bg1"/>
                </a:solidFill>
                <a:latin typeface="+mj-lt"/>
              </a:rPr>
              <a:t>Contoso Inc uses Office365</a:t>
            </a:r>
            <a:endParaRPr lang="en-US" sz="3200" dirty="0">
              <a:solidFill>
                <a:schemeClr val="bg1"/>
              </a:solidFill>
              <a:latin typeface="+mj-lt"/>
            </a:endParaRPr>
          </a:p>
        </p:txBody>
      </p:sp>
      <p:sp>
        <p:nvSpPr>
          <p:cNvPr id="8" name="TextBox 7"/>
          <p:cNvSpPr txBox="1"/>
          <p:nvPr/>
        </p:nvSpPr>
        <p:spPr>
          <a:xfrm>
            <a:off x="330200" y="547138"/>
            <a:ext cx="11531600" cy="1052596"/>
          </a:xfrm>
          <a:prstGeom prst="rect">
            <a:avLst/>
          </a:prstGeom>
          <a:noFill/>
        </p:spPr>
        <p:txBody>
          <a:bodyPr wrap="square" lIns="0" tIns="0" rIns="0" bIns="0" rtlCol="0">
            <a:spAutoFit/>
          </a:bodyPr>
          <a:lstStyle/>
          <a:p>
            <a:pPr>
              <a:lnSpc>
                <a:spcPct val="90000"/>
              </a:lnSpc>
              <a:spcBef>
                <a:spcPct val="20000"/>
              </a:spcBef>
              <a:buSzPct val="80000"/>
            </a:pPr>
            <a:r>
              <a:rPr lang="en-US" sz="3800" dirty="0" smtClean="0">
                <a:solidFill>
                  <a:schemeClr val="bg1"/>
                </a:solidFill>
                <a:latin typeface="+mj-lt"/>
              </a:rPr>
              <a:t>Multi-tenant web application that calls Office 365 services and Graph API</a:t>
            </a:r>
            <a:endParaRPr lang="en-US" sz="3800" dirty="0">
              <a:solidFill>
                <a:schemeClr val="bg1"/>
              </a:solidFill>
              <a:latin typeface="+mj-lt"/>
            </a:endParaRPr>
          </a:p>
        </p:txBody>
      </p:sp>
    </p:spTree>
    <p:extLst>
      <p:ext uri="{BB962C8B-B14F-4D97-AF65-F5344CB8AC3E}">
        <p14:creationId xmlns:p14="http://schemas.microsoft.com/office/powerpoint/2010/main" val="1764591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2867" y="1343609"/>
            <a:ext cx="8715376" cy="4924425"/>
          </a:xfrm>
          <a:prstGeom prst="rect">
            <a:avLst/>
          </a:prstGeom>
          <a:noFill/>
        </p:spPr>
        <p:txBody>
          <a:bodyPr wrap="square" lIns="0" tIns="0" rIns="0" bIns="0" rtlCol="0">
            <a:spAutoFit/>
          </a:bodyPr>
          <a:lstStyle/>
          <a:p>
            <a:pPr marL="460375" indent="-460375">
              <a:lnSpc>
                <a:spcPct val="90000"/>
              </a:lnSpc>
              <a:spcBef>
                <a:spcPct val="20000"/>
              </a:spcBef>
              <a:buSzPct val="80000"/>
              <a:buBlip>
                <a:blip r:embed="rId3"/>
              </a:buBlip>
            </a:pPr>
            <a:r>
              <a:rPr lang="en-US" sz="3200" b="1" dirty="0" err="1" smtClean="0">
                <a:solidFill>
                  <a:schemeClr val="bg1"/>
                </a:solidFill>
                <a:latin typeface="+mj-lt"/>
              </a:rPr>
              <a:t>Woodgrove</a:t>
            </a:r>
            <a:endParaRPr lang="en-US" sz="3200" dirty="0">
              <a:solidFill>
                <a:schemeClr val="bg1"/>
              </a:solidFill>
              <a:latin typeface="+mj-lt"/>
            </a:endParaRPr>
          </a:p>
          <a:p>
            <a:pPr marL="917575" lvl="1" indent="-460375">
              <a:lnSpc>
                <a:spcPct val="90000"/>
              </a:lnSpc>
              <a:spcBef>
                <a:spcPct val="20000"/>
              </a:spcBef>
              <a:buSzPct val="80000"/>
              <a:buBlip>
                <a:blip r:embed="rId3"/>
              </a:buBlip>
            </a:pPr>
            <a:r>
              <a:rPr lang="en-US" sz="3200" dirty="0" smtClean="0">
                <a:solidFill>
                  <a:schemeClr val="bg1"/>
                </a:solidFill>
                <a:latin typeface="+mj-lt"/>
              </a:rPr>
              <a:t>Cecil, a developer, registers app (web API), and configures it to expose permission scopes.</a:t>
            </a:r>
          </a:p>
          <a:p>
            <a:pPr marL="917575" lvl="1" indent="-460375">
              <a:lnSpc>
                <a:spcPct val="90000"/>
              </a:lnSpc>
              <a:spcBef>
                <a:spcPct val="20000"/>
              </a:spcBef>
              <a:buSzPct val="80000"/>
              <a:buBlip>
                <a:blip r:embed="rId3"/>
              </a:buBlip>
            </a:pPr>
            <a:r>
              <a:rPr lang="en-US" sz="3200" dirty="0" smtClean="0">
                <a:solidFill>
                  <a:schemeClr val="bg1"/>
                </a:solidFill>
                <a:latin typeface="+mj-lt"/>
              </a:rPr>
              <a:t>Cecil configures a client app to request permission scopes from the new web API</a:t>
            </a:r>
          </a:p>
          <a:p>
            <a:pPr>
              <a:lnSpc>
                <a:spcPct val="90000"/>
              </a:lnSpc>
              <a:spcBef>
                <a:spcPct val="20000"/>
              </a:spcBef>
              <a:buSzPct val="80000"/>
            </a:pPr>
            <a:endParaRPr lang="en-US" sz="3200" dirty="0">
              <a:solidFill>
                <a:schemeClr val="bg1"/>
              </a:solidFill>
              <a:latin typeface="+mj-lt"/>
            </a:endParaRPr>
          </a:p>
          <a:p>
            <a:pPr marL="460375" indent="-460375">
              <a:lnSpc>
                <a:spcPct val="90000"/>
              </a:lnSpc>
              <a:spcBef>
                <a:spcPct val="20000"/>
              </a:spcBef>
              <a:buSzPct val="80000"/>
              <a:buBlip>
                <a:blip r:embed="rId3"/>
              </a:buBlip>
            </a:pPr>
            <a:r>
              <a:rPr lang="en-US" sz="3200" b="1" dirty="0" smtClean="0">
                <a:solidFill>
                  <a:schemeClr val="bg1"/>
                </a:solidFill>
                <a:latin typeface="+mj-lt"/>
              </a:rPr>
              <a:t>Contoso </a:t>
            </a:r>
            <a:r>
              <a:rPr lang="en-US" sz="3200" b="1" dirty="0">
                <a:solidFill>
                  <a:schemeClr val="bg1"/>
                </a:solidFill>
                <a:latin typeface="+mj-lt"/>
              </a:rPr>
              <a:t>I</a:t>
            </a:r>
            <a:r>
              <a:rPr lang="en-US" sz="3200" b="1" dirty="0" smtClean="0">
                <a:solidFill>
                  <a:schemeClr val="bg1"/>
                </a:solidFill>
                <a:latin typeface="+mj-lt"/>
              </a:rPr>
              <a:t>nc</a:t>
            </a:r>
            <a:r>
              <a:rPr lang="en-US" sz="3200" dirty="0" smtClean="0">
                <a:solidFill>
                  <a:schemeClr val="bg1"/>
                </a:solidFill>
                <a:latin typeface="+mj-lt"/>
              </a:rPr>
              <a:t> </a:t>
            </a:r>
            <a:r>
              <a:rPr lang="en-US" sz="3200" dirty="0">
                <a:solidFill>
                  <a:schemeClr val="bg1"/>
                </a:solidFill>
                <a:latin typeface="+mj-lt"/>
              </a:rPr>
              <a:t>– Customer </a:t>
            </a:r>
            <a:r>
              <a:rPr lang="en-US" sz="3200" dirty="0" smtClean="0">
                <a:solidFill>
                  <a:schemeClr val="bg1"/>
                </a:solidFill>
                <a:latin typeface="+mj-lt"/>
              </a:rPr>
              <a:t>(Irwin) acquires </a:t>
            </a:r>
            <a:r>
              <a:rPr lang="en-US" sz="3200" dirty="0">
                <a:solidFill>
                  <a:schemeClr val="bg1"/>
                </a:solidFill>
                <a:latin typeface="+mj-lt"/>
              </a:rPr>
              <a:t>and </a:t>
            </a:r>
            <a:r>
              <a:rPr lang="en-US" sz="3200" dirty="0" smtClean="0">
                <a:solidFill>
                  <a:schemeClr val="bg1"/>
                </a:solidFill>
                <a:latin typeface="+mj-lt"/>
              </a:rPr>
              <a:t>consents </a:t>
            </a:r>
            <a:r>
              <a:rPr lang="en-US" sz="3200" dirty="0">
                <a:solidFill>
                  <a:schemeClr val="bg1"/>
                </a:solidFill>
                <a:latin typeface="+mj-lt"/>
              </a:rPr>
              <a:t>to </a:t>
            </a:r>
            <a:r>
              <a:rPr lang="en-US" sz="3200" dirty="0" err="1">
                <a:solidFill>
                  <a:schemeClr val="bg1"/>
                </a:solidFill>
                <a:latin typeface="+mj-lt"/>
              </a:rPr>
              <a:t>Woodgrove’s</a:t>
            </a:r>
            <a:r>
              <a:rPr lang="en-US" sz="3200" dirty="0">
                <a:solidFill>
                  <a:schemeClr val="bg1"/>
                </a:solidFill>
                <a:latin typeface="+mj-lt"/>
              </a:rPr>
              <a:t> </a:t>
            </a:r>
            <a:r>
              <a:rPr lang="en-US" sz="3200" dirty="0" smtClean="0">
                <a:solidFill>
                  <a:schemeClr val="bg1"/>
                </a:solidFill>
                <a:latin typeface="+mj-lt"/>
              </a:rPr>
              <a:t>app</a:t>
            </a:r>
          </a:p>
          <a:p>
            <a:pPr marL="917575" lvl="1" indent="-460375">
              <a:lnSpc>
                <a:spcPct val="90000"/>
              </a:lnSpc>
              <a:spcBef>
                <a:spcPct val="20000"/>
              </a:spcBef>
              <a:buSzPct val="80000"/>
              <a:buBlip>
                <a:blip r:embed="rId3"/>
              </a:buBlip>
            </a:pPr>
            <a:r>
              <a:rPr lang="en-US" sz="3200" dirty="0" smtClean="0">
                <a:solidFill>
                  <a:schemeClr val="bg1"/>
                </a:solidFill>
                <a:latin typeface="+mj-lt"/>
              </a:rPr>
              <a:t>Contoso Inc uses O365 and web API</a:t>
            </a:r>
            <a:endParaRPr lang="en-US" sz="3200" dirty="0">
              <a:solidFill>
                <a:schemeClr val="bg1"/>
              </a:solidFill>
              <a:latin typeface="+mj-lt"/>
            </a:endParaRPr>
          </a:p>
        </p:txBody>
      </p:sp>
      <p:sp>
        <p:nvSpPr>
          <p:cNvPr id="5" name="TextBox 4"/>
          <p:cNvSpPr txBox="1"/>
          <p:nvPr/>
        </p:nvSpPr>
        <p:spPr>
          <a:xfrm>
            <a:off x="330200" y="547138"/>
            <a:ext cx="11531600" cy="526298"/>
          </a:xfrm>
          <a:prstGeom prst="rect">
            <a:avLst/>
          </a:prstGeom>
          <a:noFill/>
        </p:spPr>
        <p:txBody>
          <a:bodyPr wrap="square" lIns="0" tIns="0" rIns="0" bIns="0" rtlCol="0">
            <a:spAutoFit/>
          </a:bodyPr>
          <a:lstStyle/>
          <a:p>
            <a:pPr>
              <a:lnSpc>
                <a:spcPct val="90000"/>
              </a:lnSpc>
              <a:spcBef>
                <a:spcPct val="20000"/>
              </a:spcBef>
              <a:buSzPct val="80000"/>
            </a:pPr>
            <a:r>
              <a:rPr lang="en-US" sz="3800" dirty="0" smtClean="0">
                <a:solidFill>
                  <a:schemeClr val="bg1"/>
                </a:solidFill>
                <a:latin typeface="+mj-lt"/>
              </a:rPr>
              <a:t>Expose a Web API, secured by Azure AD</a:t>
            </a:r>
            <a:endParaRPr lang="en-US" sz="3800" dirty="0">
              <a:solidFill>
                <a:schemeClr val="bg1"/>
              </a:solidFill>
              <a:latin typeface="+mj-lt"/>
            </a:endParaRPr>
          </a:p>
        </p:txBody>
      </p:sp>
    </p:spTree>
    <p:extLst>
      <p:ext uri="{BB962C8B-B14F-4D97-AF65-F5344CB8AC3E}">
        <p14:creationId xmlns:p14="http://schemas.microsoft.com/office/powerpoint/2010/main" val="279228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19248" y="494600"/>
            <a:ext cx="11151917" cy="747897"/>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mtClean="0"/>
              <a:t>Development Steps</a:t>
            </a:r>
            <a:endParaRPr lang="en-US" dirty="0"/>
          </a:p>
        </p:txBody>
      </p:sp>
      <p:sp>
        <p:nvSpPr>
          <p:cNvPr id="5" name="Content Placeholder 2"/>
          <p:cNvSpPr txBox="1">
            <a:spLocks/>
          </p:cNvSpPr>
          <p:nvPr/>
        </p:nvSpPr>
        <p:spPr>
          <a:xfrm>
            <a:off x="388035" y="1417661"/>
            <a:ext cx="11428827" cy="529262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mj-lt"/>
              <a:buAutoNum type="arabicPeriod"/>
            </a:pPr>
            <a:r>
              <a:rPr lang="en-US" sz="2800" smtClean="0">
                <a:latin typeface="+mj-lt"/>
              </a:rPr>
              <a:t> Register application with Azure AD in your Dev tenant </a:t>
            </a:r>
          </a:p>
          <a:p>
            <a:pPr marL="1028700" lvl="1" indent="-342900"/>
            <a:r>
              <a:rPr lang="en-US" sz="2400" smtClean="0">
                <a:latin typeface="+mj-lt"/>
              </a:rPr>
              <a:t>Requires tenant with an Azure subscription and O365 subscription</a:t>
            </a:r>
          </a:p>
          <a:p>
            <a:pPr marL="342900" indent="-342900">
              <a:buFont typeface="+mj-lt"/>
              <a:buAutoNum type="arabicPeriod"/>
            </a:pPr>
            <a:r>
              <a:rPr lang="en-US" sz="2800" smtClean="0">
                <a:latin typeface="+mj-lt"/>
              </a:rPr>
              <a:t> Configure your application registration with the permissions it needs</a:t>
            </a:r>
          </a:p>
          <a:p>
            <a:pPr marL="342900" indent="-342900">
              <a:buFont typeface="+mj-lt"/>
              <a:buAutoNum type="arabicPeriod"/>
            </a:pPr>
            <a:r>
              <a:rPr lang="en-US" sz="2800" smtClean="0">
                <a:latin typeface="+mj-lt"/>
              </a:rPr>
              <a:t> Build app code – decide on user sign up, admin sign up or both</a:t>
            </a:r>
          </a:p>
          <a:p>
            <a:pPr marL="1028700" lvl="1" indent="-342900"/>
            <a:r>
              <a:rPr lang="en-US" sz="2400" smtClean="0">
                <a:latin typeface="+mj-lt"/>
              </a:rPr>
              <a:t>Configure app code to use client_id and key/credential</a:t>
            </a:r>
          </a:p>
          <a:p>
            <a:pPr marL="1028700" lvl="1" indent="-342900"/>
            <a:r>
              <a:rPr lang="en-US" sz="2400" smtClean="0">
                <a:latin typeface="+mj-lt"/>
              </a:rPr>
              <a:t>Use OAuth flow for sign up, and get back info on the signed up user/tenant and store in your app profile database</a:t>
            </a:r>
          </a:p>
          <a:p>
            <a:pPr marL="342900" indent="-342900">
              <a:buFont typeface="+mj-lt"/>
              <a:buAutoNum type="arabicPeriod"/>
            </a:pPr>
            <a:r>
              <a:rPr lang="en-US" sz="2800" smtClean="0">
                <a:latin typeface="+mj-lt"/>
              </a:rPr>
              <a:t> Test consent flow using a set of test directory tenants (easily created)</a:t>
            </a:r>
          </a:p>
          <a:p>
            <a:pPr marL="342900" indent="-342900">
              <a:buFont typeface="+mj-lt"/>
              <a:buAutoNum type="arabicPeriod"/>
            </a:pPr>
            <a:r>
              <a:rPr lang="en-US" sz="2800" smtClean="0">
                <a:latin typeface="+mj-lt"/>
              </a:rPr>
              <a:t> Test revocation for admin and user (through the app access panel) </a:t>
            </a:r>
          </a:p>
          <a:p>
            <a:pPr marL="342900" indent="-342900">
              <a:buFont typeface="+mj-lt"/>
              <a:buAutoNum type="arabicPeriod"/>
            </a:pPr>
            <a:r>
              <a:rPr lang="en-US" sz="2800" smtClean="0">
                <a:latin typeface="+mj-lt"/>
              </a:rPr>
              <a:t> Deploy and maintain </a:t>
            </a:r>
            <a:endParaRPr lang="en-US" sz="2800" dirty="0">
              <a:latin typeface="+mj-lt"/>
            </a:endParaRPr>
          </a:p>
        </p:txBody>
      </p:sp>
    </p:spTree>
    <p:extLst>
      <p:ext uri="{BB962C8B-B14F-4D97-AF65-F5344CB8AC3E}">
        <p14:creationId xmlns:p14="http://schemas.microsoft.com/office/powerpoint/2010/main" val="177805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042" y="493553"/>
            <a:ext cx="11151917" cy="747897"/>
          </a:xfrm>
        </p:spPr>
        <p:txBody>
          <a:bodyPr>
            <a:normAutofit fontScale="90000"/>
          </a:bodyPr>
          <a:lstStyle/>
          <a:p>
            <a:r>
              <a:rPr lang="en-US" dirty="0" smtClean="0"/>
              <a:t>App Registration</a:t>
            </a:r>
            <a:endParaRPr lang="en-US" dirty="0"/>
          </a:p>
        </p:txBody>
      </p:sp>
      <p:sp>
        <p:nvSpPr>
          <p:cNvPr id="62" name="Rectangle 61"/>
          <p:cNvSpPr/>
          <p:nvPr/>
        </p:nvSpPr>
        <p:spPr bwMode="auto">
          <a:xfrm>
            <a:off x="1" y="6574079"/>
            <a:ext cx="12192000" cy="283435"/>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latin typeface="+mj-lt"/>
            </a:endParaRPr>
          </a:p>
        </p:txBody>
      </p:sp>
      <p:sp>
        <p:nvSpPr>
          <p:cNvPr id="100" name="Rectangle 99"/>
          <p:cNvSpPr/>
          <p:nvPr/>
        </p:nvSpPr>
        <p:spPr bwMode="auto">
          <a:xfrm>
            <a:off x="286739" y="1386747"/>
            <a:ext cx="5548004" cy="2445024"/>
          </a:xfrm>
          <a:prstGeom prst="rect">
            <a:avLst/>
          </a:prstGeom>
          <a:solidFill>
            <a:schemeClr val="accent6">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33"/>
            <a:r>
              <a:rPr lang="en-US" sz="2353" u="sng" spc="-100" dirty="0" smtClean="0">
                <a:solidFill>
                  <a:schemeClr val="bg1"/>
                </a:solidFill>
                <a:latin typeface="+mj-lt"/>
              </a:rPr>
              <a:t>Tenant</a:t>
            </a:r>
            <a:endParaRPr lang="en-US" sz="2353" u="sng" spc="-100" dirty="0">
              <a:solidFill>
                <a:schemeClr val="bg1"/>
              </a:solidFill>
              <a:latin typeface="+mj-lt"/>
            </a:endParaRPr>
          </a:p>
        </p:txBody>
      </p:sp>
      <p:sp>
        <p:nvSpPr>
          <p:cNvPr id="102" name="Oval 101"/>
          <p:cNvSpPr/>
          <p:nvPr/>
        </p:nvSpPr>
        <p:spPr bwMode="auto">
          <a:xfrm>
            <a:off x="519248" y="1877472"/>
            <a:ext cx="1463574" cy="1463574"/>
          </a:xfrm>
          <a:prstGeom prst="ellipse">
            <a:avLst/>
          </a:prstGeom>
          <a:solidFill>
            <a:schemeClr val="accent6">
              <a:lumMod val="75000"/>
            </a:schemeClr>
          </a:solidFill>
          <a:ln w="5715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latin typeface="+mj-lt"/>
            </a:endParaRPr>
          </a:p>
        </p:txBody>
      </p:sp>
      <p:grpSp>
        <p:nvGrpSpPr>
          <p:cNvPr id="103" name="Group 102"/>
          <p:cNvGrpSpPr/>
          <p:nvPr/>
        </p:nvGrpSpPr>
        <p:grpSpPr>
          <a:xfrm>
            <a:off x="882872" y="2445430"/>
            <a:ext cx="594640" cy="897879"/>
            <a:chOff x="9215049" y="1812740"/>
            <a:chExt cx="901507" cy="1361235"/>
          </a:xfrm>
        </p:grpSpPr>
        <p:sp>
          <p:nvSpPr>
            <p:cNvPr id="105" name="TextBox 104"/>
            <p:cNvSpPr txBox="1"/>
            <p:nvPr/>
          </p:nvSpPr>
          <p:spPr>
            <a:xfrm>
              <a:off x="10116457" y="1812740"/>
              <a:ext cx="99" cy="503935"/>
            </a:xfrm>
            <a:prstGeom prst="rect">
              <a:avLst/>
            </a:prstGeom>
            <a:noFill/>
          </p:spPr>
          <p:txBody>
            <a:bodyPr wrap="none" lIns="0" tIns="0" rIns="0" bIns="0" rtlCol="0">
              <a:spAutoFit/>
            </a:bodyPr>
            <a:lstStyle/>
            <a:p>
              <a:pPr>
                <a:lnSpc>
                  <a:spcPct val="90000"/>
                </a:lnSpc>
                <a:spcBef>
                  <a:spcPct val="20000"/>
                </a:spcBef>
                <a:buSzPct val="80000"/>
              </a:pPr>
              <a:endParaRPr lang="en-US" sz="2400" dirty="0">
                <a:solidFill>
                  <a:schemeClr val="bg1"/>
                </a:solidFill>
                <a:latin typeface="+mj-lt"/>
              </a:endParaRPr>
            </a:p>
          </p:txBody>
        </p:sp>
        <p:sp>
          <p:nvSpPr>
            <p:cNvPr id="106" name="TextBox 105"/>
            <p:cNvSpPr txBox="1"/>
            <p:nvPr/>
          </p:nvSpPr>
          <p:spPr>
            <a:xfrm>
              <a:off x="9215049" y="2670039"/>
              <a:ext cx="99" cy="503936"/>
            </a:xfrm>
            <a:prstGeom prst="rect">
              <a:avLst/>
            </a:prstGeom>
            <a:noFill/>
          </p:spPr>
          <p:txBody>
            <a:bodyPr wrap="none" lIns="0" tIns="0" rIns="0" bIns="0" rtlCol="0">
              <a:spAutoFit/>
            </a:bodyPr>
            <a:lstStyle/>
            <a:p>
              <a:pPr>
                <a:lnSpc>
                  <a:spcPct val="90000"/>
                </a:lnSpc>
                <a:spcBef>
                  <a:spcPct val="20000"/>
                </a:spcBef>
                <a:buSzPct val="80000"/>
              </a:pPr>
              <a:endParaRPr lang="en-US" sz="2400" dirty="0">
                <a:solidFill>
                  <a:schemeClr val="bg1"/>
                </a:solidFill>
                <a:latin typeface="+mj-lt"/>
              </a:endParaRPr>
            </a:p>
          </p:txBody>
        </p:sp>
      </p:grpSp>
      <p:sp>
        <p:nvSpPr>
          <p:cNvPr id="133" name="Rectangle 132"/>
          <p:cNvSpPr/>
          <p:nvPr/>
        </p:nvSpPr>
        <p:spPr bwMode="auto">
          <a:xfrm>
            <a:off x="286739" y="3958211"/>
            <a:ext cx="5548004" cy="2445024"/>
          </a:xfrm>
          <a:prstGeom prst="rect">
            <a:avLst/>
          </a:prstGeom>
          <a:solidFill>
            <a:schemeClr val="accent6">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33"/>
            <a:r>
              <a:rPr lang="en-US" sz="2353" u="sng" spc="-100" smtClean="0">
                <a:solidFill>
                  <a:schemeClr val="bg1"/>
                </a:solidFill>
                <a:latin typeface="+mj-lt"/>
              </a:rPr>
              <a:t>Location</a:t>
            </a:r>
            <a:endParaRPr lang="en-US" sz="2353" u="sng" spc="-100" dirty="0">
              <a:solidFill>
                <a:schemeClr val="bg1"/>
              </a:solidFill>
              <a:latin typeface="+mj-lt"/>
            </a:endParaRPr>
          </a:p>
        </p:txBody>
      </p:sp>
      <p:sp>
        <p:nvSpPr>
          <p:cNvPr id="134" name="Rectangle 133"/>
          <p:cNvSpPr/>
          <p:nvPr/>
        </p:nvSpPr>
        <p:spPr bwMode="auto">
          <a:xfrm>
            <a:off x="6026973" y="1386747"/>
            <a:ext cx="5548004" cy="2445024"/>
          </a:xfrm>
          <a:prstGeom prst="rect">
            <a:avLst/>
          </a:prstGeom>
          <a:solidFill>
            <a:schemeClr val="accent6">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33"/>
            <a:r>
              <a:rPr lang="en-US" sz="2353" u="sng" spc="-100" dirty="0" smtClean="0">
                <a:solidFill>
                  <a:schemeClr val="bg1"/>
                </a:solidFill>
                <a:latin typeface="+mj-lt"/>
              </a:rPr>
              <a:t>Application Identifier</a:t>
            </a:r>
            <a:endParaRPr lang="en-US" sz="2353" u="sng" spc="-100" dirty="0">
              <a:solidFill>
                <a:schemeClr val="bg1"/>
              </a:solidFill>
              <a:latin typeface="+mj-lt"/>
            </a:endParaRPr>
          </a:p>
        </p:txBody>
      </p:sp>
      <p:sp>
        <p:nvSpPr>
          <p:cNvPr id="135" name="Rectangle 134"/>
          <p:cNvSpPr/>
          <p:nvPr/>
        </p:nvSpPr>
        <p:spPr bwMode="auto">
          <a:xfrm>
            <a:off x="6026973" y="3957334"/>
            <a:ext cx="5548004" cy="2445024"/>
          </a:xfrm>
          <a:prstGeom prst="rect">
            <a:avLst/>
          </a:prstGeom>
          <a:solidFill>
            <a:schemeClr val="accent6">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33"/>
            <a:r>
              <a:rPr lang="en-US" sz="2353" u="sng" spc="-100" dirty="0" smtClean="0">
                <a:solidFill>
                  <a:schemeClr val="bg1"/>
                </a:solidFill>
                <a:latin typeface="+mj-lt"/>
              </a:rPr>
              <a:t>Secret Keys</a:t>
            </a:r>
            <a:endParaRPr lang="en-US" sz="2353" u="sng" spc="-100" dirty="0">
              <a:solidFill>
                <a:schemeClr val="bg1"/>
              </a:solidFill>
              <a:latin typeface="+mj-lt"/>
            </a:endParaRPr>
          </a:p>
        </p:txBody>
      </p:sp>
      <p:sp>
        <p:nvSpPr>
          <p:cNvPr id="137" name="Oval 136"/>
          <p:cNvSpPr/>
          <p:nvPr/>
        </p:nvSpPr>
        <p:spPr bwMode="auto">
          <a:xfrm>
            <a:off x="519247" y="4448497"/>
            <a:ext cx="1463574" cy="1463574"/>
          </a:xfrm>
          <a:prstGeom prst="ellipse">
            <a:avLst/>
          </a:prstGeom>
          <a:solidFill>
            <a:schemeClr val="accent6">
              <a:lumMod val="75000"/>
            </a:schemeClr>
          </a:solidFill>
          <a:ln w="5715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latin typeface="+mj-lt"/>
            </a:endParaRPr>
          </a:p>
        </p:txBody>
      </p:sp>
      <p:grpSp>
        <p:nvGrpSpPr>
          <p:cNvPr id="142" name="Group 141"/>
          <p:cNvGrpSpPr/>
          <p:nvPr/>
        </p:nvGrpSpPr>
        <p:grpSpPr>
          <a:xfrm>
            <a:off x="6297129" y="1844049"/>
            <a:ext cx="1463574" cy="1463574"/>
            <a:chOff x="9192412" y="2241629"/>
            <a:chExt cx="2218859" cy="2218859"/>
          </a:xfrm>
        </p:grpSpPr>
        <p:sp>
          <p:nvSpPr>
            <p:cNvPr id="143" name="Oval 142"/>
            <p:cNvSpPr/>
            <p:nvPr/>
          </p:nvSpPr>
          <p:spPr bwMode="auto">
            <a:xfrm>
              <a:off x="9192412" y="2241629"/>
              <a:ext cx="2218859" cy="2218859"/>
            </a:xfrm>
            <a:prstGeom prst="ellipse">
              <a:avLst/>
            </a:prstGeom>
            <a:solidFill>
              <a:schemeClr val="accent6">
                <a:lumMod val="75000"/>
              </a:schemeClr>
            </a:solidFill>
            <a:ln w="5715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latin typeface="+mj-lt"/>
              </a:endParaRPr>
            </a:p>
          </p:txBody>
        </p:sp>
        <p:grpSp>
          <p:nvGrpSpPr>
            <p:cNvPr id="144" name="Group 143"/>
            <p:cNvGrpSpPr/>
            <p:nvPr/>
          </p:nvGrpSpPr>
          <p:grpSpPr>
            <a:xfrm>
              <a:off x="9416634" y="2518646"/>
              <a:ext cx="1770414" cy="1710668"/>
              <a:chOff x="8887995" y="1715273"/>
              <a:chExt cx="1770414" cy="1710668"/>
            </a:xfrm>
          </p:grpSpPr>
          <p:pic>
            <p:nvPicPr>
              <p:cNvPr id="145" name="Picture 144" descr="\\MAGNUM\Projects\Microsoft\Cloud Power FY12\Design\ICONS_PNG\Application.png"/>
              <p:cNvPicPr>
                <a:picLocks noChangeAspect="1" noChangeArrowheads="1"/>
              </p:cNvPicPr>
              <p:nvPr/>
            </p:nvPicPr>
            <p:blipFill rotWithShape="1">
              <a:blip r:embed="rId2" cstate="print">
                <a:biLevel thresh="25000"/>
              </a:blip>
              <a:srcRect l="30174" t="36465" r="28608" b="29915"/>
              <a:stretch/>
            </p:blipFill>
            <p:spPr bwMode="auto">
              <a:xfrm>
                <a:off x="8887995" y="1776340"/>
                <a:ext cx="1770414" cy="1444440"/>
              </a:xfrm>
              <a:prstGeom prst="rect">
                <a:avLst/>
              </a:prstGeom>
              <a:noFill/>
              <a:ln>
                <a:noFill/>
              </a:ln>
            </p:spPr>
          </p:pic>
          <p:sp>
            <p:nvSpPr>
              <p:cNvPr id="146" name="TextBox 145"/>
              <p:cNvSpPr txBox="1"/>
              <p:nvPr/>
            </p:nvSpPr>
            <p:spPr>
              <a:xfrm>
                <a:off x="10098409" y="1715273"/>
                <a:ext cx="267326" cy="671913"/>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bg1"/>
                    </a:solidFill>
                    <a:latin typeface="+mj-lt"/>
                  </a:rPr>
                  <a:t>?</a:t>
                </a:r>
                <a:endParaRPr lang="en-US" sz="2400" dirty="0">
                  <a:solidFill>
                    <a:schemeClr val="bg1"/>
                  </a:solidFill>
                  <a:latin typeface="+mj-lt"/>
                </a:endParaRPr>
              </a:p>
            </p:txBody>
          </p:sp>
          <p:sp>
            <p:nvSpPr>
              <p:cNvPr id="147" name="TextBox 146"/>
              <p:cNvSpPr txBox="1"/>
              <p:nvPr/>
            </p:nvSpPr>
            <p:spPr>
              <a:xfrm>
                <a:off x="9215049" y="2670039"/>
                <a:ext cx="301349" cy="755902"/>
              </a:xfrm>
              <a:prstGeom prst="rect">
                <a:avLst/>
              </a:prstGeom>
              <a:noFill/>
            </p:spPr>
            <p:txBody>
              <a:bodyPr wrap="none" lIns="0" tIns="0" rIns="0" bIns="0" rtlCol="0">
                <a:spAutoFit/>
              </a:bodyPr>
              <a:lstStyle/>
              <a:p>
                <a:pPr>
                  <a:lnSpc>
                    <a:spcPct val="90000"/>
                  </a:lnSpc>
                  <a:spcBef>
                    <a:spcPct val="20000"/>
                  </a:spcBef>
                  <a:buSzPct val="80000"/>
                </a:pPr>
                <a:r>
                  <a:rPr lang="en-US" sz="3600" dirty="0" smtClean="0">
                    <a:solidFill>
                      <a:schemeClr val="bg1"/>
                    </a:solidFill>
                    <a:latin typeface="+mj-lt"/>
                  </a:rPr>
                  <a:t>?</a:t>
                </a:r>
                <a:endParaRPr lang="en-US" sz="2400" dirty="0">
                  <a:solidFill>
                    <a:schemeClr val="bg1"/>
                  </a:solidFill>
                  <a:latin typeface="+mj-lt"/>
                </a:endParaRPr>
              </a:p>
            </p:txBody>
          </p:sp>
        </p:grpSp>
      </p:grpSp>
      <p:sp>
        <p:nvSpPr>
          <p:cNvPr id="149" name="Oval 148"/>
          <p:cNvSpPr/>
          <p:nvPr/>
        </p:nvSpPr>
        <p:spPr bwMode="auto">
          <a:xfrm>
            <a:off x="6297128" y="4448497"/>
            <a:ext cx="1463574" cy="1463574"/>
          </a:xfrm>
          <a:prstGeom prst="ellipse">
            <a:avLst/>
          </a:prstGeom>
          <a:solidFill>
            <a:schemeClr val="accent6">
              <a:lumMod val="75000"/>
            </a:schemeClr>
          </a:solidFill>
          <a:ln w="5715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latin typeface="+mj-lt"/>
            </a:endParaRPr>
          </a:p>
        </p:txBody>
      </p:sp>
      <p:pic>
        <p:nvPicPr>
          <p:cNvPr id="154" name="Picture 153"/>
          <p:cNvPicPr>
            <a:picLocks noChangeAspect="1"/>
          </p:cNvPicPr>
          <p:nvPr/>
        </p:nvPicPr>
        <p:blipFill>
          <a:blip r:embed="rId3"/>
          <a:stretch>
            <a:fillRect/>
          </a:stretch>
        </p:blipFill>
        <p:spPr>
          <a:xfrm>
            <a:off x="708845" y="2030154"/>
            <a:ext cx="1139145" cy="1158210"/>
          </a:xfrm>
          <a:prstGeom prst="rect">
            <a:avLst/>
          </a:prstGeom>
        </p:spPr>
      </p:pic>
      <p:grpSp>
        <p:nvGrpSpPr>
          <p:cNvPr id="155" name="Group 154"/>
          <p:cNvGrpSpPr/>
          <p:nvPr/>
        </p:nvGrpSpPr>
        <p:grpSpPr bwMode="black">
          <a:xfrm>
            <a:off x="904924" y="4721051"/>
            <a:ext cx="746986" cy="918466"/>
            <a:chOff x="11769473" y="2939274"/>
            <a:chExt cx="838704" cy="1031508"/>
          </a:xfrm>
        </p:grpSpPr>
        <p:sp>
          <p:nvSpPr>
            <p:cNvPr id="156" name="Trapezoid 155"/>
            <p:cNvSpPr/>
            <p:nvPr/>
          </p:nvSpPr>
          <p:spPr bwMode="black">
            <a:xfrm>
              <a:off x="11769473" y="3780720"/>
              <a:ext cx="838704" cy="190062"/>
            </a:xfrm>
            <a:prstGeom prst="trapezoid">
              <a:avLst/>
            </a:prstGeom>
            <a:noFill/>
            <a:ln w="25400" cap="sq" cmpd="sng" algn="ctr">
              <a:solidFill>
                <a:srgbClr val="FFFFFF"/>
              </a:solidFill>
              <a:prstDash val="solid"/>
              <a:miter lim="800000"/>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defRPr/>
              </a:pPr>
              <a:endParaRPr lang="en-US" kern="0" spc="-135" dirty="0">
                <a:gradFill>
                  <a:gsLst>
                    <a:gs pos="0">
                      <a:srgbClr val="FFFFFF"/>
                    </a:gs>
                    <a:gs pos="100000">
                      <a:srgbClr val="FFFFFF"/>
                    </a:gs>
                  </a:gsLst>
                  <a:lin ang="5400000" scaled="0"/>
                </a:gradFill>
                <a:latin typeface="+mj-lt"/>
              </a:endParaRPr>
            </a:p>
          </p:txBody>
        </p:sp>
        <p:sp>
          <p:nvSpPr>
            <p:cNvPr id="157" name="Freeform 156"/>
            <p:cNvSpPr>
              <a:spLocks/>
            </p:cNvSpPr>
            <p:nvPr/>
          </p:nvSpPr>
          <p:spPr bwMode="black">
            <a:xfrm>
              <a:off x="11934735" y="2939274"/>
              <a:ext cx="504048" cy="961272"/>
            </a:xfrm>
            <a:custGeom>
              <a:avLst/>
              <a:gdLst/>
              <a:ahLst/>
              <a:cxnLst/>
              <a:rect l="l" t="t" r="r" b="b"/>
              <a:pathLst>
                <a:path w="504048" h="961272">
                  <a:moveTo>
                    <a:pt x="252787" y="143227"/>
                  </a:moveTo>
                  <a:cubicBezTo>
                    <a:pt x="208292" y="143227"/>
                    <a:pt x="172221" y="179298"/>
                    <a:pt x="172221" y="223793"/>
                  </a:cubicBezTo>
                  <a:cubicBezTo>
                    <a:pt x="172221" y="268288"/>
                    <a:pt x="208292" y="304359"/>
                    <a:pt x="252787" y="304359"/>
                  </a:cubicBezTo>
                  <a:cubicBezTo>
                    <a:pt x="297282" y="304359"/>
                    <a:pt x="333353" y="268288"/>
                    <a:pt x="333353" y="223793"/>
                  </a:cubicBezTo>
                  <a:cubicBezTo>
                    <a:pt x="333353" y="179298"/>
                    <a:pt x="297282" y="143227"/>
                    <a:pt x="252787" y="143227"/>
                  </a:cubicBezTo>
                  <a:close/>
                  <a:moveTo>
                    <a:pt x="251531" y="0"/>
                  </a:moveTo>
                  <a:cubicBezTo>
                    <a:pt x="390613" y="0"/>
                    <a:pt x="504048" y="112858"/>
                    <a:pt x="504048" y="252445"/>
                  </a:cubicBezTo>
                  <a:cubicBezTo>
                    <a:pt x="504048" y="255415"/>
                    <a:pt x="504048" y="258385"/>
                    <a:pt x="504048" y="261355"/>
                  </a:cubicBezTo>
                  <a:cubicBezTo>
                    <a:pt x="504048" y="278185"/>
                    <a:pt x="502075" y="296005"/>
                    <a:pt x="498130" y="314814"/>
                  </a:cubicBezTo>
                  <a:cubicBezTo>
                    <a:pt x="498130" y="314814"/>
                    <a:pt x="498130" y="314814"/>
                    <a:pt x="250544" y="961272"/>
                  </a:cubicBezTo>
                  <a:cubicBezTo>
                    <a:pt x="250544" y="961272"/>
                    <a:pt x="250544" y="961272"/>
                    <a:pt x="4932" y="314814"/>
                  </a:cubicBezTo>
                  <a:cubicBezTo>
                    <a:pt x="1973" y="299965"/>
                    <a:pt x="0" y="285115"/>
                    <a:pt x="0" y="271255"/>
                  </a:cubicBezTo>
                  <a:cubicBezTo>
                    <a:pt x="0" y="265315"/>
                    <a:pt x="0" y="259375"/>
                    <a:pt x="0" y="252445"/>
                  </a:cubicBezTo>
                  <a:cubicBezTo>
                    <a:pt x="0" y="112858"/>
                    <a:pt x="112449" y="0"/>
                    <a:pt x="251531" y="0"/>
                  </a:cubicBezTo>
                  <a:close/>
                </a:path>
              </a:pathLst>
            </a:cu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mj-lt"/>
              </a:endParaRPr>
            </a:p>
          </p:txBody>
        </p:sp>
      </p:grpSp>
      <p:pic>
        <p:nvPicPr>
          <p:cNvPr id="158" name="Picture 157"/>
          <p:cNvPicPr>
            <a:picLocks noChangeAspect="1"/>
          </p:cNvPicPr>
          <p:nvPr/>
        </p:nvPicPr>
        <p:blipFill>
          <a:blip r:embed="rId4"/>
          <a:stretch>
            <a:fillRect/>
          </a:stretch>
        </p:blipFill>
        <p:spPr>
          <a:xfrm>
            <a:off x="6517194" y="4971557"/>
            <a:ext cx="1023441" cy="417455"/>
          </a:xfrm>
          <a:prstGeom prst="rect">
            <a:avLst/>
          </a:prstGeom>
        </p:spPr>
      </p:pic>
      <p:sp>
        <p:nvSpPr>
          <p:cNvPr id="3" name="TextBox 2"/>
          <p:cNvSpPr txBox="1"/>
          <p:nvPr/>
        </p:nvSpPr>
        <p:spPr>
          <a:xfrm>
            <a:off x="2281132" y="2067051"/>
            <a:ext cx="3676873" cy="954107"/>
          </a:xfrm>
          <a:prstGeom prst="rect">
            <a:avLst/>
          </a:prstGeom>
          <a:noFill/>
        </p:spPr>
        <p:txBody>
          <a:bodyPr wrap="square" lIns="0" tIns="0" rIns="0" bIns="0" rtlCol="0">
            <a:spAutoFit/>
          </a:bodyPr>
          <a:lstStyle/>
          <a:p>
            <a:pPr>
              <a:lnSpc>
                <a:spcPct val="90000"/>
              </a:lnSpc>
              <a:spcBef>
                <a:spcPct val="20000"/>
              </a:spcBef>
              <a:buSzPct val="80000"/>
            </a:pPr>
            <a:r>
              <a:rPr lang="en-US" sz="2000" dirty="0">
                <a:solidFill>
                  <a:schemeClr val="bg1"/>
                </a:solidFill>
                <a:latin typeface="+mj-lt"/>
              </a:rPr>
              <a:t>Register </a:t>
            </a:r>
            <a:r>
              <a:rPr lang="en-US" sz="2000" dirty="0" smtClean="0">
                <a:solidFill>
                  <a:schemeClr val="bg1"/>
                </a:solidFill>
                <a:latin typeface="+mj-lt"/>
              </a:rPr>
              <a:t>within </a:t>
            </a:r>
            <a:r>
              <a:rPr lang="en-US" sz="2000" dirty="0">
                <a:solidFill>
                  <a:schemeClr val="bg1"/>
                </a:solidFill>
                <a:latin typeface="+mj-lt"/>
              </a:rPr>
              <a:t>an AAD </a:t>
            </a:r>
            <a:r>
              <a:rPr lang="en-US" sz="2000" dirty="0" smtClean="0">
                <a:solidFill>
                  <a:schemeClr val="bg1"/>
                </a:solidFill>
                <a:latin typeface="+mj-lt"/>
              </a:rPr>
              <a:t>tenant</a:t>
            </a:r>
          </a:p>
          <a:p>
            <a:pPr>
              <a:lnSpc>
                <a:spcPct val="90000"/>
              </a:lnSpc>
              <a:spcBef>
                <a:spcPct val="20000"/>
              </a:spcBef>
              <a:buSzPct val="80000"/>
            </a:pPr>
            <a:r>
              <a:rPr lang="en-US" sz="2000" dirty="0" smtClean="0">
                <a:solidFill>
                  <a:schemeClr val="bg1"/>
                </a:solidFill>
                <a:latin typeface="+mj-lt"/>
              </a:rPr>
              <a:t>-LOB</a:t>
            </a:r>
          </a:p>
          <a:p>
            <a:pPr>
              <a:lnSpc>
                <a:spcPct val="90000"/>
              </a:lnSpc>
              <a:spcBef>
                <a:spcPct val="20000"/>
              </a:spcBef>
              <a:buSzPct val="80000"/>
            </a:pPr>
            <a:r>
              <a:rPr lang="en-US" sz="2000" dirty="0" smtClean="0">
                <a:solidFill>
                  <a:schemeClr val="bg1"/>
                </a:solidFill>
                <a:latin typeface="+mj-lt"/>
              </a:rPr>
              <a:t>-SaaS App</a:t>
            </a:r>
            <a:endParaRPr lang="en-US" sz="2000" dirty="0">
              <a:solidFill>
                <a:schemeClr val="bg1"/>
              </a:solidFill>
              <a:latin typeface="+mj-lt"/>
            </a:endParaRPr>
          </a:p>
        </p:txBody>
      </p:sp>
      <p:sp>
        <p:nvSpPr>
          <p:cNvPr id="26" name="TextBox 25"/>
          <p:cNvSpPr txBox="1"/>
          <p:nvPr/>
        </p:nvSpPr>
        <p:spPr>
          <a:xfrm>
            <a:off x="7898104" y="2030190"/>
            <a:ext cx="3676873" cy="2068259"/>
          </a:xfrm>
          <a:prstGeom prst="rect">
            <a:avLst/>
          </a:prstGeom>
          <a:noFill/>
        </p:spPr>
        <p:txBody>
          <a:bodyPr wrap="square" lIns="0" tIns="0" rIns="0" bIns="0" rtlCol="0">
            <a:spAutoFit/>
          </a:bodyPr>
          <a:lstStyle/>
          <a:p>
            <a:pPr>
              <a:lnSpc>
                <a:spcPct val="90000"/>
              </a:lnSpc>
              <a:spcBef>
                <a:spcPct val="20000"/>
              </a:spcBef>
              <a:buSzPct val="80000"/>
            </a:pPr>
            <a:r>
              <a:rPr lang="en-US" b="1" dirty="0" smtClean="0">
                <a:solidFill>
                  <a:schemeClr val="bg1"/>
                </a:solidFill>
                <a:latin typeface="+mj-lt"/>
              </a:rPr>
              <a:t>App ID URI </a:t>
            </a:r>
            <a:r>
              <a:rPr lang="en-US" dirty="0" smtClean="0">
                <a:solidFill>
                  <a:schemeClr val="bg1"/>
                </a:solidFill>
                <a:latin typeface="+mj-lt"/>
              </a:rPr>
              <a:t>for WS-FED and SAML</a:t>
            </a:r>
            <a:endParaRPr lang="en-US" dirty="0">
              <a:solidFill>
                <a:schemeClr val="bg1"/>
              </a:solidFill>
              <a:latin typeface="+mj-lt"/>
            </a:endParaRPr>
          </a:p>
          <a:p>
            <a:pPr>
              <a:lnSpc>
                <a:spcPct val="90000"/>
              </a:lnSpc>
              <a:spcBef>
                <a:spcPct val="20000"/>
              </a:spcBef>
              <a:buSzPct val="80000"/>
            </a:pPr>
            <a:r>
              <a:rPr lang="en-US" b="1" dirty="0" smtClean="0">
                <a:solidFill>
                  <a:schemeClr val="bg1"/>
                </a:solidFill>
                <a:latin typeface="+mj-lt"/>
              </a:rPr>
              <a:t>Client_id</a:t>
            </a:r>
            <a:r>
              <a:rPr lang="en-US" dirty="0" smtClean="0">
                <a:solidFill>
                  <a:schemeClr val="bg1"/>
                </a:solidFill>
                <a:latin typeface="+mj-lt"/>
              </a:rPr>
              <a:t> for OpenID Connect and OAuth</a:t>
            </a:r>
          </a:p>
          <a:p>
            <a:pPr>
              <a:lnSpc>
                <a:spcPct val="90000"/>
              </a:lnSpc>
              <a:spcBef>
                <a:spcPct val="20000"/>
              </a:spcBef>
              <a:buSzPct val="80000"/>
            </a:pPr>
            <a:endParaRPr lang="en-US" dirty="0" smtClean="0">
              <a:solidFill>
                <a:schemeClr val="bg1"/>
              </a:solidFill>
              <a:latin typeface="+mj-lt"/>
            </a:endParaRPr>
          </a:p>
          <a:p>
            <a:pPr>
              <a:lnSpc>
                <a:spcPct val="90000"/>
              </a:lnSpc>
              <a:spcBef>
                <a:spcPct val="20000"/>
              </a:spcBef>
              <a:buSzPct val="80000"/>
            </a:pPr>
            <a:r>
              <a:rPr lang="en-US" dirty="0" smtClean="0">
                <a:solidFill>
                  <a:schemeClr val="bg1"/>
                </a:solidFill>
                <a:latin typeface="+mj-lt"/>
              </a:rPr>
              <a:t>Uniqueness is enforce for SaaS app identifiers</a:t>
            </a:r>
          </a:p>
          <a:p>
            <a:pPr>
              <a:lnSpc>
                <a:spcPct val="90000"/>
              </a:lnSpc>
              <a:spcBef>
                <a:spcPct val="20000"/>
              </a:spcBef>
              <a:buSzPct val="80000"/>
            </a:pPr>
            <a:endParaRPr lang="en-US" sz="2400" dirty="0">
              <a:solidFill>
                <a:schemeClr val="bg1"/>
              </a:solidFill>
              <a:latin typeface="+mj-lt"/>
            </a:endParaRPr>
          </a:p>
        </p:txBody>
      </p:sp>
      <p:sp>
        <p:nvSpPr>
          <p:cNvPr id="27" name="TextBox 26"/>
          <p:cNvSpPr txBox="1"/>
          <p:nvPr/>
        </p:nvSpPr>
        <p:spPr>
          <a:xfrm>
            <a:off x="2238408" y="4673916"/>
            <a:ext cx="3448315" cy="830997"/>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solidFill>
                  <a:schemeClr val="bg1"/>
                </a:solidFill>
                <a:latin typeface="+mj-lt"/>
              </a:rPr>
              <a:t>Reply address, for web apps, a valid endpoint where you app is hosted</a:t>
            </a:r>
            <a:endParaRPr lang="en-US" sz="2000" dirty="0">
              <a:solidFill>
                <a:schemeClr val="bg1"/>
              </a:solidFill>
              <a:latin typeface="+mj-lt"/>
            </a:endParaRPr>
          </a:p>
        </p:txBody>
      </p:sp>
      <p:sp>
        <p:nvSpPr>
          <p:cNvPr id="28" name="TextBox 27"/>
          <p:cNvSpPr txBox="1"/>
          <p:nvPr/>
        </p:nvSpPr>
        <p:spPr>
          <a:xfrm>
            <a:off x="8030857" y="4577732"/>
            <a:ext cx="3448315" cy="1508105"/>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solidFill>
                  <a:schemeClr val="bg1"/>
                </a:solidFill>
                <a:latin typeface="+mj-lt"/>
              </a:rPr>
              <a:t>(optional) A key the web app can use to authenticate to AAD.</a:t>
            </a:r>
          </a:p>
          <a:p>
            <a:pPr>
              <a:lnSpc>
                <a:spcPct val="90000"/>
              </a:lnSpc>
              <a:spcBef>
                <a:spcPct val="20000"/>
              </a:spcBef>
              <a:buSzPct val="80000"/>
            </a:pPr>
            <a:endParaRPr lang="en-US" sz="2000" dirty="0">
              <a:solidFill>
                <a:schemeClr val="bg1"/>
              </a:solidFill>
              <a:latin typeface="+mj-lt"/>
            </a:endParaRPr>
          </a:p>
          <a:p>
            <a:pPr>
              <a:lnSpc>
                <a:spcPct val="90000"/>
              </a:lnSpc>
              <a:spcBef>
                <a:spcPct val="20000"/>
              </a:spcBef>
              <a:buSzPct val="80000"/>
            </a:pPr>
            <a:r>
              <a:rPr lang="en-US" sz="2000" dirty="0" smtClean="0">
                <a:solidFill>
                  <a:schemeClr val="bg1"/>
                </a:solidFill>
                <a:latin typeface="+mj-lt"/>
              </a:rPr>
              <a:t>For SaaS app, same key for all tenants</a:t>
            </a:r>
            <a:endParaRPr lang="en-US" sz="2000" dirty="0">
              <a:solidFill>
                <a:schemeClr val="bg1"/>
              </a:solidFill>
              <a:latin typeface="+mj-lt"/>
            </a:endParaRPr>
          </a:p>
        </p:txBody>
      </p:sp>
    </p:spTree>
    <p:extLst>
      <p:ext uri="{BB962C8B-B14F-4D97-AF65-F5344CB8AC3E}">
        <p14:creationId xmlns:p14="http://schemas.microsoft.com/office/powerpoint/2010/main" val="30313793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fade">
                                      <p:cBhvr>
                                        <p:cTn id="13" dur="500"/>
                                        <p:tgtEl>
                                          <p:spTgt spid="103"/>
                                        </p:tgtEl>
                                      </p:cBhvr>
                                    </p:animEffect>
                                  </p:childTnLst>
                                </p:cTn>
                              </p:par>
                              <p:par>
                                <p:cTn id="14" presetID="10" presetClass="entr" presetSubtype="0" fill="hold" nodeType="withEffect">
                                  <p:stCondLst>
                                    <p:cond delay="0"/>
                                  </p:stCondLst>
                                  <p:childTnLst>
                                    <p:set>
                                      <p:cBhvr>
                                        <p:cTn id="15" dur="1" fill="hold">
                                          <p:stCondLst>
                                            <p:cond delay="0"/>
                                          </p:stCondLst>
                                        </p:cTn>
                                        <p:tgtEl>
                                          <p:spTgt spid="154"/>
                                        </p:tgtEl>
                                        <p:attrNameLst>
                                          <p:attrName>style.visibility</p:attrName>
                                        </p:attrNameLst>
                                      </p:cBhvr>
                                      <p:to>
                                        <p:strVal val="visible"/>
                                      </p:to>
                                    </p:set>
                                    <p:animEffect transition="in" filter="fade">
                                      <p:cBhvr>
                                        <p:cTn id="16" dur="500"/>
                                        <p:tgtEl>
                                          <p:spTgt spid="15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4"/>
                                        </p:tgtEl>
                                        <p:attrNameLst>
                                          <p:attrName>style.visibility</p:attrName>
                                        </p:attrNameLst>
                                      </p:cBhvr>
                                      <p:to>
                                        <p:strVal val="visible"/>
                                      </p:to>
                                    </p:set>
                                    <p:animEffect transition="in" filter="fade">
                                      <p:cBhvr>
                                        <p:cTn id="24" dur="500"/>
                                        <p:tgtEl>
                                          <p:spTgt spid="134"/>
                                        </p:tgtEl>
                                      </p:cBhvr>
                                    </p:animEffect>
                                  </p:childTnLst>
                                </p:cTn>
                              </p:par>
                              <p:par>
                                <p:cTn id="25" presetID="10" presetClass="entr" presetSubtype="0" fill="hold" nodeType="withEffect">
                                  <p:stCondLst>
                                    <p:cond delay="0"/>
                                  </p:stCondLst>
                                  <p:childTnLst>
                                    <p:set>
                                      <p:cBhvr>
                                        <p:cTn id="26" dur="1" fill="hold">
                                          <p:stCondLst>
                                            <p:cond delay="0"/>
                                          </p:stCondLst>
                                        </p:cTn>
                                        <p:tgtEl>
                                          <p:spTgt spid="142"/>
                                        </p:tgtEl>
                                        <p:attrNameLst>
                                          <p:attrName>style.visibility</p:attrName>
                                        </p:attrNameLst>
                                      </p:cBhvr>
                                      <p:to>
                                        <p:strVal val="visible"/>
                                      </p:to>
                                    </p:set>
                                    <p:animEffect transition="in" filter="fade">
                                      <p:cBhvr>
                                        <p:cTn id="27" dur="500"/>
                                        <p:tgtEl>
                                          <p:spTgt spid="14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3"/>
                                        </p:tgtEl>
                                        <p:attrNameLst>
                                          <p:attrName>style.visibility</p:attrName>
                                        </p:attrNameLst>
                                      </p:cBhvr>
                                      <p:to>
                                        <p:strVal val="visible"/>
                                      </p:to>
                                    </p:set>
                                    <p:animEffect transition="in" filter="fade">
                                      <p:cBhvr>
                                        <p:cTn id="35" dur="500"/>
                                        <p:tgtEl>
                                          <p:spTgt spid="1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7"/>
                                        </p:tgtEl>
                                        <p:attrNameLst>
                                          <p:attrName>style.visibility</p:attrName>
                                        </p:attrNameLst>
                                      </p:cBhvr>
                                      <p:to>
                                        <p:strVal val="visible"/>
                                      </p:to>
                                    </p:set>
                                    <p:animEffect transition="in" filter="fade">
                                      <p:cBhvr>
                                        <p:cTn id="38" dur="500"/>
                                        <p:tgtEl>
                                          <p:spTgt spid="137"/>
                                        </p:tgtEl>
                                      </p:cBhvr>
                                    </p:animEffect>
                                  </p:childTnLst>
                                </p:cTn>
                              </p:par>
                              <p:par>
                                <p:cTn id="39" presetID="10" presetClass="entr" presetSubtype="0" fill="hold" nodeType="withEffect">
                                  <p:stCondLst>
                                    <p:cond delay="0"/>
                                  </p:stCondLst>
                                  <p:childTnLst>
                                    <p:set>
                                      <p:cBhvr>
                                        <p:cTn id="40" dur="1" fill="hold">
                                          <p:stCondLst>
                                            <p:cond delay="0"/>
                                          </p:stCondLst>
                                        </p:cTn>
                                        <p:tgtEl>
                                          <p:spTgt spid="155"/>
                                        </p:tgtEl>
                                        <p:attrNameLst>
                                          <p:attrName>style.visibility</p:attrName>
                                        </p:attrNameLst>
                                      </p:cBhvr>
                                      <p:to>
                                        <p:strVal val="visible"/>
                                      </p:to>
                                    </p:set>
                                    <p:animEffect transition="in" filter="fade">
                                      <p:cBhvr>
                                        <p:cTn id="41" dur="500"/>
                                        <p:tgtEl>
                                          <p:spTgt spid="1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35"/>
                                        </p:tgtEl>
                                        <p:attrNameLst>
                                          <p:attrName>style.visibility</p:attrName>
                                        </p:attrNameLst>
                                      </p:cBhvr>
                                      <p:to>
                                        <p:strVal val="visible"/>
                                      </p:to>
                                    </p:set>
                                    <p:animEffect transition="in" filter="fade">
                                      <p:cBhvr>
                                        <p:cTn id="49" dur="500"/>
                                        <p:tgtEl>
                                          <p:spTgt spid="13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9"/>
                                        </p:tgtEl>
                                        <p:attrNameLst>
                                          <p:attrName>style.visibility</p:attrName>
                                        </p:attrNameLst>
                                      </p:cBhvr>
                                      <p:to>
                                        <p:strVal val="visible"/>
                                      </p:to>
                                    </p:set>
                                    <p:animEffect transition="in" filter="fade">
                                      <p:cBhvr>
                                        <p:cTn id="52" dur="500"/>
                                        <p:tgtEl>
                                          <p:spTgt spid="149"/>
                                        </p:tgtEl>
                                      </p:cBhvr>
                                    </p:animEffect>
                                  </p:childTnLst>
                                </p:cTn>
                              </p:par>
                              <p:par>
                                <p:cTn id="53" presetID="10" presetClass="entr" presetSubtype="0" fill="hold" nodeType="withEffect">
                                  <p:stCondLst>
                                    <p:cond delay="0"/>
                                  </p:stCondLst>
                                  <p:childTnLst>
                                    <p:set>
                                      <p:cBhvr>
                                        <p:cTn id="54" dur="1" fill="hold">
                                          <p:stCondLst>
                                            <p:cond delay="0"/>
                                          </p:stCondLst>
                                        </p:cTn>
                                        <p:tgtEl>
                                          <p:spTgt spid="158"/>
                                        </p:tgtEl>
                                        <p:attrNameLst>
                                          <p:attrName>style.visibility</p:attrName>
                                        </p:attrNameLst>
                                      </p:cBhvr>
                                      <p:to>
                                        <p:strVal val="visible"/>
                                      </p:to>
                                    </p:set>
                                    <p:animEffect transition="in" filter="fade">
                                      <p:cBhvr>
                                        <p:cTn id="55" dur="500"/>
                                        <p:tgtEl>
                                          <p:spTgt spid="15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2" grpId="0" animBg="1"/>
      <p:bldP spid="133" grpId="0" animBg="1"/>
      <p:bldP spid="134" grpId="0" animBg="1"/>
      <p:bldP spid="135" grpId="0" animBg="1"/>
      <p:bldP spid="137" grpId="0" animBg="1"/>
      <p:bldP spid="149" grpId="0" animBg="1"/>
      <p:bldP spid="3" grpId="0"/>
      <p:bldP spid="26" grpId="0"/>
      <p:bldP spid="27" grpId="0"/>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67054" y="5084957"/>
            <a:ext cx="6096000" cy="1508105"/>
          </a:xfrm>
          <a:prstGeom prst="rect">
            <a:avLst/>
          </a:prstGeom>
        </p:spPr>
        <p:txBody>
          <a:bodyPr>
            <a:spAutoFit/>
          </a:bodyPr>
          <a:lstStyle/>
          <a:p>
            <a:r>
              <a:rPr lang="en-US" sz="2000" dirty="0">
                <a:solidFill>
                  <a:schemeClr val="bg1"/>
                </a:solidFill>
                <a:latin typeface="+mj-lt"/>
              </a:rPr>
              <a:t>Consenting </a:t>
            </a:r>
            <a:r>
              <a:rPr lang="en-US" sz="2000" dirty="0" smtClean="0">
                <a:solidFill>
                  <a:schemeClr val="bg1"/>
                </a:solidFill>
                <a:latin typeface="+mj-lt"/>
              </a:rPr>
              <a:t>tenants - customers</a:t>
            </a:r>
            <a:endParaRPr lang="en-US" sz="2000" dirty="0">
              <a:solidFill>
                <a:schemeClr val="bg1"/>
              </a:solidFill>
              <a:latin typeface="+mj-lt"/>
            </a:endParaRPr>
          </a:p>
          <a:p>
            <a:pPr marL="285750" indent="-285750">
              <a:buFont typeface="Arial" panose="020B0604020202020204" pitchFamily="34" charset="0"/>
              <a:buChar char="•"/>
            </a:pPr>
            <a:r>
              <a:rPr lang="en-US" dirty="0">
                <a:solidFill>
                  <a:schemeClr val="bg1"/>
                </a:solidFill>
                <a:latin typeface="+mj-lt"/>
              </a:rPr>
              <a:t>Admin/user consents to app</a:t>
            </a:r>
          </a:p>
          <a:p>
            <a:pPr marL="285750" indent="-285750">
              <a:buFont typeface="Arial" panose="020B0604020202020204" pitchFamily="34" charset="0"/>
              <a:buChar char="•"/>
            </a:pPr>
            <a:r>
              <a:rPr lang="en-US" dirty="0">
                <a:solidFill>
                  <a:schemeClr val="bg1"/>
                </a:solidFill>
                <a:latin typeface="+mj-lt"/>
              </a:rPr>
              <a:t>Consent creates an instance of an app</a:t>
            </a:r>
          </a:p>
          <a:p>
            <a:pPr marL="285750" indent="-285750">
              <a:buFont typeface="Arial" panose="020B0604020202020204" pitchFamily="34" charset="0"/>
              <a:buChar char="•"/>
            </a:pPr>
            <a:r>
              <a:rPr lang="en-US" dirty="0">
                <a:solidFill>
                  <a:schemeClr val="bg1"/>
                </a:solidFill>
                <a:latin typeface="+mj-lt"/>
              </a:rPr>
              <a:t>Consent grant is then recorded for the user or organization.</a:t>
            </a:r>
          </a:p>
        </p:txBody>
      </p:sp>
      <p:sp>
        <p:nvSpPr>
          <p:cNvPr id="7" name="Rectangle 6"/>
          <p:cNvSpPr/>
          <p:nvPr/>
        </p:nvSpPr>
        <p:spPr>
          <a:xfrm>
            <a:off x="525088" y="3611562"/>
            <a:ext cx="6096000" cy="1261884"/>
          </a:xfrm>
          <a:prstGeom prst="rect">
            <a:avLst/>
          </a:prstGeom>
        </p:spPr>
        <p:txBody>
          <a:bodyPr>
            <a:spAutoFit/>
          </a:bodyPr>
          <a:lstStyle/>
          <a:p>
            <a:r>
              <a:rPr lang="en-US" sz="2000" dirty="0" smtClean="0">
                <a:solidFill>
                  <a:schemeClr val="bg1"/>
                </a:solidFill>
                <a:latin typeface="+mj-lt"/>
              </a:rPr>
              <a:t>Developer tenant “ISV”</a:t>
            </a:r>
            <a:endParaRPr lang="en-US" sz="2000" dirty="0">
              <a:solidFill>
                <a:schemeClr val="bg1"/>
              </a:solidFill>
              <a:latin typeface="+mj-lt"/>
            </a:endParaRPr>
          </a:p>
          <a:p>
            <a:pPr marL="285750" indent="-285750">
              <a:buFont typeface="Arial" panose="020B0604020202020204" pitchFamily="34" charset="0"/>
              <a:buChar char="•"/>
            </a:pPr>
            <a:r>
              <a:rPr lang="en-US" dirty="0" smtClean="0">
                <a:solidFill>
                  <a:schemeClr val="bg1"/>
                </a:solidFill>
                <a:latin typeface="+mj-lt"/>
              </a:rPr>
              <a:t>Makes the application to be “</a:t>
            </a:r>
            <a:r>
              <a:rPr lang="en-US" dirty="0">
                <a:solidFill>
                  <a:schemeClr val="bg1"/>
                </a:solidFill>
                <a:latin typeface="+mj-lt"/>
              </a:rPr>
              <a:t>multi-tenant”</a:t>
            </a:r>
          </a:p>
          <a:p>
            <a:pPr marL="285750" indent="-285750">
              <a:buFont typeface="Arial" panose="020B0604020202020204" pitchFamily="34" charset="0"/>
              <a:buChar char="•"/>
            </a:pPr>
            <a:r>
              <a:rPr lang="en-US" dirty="0">
                <a:solidFill>
                  <a:schemeClr val="bg1"/>
                </a:solidFill>
                <a:latin typeface="+mj-lt"/>
              </a:rPr>
              <a:t>Available for other </a:t>
            </a:r>
            <a:r>
              <a:rPr lang="en-US" dirty="0" smtClean="0">
                <a:solidFill>
                  <a:schemeClr val="bg1"/>
                </a:solidFill>
                <a:latin typeface="+mj-lt"/>
              </a:rPr>
              <a:t>tenants for consent</a:t>
            </a:r>
            <a:endParaRPr lang="en-US" dirty="0">
              <a:solidFill>
                <a:schemeClr val="bg1"/>
              </a:solidFill>
              <a:latin typeface="+mj-lt"/>
            </a:endParaRPr>
          </a:p>
          <a:p>
            <a:endParaRPr lang="en-US" sz="2000" dirty="0">
              <a:solidFill>
                <a:schemeClr val="bg1"/>
              </a:solidFill>
              <a:latin typeface="+mj-lt"/>
            </a:endParaRPr>
          </a:p>
        </p:txBody>
      </p:sp>
      <p:sp>
        <p:nvSpPr>
          <p:cNvPr id="8" name="Title 1"/>
          <p:cNvSpPr txBox="1">
            <a:spLocks/>
          </p:cNvSpPr>
          <p:nvPr/>
        </p:nvSpPr>
        <p:spPr>
          <a:xfrm>
            <a:off x="525088" y="494600"/>
            <a:ext cx="11151917" cy="747897"/>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mtClean="0"/>
              <a:t>Application Model</a:t>
            </a:r>
            <a:endParaRPr lang="en-US" dirty="0"/>
          </a:p>
        </p:txBody>
      </p:sp>
      <p:pic>
        <p:nvPicPr>
          <p:cNvPr id="9" name="Picture 8"/>
          <p:cNvPicPr>
            <a:picLocks noChangeAspect="1"/>
          </p:cNvPicPr>
          <p:nvPr/>
        </p:nvPicPr>
        <p:blipFill>
          <a:blip r:embed="rId3"/>
          <a:stretch>
            <a:fillRect/>
          </a:stretch>
        </p:blipFill>
        <p:spPr>
          <a:xfrm>
            <a:off x="7755607" y="3092678"/>
            <a:ext cx="465588" cy="1521967"/>
          </a:xfrm>
          <a:prstGeom prst="rect">
            <a:avLst/>
          </a:prstGeom>
        </p:spPr>
      </p:pic>
      <p:pic>
        <p:nvPicPr>
          <p:cNvPr id="10" name="Picture 9"/>
          <p:cNvPicPr>
            <a:picLocks noChangeAspect="1"/>
          </p:cNvPicPr>
          <p:nvPr/>
        </p:nvPicPr>
        <p:blipFill>
          <a:blip r:embed="rId4"/>
          <a:stretch>
            <a:fillRect/>
          </a:stretch>
        </p:blipFill>
        <p:spPr>
          <a:xfrm>
            <a:off x="4026636" y="1770688"/>
            <a:ext cx="724444" cy="366267"/>
          </a:xfrm>
          <a:prstGeom prst="rect">
            <a:avLst/>
          </a:prstGeom>
        </p:spPr>
      </p:pic>
      <p:pic>
        <p:nvPicPr>
          <p:cNvPr id="11" name="Picture 10"/>
          <p:cNvPicPr>
            <a:picLocks noChangeAspect="1"/>
          </p:cNvPicPr>
          <p:nvPr/>
        </p:nvPicPr>
        <p:blipFill>
          <a:blip r:embed="rId4"/>
          <a:stretch>
            <a:fillRect/>
          </a:stretch>
        </p:blipFill>
        <p:spPr>
          <a:xfrm>
            <a:off x="3227284" y="3623060"/>
            <a:ext cx="724444" cy="366267"/>
          </a:xfrm>
          <a:prstGeom prst="rect">
            <a:avLst/>
          </a:prstGeom>
        </p:spPr>
      </p:pic>
      <p:pic>
        <p:nvPicPr>
          <p:cNvPr id="12" name="Picture 11"/>
          <p:cNvPicPr>
            <a:picLocks noChangeAspect="1"/>
          </p:cNvPicPr>
          <p:nvPr/>
        </p:nvPicPr>
        <p:blipFill>
          <a:blip r:embed="rId5"/>
          <a:stretch>
            <a:fillRect/>
          </a:stretch>
        </p:blipFill>
        <p:spPr>
          <a:xfrm>
            <a:off x="4453496" y="5069903"/>
            <a:ext cx="724444" cy="366267"/>
          </a:xfrm>
          <a:prstGeom prst="rect">
            <a:avLst/>
          </a:prstGeom>
        </p:spPr>
      </p:pic>
      <p:sp>
        <p:nvSpPr>
          <p:cNvPr id="13" name="TextBox 12"/>
          <p:cNvSpPr txBox="1"/>
          <p:nvPr/>
        </p:nvSpPr>
        <p:spPr>
          <a:xfrm>
            <a:off x="8118455" y="3608336"/>
            <a:ext cx="1292675" cy="369332"/>
          </a:xfrm>
          <a:prstGeom prst="rect">
            <a:avLst/>
          </a:prstGeom>
          <a:noFill/>
        </p:spPr>
        <p:txBody>
          <a:bodyPr wrap="square" rtlCol="0">
            <a:spAutoFit/>
          </a:bodyPr>
          <a:lstStyle/>
          <a:p>
            <a:r>
              <a:rPr lang="en-US" dirty="0" smtClean="0">
                <a:solidFill>
                  <a:schemeClr val="bg1"/>
                </a:solidFill>
                <a:latin typeface="+mj-lt"/>
              </a:rPr>
              <a:t>Consent</a:t>
            </a:r>
            <a:endParaRPr lang="en-US" dirty="0">
              <a:solidFill>
                <a:schemeClr val="bg1"/>
              </a:solidFill>
              <a:latin typeface="+mj-lt"/>
            </a:endParaRPr>
          </a:p>
        </p:txBody>
      </p:sp>
      <p:grpSp>
        <p:nvGrpSpPr>
          <p:cNvPr id="14" name="Group 4"/>
          <p:cNvGrpSpPr>
            <a:grpSpLocks noChangeAspect="1"/>
          </p:cNvGrpSpPr>
          <p:nvPr/>
        </p:nvGrpSpPr>
        <p:grpSpPr bwMode="auto">
          <a:xfrm>
            <a:off x="5243160" y="1524877"/>
            <a:ext cx="6782154" cy="1589799"/>
            <a:chOff x="3454" y="996"/>
            <a:chExt cx="4121" cy="966"/>
          </a:xfrm>
        </p:grpSpPr>
        <p:sp>
          <p:nvSpPr>
            <p:cNvPr id="15" name="AutoShape 3"/>
            <p:cNvSpPr>
              <a:spLocks noChangeAspect="1" noChangeArrowheads="1" noTextEdit="1"/>
            </p:cNvSpPr>
            <p:nvPr/>
          </p:nvSpPr>
          <p:spPr bwMode="auto">
            <a:xfrm>
              <a:off x="3476" y="1003"/>
              <a:ext cx="4086" cy="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pic>
          <p:nvPicPr>
            <p:cNvPr id="1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4" y="1620"/>
              <a:ext cx="1049"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4" y="1620"/>
              <a:ext cx="1049"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7"/>
            <p:cNvSpPr>
              <a:spLocks noChangeArrowheads="1"/>
            </p:cNvSpPr>
            <p:nvPr/>
          </p:nvSpPr>
          <p:spPr bwMode="auto">
            <a:xfrm>
              <a:off x="4640" y="1646"/>
              <a:ext cx="962" cy="255"/>
            </a:xfrm>
            <a:prstGeom prst="rect">
              <a:avLst/>
            </a:prstGeom>
            <a:solidFill>
              <a:srgbClr val="5381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9" name="Rectangle 8"/>
            <p:cNvSpPr>
              <a:spLocks noChangeArrowheads="1"/>
            </p:cNvSpPr>
            <p:nvPr/>
          </p:nvSpPr>
          <p:spPr bwMode="auto">
            <a:xfrm>
              <a:off x="4640" y="1646"/>
              <a:ext cx="962" cy="255"/>
            </a:xfrm>
            <a:prstGeom prst="rect">
              <a:avLst/>
            </a:prstGeom>
            <a:noFill/>
            <a:ln w="11113"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0" name="Rectangle 9"/>
            <p:cNvSpPr>
              <a:spLocks noChangeArrowheads="1"/>
            </p:cNvSpPr>
            <p:nvPr/>
          </p:nvSpPr>
          <p:spPr bwMode="auto">
            <a:xfrm>
              <a:off x="4679" y="1654"/>
              <a:ext cx="329"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rgbClr val="FEFFFF"/>
                  </a:solidFill>
                  <a:effectLst/>
                  <a:latin typeface="+mj-lt"/>
                </a:rPr>
                <a:t>HR App</a:t>
              </a:r>
              <a:endParaRPr kumimoji="0" lang="en-US" sz="1800" b="0" i="0" u="none" strike="noStrike" cap="none" normalizeH="0" baseline="0" dirty="0" smtClean="0">
                <a:ln>
                  <a:noFill/>
                </a:ln>
                <a:solidFill>
                  <a:schemeClr val="tx1"/>
                </a:solidFill>
                <a:effectLst/>
                <a:latin typeface="+mj-lt"/>
              </a:endParaRPr>
            </a:p>
          </p:txBody>
        </p:sp>
        <p:sp>
          <p:nvSpPr>
            <p:cNvPr id="21" name="Rectangle 10"/>
            <p:cNvSpPr>
              <a:spLocks noChangeArrowheads="1"/>
            </p:cNvSpPr>
            <p:nvPr/>
          </p:nvSpPr>
          <p:spPr bwMode="auto">
            <a:xfrm>
              <a:off x="5022" y="1654"/>
              <a:ext cx="28"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EFFFF"/>
                  </a:solidFill>
                  <a:effectLst/>
                  <a:latin typeface="+mj-lt"/>
                </a:rPr>
                <a:t>(</a:t>
              </a:r>
              <a:endParaRPr kumimoji="0" lang="en-US" sz="1800" b="0" i="0" u="none" strike="noStrike" cap="none" normalizeH="0" baseline="0" smtClean="0">
                <a:ln>
                  <a:noFill/>
                </a:ln>
                <a:solidFill>
                  <a:schemeClr val="tx1"/>
                </a:solidFill>
                <a:effectLst/>
                <a:latin typeface="+mj-lt"/>
              </a:endParaRPr>
            </a:p>
          </p:txBody>
        </p:sp>
        <p:sp>
          <p:nvSpPr>
            <p:cNvPr id="22" name="Rectangle 11"/>
            <p:cNvSpPr>
              <a:spLocks noChangeArrowheads="1"/>
            </p:cNvSpPr>
            <p:nvPr/>
          </p:nvSpPr>
          <p:spPr bwMode="auto">
            <a:xfrm>
              <a:off x="5055" y="1654"/>
              <a:ext cx="465"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rgbClr val="FEFFFF"/>
                  </a:solidFill>
                  <a:effectLst/>
                  <a:latin typeface="+mj-lt"/>
                </a:rPr>
                <a:t>App object</a:t>
              </a:r>
              <a:endParaRPr kumimoji="0" lang="en-US" sz="1800" b="0" i="0" u="none" strike="noStrike" cap="none" normalizeH="0" baseline="0" dirty="0" smtClean="0">
                <a:ln>
                  <a:noFill/>
                </a:ln>
                <a:solidFill>
                  <a:schemeClr val="tx1"/>
                </a:solidFill>
                <a:effectLst/>
                <a:latin typeface="+mj-lt"/>
              </a:endParaRPr>
            </a:p>
          </p:txBody>
        </p:sp>
        <p:sp>
          <p:nvSpPr>
            <p:cNvPr id="23" name="Rectangle 12"/>
            <p:cNvSpPr>
              <a:spLocks noChangeArrowheads="1"/>
            </p:cNvSpPr>
            <p:nvPr/>
          </p:nvSpPr>
          <p:spPr bwMode="auto">
            <a:xfrm>
              <a:off x="5525" y="1654"/>
              <a:ext cx="28"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EFFFF"/>
                  </a:solidFill>
                  <a:effectLst/>
                  <a:latin typeface="+mj-lt"/>
                </a:rPr>
                <a:t>)</a:t>
              </a:r>
              <a:endParaRPr kumimoji="0" lang="en-US" sz="1800" b="0" i="0" u="none" strike="noStrike" cap="none" normalizeH="0" baseline="0" smtClean="0">
                <a:ln>
                  <a:noFill/>
                </a:ln>
                <a:solidFill>
                  <a:schemeClr val="tx1"/>
                </a:solidFill>
                <a:effectLst/>
                <a:latin typeface="+mj-lt"/>
              </a:endParaRPr>
            </a:p>
          </p:txBody>
        </p:sp>
        <p:sp>
          <p:nvSpPr>
            <p:cNvPr id="24" name="Rectangle 13"/>
            <p:cNvSpPr>
              <a:spLocks noChangeArrowheads="1"/>
            </p:cNvSpPr>
            <p:nvPr/>
          </p:nvSpPr>
          <p:spPr bwMode="auto">
            <a:xfrm>
              <a:off x="4679" y="1788"/>
              <a:ext cx="755"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FEFFFF"/>
                  </a:solidFill>
                  <a:effectLst/>
                  <a:latin typeface="+mj-lt"/>
                </a:rPr>
                <a:t>Application definition</a:t>
              </a:r>
              <a:endParaRPr kumimoji="0" lang="en-US" sz="1800" b="0" i="0" u="none" strike="noStrike" cap="none" normalizeH="0" baseline="0" smtClean="0">
                <a:ln>
                  <a:noFill/>
                </a:ln>
                <a:solidFill>
                  <a:schemeClr val="tx1"/>
                </a:solidFill>
                <a:effectLst/>
                <a:latin typeface="+mj-lt"/>
              </a:endParaRPr>
            </a:p>
          </p:txBody>
        </p:sp>
        <p:pic>
          <p:nvPicPr>
            <p:cNvPr id="25"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6" y="996"/>
              <a:ext cx="815"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16" y="996"/>
              <a:ext cx="815"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Freeform 16"/>
            <p:cNvSpPr>
              <a:spLocks/>
            </p:cNvSpPr>
            <p:nvPr/>
          </p:nvSpPr>
          <p:spPr bwMode="auto">
            <a:xfrm>
              <a:off x="3759" y="1026"/>
              <a:ext cx="721" cy="628"/>
            </a:xfrm>
            <a:custGeom>
              <a:avLst/>
              <a:gdLst>
                <a:gd name="T0" fmla="*/ 721 w 721"/>
                <a:gd name="T1" fmla="*/ 628 h 628"/>
                <a:gd name="T2" fmla="*/ 360 w 721"/>
                <a:gd name="T3" fmla="*/ 0 h 628"/>
                <a:gd name="T4" fmla="*/ 0 w 721"/>
                <a:gd name="T5" fmla="*/ 628 h 628"/>
                <a:gd name="T6" fmla="*/ 721 w 721"/>
                <a:gd name="T7" fmla="*/ 628 h 628"/>
              </a:gdLst>
              <a:ahLst/>
              <a:cxnLst>
                <a:cxn ang="0">
                  <a:pos x="T0" y="T1"/>
                </a:cxn>
                <a:cxn ang="0">
                  <a:pos x="T2" y="T3"/>
                </a:cxn>
                <a:cxn ang="0">
                  <a:pos x="T4" y="T5"/>
                </a:cxn>
                <a:cxn ang="0">
                  <a:pos x="T6" y="T7"/>
                </a:cxn>
              </a:cxnLst>
              <a:rect l="0" t="0" r="r" b="b"/>
              <a:pathLst>
                <a:path w="721" h="628">
                  <a:moveTo>
                    <a:pt x="721" y="628"/>
                  </a:moveTo>
                  <a:lnTo>
                    <a:pt x="360" y="0"/>
                  </a:lnTo>
                  <a:lnTo>
                    <a:pt x="0" y="628"/>
                  </a:lnTo>
                  <a:lnTo>
                    <a:pt x="721" y="628"/>
                  </a:lnTo>
                  <a:close/>
                </a:path>
              </a:pathLst>
            </a:custGeom>
            <a:solidFill>
              <a:srgbClr val="5381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8" name="Freeform 17"/>
            <p:cNvSpPr>
              <a:spLocks/>
            </p:cNvSpPr>
            <p:nvPr/>
          </p:nvSpPr>
          <p:spPr bwMode="auto">
            <a:xfrm>
              <a:off x="3759" y="1026"/>
              <a:ext cx="721" cy="628"/>
            </a:xfrm>
            <a:custGeom>
              <a:avLst/>
              <a:gdLst>
                <a:gd name="T0" fmla="*/ 721 w 721"/>
                <a:gd name="T1" fmla="*/ 628 h 628"/>
                <a:gd name="T2" fmla="*/ 360 w 721"/>
                <a:gd name="T3" fmla="*/ 0 h 628"/>
                <a:gd name="T4" fmla="*/ 0 w 721"/>
                <a:gd name="T5" fmla="*/ 628 h 628"/>
                <a:gd name="T6" fmla="*/ 721 w 721"/>
                <a:gd name="T7" fmla="*/ 628 h 628"/>
              </a:gdLst>
              <a:ahLst/>
              <a:cxnLst>
                <a:cxn ang="0">
                  <a:pos x="T0" y="T1"/>
                </a:cxn>
                <a:cxn ang="0">
                  <a:pos x="T2" y="T3"/>
                </a:cxn>
                <a:cxn ang="0">
                  <a:pos x="T4" y="T5"/>
                </a:cxn>
                <a:cxn ang="0">
                  <a:pos x="T6" y="T7"/>
                </a:cxn>
              </a:cxnLst>
              <a:rect l="0" t="0" r="r" b="b"/>
              <a:pathLst>
                <a:path w="721" h="628">
                  <a:moveTo>
                    <a:pt x="721" y="628"/>
                  </a:moveTo>
                  <a:lnTo>
                    <a:pt x="360" y="0"/>
                  </a:lnTo>
                  <a:lnTo>
                    <a:pt x="0" y="628"/>
                  </a:lnTo>
                  <a:lnTo>
                    <a:pt x="721" y="628"/>
                  </a:lnTo>
                  <a:close/>
                </a:path>
              </a:pathLst>
            </a:custGeom>
            <a:noFill/>
            <a:ln w="11113"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j-lt"/>
              </a:endParaRPr>
            </a:p>
          </p:txBody>
        </p:sp>
        <p:pic>
          <p:nvPicPr>
            <p:cNvPr id="29" name="Picture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27" y="1345"/>
              <a:ext cx="1048" cy="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27" y="1345"/>
              <a:ext cx="1048" cy="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ectangle 20"/>
            <p:cNvSpPr>
              <a:spLocks noChangeArrowheads="1"/>
            </p:cNvSpPr>
            <p:nvPr/>
          </p:nvSpPr>
          <p:spPr bwMode="auto">
            <a:xfrm>
              <a:off x="6563" y="1367"/>
              <a:ext cx="962" cy="403"/>
            </a:xfrm>
            <a:prstGeom prst="rect">
              <a:avLst/>
            </a:prstGeom>
            <a:solidFill>
              <a:srgbClr val="5381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2" name="Rectangle 21"/>
            <p:cNvSpPr>
              <a:spLocks noChangeArrowheads="1"/>
            </p:cNvSpPr>
            <p:nvPr/>
          </p:nvSpPr>
          <p:spPr bwMode="auto">
            <a:xfrm>
              <a:off x="6563" y="1367"/>
              <a:ext cx="962" cy="403"/>
            </a:xfrm>
            <a:prstGeom prst="rect">
              <a:avLst/>
            </a:prstGeom>
            <a:noFill/>
            <a:ln w="11113"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3" name="Rectangle 22"/>
            <p:cNvSpPr>
              <a:spLocks noChangeArrowheads="1"/>
            </p:cNvSpPr>
            <p:nvPr/>
          </p:nvSpPr>
          <p:spPr bwMode="auto">
            <a:xfrm>
              <a:off x="6602" y="1397"/>
              <a:ext cx="545"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EFFFF"/>
                  </a:solidFill>
                  <a:effectLst/>
                  <a:latin typeface="+mj-lt"/>
                </a:rPr>
                <a:t>HR App Keys</a:t>
              </a:r>
              <a:endParaRPr kumimoji="0" lang="en-US" sz="1800" b="0" i="0" u="none" strike="noStrike" cap="none" normalizeH="0" baseline="0" smtClean="0">
                <a:ln>
                  <a:noFill/>
                </a:ln>
                <a:solidFill>
                  <a:schemeClr val="tx1"/>
                </a:solidFill>
                <a:effectLst/>
                <a:latin typeface="+mj-lt"/>
              </a:endParaRPr>
            </a:p>
          </p:txBody>
        </p:sp>
        <p:sp>
          <p:nvSpPr>
            <p:cNvPr id="34" name="Rectangle 23"/>
            <p:cNvSpPr>
              <a:spLocks noChangeArrowheads="1"/>
            </p:cNvSpPr>
            <p:nvPr/>
          </p:nvSpPr>
          <p:spPr bwMode="auto">
            <a:xfrm>
              <a:off x="6602" y="1528"/>
              <a:ext cx="891"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FEFFFF"/>
                  </a:solidFill>
                  <a:effectLst/>
                  <a:latin typeface="+mj-lt"/>
                </a:rPr>
                <a:t>Contains set of keys that </a:t>
              </a:r>
              <a:endParaRPr kumimoji="0" lang="en-US" sz="1800" b="0" i="0" u="none" strike="noStrike" cap="none" normalizeH="0" baseline="0" smtClean="0">
                <a:ln>
                  <a:noFill/>
                </a:ln>
                <a:solidFill>
                  <a:schemeClr val="tx1"/>
                </a:solidFill>
                <a:effectLst/>
                <a:latin typeface="+mj-lt"/>
              </a:endParaRPr>
            </a:p>
          </p:txBody>
        </p:sp>
        <p:sp>
          <p:nvSpPr>
            <p:cNvPr id="35" name="Rectangle 24"/>
            <p:cNvSpPr>
              <a:spLocks noChangeArrowheads="1"/>
            </p:cNvSpPr>
            <p:nvPr/>
          </p:nvSpPr>
          <p:spPr bwMode="auto">
            <a:xfrm>
              <a:off x="6602" y="1637"/>
              <a:ext cx="844"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FEFFFF"/>
                  </a:solidFill>
                  <a:effectLst/>
                  <a:latin typeface="+mj-lt"/>
                </a:rPr>
                <a:t>are used by the HR app</a:t>
              </a:r>
              <a:endParaRPr kumimoji="0" lang="en-US" sz="1800" b="0" i="0" u="none" strike="noStrike" cap="none" normalizeH="0" baseline="0" smtClean="0">
                <a:ln>
                  <a:noFill/>
                </a:ln>
                <a:solidFill>
                  <a:schemeClr val="tx1"/>
                </a:solidFill>
                <a:effectLst/>
                <a:latin typeface="+mj-lt"/>
              </a:endParaRPr>
            </a:p>
          </p:txBody>
        </p:sp>
        <p:sp>
          <p:nvSpPr>
            <p:cNvPr id="36" name="Rectangle 25"/>
            <p:cNvSpPr>
              <a:spLocks noChangeArrowheads="1"/>
            </p:cNvSpPr>
            <p:nvPr/>
          </p:nvSpPr>
          <p:spPr bwMode="auto">
            <a:xfrm>
              <a:off x="3454" y="1071"/>
              <a:ext cx="56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bg1"/>
                  </a:solidFill>
                  <a:effectLst/>
                  <a:latin typeface="+mj-lt"/>
                </a:rPr>
                <a:t>Woodgrove</a:t>
              </a:r>
              <a:r>
                <a:rPr kumimoji="0" lang="en-US" sz="1400" b="1" i="0" u="none" strike="noStrike" cap="none" normalizeH="0" baseline="0" dirty="0" smtClean="0">
                  <a:ln>
                    <a:noFill/>
                  </a:ln>
                  <a:solidFill>
                    <a:schemeClr val="bg1"/>
                  </a:solidFill>
                  <a:effectLst/>
                  <a:latin typeface="+mj-lt"/>
                </a:rPr>
                <a:t> </a:t>
              </a:r>
              <a:endParaRPr kumimoji="0" lang="en-US" sz="1800" b="0" i="0" u="none" strike="noStrike" cap="none" normalizeH="0" baseline="0" dirty="0" smtClean="0">
                <a:ln>
                  <a:noFill/>
                </a:ln>
                <a:solidFill>
                  <a:schemeClr val="bg1"/>
                </a:solidFill>
                <a:effectLst/>
                <a:latin typeface="+mj-lt"/>
              </a:endParaRPr>
            </a:p>
          </p:txBody>
        </p:sp>
        <p:sp>
          <p:nvSpPr>
            <p:cNvPr id="37" name="Freeform 27"/>
            <p:cNvSpPr>
              <a:spLocks/>
            </p:cNvSpPr>
            <p:nvPr/>
          </p:nvSpPr>
          <p:spPr bwMode="auto">
            <a:xfrm>
              <a:off x="4119" y="1445"/>
              <a:ext cx="466" cy="328"/>
            </a:xfrm>
            <a:custGeom>
              <a:avLst/>
              <a:gdLst>
                <a:gd name="T0" fmla="*/ 0 w 466"/>
                <a:gd name="T1" fmla="*/ 0 h 328"/>
                <a:gd name="T2" fmla="*/ 0 w 466"/>
                <a:gd name="T3" fmla="*/ 328 h 328"/>
                <a:gd name="T4" fmla="*/ 466 w 466"/>
                <a:gd name="T5" fmla="*/ 328 h 328"/>
              </a:gdLst>
              <a:ahLst/>
              <a:cxnLst>
                <a:cxn ang="0">
                  <a:pos x="T0" y="T1"/>
                </a:cxn>
                <a:cxn ang="0">
                  <a:pos x="T2" y="T3"/>
                </a:cxn>
                <a:cxn ang="0">
                  <a:pos x="T4" y="T5"/>
                </a:cxn>
              </a:cxnLst>
              <a:rect l="0" t="0" r="r" b="b"/>
              <a:pathLst>
                <a:path w="466" h="328">
                  <a:moveTo>
                    <a:pt x="0" y="0"/>
                  </a:moveTo>
                  <a:lnTo>
                    <a:pt x="0" y="328"/>
                  </a:lnTo>
                  <a:lnTo>
                    <a:pt x="466" y="328"/>
                  </a:lnTo>
                </a:path>
              </a:pathLst>
            </a:custGeom>
            <a:noFill/>
            <a:ln w="14288" cap="rnd">
              <a:solidFill>
                <a:srgbClr val="53813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8" name="Freeform 28"/>
            <p:cNvSpPr>
              <a:spLocks/>
            </p:cNvSpPr>
            <p:nvPr/>
          </p:nvSpPr>
          <p:spPr bwMode="auto">
            <a:xfrm>
              <a:off x="4578" y="1742"/>
              <a:ext cx="62" cy="63"/>
            </a:xfrm>
            <a:custGeom>
              <a:avLst/>
              <a:gdLst>
                <a:gd name="T0" fmla="*/ 0 w 62"/>
                <a:gd name="T1" fmla="*/ 0 h 63"/>
                <a:gd name="T2" fmla="*/ 62 w 62"/>
                <a:gd name="T3" fmla="*/ 31 h 63"/>
                <a:gd name="T4" fmla="*/ 0 w 62"/>
                <a:gd name="T5" fmla="*/ 63 h 63"/>
                <a:gd name="T6" fmla="*/ 0 w 62"/>
                <a:gd name="T7" fmla="*/ 0 h 63"/>
              </a:gdLst>
              <a:ahLst/>
              <a:cxnLst>
                <a:cxn ang="0">
                  <a:pos x="T0" y="T1"/>
                </a:cxn>
                <a:cxn ang="0">
                  <a:pos x="T2" y="T3"/>
                </a:cxn>
                <a:cxn ang="0">
                  <a:pos x="T4" y="T5"/>
                </a:cxn>
                <a:cxn ang="0">
                  <a:pos x="T6" y="T7"/>
                </a:cxn>
              </a:cxnLst>
              <a:rect l="0" t="0" r="r" b="b"/>
              <a:pathLst>
                <a:path w="62" h="63">
                  <a:moveTo>
                    <a:pt x="0" y="0"/>
                  </a:moveTo>
                  <a:lnTo>
                    <a:pt x="62" y="31"/>
                  </a:lnTo>
                  <a:lnTo>
                    <a:pt x="0" y="63"/>
                  </a:lnTo>
                  <a:lnTo>
                    <a:pt x="0" y="0"/>
                  </a:lnTo>
                  <a:close/>
                </a:path>
              </a:pathLst>
            </a:custGeom>
            <a:solidFill>
              <a:srgbClr val="5381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pic>
          <p:nvPicPr>
            <p:cNvPr id="39" name="Picture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04" y="1211"/>
              <a:ext cx="1049"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04" y="1211"/>
              <a:ext cx="1049"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ectangle 31"/>
            <p:cNvSpPr>
              <a:spLocks noChangeArrowheads="1"/>
            </p:cNvSpPr>
            <p:nvPr/>
          </p:nvSpPr>
          <p:spPr bwMode="auto">
            <a:xfrm>
              <a:off x="4640" y="1237"/>
              <a:ext cx="962" cy="254"/>
            </a:xfrm>
            <a:prstGeom prst="rect">
              <a:avLst/>
            </a:prstGeom>
            <a:solidFill>
              <a:srgbClr val="5381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2" name="Rectangle 32"/>
            <p:cNvSpPr>
              <a:spLocks noChangeArrowheads="1"/>
            </p:cNvSpPr>
            <p:nvPr/>
          </p:nvSpPr>
          <p:spPr bwMode="auto">
            <a:xfrm>
              <a:off x="4640" y="1237"/>
              <a:ext cx="962" cy="254"/>
            </a:xfrm>
            <a:prstGeom prst="rect">
              <a:avLst/>
            </a:prstGeom>
            <a:noFill/>
            <a:ln w="11113"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3" name="Rectangle 33"/>
            <p:cNvSpPr>
              <a:spLocks noChangeArrowheads="1"/>
            </p:cNvSpPr>
            <p:nvPr/>
          </p:nvSpPr>
          <p:spPr bwMode="auto">
            <a:xfrm>
              <a:off x="4679" y="1246"/>
              <a:ext cx="35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rgbClr val="FEFFFF"/>
                  </a:solidFill>
                  <a:effectLst/>
                  <a:latin typeface="+mj-lt"/>
                </a:rPr>
                <a:t>HR App </a:t>
              </a:r>
              <a:endParaRPr kumimoji="0" lang="en-US" sz="1800" b="0" i="0" u="none" strike="noStrike" cap="none" normalizeH="0" baseline="0" dirty="0" smtClean="0">
                <a:ln>
                  <a:noFill/>
                </a:ln>
                <a:solidFill>
                  <a:schemeClr val="tx1"/>
                </a:solidFill>
                <a:effectLst/>
                <a:latin typeface="+mj-lt"/>
              </a:endParaRPr>
            </a:p>
          </p:txBody>
        </p:sp>
        <p:sp>
          <p:nvSpPr>
            <p:cNvPr id="44" name="Rectangle 34"/>
            <p:cNvSpPr>
              <a:spLocks noChangeArrowheads="1"/>
            </p:cNvSpPr>
            <p:nvPr/>
          </p:nvSpPr>
          <p:spPr bwMode="auto">
            <a:xfrm>
              <a:off x="4679" y="1377"/>
              <a:ext cx="819"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FEFFFF"/>
                  </a:solidFill>
                  <a:effectLst/>
                  <a:latin typeface="+mj-lt"/>
                </a:rPr>
                <a:t>Service principal object</a:t>
              </a:r>
              <a:endParaRPr kumimoji="0" lang="en-US" sz="1800" b="0" i="0" u="none" strike="noStrike" cap="none" normalizeH="0" baseline="0" dirty="0" smtClean="0">
                <a:ln>
                  <a:noFill/>
                </a:ln>
                <a:solidFill>
                  <a:schemeClr val="tx1"/>
                </a:solidFill>
                <a:effectLst/>
                <a:latin typeface="+mj-lt"/>
              </a:endParaRPr>
            </a:p>
          </p:txBody>
        </p:sp>
        <p:sp>
          <p:nvSpPr>
            <p:cNvPr id="45" name="Freeform 35"/>
            <p:cNvSpPr>
              <a:spLocks/>
            </p:cNvSpPr>
            <p:nvPr/>
          </p:nvSpPr>
          <p:spPr bwMode="auto">
            <a:xfrm>
              <a:off x="5361" y="1394"/>
              <a:ext cx="1147" cy="175"/>
            </a:xfrm>
            <a:custGeom>
              <a:avLst/>
              <a:gdLst>
                <a:gd name="T0" fmla="*/ 0 w 1147"/>
                <a:gd name="T1" fmla="*/ 0 h 175"/>
                <a:gd name="T2" fmla="*/ 1012 w 1147"/>
                <a:gd name="T3" fmla="*/ 0 h 175"/>
                <a:gd name="T4" fmla="*/ 1012 w 1147"/>
                <a:gd name="T5" fmla="*/ 175 h 175"/>
                <a:gd name="T6" fmla="*/ 1147 w 1147"/>
                <a:gd name="T7" fmla="*/ 175 h 175"/>
              </a:gdLst>
              <a:ahLst/>
              <a:cxnLst>
                <a:cxn ang="0">
                  <a:pos x="T0" y="T1"/>
                </a:cxn>
                <a:cxn ang="0">
                  <a:pos x="T2" y="T3"/>
                </a:cxn>
                <a:cxn ang="0">
                  <a:pos x="T4" y="T5"/>
                </a:cxn>
                <a:cxn ang="0">
                  <a:pos x="T6" y="T7"/>
                </a:cxn>
              </a:cxnLst>
              <a:rect l="0" t="0" r="r" b="b"/>
              <a:pathLst>
                <a:path w="1147" h="175">
                  <a:moveTo>
                    <a:pt x="0" y="0"/>
                  </a:moveTo>
                  <a:lnTo>
                    <a:pt x="1012" y="0"/>
                  </a:lnTo>
                  <a:lnTo>
                    <a:pt x="1012" y="175"/>
                  </a:lnTo>
                  <a:lnTo>
                    <a:pt x="1147" y="175"/>
                  </a:lnTo>
                </a:path>
              </a:pathLst>
            </a:custGeom>
            <a:noFill/>
            <a:ln w="14288" cap="rnd">
              <a:solidFill>
                <a:srgbClr val="53813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6" name="Freeform 36"/>
            <p:cNvSpPr>
              <a:spLocks/>
            </p:cNvSpPr>
            <p:nvPr/>
          </p:nvSpPr>
          <p:spPr bwMode="auto">
            <a:xfrm>
              <a:off x="6501" y="1537"/>
              <a:ext cx="62" cy="63"/>
            </a:xfrm>
            <a:custGeom>
              <a:avLst/>
              <a:gdLst>
                <a:gd name="T0" fmla="*/ 0 w 62"/>
                <a:gd name="T1" fmla="*/ 0 h 63"/>
                <a:gd name="T2" fmla="*/ 62 w 62"/>
                <a:gd name="T3" fmla="*/ 32 h 63"/>
                <a:gd name="T4" fmla="*/ 0 w 62"/>
                <a:gd name="T5" fmla="*/ 63 h 63"/>
                <a:gd name="T6" fmla="*/ 0 w 62"/>
                <a:gd name="T7" fmla="*/ 0 h 63"/>
              </a:gdLst>
              <a:ahLst/>
              <a:cxnLst>
                <a:cxn ang="0">
                  <a:pos x="T0" y="T1"/>
                </a:cxn>
                <a:cxn ang="0">
                  <a:pos x="T2" y="T3"/>
                </a:cxn>
                <a:cxn ang="0">
                  <a:pos x="T4" y="T5"/>
                </a:cxn>
                <a:cxn ang="0">
                  <a:pos x="T6" y="T7"/>
                </a:cxn>
              </a:cxnLst>
              <a:rect l="0" t="0" r="r" b="b"/>
              <a:pathLst>
                <a:path w="62" h="63">
                  <a:moveTo>
                    <a:pt x="0" y="0"/>
                  </a:moveTo>
                  <a:lnTo>
                    <a:pt x="62" y="32"/>
                  </a:lnTo>
                  <a:lnTo>
                    <a:pt x="0" y="63"/>
                  </a:lnTo>
                  <a:lnTo>
                    <a:pt x="0" y="0"/>
                  </a:lnTo>
                  <a:close/>
                </a:path>
              </a:pathLst>
            </a:custGeom>
            <a:solidFill>
              <a:srgbClr val="5381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7" name="Line 37"/>
            <p:cNvSpPr>
              <a:spLocks noChangeShapeType="1"/>
            </p:cNvSpPr>
            <p:nvPr/>
          </p:nvSpPr>
          <p:spPr bwMode="auto">
            <a:xfrm flipV="1">
              <a:off x="4319" y="1365"/>
              <a:ext cx="266" cy="8"/>
            </a:xfrm>
            <a:prstGeom prst="line">
              <a:avLst/>
            </a:prstGeom>
            <a:noFill/>
            <a:ln w="14288" cap="rnd">
              <a:solidFill>
                <a:srgbClr val="53813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8" name="Freeform 38"/>
            <p:cNvSpPr>
              <a:spLocks/>
            </p:cNvSpPr>
            <p:nvPr/>
          </p:nvSpPr>
          <p:spPr bwMode="auto">
            <a:xfrm>
              <a:off x="4577" y="1334"/>
              <a:ext cx="63" cy="63"/>
            </a:xfrm>
            <a:custGeom>
              <a:avLst/>
              <a:gdLst>
                <a:gd name="T0" fmla="*/ 0 w 63"/>
                <a:gd name="T1" fmla="*/ 0 h 63"/>
                <a:gd name="T2" fmla="*/ 63 w 63"/>
                <a:gd name="T3" fmla="*/ 30 h 63"/>
                <a:gd name="T4" fmla="*/ 1 w 63"/>
                <a:gd name="T5" fmla="*/ 63 h 63"/>
                <a:gd name="T6" fmla="*/ 0 w 63"/>
                <a:gd name="T7" fmla="*/ 0 h 63"/>
              </a:gdLst>
              <a:ahLst/>
              <a:cxnLst>
                <a:cxn ang="0">
                  <a:pos x="T0" y="T1"/>
                </a:cxn>
                <a:cxn ang="0">
                  <a:pos x="T2" y="T3"/>
                </a:cxn>
                <a:cxn ang="0">
                  <a:pos x="T4" y="T5"/>
                </a:cxn>
                <a:cxn ang="0">
                  <a:pos x="T6" y="T7"/>
                </a:cxn>
              </a:cxnLst>
              <a:rect l="0" t="0" r="r" b="b"/>
              <a:pathLst>
                <a:path w="63" h="63">
                  <a:moveTo>
                    <a:pt x="0" y="0"/>
                  </a:moveTo>
                  <a:lnTo>
                    <a:pt x="63" y="30"/>
                  </a:lnTo>
                  <a:lnTo>
                    <a:pt x="1" y="63"/>
                  </a:lnTo>
                  <a:lnTo>
                    <a:pt x="0" y="0"/>
                  </a:lnTo>
                  <a:close/>
                </a:path>
              </a:pathLst>
            </a:custGeom>
            <a:solidFill>
              <a:srgbClr val="5381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9" name="Freeform 39"/>
            <p:cNvSpPr>
              <a:spLocks/>
            </p:cNvSpPr>
            <p:nvPr/>
          </p:nvSpPr>
          <p:spPr bwMode="auto">
            <a:xfrm>
              <a:off x="5361" y="1569"/>
              <a:ext cx="1147" cy="234"/>
            </a:xfrm>
            <a:custGeom>
              <a:avLst/>
              <a:gdLst>
                <a:gd name="T0" fmla="*/ 0 w 1147"/>
                <a:gd name="T1" fmla="*/ 234 h 234"/>
                <a:gd name="T2" fmla="*/ 0 w 1147"/>
                <a:gd name="T3" fmla="*/ 198 h 234"/>
                <a:gd name="T4" fmla="*/ 1022 w 1147"/>
                <a:gd name="T5" fmla="*/ 198 h 234"/>
                <a:gd name="T6" fmla="*/ 1022 w 1147"/>
                <a:gd name="T7" fmla="*/ 0 h 234"/>
                <a:gd name="T8" fmla="*/ 1147 w 1147"/>
                <a:gd name="T9" fmla="*/ 0 h 234"/>
              </a:gdLst>
              <a:ahLst/>
              <a:cxnLst>
                <a:cxn ang="0">
                  <a:pos x="T0" y="T1"/>
                </a:cxn>
                <a:cxn ang="0">
                  <a:pos x="T2" y="T3"/>
                </a:cxn>
                <a:cxn ang="0">
                  <a:pos x="T4" y="T5"/>
                </a:cxn>
                <a:cxn ang="0">
                  <a:pos x="T6" y="T7"/>
                </a:cxn>
                <a:cxn ang="0">
                  <a:pos x="T8" y="T9"/>
                </a:cxn>
              </a:cxnLst>
              <a:rect l="0" t="0" r="r" b="b"/>
              <a:pathLst>
                <a:path w="1147" h="234">
                  <a:moveTo>
                    <a:pt x="0" y="234"/>
                  </a:moveTo>
                  <a:lnTo>
                    <a:pt x="0" y="198"/>
                  </a:lnTo>
                  <a:lnTo>
                    <a:pt x="1022" y="198"/>
                  </a:lnTo>
                  <a:lnTo>
                    <a:pt x="1022" y="0"/>
                  </a:lnTo>
                  <a:lnTo>
                    <a:pt x="1147" y="0"/>
                  </a:lnTo>
                </a:path>
              </a:pathLst>
            </a:custGeom>
            <a:noFill/>
            <a:ln w="14288" cap="rnd">
              <a:solidFill>
                <a:srgbClr val="53813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0" name="Freeform 40"/>
            <p:cNvSpPr>
              <a:spLocks/>
            </p:cNvSpPr>
            <p:nvPr/>
          </p:nvSpPr>
          <p:spPr bwMode="auto">
            <a:xfrm>
              <a:off x="6501" y="1537"/>
              <a:ext cx="62" cy="63"/>
            </a:xfrm>
            <a:custGeom>
              <a:avLst/>
              <a:gdLst>
                <a:gd name="T0" fmla="*/ 0 w 62"/>
                <a:gd name="T1" fmla="*/ 0 h 63"/>
                <a:gd name="T2" fmla="*/ 62 w 62"/>
                <a:gd name="T3" fmla="*/ 32 h 63"/>
                <a:gd name="T4" fmla="*/ 0 w 62"/>
                <a:gd name="T5" fmla="*/ 63 h 63"/>
                <a:gd name="T6" fmla="*/ 0 w 62"/>
                <a:gd name="T7" fmla="*/ 0 h 63"/>
              </a:gdLst>
              <a:ahLst/>
              <a:cxnLst>
                <a:cxn ang="0">
                  <a:pos x="T0" y="T1"/>
                </a:cxn>
                <a:cxn ang="0">
                  <a:pos x="T2" y="T3"/>
                </a:cxn>
                <a:cxn ang="0">
                  <a:pos x="T4" y="T5"/>
                </a:cxn>
                <a:cxn ang="0">
                  <a:pos x="T6" y="T7"/>
                </a:cxn>
              </a:cxnLst>
              <a:rect l="0" t="0" r="r" b="b"/>
              <a:pathLst>
                <a:path w="62" h="63">
                  <a:moveTo>
                    <a:pt x="0" y="0"/>
                  </a:moveTo>
                  <a:lnTo>
                    <a:pt x="62" y="32"/>
                  </a:lnTo>
                  <a:lnTo>
                    <a:pt x="0" y="63"/>
                  </a:lnTo>
                  <a:lnTo>
                    <a:pt x="0" y="0"/>
                  </a:lnTo>
                  <a:close/>
                </a:path>
              </a:pathLst>
            </a:custGeom>
            <a:solidFill>
              <a:srgbClr val="5381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51" name="Group 43"/>
          <p:cNvGrpSpPr>
            <a:grpSpLocks noChangeAspect="1"/>
          </p:cNvGrpSpPr>
          <p:nvPr/>
        </p:nvGrpSpPr>
        <p:grpSpPr bwMode="auto">
          <a:xfrm>
            <a:off x="5903633" y="2816794"/>
            <a:ext cx="5186363" cy="3657600"/>
            <a:chOff x="3722" y="1748"/>
            <a:chExt cx="3267" cy="2304"/>
          </a:xfrm>
        </p:grpSpPr>
        <p:sp>
          <p:nvSpPr>
            <p:cNvPr id="52" name="AutoShape 42"/>
            <p:cNvSpPr>
              <a:spLocks noChangeAspect="1" noChangeArrowheads="1" noTextEdit="1"/>
            </p:cNvSpPr>
            <p:nvPr/>
          </p:nvSpPr>
          <p:spPr bwMode="auto">
            <a:xfrm>
              <a:off x="3722" y="1748"/>
              <a:ext cx="3267" cy="2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pic>
          <p:nvPicPr>
            <p:cNvPr id="53" name="Picture 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29" y="2696"/>
              <a:ext cx="561"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4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29" y="2696"/>
              <a:ext cx="561"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Freeform 46"/>
            <p:cNvSpPr>
              <a:spLocks/>
            </p:cNvSpPr>
            <p:nvPr/>
          </p:nvSpPr>
          <p:spPr bwMode="auto">
            <a:xfrm>
              <a:off x="4070" y="2720"/>
              <a:ext cx="466" cy="404"/>
            </a:xfrm>
            <a:custGeom>
              <a:avLst/>
              <a:gdLst>
                <a:gd name="T0" fmla="*/ 466 w 466"/>
                <a:gd name="T1" fmla="*/ 404 h 404"/>
                <a:gd name="T2" fmla="*/ 233 w 466"/>
                <a:gd name="T3" fmla="*/ 0 h 404"/>
                <a:gd name="T4" fmla="*/ 0 w 466"/>
                <a:gd name="T5" fmla="*/ 404 h 404"/>
                <a:gd name="T6" fmla="*/ 466 w 466"/>
                <a:gd name="T7" fmla="*/ 404 h 404"/>
              </a:gdLst>
              <a:ahLst/>
              <a:cxnLst>
                <a:cxn ang="0">
                  <a:pos x="T0" y="T1"/>
                </a:cxn>
                <a:cxn ang="0">
                  <a:pos x="T2" y="T3"/>
                </a:cxn>
                <a:cxn ang="0">
                  <a:pos x="T4" y="T5"/>
                </a:cxn>
                <a:cxn ang="0">
                  <a:pos x="T6" y="T7"/>
                </a:cxn>
              </a:cxnLst>
              <a:rect l="0" t="0" r="r" b="b"/>
              <a:pathLst>
                <a:path w="466" h="404">
                  <a:moveTo>
                    <a:pt x="466" y="404"/>
                  </a:moveTo>
                  <a:lnTo>
                    <a:pt x="233" y="0"/>
                  </a:lnTo>
                  <a:lnTo>
                    <a:pt x="0" y="404"/>
                  </a:lnTo>
                  <a:lnTo>
                    <a:pt x="466" y="404"/>
                  </a:lnTo>
                  <a:close/>
                </a:path>
              </a:pathLst>
            </a:custGeom>
            <a:solidFill>
              <a:srgbClr val="C55A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6" name="Freeform 47"/>
            <p:cNvSpPr>
              <a:spLocks/>
            </p:cNvSpPr>
            <p:nvPr/>
          </p:nvSpPr>
          <p:spPr bwMode="auto">
            <a:xfrm>
              <a:off x="4070" y="2720"/>
              <a:ext cx="466" cy="404"/>
            </a:xfrm>
            <a:custGeom>
              <a:avLst/>
              <a:gdLst>
                <a:gd name="T0" fmla="*/ 466 w 466"/>
                <a:gd name="T1" fmla="*/ 404 h 404"/>
                <a:gd name="T2" fmla="*/ 233 w 466"/>
                <a:gd name="T3" fmla="*/ 0 h 404"/>
                <a:gd name="T4" fmla="*/ 0 w 466"/>
                <a:gd name="T5" fmla="*/ 404 h 404"/>
                <a:gd name="T6" fmla="*/ 466 w 466"/>
                <a:gd name="T7" fmla="*/ 404 h 404"/>
              </a:gdLst>
              <a:ahLst/>
              <a:cxnLst>
                <a:cxn ang="0">
                  <a:pos x="T0" y="T1"/>
                </a:cxn>
                <a:cxn ang="0">
                  <a:pos x="T2" y="T3"/>
                </a:cxn>
                <a:cxn ang="0">
                  <a:pos x="T4" y="T5"/>
                </a:cxn>
                <a:cxn ang="0">
                  <a:pos x="T6" y="T7"/>
                </a:cxn>
              </a:cxnLst>
              <a:rect l="0" t="0" r="r" b="b"/>
              <a:pathLst>
                <a:path w="466" h="404">
                  <a:moveTo>
                    <a:pt x="466" y="404"/>
                  </a:moveTo>
                  <a:lnTo>
                    <a:pt x="233" y="0"/>
                  </a:lnTo>
                  <a:lnTo>
                    <a:pt x="0" y="404"/>
                  </a:lnTo>
                  <a:lnTo>
                    <a:pt x="466" y="404"/>
                  </a:lnTo>
                  <a:close/>
                </a:path>
              </a:pathLst>
            </a:custGeom>
            <a:noFill/>
            <a:ln w="11113"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7" name="Rectangle 48"/>
            <p:cNvSpPr>
              <a:spLocks noChangeArrowheads="1"/>
            </p:cNvSpPr>
            <p:nvPr/>
          </p:nvSpPr>
          <p:spPr bwMode="auto">
            <a:xfrm>
              <a:off x="3807" y="2789"/>
              <a:ext cx="39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mj-lt"/>
                </a:rPr>
                <a:t>Contoso</a:t>
              </a:r>
              <a:endParaRPr kumimoji="0" lang="en-US" sz="2000" b="0" i="0" u="none" strike="noStrike" cap="none" normalizeH="0" baseline="0" dirty="0" smtClean="0">
                <a:ln>
                  <a:noFill/>
                </a:ln>
                <a:solidFill>
                  <a:schemeClr val="bg1"/>
                </a:solidFill>
                <a:effectLst/>
                <a:latin typeface="+mj-lt"/>
              </a:endParaRPr>
            </a:p>
          </p:txBody>
        </p:sp>
        <p:pic>
          <p:nvPicPr>
            <p:cNvPr id="58" name="Picture 4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29" y="3277"/>
              <a:ext cx="561"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5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29" y="3277"/>
              <a:ext cx="561"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Freeform 51"/>
            <p:cNvSpPr>
              <a:spLocks/>
            </p:cNvSpPr>
            <p:nvPr/>
          </p:nvSpPr>
          <p:spPr bwMode="auto">
            <a:xfrm>
              <a:off x="4070" y="3303"/>
              <a:ext cx="466" cy="405"/>
            </a:xfrm>
            <a:custGeom>
              <a:avLst/>
              <a:gdLst>
                <a:gd name="T0" fmla="*/ 466 w 466"/>
                <a:gd name="T1" fmla="*/ 405 h 405"/>
                <a:gd name="T2" fmla="*/ 233 w 466"/>
                <a:gd name="T3" fmla="*/ 0 h 405"/>
                <a:gd name="T4" fmla="*/ 0 w 466"/>
                <a:gd name="T5" fmla="*/ 405 h 405"/>
                <a:gd name="T6" fmla="*/ 466 w 466"/>
                <a:gd name="T7" fmla="*/ 405 h 405"/>
              </a:gdLst>
              <a:ahLst/>
              <a:cxnLst>
                <a:cxn ang="0">
                  <a:pos x="T0" y="T1"/>
                </a:cxn>
                <a:cxn ang="0">
                  <a:pos x="T2" y="T3"/>
                </a:cxn>
                <a:cxn ang="0">
                  <a:pos x="T4" y="T5"/>
                </a:cxn>
                <a:cxn ang="0">
                  <a:pos x="T6" y="T7"/>
                </a:cxn>
              </a:cxnLst>
              <a:rect l="0" t="0" r="r" b="b"/>
              <a:pathLst>
                <a:path w="466" h="405">
                  <a:moveTo>
                    <a:pt x="466" y="405"/>
                  </a:moveTo>
                  <a:lnTo>
                    <a:pt x="233" y="0"/>
                  </a:lnTo>
                  <a:lnTo>
                    <a:pt x="0" y="405"/>
                  </a:lnTo>
                  <a:lnTo>
                    <a:pt x="466" y="405"/>
                  </a:lnTo>
                  <a:close/>
                </a:path>
              </a:pathLst>
            </a:custGeom>
            <a:solidFill>
              <a:srgbClr val="C55A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1" name="Freeform 52"/>
            <p:cNvSpPr>
              <a:spLocks/>
            </p:cNvSpPr>
            <p:nvPr/>
          </p:nvSpPr>
          <p:spPr bwMode="auto">
            <a:xfrm>
              <a:off x="4070" y="3303"/>
              <a:ext cx="466" cy="405"/>
            </a:xfrm>
            <a:custGeom>
              <a:avLst/>
              <a:gdLst>
                <a:gd name="T0" fmla="*/ 466 w 466"/>
                <a:gd name="T1" fmla="*/ 405 h 405"/>
                <a:gd name="T2" fmla="*/ 233 w 466"/>
                <a:gd name="T3" fmla="*/ 0 h 405"/>
                <a:gd name="T4" fmla="*/ 0 w 466"/>
                <a:gd name="T5" fmla="*/ 405 h 405"/>
                <a:gd name="T6" fmla="*/ 466 w 466"/>
                <a:gd name="T7" fmla="*/ 405 h 405"/>
              </a:gdLst>
              <a:ahLst/>
              <a:cxnLst>
                <a:cxn ang="0">
                  <a:pos x="T0" y="T1"/>
                </a:cxn>
                <a:cxn ang="0">
                  <a:pos x="T2" y="T3"/>
                </a:cxn>
                <a:cxn ang="0">
                  <a:pos x="T4" y="T5"/>
                </a:cxn>
                <a:cxn ang="0">
                  <a:pos x="T6" y="T7"/>
                </a:cxn>
              </a:cxnLst>
              <a:rect l="0" t="0" r="r" b="b"/>
              <a:pathLst>
                <a:path w="466" h="405">
                  <a:moveTo>
                    <a:pt x="466" y="405"/>
                  </a:moveTo>
                  <a:lnTo>
                    <a:pt x="233" y="0"/>
                  </a:lnTo>
                  <a:lnTo>
                    <a:pt x="0" y="405"/>
                  </a:lnTo>
                  <a:lnTo>
                    <a:pt x="466" y="405"/>
                  </a:lnTo>
                  <a:close/>
                </a:path>
              </a:pathLst>
            </a:custGeom>
            <a:noFill/>
            <a:ln w="11113"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2" name="Rectangle 53"/>
            <p:cNvSpPr>
              <a:spLocks noChangeArrowheads="1"/>
            </p:cNvSpPr>
            <p:nvPr/>
          </p:nvSpPr>
          <p:spPr bwMode="auto">
            <a:xfrm>
              <a:off x="3766" y="3316"/>
              <a:ext cx="42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bg1"/>
                  </a:solidFill>
                  <a:effectLst/>
                  <a:latin typeface="+mj-lt"/>
                </a:rPr>
                <a:t>Fabrikam</a:t>
              </a:r>
              <a:endParaRPr kumimoji="0" lang="en-US" sz="2000" b="0" i="0" u="none" strike="noStrike" cap="none" normalizeH="0" baseline="0" dirty="0" smtClean="0">
                <a:ln>
                  <a:noFill/>
                </a:ln>
                <a:solidFill>
                  <a:schemeClr val="bg1"/>
                </a:solidFill>
                <a:effectLst/>
                <a:latin typeface="+mj-lt"/>
              </a:endParaRPr>
            </a:p>
          </p:txBody>
        </p:sp>
        <p:pic>
          <p:nvPicPr>
            <p:cNvPr id="63" name="Picture 5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91" y="2977"/>
              <a:ext cx="488"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5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91" y="2977"/>
              <a:ext cx="488"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Rectangle 56"/>
            <p:cNvSpPr>
              <a:spLocks noChangeArrowheads="1"/>
            </p:cNvSpPr>
            <p:nvPr/>
          </p:nvSpPr>
          <p:spPr bwMode="auto">
            <a:xfrm>
              <a:off x="4826" y="2997"/>
              <a:ext cx="401" cy="401"/>
            </a:xfrm>
            <a:prstGeom prst="rect">
              <a:avLst/>
            </a:prstGeom>
            <a:solidFill>
              <a:srgbClr val="C55A1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6" name="Rectangle 57"/>
            <p:cNvSpPr>
              <a:spLocks noChangeArrowheads="1"/>
            </p:cNvSpPr>
            <p:nvPr/>
          </p:nvSpPr>
          <p:spPr bwMode="auto">
            <a:xfrm>
              <a:off x="4826" y="2997"/>
              <a:ext cx="401" cy="401"/>
            </a:xfrm>
            <a:prstGeom prst="rect">
              <a:avLst/>
            </a:prstGeom>
            <a:noFill/>
            <a:ln w="11113"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7" name="Rectangle 58"/>
            <p:cNvSpPr>
              <a:spLocks noChangeArrowheads="1"/>
            </p:cNvSpPr>
            <p:nvPr/>
          </p:nvSpPr>
          <p:spPr bwMode="auto">
            <a:xfrm>
              <a:off x="4891" y="3041"/>
              <a:ext cx="28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FEFFFF"/>
                  </a:solidFill>
                  <a:effectLst/>
                  <a:latin typeface="+mj-lt"/>
                </a:rPr>
                <a:t>HR App</a:t>
              </a:r>
              <a:endParaRPr kumimoji="0" lang="en-US" sz="1800" b="0" i="0" u="none" strike="noStrike" cap="none" normalizeH="0" baseline="0" dirty="0" smtClean="0">
                <a:ln>
                  <a:noFill/>
                </a:ln>
                <a:solidFill>
                  <a:schemeClr val="tx1"/>
                </a:solidFill>
                <a:effectLst/>
                <a:latin typeface="+mj-lt"/>
              </a:endParaRPr>
            </a:p>
          </p:txBody>
        </p:sp>
        <p:sp>
          <p:nvSpPr>
            <p:cNvPr id="68" name="Rectangle 59"/>
            <p:cNvSpPr>
              <a:spLocks noChangeArrowheads="1"/>
            </p:cNvSpPr>
            <p:nvPr/>
          </p:nvSpPr>
          <p:spPr bwMode="auto">
            <a:xfrm>
              <a:off x="4900" y="3148"/>
              <a:ext cx="28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FEFFFF"/>
                  </a:solidFill>
                  <a:effectLst/>
                  <a:latin typeface="+mj-lt"/>
                </a:rPr>
                <a:t>Service </a:t>
              </a:r>
              <a:endParaRPr kumimoji="0" lang="en-US" sz="1800" b="0" i="0" u="none" strike="noStrike" cap="none" normalizeH="0" baseline="0" dirty="0" smtClean="0">
                <a:ln>
                  <a:noFill/>
                </a:ln>
                <a:solidFill>
                  <a:schemeClr val="tx1"/>
                </a:solidFill>
                <a:effectLst/>
                <a:latin typeface="+mj-lt"/>
              </a:endParaRPr>
            </a:p>
          </p:txBody>
        </p:sp>
        <p:sp>
          <p:nvSpPr>
            <p:cNvPr id="69" name="Rectangle 60"/>
            <p:cNvSpPr>
              <a:spLocks noChangeArrowheads="1"/>
            </p:cNvSpPr>
            <p:nvPr/>
          </p:nvSpPr>
          <p:spPr bwMode="auto">
            <a:xfrm>
              <a:off x="4873" y="3254"/>
              <a:ext cx="31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FEFFFF"/>
                  </a:solidFill>
                  <a:effectLst/>
                  <a:latin typeface="+mj-lt"/>
                </a:rPr>
                <a:t>principal</a:t>
              </a:r>
              <a:endParaRPr kumimoji="0" lang="en-US" sz="1800" b="0" i="0" u="none" strike="noStrike" cap="none" normalizeH="0" baseline="0" smtClean="0">
                <a:ln>
                  <a:noFill/>
                </a:ln>
                <a:solidFill>
                  <a:schemeClr val="tx1"/>
                </a:solidFill>
                <a:effectLst/>
                <a:latin typeface="+mj-lt"/>
              </a:endParaRPr>
            </a:p>
          </p:txBody>
        </p:sp>
        <p:sp>
          <p:nvSpPr>
            <p:cNvPr id="70" name="Freeform 61"/>
            <p:cNvSpPr>
              <a:spLocks/>
            </p:cNvSpPr>
            <p:nvPr/>
          </p:nvSpPr>
          <p:spPr bwMode="auto">
            <a:xfrm>
              <a:off x="4303" y="2989"/>
              <a:ext cx="468" cy="209"/>
            </a:xfrm>
            <a:custGeom>
              <a:avLst/>
              <a:gdLst>
                <a:gd name="T0" fmla="*/ 0 w 468"/>
                <a:gd name="T1" fmla="*/ 0 h 209"/>
                <a:gd name="T2" fmla="*/ 0 w 468"/>
                <a:gd name="T3" fmla="*/ 209 h 209"/>
                <a:gd name="T4" fmla="*/ 468 w 468"/>
                <a:gd name="T5" fmla="*/ 209 h 209"/>
              </a:gdLst>
              <a:ahLst/>
              <a:cxnLst>
                <a:cxn ang="0">
                  <a:pos x="T0" y="T1"/>
                </a:cxn>
                <a:cxn ang="0">
                  <a:pos x="T2" y="T3"/>
                </a:cxn>
                <a:cxn ang="0">
                  <a:pos x="T4" y="T5"/>
                </a:cxn>
              </a:cxnLst>
              <a:rect l="0" t="0" r="r" b="b"/>
              <a:pathLst>
                <a:path w="468" h="209">
                  <a:moveTo>
                    <a:pt x="0" y="0"/>
                  </a:moveTo>
                  <a:lnTo>
                    <a:pt x="0" y="209"/>
                  </a:lnTo>
                  <a:lnTo>
                    <a:pt x="468" y="209"/>
                  </a:lnTo>
                </a:path>
              </a:pathLst>
            </a:custGeom>
            <a:noFill/>
            <a:ln w="14288" cap="rnd">
              <a:solidFill>
                <a:srgbClr val="C55A1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1" name="Freeform 62"/>
            <p:cNvSpPr>
              <a:spLocks/>
            </p:cNvSpPr>
            <p:nvPr/>
          </p:nvSpPr>
          <p:spPr bwMode="auto">
            <a:xfrm>
              <a:off x="4763" y="3166"/>
              <a:ext cx="63" cy="63"/>
            </a:xfrm>
            <a:custGeom>
              <a:avLst/>
              <a:gdLst>
                <a:gd name="T0" fmla="*/ 0 w 63"/>
                <a:gd name="T1" fmla="*/ 0 h 63"/>
                <a:gd name="T2" fmla="*/ 63 w 63"/>
                <a:gd name="T3" fmla="*/ 32 h 63"/>
                <a:gd name="T4" fmla="*/ 0 w 63"/>
                <a:gd name="T5" fmla="*/ 63 h 63"/>
                <a:gd name="T6" fmla="*/ 0 w 63"/>
                <a:gd name="T7" fmla="*/ 0 h 63"/>
              </a:gdLst>
              <a:ahLst/>
              <a:cxnLst>
                <a:cxn ang="0">
                  <a:pos x="T0" y="T1"/>
                </a:cxn>
                <a:cxn ang="0">
                  <a:pos x="T2" y="T3"/>
                </a:cxn>
                <a:cxn ang="0">
                  <a:pos x="T4" y="T5"/>
                </a:cxn>
                <a:cxn ang="0">
                  <a:pos x="T6" y="T7"/>
                </a:cxn>
              </a:cxnLst>
              <a:rect l="0" t="0" r="r" b="b"/>
              <a:pathLst>
                <a:path w="63" h="63">
                  <a:moveTo>
                    <a:pt x="0" y="0"/>
                  </a:moveTo>
                  <a:lnTo>
                    <a:pt x="63" y="32"/>
                  </a:lnTo>
                  <a:lnTo>
                    <a:pt x="0" y="63"/>
                  </a:lnTo>
                  <a:lnTo>
                    <a:pt x="0" y="0"/>
                  </a:lnTo>
                  <a:close/>
                </a:path>
              </a:pathLst>
            </a:custGeom>
            <a:solidFill>
              <a:srgbClr val="C55A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pic>
          <p:nvPicPr>
            <p:cNvPr id="72" name="Picture 6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91" y="3564"/>
              <a:ext cx="488"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6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91" y="3564"/>
              <a:ext cx="488"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Rectangle 65"/>
            <p:cNvSpPr>
              <a:spLocks noChangeArrowheads="1"/>
            </p:cNvSpPr>
            <p:nvPr/>
          </p:nvSpPr>
          <p:spPr bwMode="auto">
            <a:xfrm>
              <a:off x="4826" y="3587"/>
              <a:ext cx="401" cy="401"/>
            </a:xfrm>
            <a:prstGeom prst="rect">
              <a:avLst/>
            </a:prstGeom>
            <a:solidFill>
              <a:srgbClr val="C55A1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5" name="Rectangle 66"/>
            <p:cNvSpPr>
              <a:spLocks noChangeArrowheads="1"/>
            </p:cNvSpPr>
            <p:nvPr/>
          </p:nvSpPr>
          <p:spPr bwMode="auto">
            <a:xfrm>
              <a:off x="4826" y="3587"/>
              <a:ext cx="401" cy="401"/>
            </a:xfrm>
            <a:prstGeom prst="rect">
              <a:avLst/>
            </a:prstGeom>
            <a:noFill/>
            <a:ln w="11113"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6" name="Rectangle 67"/>
            <p:cNvSpPr>
              <a:spLocks noChangeArrowheads="1"/>
            </p:cNvSpPr>
            <p:nvPr/>
          </p:nvSpPr>
          <p:spPr bwMode="auto">
            <a:xfrm>
              <a:off x="4891" y="3631"/>
              <a:ext cx="28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smtClean="0">
                  <a:ln>
                    <a:noFill/>
                  </a:ln>
                  <a:solidFill>
                    <a:srgbClr val="FEFFFF"/>
                  </a:solidFill>
                  <a:effectLst/>
                  <a:latin typeface="+mj-lt"/>
                </a:rPr>
                <a:t>HR App</a:t>
              </a:r>
              <a:endParaRPr kumimoji="0" lang="en-US" sz="1800" b="0" i="0" u="none" strike="noStrike" cap="none" normalizeH="0" baseline="0" smtClean="0">
                <a:ln>
                  <a:noFill/>
                </a:ln>
                <a:solidFill>
                  <a:schemeClr val="tx1"/>
                </a:solidFill>
                <a:effectLst/>
                <a:latin typeface="+mj-lt"/>
              </a:endParaRPr>
            </a:p>
          </p:txBody>
        </p:sp>
        <p:sp>
          <p:nvSpPr>
            <p:cNvPr id="77" name="Rectangle 68"/>
            <p:cNvSpPr>
              <a:spLocks noChangeArrowheads="1"/>
            </p:cNvSpPr>
            <p:nvPr/>
          </p:nvSpPr>
          <p:spPr bwMode="auto">
            <a:xfrm>
              <a:off x="4900" y="3738"/>
              <a:ext cx="28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FEFFFF"/>
                  </a:solidFill>
                  <a:effectLst/>
                  <a:latin typeface="+mj-lt"/>
                </a:rPr>
                <a:t>Service </a:t>
              </a:r>
              <a:endParaRPr kumimoji="0" lang="en-US" sz="1800" b="0" i="0" u="none" strike="noStrike" cap="none" normalizeH="0" baseline="0" smtClean="0">
                <a:ln>
                  <a:noFill/>
                </a:ln>
                <a:solidFill>
                  <a:schemeClr val="tx1"/>
                </a:solidFill>
                <a:effectLst/>
                <a:latin typeface="+mj-lt"/>
              </a:endParaRPr>
            </a:p>
          </p:txBody>
        </p:sp>
        <p:sp>
          <p:nvSpPr>
            <p:cNvPr id="78" name="Rectangle 69"/>
            <p:cNvSpPr>
              <a:spLocks noChangeArrowheads="1"/>
            </p:cNvSpPr>
            <p:nvPr/>
          </p:nvSpPr>
          <p:spPr bwMode="auto">
            <a:xfrm>
              <a:off x="4873" y="3843"/>
              <a:ext cx="31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FEFFFF"/>
                  </a:solidFill>
                  <a:effectLst/>
                  <a:latin typeface="+mj-lt"/>
                </a:rPr>
                <a:t>principal</a:t>
              </a:r>
              <a:endParaRPr kumimoji="0" lang="en-US" sz="1800" b="0" i="0" u="none" strike="noStrike" cap="none" normalizeH="0" baseline="0" smtClean="0">
                <a:ln>
                  <a:noFill/>
                </a:ln>
                <a:solidFill>
                  <a:schemeClr val="tx1"/>
                </a:solidFill>
                <a:effectLst/>
                <a:latin typeface="+mj-lt"/>
              </a:endParaRPr>
            </a:p>
          </p:txBody>
        </p:sp>
        <p:sp>
          <p:nvSpPr>
            <p:cNvPr id="79" name="Freeform 70"/>
            <p:cNvSpPr>
              <a:spLocks/>
            </p:cNvSpPr>
            <p:nvPr/>
          </p:nvSpPr>
          <p:spPr bwMode="auto">
            <a:xfrm>
              <a:off x="4303" y="3573"/>
              <a:ext cx="468" cy="215"/>
            </a:xfrm>
            <a:custGeom>
              <a:avLst/>
              <a:gdLst>
                <a:gd name="T0" fmla="*/ 0 w 468"/>
                <a:gd name="T1" fmla="*/ 0 h 215"/>
                <a:gd name="T2" fmla="*/ 0 w 468"/>
                <a:gd name="T3" fmla="*/ 215 h 215"/>
                <a:gd name="T4" fmla="*/ 468 w 468"/>
                <a:gd name="T5" fmla="*/ 215 h 215"/>
              </a:gdLst>
              <a:ahLst/>
              <a:cxnLst>
                <a:cxn ang="0">
                  <a:pos x="T0" y="T1"/>
                </a:cxn>
                <a:cxn ang="0">
                  <a:pos x="T2" y="T3"/>
                </a:cxn>
                <a:cxn ang="0">
                  <a:pos x="T4" y="T5"/>
                </a:cxn>
              </a:cxnLst>
              <a:rect l="0" t="0" r="r" b="b"/>
              <a:pathLst>
                <a:path w="468" h="215">
                  <a:moveTo>
                    <a:pt x="0" y="0"/>
                  </a:moveTo>
                  <a:lnTo>
                    <a:pt x="0" y="215"/>
                  </a:lnTo>
                  <a:lnTo>
                    <a:pt x="468" y="215"/>
                  </a:lnTo>
                </a:path>
              </a:pathLst>
            </a:custGeom>
            <a:noFill/>
            <a:ln w="14288" cap="rnd">
              <a:solidFill>
                <a:srgbClr val="C55A1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0" name="Freeform 71"/>
            <p:cNvSpPr>
              <a:spLocks/>
            </p:cNvSpPr>
            <p:nvPr/>
          </p:nvSpPr>
          <p:spPr bwMode="auto">
            <a:xfrm>
              <a:off x="4763" y="3756"/>
              <a:ext cx="63" cy="63"/>
            </a:xfrm>
            <a:custGeom>
              <a:avLst/>
              <a:gdLst>
                <a:gd name="T0" fmla="*/ 0 w 63"/>
                <a:gd name="T1" fmla="*/ 0 h 63"/>
                <a:gd name="T2" fmla="*/ 63 w 63"/>
                <a:gd name="T3" fmla="*/ 32 h 63"/>
                <a:gd name="T4" fmla="*/ 0 w 63"/>
                <a:gd name="T5" fmla="*/ 63 h 63"/>
                <a:gd name="T6" fmla="*/ 0 w 63"/>
                <a:gd name="T7" fmla="*/ 0 h 63"/>
              </a:gdLst>
              <a:ahLst/>
              <a:cxnLst>
                <a:cxn ang="0">
                  <a:pos x="T0" y="T1"/>
                </a:cxn>
                <a:cxn ang="0">
                  <a:pos x="T2" y="T3"/>
                </a:cxn>
                <a:cxn ang="0">
                  <a:pos x="T4" y="T5"/>
                </a:cxn>
                <a:cxn ang="0">
                  <a:pos x="T6" y="T7"/>
                </a:cxn>
              </a:cxnLst>
              <a:rect l="0" t="0" r="r" b="b"/>
              <a:pathLst>
                <a:path w="63" h="63">
                  <a:moveTo>
                    <a:pt x="0" y="0"/>
                  </a:moveTo>
                  <a:lnTo>
                    <a:pt x="63" y="32"/>
                  </a:lnTo>
                  <a:lnTo>
                    <a:pt x="0" y="63"/>
                  </a:lnTo>
                  <a:lnTo>
                    <a:pt x="0" y="0"/>
                  </a:lnTo>
                  <a:close/>
                </a:path>
              </a:pathLst>
            </a:custGeom>
            <a:solidFill>
              <a:srgbClr val="C55A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1" name="Freeform 72"/>
            <p:cNvSpPr>
              <a:spLocks/>
            </p:cNvSpPr>
            <p:nvPr/>
          </p:nvSpPr>
          <p:spPr bwMode="auto">
            <a:xfrm>
              <a:off x="5227" y="1810"/>
              <a:ext cx="1729" cy="1388"/>
            </a:xfrm>
            <a:custGeom>
              <a:avLst/>
              <a:gdLst>
                <a:gd name="T0" fmla="*/ 0 w 1729"/>
                <a:gd name="T1" fmla="*/ 1388 h 1388"/>
                <a:gd name="T2" fmla="*/ 1729 w 1729"/>
                <a:gd name="T3" fmla="*/ 1388 h 1388"/>
                <a:gd name="T4" fmla="*/ 1729 w 1729"/>
                <a:gd name="T5" fmla="*/ 0 h 1388"/>
              </a:gdLst>
              <a:ahLst/>
              <a:cxnLst>
                <a:cxn ang="0">
                  <a:pos x="T0" y="T1"/>
                </a:cxn>
                <a:cxn ang="0">
                  <a:pos x="T2" y="T3"/>
                </a:cxn>
                <a:cxn ang="0">
                  <a:pos x="T4" y="T5"/>
                </a:cxn>
              </a:cxnLst>
              <a:rect l="0" t="0" r="r" b="b"/>
              <a:pathLst>
                <a:path w="1729" h="1388">
                  <a:moveTo>
                    <a:pt x="0" y="1388"/>
                  </a:moveTo>
                  <a:lnTo>
                    <a:pt x="1729" y="1388"/>
                  </a:lnTo>
                  <a:lnTo>
                    <a:pt x="1729" y="0"/>
                  </a:lnTo>
                </a:path>
              </a:pathLst>
            </a:custGeom>
            <a:noFill/>
            <a:ln w="14288" cap="rnd">
              <a:solidFill>
                <a:srgbClr val="C55A1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2" name="Freeform 73"/>
            <p:cNvSpPr>
              <a:spLocks/>
            </p:cNvSpPr>
            <p:nvPr/>
          </p:nvSpPr>
          <p:spPr bwMode="auto">
            <a:xfrm>
              <a:off x="6925" y="1755"/>
              <a:ext cx="62" cy="63"/>
            </a:xfrm>
            <a:custGeom>
              <a:avLst/>
              <a:gdLst>
                <a:gd name="T0" fmla="*/ 0 w 62"/>
                <a:gd name="T1" fmla="*/ 63 h 63"/>
                <a:gd name="T2" fmla="*/ 31 w 62"/>
                <a:gd name="T3" fmla="*/ 0 h 63"/>
                <a:gd name="T4" fmla="*/ 62 w 62"/>
                <a:gd name="T5" fmla="*/ 63 h 63"/>
                <a:gd name="T6" fmla="*/ 0 w 62"/>
                <a:gd name="T7" fmla="*/ 63 h 63"/>
              </a:gdLst>
              <a:ahLst/>
              <a:cxnLst>
                <a:cxn ang="0">
                  <a:pos x="T0" y="T1"/>
                </a:cxn>
                <a:cxn ang="0">
                  <a:pos x="T2" y="T3"/>
                </a:cxn>
                <a:cxn ang="0">
                  <a:pos x="T4" y="T5"/>
                </a:cxn>
                <a:cxn ang="0">
                  <a:pos x="T6" y="T7"/>
                </a:cxn>
              </a:cxnLst>
              <a:rect l="0" t="0" r="r" b="b"/>
              <a:pathLst>
                <a:path w="62" h="63">
                  <a:moveTo>
                    <a:pt x="0" y="63"/>
                  </a:moveTo>
                  <a:lnTo>
                    <a:pt x="31" y="0"/>
                  </a:lnTo>
                  <a:lnTo>
                    <a:pt x="62" y="63"/>
                  </a:lnTo>
                  <a:lnTo>
                    <a:pt x="0" y="63"/>
                  </a:lnTo>
                  <a:close/>
                </a:path>
              </a:pathLst>
            </a:custGeom>
            <a:solidFill>
              <a:srgbClr val="C55A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3" name="Freeform 74"/>
            <p:cNvSpPr>
              <a:spLocks/>
            </p:cNvSpPr>
            <p:nvPr/>
          </p:nvSpPr>
          <p:spPr bwMode="auto">
            <a:xfrm>
              <a:off x="5227" y="1810"/>
              <a:ext cx="1729" cy="1978"/>
            </a:xfrm>
            <a:custGeom>
              <a:avLst/>
              <a:gdLst>
                <a:gd name="T0" fmla="*/ 0 w 1729"/>
                <a:gd name="T1" fmla="*/ 1978 h 1978"/>
                <a:gd name="T2" fmla="*/ 1729 w 1729"/>
                <a:gd name="T3" fmla="*/ 1978 h 1978"/>
                <a:gd name="T4" fmla="*/ 1729 w 1729"/>
                <a:gd name="T5" fmla="*/ 0 h 1978"/>
              </a:gdLst>
              <a:ahLst/>
              <a:cxnLst>
                <a:cxn ang="0">
                  <a:pos x="T0" y="T1"/>
                </a:cxn>
                <a:cxn ang="0">
                  <a:pos x="T2" y="T3"/>
                </a:cxn>
                <a:cxn ang="0">
                  <a:pos x="T4" y="T5"/>
                </a:cxn>
              </a:cxnLst>
              <a:rect l="0" t="0" r="r" b="b"/>
              <a:pathLst>
                <a:path w="1729" h="1978">
                  <a:moveTo>
                    <a:pt x="0" y="1978"/>
                  </a:moveTo>
                  <a:lnTo>
                    <a:pt x="1729" y="1978"/>
                  </a:lnTo>
                  <a:lnTo>
                    <a:pt x="1729" y="0"/>
                  </a:lnTo>
                </a:path>
              </a:pathLst>
            </a:custGeom>
            <a:noFill/>
            <a:ln w="14288" cap="rnd">
              <a:solidFill>
                <a:srgbClr val="C55A1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4" name="Freeform 75"/>
            <p:cNvSpPr>
              <a:spLocks/>
            </p:cNvSpPr>
            <p:nvPr/>
          </p:nvSpPr>
          <p:spPr bwMode="auto">
            <a:xfrm>
              <a:off x="6925" y="1755"/>
              <a:ext cx="62" cy="63"/>
            </a:xfrm>
            <a:custGeom>
              <a:avLst/>
              <a:gdLst>
                <a:gd name="T0" fmla="*/ 0 w 62"/>
                <a:gd name="T1" fmla="*/ 63 h 63"/>
                <a:gd name="T2" fmla="*/ 31 w 62"/>
                <a:gd name="T3" fmla="*/ 0 h 63"/>
                <a:gd name="T4" fmla="*/ 62 w 62"/>
                <a:gd name="T5" fmla="*/ 63 h 63"/>
                <a:gd name="T6" fmla="*/ 0 w 62"/>
                <a:gd name="T7" fmla="*/ 63 h 63"/>
              </a:gdLst>
              <a:ahLst/>
              <a:cxnLst>
                <a:cxn ang="0">
                  <a:pos x="T0" y="T1"/>
                </a:cxn>
                <a:cxn ang="0">
                  <a:pos x="T2" y="T3"/>
                </a:cxn>
                <a:cxn ang="0">
                  <a:pos x="T4" y="T5"/>
                </a:cxn>
                <a:cxn ang="0">
                  <a:pos x="T6" y="T7"/>
                </a:cxn>
              </a:cxnLst>
              <a:rect l="0" t="0" r="r" b="b"/>
              <a:pathLst>
                <a:path w="62" h="63">
                  <a:moveTo>
                    <a:pt x="0" y="63"/>
                  </a:moveTo>
                  <a:lnTo>
                    <a:pt x="31" y="0"/>
                  </a:lnTo>
                  <a:lnTo>
                    <a:pt x="62" y="63"/>
                  </a:lnTo>
                  <a:lnTo>
                    <a:pt x="0" y="63"/>
                  </a:lnTo>
                  <a:close/>
                </a:path>
              </a:pathLst>
            </a:custGeom>
            <a:solidFill>
              <a:srgbClr val="C55A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85" name="Rectangle 84"/>
          <p:cNvSpPr/>
          <p:nvPr/>
        </p:nvSpPr>
        <p:spPr>
          <a:xfrm>
            <a:off x="609457" y="1881692"/>
            <a:ext cx="6096000" cy="1508105"/>
          </a:xfrm>
          <a:prstGeom prst="rect">
            <a:avLst/>
          </a:prstGeom>
        </p:spPr>
        <p:txBody>
          <a:bodyPr>
            <a:spAutoFit/>
          </a:bodyPr>
          <a:lstStyle/>
          <a:p>
            <a:r>
              <a:rPr lang="en-US" sz="2000" dirty="0" smtClean="0">
                <a:solidFill>
                  <a:schemeClr val="bg1"/>
                </a:solidFill>
                <a:latin typeface="+mj-lt"/>
              </a:rPr>
              <a:t>Developer/Enterprise </a:t>
            </a:r>
            <a:r>
              <a:rPr lang="en-US" sz="2000" dirty="0">
                <a:solidFill>
                  <a:schemeClr val="bg1"/>
                </a:solidFill>
                <a:latin typeface="+mj-lt"/>
              </a:rPr>
              <a:t>tenant</a:t>
            </a:r>
            <a:endParaRPr lang="en-US" sz="2000" i="1" dirty="0">
              <a:solidFill>
                <a:schemeClr val="bg1"/>
              </a:solidFill>
              <a:latin typeface="+mj-lt"/>
            </a:endParaRPr>
          </a:p>
          <a:p>
            <a:pPr marL="285750" indent="-285750">
              <a:buFont typeface="Arial" panose="020B0604020202020204" pitchFamily="34" charset="0"/>
              <a:buChar char="•"/>
            </a:pPr>
            <a:r>
              <a:rPr lang="en-US" dirty="0">
                <a:solidFill>
                  <a:schemeClr val="bg1"/>
                </a:solidFill>
                <a:latin typeface="+mj-lt"/>
              </a:rPr>
              <a:t>Register application with </a:t>
            </a:r>
            <a:r>
              <a:rPr lang="en-US" dirty="0" smtClean="0">
                <a:solidFill>
                  <a:schemeClr val="bg1"/>
                </a:solidFill>
                <a:latin typeface="+mj-lt"/>
              </a:rPr>
              <a:t>Azure AD (Azure Portal)</a:t>
            </a:r>
            <a:endParaRPr lang="en-US" dirty="0">
              <a:solidFill>
                <a:schemeClr val="bg1"/>
              </a:solidFill>
              <a:latin typeface="+mj-lt"/>
            </a:endParaRPr>
          </a:p>
          <a:p>
            <a:pPr marL="285750" indent="-285750">
              <a:buFont typeface="Arial" panose="020B0604020202020204" pitchFamily="34" charset="0"/>
              <a:buChar char="•"/>
            </a:pPr>
            <a:r>
              <a:rPr lang="en-US" dirty="0">
                <a:solidFill>
                  <a:schemeClr val="bg1"/>
                </a:solidFill>
                <a:latin typeface="+mj-lt"/>
              </a:rPr>
              <a:t>Describes it’s identity information</a:t>
            </a:r>
          </a:p>
          <a:p>
            <a:pPr marL="285750" indent="-285750">
              <a:buFont typeface="Arial" panose="020B0604020202020204" pitchFamily="34" charset="0"/>
              <a:buChar char="•"/>
            </a:pPr>
            <a:r>
              <a:rPr lang="en-US" dirty="0">
                <a:solidFill>
                  <a:schemeClr val="bg1"/>
                </a:solidFill>
                <a:latin typeface="+mj-lt"/>
              </a:rPr>
              <a:t>App instance “service principal” also created</a:t>
            </a:r>
          </a:p>
          <a:p>
            <a:pPr marL="285750" indent="-285750">
              <a:buFont typeface="Arial" panose="020B0604020202020204" pitchFamily="34" charset="0"/>
              <a:buChar char="•"/>
            </a:pPr>
            <a:r>
              <a:rPr lang="en-US" dirty="0">
                <a:solidFill>
                  <a:schemeClr val="bg1"/>
                </a:solidFill>
                <a:latin typeface="+mj-lt"/>
              </a:rPr>
              <a:t>Permissions/grants on service principal</a:t>
            </a:r>
          </a:p>
        </p:txBody>
      </p:sp>
    </p:spTree>
    <p:extLst>
      <p:ext uri="{BB962C8B-B14F-4D97-AF65-F5344CB8AC3E}">
        <p14:creationId xmlns:p14="http://schemas.microsoft.com/office/powerpoint/2010/main" val="244340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0"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p:bldP spid="8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225" y="218975"/>
            <a:ext cx="11151917" cy="747897"/>
          </a:xfrm>
        </p:spPr>
        <p:txBody>
          <a:bodyPr>
            <a:normAutofit fontScale="90000"/>
          </a:bodyPr>
          <a:lstStyle/>
          <a:p>
            <a:r>
              <a:rPr lang="en-US" dirty="0" smtClean="0"/>
              <a:t>Consent framework – </a:t>
            </a:r>
            <a:r>
              <a:rPr lang="en-US" dirty="0" err="1"/>
              <a:t>C</a:t>
            </a:r>
            <a:r>
              <a:rPr lang="en-US" dirty="0" err="1" smtClean="0"/>
              <a:t>onfig</a:t>
            </a:r>
            <a:r>
              <a:rPr lang="en-US" dirty="0" smtClean="0"/>
              <a:t> and policy</a:t>
            </a:r>
            <a:endParaRPr lang="en-US" dirty="0"/>
          </a:p>
        </p:txBody>
      </p:sp>
      <p:sp>
        <p:nvSpPr>
          <p:cNvPr id="3" name="Content Placeholder 2"/>
          <p:cNvSpPr>
            <a:spLocks noGrp="1"/>
          </p:cNvSpPr>
          <p:nvPr>
            <p:ph idx="1"/>
          </p:nvPr>
        </p:nvSpPr>
        <p:spPr>
          <a:xfrm>
            <a:off x="381226" y="1140928"/>
            <a:ext cx="11151916" cy="5219700"/>
          </a:xfrm>
        </p:spPr>
        <p:txBody>
          <a:bodyPr>
            <a:normAutofit fontScale="70000" lnSpcReduction="20000"/>
          </a:bodyPr>
          <a:lstStyle/>
          <a:p>
            <a:pPr marL="285750" indent="-285750">
              <a:buFont typeface="Arial" panose="020B0604020202020204" pitchFamily="34" charset="0"/>
              <a:buChar char="•"/>
            </a:pPr>
            <a:r>
              <a:rPr lang="en-US" sz="2400" dirty="0" smtClean="0"/>
              <a:t>Developer, during app registration, picks the resources and permission scopes the app requires</a:t>
            </a:r>
          </a:p>
          <a:p>
            <a:pPr marL="971550" lvl="1" indent="-285750"/>
            <a:r>
              <a:rPr lang="en-US" sz="2000" dirty="0" smtClean="0"/>
              <a:t>Pick from resources that are available in your developer tenant</a:t>
            </a:r>
            <a:endParaRPr lang="en-US" sz="2000" dirty="0"/>
          </a:p>
          <a:p>
            <a:pPr marL="971550" lvl="1" indent="-285750"/>
            <a:r>
              <a:rPr lang="en-US" sz="2000" dirty="0" smtClean="0"/>
              <a:t>Required permissions drives a single consent experience</a:t>
            </a:r>
          </a:p>
          <a:p>
            <a:pPr marL="971550" lvl="1" indent="-285750"/>
            <a:endParaRPr lang="en-US" sz="2000" dirty="0"/>
          </a:p>
          <a:p>
            <a:pPr marL="685800" lvl="1" indent="0">
              <a:buNone/>
            </a:pPr>
            <a:endParaRPr lang="en-US" sz="2000" dirty="0" smtClean="0"/>
          </a:p>
          <a:p>
            <a:pPr marL="971550" lvl="1" indent="-285750"/>
            <a:endParaRPr lang="en-US" sz="2000" dirty="0"/>
          </a:p>
          <a:p>
            <a:pPr marL="971550" lvl="1" indent="-285750"/>
            <a:endParaRPr lang="en-US" sz="2000" dirty="0" smtClean="0"/>
          </a:p>
          <a:p>
            <a:pPr marL="971550" lvl="1" indent="-285750"/>
            <a:endParaRPr lang="en-US" sz="2000" dirty="0"/>
          </a:p>
          <a:p>
            <a:pPr marL="971550" lvl="1" indent="-285750"/>
            <a:endParaRPr lang="en-US" sz="2000" dirty="0" smtClean="0"/>
          </a:p>
          <a:p>
            <a:pPr marL="971550" lvl="1" indent="-285750"/>
            <a:endParaRPr lang="en-US" sz="2000" dirty="0" smtClean="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Customers’ Consent to the App is based on a default policy</a:t>
            </a:r>
          </a:p>
          <a:p>
            <a:pPr marL="1084263" lvl="2" indent="-285750"/>
            <a:endParaRPr lang="en-US" sz="1600" dirty="0"/>
          </a:p>
          <a:p>
            <a:pPr marL="681038" lvl="1" indent="-285750"/>
            <a:r>
              <a:rPr lang="en-US" sz="2000" dirty="0" smtClean="0"/>
              <a:t>Users</a:t>
            </a:r>
          </a:p>
          <a:p>
            <a:pPr marL="971550" lvl="1" indent="-285750"/>
            <a:r>
              <a:rPr lang="en-US" sz="2000" dirty="0" smtClean="0"/>
              <a:t>By Default, Users can consent to “personal” permissions:  </a:t>
            </a:r>
            <a:r>
              <a:rPr lang="en-US" sz="2000" i="1" dirty="0" smtClean="0"/>
              <a:t>“Read my mailbox”, “Update my files”</a:t>
            </a:r>
          </a:p>
          <a:p>
            <a:pPr marL="971550" lvl="1" indent="-285750"/>
            <a:r>
              <a:rPr lang="en-US" sz="2000" dirty="0" smtClean="0"/>
              <a:t>Tenant Admins can disable this default using Azure AD PowerShell:</a:t>
            </a:r>
          </a:p>
          <a:p>
            <a:pPr marL="1374775" lvl="2" indent="-285750"/>
            <a:r>
              <a:rPr lang="en-US" sz="1600" dirty="0" smtClean="0">
                <a:cs typeface="Courier New" panose="02070309020205020404" pitchFamily="49" charset="0"/>
              </a:rPr>
              <a:t>Set-</a:t>
            </a:r>
            <a:r>
              <a:rPr lang="en-US" sz="1600" dirty="0" err="1" smtClean="0">
                <a:cs typeface="Courier New" panose="02070309020205020404" pitchFamily="49" charset="0"/>
              </a:rPr>
              <a:t>MsolCompanySettings</a:t>
            </a:r>
            <a:r>
              <a:rPr lang="en-US" sz="1600" dirty="0">
                <a:cs typeface="Courier New" panose="02070309020205020404" pitchFamily="49" charset="0"/>
              </a:rPr>
              <a:t> </a:t>
            </a:r>
            <a:r>
              <a:rPr lang="en-US" sz="1600" dirty="0" smtClean="0">
                <a:cs typeface="Courier New" panose="02070309020205020404" pitchFamily="49" charset="0"/>
              </a:rPr>
              <a:t>-</a:t>
            </a:r>
            <a:r>
              <a:rPr lang="en-US" sz="1600" dirty="0" err="1" smtClean="0">
                <a:cs typeface="Courier New" panose="02070309020205020404" pitchFamily="49" charset="0"/>
              </a:rPr>
              <a:t>UsersPermissionToUserConsent</a:t>
            </a:r>
            <a:r>
              <a:rPr lang="en-US" sz="1600" dirty="0" smtClean="0">
                <a:cs typeface="Courier New" panose="02070309020205020404" pitchFamily="49" charset="0"/>
              </a:rPr>
              <a:t> $false</a:t>
            </a:r>
          </a:p>
          <a:p>
            <a:pPr marL="681038" lvl="1" indent="-285750"/>
            <a:r>
              <a:rPr lang="en-US" sz="2000" smtClean="0"/>
              <a:t>Administrators</a:t>
            </a:r>
            <a:endParaRPr lang="en-US" sz="2000" dirty="0"/>
          </a:p>
          <a:p>
            <a:pPr marL="1084263" lvl="2" indent="-285750"/>
            <a:r>
              <a:rPr lang="en-US" sz="1600" dirty="0"/>
              <a:t>Only Tenant Admins can consent to “global” </a:t>
            </a:r>
            <a:r>
              <a:rPr lang="en-US" sz="1600" dirty="0" smtClean="0"/>
              <a:t>permissions:     </a:t>
            </a:r>
            <a:r>
              <a:rPr lang="en-US" sz="1600" i="1" dirty="0"/>
              <a:t>“Read all sites”, “Read company directory</a:t>
            </a:r>
          </a:p>
          <a:p>
            <a:pPr marL="576262" indent="-285750"/>
            <a:endParaRPr lang="en-US" sz="2400" dirty="0" smtClean="0">
              <a:cs typeface="Courier New" panose="02070309020205020404" pitchFamily="49" charset="0"/>
            </a:endParaRPr>
          </a:p>
        </p:txBody>
      </p:sp>
      <p:pic>
        <p:nvPicPr>
          <p:cNvPr id="4" name="Picture 3"/>
          <p:cNvPicPr>
            <a:picLocks noChangeAspect="1"/>
          </p:cNvPicPr>
          <p:nvPr/>
        </p:nvPicPr>
        <p:blipFill>
          <a:blip r:embed="rId3"/>
          <a:stretch>
            <a:fillRect/>
          </a:stretch>
        </p:blipFill>
        <p:spPr>
          <a:xfrm>
            <a:off x="1541066" y="2136020"/>
            <a:ext cx="8153400" cy="2228850"/>
          </a:xfrm>
          <a:prstGeom prst="rect">
            <a:avLst/>
          </a:prstGeom>
        </p:spPr>
      </p:pic>
    </p:spTree>
    <p:extLst>
      <p:ext uri="{BB962C8B-B14F-4D97-AF65-F5344CB8AC3E}">
        <p14:creationId xmlns:p14="http://schemas.microsoft.com/office/powerpoint/2010/main" val="21423006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smtClean="0">
                <a:solidFill>
                  <a:schemeClr val="bg1"/>
                </a:solidFill>
              </a:rPr>
              <a:t>A better cloud</a:t>
            </a:r>
            <a:endParaRPr lang="en-US" sz="13800" dirty="0">
              <a:solidFill>
                <a:schemeClr val="bg1"/>
              </a:solidFill>
            </a:endParaRPr>
          </a:p>
        </p:txBody>
      </p:sp>
      <p:grpSp>
        <p:nvGrpSpPr>
          <p:cNvPr id="12" name="Group 100"/>
          <p:cNvGrpSpPr>
            <a:grpSpLocks noChangeAspect="1"/>
          </p:cNvGrpSpPr>
          <p:nvPr/>
        </p:nvGrpSpPr>
        <p:grpSpPr bwMode="auto">
          <a:xfrm>
            <a:off x="1180333" y="6634715"/>
            <a:ext cx="4216277" cy="2813161"/>
            <a:chOff x="357" y="505"/>
            <a:chExt cx="6085" cy="4060"/>
          </a:xfrm>
        </p:grpSpPr>
        <p:sp>
          <p:nvSpPr>
            <p:cNvPr id="13" name="AutoShape 99"/>
            <p:cNvSpPr>
              <a:spLocks noChangeAspect="1" noChangeArrowheads="1" noTextEdit="1"/>
            </p:cNvSpPr>
            <p:nvPr/>
          </p:nvSpPr>
          <p:spPr bwMode="auto">
            <a:xfrm>
              <a:off x="357" y="505"/>
              <a:ext cx="6085" cy="4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1"/>
            <p:cNvSpPr>
              <a:spLocks/>
            </p:cNvSpPr>
            <p:nvPr/>
          </p:nvSpPr>
          <p:spPr bwMode="auto">
            <a:xfrm>
              <a:off x="4911" y="1633"/>
              <a:ext cx="493" cy="321"/>
            </a:xfrm>
            <a:custGeom>
              <a:avLst/>
              <a:gdLst>
                <a:gd name="T0" fmla="*/ 118 w 140"/>
                <a:gd name="T1" fmla="*/ 40 h 91"/>
                <a:gd name="T2" fmla="*/ 118 w 140"/>
                <a:gd name="T3" fmla="*/ 38 h 91"/>
                <a:gd name="T4" fmla="*/ 79 w 140"/>
                <a:gd name="T5" fmla="*/ 0 h 91"/>
                <a:gd name="T6" fmla="*/ 47 w 140"/>
                <a:gd name="T7" fmla="*/ 17 h 91"/>
                <a:gd name="T8" fmla="*/ 37 w 140"/>
                <a:gd name="T9" fmla="*/ 14 h 91"/>
                <a:gd name="T10" fmla="*/ 24 w 140"/>
                <a:gd name="T11" fmla="*/ 18 h 91"/>
                <a:gd name="T12" fmla="*/ 14 w 140"/>
                <a:gd name="T13" fmla="*/ 36 h 91"/>
                <a:gd name="T14" fmla="*/ 0 w 140"/>
                <a:gd name="T15" fmla="*/ 61 h 91"/>
                <a:gd name="T16" fmla="*/ 27 w 140"/>
                <a:gd name="T17" fmla="*/ 91 h 91"/>
                <a:gd name="T18" fmla="*/ 31 w 140"/>
                <a:gd name="T19" fmla="*/ 91 h 91"/>
                <a:gd name="T20" fmla="*/ 34 w 140"/>
                <a:gd name="T21" fmla="*/ 91 h 91"/>
                <a:gd name="T22" fmla="*/ 97 w 140"/>
                <a:gd name="T23" fmla="*/ 91 h 91"/>
                <a:gd name="T24" fmla="*/ 98 w 140"/>
                <a:gd name="T25" fmla="*/ 91 h 91"/>
                <a:gd name="T26" fmla="*/ 99 w 140"/>
                <a:gd name="T27" fmla="*/ 91 h 91"/>
                <a:gd name="T28" fmla="*/ 104 w 140"/>
                <a:gd name="T29" fmla="*/ 91 h 91"/>
                <a:gd name="T30" fmla="*/ 114 w 140"/>
                <a:gd name="T31" fmla="*/ 91 h 91"/>
                <a:gd name="T32" fmla="*/ 140 w 140"/>
                <a:gd name="T33" fmla="*/ 66 h 91"/>
                <a:gd name="T34" fmla="*/ 118 w 140"/>
                <a:gd name="T35" fmla="*/ 4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91">
                  <a:moveTo>
                    <a:pt x="118" y="40"/>
                  </a:moveTo>
                  <a:cubicBezTo>
                    <a:pt x="118" y="39"/>
                    <a:pt x="118" y="39"/>
                    <a:pt x="118" y="38"/>
                  </a:cubicBezTo>
                  <a:cubicBezTo>
                    <a:pt x="118" y="17"/>
                    <a:pt x="100" y="0"/>
                    <a:pt x="79" y="0"/>
                  </a:cubicBezTo>
                  <a:cubicBezTo>
                    <a:pt x="66" y="0"/>
                    <a:pt x="54" y="7"/>
                    <a:pt x="47" y="17"/>
                  </a:cubicBezTo>
                  <a:cubicBezTo>
                    <a:pt x="44" y="15"/>
                    <a:pt x="40" y="14"/>
                    <a:pt x="37" y="14"/>
                  </a:cubicBezTo>
                  <a:cubicBezTo>
                    <a:pt x="32" y="14"/>
                    <a:pt x="28" y="15"/>
                    <a:pt x="24" y="18"/>
                  </a:cubicBezTo>
                  <a:cubicBezTo>
                    <a:pt x="18" y="22"/>
                    <a:pt x="14" y="28"/>
                    <a:pt x="14" y="36"/>
                  </a:cubicBezTo>
                  <a:cubicBezTo>
                    <a:pt x="6" y="41"/>
                    <a:pt x="0" y="51"/>
                    <a:pt x="0" y="61"/>
                  </a:cubicBezTo>
                  <a:cubicBezTo>
                    <a:pt x="0" y="77"/>
                    <a:pt x="12" y="90"/>
                    <a:pt x="27" y="91"/>
                  </a:cubicBezTo>
                  <a:cubicBezTo>
                    <a:pt x="28" y="91"/>
                    <a:pt x="30" y="91"/>
                    <a:pt x="31" y="91"/>
                  </a:cubicBezTo>
                  <a:cubicBezTo>
                    <a:pt x="32" y="91"/>
                    <a:pt x="33" y="91"/>
                    <a:pt x="34" y="91"/>
                  </a:cubicBezTo>
                  <a:cubicBezTo>
                    <a:pt x="48" y="91"/>
                    <a:pt x="81" y="91"/>
                    <a:pt x="97" y="91"/>
                  </a:cubicBezTo>
                  <a:cubicBezTo>
                    <a:pt x="97" y="91"/>
                    <a:pt x="97" y="91"/>
                    <a:pt x="98" y="91"/>
                  </a:cubicBezTo>
                  <a:cubicBezTo>
                    <a:pt x="99" y="91"/>
                    <a:pt x="99" y="91"/>
                    <a:pt x="99" y="91"/>
                  </a:cubicBezTo>
                  <a:cubicBezTo>
                    <a:pt x="100" y="91"/>
                    <a:pt x="102" y="91"/>
                    <a:pt x="104" y="91"/>
                  </a:cubicBezTo>
                  <a:cubicBezTo>
                    <a:pt x="114" y="91"/>
                    <a:pt x="114" y="91"/>
                    <a:pt x="114" y="91"/>
                  </a:cubicBezTo>
                  <a:cubicBezTo>
                    <a:pt x="128" y="91"/>
                    <a:pt x="140" y="80"/>
                    <a:pt x="140" y="66"/>
                  </a:cubicBezTo>
                  <a:cubicBezTo>
                    <a:pt x="140" y="53"/>
                    <a:pt x="130" y="42"/>
                    <a:pt x="118" y="4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2"/>
            <p:cNvSpPr>
              <a:spLocks/>
            </p:cNvSpPr>
            <p:nvPr/>
          </p:nvSpPr>
          <p:spPr bwMode="auto">
            <a:xfrm>
              <a:off x="3340" y="3222"/>
              <a:ext cx="930" cy="786"/>
            </a:xfrm>
            <a:custGeom>
              <a:avLst/>
              <a:gdLst>
                <a:gd name="T0" fmla="*/ 419 w 930"/>
                <a:gd name="T1" fmla="*/ 134 h 786"/>
                <a:gd name="T2" fmla="*/ 419 w 930"/>
                <a:gd name="T3" fmla="*/ 0 h 786"/>
                <a:gd name="T4" fmla="*/ 317 w 930"/>
                <a:gd name="T5" fmla="*/ 0 h 786"/>
                <a:gd name="T6" fmla="*/ 317 w 930"/>
                <a:gd name="T7" fmla="*/ 134 h 786"/>
                <a:gd name="T8" fmla="*/ 282 w 930"/>
                <a:gd name="T9" fmla="*/ 134 h 786"/>
                <a:gd name="T10" fmla="*/ 282 w 930"/>
                <a:gd name="T11" fmla="*/ 0 h 786"/>
                <a:gd name="T12" fmla="*/ 180 w 930"/>
                <a:gd name="T13" fmla="*/ 0 h 786"/>
                <a:gd name="T14" fmla="*/ 180 w 930"/>
                <a:gd name="T15" fmla="*/ 134 h 786"/>
                <a:gd name="T16" fmla="*/ 0 w 930"/>
                <a:gd name="T17" fmla="*/ 134 h 786"/>
                <a:gd name="T18" fmla="*/ 0 w 930"/>
                <a:gd name="T19" fmla="*/ 166 h 786"/>
                <a:gd name="T20" fmla="*/ 42 w 930"/>
                <a:gd name="T21" fmla="*/ 166 h 786"/>
                <a:gd name="T22" fmla="*/ 42 w 930"/>
                <a:gd name="T23" fmla="*/ 786 h 786"/>
                <a:gd name="T24" fmla="*/ 887 w 930"/>
                <a:gd name="T25" fmla="*/ 786 h 786"/>
                <a:gd name="T26" fmla="*/ 887 w 930"/>
                <a:gd name="T27" fmla="*/ 166 h 786"/>
                <a:gd name="T28" fmla="*/ 930 w 930"/>
                <a:gd name="T29" fmla="*/ 166 h 786"/>
                <a:gd name="T30" fmla="*/ 930 w 930"/>
                <a:gd name="T31" fmla="*/ 134 h 786"/>
                <a:gd name="T32" fmla="*/ 419 w 930"/>
                <a:gd name="T33" fmla="*/ 134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0" h="786">
                  <a:moveTo>
                    <a:pt x="419" y="134"/>
                  </a:moveTo>
                  <a:lnTo>
                    <a:pt x="419" y="0"/>
                  </a:lnTo>
                  <a:lnTo>
                    <a:pt x="317" y="0"/>
                  </a:lnTo>
                  <a:lnTo>
                    <a:pt x="317" y="134"/>
                  </a:lnTo>
                  <a:lnTo>
                    <a:pt x="282" y="134"/>
                  </a:lnTo>
                  <a:lnTo>
                    <a:pt x="282" y="0"/>
                  </a:lnTo>
                  <a:lnTo>
                    <a:pt x="180" y="0"/>
                  </a:lnTo>
                  <a:lnTo>
                    <a:pt x="180" y="134"/>
                  </a:lnTo>
                  <a:lnTo>
                    <a:pt x="0" y="134"/>
                  </a:lnTo>
                  <a:lnTo>
                    <a:pt x="0" y="166"/>
                  </a:lnTo>
                  <a:lnTo>
                    <a:pt x="42" y="166"/>
                  </a:lnTo>
                  <a:lnTo>
                    <a:pt x="42" y="786"/>
                  </a:lnTo>
                  <a:lnTo>
                    <a:pt x="887" y="786"/>
                  </a:lnTo>
                  <a:lnTo>
                    <a:pt x="887" y="166"/>
                  </a:lnTo>
                  <a:lnTo>
                    <a:pt x="930" y="166"/>
                  </a:lnTo>
                  <a:lnTo>
                    <a:pt x="930" y="134"/>
                  </a:lnTo>
                  <a:lnTo>
                    <a:pt x="419" y="1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3"/>
            <p:cNvSpPr>
              <a:spLocks/>
            </p:cNvSpPr>
            <p:nvPr/>
          </p:nvSpPr>
          <p:spPr bwMode="auto">
            <a:xfrm>
              <a:off x="3829" y="3222"/>
              <a:ext cx="930" cy="786"/>
            </a:xfrm>
            <a:custGeom>
              <a:avLst/>
              <a:gdLst>
                <a:gd name="T0" fmla="*/ 419 w 930"/>
                <a:gd name="T1" fmla="*/ 134 h 786"/>
                <a:gd name="T2" fmla="*/ 419 w 930"/>
                <a:gd name="T3" fmla="*/ 0 h 786"/>
                <a:gd name="T4" fmla="*/ 317 w 930"/>
                <a:gd name="T5" fmla="*/ 0 h 786"/>
                <a:gd name="T6" fmla="*/ 317 w 930"/>
                <a:gd name="T7" fmla="*/ 134 h 786"/>
                <a:gd name="T8" fmla="*/ 282 w 930"/>
                <a:gd name="T9" fmla="*/ 134 h 786"/>
                <a:gd name="T10" fmla="*/ 282 w 930"/>
                <a:gd name="T11" fmla="*/ 0 h 786"/>
                <a:gd name="T12" fmla="*/ 184 w 930"/>
                <a:gd name="T13" fmla="*/ 0 h 786"/>
                <a:gd name="T14" fmla="*/ 184 w 930"/>
                <a:gd name="T15" fmla="*/ 134 h 786"/>
                <a:gd name="T16" fmla="*/ 0 w 930"/>
                <a:gd name="T17" fmla="*/ 134 h 786"/>
                <a:gd name="T18" fmla="*/ 0 w 930"/>
                <a:gd name="T19" fmla="*/ 166 h 786"/>
                <a:gd name="T20" fmla="*/ 43 w 930"/>
                <a:gd name="T21" fmla="*/ 166 h 786"/>
                <a:gd name="T22" fmla="*/ 43 w 930"/>
                <a:gd name="T23" fmla="*/ 786 h 786"/>
                <a:gd name="T24" fmla="*/ 888 w 930"/>
                <a:gd name="T25" fmla="*/ 786 h 786"/>
                <a:gd name="T26" fmla="*/ 888 w 930"/>
                <a:gd name="T27" fmla="*/ 166 h 786"/>
                <a:gd name="T28" fmla="*/ 930 w 930"/>
                <a:gd name="T29" fmla="*/ 166 h 786"/>
                <a:gd name="T30" fmla="*/ 930 w 930"/>
                <a:gd name="T31" fmla="*/ 134 h 786"/>
                <a:gd name="T32" fmla="*/ 419 w 930"/>
                <a:gd name="T33" fmla="*/ 134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0" h="786">
                  <a:moveTo>
                    <a:pt x="419" y="134"/>
                  </a:moveTo>
                  <a:lnTo>
                    <a:pt x="419" y="0"/>
                  </a:lnTo>
                  <a:lnTo>
                    <a:pt x="317" y="0"/>
                  </a:lnTo>
                  <a:lnTo>
                    <a:pt x="317" y="134"/>
                  </a:lnTo>
                  <a:lnTo>
                    <a:pt x="282" y="134"/>
                  </a:lnTo>
                  <a:lnTo>
                    <a:pt x="282" y="0"/>
                  </a:lnTo>
                  <a:lnTo>
                    <a:pt x="184" y="0"/>
                  </a:lnTo>
                  <a:lnTo>
                    <a:pt x="184" y="134"/>
                  </a:lnTo>
                  <a:lnTo>
                    <a:pt x="0" y="134"/>
                  </a:lnTo>
                  <a:lnTo>
                    <a:pt x="0" y="166"/>
                  </a:lnTo>
                  <a:lnTo>
                    <a:pt x="43" y="166"/>
                  </a:lnTo>
                  <a:lnTo>
                    <a:pt x="43" y="786"/>
                  </a:lnTo>
                  <a:lnTo>
                    <a:pt x="888" y="786"/>
                  </a:lnTo>
                  <a:lnTo>
                    <a:pt x="888" y="166"/>
                  </a:lnTo>
                  <a:lnTo>
                    <a:pt x="930" y="166"/>
                  </a:lnTo>
                  <a:lnTo>
                    <a:pt x="930" y="134"/>
                  </a:lnTo>
                  <a:lnTo>
                    <a:pt x="419" y="1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4"/>
            <p:cNvSpPr>
              <a:spLocks/>
            </p:cNvSpPr>
            <p:nvPr/>
          </p:nvSpPr>
          <p:spPr bwMode="auto">
            <a:xfrm>
              <a:off x="1357" y="1633"/>
              <a:ext cx="490" cy="321"/>
            </a:xfrm>
            <a:custGeom>
              <a:avLst/>
              <a:gdLst>
                <a:gd name="T0" fmla="*/ 117 w 139"/>
                <a:gd name="T1" fmla="*/ 40 h 91"/>
                <a:gd name="T2" fmla="*/ 117 w 139"/>
                <a:gd name="T3" fmla="*/ 38 h 91"/>
                <a:gd name="T4" fmla="*/ 79 w 139"/>
                <a:gd name="T5" fmla="*/ 0 h 91"/>
                <a:gd name="T6" fmla="*/ 47 w 139"/>
                <a:gd name="T7" fmla="*/ 17 h 91"/>
                <a:gd name="T8" fmla="*/ 36 w 139"/>
                <a:gd name="T9" fmla="*/ 14 h 91"/>
                <a:gd name="T10" fmla="*/ 24 w 139"/>
                <a:gd name="T11" fmla="*/ 18 h 91"/>
                <a:gd name="T12" fmla="*/ 14 w 139"/>
                <a:gd name="T13" fmla="*/ 36 h 91"/>
                <a:gd name="T14" fmla="*/ 0 w 139"/>
                <a:gd name="T15" fmla="*/ 61 h 91"/>
                <a:gd name="T16" fmla="*/ 27 w 139"/>
                <a:gd name="T17" fmla="*/ 91 h 91"/>
                <a:gd name="T18" fmla="*/ 30 w 139"/>
                <a:gd name="T19" fmla="*/ 91 h 91"/>
                <a:gd name="T20" fmla="*/ 33 w 139"/>
                <a:gd name="T21" fmla="*/ 91 h 91"/>
                <a:gd name="T22" fmla="*/ 96 w 139"/>
                <a:gd name="T23" fmla="*/ 91 h 91"/>
                <a:gd name="T24" fmla="*/ 97 w 139"/>
                <a:gd name="T25" fmla="*/ 91 h 91"/>
                <a:gd name="T26" fmla="*/ 99 w 139"/>
                <a:gd name="T27" fmla="*/ 91 h 91"/>
                <a:gd name="T28" fmla="*/ 103 w 139"/>
                <a:gd name="T29" fmla="*/ 91 h 91"/>
                <a:gd name="T30" fmla="*/ 113 w 139"/>
                <a:gd name="T31" fmla="*/ 91 h 91"/>
                <a:gd name="T32" fmla="*/ 139 w 139"/>
                <a:gd name="T33" fmla="*/ 66 h 91"/>
                <a:gd name="T34" fmla="*/ 117 w 139"/>
                <a:gd name="T35" fmla="*/ 4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91">
                  <a:moveTo>
                    <a:pt x="117" y="40"/>
                  </a:moveTo>
                  <a:cubicBezTo>
                    <a:pt x="117" y="39"/>
                    <a:pt x="117" y="39"/>
                    <a:pt x="117" y="38"/>
                  </a:cubicBezTo>
                  <a:cubicBezTo>
                    <a:pt x="117" y="17"/>
                    <a:pt x="100" y="0"/>
                    <a:pt x="79" y="0"/>
                  </a:cubicBezTo>
                  <a:cubicBezTo>
                    <a:pt x="65" y="0"/>
                    <a:pt x="53" y="7"/>
                    <a:pt x="47" y="17"/>
                  </a:cubicBezTo>
                  <a:cubicBezTo>
                    <a:pt x="43" y="15"/>
                    <a:pt x="40" y="14"/>
                    <a:pt x="36" y="14"/>
                  </a:cubicBezTo>
                  <a:cubicBezTo>
                    <a:pt x="31" y="14"/>
                    <a:pt x="27" y="15"/>
                    <a:pt x="24" y="18"/>
                  </a:cubicBezTo>
                  <a:cubicBezTo>
                    <a:pt x="18" y="22"/>
                    <a:pt x="14" y="28"/>
                    <a:pt x="14" y="36"/>
                  </a:cubicBezTo>
                  <a:cubicBezTo>
                    <a:pt x="6" y="41"/>
                    <a:pt x="0" y="51"/>
                    <a:pt x="0" y="61"/>
                  </a:cubicBezTo>
                  <a:cubicBezTo>
                    <a:pt x="0" y="77"/>
                    <a:pt x="12" y="90"/>
                    <a:pt x="27" y="91"/>
                  </a:cubicBezTo>
                  <a:cubicBezTo>
                    <a:pt x="28" y="91"/>
                    <a:pt x="29" y="91"/>
                    <a:pt x="30" y="91"/>
                  </a:cubicBezTo>
                  <a:cubicBezTo>
                    <a:pt x="31" y="91"/>
                    <a:pt x="32" y="91"/>
                    <a:pt x="33" y="91"/>
                  </a:cubicBezTo>
                  <a:cubicBezTo>
                    <a:pt x="47" y="91"/>
                    <a:pt x="80" y="91"/>
                    <a:pt x="96" y="91"/>
                  </a:cubicBezTo>
                  <a:cubicBezTo>
                    <a:pt x="97" y="91"/>
                    <a:pt x="97" y="91"/>
                    <a:pt x="97" y="91"/>
                  </a:cubicBezTo>
                  <a:cubicBezTo>
                    <a:pt x="99" y="91"/>
                    <a:pt x="99" y="91"/>
                    <a:pt x="99" y="91"/>
                  </a:cubicBezTo>
                  <a:cubicBezTo>
                    <a:pt x="100" y="91"/>
                    <a:pt x="102" y="91"/>
                    <a:pt x="103" y="91"/>
                  </a:cubicBezTo>
                  <a:cubicBezTo>
                    <a:pt x="113" y="91"/>
                    <a:pt x="113" y="91"/>
                    <a:pt x="113" y="91"/>
                  </a:cubicBezTo>
                  <a:cubicBezTo>
                    <a:pt x="128" y="91"/>
                    <a:pt x="139" y="80"/>
                    <a:pt x="139" y="66"/>
                  </a:cubicBezTo>
                  <a:cubicBezTo>
                    <a:pt x="139" y="53"/>
                    <a:pt x="130" y="42"/>
                    <a:pt x="117" y="4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05"/>
            <p:cNvSpPr>
              <a:spLocks noChangeArrowheads="1"/>
            </p:cNvSpPr>
            <p:nvPr/>
          </p:nvSpPr>
          <p:spPr bwMode="auto">
            <a:xfrm>
              <a:off x="2748" y="2948"/>
              <a:ext cx="842" cy="106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06"/>
            <p:cNvSpPr>
              <a:spLocks noChangeArrowheads="1"/>
            </p:cNvSpPr>
            <p:nvPr/>
          </p:nvSpPr>
          <p:spPr bwMode="auto">
            <a:xfrm>
              <a:off x="2706" y="2916"/>
              <a:ext cx="926" cy="32"/>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07"/>
            <p:cNvSpPr>
              <a:spLocks noChangeArrowheads="1"/>
            </p:cNvSpPr>
            <p:nvPr/>
          </p:nvSpPr>
          <p:spPr bwMode="auto">
            <a:xfrm>
              <a:off x="2826" y="3043"/>
              <a:ext cx="109" cy="1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08"/>
            <p:cNvSpPr>
              <a:spLocks noChangeArrowheads="1"/>
            </p:cNvSpPr>
            <p:nvPr/>
          </p:nvSpPr>
          <p:spPr bwMode="auto">
            <a:xfrm>
              <a:off x="2826" y="3043"/>
              <a:ext cx="109" cy="5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09"/>
            <p:cNvSpPr>
              <a:spLocks noChangeArrowheads="1"/>
            </p:cNvSpPr>
            <p:nvPr/>
          </p:nvSpPr>
          <p:spPr bwMode="auto">
            <a:xfrm>
              <a:off x="3016" y="3043"/>
              <a:ext cx="109" cy="1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10"/>
            <p:cNvSpPr>
              <a:spLocks noChangeArrowheads="1"/>
            </p:cNvSpPr>
            <p:nvPr/>
          </p:nvSpPr>
          <p:spPr bwMode="auto">
            <a:xfrm>
              <a:off x="3206" y="3043"/>
              <a:ext cx="113" cy="1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11"/>
            <p:cNvSpPr>
              <a:spLocks noChangeArrowheads="1"/>
            </p:cNvSpPr>
            <p:nvPr/>
          </p:nvSpPr>
          <p:spPr bwMode="auto">
            <a:xfrm>
              <a:off x="3016" y="3793"/>
              <a:ext cx="109" cy="21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12"/>
            <p:cNvSpPr>
              <a:spLocks noChangeArrowheads="1"/>
            </p:cNvSpPr>
            <p:nvPr/>
          </p:nvSpPr>
          <p:spPr bwMode="auto">
            <a:xfrm>
              <a:off x="3206" y="3793"/>
              <a:ext cx="113" cy="21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13"/>
            <p:cNvSpPr>
              <a:spLocks noChangeArrowheads="1"/>
            </p:cNvSpPr>
            <p:nvPr/>
          </p:nvSpPr>
          <p:spPr bwMode="auto">
            <a:xfrm>
              <a:off x="3400" y="3043"/>
              <a:ext cx="109" cy="1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14"/>
            <p:cNvSpPr>
              <a:spLocks noChangeArrowheads="1"/>
            </p:cNvSpPr>
            <p:nvPr/>
          </p:nvSpPr>
          <p:spPr bwMode="auto">
            <a:xfrm>
              <a:off x="2826" y="3233"/>
              <a:ext cx="109" cy="1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15"/>
            <p:cNvSpPr>
              <a:spLocks noChangeArrowheads="1"/>
            </p:cNvSpPr>
            <p:nvPr/>
          </p:nvSpPr>
          <p:spPr bwMode="auto">
            <a:xfrm>
              <a:off x="3016" y="3233"/>
              <a:ext cx="109" cy="1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16"/>
            <p:cNvSpPr>
              <a:spLocks noChangeArrowheads="1"/>
            </p:cNvSpPr>
            <p:nvPr/>
          </p:nvSpPr>
          <p:spPr bwMode="auto">
            <a:xfrm>
              <a:off x="3206" y="3233"/>
              <a:ext cx="113" cy="1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117"/>
            <p:cNvSpPr>
              <a:spLocks noChangeArrowheads="1"/>
            </p:cNvSpPr>
            <p:nvPr/>
          </p:nvSpPr>
          <p:spPr bwMode="auto">
            <a:xfrm>
              <a:off x="3400" y="3233"/>
              <a:ext cx="109" cy="1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118"/>
            <p:cNvSpPr>
              <a:spLocks noChangeArrowheads="1"/>
            </p:cNvSpPr>
            <p:nvPr/>
          </p:nvSpPr>
          <p:spPr bwMode="auto">
            <a:xfrm>
              <a:off x="2826" y="3427"/>
              <a:ext cx="109" cy="10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19"/>
            <p:cNvSpPr>
              <a:spLocks noChangeArrowheads="1"/>
            </p:cNvSpPr>
            <p:nvPr/>
          </p:nvSpPr>
          <p:spPr bwMode="auto">
            <a:xfrm>
              <a:off x="3016" y="3427"/>
              <a:ext cx="109" cy="1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120"/>
            <p:cNvSpPr>
              <a:spLocks noChangeArrowheads="1"/>
            </p:cNvSpPr>
            <p:nvPr/>
          </p:nvSpPr>
          <p:spPr bwMode="auto">
            <a:xfrm>
              <a:off x="3206" y="3427"/>
              <a:ext cx="113" cy="109"/>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121"/>
            <p:cNvSpPr>
              <a:spLocks noChangeArrowheads="1"/>
            </p:cNvSpPr>
            <p:nvPr/>
          </p:nvSpPr>
          <p:spPr bwMode="auto">
            <a:xfrm>
              <a:off x="3400" y="3427"/>
              <a:ext cx="109" cy="10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122"/>
            <p:cNvSpPr>
              <a:spLocks noChangeArrowheads="1"/>
            </p:cNvSpPr>
            <p:nvPr/>
          </p:nvSpPr>
          <p:spPr bwMode="auto">
            <a:xfrm>
              <a:off x="2826" y="3617"/>
              <a:ext cx="109" cy="109"/>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123"/>
            <p:cNvSpPr>
              <a:spLocks noChangeArrowheads="1"/>
            </p:cNvSpPr>
            <p:nvPr/>
          </p:nvSpPr>
          <p:spPr bwMode="auto">
            <a:xfrm>
              <a:off x="3016" y="3617"/>
              <a:ext cx="109" cy="1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24"/>
            <p:cNvSpPr>
              <a:spLocks noChangeArrowheads="1"/>
            </p:cNvSpPr>
            <p:nvPr/>
          </p:nvSpPr>
          <p:spPr bwMode="auto">
            <a:xfrm>
              <a:off x="3206" y="3617"/>
              <a:ext cx="113" cy="1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125"/>
            <p:cNvSpPr>
              <a:spLocks noChangeArrowheads="1"/>
            </p:cNvSpPr>
            <p:nvPr/>
          </p:nvSpPr>
          <p:spPr bwMode="auto">
            <a:xfrm>
              <a:off x="3400" y="3617"/>
              <a:ext cx="109" cy="109"/>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26"/>
            <p:cNvSpPr>
              <a:spLocks noChangeArrowheads="1"/>
            </p:cNvSpPr>
            <p:nvPr/>
          </p:nvSpPr>
          <p:spPr bwMode="auto">
            <a:xfrm>
              <a:off x="2826" y="3427"/>
              <a:ext cx="109" cy="5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27"/>
            <p:cNvSpPr>
              <a:spLocks noChangeArrowheads="1"/>
            </p:cNvSpPr>
            <p:nvPr/>
          </p:nvSpPr>
          <p:spPr bwMode="auto">
            <a:xfrm>
              <a:off x="3400" y="3427"/>
              <a:ext cx="109" cy="5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28"/>
            <p:cNvSpPr>
              <a:spLocks noChangeArrowheads="1"/>
            </p:cNvSpPr>
            <p:nvPr/>
          </p:nvSpPr>
          <p:spPr bwMode="auto">
            <a:xfrm>
              <a:off x="3400" y="3233"/>
              <a:ext cx="109" cy="5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29"/>
            <p:cNvSpPr>
              <a:spLocks noChangeArrowheads="1"/>
            </p:cNvSpPr>
            <p:nvPr/>
          </p:nvSpPr>
          <p:spPr bwMode="auto">
            <a:xfrm>
              <a:off x="1537" y="3956"/>
              <a:ext cx="1211" cy="52"/>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30"/>
            <p:cNvSpPr>
              <a:spLocks noChangeArrowheads="1"/>
            </p:cNvSpPr>
            <p:nvPr/>
          </p:nvSpPr>
          <p:spPr bwMode="auto">
            <a:xfrm>
              <a:off x="2203" y="3772"/>
              <a:ext cx="49" cy="18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131"/>
            <p:cNvSpPr>
              <a:spLocks noChangeArrowheads="1"/>
            </p:cNvSpPr>
            <p:nvPr/>
          </p:nvSpPr>
          <p:spPr bwMode="auto">
            <a:xfrm>
              <a:off x="2104" y="3610"/>
              <a:ext cx="243" cy="243"/>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Oval 132"/>
            <p:cNvSpPr>
              <a:spLocks noChangeArrowheads="1"/>
            </p:cNvSpPr>
            <p:nvPr/>
          </p:nvSpPr>
          <p:spPr bwMode="auto">
            <a:xfrm>
              <a:off x="2136" y="3487"/>
              <a:ext cx="179" cy="176"/>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33"/>
            <p:cNvSpPr>
              <a:spLocks noChangeArrowheads="1"/>
            </p:cNvSpPr>
            <p:nvPr/>
          </p:nvSpPr>
          <p:spPr bwMode="auto">
            <a:xfrm>
              <a:off x="2519" y="3772"/>
              <a:ext cx="50" cy="18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Oval 134"/>
            <p:cNvSpPr>
              <a:spLocks noChangeArrowheads="1"/>
            </p:cNvSpPr>
            <p:nvPr/>
          </p:nvSpPr>
          <p:spPr bwMode="auto">
            <a:xfrm>
              <a:off x="2421" y="3610"/>
              <a:ext cx="243" cy="243"/>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135"/>
            <p:cNvSpPr>
              <a:spLocks noChangeArrowheads="1"/>
            </p:cNvSpPr>
            <p:nvPr/>
          </p:nvSpPr>
          <p:spPr bwMode="auto">
            <a:xfrm>
              <a:off x="2453" y="3487"/>
              <a:ext cx="179" cy="176"/>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36"/>
            <p:cNvSpPr>
              <a:spLocks noChangeArrowheads="1"/>
            </p:cNvSpPr>
            <p:nvPr/>
          </p:nvSpPr>
          <p:spPr bwMode="auto">
            <a:xfrm>
              <a:off x="3125" y="2782"/>
              <a:ext cx="328" cy="1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37"/>
            <p:cNvSpPr>
              <a:spLocks noChangeArrowheads="1"/>
            </p:cNvSpPr>
            <p:nvPr/>
          </p:nvSpPr>
          <p:spPr bwMode="auto">
            <a:xfrm>
              <a:off x="4812" y="3335"/>
              <a:ext cx="768" cy="673"/>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138"/>
            <p:cNvSpPr>
              <a:spLocks noChangeArrowheads="1"/>
            </p:cNvSpPr>
            <p:nvPr/>
          </p:nvSpPr>
          <p:spPr bwMode="auto">
            <a:xfrm>
              <a:off x="4770" y="3304"/>
              <a:ext cx="810" cy="31"/>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139"/>
            <p:cNvSpPr>
              <a:spLocks noChangeArrowheads="1"/>
            </p:cNvSpPr>
            <p:nvPr/>
          </p:nvSpPr>
          <p:spPr bwMode="auto">
            <a:xfrm>
              <a:off x="5080" y="3793"/>
              <a:ext cx="112" cy="2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40"/>
            <p:cNvSpPr>
              <a:spLocks noChangeArrowheads="1"/>
            </p:cNvSpPr>
            <p:nvPr/>
          </p:nvSpPr>
          <p:spPr bwMode="auto">
            <a:xfrm>
              <a:off x="5270" y="3793"/>
              <a:ext cx="112" cy="2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141"/>
            <p:cNvSpPr>
              <a:spLocks noChangeArrowheads="1"/>
            </p:cNvSpPr>
            <p:nvPr/>
          </p:nvSpPr>
          <p:spPr bwMode="auto">
            <a:xfrm>
              <a:off x="4889" y="3427"/>
              <a:ext cx="110" cy="10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42"/>
            <p:cNvSpPr>
              <a:spLocks noChangeArrowheads="1"/>
            </p:cNvSpPr>
            <p:nvPr/>
          </p:nvSpPr>
          <p:spPr bwMode="auto">
            <a:xfrm>
              <a:off x="5080" y="3427"/>
              <a:ext cx="112" cy="1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43"/>
            <p:cNvSpPr>
              <a:spLocks noChangeArrowheads="1"/>
            </p:cNvSpPr>
            <p:nvPr/>
          </p:nvSpPr>
          <p:spPr bwMode="auto">
            <a:xfrm>
              <a:off x="5270" y="3427"/>
              <a:ext cx="112" cy="109"/>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144"/>
            <p:cNvSpPr>
              <a:spLocks noChangeArrowheads="1"/>
            </p:cNvSpPr>
            <p:nvPr/>
          </p:nvSpPr>
          <p:spPr bwMode="auto">
            <a:xfrm>
              <a:off x="5463" y="3427"/>
              <a:ext cx="110" cy="10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145"/>
            <p:cNvSpPr>
              <a:spLocks noChangeArrowheads="1"/>
            </p:cNvSpPr>
            <p:nvPr/>
          </p:nvSpPr>
          <p:spPr bwMode="auto">
            <a:xfrm>
              <a:off x="4889" y="3617"/>
              <a:ext cx="110" cy="109"/>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146"/>
            <p:cNvSpPr>
              <a:spLocks noChangeArrowheads="1"/>
            </p:cNvSpPr>
            <p:nvPr/>
          </p:nvSpPr>
          <p:spPr bwMode="auto">
            <a:xfrm>
              <a:off x="5080" y="3617"/>
              <a:ext cx="112" cy="1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147"/>
            <p:cNvSpPr>
              <a:spLocks noChangeArrowheads="1"/>
            </p:cNvSpPr>
            <p:nvPr/>
          </p:nvSpPr>
          <p:spPr bwMode="auto">
            <a:xfrm>
              <a:off x="5270" y="3617"/>
              <a:ext cx="112" cy="1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148"/>
            <p:cNvSpPr>
              <a:spLocks noChangeArrowheads="1"/>
            </p:cNvSpPr>
            <p:nvPr/>
          </p:nvSpPr>
          <p:spPr bwMode="auto">
            <a:xfrm>
              <a:off x="5463" y="3617"/>
              <a:ext cx="110" cy="109"/>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149"/>
            <p:cNvSpPr>
              <a:spLocks noChangeArrowheads="1"/>
            </p:cNvSpPr>
            <p:nvPr/>
          </p:nvSpPr>
          <p:spPr bwMode="auto">
            <a:xfrm>
              <a:off x="4889" y="3427"/>
              <a:ext cx="110" cy="53"/>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150"/>
            <p:cNvSpPr>
              <a:spLocks noChangeArrowheads="1"/>
            </p:cNvSpPr>
            <p:nvPr/>
          </p:nvSpPr>
          <p:spPr bwMode="auto">
            <a:xfrm>
              <a:off x="5463" y="3427"/>
              <a:ext cx="110" cy="53"/>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151"/>
            <p:cNvSpPr>
              <a:spLocks noChangeArrowheads="1"/>
            </p:cNvSpPr>
            <p:nvPr/>
          </p:nvSpPr>
          <p:spPr bwMode="auto">
            <a:xfrm>
              <a:off x="5192" y="3170"/>
              <a:ext cx="324" cy="1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152"/>
            <p:cNvSpPr>
              <a:spLocks noChangeArrowheads="1"/>
            </p:cNvSpPr>
            <p:nvPr/>
          </p:nvSpPr>
          <p:spPr bwMode="auto">
            <a:xfrm>
              <a:off x="3780" y="2570"/>
              <a:ext cx="842" cy="14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153"/>
            <p:cNvSpPr>
              <a:spLocks noChangeArrowheads="1"/>
            </p:cNvSpPr>
            <p:nvPr/>
          </p:nvSpPr>
          <p:spPr bwMode="auto">
            <a:xfrm>
              <a:off x="3738" y="2535"/>
              <a:ext cx="926" cy="3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154"/>
            <p:cNvSpPr>
              <a:spLocks noChangeArrowheads="1"/>
            </p:cNvSpPr>
            <p:nvPr/>
          </p:nvSpPr>
          <p:spPr bwMode="auto">
            <a:xfrm>
              <a:off x="3858" y="3043"/>
              <a:ext cx="109" cy="1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155"/>
            <p:cNvSpPr>
              <a:spLocks noChangeArrowheads="1"/>
            </p:cNvSpPr>
            <p:nvPr/>
          </p:nvSpPr>
          <p:spPr bwMode="auto">
            <a:xfrm>
              <a:off x="3858" y="3043"/>
              <a:ext cx="109" cy="5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156"/>
            <p:cNvSpPr>
              <a:spLocks noChangeArrowheads="1"/>
            </p:cNvSpPr>
            <p:nvPr/>
          </p:nvSpPr>
          <p:spPr bwMode="auto">
            <a:xfrm>
              <a:off x="4048" y="3043"/>
              <a:ext cx="109" cy="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157"/>
            <p:cNvSpPr>
              <a:spLocks noChangeArrowheads="1"/>
            </p:cNvSpPr>
            <p:nvPr/>
          </p:nvSpPr>
          <p:spPr bwMode="auto">
            <a:xfrm>
              <a:off x="4238" y="3043"/>
              <a:ext cx="113" cy="1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158"/>
            <p:cNvSpPr>
              <a:spLocks noChangeArrowheads="1"/>
            </p:cNvSpPr>
            <p:nvPr/>
          </p:nvSpPr>
          <p:spPr bwMode="auto">
            <a:xfrm>
              <a:off x="4048" y="3793"/>
              <a:ext cx="109" cy="21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159"/>
            <p:cNvSpPr>
              <a:spLocks noChangeArrowheads="1"/>
            </p:cNvSpPr>
            <p:nvPr/>
          </p:nvSpPr>
          <p:spPr bwMode="auto">
            <a:xfrm>
              <a:off x="4238" y="3793"/>
              <a:ext cx="113" cy="21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160"/>
            <p:cNvSpPr>
              <a:spLocks noChangeArrowheads="1"/>
            </p:cNvSpPr>
            <p:nvPr/>
          </p:nvSpPr>
          <p:spPr bwMode="auto">
            <a:xfrm>
              <a:off x="4432" y="3043"/>
              <a:ext cx="109" cy="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161"/>
            <p:cNvSpPr>
              <a:spLocks noChangeArrowheads="1"/>
            </p:cNvSpPr>
            <p:nvPr/>
          </p:nvSpPr>
          <p:spPr bwMode="auto">
            <a:xfrm>
              <a:off x="3858" y="3233"/>
              <a:ext cx="109" cy="1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62"/>
            <p:cNvSpPr>
              <a:spLocks noChangeArrowheads="1"/>
            </p:cNvSpPr>
            <p:nvPr/>
          </p:nvSpPr>
          <p:spPr bwMode="auto">
            <a:xfrm>
              <a:off x="4048" y="3233"/>
              <a:ext cx="109" cy="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163"/>
            <p:cNvSpPr>
              <a:spLocks noChangeArrowheads="1"/>
            </p:cNvSpPr>
            <p:nvPr/>
          </p:nvSpPr>
          <p:spPr bwMode="auto">
            <a:xfrm>
              <a:off x="4238" y="3233"/>
              <a:ext cx="113" cy="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164"/>
            <p:cNvSpPr>
              <a:spLocks noChangeArrowheads="1"/>
            </p:cNvSpPr>
            <p:nvPr/>
          </p:nvSpPr>
          <p:spPr bwMode="auto">
            <a:xfrm>
              <a:off x="4432" y="3233"/>
              <a:ext cx="109" cy="1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165"/>
            <p:cNvSpPr>
              <a:spLocks noChangeArrowheads="1"/>
            </p:cNvSpPr>
            <p:nvPr/>
          </p:nvSpPr>
          <p:spPr bwMode="auto">
            <a:xfrm>
              <a:off x="3858" y="3427"/>
              <a:ext cx="109" cy="10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166"/>
            <p:cNvSpPr>
              <a:spLocks noChangeArrowheads="1"/>
            </p:cNvSpPr>
            <p:nvPr/>
          </p:nvSpPr>
          <p:spPr bwMode="auto">
            <a:xfrm>
              <a:off x="4048" y="3427"/>
              <a:ext cx="109" cy="1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167"/>
            <p:cNvSpPr>
              <a:spLocks noChangeArrowheads="1"/>
            </p:cNvSpPr>
            <p:nvPr/>
          </p:nvSpPr>
          <p:spPr bwMode="auto">
            <a:xfrm>
              <a:off x="4238" y="3427"/>
              <a:ext cx="113" cy="109"/>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Rectangle 168"/>
            <p:cNvSpPr>
              <a:spLocks noChangeArrowheads="1"/>
            </p:cNvSpPr>
            <p:nvPr/>
          </p:nvSpPr>
          <p:spPr bwMode="auto">
            <a:xfrm>
              <a:off x="4432" y="3427"/>
              <a:ext cx="109" cy="10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169"/>
            <p:cNvSpPr>
              <a:spLocks noChangeArrowheads="1"/>
            </p:cNvSpPr>
            <p:nvPr/>
          </p:nvSpPr>
          <p:spPr bwMode="auto">
            <a:xfrm>
              <a:off x="3858" y="3617"/>
              <a:ext cx="109" cy="109"/>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170"/>
            <p:cNvSpPr>
              <a:spLocks noChangeArrowheads="1"/>
            </p:cNvSpPr>
            <p:nvPr/>
          </p:nvSpPr>
          <p:spPr bwMode="auto">
            <a:xfrm>
              <a:off x="4048" y="3617"/>
              <a:ext cx="109" cy="109"/>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171"/>
            <p:cNvSpPr>
              <a:spLocks noChangeArrowheads="1"/>
            </p:cNvSpPr>
            <p:nvPr/>
          </p:nvSpPr>
          <p:spPr bwMode="auto">
            <a:xfrm>
              <a:off x="4238" y="3617"/>
              <a:ext cx="113" cy="1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172"/>
            <p:cNvSpPr>
              <a:spLocks noChangeArrowheads="1"/>
            </p:cNvSpPr>
            <p:nvPr/>
          </p:nvSpPr>
          <p:spPr bwMode="auto">
            <a:xfrm>
              <a:off x="4432" y="3617"/>
              <a:ext cx="109" cy="109"/>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173"/>
            <p:cNvSpPr>
              <a:spLocks noChangeArrowheads="1"/>
            </p:cNvSpPr>
            <p:nvPr/>
          </p:nvSpPr>
          <p:spPr bwMode="auto">
            <a:xfrm>
              <a:off x="3858" y="3427"/>
              <a:ext cx="109" cy="5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174"/>
            <p:cNvSpPr>
              <a:spLocks noChangeArrowheads="1"/>
            </p:cNvSpPr>
            <p:nvPr/>
          </p:nvSpPr>
          <p:spPr bwMode="auto">
            <a:xfrm>
              <a:off x="4432" y="3427"/>
              <a:ext cx="109" cy="5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175"/>
            <p:cNvSpPr>
              <a:spLocks noChangeArrowheads="1"/>
            </p:cNvSpPr>
            <p:nvPr/>
          </p:nvSpPr>
          <p:spPr bwMode="auto">
            <a:xfrm>
              <a:off x="4432" y="3233"/>
              <a:ext cx="109" cy="5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176"/>
            <p:cNvSpPr>
              <a:spLocks noChangeArrowheads="1"/>
            </p:cNvSpPr>
            <p:nvPr/>
          </p:nvSpPr>
          <p:spPr bwMode="auto">
            <a:xfrm>
              <a:off x="3858" y="2662"/>
              <a:ext cx="109" cy="10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177"/>
            <p:cNvSpPr>
              <a:spLocks noChangeArrowheads="1"/>
            </p:cNvSpPr>
            <p:nvPr/>
          </p:nvSpPr>
          <p:spPr bwMode="auto">
            <a:xfrm>
              <a:off x="3858" y="2662"/>
              <a:ext cx="109" cy="5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178"/>
            <p:cNvSpPr>
              <a:spLocks noChangeArrowheads="1"/>
            </p:cNvSpPr>
            <p:nvPr/>
          </p:nvSpPr>
          <p:spPr bwMode="auto">
            <a:xfrm>
              <a:off x="4048" y="2662"/>
              <a:ext cx="109" cy="109"/>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79"/>
            <p:cNvSpPr>
              <a:spLocks noChangeArrowheads="1"/>
            </p:cNvSpPr>
            <p:nvPr/>
          </p:nvSpPr>
          <p:spPr bwMode="auto">
            <a:xfrm>
              <a:off x="4238" y="2662"/>
              <a:ext cx="113" cy="1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80"/>
            <p:cNvSpPr>
              <a:spLocks noChangeArrowheads="1"/>
            </p:cNvSpPr>
            <p:nvPr/>
          </p:nvSpPr>
          <p:spPr bwMode="auto">
            <a:xfrm>
              <a:off x="4432" y="2662"/>
              <a:ext cx="109" cy="109"/>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181"/>
            <p:cNvSpPr>
              <a:spLocks noChangeArrowheads="1"/>
            </p:cNvSpPr>
            <p:nvPr/>
          </p:nvSpPr>
          <p:spPr bwMode="auto">
            <a:xfrm>
              <a:off x="3858" y="2852"/>
              <a:ext cx="109" cy="1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182"/>
            <p:cNvSpPr>
              <a:spLocks noChangeArrowheads="1"/>
            </p:cNvSpPr>
            <p:nvPr/>
          </p:nvSpPr>
          <p:spPr bwMode="auto">
            <a:xfrm>
              <a:off x="4048" y="2852"/>
              <a:ext cx="109" cy="11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183"/>
            <p:cNvSpPr>
              <a:spLocks noChangeArrowheads="1"/>
            </p:cNvSpPr>
            <p:nvPr/>
          </p:nvSpPr>
          <p:spPr bwMode="auto">
            <a:xfrm>
              <a:off x="4238" y="2852"/>
              <a:ext cx="113" cy="11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184"/>
            <p:cNvSpPr>
              <a:spLocks noChangeArrowheads="1"/>
            </p:cNvSpPr>
            <p:nvPr/>
          </p:nvSpPr>
          <p:spPr bwMode="auto">
            <a:xfrm>
              <a:off x="4432" y="2852"/>
              <a:ext cx="109" cy="1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85"/>
            <p:cNvSpPr>
              <a:spLocks noChangeArrowheads="1"/>
            </p:cNvSpPr>
            <p:nvPr/>
          </p:nvSpPr>
          <p:spPr bwMode="auto">
            <a:xfrm>
              <a:off x="4432" y="2852"/>
              <a:ext cx="109" cy="5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86"/>
            <p:cNvSpPr>
              <a:spLocks noChangeArrowheads="1"/>
            </p:cNvSpPr>
            <p:nvPr/>
          </p:nvSpPr>
          <p:spPr bwMode="auto">
            <a:xfrm>
              <a:off x="3917" y="2405"/>
              <a:ext cx="103" cy="13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87"/>
            <p:cNvSpPr>
              <a:spLocks noChangeArrowheads="1"/>
            </p:cNvSpPr>
            <p:nvPr/>
          </p:nvSpPr>
          <p:spPr bwMode="auto">
            <a:xfrm>
              <a:off x="4055" y="2405"/>
              <a:ext cx="98" cy="13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188"/>
            <p:cNvSpPr>
              <a:spLocks noChangeArrowheads="1"/>
            </p:cNvSpPr>
            <p:nvPr/>
          </p:nvSpPr>
          <p:spPr bwMode="auto">
            <a:xfrm>
              <a:off x="3527" y="3956"/>
              <a:ext cx="317" cy="52"/>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189"/>
            <p:cNvSpPr>
              <a:spLocks noChangeArrowheads="1"/>
            </p:cNvSpPr>
            <p:nvPr/>
          </p:nvSpPr>
          <p:spPr bwMode="auto">
            <a:xfrm>
              <a:off x="4432" y="3956"/>
              <a:ext cx="457" cy="52"/>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90"/>
            <p:cNvSpPr>
              <a:spLocks/>
            </p:cNvSpPr>
            <p:nvPr/>
          </p:nvSpPr>
          <p:spPr bwMode="auto">
            <a:xfrm>
              <a:off x="2160" y="985"/>
              <a:ext cx="1620" cy="1067"/>
            </a:xfrm>
            <a:custGeom>
              <a:avLst/>
              <a:gdLst>
                <a:gd name="T0" fmla="*/ 387 w 460"/>
                <a:gd name="T1" fmla="*/ 133 h 303"/>
                <a:gd name="T2" fmla="*/ 387 w 460"/>
                <a:gd name="T3" fmla="*/ 127 h 303"/>
                <a:gd name="T4" fmla="*/ 260 w 460"/>
                <a:gd name="T5" fmla="*/ 0 h 303"/>
                <a:gd name="T6" fmla="*/ 154 w 460"/>
                <a:gd name="T7" fmla="*/ 57 h 303"/>
                <a:gd name="T8" fmla="*/ 119 w 460"/>
                <a:gd name="T9" fmla="*/ 47 h 303"/>
                <a:gd name="T10" fmla="*/ 78 w 460"/>
                <a:gd name="T11" fmla="*/ 60 h 303"/>
                <a:gd name="T12" fmla="*/ 46 w 460"/>
                <a:gd name="T13" fmla="*/ 119 h 303"/>
                <a:gd name="T14" fmla="*/ 0 w 460"/>
                <a:gd name="T15" fmla="*/ 203 h 303"/>
                <a:gd name="T16" fmla="*/ 89 w 460"/>
                <a:gd name="T17" fmla="*/ 303 h 303"/>
                <a:gd name="T18" fmla="*/ 100 w 460"/>
                <a:gd name="T19" fmla="*/ 303 h 303"/>
                <a:gd name="T20" fmla="*/ 110 w 460"/>
                <a:gd name="T21" fmla="*/ 303 h 303"/>
                <a:gd name="T22" fmla="*/ 317 w 460"/>
                <a:gd name="T23" fmla="*/ 303 h 303"/>
                <a:gd name="T24" fmla="*/ 321 w 460"/>
                <a:gd name="T25" fmla="*/ 303 h 303"/>
                <a:gd name="T26" fmla="*/ 327 w 460"/>
                <a:gd name="T27" fmla="*/ 303 h 303"/>
                <a:gd name="T28" fmla="*/ 342 w 460"/>
                <a:gd name="T29" fmla="*/ 303 h 303"/>
                <a:gd name="T30" fmla="*/ 375 w 460"/>
                <a:gd name="T31" fmla="*/ 303 h 303"/>
                <a:gd name="T32" fmla="*/ 460 w 460"/>
                <a:gd name="T33" fmla="*/ 217 h 303"/>
                <a:gd name="T34" fmla="*/ 387 w 460"/>
                <a:gd name="T35" fmla="*/ 133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0" h="303">
                  <a:moveTo>
                    <a:pt x="387" y="133"/>
                  </a:moveTo>
                  <a:cubicBezTo>
                    <a:pt x="387" y="131"/>
                    <a:pt x="387" y="128"/>
                    <a:pt x="387" y="127"/>
                  </a:cubicBezTo>
                  <a:cubicBezTo>
                    <a:pt x="387" y="57"/>
                    <a:pt x="330" y="0"/>
                    <a:pt x="260" y="0"/>
                  </a:cubicBezTo>
                  <a:cubicBezTo>
                    <a:pt x="216" y="0"/>
                    <a:pt x="177" y="23"/>
                    <a:pt x="154" y="57"/>
                  </a:cubicBezTo>
                  <a:cubicBezTo>
                    <a:pt x="144" y="51"/>
                    <a:pt x="132" y="47"/>
                    <a:pt x="119" y="47"/>
                  </a:cubicBezTo>
                  <a:cubicBezTo>
                    <a:pt x="104" y="47"/>
                    <a:pt x="90" y="52"/>
                    <a:pt x="78" y="60"/>
                  </a:cubicBezTo>
                  <a:cubicBezTo>
                    <a:pt x="59" y="73"/>
                    <a:pt x="46" y="94"/>
                    <a:pt x="46" y="119"/>
                  </a:cubicBezTo>
                  <a:cubicBezTo>
                    <a:pt x="19" y="137"/>
                    <a:pt x="0" y="168"/>
                    <a:pt x="0" y="203"/>
                  </a:cubicBezTo>
                  <a:cubicBezTo>
                    <a:pt x="0" y="254"/>
                    <a:pt x="39" y="297"/>
                    <a:pt x="89" y="303"/>
                  </a:cubicBezTo>
                  <a:cubicBezTo>
                    <a:pt x="92" y="303"/>
                    <a:pt x="97" y="303"/>
                    <a:pt x="100" y="303"/>
                  </a:cubicBezTo>
                  <a:cubicBezTo>
                    <a:pt x="103" y="303"/>
                    <a:pt x="107" y="303"/>
                    <a:pt x="110" y="303"/>
                  </a:cubicBezTo>
                  <a:cubicBezTo>
                    <a:pt x="157" y="303"/>
                    <a:pt x="266" y="303"/>
                    <a:pt x="317" y="303"/>
                  </a:cubicBezTo>
                  <a:cubicBezTo>
                    <a:pt x="319" y="303"/>
                    <a:pt x="320" y="303"/>
                    <a:pt x="321" y="303"/>
                  </a:cubicBezTo>
                  <a:cubicBezTo>
                    <a:pt x="327" y="303"/>
                    <a:pt x="327" y="303"/>
                    <a:pt x="327" y="303"/>
                  </a:cubicBezTo>
                  <a:cubicBezTo>
                    <a:pt x="329" y="303"/>
                    <a:pt x="337" y="303"/>
                    <a:pt x="342" y="303"/>
                  </a:cubicBezTo>
                  <a:cubicBezTo>
                    <a:pt x="375" y="303"/>
                    <a:pt x="375" y="303"/>
                    <a:pt x="375" y="303"/>
                  </a:cubicBezTo>
                  <a:cubicBezTo>
                    <a:pt x="422" y="302"/>
                    <a:pt x="460" y="264"/>
                    <a:pt x="460" y="217"/>
                  </a:cubicBezTo>
                  <a:cubicBezTo>
                    <a:pt x="460" y="174"/>
                    <a:pt x="428" y="139"/>
                    <a:pt x="387" y="133"/>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92"/>
            <p:cNvSpPr>
              <a:spLocks/>
            </p:cNvSpPr>
            <p:nvPr/>
          </p:nvSpPr>
          <p:spPr bwMode="auto">
            <a:xfrm>
              <a:off x="3875" y="963"/>
              <a:ext cx="1053" cy="695"/>
            </a:xfrm>
            <a:custGeom>
              <a:avLst/>
              <a:gdLst>
                <a:gd name="T0" fmla="*/ 251 w 299"/>
                <a:gd name="T1" fmla="*/ 87 h 197"/>
                <a:gd name="T2" fmla="*/ 251 w 299"/>
                <a:gd name="T3" fmla="*/ 83 h 197"/>
                <a:gd name="T4" fmla="*/ 169 w 299"/>
                <a:gd name="T5" fmla="*/ 0 h 197"/>
                <a:gd name="T6" fmla="*/ 100 w 299"/>
                <a:gd name="T7" fmla="*/ 37 h 197"/>
                <a:gd name="T8" fmla="*/ 78 w 299"/>
                <a:gd name="T9" fmla="*/ 31 h 197"/>
                <a:gd name="T10" fmla="*/ 51 w 299"/>
                <a:gd name="T11" fmla="*/ 39 h 197"/>
                <a:gd name="T12" fmla="*/ 30 w 299"/>
                <a:gd name="T13" fmla="*/ 78 h 197"/>
                <a:gd name="T14" fmla="*/ 0 w 299"/>
                <a:gd name="T15" fmla="*/ 132 h 197"/>
                <a:gd name="T16" fmla="*/ 58 w 299"/>
                <a:gd name="T17" fmla="*/ 197 h 197"/>
                <a:gd name="T18" fmla="*/ 65 w 299"/>
                <a:gd name="T19" fmla="*/ 197 h 197"/>
                <a:gd name="T20" fmla="*/ 72 w 299"/>
                <a:gd name="T21" fmla="*/ 197 h 197"/>
                <a:gd name="T22" fmla="*/ 206 w 299"/>
                <a:gd name="T23" fmla="*/ 197 h 197"/>
                <a:gd name="T24" fmla="*/ 209 w 299"/>
                <a:gd name="T25" fmla="*/ 197 h 197"/>
                <a:gd name="T26" fmla="*/ 212 w 299"/>
                <a:gd name="T27" fmla="*/ 197 h 197"/>
                <a:gd name="T28" fmla="*/ 222 w 299"/>
                <a:gd name="T29" fmla="*/ 197 h 197"/>
                <a:gd name="T30" fmla="*/ 244 w 299"/>
                <a:gd name="T31" fmla="*/ 197 h 197"/>
                <a:gd name="T32" fmla="*/ 299 w 299"/>
                <a:gd name="T33" fmla="*/ 142 h 197"/>
                <a:gd name="T34" fmla="*/ 251 w 299"/>
                <a:gd name="T35" fmla="*/ 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9" h="197">
                  <a:moveTo>
                    <a:pt x="251" y="87"/>
                  </a:moveTo>
                  <a:cubicBezTo>
                    <a:pt x="251" y="86"/>
                    <a:pt x="251" y="84"/>
                    <a:pt x="251" y="83"/>
                  </a:cubicBezTo>
                  <a:cubicBezTo>
                    <a:pt x="251" y="37"/>
                    <a:pt x="215" y="0"/>
                    <a:pt x="169" y="0"/>
                  </a:cubicBezTo>
                  <a:cubicBezTo>
                    <a:pt x="140" y="0"/>
                    <a:pt x="115" y="15"/>
                    <a:pt x="100" y="37"/>
                  </a:cubicBezTo>
                  <a:cubicBezTo>
                    <a:pt x="94" y="33"/>
                    <a:pt x="86" y="31"/>
                    <a:pt x="78" y="31"/>
                  </a:cubicBezTo>
                  <a:cubicBezTo>
                    <a:pt x="68" y="31"/>
                    <a:pt x="58" y="34"/>
                    <a:pt x="51" y="39"/>
                  </a:cubicBezTo>
                  <a:cubicBezTo>
                    <a:pt x="38" y="48"/>
                    <a:pt x="30" y="62"/>
                    <a:pt x="30" y="78"/>
                  </a:cubicBezTo>
                  <a:cubicBezTo>
                    <a:pt x="12" y="89"/>
                    <a:pt x="0" y="110"/>
                    <a:pt x="0" y="132"/>
                  </a:cubicBezTo>
                  <a:cubicBezTo>
                    <a:pt x="0" y="166"/>
                    <a:pt x="25" y="193"/>
                    <a:pt x="58" y="197"/>
                  </a:cubicBezTo>
                  <a:cubicBezTo>
                    <a:pt x="60" y="197"/>
                    <a:pt x="63" y="197"/>
                    <a:pt x="65" y="197"/>
                  </a:cubicBezTo>
                  <a:cubicBezTo>
                    <a:pt x="67" y="197"/>
                    <a:pt x="69" y="197"/>
                    <a:pt x="72" y="197"/>
                  </a:cubicBezTo>
                  <a:cubicBezTo>
                    <a:pt x="102" y="197"/>
                    <a:pt x="173" y="197"/>
                    <a:pt x="206" y="197"/>
                  </a:cubicBezTo>
                  <a:cubicBezTo>
                    <a:pt x="207" y="197"/>
                    <a:pt x="208" y="197"/>
                    <a:pt x="209" y="197"/>
                  </a:cubicBezTo>
                  <a:cubicBezTo>
                    <a:pt x="212" y="197"/>
                    <a:pt x="212" y="197"/>
                    <a:pt x="212" y="197"/>
                  </a:cubicBezTo>
                  <a:cubicBezTo>
                    <a:pt x="214" y="197"/>
                    <a:pt x="219" y="197"/>
                    <a:pt x="222" y="197"/>
                  </a:cubicBezTo>
                  <a:cubicBezTo>
                    <a:pt x="244" y="197"/>
                    <a:pt x="244" y="197"/>
                    <a:pt x="244" y="197"/>
                  </a:cubicBezTo>
                  <a:cubicBezTo>
                    <a:pt x="275" y="197"/>
                    <a:pt x="299" y="172"/>
                    <a:pt x="299" y="142"/>
                  </a:cubicBezTo>
                  <a:cubicBezTo>
                    <a:pt x="299" y="114"/>
                    <a:pt x="278" y="91"/>
                    <a:pt x="251" y="87"/>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06" name="Picture 105"/>
          <p:cNvPicPr>
            <a:picLocks noChangeAspect="1"/>
          </p:cNvPicPr>
          <p:nvPr/>
        </p:nvPicPr>
        <p:blipFill>
          <a:blip r:embed="rId3"/>
          <a:stretch>
            <a:fillRect/>
          </a:stretch>
        </p:blipFill>
        <p:spPr>
          <a:xfrm>
            <a:off x="679641" y="4403378"/>
            <a:ext cx="4220871" cy="2816352"/>
          </a:xfrm>
          <a:prstGeom prst="rect">
            <a:avLst/>
          </a:prstGeom>
        </p:spPr>
      </p:pic>
      <p:sp>
        <p:nvSpPr>
          <p:cNvPr id="107" name="Subtitle 5"/>
          <p:cNvSpPr txBox="1">
            <a:spLocks/>
          </p:cNvSpPr>
          <p:nvPr/>
        </p:nvSpPr>
        <p:spPr>
          <a:xfrm>
            <a:off x="7388117" y="648587"/>
            <a:ext cx="4803883" cy="490293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smtClean="0">
                <a:solidFill>
                  <a:schemeClr val="bg2"/>
                </a:solidFill>
                <a:latin typeface="+mj-lt"/>
              </a:rPr>
              <a:t>From private</a:t>
            </a:r>
          </a:p>
          <a:p>
            <a:pPr marL="0" indent="0">
              <a:buNone/>
            </a:pPr>
            <a:r>
              <a:rPr lang="en-US" sz="4000" dirty="0" smtClean="0">
                <a:solidFill>
                  <a:schemeClr val="bg2"/>
                </a:solidFill>
                <a:latin typeface="+mj-lt"/>
              </a:rPr>
              <a:t>or hybrid and </a:t>
            </a:r>
            <a:r>
              <a:rPr lang="en-US" sz="4000" dirty="0" err="1" smtClean="0">
                <a:solidFill>
                  <a:schemeClr val="bg2"/>
                </a:solidFill>
                <a:latin typeface="+mj-lt"/>
              </a:rPr>
              <a:t>IaaS</a:t>
            </a:r>
            <a:endParaRPr lang="en-US" sz="4000" dirty="0" smtClean="0">
              <a:solidFill>
                <a:schemeClr val="bg2"/>
              </a:solidFill>
              <a:latin typeface="+mj-lt"/>
            </a:endParaRPr>
          </a:p>
          <a:p>
            <a:pPr marL="0" indent="0">
              <a:buNone/>
            </a:pPr>
            <a:r>
              <a:rPr lang="en-US" sz="4000" dirty="0" smtClean="0">
                <a:latin typeface="+mj-lt"/>
              </a:rPr>
              <a:t>to full </a:t>
            </a:r>
            <a:r>
              <a:rPr lang="en-US" sz="4000" dirty="0" err="1" smtClean="0">
                <a:latin typeface="+mj-lt"/>
              </a:rPr>
              <a:t>PaaS</a:t>
            </a:r>
            <a:r>
              <a:rPr lang="en-US" sz="4000" dirty="0" smtClean="0">
                <a:latin typeface="+mj-lt"/>
              </a:rPr>
              <a:t>/SaaS</a:t>
            </a:r>
          </a:p>
        </p:txBody>
      </p:sp>
    </p:spTree>
    <p:extLst>
      <p:ext uri="{BB962C8B-B14F-4D97-AF65-F5344CB8AC3E}">
        <p14:creationId xmlns:p14="http://schemas.microsoft.com/office/powerpoint/2010/main" val="4182064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25000" y="25000"/>
                                    </p:animScale>
                                  </p:childTnLst>
                                </p:cTn>
                              </p:par>
                              <p:par>
                                <p:cTn id="7" presetID="42" presetClass="path" presetSubtype="0" accel="50000" decel="50000" fill="hold" grpId="1" nodeType="withEffect">
                                  <p:stCondLst>
                                    <p:cond delay="0"/>
                                  </p:stCondLst>
                                  <p:childTnLst>
                                    <p:animMotion origin="layout" path="M -3.54167E-6 2.59259E-6 L -0.33385 -0.30579 " pathEditMode="relative" rAng="0" ptsTypes="AA">
                                      <p:cBhvr>
                                        <p:cTn id="8" dur="2000" fill="hold"/>
                                        <p:tgtEl>
                                          <p:spTgt spid="2"/>
                                        </p:tgtEl>
                                        <p:attrNameLst>
                                          <p:attrName>ppt_x</p:attrName>
                                          <p:attrName>ppt_y</p:attrName>
                                        </p:attrNameLst>
                                      </p:cBhvr>
                                      <p:rCtr x="-16693" y="-15301"/>
                                    </p:animMotion>
                                  </p:childTnLst>
                                </p:cTn>
                              </p:par>
                              <p:par>
                                <p:cTn id="9" presetID="42" presetClass="path" presetSubtype="0" accel="50000" decel="50000" fill="hold" nodeType="withEffect">
                                  <p:stCondLst>
                                    <p:cond delay="0"/>
                                  </p:stCondLst>
                                  <p:childTnLst>
                                    <p:animMotion origin="layout" path="M 0.00404 -0.00324 L -0.04258 -0.32291 " pathEditMode="relative" rAng="0" ptsTypes="AA">
                                      <p:cBhvr>
                                        <p:cTn id="10" dur="2000" fill="hold"/>
                                        <p:tgtEl>
                                          <p:spTgt spid="12"/>
                                        </p:tgtEl>
                                        <p:attrNameLst>
                                          <p:attrName>ppt_x</p:attrName>
                                          <p:attrName>ppt_y</p:attrName>
                                        </p:attrNameLst>
                                      </p:cBhvr>
                                      <p:rCtr x="-2331" y="-15995"/>
                                    </p:animMotion>
                                  </p:childTnLst>
                                </p:cTn>
                              </p:par>
                            </p:childTnLst>
                          </p:cTn>
                        </p:par>
                        <p:par>
                          <p:cTn id="11" fill="hold">
                            <p:stCondLst>
                              <p:cond delay="2000"/>
                            </p:stCondLst>
                            <p:childTnLst>
                              <p:par>
                                <p:cTn id="12" presetID="22" presetClass="entr" presetSubtype="4" fill="hold" nodeType="afterEffect">
                                  <p:stCondLst>
                                    <p:cond delay="700"/>
                                  </p:stCondLst>
                                  <p:childTnLst>
                                    <p:set>
                                      <p:cBhvr>
                                        <p:cTn id="13" dur="1" fill="hold">
                                          <p:stCondLst>
                                            <p:cond delay="0"/>
                                          </p:stCondLst>
                                        </p:cTn>
                                        <p:tgtEl>
                                          <p:spTgt spid="106"/>
                                        </p:tgtEl>
                                        <p:attrNameLst>
                                          <p:attrName>style.visibility</p:attrName>
                                        </p:attrNameLst>
                                      </p:cBhvr>
                                      <p:to>
                                        <p:strVal val="visible"/>
                                      </p:to>
                                    </p:set>
                                    <p:animEffect transition="in" filter="wipe(down)">
                                      <p:cBhvr>
                                        <p:cTn id="14" dur="1400"/>
                                        <p:tgtEl>
                                          <p:spTgt spid="106"/>
                                        </p:tgtEl>
                                      </p:cBhvr>
                                    </p:animEffect>
                                  </p:childTnLst>
                                </p:cTn>
                              </p:par>
                              <p:par>
                                <p:cTn id="15" presetID="10" presetClass="exit" presetSubtype="0" fill="hold" nodeType="withEffect">
                                  <p:stCondLst>
                                    <p:cond delay="2000"/>
                                  </p:stCondLst>
                                  <p:childTnLst>
                                    <p:animEffect transition="out" filter="fade">
                                      <p:cBhvr>
                                        <p:cTn id="16" dur="800"/>
                                        <p:tgtEl>
                                          <p:spTgt spid="12"/>
                                        </p:tgtEl>
                                      </p:cBhvr>
                                    </p:animEffect>
                                    <p:set>
                                      <p:cBhvr>
                                        <p:cTn id="17" dur="1" fill="hold">
                                          <p:stCondLst>
                                            <p:cond delay="799"/>
                                          </p:stCondLst>
                                        </p:cTn>
                                        <p:tgtEl>
                                          <p:spTgt spid="12"/>
                                        </p:tgtEl>
                                        <p:attrNameLst>
                                          <p:attrName>style.visibility</p:attrName>
                                        </p:attrNameLst>
                                      </p:cBhvr>
                                      <p:to>
                                        <p:strVal val="hidden"/>
                                      </p:to>
                                    </p:set>
                                  </p:childTnLst>
                                </p:cTn>
                              </p:par>
                              <p:par>
                                <p:cTn id="18" presetID="10" presetClass="entr" presetSubtype="0" fill="hold" grpId="0" nodeType="withEffect">
                                  <p:stCondLst>
                                    <p:cond delay="400"/>
                                  </p:stCondLst>
                                  <p:childTnLst>
                                    <p:set>
                                      <p:cBhvr>
                                        <p:cTn id="19" dur="1" fill="hold">
                                          <p:stCondLst>
                                            <p:cond delay="0"/>
                                          </p:stCondLst>
                                        </p:cTn>
                                        <p:tgtEl>
                                          <p:spTgt spid="107">
                                            <p:txEl>
                                              <p:pRg st="0" end="0"/>
                                            </p:txEl>
                                          </p:spTgt>
                                        </p:tgtEl>
                                        <p:attrNameLst>
                                          <p:attrName>style.visibility</p:attrName>
                                        </p:attrNameLst>
                                      </p:cBhvr>
                                      <p:to>
                                        <p:strVal val="visible"/>
                                      </p:to>
                                    </p:set>
                                    <p:animEffect transition="in" filter="fade">
                                      <p:cBhvr>
                                        <p:cTn id="20" dur="1400"/>
                                        <p:tgtEl>
                                          <p:spTgt spid="107">
                                            <p:txEl>
                                              <p:pRg st="0" end="0"/>
                                            </p:txEl>
                                          </p:spTgt>
                                        </p:tgtEl>
                                      </p:cBhvr>
                                    </p:animEffect>
                                  </p:childTnLst>
                                </p:cTn>
                              </p:par>
                              <p:par>
                                <p:cTn id="21" presetID="10" presetClass="entr" presetSubtype="0" fill="hold" grpId="0" nodeType="withEffect">
                                  <p:stCondLst>
                                    <p:cond delay="1600"/>
                                  </p:stCondLst>
                                  <p:childTnLst>
                                    <p:set>
                                      <p:cBhvr>
                                        <p:cTn id="22" dur="1" fill="hold">
                                          <p:stCondLst>
                                            <p:cond delay="0"/>
                                          </p:stCondLst>
                                        </p:cTn>
                                        <p:tgtEl>
                                          <p:spTgt spid="107">
                                            <p:txEl>
                                              <p:pRg st="1" end="1"/>
                                            </p:txEl>
                                          </p:spTgt>
                                        </p:tgtEl>
                                        <p:attrNameLst>
                                          <p:attrName>style.visibility</p:attrName>
                                        </p:attrNameLst>
                                      </p:cBhvr>
                                      <p:to>
                                        <p:strVal val="visible"/>
                                      </p:to>
                                    </p:set>
                                    <p:animEffect transition="in" filter="fade">
                                      <p:cBhvr>
                                        <p:cTn id="23" dur="800"/>
                                        <p:tgtEl>
                                          <p:spTgt spid="107">
                                            <p:txEl>
                                              <p:pRg st="1" end="1"/>
                                            </p:txEl>
                                          </p:spTgt>
                                        </p:tgtEl>
                                      </p:cBhvr>
                                    </p:animEffect>
                                  </p:childTnLst>
                                </p:cTn>
                              </p:par>
                            </p:childTnLst>
                          </p:cTn>
                        </p:par>
                        <p:par>
                          <p:cTn id="24" fill="hold">
                            <p:stCondLst>
                              <p:cond delay="4800"/>
                            </p:stCondLst>
                            <p:childTnLst>
                              <p:par>
                                <p:cTn id="25" presetID="10" presetClass="entr" presetSubtype="0" fill="hold" grpId="0" nodeType="afterEffect">
                                  <p:stCondLst>
                                    <p:cond delay="0"/>
                                  </p:stCondLst>
                                  <p:childTnLst>
                                    <p:set>
                                      <p:cBhvr>
                                        <p:cTn id="26" dur="1" fill="hold">
                                          <p:stCondLst>
                                            <p:cond delay="0"/>
                                          </p:stCondLst>
                                        </p:cTn>
                                        <p:tgtEl>
                                          <p:spTgt spid="107">
                                            <p:txEl>
                                              <p:pRg st="2" end="2"/>
                                            </p:txEl>
                                          </p:spTgt>
                                        </p:tgtEl>
                                        <p:attrNameLst>
                                          <p:attrName>style.visibility</p:attrName>
                                        </p:attrNameLst>
                                      </p:cBhvr>
                                      <p:to>
                                        <p:strVal val="visible"/>
                                      </p:to>
                                    </p:set>
                                    <p:animEffect transition="in" filter="fade">
                                      <p:cBhvr>
                                        <p:cTn id="27" dur="500"/>
                                        <p:tgtEl>
                                          <p:spTgt spid="1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07" grpId="0" uiExpand="1" build="p" bldLvl="2"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265682"/>
            <a:ext cx="11151917" cy="747897"/>
          </a:xfrm>
        </p:spPr>
        <p:txBody>
          <a:bodyPr>
            <a:normAutofit fontScale="90000"/>
          </a:bodyPr>
          <a:lstStyle/>
          <a:p>
            <a:r>
              <a:rPr lang="en-US" dirty="0" smtClean="0"/>
              <a:t>Consent framework – experience</a:t>
            </a:r>
            <a:endParaRPr lang="en-US" dirty="0"/>
          </a:p>
        </p:txBody>
      </p:sp>
      <p:sp>
        <p:nvSpPr>
          <p:cNvPr id="17" name="TextBox 16"/>
          <p:cNvSpPr txBox="1"/>
          <p:nvPr/>
        </p:nvSpPr>
        <p:spPr>
          <a:xfrm>
            <a:off x="519248" y="1061262"/>
            <a:ext cx="4027700"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solidFill>
                  <a:schemeClr val="bg1"/>
                </a:solidFill>
                <a:latin typeface="+mj-lt"/>
              </a:rPr>
              <a:t>User consent</a:t>
            </a:r>
            <a:endParaRPr lang="en-US" sz="3200" dirty="0">
              <a:solidFill>
                <a:schemeClr val="bg1"/>
              </a:solidFill>
              <a:latin typeface="+mj-lt"/>
            </a:endParaRPr>
          </a:p>
        </p:txBody>
      </p:sp>
      <p:sp>
        <p:nvSpPr>
          <p:cNvPr id="18" name="TextBox 17"/>
          <p:cNvSpPr txBox="1"/>
          <p:nvPr/>
        </p:nvSpPr>
        <p:spPr>
          <a:xfrm>
            <a:off x="6452602" y="1061262"/>
            <a:ext cx="4027700"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solidFill>
                  <a:schemeClr val="bg1"/>
                </a:solidFill>
                <a:latin typeface="+mj-lt"/>
              </a:rPr>
              <a:t>Admin consent</a:t>
            </a:r>
            <a:endParaRPr lang="en-US" sz="3200" dirty="0">
              <a:solidFill>
                <a:schemeClr val="bg1"/>
              </a:solidFill>
              <a:latin typeface="+mj-lt"/>
            </a:endParaRPr>
          </a:p>
        </p:txBody>
      </p:sp>
      <p:pic>
        <p:nvPicPr>
          <p:cNvPr id="6" name="Picture 5"/>
          <p:cNvPicPr>
            <a:picLocks noChangeAspect="1"/>
          </p:cNvPicPr>
          <p:nvPr/>
        </p:nvPicPr>
        <p:blipFill>
          <a:blip r:embed="rId3"/>
          <a:stretch>
            <a:fillRect/>
          </a:stretch>
        </p:blipFill>
        <p:spPr>
          <a:xfrm>
            <a:off x="6452602" y="1504460"/>
            <a:ext cx="5507110" cy="5172565"/>
          </a:xfrm>
          <a:prstGeom prst="rect">
            <a:avLst/>
          </a:prstGeom>
        </p:spPr>
      </p:pic>
      <p:pic>
        <p:nvPicPr>
          <p:cNvPr id="7" name="Picture 6"/>
          <p:cNvPicPr>
            <a:picLocks noChangeAspect="1"/>
          </p:cNvPicPr>
          <p:nvPr/>
        </p:nvPicPr>
        <p:blipFill>
          <a:blip r:embed="rId4"/>
          <a:stretch>
            <a:fillRect/>
          </a:stretch>
        </p:blipFill>
        <p:spPr>
          <a:xfrm>
            <a:off x="519248" y="1504460"/>
            <a:ext cx="5489427" cy="5172565"/>
          </a:xfrm>
          <a:prstGeom prst="rect">
            <a:avLst/>
          </a:prstGeom>
        </p:spPr>
      </p:pic>
    </p:spTree>
    <p:extLst>
      <p:ext uri="{BB962C8B-B14F-4D97-AF65-F5344CB8AC3E}">
        <p14:creationId xmlns:p14="http://schemas.microsoft.com/office/powerpoint/2010/main" val="422063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Consent framework – Expose web </a:t>
            </a:r>
            <a:r>
              <a:rPr lang="en-US" dirty="0" err="1" smtClean="0"/>
              <a:t>api</a:t>
            </a:r>
            <a:endParaRPr lang="en-US" dirty="0"/>
          </a:p>
        </p:txBody>
      </p:sp>
      <p:sp>
        <p:nvSpPr>
          <p:cNvPr id="3" name="Content Placeholder 2"/>
          <p:cNvSpPr>
            <a:spLocks noGrp="1"/>
          </p:cNvSpPr>
          <p:nvPr>
            <p:ph idx="1"/>
          </p:nvPr>
        </p:nvSpPr>
        <p:spPr>
          <a:xfrm>
            <a:off x="519248" y="1549401"/>
            <a:ext cx="11151916" cy="5219700"/>
          </a:xfrm>
        </p:spPr>
        <p:txBody>
          <a:bodyPr>
            <a:normAutofit/>
          </a:bodyPr>
          <a:lstStyle/>
          <a:p>
            <a:pPr marL="0" indent="0">
              <a:buNone/>
            </a:pPr>
            <a:r>
              <a:rPr lang="en-US" sz="2800" dirty="0" smtClean="0"/>
              <a:t>Developers can </a:t>
            </a:r>
            <a:r>
              <a:rPr lang="en-US" sz="2800" b="1" dirty="0" smtClean="0"/>
              <a:t>expose</a:t>
            </a:r>
            <a:r>
              <a:rPr lang="en-US" sz="2800" dirty="0" smtClean="0"/>
              <a:t> their own Web APIs if desired, secured by Azure AD</a:t>
            </a:r>
          </a:p>
          <a:p>
            <a:pPr marL="285750" indent="-285750"/>
            <a:r>
              <a:rPr lang="en-US" sz="2200" dirty="0" smtClean="0"/>
              <a:t>Download app manifest (JSON)</a:t>
            </a:r>
          </a:p>
          <a:p>
            <a:pPr marL="285750" indent="-285750"/>
            <a:r>
              <a:rPr lang="en-US" sz="2200" dirty="0" smtClean="0"/>
              <a:t>Update with the permission scopes to be exposed</a:t>
            </a:r>
          </a:p>
          <a:p>
            <a:pPr marL="285750" indent="-285750"/>
            <a:r>
              <a:rPr lang="en-US" sz="2200" dirty="0" smtClean="0"/>
              <a:t>Upload manifest</a:t>
            </a:r>
          </a:p>
          <a:p>
            <a:pPr marL="285750" indent="-285750"/>
            <a:r>
              <a:rPr lang="en-US" sz="2200" dirty="0" smtClean="0"/>
              <a:t>Resource and permission scopes available for clients</a:t>
            </a:r>
          </a:p>
          <a:p>
            <a:pPr marL="0" indent="0">
              <a:buNone/>
            </a:pPr>
            <a:endParaRPr lang="en-US" sz="2800" dirty="0" smtClean="0"/>
          </a:p>
        </p:txBody>
      </p:sp>
      <p:pic>
        <p:nvPicPr>
          <p:cNvPr id="5" name="Picture 4"/>
          <p:cNvPicPr>
            <a:picLocks noChangeAspect="1"/>
          </p:cNvPicPr>
          <p:nvPr/>
        </p:nvPicPr>
        <p:blipFill>
          <a:blip r:embed="rId3"/>
          <a:stretch>
            <a:fillRect/>
          </a:stretch>
        </p:blipFill>
        <p:spPr>
          <a:xfrm>
            <a:off x="7457921" y="3467374"/>
            <a:ext cx="4589023" cy="2578523"/>
          </a:xfrm>
          <a:prstGeom prst="rect">
            <a:avLst/>
          </a:prstGeom>
        </p:spPr>
      </p:pic>
      <p:pic>
        <p:nvPicPr>
          <p:cNvPr id="6" name="Picture 5"/>
          <p:cNvPicPr>
            <a:picLocks noChangeAspect="1"/>
          </p:cNvPicPr>
          <p:nvPr/>
        </p:nvPicPr>
        <p:blipFill>
          <a:blip r:embed="rId4"/>
          <a:stretch>
            <a:fillRect/>
          </a:stretch>
        </p:blipFill>
        <p:spPr>
          <a:xfrm>
            <a:off x="313864" y="4559472"/>
            <a:ext cx="6770740" cy="1461373"/>
          </a:xfrm>
          <a:prstGeom prst="rect">
            <a:avLst/>
          </a:prstGeom>
        </p:spPr>
      </p:pic>
      <p:sp>
        <p:nvSpPr>
          <p:cNvPr id="7" name="Left Arrow 6"/>
          <p:cNvSpPr/>
          <p:nvPr/>
        </p:nvSpPr>
        <p:spPr bwMode="auto">
          <a:xfrm>
            <a:off x="6025019" y="5511450"/>
            <a:ext cx="1570688" cy="187891"/>
          </a:xfrm>
          <a:prstGeom prst="lef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spTree>
    <p:extLst>
      <p:ext uri="{BB962C8B-B14F-4D97-AF65-F5344CB8AC3E}">
        <p14:creationId xmlns:p14="http://schemas.microsoft.com/office/powerpoint/2010/main" val="37397885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Consent framework – grants</a:t>
            </a:r>
            <a:endParaRPr lang="en-US" dirty="0"/>
          </a:p>
        </p:txBody>
      </p:sp>
      <p:sp>
        <p:nvSpPr>
          <p:cNvPr id="3" name="Content Placeholder 2"/>
          <p:cNvSpPr>
            <a:spLocks noGrp="1"/>
          </p:cNvSpPr>
          <p:nvPr>
            <p:ph idx="1"/>
          </p:nvPr>
        </p:nvSpPr>
        <p:spPr>
          <a:xfrm>
            <a:off x="519248" y="1713801"/>
            <a:ext cx="11151916" cy="4762155"/>
          </a:xfrm>
        </p:spPr>
        <p:txBody>
          <a:bodyPr>
            <a:normAutofit/>
          </a:bodyPr>
          <a:lstStyle/>
          <a:p>
            <a:pPr marL="285750" indent="-285750">
              <a:buFont typeface="Arial" panose="020B0604020202020204" pitchFamily="34" charset="0"/>
              <a:buChar char="•"/>
            </a:pPr>
            <a:r>
              <a:rPr lang="en-US" sz="3600" dirty="0" smtClean="0"/>
              <a:t>For </a:t>
            </a:r>
            <a:r>
              <a:rPr lang="en-US" sz="3600" b="1" dirty="0"/>
              <a:t>W</a:t>
            </a:r>
            <a:r>
              <a:rPr lang="en-US" sz="3600" b="1" dirty="0" smtClean="0"/>
              <a:t>eb apps</a:t>
            </a:r>
            <a:r>
              <a:rPr lang="en-US" sz="3600" dirty="0" smtClean="0"/>
              <a:t>:</a:t>
            </a:r>
          </a:p>
          <a:p>
            <a:pPr marL="681038" lvl="1" indent="-285750"/>
            <a:r>
              <a:rPr lang="en-US" sz="3200" dirty="0"/>
              <a:t>Consent can be for user only or on behalf of organization by the </a:t>
            </a:r>
            <a:r>
              <a:rPr lang="en-US" sz="3200" dirty="0" smtClean="0"/>
              <a:t>admin</a:t>
            </a:r>
          </a:p>
          <a:p>
            <a:pPr marL="681038" lvl="1" indent="-285750"/>
            <a:r>
              <a:rPr lang="en-US" sz="3200" dirty="0" smtClean="0"/>
              <a:t>Consent grant is recorded in Azure AD</a:t>
            </a:r>
          </a:p>
          <a:p>
            <a:pPr marL="681038" lvl="1" indent="-285750"/>
            <a:endParaRPr lang="en-US" sz="3200" b="1" dirty="0" smtClean="0"/>
          </a:p>
          <a:p>
            <a:pPr marL="285750" indent="-285750"/>
            <a:r>
              <a:rPr lang="en-US" sz="3600" dirty="0" smtClean="0"/>
              <a:t>For </a:t>
            </a:r>
            <a:r>
              <a:rPr lang="en-US" sz="3600" b="1" dirty="0"/>
              <a:t>N</a:t>
            </a:r>
            <a:r>
              <a:rPr lang="en-US" sz="3600" b="1" dirty="0" smtClean="0"/>
              <a:t>ative client apps</a:t>
            </a:r>
            <a:r>
              <a:rPr lang="en-US" sz="3600" dirty="0" smtClean="0"/>
              <a:t>:</a:t>
            </a:r>
          </a:p>
          <a:p>
            <a:pPr marL="681038" lvl="1" indent="-285750"/>
            <a:r>
              <a:rPr lang="en-US" sz="3200" dirty="0"/>
              <a:t>Consent </a:t>
            </a:r>
            <a:r>
              <a:rPr lang="en-US" sz="3200" dirty="0" smtClean="0"/>
              <a:t>is for the user only</a:t>
            </a:r>
          </a:p>
          <a:p>
            <a:pPr marL="681038" lvl="1" indent="-285750"/>
            <a:r>
              <a:rPr lang="en-US" sz="3200" dirty="0" smtClean="0"/>
              <a:t>Consent grant is recorded in the </a:t>
            </a:r>
            <a:r>
              <a:rPr lang="en-US" sz="3200" dirty="0"/>
              <a:t>refresh </a:t>
            </a:r>
            <a:r>
              <a:rPr lang="en-US" sz="3200" dirty="0" smtClean="0"/>
              <a:t>token stored by the native client app</a:t>
            </a:r>
          </a:p>
        </p:txBody>
      </p:sp>
    </p:spTree>
    <p:extLst>
      <p:ext uri="{BB962C8B-B14F-4D97-AF65-F5344CB8AC3E}">
        <p14:creationId xmlns:p14="http://schemas.microsoft.com/office/powerpoint/2010/main" val="33723681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494600"/>
            <a:ext cx="11151917" cy="1495794"/>
          </a:xfrm>
        </p:spPr>
        <p:txBody>
          <a:bodyPr>
            <a:normAutofit fontScale="90000"/>
          </a:bodyPr>
          <a:lstStyle/>
          <a:p>
            <a:r>
              <a:rPr lang="en-US" dirty="0"/>
              <a:t>Consent framework – </a:t>
            </a:r>
            <a:r>
              <a:rPr lang="en-US" dirty="0" smtClean="0"/>
              <a:t>app access panel</a:t>
            </a:r>
            <a:br>
              <a:rPr lang="en-US" dirty="0" smtClean="0"/>
            </a:br>
            <a:r>
              <a:rPr lang="en-US" dirty="0"/>
              <a:t>http://myapps.microsoft.com/</a:t>
            </a:r>
          </a:p>
        </p:txBody>
      </p:sp>
      <p:sp>
        <p:nvSpPr>
          <p:cNvPr id="3" name="Content Placeholder 2"/>
          <p:cNvSpPr>
            <a:spLocks noGrp="1"/>
          </p:cNvSpPr>
          <p:nvPr>
            <p:ph idx="1"/>
          </p:nvPr>
        </p:nvSpPr>
        <p:spPr>
          <a:xfrm>
            <a:off x="519248" y="2519343"/>
            <a:ext cx="11151916" cy="2099036"/>
          </a:xfrm>
        </p:spPr>
        <p:txBody>
          <a:bodyPr/>
          <a:lstStyle/>
          <a:p>
            <a:r>
              <a:rPr lang="en-US" dirty="0" smtClean="0"/>
              <a:t>Where users see apps they have access to</a:t>
            </a:r>
          </a:p>
          <a:p>
            <a:r>
              <a:rPr lang="en-US" dirty="0" smtClean="0"/>
              <a:t>Includes apps they’ve consented to</a:t>
            </a:r>
          </a:p>
          <a:p>
            <a:r>
              <a:rPr lang="en-US" dirty="0" smtClean="0"/>
              <a:t>Users can revoke consented apps</a:t>
            </a:r>
            <a:endParaRPr lang="en-US" dirty="0"/>
          </a:p>
        </p:txBody>
      </p:sp>
    </p:spTree>
    <p:extLst>
      <p:ext uri="{BB962C8B-B14F-4D97-AF65-F5344CB8AC3E}">
        <p14:creationId xmlns:p14="http://schemas.microsoft.com/office/powerpoint/2010/main" val="36019506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402777"/>
            <a:ext cx="11151917" cy="747897"/>
          </a:xfrm>
        </p:spPr>
        <p:txBody>
          <a:bodyPr>
            <a:normAutofit fontScale="90000"/>
          </a:bodyPr>
          <a:lstStyle/>
          <a:p>
            <a:r>
              <a:rPr lang="en-US" dirty="0" smtClean="0"/>
              <a:t>Application Walkthrough’s</a:t>
            </a:r>
            <a:endParaRPr lang="en-US" dirty="0"/>
          </a:p>
        </p:txBody>
      </p:sp>
      <p:sp>
        <p:nvSpPr>
          <p:cNvPr id="3" name="Text Placeholder 2"/>
          <p:cNvSpPr>
            <a:spLocks noGrp="1"/>
          </p:cNvSpPr>
          <p:nvPr>
            <p:ph type="body" sz="quarter" idx="10"/>
          </p:nvPr>
        </p:nvSpPr>
        <p:spPr>
          <a:xfrm>
            <a:off x="519248" y="1370526"/>
            <a:ext cx="11151917" cy="6029343"/>
          </a:xfrm>
        </p:spPr>
        <p:txBody>
          <a:bodyPr/>
          <a:lstStyle/>
          <a:p>
            <a:r>
              <a:rPr lang="en-US" sz="3200" dirty="0">
                <a:latin typeface="+mj-lt"/>
              </a:rPr>
              <a:t>https://github.com/AzureADSamples</a:t>
            </a:r>
            <a:endParaRPr lang="en-US" sz="3200" dirty="0" smtClean="0">
              <a:latin typeface="+mj-lt"/>
            </a:endParaRPr>
          </a:p>
          <a:p>
            <a:r>
              <a:rPr lang="en-US" sz="3200" dirty="0" smtClean="0">
                <a:latin typeface="+mj-lt"/>
              </a:rPr>
              <a:t>Some examples:</a:t>
            </a:r>
          </a:p>
          <a:p>
            <a:r>
              <a:rPr lang="en-US" sz="3200" dirty="0" smtClean="0">
                <a:latin typeface="+mj-lt"/>
              </a:rPr>
              <a:t>WebApp-WebAPI-OAuth2-UserIdentity-DotNet</a:t>
            </a:r>
          </a:p>
          <a:p>
            <a:r>
              <a:rPr lang="en-US" sz="3200" dirty="0" err="1" smtClean="0">
                <a:latin typeface="+mj-lt"/>
              </a:rPr>
              <a:t>WebApp-WebAPI-OpenIDConnect-DotNet</a:t>
            </a:r>
            <a:endParaRPr lang="en-US" sz="3200" dirty="0" smtClean="0">
              <a:latin typeface="+mj-lt"/>
            </a:endParaRPr>
          </a:p>
          <a:p>
            <a:r>
              <a:rPr lang="en-US" sz="3200" dirty="0" err="1" smtClean="0">
                <a:latin typeface="+mj-lt"/>
              </a:rPr>
              <a:t>WebApp</a:t>
            </a:r>
            <a:r>
              <a:rPr lang="en-US" sz="3200" dirty="0" smtClean="0">
                <a:latin typeface="+mj-lt"/>
              </a:rPr>
              <a:t>-</a:t>
            </a:r>
            <a:r>
              <a:rPr lang="en-US" sz="3200" dirty="0" err="1" smtClean="0">
                <a:latin typeface="+mj-lt"/>
              </a:rPr>
              <a:t>GraphAPI</a:t>
            </a:r>
            <a:r>
              <a:rPr lang="en-US" sz="3200" dirty="0" smtClean="0">
                <a:latin typeface="+mj-lt"/>
              </a:rPr>
              <a:t>-PHP</a:t>
            </a:r>
          </a:p>
          <a:p>
            <a:r>
              <a:rPr lang="en-US" sz="3200" dirty="0" err="1">
                <a:latin typeface="+mj-lt"/>
              </a:rPr>
              <a:t>WebAPI-Nodejs</a:t>
            </a:r>
            <a:endParaRPr lang="en-US" sz="3200" dirty="0">
              <a:latin typeface="+mj-lt"/>
            </a:endParaRPr>
          </a:p>
          <a:p>
            <a:r>
              <a:rPr lang="en-US" sz="3200" dirty="0" err="1" smtClean="0">
                <a:latin typeface="+mj-lt"/>
              </a:rPr>
              <a:t>NativeClient-Xamarin-iOS</a:t>
            </a:r>
            <a:endParaRPr lang="en-US" sz="3200" dirty="0" smtClean="0">
              <a:latin typeface="+mj-lt"/>
            </a:endParaRPr>
          </a:p>
          <a:p>
            <a:r>
              <a:rPr lang="en-US" sz="3200" dirty="0" err="1" smtClean="0">
                <a:latin typeface="+mj-lt"/>
              </a:rPr>
              <a:t>NativeClient-iOS</a:t>
            </a:r>
            <a:endParaRPr lang="en-US" sz="3200" dirty="0" smtClean="0">
              <a:latin typeface="+mj-lt"/>
            </a:endParaRPr>
          </a:p>
          <a:p>
            <a:endParaRPr lang="en-US" sz="3200" dirty="0">
              <a:latin typeface="+mj-lt"/>
            </a:endParaRPr>
          </a:p>
          <a:p>
            <a:endParaRPr lang="en-US" sz="3200" dirty="0" smtClean="0">
              <a:latin typeface="+mj-lt"/>
            </a:endParaRPr>
          </a:p>
          <a:p>
            <a:endParaRPr lang="en-US" sz="3200" dirty="0">
              <a:latin typeface="+mj-lt"/>
            </a:endParaRPr>
          </a:p>
        </p:txBody>
      </p:sp>
    </p:spTree>
    <p:extLst>
      <p:ext uri="{BB962C8B-B14F-4D97-AF65-F5344CB8AC3E}">
        <p14:creationId xmlns:p14="http://schemas.microsoft.com/office/powerpoint/2010/main" val="231070211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590" y="226258"/>
            <a:ext cx="11147432" cy="747596"/>
          </a:xfrm>
        </p:spPr>
        <p:txBody>
          <a:bodyPr>
            <a:normAutofit fontScale="90000"/>
          </a:bodyPr>
          <a:lstStyle/>
          <a:p>
            <a:pPr algn="l"/>
            <a:r>
              <a:rPr lang="en-US" dirty="0" smtClean="0"/>
              <a:t>Graph API</a:t>
            </a:r>
            <a:endParaRPr lang="en-US" dirty="0"/>
          </a:p>
        </p:txBody>
      </p:sp>
      <p:sp>
        <p:nvSpPr>
          <p:cNvPr id="3" name="Content Placeholder 2"/>
          <p:cNvSpPr>
            <a:spLocks noGrp="1"/>
          </p:cNvSpPr>
          <p:nvPr>
            <p:ph idx="4294967295"/>
          </p:nvPr>
        </p:nvSpPr>
        <p:spPr>
          <a:xfrm>
            <a:off x="521492" y="1068512"/>
            <a:ext cx="11147431" cy="2978079"/>
          </a:xfrm>
          <a:prstGeom prst="rect">
            <a:avLst/>
          </a:prstGeom>
        </p:spPr>
        <p:txBody>
          <a:bodyPr>
            <a:noAutofit/>
          </a:bodyPr>
          <a:lstStyle/>
          <a:p>
            <a:r>
              <a:rPr lang="en-US" sz="3528" dirty="0">
                <a:latin typeface="+mj-lt"/>
              </a:rPr>
              <a:t>RESTful interface to Azure Active Directory</a:t>
            </a:r>
          </a:p>
          <a:p>
            <a:pPr lvl="1"/>
            <a:r>
              <a:rPr lang="en-US" sz="2799" dirty="0">
                <a:latin typeface="+mj-lt"/>
              </a:rPr>
              <a:t>Tenant Specific – queries are scoped to individual tenant context</a:t>
            </a:r>
          </a:p>
          <a:p>
            <a:pPr lvl="1"/>
            <a:r>
              <a:rPr lang="en-US" sz="2799" dirty="0">
                <a:latin typeface="+mj-lt"/>
              </a:rPr>
              <a:t>Programmatic access to directory objects such as Users, Groups, Contacts, Tenant Information, Roles</a:t>
            </a:r>
          </a:p>
          <a:p>
            <a:pPr lvl="1"/>
            <a:r>
              <a:rPr lang="en-US" sz="2799" dirty="0">
                <a:latin typeface="+mj-lt"/>
              </a:rPr>
              <a:t>Access relationships: members, memberOf, manager, directReports</a:t>
            </a:r>
          </a:p>
          <a:p>
            <a:r>
              <a:rPr lang="en-US" sz="3528" dirty="0">
                <a:latin typeface="+mj-lt"/>
              </a:rPr>
              <a:t>Requests use standard HTTP methods</a:t>
            </a:r>
          </a:p>
          <a:p>
            <a:pPr lvl="1"/>
            <a:r>
              <a:rPr lang="en-US" sz="2799" dirty="0">
                <a:latin typeface="+mj-lt"/>
              </a:rPr>
              <a:t>GET, POST, PATCH, DELETE to create, read, update, and delete</a:t>
            </a:r>
          </a:p>
          <a:p>
            <a:pPr lvl="1"/>
            <a:r>
              <a:rPr lang="en-US" sz="2799" dirty="0">
                <a:latin typeface="+mj-lt"/>
              </a:rPr>
              <a:t>Response support JSON, XML, standard HTTP status codes</a:t>
            </a:r>
          </a:p>
          <a:p>
            <a:pPr lvl="1"/>
            <a:r>
              <a:rPr lang="en-US" sz="2799" dirty="0">
                <a:latin typeface="+mj-lt"/>
              </a:rPr>
              <a:t>Compatible with OData V3</a:t>
            </a:r>
          </a:p>
          <a:p>
            <a:r>
              <a:rPr lang="en-US" sz="3199" dirty="0">
                <a:latin typeface="+mj-lt"/>
              </a:rPr>
              <a:t>OAuth 2.0 Support</a:t>
            </a:r>
          </a:p>
          <a:p>
            <a:pPr lvl="1"/>
            <a:r>
              <a:rPr lang="en-US" sz="2800" dirty="0">
                <a:latin typeface="+mj-lt"/>
              </a:rPr>
              <a:t>Both Client Credentials and Authorization Code flow</a:t>
            </a:r>
          </a:p>
          <a:p>
            <a:endParaRPr lang="en-US" sz="3199" dirty="0">
              <a:latin typeface="+mj-lt"/>
            </a:endParaRPr>
          </a:p>
        </p:txBody>
      </p:sp>
    </p:spTree>
    <p:extLst>
      <p:ext uri="{BB962C8B-B14F-4D97-AF65-F5344CB8AC3E}">
        <p14:creationId xmlns:p14="http://schemas.microsoft.com/office/powerpoint/2010/main" val="3423975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1" y="228601"/>
            <a:ext cx="11149013" cy="747897"/>
          </a:xfrm>
        </p:spPr>
        <p:txBody>
          <a:bodyPr>
            <a:normAutofit fontScale="90000"/>
          </a:bodyPr>
          <a:lstStyle/>
          <a:p>
            <a:r>
              <a:rPr lang="en-US" dirty="0" smtClean="0"/>
              <a:t>Query Format</a:t>
            </a:r>
            <a:endParaRPr lang="en-US" dirty="0"/>
          </a:p>
        </p:txBody>
      </p:sp>
      <p:sp>
        <p:nvSpPr>
          <p:cNvPr id="7" name="Rectangle 6"/>
          <p:cNvSpPr/>
          <p:nvPr/>
        </p:nvSpPr>
        <p:spPr>
          <a:xfrm>
            <a:off x="840315" y="3427807"/>
            <a:ext cx="10511370" cy="11592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01" tIns="45701" rIns="45701" bIns="45701" rtlCol="0" anchor="ctr">
            <a:spAutoFit/>
          </a:bodyPr>
          <a:lstStyle/>
          <a:p>
            <a:r>
              <a:rPr lang="en-US" sz="3399" dirty="0">
                <a:solidFill>
                  <a:schemeClr val="tx1"/>
                </a:solidFill>
              </a:rPr>
              <a:t>https://graph.windows.net/</a:t>
            </a:r>
            <a:r>
              <a:rPr lang="en-US" sz="3399" dirty="0">
                <a:solidFill>
                  <a:srgbClr val="7FBA00"/>
                </a:solidFill>
              </a:rPr>
              <a:t>contoso.com</a:t>
            </a:r>
            <a:r>
              <a:rPr lang="en-US" sz="3399" dirty="0">
                <a:solidFill>
                  <a:schemeClr val="bg1"/>
                </a:solidFill>
              </a:rPr>
              <a:t>/users</a:t>
            </a:r>
            <a:r>
              <a:rPr lang="en-US" sz="3399" dirty="0">
                <a:solidFill>
                  <a:schemeClr val="accent3">
                    <a:lumMod val="75000"/>
                  </a:schemeClr>
                </a:solidFill>
              </a:rPr>
              <a:t>?api-version=2013-04-05</a:t>
            </a:r>
            <a:r>
              <a:rPr lang="en-US" sz="3399" dirty="0">
                <a:solidFill>
                  <a:srgbClr val="FFC000"/>
                </a:solidFill>
              </a:rPr>
              <a:t>&amp;$filter=state eq ‘WA’ </a:t>
            </a:r>
          </a:p>
        </p:txBody>
      </p:sp>
      <p:sp>
        <p:nvSpPr>
          <p:cNvPr id="9" name="Rectangular Callout 8"/>
          <p:cNvSpPr/>
          <p:nvPr/>
        </p:nvSpPr>
        <p:spPr>
          <a:xfrm>
            <a:off x="840315" y="1645687"/>
            <a:ext cx="1614790" cy="1503380"/>
          </a:xfrm>
          <a:prstGeom prst="wedgeRectCallout">
            <a:avLst>
              <a:gd name="adj1" fmla="val -21910"/>
              <a:gd name="adj2" fmla="val 7570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9" dirty="0">
                <a:solidFill>
                  <a:schemeClr val="tx1"/>
                </a:solidFill>
              </a:rPr>
              <a:t>Graph URL (static)</a:t>
            </a:r>
          </a:p>
        </p:txBody>
      </p:sp>
      <p:sp>
        <p:nvSpPr>
          <p:cNvPr id="10" name="Rectangular Callout 9"/>
          <p:cNvSpPr/>
          <p:nvPr/>
        </p:nvSpPr>
        <p:spPr>
          <a:xfrm>
            <a:off x="5715153" y="1645687"/>
            <a:ext cx="5150220" cy="1463403"/>
          </a:xfrm>
          <a:prstGeom prst="wedgeRectCallout">
            <a:avLst>
              <a:gd name="adj1" fmla="val 20675"/>
              <a:gd name="adj2" fmla="val 76746"/>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352" dirty="0">
                <a:solidFill>
                  <a:schemeClr val="bg1"/>
                </a:solidFill>
              </a:rPr>
              <a:t>Specific entity type, such as users, groups, contacts, tenantDetails, roles, applications, etc.</a:t>
            </a:r>
          </a:p>
        </p:txBody>
      </p:sp>
      <p:sp>
        <p:nvSpPr>
          <p:cNvPr id="11" name="Rectangular Callout 10"/>
          <p:cNvSpPr/>
          <p:nvPr/>
        </p:nvSpPr>
        <p:spPr>
          <a:xfrm>
            <a:off x="2561742" y="1645687"/>
            <a:ext cx="3046774" cy="1463403"/>
          </a:xfrm>
          <a:prstGeom prst="wedgeRectCallout">
            <a:avLst>
              <a:gd name="adj1" fmla="val 76706"/>
              <a:gd name="adj2" fmla="val 76874"/>
            </a:avLst>
          </a:prstGeom>
          <a:noFill/>
          <a:ln>
            <a:solidFill>
              <a:srgbClr val="7FB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352" dirty="0">
                <a:solidFill>
                  <a:srgbClr val="7FBA00"/>
                </a:solidFill>
              </a:rPr>
              <a:t>Tenant of interest – can be tenant’s verified domain or objectId.</a:t>
            </a:r>
          </a:p>
        </p:txBody>
      </p:sp>
      <p:sp>
        <p:nvSpPr>
          <p:cNvPr id="13" name="Rectangular Callout 12"/>
          <p:cNvSpPr/>
          <p:nvPr/>
        </p:nvSpPr>
        <p:spPr>
          <a:xfrm>
            <a:off x="5192924" y="4918596"/>
            <a:ext cx="6730327" cy="1463403"/>
          </a:xfrm>
          <a:prstGeom prst="wedgeRectCallout">
            <a:avLst>
              <a:gd name="adj1" fmla="val -48511"/>
              <a:gd name="adj2" fmla="val -81400"/>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399" dirty="0">
                <a:solidFill>
                  <a:srgbClr val="FFC000"/>
                </a:solidFill>
              </a:rPr>
              <a:t>Optional Odata query arguments: $filter, $top</a:t>
            </a:r>
          </a:p>
        </p:txBody>
      </p:sp>
      <p:sp>
        <p:nvSpPr>
          <p:cNvPr id="14" name="Rectangular Callout 13"/>
          <p:cNvSpPr/>
          <p:nvPr/>
        </p:nvSpPr>
        <p:spPr>
          <a:xfrm>
            <a:off x="604300" y="4860541"/>
            <a:ext cx="3309508" cy="1620992"/>
          </a:xfrm>
          <a:prstGeom prst="wedgeRectCallout">
            <a:avLst>
              <a:gd name="adj1" fmla="val -27787"/>
              <a:gd name="adj2" fmla="val -73156"/>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352" dirty="0">
                <a:solidFill>
                  <a:schemeClr val="accent3">
                    <a:lumMod val="75000"/>
                  </a:schemeClr>
                </a:solidFill>
              </a:rPr>
              <a:t>API version – “2013-04-05” is the 1.0 version</a:t>
            </a:r>
          </a:p>
          <a:p>
            <a:r>
              <a:rPr lang="en-US" sz="2744" dirty="0">
                <a:solidFill>
                  <a:schemeClr val="accent3">
                    <a:lumMod val="75000"/>
                  </a:schemeClr>
                </a:solidFill>
              </a:rPr>
              <a:t> </a:t>
            </a:r>
          </a:p>
        </p:txBody>
      </p:sp>
    </p:spTree>
    <p:extLst>
      <p:ext uri="{BB962C8B-B14F-4D97-AF65-F5344CB8AC3E}">
        <p14:creationId xmlns:p14="http://schemas.microsoft.com/office/powerpoint/2010/main" val="598679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926922" y="1164481"/>
            <a:ext cx="6496483" cy="5350071"/>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99" tIns="45700" rIns="91399" bIns="45700" numCol="1" spcCol="0" rtlCol="0" fromWordArt="0" anchor="b" anchorCtr="0" forceAA="0" compatLnSpc="1">
            <a:prstTxWarp prst="textNoShape">
              <a:avLst/>
            </a:prstTxWarp>
            <a:noAutofit/>
          </a:bodyPr>
          <a:lstStyle/>
          <a:p>
            <a:pPr defTabSz="913714" fontAlgn="base">
              <a:spcBef>
                <a:spcPct val="0"/>
              </a:spcBef>
              <a:spcAft>
                <a:spcPct val="0"/>
              </a:spcAft>
            </a:pPr>
            <a:endParaRPr lang="en-US" sz="2399" b="1" spc="-71" dirty="0">
              <a:solidFill>
                <a:schemeClr val="tx1">
                  <a:alpha val="99000"/>
                </a:schemeClr>
              </a:solidFill>
              <a:latin typeface="+mj-lt"/>
            </a:endParaRPr>
          </a:p>
        </p:txBody>
      </p:sp>
      <p:sp>
        <p:nvSpPr>
          <p:cNvPr id="2" name="Title 1"/>
          <p:cNvSpPr>
            <a:spLocks noGrp="1"/>
          </p:cNvSpPr>
          <p:nvPr>
            <p:ph type="title"/>
          </p:nvPr>
        </p:nvSpPr>
        <p:spPr>
          <a:xfrm>
            <a:off x="294747" y="163766"/>
            <a:ext cx="10690650" cy="750648"/>
          </a:xfrm>
        </p:spPr>
        <p:txBody>
          <a:bodyPr>
            <a:normAutofit fontScale="90000"/>
          </a:bodyPr>
          <a:lstStyle/>
          <a:p>
            <a:r>
              <a:rPr lang="en-US" sz="4799" dirty="0"/>
              <a:t>Authentication and Authorization to Graph API</a:t>
            </a:r>
            <a:br>
              <a:rPr lang="en-US" sz="4799" dirty="0"/>
            </a:br>
            <a:r>
              <a:rPr lang="en-US" sz="2646" dirty="0"/>
              <a:t>Service-to-Service</a:t>
            </a:r>
            <a:br>
              <a:rPr lang="en-US" sz="2646" dirty="0"/>
            </a:br>
            <a:r>
              <a:rPr lang="en-US" sz="2646" dirty="0"/>
              <a:t>OAuth 2.0 grant type client credentials</a:t>
            </a:r>
            <a:r>
              <a:rPr lang="en-US" sz="3920" dirty="0"/>
              <a:t/>
            </a:r>
            <a:br>
              <a:rPr lang="en-US" sz="3920" dirty="0"/>
            </a:br>
            <a:endParaRPr lang="en-US" sz="4799" dirty="0"/>
          </a:p>
        </p:txBody>
      </p:sp>
      <p:grpSp>
        <p:nvGrpSpPr>
          <p:cNvPr id="9" name="Group 8"/>
          <p:cNvGrpSpPr/>
          <p:nvPr/>
        </p:nvGrpSpPr>
        <p:grpSpPr>
          <a:xfrm>
            <a:off x="8942198" y="2888421"/>
            <a:ext cx="1754865" cy="1092188"/>
            <a:chOff x="1838927" y="2763005"/>
            <a:chExt cx="1317021" cy="1092627"/>
          </a:xfrm>
          <a:solidFill>
            <a:srgbClr val="92D050"/>
          </a:solidFill>
        </p:grpSpPr>
        <p:sp>
          <p:nvSpPr>
            <p:cNvPr id="10" name="TextBox 9"/>
            <p:cNvSpPr txBox="1"/>
            <p:nvPr/>
          </p:nvSpPr>
          <p:spPr>
            <a:xfrm>
              <a:off x="1838927" y="3523229"/>
              <a:ext cx="1317021" cy="332403"/>
            </a:xfrm>
            <a:prstGeom prst="rect">
              <a:avLst/>
            </a:prstGeom>
            <a:grpFill/>
            <a:ln>
              <a:solidFill>
                <a:schemeClr val="tx1"/>
              </a:solidFill>
            </a:ln>
          </p:spPr>
          <p:txBody>
            <a:bodyPr wrap="square" lIns="0" tIns="0" rIns="0" bIns="0" rtlCol="0">
              <a:spAutoFit/>
            </a:bodyPr>
            <a:lstStyle/>
            <a:p>
              <a:pPr algn="ctr">
                <a:lnSpc>
                  <a:spcPct val="90000"/>
                </a:lnSpc>
                <a:buSzPct val="80000"/>
              </a:pPr>
              <a:r>
                <a:rPr lang="en-US" sz="2399" b="1" dirty="0">
                  <a:solidFill>
                    <a:srgbClr val="FCFCFC">
                      <a:alpha val="99000"/>
                    </a:srgbClr>
                  </a:solidFill>
                  <a:latin typeface="+mj-lt"/>
                </a:rPr>
                <a:t>Directory</a:t>
              </a:r>
            </a:p>
          </p:txBody>
        </p:sp>
        <p:sp>
          <p:nvSpPr>
            <p:cNvPr id="11" name="Isosceles Triangle 10"/>
            <p:cNvSpPr/>
            <p:nvPr/>
          </p:nvSpPr>
          <p:spPr bwMode="auto">
            <a:xfrm>
              <a:off x="2073053" y="2763005"/>
              <a:ext cx="848770" cy="731698"/>
            </a:xfrm>
            <a:prstGeom prst="triangle">
              <a:avLst/>
            </a:prstGeom>
            <a:grp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ctr" anchorCtr="0" compatLnSpc="1">
              <a:prstTxWarp prst="textNoShape">
                <a:avLst/>
              </a:prstTxWarp>
            </a:bodyPr>
            <a:lstStyle/>
            <a:p>
              <a:pPr algn="ctr" defTabSz="913714" fontAlgn="base">
                <a:spcBef>
                  <a:spcPct val="0"/>
                </a:spcBef>
                <a:spcAft>
                  <a:spcPct val="0"/>
                </a:spcAft>
              </a:pPr>
              <a:endParaRPr lang="en-US" sz="2199" dirty="0">
                <a:gradFill>
                  <a:gsLst>
                    <a:gs pos="0">
                      <a:srgbClr val="FFFFFF"/>
                    </a:gs>
                    <a:gs pos="100000">
                      <a:srgbClr val="FFFFFF"/>
                    </a:gs>
                  </a:gsLst>
                  <a:lin ang="5400000" scaled="0"/>
                </a:gradFill>
                <a:latin typeface="+mj-lt"/>
              </a:endParaRPr>
            </a:p>
          </p:txBody>
        </p:sp>
      </p:gr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848363" y="1743815"/>
            <a:ext cx="1586194" cy="776935"/>
          </a:xfrm>
          <a:prstGeom prst="rect">
            <a:avLst/>
          </a:prstGeom>
          <a:effectLst/>
        </p:spPr>
      </p:pic>
      <p:sp>
        <p:nvSpPr>
          <p:cNvPr id="14" name="Rectangle 13"/>
          <p:cNvSpPr/>
          <p:nvPr/>
        </p:nvSpPr>
        <p:spPr>
          <a:xfrm>
            <a:off x="516753" y="3971839"/>
            <a:ext cx="2368338" cy="2150478"/>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99" tIns="45700" rIns="91399" bIns="45700" numCol="1" spcCol="0" rtlCol="0" fromWordArt="0" anchor="b" anchorCtr="0" forceAA="0" compatLnSpc="1">
            <a:prstTxWarp prst="textNoShape">
              <a:avLst/>
            </a:prstTxWarp>
            <a:noAutofit/>
          </a:bodyPr>
          <a:lstStyle/>
          <a:p>
            <a:pPr defTabSz="913714" fontAlgn="base">
              <a:spcBef>
                <a:spcPct val="0"/>
              </a:spcBef>
              <a:spcAft>
                <a:spcPct val="0"/>
              </a:spcAft>
            </a:pPr>
            <a:r>
              <a:rPr lang="en-US" sz="2399" spc="-71" dirty="0">
                <a:solidFill>
                  <a:schemeClr val="bg1">
                    <a:alpha val="99000"/>
                  </a:schemeClr>
                </a:solidFill>
                <a:latin typeface="+mj-lt"/>
              </a:rPr>
              <a:t>Application</a:t>
            </a:r>
          </a:p>
        </p:txBody>
      </p:sp>
      <p:cxnSp>
        <p:nvCxnSpPr>
          <p:cNvPr id="16" name="Straight Arrow Connector 15"/>
          <p:cNvCxnSpPr/>
          <p:nvPr/>
        </p:nvCxnSpPr>
        <p:spPr>
          <a:xfrm flipH="1">
            <a:off x="2894594" y="3196827"/>
            <a:ext cx="2245129" cy="1083521"/>
          </a:xfrm>
          <a:prstGeom prst="straightConnector1">
            <a:avLst/>
          </a:prstGeom>
          <a:ln w="66675">
            <a:solidFill>
              <a:schemeClr val="accent2"/>
            </a:solidFill>
            <a:headEnd w="lg" len="med"/>
            <a:tailEnd type="triangle" w="lg" len="med"/>
          </a:ln>
          <a:effectLst/>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flipV="1">
            <a:off x="2681316" y="2694969"/>
            <a:ext cx="2417664" cy="1224467"/>
          </a:xfrm>
          <a:prstGeom prst="straightConnector1">
            <a:avLst/>
          </a:prstGeom>
          <a:ln w="66675">
            <a:solidFill>
              <a:schemeClr val="bg1"/>
            </a:solidFill>
            <a:headEnd w="lg" len="med"/>
            <a:tailEnd type="triangle" w="lg" len="med"/>
          </a:ln>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flipV="1">
            <a:off x="1795505" y="4690357"/>
            <a:ext cx="3574181" cy="1"/>
          </a:xfrm>
          <a:prstGeom prst="straightConnector1">
            <a:avLst/>
          </a:prstGeom>
          <a:ln w="66675">
            <a:solidFill>
              <a:schemeClr val="bg1"/>
            </a:solidFill>
            <a:headEnd w="lg" len="med"/>
            <a:tailEnd type="triangle" w="lg" len="med"/>
          </a:ln>
          <a:effectLst/>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3504458" y="3926904"/>
            <a:ext cx="1307480" cy="498348"/>
          </a:xfrm>
          <a:prstGeom prst="rect">
            <a:avLst/>
          </a:prstGeom>
          <a:noFill/>
        </p:spPr>
        <p:txBody>
          <a:bodyPr wrap="square" lIns="0" tIns="0" rIns="0" bIns="0" rtlCol="0">
            <a:spAutoFit/>
          </a:bodyPr>
          <a:lstStyle/>
          <a:p>
            <a:pPr defTabSz="913714" fontAlgn="base">
              <a:lnSpc>
                <a:spcPct val="90000"/>
              </a:lnSpc>
              <a:spcBef>
                <a:spcPct val="0"/>
              </a:spcBef>
              <a:spcAft>
                <a:spcPct val="0"/>
              </a:spcAft>
            </a:pPr>
            <a:r>
              <a:rPr lang="en-US" sz="1799" b="1" dirty="0">
                <a:solidFill>
                  <a:schemeClr val="bg1"/>
                </a:solidFill>
                <a:latin typeface="+mj-lt"/>
              </a:rPr>
              <a:t>2. Return </a:t>
            </a:r>
          </a:p>
          <a:p>
            <a:pPr defTabSz="913714" fontAlgn="base">
              <a:lnSpc>
                <a:spcPct val="90000"/>
              </a:lnSpc>
              <a:spcBef>
                <a:spcPct val="0"/>
              </a:spcBef>
              <a:spcAft>
                <a:spcPct val="0"/>
              </a:spcAft>
            </a:pPr>
            <a:r>
              <a:rPr lang="en-US" sz="1799" b="1" dirty="0">
                <a:solidFill>
                  <a:schemeClr val="bg1"/>
                </a:solidFill>
                <a:latin typeface="+mj-lt"/>
              </a:rPr>
              <a:t>token </a:t>
            </a:r>
          </a:p>
        </p:txBody>
      </p:sp>
      <p:sp>
        <p:nvSpPr>
          <p:cNvPr id="29" name="Rectangle 28"/>
          <p:cNvSpPr/>
          <p:nvPr/>
        </p:nvSpPr>
        <p:spPr>
          <a:xfrm>
            <a:off x="1282194" y="2334056"/>
            <a:ext cx="3400370" cy="69221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99" tIns="45700" rIns="91399" bIns="45700" numCol="1" spcCol="0" rtlCol="0" fromWordArt="0" anchor="ctr" anchorCtr="0" forceAA="0" compatLnSpc="1">
            <a:prstTxWarp prst="textNoShape">
              <a:avLst/>
            </a:prstTxWarp>
            <a:noAutofit/>
          </a:bodyPr>
          <a:lstStyle/>
          <a:p>
            <a:pPr defTabSz="913714" fontAlgn="base">
              <a:lnSpc>
                <a:spcPct val="90000"/>
              </a:lnSpc>
              <a:spcBef>
                <a:spcPct val="0"/>
              </a:spcBef>
              <a:spcAft>
                <a:spcPct val="0"/>
              </a:spcAft>
            </a:pPr>
            <a:r>
              <a:rPr lang="en-US" sz="1999" dirty="0">
                <a:solidFill>
                  <a:schemeClr val="bg1"/>
                </a:solidFill>
                <a:latin typeface="+mj-lt"/>
              </a:rPr>
              <a:t>1. </a:t>
            </a:r>
            <a:r>
              <a:rPr lang="en-US" sz="1999" b="1" dirty="0">
                <a:solidFill>
                  <a:schemeClr val="bg1"/>
                </a:solidFill>
                <a:latin typeface="+mj-lt"/>
              </a:rPr>
              <a:t>Request JWT token</a:t>
            </a:r>
          </a:p>
          <a:p>
            <a:pPr defTabSz="913714" fontAlgn="base">
              <a:lnSpc>
                <a:spcPct val="90000"/>
              </a:lnSpc>
              <a:spcBef>
                <a:spcPct val="0"/>
              </a:spcBef>
              <a:spcAft>
                <a:spcPct val="0"/>
              </a:spcAft>
            </a:pPr>
            <a:r>
              <a:rPr lang="en-US" sz="1999" b="1" dirty="0">
                <a:solidFill>
                  <a:schemeClr val="bg1"/>
                </a:solidFill>
                <a:latin typeface="+mj-lt"/>
              </a:rPr>
              <a:t>(pass input claims)</a:t>
            </a:r>
          </a:p>
        </p:txBody>
      </p:sp>
      <p:sp>
        <p:nvSpPr>
          <p:cNvPr id="30" name="Rectangle 29"/>
          <p:cNvSpPr/>
          <p:nvPr/>
        </p:nvSpPr>
        <p:spPr>
          <a:xfrm>
            <a:off x="5369686" y="3980610"/>
            <a:ext cx="2343446" cy="186221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99" tIns="45700" rIns="91399" bIns="45700" numCol="1" spcCol="0" rtlCol="0" fromWordArt="0" anchor="b" anchorCtr="0" forceAA="0" compatLnSpc="1">
            <a:prstTxWarp prst="textNoShape">
              <a:avLst/>
            </a:prstTxWarp>
            <a:noAutofit/>
          </a:bodyPr>
          <a:lstStyle/>
          <a:p>
            <a:pPr defTabSz="913714" fontAlgn="base">
              <a:spcBef>
                <a:spcPct val="0"/>
              </a:spcBef>
              <a:spcAft>
                <a:spcPct val="0"/>
              </a:spcAft>
            </a:pPr>
            <a:endParaRPr lang="en-US" sz="2799" spc="-71" dirty="0">
              <a:solidFill>
                <a:schemeClr val="bg1">
                  <a:alpha val="99000"/>
                </a:schemeClr>
              </a:solidFill>
              <a:latin typeface="+mj-lt"/>
            </a:endParaRPr>
          </a:p>
          <a:p>
            <a:pPr defTabSz="913714" fontAlgn="base">
              <a:spcBef>
                <a:spcPct val="0"/>
              </a:spcBef>
              <a:spcAft>
                <a:spcPct val="0"/>
              </a:spcAft>
            </a:pPr>
            <a:endParaRPr lang="en-US" sz="2799" spc="-71" dirty="0">
              <a:solidFill>
                <a:schemeClr val="bg1">
                  <a:alpha val="99000"/>
                </a:schemeClr>
              </a:solidFill>
              <a:latin typeface="+mj-lt"/>
            </a:endParaRPr>
          </a:p>
          <a:p>
            <a:pPr defTabSz="913714" fontAlgn="base">
              <a:spcBef>
                <a:spcPct val="0"/>
              </a:spcBef>
              <a:spcAft>
                <a:spcPct val="0"/>
              </a:spcAft>
            </a:pPr>
            <a:endParaRPr lang="en-US" sz="2799" spc="-71" dirty="0">
              <a:solidFill>
                <a:schemeClr val="bg1">
                  <a:alpha val="99000"/>
                </a:schemeClr>
              </a:solidFill>
              <a:latin typeface="+mj-lt"/>
            </a:endParaRPr>
          </a:p>
          <a:p>
            <a:pPr defTabSz="913714" fontAlgn="base">
              <a:spcBef>
                <a:spcPct val="0"/>
              </a:spcBef>
              <a:spcAft>
                <a:spcPct val="0"/>
              </a:spcAft>
            </a:pPr>
            <a:endParaRPr lang="en-US" sz="2799" spc="-71" dirty="0">
              <a:solidFill>
                <a:schemeClr val="bg1">
                  <a:alpha val="99000"/>
                </a:schemeClr>
              </a:solidFill>
              <a:latin typeface="+mj-lt"/>
            </a:endParaRPr>
          </a:p>
          <a:p>
            <a:pPr defTabSz="913714" fontAlgn="base">
              <a:spcBef>
                <a:spcPct val="0"/>
              </a:spcBef>
              <a:spcAft>
                <a:spcPct val="0"/>
              </a:spcAft>
            </a:pPr>
            <a:r>
              <a:rPr lang="en-US" sz="2799" spc="-71" dirty="0">
                <a:solidFill>
                  <a:schemeClr val="bg1">
                    <a:alpha val="99000"/>
                  </a:schemeClr>
                </a:solidFill>
                <a:latin typeface="+mj-lt"/>
              </a:rPr>
              <a:t>REST Service</a:t>
            </a:r>
          </a:p>
          <a:p>
            <a:pPr defTabSz="913714" fontAlgn="base">
              <a:spcBef>
                <a:spcPct val="0"/>
              </a:spcBef>
              <a:spcAft>
                <a:spcPct val="0"/>
              </a:spcAft>
            </a:pPr>
            <a:r>
              <a:rPr lang="en-US" sz="1799" spc="-71" dirty="0">
                <a:solidFill>
                  <a:schemeClr val="bg1">
                    <a:alpha val="99000"/>
                  </a:schemeClr>
                </a:solidFill>
                <a:latin typeface="+mj-lt"/>
              </a:rPr>
              <a:t>Validates token, processes request, returns data</a:t>
            </a:r>
          </a:p>
          <a:p>
            <a:pPr defTabSz="913714" fontAlgn="base">
              <a:spcBef>
                <a:spcPct val="0"/>
              </a:spcBef>
              <a:spcAft>
                <a:spcPct val="0"/>
              </a:spcAft>
            </a:pPr>
            <a:endParaRPr lang="en-US" sz="2799" spc="-71" dirty="0">
              <a:solidFill>
                <a:schemeClr val="bg1">
                  <a:alpha val="99000"/>
                </a:schemeClr>
              </a:solidFill>
              <a:latin typeface="+mj-lt"/>
            </a:endParaRPr>
          </a:p>
        </p:txBody>
      </p:sp>
      <p:sp>
        <p:nvSpPr>
          <p:cNvPr id="33" name="Rectangle 32"/>
          <p:cNvSpPr/>
          <p:nvPr/>
        </p:nvSpPr>
        <p:spPr>
          <a:xfrm>
            <a:off x="8344058" y="4333683"/>
            <a:ext cx="1684990" cy="82575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99" tIns="45700" rIns="91399" bIns="45700" numCol="1" spcCol="0" rtlCol="0" fromWordArt="0" anchor="b" anchorCtr="0" forceAA="0" compatLnSpc="1">
            <a:prstTxWarp prst="textNoShape">
              <a:avLst/>
            </a:prstTxWarp>
            <a:noAutofit/>
          </a:bodyPr>
          <a:lstStyle/>
          <a:p>
            <a:pPr defTabSz="913714" fontAlgn="base">
              <a:spcBef>
                <a:spcPct val="0"/>
              </a:spcBef>
              <a:spcAft>
                <a:spcPct val="0"/>
              </a:spcAft>
            </a:pPr>
            <a:r>
              <a:rPr lang="en-US" sz="1999" spc="-71" dirty="0">
                <a:solidFill>
                  <a:schemeClr val="bg1">
                    <a:alpha val="99000"/>
                  </a:schemeClr>
                </a:solidFill>
                <a:latin typeface="+mj-lt"/>
              </a:rPr>
              <a:t>Authorization</a:t>
            </a:r>
          </a:p>
          <a:p>
            <a:pPr defTabSz="913714" fontAlgn="base">
              <a:spcBef>
                <a:spcPct val="0"/>
              </a:spcBef>
              <a:spcAft>
                <a:spcPct val="0"/>
              </a:spcAft>
            </a:pPr>
            <a:r>
              <a:rPr lang="en-US" sz="1999" spc="-71" dirty="0">
                <a:solidFill>
                  <a:schemeClr val="bg1">
                    <a:alpha val="99000"/>
                  </a:schemeClr>
                </a:solidFill>
                <a:latin typeface="+mj-lt"/>
              </a:rPr>
              <a:t>Check</a:t>
            </a:r>
          </a:p>
        </p:txBody>
      </p:sp>
      <p:sp>
        <p:nvSpPr>
          <p:cNvPr id="37" name="TextBox 36"/>
          <p:cNvSpPr txBox="1"/>
          <p:nvPr/>
        </p:nvSpPr>
        <p:spPr>
          <a:xfrm>
            <a:off x="3031228" y="4878294"/>
            <a:ext cx="2480335" cy="498342"/>
          </a:xfrm>
          <a:prstGeom prst="rect">
            <a:avLst/>
          </a:prstGeom>
          <a:noFill/>
        </p:spPr>
        <p:txBody>
          <a:bodyPr wrap="square" lIns="0" tIns="0" rIns="0" bIns="0" rtlCol="0">
            <a:spAutoFit/>
          </a:bodyPr>
          <a:lstStyle/>
          <a:p>
            <a:pPr defTabSz="913714" fontAlgn="base">
              <a:lnSpc>
                <a:spcPct val="90000"/>
              </a:lnSpc>
              <a:spcBef>
                <a:spcPct val="0"/>
              </a:spcBef>
              <a:spcAft>
                <a:spcPct val="0"/>
              </a:spcAft>
            </a:pPr>
            <a:r>
              <a:rPr lang="en-US" sz="1799" b="1" dirty="0">
                <a:solidFill>
                  <a:schemeClr val="bg1"/>
                </a:solidFill>
                <a:latin typeface="+mj-lt"/>
              </a:rPr>
              <a:t>3. HTTP Request</a:t>
            </a:r>
          </a:p>
          <a:p>
            <a:pPr defTabSz="913714" fontAlgn="base">
              <a:lnSpc>
                <a:spcPct val="90000"/>
              </a:lnSpc>
              <a:spcBef>
                <a:spcPct val="0"/>
              </a:spcBef>
              <a:spcAft>
                <a:spcPct val="0"/>
              </a:spcAft>
            </a:pPr>
            <a:r>
              <a:rPr lang="en-US" sz="1799" b="1" dirty="0">
                <a:solidFill>
                  <a:schemeClr val="bg1"/>
                </a:solidFill>
                <a:latin typeface="+mj-lt"/>
              </a:rPr>
              <a:t>with JWT Token</a:t>
            </a:r>
          </a:p>
        </p:txBody>
      </p:sp>
      <p:sp>
        <p:nvSpPr>
          <p:cNvPr id="25" name="Title 1"/>
          <p:cNvSpPr txBox="1">
            <a:spLocks/>
          </p:cNvSpPr>
          <p:nvPr/>
        </p:nvSpPr>
        <p:spPr>
          <a:xfrm>
            <a:off x="5148073" y="1148874"/>
            <a:ext cx="6198105" cy="4984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0" kern="1200" cap="none" spc="-100" baseline="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z="3599" b="1" dirty="0">
                <a:solidFill>
                  <a:schemeClr val="bg1"/>
                </a:solidFill>
              </a:rPr>
              <a:t>Windows Azure Active Directory</a:t>
            </a:r>
          </a:p>
        </p:txBody>
      </p:sp>
      <p:sp>
        <p:nvSpPr>
          <p:cNvPr id="27" name="Rectangle 26"/>
          <p:cNvSpPr/>
          <p:nvPr/>
        </p:nvSpPr>
        <p:spPr>
          <a:xfrm>
            <a:off x="5271040" y="2654813"/>
            <a:ext cx="2904123" cy="6608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99" tIns="45700" rIns="91399" bIns="45700" numCol="1" spcCol="0" rtlCol="0" fromWordArt="0" anchor="b" anchorCtr="0" forceAA="0" compatLnSpc="1">
            <a:prstTxWarp prst="textNoShape">
              <a:avLst/>
            </a:prstTxWarp>
            <a:noAutofit/>
          </a:bodyPr>
          <a:lstStyle/>
          <a:p>
            <a:pPr defTabSz="913714" fontAlgn="base">
              <a:spcBef>
                <a:spcPct val="0"/>
              </a:spcBef>
              <a:spcAft>
                <a:spcPct val="0"/>
              </a:spcAft>
            </a:pPr>
            <a:r>
              <a:rPr lang="en-US" sz="1999" spc="-71" dirty="0">
                <a:solidFill>
                  <a:schemeClr val="bg1">
                    <a:alpha val="99000"/>
                  </a:schemeClr>
                </a:solidFill>
                <a:latin typeface="+mj-lt"/>
              </a:rPr>
              <a:t>Azure AD Authentication Endpoint (OAuth)</a:t>
            </a:r>
          </a:p>
        </p:txBody>
      </p:sp>
      <p:cxnSp>
        <p:nvCxnSpPr>
          <p:cNvPr id="31" name="Straight Arrow Connector 30"/>
          <p:cNvCxnSpPr/>
          <p:nvPr/>
        </p:nvCxnSpPr>
        <p:spPr>
          <a:xfrm flipV="1">
            <a:off x="7856950" y="3977076"/>
            <a:ext cx="1085246" cy="440749"/>
          </a:xfrm>
          <a:prstGeom prst="straightConnector1">
            <a:avLst/>
          </a:prstGeom>
          <a:ln w="66675">
            <a:solidFill>
              <a:schemeClr val="bg1"/>
            </a:solidFill>
            <a:headEnd type="triangle" w="lg" len="med"/>
            <a:tailEnd type="triangle" w="lg" len="med"/>
          </a:ln>
          <a:effectLst/>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flipH="1">
            <a:off x="2301821" y="5686546"/>
            <a:ext cx="3208370" cy="8030"/>
          </a:xfrm>
          <a:prstGeom prst="straightConnector1">
            <a:avLst/>
          </a:prstGeom>
          <a:ln w="66675">
            <a:solidFill>
              <a:schemeClr val="accent2"/>
            </a:solidFill>
            <a:headEnd w="lg" len="med"/>
            <a:tailEnd type="triangle" w="lg" len="med"/>
          </a:ln>
          <a:effectLst/>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2982380" y="5858433"/>
            <a:ext cx="2116601" cy="747521"/>
          </a:xfrm>
          <a:prstGeom prst="rect">
            <a:avLst/>
          </a:prstGeom>
          <a:noFill/>
        </p:spPr>
        <p:txBody>
          <a:bodyPr wrap="square" lIns="0" tIns="0" rIns="0" bIns="0" rtlCol="0">
            <a:spAutoFit/>
          </a:bodyPr>
          <a:lstStyle/>
          <a:p>
            <a:pPr defTabSz="913714" fontAlgn="base">
              <a:lnSpc>
                <a:spcPct val="90000"/>
              </a:lnSpc>
              <a:spcBef>
                <a:spcPct val="0"/>
              </a:spcBef>
              <a:spcAft>
                <a:spcPct val="0"/>
              </a:spcAft>
            </a:pPr>
            <a:r>
              <a:rPr lang="en-US" sz="1799" b="1" dirty="0">
                <a:solidFill>
                  <a:schemeClr val="bg1"/>
                </a:solidFill>
                <a:latin typeface="+mj-lt"/>
              </a:rPr>
              <a:t>4. Return </a:t>
            </a:r>
          </a:p>
          <a:p>
            <a:pPr defTabSz="913714" fontAlgn="base">
              <a:lnSpc>
                <a:spcPct val="90000"/>
              </a:lnSpc>
              <a:spcBef>
                <a:spcPct val="0"/>
              </a:spcBef>
              <a:spcAft>
                <a:spcPct val="0"/>
              </a:spcAft>
            </a:pPr>
            <a:r>
              <a:rPr lang="en-US" sz="1799" b="1" dirty="0">
                <a:solidFill>
                  <a:schemeClr val="bg1"/>
                </a:solidFill>
                <a:latin typeface="+mj-lt"/>
              </a:rPr>
              <a:t>Response and </a:t>
            </a:r>
          </a:p>
          <a:p>
            <a:pPr defTabSz="913714" fontAlgn="base">
              <a:lnSpc>
                <a:spcPct val="90000"/>
              </a:lnSpc>
              <a:spcBef>
                <a:spcPct val="0"/>
              </a:spcBef>
              <a:spcAft>
                <a:spcPct val="0"/>
              </a:spcAft>
            </a:pPr>
            <a:r>
              <a:rPr lang="en-US" sz="1799" b="1" dirty="0">
                <a:solidFill>
                  <a:schemeClr val="bg1"/>
                </a:solidFill>
                <a:latin typeface="+mj-lt"/>
              </a:rPr>
              <a:t> Data</a:t>
            </a:r>
          </a:p>
        </p:txBody>
      </p:sp>
    </p:spTree>
    <p:extLst>
      <p:ext uri="{BB962C8B-B14F-4D97-AF65-F5344CB8AC3E}">
        <p14:creationId xmlns:p14="http://schemas.microsoft.com/office/powerpoint/2010/main" val="232615407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43271335"/>
              </p:ext>
            </p:extLst>
          </p:nvPr>
        </p:nvGraphicFramePr>
        <p:xfrm>
          <a:off x="489966" y="1290060"/>
          <a:ext cx="10713513" cy="2347032"/>
        </p:xfrm>
        <a:graphic>
          <a:graphicData uri="http://schemas.openxmlformats.org/drawingml/2006/table">
            <a:tbl>
              <a:tblPr firstRow="1" firstCol="1" bandRow="1">
                <a:tableStyleId>{5C22544A-7EE6-4342-B048-85BDC9FD1C3A}</a:tableStyleId>
              </a:tblPr>
              <a:tblGrid>
                <a:gridCol w="10713513"/>
              </a:tblGrid>
              <a:tr h="293379">
                <a:tc>
                  <a:txBody>
                    <a:bodyPr/>
                    <a:lstStyle/>
                    <a:p>
                      <a:pPr marL="0" marR="0">
                        <a:lnSpc>
                          <a:spcPct val="107000"/>
                        </a:lnSpc>
                        <a:spcBef>
                          <a:spcPts val="0"/>
                        </a:spcBef>
                        <a:spcAft>
                          <a:spcPts val="0"/>
                        </a:spcAft>
                      </a:pPr>
                      <a:r>
                        <a:rPr lang="en-US" sz="1800" dirty="0" smtClean="0">
                          <a:effectLst/>
                          <a:latin typeface="+mj-lt"/>
                        </a:rPr>
                        <a:t>GET</a:t>
                      </a:r>
                      <a:endParaRPr lang="en-US" sz="2400" dirty="0">
                        <a:effectLst/>
                        <a:latin typeface="+mj-lt"/>
                        <a:ea typeface="Calibri" panose="020F0502020204030204" pitchFamily="34" charset="0"/>
                        <a:cs typeface="Times New Roman" panose="02020603050405020304" pitchFamily="18" charset="0"/>
                      </a:endParaRPr>
                    </a:p>
                  </a:txBody>
                  <a:tcPr marL="68552" marR="68552" marT="0" marB="0">
                    <a:noFill/>
                  </a:tcPr>
                </a:tc>
              </a:tr>
              <a:tr h="293379">
                <a:tc>
                  <a:txBody>
                    <a:bodyPr/>
                    <a:lstStyle/>
                    <a:p>
                      <a:pPr marL="0" marR="0">
                        <a:lnSpc>
                          <a:spcPct val="107000"/>
                        </a:lnSpc>
                        <a:spcBef>
                          <a:spcPts val="0"/>
                        </a:spcBef>
                        <a:spcAft>
                          <a:spcPts val="0"/>
                        </a:spcAft>
                      </a:pPr>
                      <a:r>
                        <a:rPr lang="en-US" sz="1800" dirty="0">
                          <a:effectLst/>
                          <a:latin typeface="+mj-lt"/>
                        </a:rPr>
                        <a:t>https</a:t>
                      </a:r>
                      <a:r>
                        <a:rPr lang="en-US" sz="1800" dirty="0" smtClean="0">
                          <a:effectLst/>
                          <a:latin typeface="+mj-lt"/>
                        </a:rPr>
                        <a:t>://graph.windows.net/contoso.com/users?api-version=2013-11-08</a:t>
                      </a:r>
                      <a:endParaRPr lang="en-US" sz="2400" dirty="0">
                        <a:effectLst/>
                        <a:latin typeface="+mj-lt"/>
                        <a:ea typeface="Calibri" panose="020F0502020204030204" pitchFamily="34" charset="0"/>
                        <a:cs typeface="Times New Roman" panose="02020603050405020304" pitchFamily="18" charset="0"/>
                      </a:endParaRPr>
                    </a:p>
                  </a:txBody>
                  <a:tcPr marL="68552" marR="68552" marT="0" marB="0">
                    <a:noFill/>
                  </a:tcPr>
                </a:tc>
              </a:tr>
              <a:tr h="1173516">
                <a:tc>
                  <a:txBody>
                    <a:bodyPr/>
                    <a:lstStyle/>
                    <a:p>
                      <a:pPr marL="0" marR="0">
                        <a:lnSpc>
                          <a:spcPct val="107000"/>
                        </a:lnSpc>
                        <a:spcBef>
                          <a:spcPts val="0"/>
                        </a:spcBef>
                        <a:spcAft>
                          <a:spcPts val="0"/>
                        </a:spcAft>
                      </a:pPr>
                      <a:r>
                        <a:rPr lang="en-US" sz="1800" dirty="0" smtClean="0">
                          <a:effectLst/>
                          <a:latin typeface="+mj-lt"/>
                        </a:rPr>
                        <a:t>HEADERS</a:t>
                      </a:r>
                    </a:p>
                    <a:p>
                      <a:pPr marL="0" marR="0">
                        <a:lnSpc>
                          <a:spcPct val="107000"/>
                        </a:lnSpc>
                        <a:spcBef>
                          <a:spcPts val="0"/>
                        </a:spcBef>
                        <a:spcAft>
                          <a:spcPts val="0"/>
                        </a:spcAft>
                      </a:pPr>
                      <a:r>
                        <a:rPr lang="en-US" sz="1800" dirty="0" smtClean="0">
                          <a:effectLst/>
                          <a:latin typeface="+mj-lt"/>
                        </a:rPr>
                        <a:t>Authorization</a:t>
                      </a:r>
                      <a:r>
                        <a:rPr lang="en-US" sz="1800" dirty="0">
                          <a:effectLst/>
                          <a:latin typeface="+mj-lt"/>
                        </a:rPr>
                        <a:t>: Bearer eyJ0eXAiOiJKV1QiLCJhbGciOiJSUzI1NiIsIng1dCI6Ik5HVEZ2ZEstZnl0aEV1T</a:t>
                      </a:r>
                      <a:r>
                        <a:rPr lang="en-US" sz="1800" dirty="0" smtClean="0">
                          <a:effectLst/>
                          <a:latin typeface="+mj-lt"/>
                        </a:rPr>
                        <a:t>….</a:t>
                      </a:r>
                    </a:p>
                    <a:p>
                      <a:pPr marL="0" marR="0">
                        <a:lnSpc>
                          <a:spcPct val="107000"/>
                        </a:lnSpc>
                        <a:spcBef>
                          <a:spcPts val="0"/>
                        </a:spcBef>
                        <a:spcAft>
                          <a:spcPts val="0"/>
                        </a:spcAft>
                      </a:pPr>
                      <a:r>
                        <a:rPr lang="en-US" sz="1800" dirty="0" smtClean="0">
                          <a:effectLst/>
                          <a:latin typeface="+mj-lt"/>
                          <a:ea typeface="Calibri" panose="020F0502020204030204" pitchFamily="34" charset="0"/>
                          <a:cs typeface="Times New Roman" panose="02020603050405020304" pitchFamily="18" charset="0"/>
                        </a:rPr>
                        <a:t>Content-type: Application/JSON;odata=minimalmetadata </a:t>
                      </a:r>
                    </a:p>
                    <a:p>
                      <a:pPr marL="0" marR="0">
                        <a:lnSpc>
                          <a:spcPct val="107000"/>
                        </a:lnSpc>
                        <a:spcBef>
                          <a:spcPts val="0"/>
                        </a:spcBef>
                        <a:spcAft>
                          <a:spcPts val="0"/>
                        </a:spcAft>
                      </a:pPr>
                      <a:endParaRPr lang="en-US" sz="1800" dirty="0">
                        <a:effectLst/>
                        <a:latin typeface="+mj-lt"/>
                        <a:ea typeface="Calibri" panose="020F0502020204030204" pitchFamily="34" charset="0"/>
                        <a:cs typeface="Times New Roman" panose="02020603050405020304" pitchFamily="18" charset="0"/>
                      </a:endParaRPr>
                    </a:p>
                  </a:txBody>
                  <a:tcPr marL="68552" marR="68552" marT="0" marB="0">
                    <a:noFill/>
                  </a:tcPr>
                </a:tc>
              </a:tr>
              <a:tr h="586758">
                <a:tc>
                  <a:txBody>
                    <a:bodyPr/>
                    <a:lstStyle/>
                    <a:p>
                      <a:pPr marL="0" marR="0">
                        <a:lnSpc>
                          <a:spcPct val="107000"/>
                        </a:lnSpc>
                        <a:spcBef>
                          <a:spcPts val="0"/>
                        </a:spcBef>
                        <a:spcAft>
                          <a:spcPts val="0"/>
                        </a:spcAft>
                      </a:pPr>
                      <a:r>
                        <a:rPr lang="en-US" sz="1800" dirty="0">
                          <a:effectLst/>
                          <a:latin typeface="+mj-lt"/>
                        </a:rPr>
                        <a:t>RESPONSE:  </a:t>
                      </a:r>
                      <a:r>
                        <a:rPr lang="en-US" sz="1800" dirty="0" smtClean="0">
                          <a:effectLst/>
                          <a:latin typeface="+mj-lt"/>
                        </a:rPr>
                        <a:t>200 OK</a:t>
                      </a:r>
                    </a:p>
                    <a:p>
                      <a:pPr marL="0" marR="0">
                        <a:lnSpc>
                          <a:spcPct val="107000"/>
                        </a:lnSpc>
                        <a:spcBef>
                          <a:spcPts val="0"/>
                        </a:spcBef>
                        <a:spcAft>
                          <a:spcPts val="0"/>
                        </a:spcAft>
                      </a:pPr>
                      <a:r>
                        <a:rPr lang="en-US" sz="1800" dirty="0" smtClean="0">
                          <a:effectLst/>
                          <a:latin typeface="+mj-lt"/>
                          <a:ea typeface="Calibri" panose="020F0502020204030204" pitchFamily="34" charset="0"/>
                          <a:cs typeface="Times New Roman" panose="02020603050405020304" pitchFamily="18" charset="0"/>
                        </a:rPr>
                        <a:t>RETURN</a:t>
                      </a:r>
                      <a:r>
                        <a:rPr lang="en-US" sz="1800" baseline="0" dirty="0" smtClean="0">
                          <a:effectLst/>
                          <a:latin typeface="+mj-lt"/>
                          <a:ea typeface="Calibri" panose="020F0502020204030204" pitchFamily="34" charset="0"/>
                          <a:cs typeface="Times New Roman" panose="02020603050405020304" pitchFamily="18" charset="0"/>
                        </a:rPr>
                        <a:t> User Objects in JSON </a:t>
                      </a:r>
                      <a:endParaRPr lang="en-US" sz="2400" dirty="0">
                        <a:effectLst/>
                        <a:latin typeface="+mj-lt"/>
                        <a:ea typeface="Calibri" panose="020F0502020204030204" pitchFamily="34" charset="0"/>
                        <a:cs typeface="Times New Roman" panose="02020603050405020304" pitchFamily="18" charset="0"/>
                      </a:endParaRPr>
                    </a:p>
                  </a:txBody>
                  <a:tcPr marL="68552" marR="68552" marT="0" marB="0">
                    <a:noFill/>
                  </a:tcPr>
                </a:tc>
              </a:tr>
            </a:tbl>
          </a:graphicData>
        </a:graphic>
      </p:graphicFrame>
      <p:sp>
        <p:nvSpPr>
          <p:cNvPr id="7" name="Title 1"/>
          <p:cNvSpPr>
            <a:spLocks noGrp="1"/>
          </p:cNvSpPr>
          <p:nvPr>
            <p:ph type="title"/>
          </p:nvPr>
        </p:nvSpPr>
        <p:spPr>
          <a:xfrm>
            <a:off x="550287" y="363121"/>
            <a:ext cx="11514987" cy="694275"/>
          </a:xfrm>
        </p:spPr>
        <p:txBody>
          <a:bodyPr>
            <a:normAutofit fontScale="90000"/>
          </a:bodyPr>
          <a:lstStyle/>
          <a:p>
            <a:r>
              <a:rPr lang="en-US" dirty="0" smtClean="0"/>
              <a:t>Getting User information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53364537"/>
              </p:ext>
            </p:extLst>
          </p:nvPr>
        </p:nvGraphicFramePr>
        <p:xfrm>
          <a:off x="550287" y="3941678"/>
          <a:ext cx="10748667" cy="2640411"/>
        </p:xfrm>
        <a:graphic>
          <a:graphicData uri="http://schemas.openxmlformats.org/drawingml/2006/table">
            <a:tbl>
              <a:tblPr firstRow="1" firstCol="1" bandRow="1">
                <a:tableStyleId>{5C22544A-7EE6-4342-B048-85BDC9FD1C3A}</a:tableStyleId>
              </a:tblPr>
              <a:tblGrid>
                <a:gridCol w="10748667"/>
              </a:tblGrid>
              <a:tr h="293379">
                <a:tc>
                  <a:txBody>
                    <a:bodyPr/>
                    <a:lstStyle/>
                    <a:p>
                      <a:pPr marL="0" marR="0">
                        <a:lnSpc>
                          <a:spcPct val="107000"/>
                        </a:lnSpc>
                        <a:spcBef>
                          <a:spcPts val="0"/>
                        </a:spcBef>
                        <a:spcAft>
                          <a:spcPts val="0"/>
                        </a:spcAft>
                      </a:pPr>
                      <a:r>
                        <a:rPr lang="en-US" sz="1800" dirty="0" smtClean="0">
                          <a:effectLst/>
                          <a:latin typeface="+mj-lt"/>
                        </a:rPr>
                        <a:t>GET</a:t>
                      </a:r>
                      <a:endParaRPr lang="en-US" sz="2400" dirty="0">
                        <a:effectLst/>
                        <a:latin typeface="+mj-lt"/>
                        <a:ea typeface="Calibri" panose="020F0502020204030204" pitchFamily="34" charset="0"/>
                        <a:cs typeface="Times New Roman" panose="02020603050405020304" pitchFamily="18" charset="0"/>
                      </a:endParaRPr>
                    </a:p>
                  </a:txBody>
                  <a:tcPr marL="68552" marR="68552" marT="0" marB="0">
                    <a:noFill/>
                  </a:tcPr>
                </a:tc>
              </a:tr>
              <a:tr h="586758">
                <a:tc>
                  <a:txBody>
                    <a:bodyPr/>
                    <a:lstStyle/>
                    <a:p>
                      <a:pPr marL="0" marR="0">
                        <a:lnSpc>
                          <a:spcPct val="107000"/>
                        </a:lnSpc>
                        <a:spcBef>
                          <a:spcPts val="0"/>
                        </a:spcBef>
                        <a:spcAft>
                          <a:spcPts val="0"/>
                        </a:spcAft>
                      </a:pPr>
                      <a:r>
                        <a:rPr lang="en-US" sz="1800" dirty="0">
                          <a:effectLst/>
                          <a:latin typeface="+mj-lt"/>
                        </a:rPr>
                        <a:t>https://</a:t>
                      </a:r>
                      <a:r>
                        <a:rPr lang="en-US" sz="1800" dirty="0" smtClean="0">
                          <a:effectLst/>
                          <a:latin typeface="+mj-lt"/>
                        </a:rPr>
                        <a:t>graph.windows.net/contoso.com/users/adam@contso.com/thumbnailPhoto?api-version=2013-11-09</a:t>
                      </a:r>
                      <a:endParaRPr lang="en-US" sz="2400" dirty="0">
                        <a:effectLst/>
                        <a:latin typeface="+mj-lt"/>
                        <a:ea typeface="Calibri" panose="020F0502020204030204" pitchFamily="34" charset="0"/>
                        <a:cs typeface="Times New Roman" panose="02020603050405020304" pitchFamily="18" charset="0"/>
                      </a:endParaRPr>
                    </a:p>
                  </a:txBody>
                  <a:tcPr marL="68552" marR="68552" marT="0" marB="0">
                    <a:noFill/>
                  </a:tcPr>
                </a:tc>
              </a:tr>
              <a:tr h="1173516">
                <a:tc>
                  <a:txBody>
                    <a:bodyPr/>
                    <a:lstStyle/>
                    <a:p>
                      <a:pPr marL="0" marR="0">
                        <a:lnSpc>
                          <a:spcPct val="107000"/>
                        </a:lnSpc>
                        <a:spcBef>
                          <a:spcPts val="0"/>
                        </a:spcBef>
                        <a:spcAft>
                          <a:spcPts val="0"/>
                        </a:spcAft>
                      </a:pPr>
                      <a:r>
                        <a:rPr lang="en-US" sz="1800" dirty="0" smtClean="0">
                          <a:effectLst/>
                          <a:latin typeface="+mj-lt"/>
                        </a:rPr>
                        <a:t>HEADERS</a:t>
                      </a:r>
                    </a:p>
                    <a:p>
                      <a:pPr marL="0" marR="0">
                        <a:lnSpc>
                          <a:spcPct val="107000"/>
                        </a:lnSpc>
                        <a:spcBef>
                          <a:spcPts val="0"/>
                        </a:spcBef>
                        <a:spcAft>
                          <a:spcPts val="0"/>
                        </a:spcAft>
                      </a:pPr>
                      <a:r>
                        <a:rPr lang="en-US" sz="1800" dirty="0" smtClean="0">
                          <a:effectLst/>
                          <a:latin typeface="+mj-lt"/>
                        </a:rPr>
                        <a:t>Authorization</a:t>
                      </a:r>
                      <a:r>
                        <a:rPr lang="en-US" sz="1800" dirty="0">
                          <a:effectLst/>
                          <a:latin typeface="+mj-lt"/>
                        </a:rPr>
                        <a:t>: Bearer eyJ0eXAiOiJKV1QiLCJhbGciOiJSUzI1NiIsIng1dCI6Ik5HVEZ2ZEstZnl0aEV1T</a:t>
                      </a:r>
                      <a:r>
                        <a:rPr lang="en-US" sz="1800" dirty="0" smtClean="0">
                          <a:effectLst/>
                          <a:latin typeface="+mj-lt"/>
                        </a:rPr>
                        <a:t>….</a:t>
                      </a:r>
                    </a:p>
                    <a:p>
                      <a:pPr marL="0" marR="0">
                        <a:lnSpc>
                          <a:spcPct val="107000"/>
                        </a:lnSpc>
                        <a:spcBef>
                          <a:spcPts val="0"/>
                        </a:spcBef>
                        <a:spcAft>
                          <a:spcPts val="0"/>
                        </a:spcAft>
                      </a:pPr>
                      <a:r>
                        <a:rPr lang="en-US" sz="1800" dirty="0" smtClean="0">
                          <a:effectLst/>
                          <a:latin typeface="+mj-lt"/>
                          <a:ea typeface="Calibri" panose="020F0502020204030204" pitchFamily="34" charset="0"/>
                          <a:cs typeface="Times New Roman" panose="02020603050405020304" pitchFamily="18" charset="0"/>
                        </a:rPr>
                        <a:t>Content-type: Application/JSON;odata=minimalmetadata </a:t>
                      </a:r>
                    </a:p>
                    <a:p>
                      <a:pPr marL="0" marR="0">
                        <a:lnSpc>
                          <a:spcPct val="107000"/>
                        </a:lnSpc>
                        <a:spcBef>
                          <a:spcPts val="0"/>
                        </a:spcBef>
                        <a:spcAft>
                          <a:spcPts val="0"/>
                        </a:spcAft>
                      </a:pPr>
                      <a:endParaRPr lang="en-US" sz="1800" dirty="0">
                        <a:effectLst/>
                        <a:latin typeface="+mj-lt"/>
                        <a:ea typeface="Calibri" panose="020F0502020204030204" pitchFamily="34" charset="0"/>
                        <a:cs typeface="Times New Roman" panose="02020603050405020304" pitchFamily="18" charset="0"/>
                      </a:endParaRPr>
                    </a:p>
                  </a:txBody>
                  <a:tcPr marL="68552" marR="68552" marT="0" marB="0">
                    <a:noFill/>
                  </a:tcPr>
                </a:tc>
              </a:tr>
              <a:tr h="586758">
                <a:tc>
                  <a:txBody>
                    <a:bodyPr/>
                    <a:lstStyle/>
                    <a:p>
                      <a:pPr marL="0" marR="0">
                        <a:lnSpc>
                          <a:spcPct val="107000"/>
                        </a:lnSpc>
                        <a:spcBef>
                          <a:spcPts val="0"/>
                        </a:spcBef>
                        <a:spcAft>
                          <a:spcPts val="0"/>
                        </a:spcAft>
                      </a:pPr>
                      <a:r>
                        <a:rPr lang="en-US" sz="1800" dirty="0">
                          <a:effectLst/>
                          <a:latin typeface="+mj-lt"/>
                        </a:rPr>
                        <a:t>RESPONSE:  </a:t>
                      </a:r>
                      <a:r>
                        <a:rPr lang="en-US" sz="1800" dirty="0" smtClean="0">
                          <a:effectLst/>
                          <a:latin typeface="+mj-lt"/>
                        </a:rPr>
                        <a:t>200 OK</a:t>
                      </a:r>
                    </a:p>
                    <a:p>
                      <a:pPr marL="0" marR="0">
                        <a:lnSpc>
                          <a:spcPct val="107000"/>
                        </a:lnSpc>
                        <a:spcBef>
                          <a:spcPts val="0"/>
                        </a:spcBef>
                        <a:spcAft>
                          <a:spcPts val="0"/>
                        </a:spcAft>
                      </a:pPr>
                      <a:r>
                        <a:rPr lang="en-US" sz="1800" dirty="0" smtClean="0">
                          <a:effectLst/>
                          <a:latin typeface="+mj-lt"/>
                          <a:ea typeface="Calibri" panose="020F0502020204030204" pitchFamily="34" charset="0"/>
                          <a:cs typeface="Times New Roman" panose="02020603050405020304" pitchFamily="18" charset="0"/>
                        </a:rPr>
                        <a:t>RETURN:</a:t>
                      </a:r>
                      <a:r>
                        <a:rPr lang="en-US" sz="1800" baseline="0" dirty="0" smtClean="0">
                          <a:effectLst/>
                          <a:latin typeface="+mj-lt"/>
                          <a:ea typeface="Calibri" panose="020F0502020204030204" pitchFamily="34" charset="0"/>
                          <a:cs typeface="Times New Roman" panose="02020603050405020304" pitchFamily="18" charset="0"/>
                        </a:rPr>
                        <a:t>  data representing User’s thumb nail photo</a:t>
                      </a:r>
                      <a:endParaRPr lang="en-US" sz="2400" dirty="0">
                        <a:effectLst/>
                        <a:latin typeface="+mj-lt"/>
                        <a:ea typeface="Calibri" panose="020F0502020204030204" pitchFamily="34" charset="0"/>
                        <a:cs typeface="Times New Roman" panose="02020603050405020304" pitchFamily="18" charset="0"/>
                      </a:endParaRPr>
                    </a:p>
                  </a:txBody>
                  <a:tcPr marL="68552" marR="68552" marT="0" marB="0">
                    <a:noFill/>
                  </a:tcPr>
                </a:tc>
              </a:tr>
            </a:tbl>
          </a:graphicData>
        </a:graphic>
      </p:graphicFrame>
    </p:spTree>
    <p:extLst>
      <p:ext uri="{BB962C8B-B14F-4D97-AF65-F5344CB8AC3E}">
        <p14:creationId xmlns:p14="http://schemas.microsoft.com/office/powerpoint/2010/main" val="3938413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73571370"/>
              </p:ext>
            </p:extLst>
          </p:nvPr>
        </p:nvGraphicFramePr>
        <p:xfrm>
          <a:off x="392586" y="985952"/>
          <a:ext cx="10635235" cy="5710226"/>
        </p:xfrm>
        <a:graphic>
          <a:graphicData uri="http://schemas.openxmlformats.org/drawingml/2006/table">
            <a:tbl>
              <a:tblPr firstRow="1" firstCol="1" bandRow="1">
                <a:tableStyleId>{5C22544A-7EE6-4342-B048-85BDC9FD1C3A}</a:tableStyleId>
              </a:tblPr>
              <a:tblGrid>
                <a:gridCol w="10635235"/>
              </a:tblGrid>
              <a:tr h="375772">
                <a:tc>
                  <a:txBody>
                    <a:bodyPr/>
                    <a:lstStyle/>
                    <a:p>
                      <a:pPr marL="0" marR="0">
                        <a:lnSpc>
                          <a:spcPct val="107000"/>
                        </a:lnSpc>
                        <a:spcBef>
                          <a:spcPts val="0"/>
                        </a:spcBef>
                        <a:spcAft>
                          <a:spcPts val="0"/>
                        </a:spcAft>
                      </a:pPr>
                      <a:r>
                        <a:rPr lang="en-US" sz="1800" dirty="0">
                          <a:effectLst/>
                          <a:latin typeface="+mj-lt"/>
                        </a:rPr>
                        <a:t>Update Group or Role membership</a:t>
                      </a:r>
                      <a:endParaRPr lang="en-US" sz="2400" dirty="0">
                        <a:effectLst/>
                        <a:latin typeface="+mj-lt"/>
                        <a:ea typeface="Calibri" panose="020F0502020204030204" pitchFamily="34" charset="0"/>
                        <a:cs typeface="Times New Roman" panose="02020603050405020304" pitchFamily="18" charset="0"/>
                      </a:endParaRPr>
                    </a:p>
                  </a:txBody>
                  <a:tcPr marL="68552" marR="68552" marT="0" marB="0">
                    <a:noFill/>
                  </a:tcPr>
                </a:tc>
              </a:tr>
              <a:tr h="375772">
                <a:tc>
                  <a:txBody>
                    <a:bodyPr/>
                    <a:lstStyle/>
                    <a:p>
                      <a:pPr marL="0" marR="0">
                        <a:lnSpc>
                          <a:spcPct val="107000"/>
                        </a:lnSpc>
                        <a:spcBef>
                          <a:spcPts val="0"/>
                        </a:spcBef>
                        <a:spcAft>
                          <a:spcPts val="0"/>
                        </a:spcAft>
                      </a:pPr>
                      <a:r>
                        <a:rPr lang="en-US" sz="1800" dirty="0">
                          <a:effectLst/>
                          <a:latin typeface="+mj-lt"/>
                        </a:rPr>
                        <a:t>POST</a:t>
                      </a:r>
                      <a:endParaRPr lang="en-US" sz="2400" dirty="0">
                        <a:effectLst/>
                        <a:latin typeface="+mj-lt"/>
                        <a:ea typeface="Calibri" panose="020F0502020204030204" pitchFamily="34" charset="0"/>
                        <a:cs typeface="Times New Roman" panose="02020603050405020304" pitchFamily="18" charset="0"/>
                      </a:endParaRPr>
                    </a:p>
                  </a:txBody>
                  <a:tcPr marL="68552" marR="68552" marT="0" marB="0">
                    <a:noFill/>
                  </a:tcPr>
                </a:tc>
              </a:tr>
              <a:tr h="880137">
                <a:tc>
                  <a:txBody>
                    <a:bodyPr/>
                    <a:lstStyle/>
                    <a:p>
                      <a:pPr marL="0" marR="0">
                        <a:lnSpc>
                          <a:spcPct val="107000"/>
                        </a:lnSpc>
                        <a:spcBef>
                          <a:spcPts val="0"/>
                        </a:spcBef>
                        <a:spcAft>
                          <a:spcPts val="0"/>
                        </a:spcAft>
                      </a:pPr>
                      <a:r>
                        <a:rPr lang="en-US" sz="1800" dirty="0">
                          <a:effectLst/>
                          <a:latin typeface="+mj-lt"/>
                        </a:rPr>
                        <a:t>https://</a:t>
                      </a:r>
                      <a:r>
                        <a:rPr lang="en-US" sz="1800" dirty="0" smtClean="0">
                          <a:effectLst/>
                          <a:latin typeface="+mj-lt"/>
                        </a:rPr>
                        <a:t>Graph.windows.net/contoso.com/groups/02a8a087-a371-43f9-94df-cf0f654de307</a:t>
                      </a:r>
                      <a:r>
                        <a:rPr lang="en-US" sz="1800" dirty="0">
                          <a:effectLst/>
                          <a:latin typeface="+mj-lt"/>
                        </a:rPr>
                        <a:t>/$</a:t>
                      </a:r>
                      <a:r>
                        <a:rPr lang="en-US" sz="1800" dirty="0" smtClean="0">
                          <a:effectLst/>
                          <a:latin typeface="+mj-lt"/>
                        </a:rPr>
                        <a:t>links/members?api-version=2013-04-05</a:t>
                      </a:r>
                      <a:endParaRPr lang="en-US" sz="2400" dirty="0">
                        <a:effectLst/>
                        <a:latin typeface="+mj-lt"/>
                      </a:endParaRPr>
                    </a:p>
                    <a:p>
                      <a:pPr marL="0" marR="0">
                        <a:lnSpc>
                          <a:spcPct val="107000"/>
                        </a:lnSpc>
                        <a:spcBef>
                          <a:spcPts val="0"/>
                        </a:spcBef>
                        <a:spcAft>
                          <a:spcPts val="0"/>
                        </a:spcAft>
                      </a:pPr>
                      <a:r>
                        <a:rPr lang="en-US" sz="1800" dirty="0">
                          <a:effectLst/>
                          <a:latin typeface="+mj-lt"/>
                        </a:rPr>
                        <a:t> </a:t>
                      </a:r>
                      <a:endParaRPr lang="en-US" sz="2400" dirty="0">
                        <a:effectLst/>
                        <a:latin typeface="+mj-lt"/>
                        <a:ea typeface="Calibri" panose="020F0502020204030204" pitchFamily="34" charset="0"/>
                        <a:cs typeface="Times New Roman" panose="02020603050405020304" pitchFamily="18" charset="0"/>
                      </a:endParaRPr>
                    </a:p>
                  </a:txBody>
                  <a:tcPr marL="68552" marR="68552" marT="0" marB="0">
                    <a:noFill/>
                  </a:tcPr>
                </a:tc>
              </a:tr>
              <a:tr h="1173516">
                <a:tc>
                  <a:txBody>
                    <a:bodyPr/>
                    <a:lstStyle/>
                    <a:p>
                      <a:pPr marL="0" marR="0">
                        <a:lnSpc>
                          <a:spcPct val="107000"/>
                        </a:lnSpc>
                        <a:spcBef>
                          <a:spcPts val="0"/>
                        </a:spcBef>
                        <a:spcAft>
                          <a:spcPts val="0"/>
                        </a:spcAft>
                      </a:pPr>
                      <a:r>
                        <a:rPr lang="en-US" sz="1800" dirty="0">
                          <a:effectLst/>
                          <a:latin typeface="+mj-lt"/>
                        </a:rPr>
                        <a:t>HEADERS</a:t>
                      </a:r>
                      <a:endParaRPr lang="en-US" sz="2400" dirty="0">
                        <a:effectLst/>
                        <a:latin typeface="+mj-lt"/>
                      </a:endParaRPr>
                    </a:p>
                    <a:p>
                      <a:pPr marL="0" marR="0">
                        <a:lnSpc>
                          <a:spcPct val="107000"/>
                        </a:lnSpc>
                        <a:spcBef>
                          <a:spcPts val="0"/>
                        </a:spcBef>
                        <a:spcAft>
                          <a:spcPts val="0"/>
                        </a:spcAft>
                      </a:pPr>
                      <a:r>
                        <a:rPr lang="en-US" sz="1800" dirty="0">
                          <a:effectLst/>
                          <a:latin typeface="+mj-lt"/>
                        </a:rPr>
                        <a:t>Content-Type: application/json</a:t>
                      </a:r>
                      <a:endParaRPr lang="en-US" sz="2400" dirty="0">
                        <a:effectLst/>
                        <a:latin typeface="+mj-lt"/>
                      </a:endParaRPr>
                    </a:p>
                    <a:p>
                      <a:pPr marL="0" marR="0">
                        <a:lnSpc>
                          <a:spcPct val="107000"/>
                        </a:lnSpc>
                        <a:spcBef>
                          <a:spcPts val="0"/>
                        </a:spcBef>
                        <a:spcAft>
                          <a:spcPts val="0"/>
                        </a:spcAft>
                      </a:pPr>
                      <a:r>
                        <a:rPr lang="en-US" sz="1800" dirty="0">
                          <a:effectLst/>
                          <a:latin typeface="+mj-lt"/>
                        </a:rPr>
                        <a:t>Authorization: Bearer eyJ0eXAiOiJKV1QiLCJhbGciOiJSUzI1NiIsIng1dCI6Ik5HVEZ2ZEstZnl0aEV1T….</a:t>
                      </a:r>
                      <a:endParaRPr lang="en-US" sz="2400" dirty="0">
                        <a:effectLst/>
                        <a:latin typeface="+mj-lt"/>
                        <a:ea typeface="Calibri" panose="020F0502020204030204" pitchFamily="34" charset="0"/>
                        <a:cs typeface="Times New Roman" panose="02020603050405020304" pitchFamily="18" charset="0"/>
                      </a:endParaRPr>
                    </a:p>
                  </a:txBody>
                  <a:tcPr marL="68552" marR="68552" marT="0" marB="0">
                    <a:noFill/>
                  </a:tcPr>
                </a:tc>
              </a:tr>
              <a:tr h="1760274">
                <a:tc>
                  <a:txBody>
                    <a:bodyPr/>
                    <a:lstStyle/>
                    <a:p>
                      <a:pPr marL="0" marR="0">
                        <a:lnSpc>
                          <a:spcPct val="107000"/>
                        </a:lnSpc>
                        <a:spcBef>
                          <a:spcPts val="0"/>
                        </a:spcBef>
                        <a:spcAft>
                          <a:spcPts val="0"/>
                        </a:spcAft>
                      </a:pPr>
                      <a:r>
                        <a:rPr lang="en-US" sz="1800" dirty="0">
                          <a:effectLst/>
                          <a:latin typeface="+mj-lt"/>
                        </a:rPr>
                        <a:t>BODY:</a:t>
                      </a:r>
                      <a:endParaRPr lang="en-US" sz="2400" dirty="0">
                        <a:effectLst/>
                        <a:latin typeface="+mj-lt"/>
                      </a:endParaRPr>
                    </a:p>
                    <a:p>
                      <a:pPr marL="0" marR="0">
                        <a:lnSpc>
                          <a:spcPct val="107000"/>
                        </a:lnSpc>
                        <a:spcBef>
                          <a:spcPts val="0"/>
                        </a:spcBef>
                        <a:spcAft>
                          <a:spcPts val="0"/>
                        </a:spcAft>
                      </a:pPr>
                      <a:r>
                        <a:rPr lang="en-US" sz="1800" dirty="0">
                          <a:effectLst/>
                          <a:latin typeface="+mj-lt"/>
                        </a:rPr>
                        <a:t>{</a:t>
                      </a:r>
                      <a:endParaRPr lang="en-US" sz="2400" dirty="0">
                        <a:effectLst/>
                        <a:latin typeface="+mj-lt"/>
                      </a:endParaRPr>
                    </a:p>
                    <a:p>
                      <a:pPr marL="0" marR="0">
                        <a:lnSpc>
                          <a:spcPct val="107000"/>
                        </a:lnSpc>
                        <a:spcBef>
                          <a:spcPts val="0"/>
                        </a:spcBef>
                        <a:spcAft>
                          <a:spcPts val="0"/>
                        </a:spcAft>
                      </a:pPr>
                      <a:r>
                        <a:rPr lang="en-US" sz="1800" dirty="0">
                          <a:effectLst/>
                          <a:latin typeface="+mj-lt"/>
                        </a:rPr>
                        <a:t>  "url":"https://</a:t>
                      </a:r>
                      <a:r>
                        <a:rPr lang="en-US" sz="1800" dirty="0" smtClean="0">
                          <a:effectLst/>
                          <a:latin typeface="+mj-lt"/>
                        </a:rPr>
                        <a:t>graph.windows.net/contoso.com/directoryObjects/93d8feee-6365-4b3b-98c0-14da134a2b1e</a:t>
                      </a:r>
                      <a:r>
                        <a:rPr lang="en-US" sz="1800" dirty="0">
                          <a:effectLst/>
                          <a:latin typeface="+mj-lt"/>
                        </a:rPr>
                        <a:t>"</a:t>
                      </a:r>
                      <a:endParaRPr lang="en-US" sz="2400" dirty="0">
                        <a:effectLst/>
                        <a:latin typeface="+mj-lt"/>
                      </a:endParaRPr>
                    </a:p>
                    <a:p>
                      <a:pPr marL="0" marR="0">
                        <a:lnSpc>
                          <a:spcPct val="107000"/>
                        </a:lnSpc>
                        <a:spcBef>
                          <a:spcPts val="0"/>
                        </a:spcBef>
                        <a:spcAft>
                          <a:spcPts val="0"/>
                        </a:spcAft>
                      </a:pPr>
                      <a:r>
                        <a:rPr lang="en-US" sz="1800" dirty="0">
                          <a:effectLst/>
                          <a:latin typeface="+mj-lt"/>
                        </a:rPr>
                        <a:t>}</a:t>
                      </a:r>
                      <a:endParaRPr lang="en-US" sz="2400" dirty="0">
                        <a:effectLst/>
                        <a:latin typeface="+mj-lt"/>
                      </a:endParaRPr>
                    </a:p>
                    <a:p>
                      <a:pPr marL="0" marR="0">
                        <a:lnSpc>
                          <a:spcPct val="107000"/>
                        </a:lnSpc>
                        <a:spcBef>
                          <a:spcPts val="0"/>
                        </a:spcBef>
                        <a:spcAft>
                          <a:spcPts val="0"/>
                        </a:spcAft>
                      </a:pPr>
                      <a:r>
                        <a:rPr lang="en-US" sz="1800" dirty="0">
                          <a:effectLst/>
                          <a:latin typeface="+mj-lt"/>
                        </a:rPr>
                        <a:t> </a:t>
                      </a:r>
                      <a:endParaRPr lang="en-US" sz="2400" dirty="0">
                        <a:effectLst/>
                        <a:latin typeface="+mj-lt"/>
                        <a:ea typeface="Calibri" panose="020F0502020204030204" pitchFamily="34" charset="0"/>
                        <a:cs typeface="Times New Roman" panose="02020603050405020304" pitchFamily="18" charset="0"/>
                      </a:endParaRPr>
                    </a:p>
                  </a:txBody>
                  <a:tcPr marL="68552" marR="68552" marT="0" marB="0">
                    <a:noFill/>
                  </a:tcPr>
                </a:tc>
              </a:tr>
              <a:tr h="375772">
                <a:tc>
                  <a:txBody>
                    <a:bodyPr/>
                    <a:lstStyle/>
                    <a:p>
                      <a:pPr marL="0" marR="0">
                        <a:lnSpc>
                          <a:spcPct val="107000"/>
                        </a:lnSpc>
                        <a:spcBef>
                          <a:spcPts val="0"/>
                        </a:spcBef>
                        <a:spcAft>
                          <a:spcPts val="0"/>
                        </a:spcAft>
                      </a:pPr>
                      <a:r>
                        <a:rPr lang="en-US" sz="1800" dirty="0">
                          <a:effectLst/>
                          <a:latin typeface="+mj-lt"/>
                        </a:rPr>
                        <a:t>RESPONSE: 204</a:t>
                      </a:r>
                      <a:endParaRPr lang="en-US" sz="2400" dirty="0">
                        <a:effectLst/>
                        <a:latin typeface="+mj-lt"/>
                        <a:ea typeface="Calibri" panose="020F0502020204030204" pitchFamily="34" charset="0"/>
                        <a:cs typeface="Times New Roman" panose="02020603050405020304" pitchFamily="18" charset="0"/>
                      </a:endParaRPr>
                    </a:p>
                  </a:txBody>
                  <a:tcPr marL="68552" marR="68552" marT="0" marB="0">
                    <a:noFill/>
                  </a:tcPr>
                </a:tc>
              </a:tr>
              <a:tr h="768983">
                <a:tc>
                  <a:txBody>
                    <a:bodyPr/>
                    <a:lstStyle/>
                    <a:p>
                      <a:pPr marL="0" marR="0">
                        <a:lnSpc>
                          <a:spcPct val="107000"/>
                        </a:lnSpc>
                        <a:spcBef>
                          <a:spcPts val="0"/>
                        </a:spcBef>
                        <a:spcAft>
                          <a:spcPts val="0"/>
                        </a:spcAft>
                      </a:pPr>
                      <a:r>
                        <a:rPr lang="en-US" sz="1800" dirty="0">
                          <a:effectLst/>
                          <a:latin typeface="+mj-lt"/>
                        </a:rPr>
                        <a:t>Notes: replace /groups  with /roles to support Role membership updates</a:t>
                      </a:r>
                      <a:endParaRPr lang="en-US" sz="2400" dirty="0">
                        <a:effectLst/>
                        <a:latin typeface="+mj-lt"/>
                        <a:ea typeface="Calibri" panose="020F0502020204030204" pitchFamily="34" charset="0"/>
                        <a:cs typeface="Times New Roman" panose="02020603050405020304" pitchFamily="18" charset="0"/>
                      </a:endParaRPr>
                    </a:p>
                  </a:txBody>
                  <a:tcPr marL="68552" marR="68552" marT="0" marB="0">
                    <a:noFill/>
                  </a:tcPr>
                </a:tc>
              </a:tr>
            </a:tbl>
          </a:graphicData>
        </a:graphic>
      </p:graphicFrame>
      <p:sp>
        <p:nvSpPr>
          <p:cNvPr id="3" name="Title 1"/>
          <p:cNvSpPr txBox="1">
            <a:spLocks/>
          </p:cNvSpPr>
          <p:nvPr/>
        </p:nvSpPr>
        <p:spPr>
          <a:xfrm>
            <a:off x="287664" y="291677"/>
            <a:ext cx="6038734" cy="694275"/>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399" dirty="0">
                <a:solidFill>
                  <a:schemeClr val="bg1"/>
                </a:solidFill>
              </a:rPr>
              <a:t>Add a User to a Group</a:t>
            </a:r>
          </a:p>
        </p:txBody>
      </p:sp>
    </p:spTree>
    <p:extLst>
      <p:ext uri="{BB962C8B-B14F-4D97-AF65-F5344CB8AC3E}">
        <p14:creationId xmlns:p14="http://schemas.microsoft.com/office/powerpoint/2010/main" val="1227196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Freeform 190"/>
          <p:cNvSpPr>
            <a:spLocks/>
          </p:cNvSpPr>
          <p:nvPr/>
        </p:nvSpPr>
        <p:spPr bwMode="auto">
          <a:xfrm>
            <a:off x="166345" y="1401979"/>
            <a:ext cx="4781063" cy="2012255"/>
          </a:xfrm>
          <a:custGeom>
            <a:avLst/>
            <a:gdLst>
              <a:gd name="T0" fmla="*/ 387 w 460"/>
              <a:gd name="T1" fmla="*/ 133 h 303"/>
              <a:gd name="T2" fmla="*/ 387 w 460"/>
              <a:gd name="T3" fmla="*/ 127 h 303"/>
              <a:gd name="T4" fmla="*/ 260 w 460"/>
              <a:gd name="T5" fmla="*/ 0 h 303"/>
              <a:gd name="T6" fmla="*/ 154 w 460"/>
              <a:gd name="T7" fmla="*/ 57 h 303"/>
              <a:gd name="T8" fmla="*/ 119 w 460"/>
              <a:gd name="T9" fmla="*/ 47 h 303"/>
              <a:gd name="T10" fmla="*/ 78 w 460"/>
              <a:gd name="T11" fmla="*/ 60 h 303"/>
              <a:gd name="T12" fmla="*/ 46 w 460"/>
              <a:gd name="T13" fmla="*/ 119 h 303"/>
              <a:gd name="T14" fmla="*/ 0 w 460"/>
              <a:gd name="T15" fmla="*/ 203 h 303"/>
              <a:gd name="T16" fmla="*/ 89 w 460"/>
              <a:gd name="T17" fmla="*/ 303 h 303"/>
              <a:gd name="T18" fmla="*/ 100 w 460"/>
              <a:gd name="T19" fmla="*/ 303 h 303"/>
              <a:gd name="T20" fmla="*/ 110 w 460"/>
              <a:gd name="T21" fmla="*/ 303 h 303"/>
              <a:gd name="T22" fmla="*/ 317 w 460"/>
              <a:gd name="T23" fmla="*/ 303 h 303"/>
              <a:gd name="T24" fmla="*/ 321 w 460"/>
              <a:gd name="T25" fmla="*/ 303 h 303"/>
              <a:gd name="T26" fmla="*/ 327 w 460"/>
              <a:gd name="T27" fmla="*/ 303 h 303"/>
              <a:gd name="T28" fmla="*/ 342 w 460"/>
              <a:gd name="T29" fmla="*/ 303 h 303"/>
              <a:gd name="T30" fmla="*/ 375 w 460"/>
              <a:gd name="T31" fmla="*/ 303 h 303"/>
              <a:gd name="T32" fmla="*/ 460 w 460"/>
              <a:gd name="T33" fmla="*/ 217 h 303"/>
              <a:gd name="T34" fmla="*/ 387 w 460"/>
              <a:gd name="T35" fmla="*/ 133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0" h="303">
                <a:moveTo>
                  <a:pt x="387" y="133"/>
                </a:moveTo>
                <a:cubicBezTo>
                  <a:pt x="387" y="131"/>
                  <a:pt x="387" y="128"/>
                  <a:pt x="387" y="127"/>
                </a:cubicBezTo>
                <a:cubicBezTo>
                  <a:pt x="387" y="57"/>
                  <a:pt x="330" y="0"/>
                  <a:pt x="260" y="0"/>
                </a:cubicBezTo>
                <a:cubicBezTo>
                  <a:pt x="216" y="0"/>
                  <a:pt x="177" y="23"/>
                  <a:pt x="154" y="57"/>
                </a:cubicBezTo>
                <a:cubicBezTo>
                  <a:pt x="144" y="51"/>
                  <a:pt x="132" y="47"/>
                  <a:pt x="119" y="47"/>
                </a:cubicBezTo>
                <a:cubicBezTo>
                  <a:pt x="104" y="47"/>
                  <a:pt x="90" y="52"/>
                  <a:pt x="78" y="60"/>
                </a:cubicBezTo>
                <a:cubicBezTo>
                  <a:pt x="59" y="73"/>
                  <a:pt x="46" y="94"/>
                  <a:pt x="46" y="119"/>
                </a:cubicBezTo>
                <a:cubicBezTo>
                  <a:pt x="19" y="137"/>
                  <a:pt x="0" y="168"/>
                  <a:pt x="0" y="203"/>
                </a:cubicBezTo>
                <a:cubicBezTo>
                  <a:pt x="0" y="254"/>
                  <a:pt x="39" y="297"/>
                  <a:pt x="89" y="303"/>
                </a:cubicBezTo>
                <a:cubicBezTo>
                  <a:pt x="92" y="303"/>
                  <a:pt x="97" y="303"/>
                  <a:pt x="100" y="303"/>
                </a:cubicBezTo>
                <a:cubicBezTo>
                  <a:pt x="103" y="303"/>
                  <a:pt x="107" y="303"/>
                  <a:pt x="110" y="303"/>
                </a:cubicBezTo>
                <a:cubicBezTo>
                  <a:pt x="157" y="303"/>
                  <a:pt x="266" y="303"/>
                  <a:pt x="317" y="303"/>
                </a:cubicBezTo>
                <a:cubicBezTo>
                  <a:pt x="319" y="303"/>
                  <a:pt x="320" y="303"/>
                  <a:pt x="321" y="303"/>
                </a:cubicBezTo>
                <a:cubicBezTo>
                  <a:pt x="327" y="303"/>
                  <a:pt x="327" y="303"/>
                  <a:pt x="327" y="303"/>
                </a:cubicBezTo>
                <a:cubicBezTo>
                  <a:pt x="329" y="303"/>
                  <a:pt x="337" y="303"/>
                  <a:pt x="342" y="303"/>
                </a:cubicBezTo>
                <a:cubicBezTo>
                  <a:pt x="375" y="303"/>
                  <a:pt x="375" y="303"/>
                  <a:pt x="375" y="303"/>
                </a:cubicBezTo>
                <a:cubicBezTo>
                  <a:pt x="422" y="302"/>
                  <a:pt x="460" y="264"/>
                  <a:pt x="460" y="217"/>
                </a:cubicBezTo>
                <a:cubicBezTo>
                  <a:pt x="460" y="174"/>
                  <a:pt x="428" y="139"/>
                  <a:pt x="387" y="133"/>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Freeform 101"/>
          <p:cNvSpPr>
            <a:spLocks/>
          </p:cNvSpPr>
          <p:nvPr/>
        </p:nvSpPr>
        <p:spPr bwMode="auto">
          <a:xfrm>
            <a:off x="5543625" y="2818106"/>
            <a:ext cx="782638" cy="509588"/>
          </a:xfrm>
          <a:custGeom>
            <a:avLst/>
            <a:gdLst>
              <a:gd name="T0" fmla="*/ 118 w 140"/>
              <a:gd name="T1" fmla="*/ 40 h 91"/>
              <a:gd name="T2" fmla="*/ 118 w 140"/>
              <a:gd name="T3" fmla="*/ 38 h 91"/>
              <a:gd name="T4" fmla="*/ 79 w 140"/>
              <a:gd name="T5" fmla="*/ 0 h 91"/>
              <a:gd name="T6" fmla="*/ 47 w 140"/>
              <a:gd name="T7" fmla="*/ 17 h 91"/>
              <a:gd name="T8" fmla="*/ 37 w 140"/>
              <a:gd name="T9" fmla="*/ 14 h 91"/>
              <a:gd name="T10" fmla="*/ 24 w 140"/>
              <a:gd name="T11" fmla="*/ 18 h 91"/>
              <a:gd name="T12" fmla="*/ 14 w 140"/>
              <a:gd name="T13" fmla="*/ 36 h 91"/>
              <a:gd name="T14" fmla="*/ 0 w 140"/>
              <a:gd name="T15" fmla="*/ 61 h 91"/>
              <a:gd name="T16" fmla="*/ 27 w 140"/>
              <a:gd name="T17" fmla="*/ 91 h 91"/>
              <a:gd name="T18" fmla="*/ 31 w 140"/>
              <a:gd name="T19" fmla="*/ 91 h 91"/>
              <a:gd name="T20" fmla="*/ 34 w 140"/>
              <a:gd name="T21" fmla="*/ 91 h 91"/>
              <a:gd name="T22" fmla="*/ 97 w 140"/>
              <a:gd name="T23" fmla="*/ 91 h 91"/>
              <a:gd name="T24" fmla="*/ 98 w 140"/>
              <a:gd name="T25" fmla="*/ 91 h 91"/>
              <a:gd name="T26" fmla="*/ 99 w 140"/>
              <a:gd name="T27" fmla="*/ 91 h 91"/>
              <a:gd name="T28" fmla="*/ 104 w 140"/>
              <a:gd name="T29" fmla="*/ 91 h 91"/>
              <a:gd name="T30" fmla="*/ 114 w 140"/>
              <a:gd name="T31" fmla="*/ 91 h 91"/>
              <a:gd name="T32" fmla="*/ 140 w 140"/>
              <a:gd name="T33" fmla="*/ 66 h 91"/>
              <a:gd name="T34" fmla="*/ 118 w 140"/>
              <a:gd name="T35" fmla="*/ 4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91">
                <a:moveTo>
                  <a:pt x="118" y="40"/>
                </a:moveTo>
                <a:cubicBezTo>
                  <a:pt x="118" y="39"/>
                  <a:pt x="118" y="39"/>
                  <a:pt x="118" y="38"/>
                </a:cubicBezTo>
                <a:cubicBezTo>
                  <a:pt x="118" y="17"/>
                  <a:pt x="100" y="0"/>
                  <a:pt x="79" y="0"/>
                </a:cubicBezTo>
                <a:cubicBezTo>
                  <a:pt x="66" y="0"/>
                  <a:pt x="54" y="7"/>
                  <a:pt x="47" y="17"/>
                </a:cubicBezTo>
                <a:cubicBezTo>
                  <a:pt x="44" y="15"/>
                  <a:pt x="40" y="14"/>
                  <a:pt x="37" y="14"/>
                </a:cubicBezTo>
                <a:cubicBezTo>
                  <a:pt x="32" y="14"/>
                  <a:pt x="28" y="15"/>
                  <a:pt x="24" y="18"/>
                </a:cubicBezTo>
                <a:cubicBezTo>
                  <a:pt x="18" y="22"/>
                  <a:pt x="14" y="28"/>
                  <a:pt x="14" y="36"/>
                </a:cubicBezTo>
                <a:cubicBezTo>
                  <a:pt x="6" y="41"/>
                  <a:pt x="0" y="51"/>
                  <a:pt x="0" y="61"/>
                </a:cubicBezTo>
                <a:cubicBezTo>
                  <a:pt x="0" y="77"/>
                  <a:pt x="12" y="90"/>
                  <a:pt x="27" y="91"/>
                </a:cubicBezTo>
                <a:cubicBezTo>
                  <a:pt x="28" y="91"/>
                  <a:pt x="30" y="91"/>
                  <a:pt x="31" y="91"/>
                </a:cubicBezTo>
                <a:cubicBezTo>
                  <a:pt x="32" y="91"/>
                  <a:pt x="33" y="91"/>
                  <a:pt x="34" y="91"/>
                </a:cubicBezTo>
                <a:cubicBezTo>
                  <a:pt x="48" y="91"/>
                  <a:pt x="81" y="91"/>
                  <a:pt x="97" y="91"/>
                </a:cubicBezTo>
                <a:cubicBezTo>
                  <a:pt x="97" y="91"/>
                  <a:pt x="97" y="91"/>
                  <a:pt x="98" y="91"/>
                </a:cubicBezTo>
                <a:cubicBezTo>
                  <a:pt x="99" y="91"/>
                  <a:pt x="99" y="91"/>
                  <a:pt x="99" y="91"/>
                </a:cubicBezTo>
                <a:cubicBezTo>
                  <a:pt x="100" y="91"/>
                  <a:pt x="102" y="91"/>
                  <a:pt x="104" y="91"/>
                </a:cubicBezTo>
                <a:cubicBezTo>
                  <a:pt x="114" y="91"/>
                  <a:pt x="114" y="91"/>
                  <a:pt x="114" y="91"/>
                </a:cubicBezTo>
                <a:cubicBezTo>
                  <a:pt x="128" y="91"/>
                  <a:pt x="140" y="80"/>
                  <a:pt x="140" y="66"/>
                </a:cubicBezTo>
                <a:cubicBezTo>
                  <a:pt x="140" y="53"/>
                  <a:pt x="130" y="42"/>
                  <a:pt x="118" y="4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192"/>
          <p:cNvSpPr>
            <a:spLocks/>
          </p:cNvSpPr>
          <p:nvPr/>
        </p:nvSpPr>
        <p:spPr bwMode="auto">
          <a:xfrm>
            <a:off x="7178909" y="1465103"/>
            <a:ext cx="2606311" cy="1658338"/>
          </a:xfrm>
          <a:custGeom>
            <a:avLst/>
            <a:gdLst>
              <a:gd name="T0" fmla="*/ 251 w 299"/>
              <a:gd name="T1" fmla="*/ 87 h 197"/>
              <a:gd name="T2" fmla="*/ 251 w 299"/>
              <a:gd name="T3" fmla="*/ 83 h 197"/>
              <a:gd name="T4" fmla="*/ 169 w 299"/>
              <a:gd name="T5" fmla="*/ 0 h 197"/>
              <a:gd name="T6" fmla="*/ 100 w 299"/>
              <a:gd name="T7" fmla="*/ 37 h 197"/>
              <a:gd name="T8" fmla="*/ 78 w 299"/>
              <a:gd name="T9" fmla="*/ 31 h 197"/>
              <a:gd name="T10" fmla="*/ 51 w 299"/>
              <a:gd name="T11" fmla="*/ 39 h 197"/>
              <a:gd name="T12" fmla="*/ 30 w 299"/>
              <a:gd name="T13" fmla="*/ 78 h 197"/>
              <a:gd name="T14" fmla="*/ 0 w 299"/>
              <a:gd name="T15" fmla="*/ 132 h 197"/>
              <a:gd name="T16" fmla="*/ 58 w 299"/>
              <a:gd name="T17" fmla="*/ 197 h 197"/>
              <a:gd name="T18" fmla="*/ 65 w 299"/>
              <a:gd name="T19" fmla="*/ 197 h 197"/>
              <a:gd name="T20" fmla="*/ 72 w 299"/>
              <a:gd name="T21" fmla="*/ 197 h 197"/>
              <a:gd name="T22" fmla="*/ 206 w 299"/>
              <a:gd name="T23" fmla="*/ 197 h 197"/>
              <a:gd name="T24" fmla="*/ 209 w 299"/>
              <a:gd name="T25" fmla="*/ 197 h 197"/>
              <a:gd name="T26" fmla="*/ 212 w 299"/>
              <a:gd name="T27" fmla="*/ 197 h 197"/>
              <a:gd name="T28" fmla="*/ 222 w 299"/>
              <a:gd name="T29" fmla="*/ 197 h 197"/>
              <a:gd name="T30" fmla="*/ 244 w 299"/>
              <a:gd name="T31" fmla="*/ 197 h 197"/>
              <a:gd name="T32" fmla="*/ 299 w 299"/>
              <a:gd name="T33" fmla="*/ 142 h 197"/>
              <a:gd name="T34" fmla="*/ 251 w 299"/>
              <a:gd name="T35" fmla="*/ 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9" h="197">
                <a:moveTo>
                  <a:pt x="251" y="87"/>
                </a:moveTo>
                <a:cubicBezTo>
                  <a:pt x="251" y="86"/>
                  <a:pt x="251" y="84"/>
                  <a:pt x="251" y="83"/>
                </a:cubicBezTo>
                <a:cubicBezTo>
                  <a:pt x="251" y="37"/>
                  <a:pt x="215" y="0"/>
                  <a:pt x="169" y="0"/>
                </a:cubicBezTo>
                <a:cubicBezTo>
                  <a:pt x="140" y="0"/>
                  <a:pt x="115" y="15"/>
                  <a:pt x="100" y="37"/>
                </a:cubicBezTo>
                <a:cubicBezTo>
                  <a:pt x="94" y="33"/>
                  <a:pt x="86" y="31"/>
                  <a:pt x="78" y="31"/>
                </a:cubicBezTo>
                <a:cubicBezTo>
                  <a:pt x="68" y="31"/>
                  <a:pt x="58" y="34"/>
                  <a:pt x="51" y="39"/>
                </a:cubicBezTo>
                <a:cubicBezTo>
                  <a:pt x="38" y="48"/>
                  <a:pt x="30" y="62"/>
                  <a:pt x="30" y="78"/>
                </a:cubicBezTo>
                <a:cubicBezTo>
                  <a:pt x="12" y="89"/>
                  <a:pt x="0" y="110"/>
                  <a:pt x="0" y="132"/>
                </a:cubicBezTo>
                <a:cubicBezTo>
                  <a:pt x="0" y="166"/>
                  <a:pt x="25" y="193"/>
                  <a:pt x="58" y="197"/>
                </a:cubicBezTo>
                <a:cubicBezTo>
                  <a:pt x="60" y="197"/>
                  <a:pt x="63" y="197"/>
                  <a:pt x="65" y="197"/>
                </a:cubicBezTo>
                <a:cubicBezTo>
                  <a:pt x="67" y="197"/>
                  <a:pt x="69" y="197"/>
                  <a:pt x="72" y="197"/>
                </a:cubicBezTo>
                <a:cubicBezTo>
                  <a:pt x="102" y="197"/>
                  <a:pt x="173" y="197"/>
                  <a:pt x="206" y="197"/>
                </a:cubicBezTo>
                <a:cubicBezTo>
                  <a:pt x="207" y="197"/>
                  <a:pt x="208" y="197"/>
                  <a:pt x="209" y="197"/>
                </a:cubicBezTo>
                <a:cubicBezTo>
                  <a:pt x="212" y="197"/>
                  <a:pt x="212" y="197"/>
                  <a:pt x="212" y="197"/>
                </a:cubicBezTo>
                <a:cubicBezTo>
                  <a:pt x="214" y="197"/>
                  <a:pt x="219" y="197"/>
                  <a:pt x="222" y="197"/>
                </a:cubicBezTo>
                <a:cubicBezTo>
                  <a:pt x="244" y="197"/>
                  <a:pt x="244" y="197"/>
                  <a:pt x="244" y="197"/>
                </a:cubicBezTo>
                <a:cubicBezTo>
                  <a:pt x="275" y="197"/>
                  <a:pt x="299" y="172"/>
                  <a:pt x="299" y="142"/>
                </a:cubicBezTo>
                <a:cubicBezTo>
                  <a:pt x="299" y="114"/>
                  <a:pt x="278" y="91"/>
                  <a:pt x="251" y="87"/>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Title 1"/>
          <p:cNvSpPr txBox="1">
            <a:spLocks/>
          </p:cNvSpPr>
          <p:nvPr/>
        </p:nvSpPr>
        <p:spPr>
          <a:xfrm>
            <a:off x="358985" y="191403"/>
            <a:ext cx="11151917" cy="832764"/>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16600" kern="1200">
                <a:solidFill>
                  <a:schemeClr val="bg1"/>
                </a:solidFill>
                <a:latin typeface="+mj-lt"/>
                <a:ea typeface="+mj-ea"/>
                <a:cs typeface="+mj-cs"/>
              </a:defRPr>
            </a:lvl1pPr>
          </a:lstStyle>
          <a:p>
            <a:r>
              <a:rPr lang="en-US" sz="4705" dirty="0" smtClean="0"/>
              <a:t>Your identity goes with you</a:t>
            </a:r>
            <a:endParaRPr lang="en-US" sz="5882" dirty="0"/>
          </a:p>
        </p:txBody>
      </p:sp>
      <p:grpSp>
        <p:nvGrpSpPr>
          <p:cNvPr id="221" name="Group 220"/>
          <p:cNvGrpSpPr/>
          <p:nvPr/>
        </p:nvGrpSpPr>
        <p:grpSpPr>
          <a:xfrm>
            <a:off x="7011459" y="5051539"/>
            <a:ext cx="2653417" cy="1686451"/>
            <a:chOff x="3458391" y="4892436"/>
            <a:chExt cx="2706624" cy="1720268"/>
          </a:xfrm>
        </p:grpSpPr>
        <p:sp>
          <p:nvSpPr>
            <p:cNvPr id="222" name="Rectangle 221"/>
            <p:cNvSpPr/>
            <p:nvPr/>
          </p:nvSpPr>
          <p:spPr bwMode="auto">
            <a:xfrm>
              <a:off x="3458391" y="4892436"/>
              <a:ext cx="2706624" cy="1720268"/>
            </a:xfrm>
            <a:prstGeom prst="rect">
              <a:avLst/>
            </a:prstGeom>
            <a:solidFill>
              <a:schemeClr val="accent1"/>
            </a:solidFill>
            <a:ln w="19050">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grpSp>
          <p:nvGrpSpPr>
            <p:cNvPr id="223" name="Group 222"/>
            <p:cNvGrpSpPr/>
            <p:nvPr/>
          </p:nvGrpSpPr>
          <p:grpSpPr>
            <a:xfrm>
              <a:off x="3755359" y="5289026"/>
              <a:ext cx="2112688" cy="1222549"/>
              <a:chOff x="3770482" y="5289026"/>
              <a:chExt cx="2112688" cy="1222549"/>
            </a:xfrm>
          </p:grpSpPr>
          <p:sp>
            <p:nvSpPr>
              <p:cNvPr id="224" name="TextBox 223"/>
              <p:cNvSpPr txBox="1"/>
              <p:nvPr/>
            </p:nvSpPr>
            <p:spPr>
              <a:xfrm>
                <a:off x="3776238" y="6345376"/>
                <a:ext cx="2106932" cy="166199"/>
              </a:xfrm>
              <a:prstGeom prst="rect">
                <a:avLst/>
              </a:prstGeom>
              <a:noFill/>
            </p:spPr>
            <p:txBody>
              <a:bodyPr wrap="square" lIns="0" tIns="0" rIns="0" bIns="0" rtlCol="0">
                <a:spAutoFit/>
              </a:bodyPr>
              <a:lstStyle/>
              <a:p>
                <a:pPr algn="ctr" defTabSz="1218550">
                  <a:lnSpc>
                    <a:spcPct val="90000"/>
                  </a:lnSpc>
                  <a:spcBef>
                    <a:spcPct val="20000"/>
                  </a:spcBef>
                  <a:buSzPct val="80000"/>
                </a:pPr>
                <a:r>
                  <a:rPr lang="en-US" sz="1176" dirty="0">
                    <a:gradFill>
                      <a:gsLst>
                        <a:gs pos="21429">
                          <a:srgbClr val="EFEFEF"/>
                        </a:gs>
                        <a:gs pos="42000">
                          <a:srgbClr val="EFEFEF"/>
                        </a:gs>
                      </a:gsLst>
                      <a:lin ang="5400000" scaled="0"/>
                    </a:gradFill>
                  </a:rPr>
                  <a:t>PCs and devices</a:t>
                </a:r>
              </a:p>
            </p:txBody>
          </p:sp>
          <p:grpSp>
            <p:nvGrpSpPr>
              <p:cNvPr id="225" name="Group 224"/>
              <p:cNvGrpSpPr/>
              <p:nvPr/>
            </p:nvGrpSpPr>
            <p:grpSpPr>
              <a:xfrm>
                <a:off x="3770482" y="5289026"/>
                <a:ext cx="2112688" cy="667362"/>
                <a:chOff x="3617870" y="5289026"/>
                <a:chExt cx="2112688" cy="667362"/>
              </a:xfrm>
            </p:grpSpPr>
            <p:sp>
              <p:nvSpPr>
                <p:cNvPr id="226" name="Freeform 6"/>
                <p:cNvSpPr>
                  <a:spLocks noEditPoints="1"/>
                </p:cNvSpPr>
                <p:nvPr/>
              </p:nvSpPr>
              <p:spPr bwMode="black">
                <a:xfrm>
                  <a:off x="3617870" y="5289026"/>
                  <a:ext cx="2112688" cy="667362"/>
                </a:xfrm>
                <a:custGeom>
                  <a:avLst/>
                  <a:gdLst>
                    <a:gd name="T0" fmla="*/ 1781 w 1985"/>
                    <a:gd name="T1" fmla="*/ 576 h 627"/>
                    <a:gd name="T2" fmla="*/ 1781 w 1985"/>
                    <a:gd name="T3" fmla="*/ 576 h 627"/>
                    <a:gd name="T4" fmla="*/ 1781 w 1985"/>
                    <a:gd name="T5" fmla="*/ 576 h 627"/>
                    <a:gd name="T6" fmla="*/ 1781 w 1985"/>
                    <a:gd name="T7" fmla="*/ 576 h 627"/>
                    <a:gd name="T8" fmla="*/ 1781 w 1985"/>
                    <a:gd name="T9" fmla="*/ 576 h 627"/>
                    <a:gd name="T10" fmla="*/ 1781 w 1985"/>
                    <a:gd name="T11" fmla="*/ 576 h 627"/>
                    <a:gd name="T12" fmla="*/ 1745 w 1985"/>
                    <a:gd name="T13" fmla="*/ 627 h 627"/>
                    <a:gd name="T14" fmla="*/ 1787 w 1985"/>
                    <a:gd name="T15" fmla="*/ 590 h 627"/>
                    <a:gd name="T16" fmla="*/ 1788 w 1985"/>
                    <a:gd name="T17" fmla="*/ 581 h 627"/>
                    <a:gd name="T18" fmla="*/ 1846 w 1985"/>
                    <a:gd name="T19" fmla="*/ 575 h 627"/>
                    <a:gd name="T20" fmla="*/ 1846 w 1985"/>
                    <a:gd name="T21" fmla="*/ 575 h 627"/>
                    <a:gd name="T22" fmla="*/ 1853 w 1985"/>
                    <a:gd name="T23" fmla="*/ 575 h 627"/>
                    <a:gd name="T24" fmla="*/ 1855 w 1985"/>
                    <a:gd name="T25" fmla="*/ 575 h 627"/>
                    <a:gd name="T26" fmla="*/ 1854 w 1985"/>
                    <a:gd name="T27" fmla="*/ 584 h 627"/>
                    <a:gd name="T28" fmla="*/ 1856 w 1985"/>
                    <a:gd name="T29" fmla="*/ 574 h 627"/>
                    <a:gd name="T30" fmla="*/ 1862 w 1985"/>
                    <a:gd name="T31" fmla="*/ 572 h 627"/>
                    <a:gd name="T32" fmla="*/ 1867 w 1985"/>
                    <a:gd name="T33" fmla="*/ 581 h 627"/>
                    <a:gd name="T34" fmla="*/ 1867 w 1985"/>
                    <a:gd name="T35" fmla="*/ 581 h 627"/>
                    <a:gd name="T36" fmla="*/ 1858 w 1985"/>
                    <a:gd name="T37" fmla="*/ 582 h 627"/>
                    <a:gd name="T38" fmla="*/ 1856 w 1985"/>
                    <a:gd name="T39" fmla="*/ 574 h 627"/>
                    <a:gd name="T40" fmla="*/ 1855 w 1985"/>
                    <a:gd name="T41" fmla="*/ 593 h 627"/>
                    <a:gd name="T42" fmla="*/ 1849 w 1985"/>
                    <a:gd name="T43" fmla="*/ 585 h 627"/>
                    <a:gd name="T44" fmla="*/ 1850 w 1985"/>
                    <a:gd name="T45" fmla="*/ 585 h 627"/>
                    <a:gd name="T46" fmla="*/ 1858 w 1985"/>
                    <a:gd name="T47" fmla="*/ 583 h 627"/>
                    <a:gd name="T48" fmla="*/ 1860 w 1985"/>
                    <a:gd name="T49" fmla="*/ 592 h 627"/>
                    <a:gd name="T50" fmla="*/ 1867 w 1985"/>
                    <a:gd name="T51" fmla="*/ 590 h 627"/>
                    <a:gd name="T52" fmla="*/ 1861 w 1985"/>
                    <a:gd name="T53" fmla="*/ 591 h 627"/>
                    <a:gd name="T54" fmla="*/ 1859 w 1985"/>
                    <a:gd name="T55" fmla="*/ 583 h 627"/>
                    <a:gd name="T56" fmla="*/ 1867 w 1985"/>
                    <a:gd name="T57" fmla="*/ 582 h 627"/>
                    <a:gd name="T58" fmla="*/ 1931 w 1985"/>
                    <a:gd name="T59" fmla="*/ 589 h 627"/>
                    <a:gd name="T60" fmla="*/ 1931 w 1985"/>
                    <a:gd name="T61" fmla="*/ 575 h 627"/>
                    <a:gd name="T62" fmla="*/ 1752 w 1985"/>
                    <a:gd name="T63" fmla="*/ 522 h 627"/>
                    <a:gd name="T64" fmla="*/ 1776 w 1985"/>
                    <a:gd name="T65" fmla="*/ 581 h 627"/>
                    <a:gd name="T66" fmla="*/ 1776 w 1985"/>
                    <a:gd name="T67" fmla="*/ 581 h 627"/>
                    <a:gd name="T68" fmla="*/ 1776 w 1985"/>
                    <a:gd name="T69" fmla="*/ 581 h 627"/>
                    <a:gd name="T70" fmla="*/ 1776 w 1985"/>
                    <a:gd name="T71" fmla="*/ 581 h 627"/>
                    <a:gd name="T72" fmla="*/ 1776 w 1985"/>
                    <a:gd name="T73" fmla="*/ 581 h 627"/>
                    <a:gd name="T74" fmla="*/ 1583 w 1985"/>
                    <a:gd name="T75" fmla="*/ 59 h 627"/>
                    <a:gd name="T76" fmla="*/ 803 w 1985"/>
                    <a:gd name="T77" fmla="*/ 570 h 627"/>
                    <a:gd name="T78" fmla="*/ 1288 w 1985"/>
                    <a:gd name="T79" fmla="*/ 580 h 627"/>
                    <a:gd name="T80" fmla="*/ 1275 w 1985"/>
                    <a:gd name="T81" fmla="*/ 540 h 627"/>
                    <a:gd name="T82" fmla="*/ 902 w 1985"/>
                    <a:gd name="T83" fmla="*/ 482 h 627"/>
                    <a:gd name="T84" fmla="*/ 1557 w 1985"/>
                    <a:gd name="T85" fmla="*/ 482 h 627"/>
                    <a:gd name="T86" fmla="*/ 292 w 1985"/>
                    <a:gd name="T87" fmla="*/ 16 h 627"/>
                    <a:gd name="T88" fmla="*/ 708 w 1985"/>
                    <a:gd name="T89" fmla="*/ 627 h 627"/>
                    <a:gd name="T90" fmla="*/ 292 w 1985"/>
                    <a:gd name="T91" fmla="*/ 479 h 627"/>
                    <a:gd name="T92" fmla="*/ 670 w 1985"/>
                    <a:gd name="T93" fmla="*/ 585 h 627"/>
                    <a:gd name="T94" fmla="*/ 333 w 1985"/>
                    <a:gd name="T95" fmla="*/ 57 h 627"/>
                    <a:gd name="T96" fmla="*/ 238 w 1985"/>
                    <a:gd name="T97" fmla="*/ 546 h 627"/>
                    <a:gd name="T98" fmla="*/ 247 w 1985"/>
                    <a:gd name="T99" fmla="*/ 480 h 627"/>
                    <a:gd name="T100" fmla="*/ 307 w 1985"/>
                    <a:gd name="T101" fmla="*/ 362 h 627"/>
                    <a:gd name="T102" fmla="*/ 205 w 1985"/>
                    <a:gd name="T103" fmla="*/ 339 h 627"/>
                    <a:gd name="T104" fmla="*/ 86 w 1985"/>
                    <a:gd name="T105" fmla="*/ 368 h 627"/>
                    <a:gd name="T106" fmla="*/ 95 w 1985"/>
                    <a:gd name="T107" fmla="*/ 587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85" h="627">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968" y="133"/>
                      </a:moveTo>
                      <a:cubicBezTo>
                        <a:pt x="1745" y="133"/>
                        <a:pt x="1745" y="133"/>
                        <a:pt x="1745" y="133"/>
                      </a:cubicBezTo>
                      <a:cubicBezTo>
                        <a:pt x="1735" y="133"/>
                        <a:pt x="1728" y="140"/>
                        <a:pt x="1728" y="150"/>
                      </a:cubicBezTo>
                      <a:cubicBezTo>
                        <a:pt x="1728" y="610"/>
                        <a:pt x="1728" y="610"/>
                        <a:pt x="1728" y="610"/>
                      </a:cubicBezTo>
                      <a:cubicBezTo>
                        <a:pt x="1728" y="619"/>
                        <a:pt x="1735" y="627"/>
                        <a:pt x="1745" y="627"/>
                      </a:cubicBezTo>
                      <a:cubicBezTo>
                        <a:pt x="1968" y="627"/>
                        <a:pt x="1968" y="627"/>
                        <a:pt x="1968" y="627"/>
                      </a:cubicBezTo>
                      <a:cubicBezTo>
                        <a:pt x="1978" y="627"/>
                        <a:pt x="1985" y="619"/>
                        <a:pt x="1985" y="610"/>
                      </a:cubicBezTo>
                      <a:cubicBezTo>
                        <a:pt x="1985" y="150"/>
                        <a:pt x="1985" y="150"/>
                        <a:pt x="1985" y="150"/>
                      </a:cubicBezTo>
                      <a:cubicBezTo>
                        <a:pt x="1985" y="140"/>
                        <a:pt x="1978" y="133"/>
                        <a:pt x="1968" y="133"/>
                      </a:cubicBezTo>
                      <a:close/>
                      <a:moveTo>
                        <a:pt x="1787" y="590"/>
                      </a:moveTo>
                      <a:cubicBezTo>
                        <a:pt x="1784" y="586"/>
                        <a:pt x="1784" y="586"/>
                        <a:pt x="1784" y="586"/>
                      </a:cubicBezTo>
                      <a:cubicBezTo>
                        <a:pt x="1783" y="587"/>
                        <a:pt x="1782" y="587"/>
                        <a:pt x="1781" y="587"/>
                      </a:cubicBezTo>
                      <a:cubicBezTo>
                        <a:pt x="1777" y="587"/>
                        <a:pt x="1774" y="584"/>
                        <a:pt x="1774" y="581"/>
                      </a:cubicBezTo>
                      <a:cubicBezTo>
                        <a:pt x="1774" y="577"/>
                        <a:pt x="1777" y="574"/>
                        <a:pt x="1781" y="574"/>
                      </a:cubicBezTo>
                      <a:cubicBezTo>
                        <a:pt x="1785" y="574"/>
                        <a:pt x="1788" y="577"/>
                        <a:pt x="1788" y="581"/>
                      </a:cubicBezTo>
                      <a:cubicBezTo>
                        <a:pt x="1788" y="582"/>
                        <a:pt x="1787" y="584"/>
                        <a:pt x="1786" y="585"/>
                      </a:cubicBezTo>
                      <a:cubicBezTo>
                        <a:pt x="1788" y="589"/>
                        <a:pt x="1788" y="589"/>
                        <a:pt x="1788" y="589"/>
                      </a:cubicBezTo>
                      <a:lnTo>
                        <a:pt x="1787" y="590"/>
                      </a:lnTo>
                      <a:close/>
                      <a:moveTo>
                        <a:pt x="1848" y="583"/>
                      </a:moveTo>
                      <a:cubicBezTo>
                        <a:pt x="1846" y="575"/>
                        <a:pt x="1846" y="575"/>
                        <a:pt x="1846" y="575"/>
                      </a:cubicBezTo>
                      <a:cubicBezTo>
                        <a:pt x="1846" y="575"/>
                        <a:pt x="1846" y="575"/>
                        <a:pt x="1846" y="575"/>
                      </a:cubicBezTo>
                      <a:cubicBezTo>
                        <a:pt x="1846" y="575"/>
                        <a:pt x="1846" y="575"/>
                        <a:pt x="1846" y="575"/>
                      </a:cubicBezTo>
                      <a:cubicBezTo>
                        <a:pt x="1846" y="575"/>
                        <a:pt x="1846" y="575"/>
                        <a:pt x="1846" y="575"/>
                      </a:cubicBezTo>
                      <a:cubicBezTo>
                        <a:pt x="1846" y="575"/>
                        <a:pt x="1846" y="575"/>
                        <a:pt x="1846" y="575"/>
                      </a:cubicBezTo>
                      <a:cubicBezTo>
                        <a:pt x="1846" y="575"/>
                        <a:pt x="1846" y="575"/>
                        <a:pt x="1846" y="575"/>
                      </a:cubicBezTo>
                      <a:cubicBezTo>
                        <a:pt x="1847" y="575"/>
                        <a:pt x="1847" y="575"/>
                        <a:pt x="1848" y="575"/>
                      </a:cubicBezTo>
                      <a:cubicBezTo>
                        <a:pt x="1848" y="576"/>
                        <a:pt x="1849" y="576"/>
                        <a:pt x="1849" y="576"/>
                      </a:cubicBezTo>
                      <a:cubicBezTo>
                        <a:pt x="1850" y="576"/>
                        <a:pt x="1850" y="576"/>
                        <a:pt x="1850" y="576"/>
                      </a:cubicBezTo>
                      <a:cubicBezTo>
                        <a:pt x="1851" y="576"/>
                        <a:pt x="1851" y="576"/>
                        <a:pt x="1852" y="576"/>
                      </a:cubicBezTo>
                      <a:cubicBezTo>
                        <a:pt x="1852" y="576"/>
                        <a:pt x="1853" y="576"/>
                        <a:pt x="1853" y="575"/>
                      </a:cubicBezTo>
                      <a:cubicBezTo>
                        <a:pt x="1854" y="575"/>
                        <a:pt x="1854" y="575"/>
                        <a:pt x="1855" y="574"/>
                      </a:cubicBezTo>
                      <a:cubicBezTo>
                        <a:pt x="1855" y="574"/>
                        <a:pt x="1855" y="574"/>
                        <a:pt x="1855" y="574"/>
                      </a:cubicBezTo>
                      <a:cubicBezTo>
                        <a:pt x="1855" y="574"/>
                        <a:pt x="1855" y="574"/>
                        <a:pt x="1855" y="574"/>
                      </a:cubicBezTo>
                      <a:cubicBezTo>
                        <a:pt x="1855" y="575"/>
                        <a:pt x="1855" y="575"/>
                        <a:pt x="1855" y="575"/>
                      </a:cubicBezTo>
                      <a:cubicBezTo>
                        <a:pt x="1855" y="575"/>
                        <a:pt x="1855" y="575"/>
                        <a:pt x="1855" y="575"/>
                      </a:cubicBezTo>
                      <a:cubicBezTo>
                        <a:pt x="1857" y="582"/>
                        <a:pt x="1857" y="582"/>
                        <a:pt x="1857" y="582"/>
                      </a:cubicBezTo>
                      <a:cubicBezTo>
                        <a:pt x="1857" y="582"/>
                        <a:pt x="1857" y="582"/>
                        <a:pt x="1857" y="582"/>
                      </a:cubicBezTo>
                      <a:cubicBezTo>
                        <a:pt x="1857" y="582"/>
                        <a:pt x="1857" y="582"/>
                        <a:pt x="1857" y="582"/>
                      </a:cubicBezTo>
                      <a:cubicBezTo>
                        <a:pt x="1857" y="583"/>
                        <a:pt x="1857" y="583"/>
                        <a:pt x="1857" y="583"/>
                      </a:cubicBezTo>
                      <a:cubicBezTo>
                        <a:pt x="1856" y="583"/>
                        <a:pt x="1855" y="584"/>
                        <a:pt x="1854" y="584"/>
                      </a:cubicBezTo>
                      <a:cubicBezTo>
                        <a:pt x="1854" y="584"/>
                        <a:pt x="1853" y="584"/>
                        <a:pt x="1853" y="584"/>
                      </a:cubicBezTo>
                      <a:cubicBezTo>
                        <a:pt x="1852" y="584"/>
                        <a:pt x="1852" y="584"/>
                        <a:pt x="1851" y="584"/>
                      </a:cubicBezTo>
                      <a:cubicBezTo>
                        <a:pt x="1850" y="584"/>
                        <a:pt x="1849" y="583"/>
                        <a:pt x="1848" y="583"/>
                      </a:cubicBezTo>
                      <a:cubicBezTo>
                        <a:pt x="1848" y="583"/>
                        <a:pt x="1848" y="583"/>
                        <a:pt x="1848" y="583"/>
                      </a:cubicBezTo>
                      <a:close/>
                      <a:moveTo>
                        <a:pt x="1856" y="574"/>
                      </a:moveTo>
                      <a:cubicBezTo>
                        <a:pt x="1856" y="574"/>
                        <a:pt x="1856" y="574"/>
                        <a:pt x="1856" y="574"/>
                      </a:cubicBezTo>
                      <a:cubicBezTo>
                        <a:pt x="1856" y="574"/>
                        <a:pt x="1856" y="574"/>
                        <a:pt x="1856" y="574"/>
                      </a:cubicBezTo>
                      <a:cubicBezTo>
                        <a:pt x="1856" y="573"/>
                        <a:pt x="1857" y="573"/>
                        <a:pt x="1857" y="573"/>
                      </a:cubicBezTo>
                      <a:cubicBezTo>
                        <a:pt x="1858" y="572"/>
                        <a:pt x="1859" y="572"/>
                        <a:pt x="1860" y="572"/>
                      </a:cubicBezTo>
                      <a:cubicBezTo>
                        <a:pt x="1861" y="572"/>
                        <a:pt x="1862" y="572"/>
                        <a:pt x="1862" y="572"/>
                      </a:cubicBezTo>
                      <a:cubicBezTo>
                        <a:pt x="1863" y="572"/>
                        <a:pt x="1864" y="573"/>
                        <a:pt x="1865" y="573"/>
                      </a:cubicBezTo>
                      <a:cubicBezTo>
                        <a:pt x="1865" y="573"/>
                        <a:pt x="1865" y="573"/>
                        <a:pt x="1865" y="573"/>
                      </a:cubicBezTo>
                      <a:cubicBezTo>
                        <a:pt x="1865" y="574"/>
                        <a:pt x="1865" y="574"/>
                        <a:pt x="1865" y="574"/>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5" y="580"/>
                        <a:pt x="1863" y="580"/>
                        <a:pt x="1862" y="580"/>
                      </a:cubicBezTo>
                      <a:cubicBezTo>
                        <a:pt x="1861" y="580"/>
                        <a:pt x="1861" y="580"/>
                        <a:pt x="1860" y="581"/>
                      </a:cubicBezTo>
                      <a:cubicBezTo>
                        <a:pt x="1860" y="581"/>
                        <a:pt x="1859" y="581"/>
                        <a:pt x="1859" y="582"/>
                      </a:cubicBezTo>
                      <a:cubicBezTo>
                        <a:pt x="1859" y="582"/>
                        <a:pt x="1859" y="582"/>
                        <a:pt x="1858" y="582"/>
                      </a:cubicBezTo>
                      <a:cubicBezTo>
                        <a:pt x="1858" y="582"/>
                        <a:pt x="1858" y="582"/>
                        <a:pt x="1858" y="582"/>
                      </a:cubicBezTo>
                      <a:cubicBezTo>
                        <a:pt x="1858" y="581"/>
                        <a:pt x="1858" y="581"/>
                        <a:pt x="1858" y="581"/>
                      </a:cubicBezTo>
                      <a:cubicBezTo>
                        <a:pt x="1857" y="577"/>
                        <a:pt x="1857" y="577"/>
                        <a:pt x="1857" y="577"/>
                      </a:cubicBezTo>
                      <a:cubicBezTo>
                        <a:pt x="1856" y="574"/>
                        <a:pt x="1856" y="574"/>
                        <a:pt x="1856" y="574"/>
                      </a:cubicBezTo>
                      <a:cubicBezTo>
                        <a:pt x="1856" y="574"/>
                        <a:pt x="1856" y="574"/>
                        <a:pt x="1856" y="574"/>
                      </a:cubicBezTo>
                      <a:cubicBezTo>
                        <a:pt x="1856" y="574"/>
                        <a:pt x="1856" y="574"/>
                        <a:pt x="1856" y="574"/>
                      </a:cubicBezTo>
                      <a:close/>
                      <a:moveTo>
                        <a:pt x="1860" y="592"/>
                      </a:moveTo>
                      <a:cubicBezTo>
                        <a:pt x="1859" y="592"/>
                        <a:pt x="1859" y="592"/>
                        <a:pt x="1858" y="592"/>
                      </a:cubicBezTo>
                      <a:cubicBezTo>
                        <a:pt x="1858" y="593"/>
                        <a:pt x="1858" y="593"/>
                        <a:pt x="1857" y="593"/>
                      </a:cubicBezTo>
                      <a:cubicBezTo>
                        <a:pt x="1857" y="593"/>
                        <a:pt x="1857" y="593"/>
                        <a:pt x="1856" y="593"/>
                      </a:cubicBezTo>
                      <a:cubicBezTo>
                        <a:pt x="1856" y="593"/>
                        <a:pt x="1856" y="593"/>
                        <a:pt x="1855" y="593"/>
                      </a:cubicBezTo>
                      <a:cubicBezTo>
                        <a:pt x="1855" y="593"/>
                        <a:pt x="1854" y="593"/>
                        <a:pt x="1854" y="593"/>
                      </a:cubicBezTo>
                      <a:cubicBezTo>
                        <a:pt x="1853" y="593"/>
                        <a:pt x="1853" y="593"/>
                        <a:pt x="1852" y="593"/>
                      </a:cubicBezTo>
                      <a:cubicBezTo>
                        <a:pt x="1852" y="593"/>
                        <a:pt x="1851" y="592"/>
                        <a:pt x="1851" y="592"/>
                      </a:cubicBezTo>
                      <a:cubicBezTo>
                        <a:pt x="1851" y="592"/>
                        <a:pt x="1851" y="592"/>
                        <a:pt x="1851" y="592"/>
                      </a:cubicBezTo>
                      <a:cubicBezTo>
                        <a:pt x="1849" y="585"/>
                        <a:pt x="1849" y="585"/>
                        <a:pt x="1849" y="585"/>
                      </a:cubicBezTo>
                      <a:cubicBezTo>
                        <a:pt x="1849" y="584"/>
                        <a:pt x="1849" y="584"/>
                        <a:pt x="1849" y="584"/>
                      </a:cubicBezTo>
                      <a:cubicBezTo>
                        <a:pt x="1849" y="584"/>
                        <a:pt x="1849" y="584"/>
                        <a:pt x="1849" y="584"/>
                      </a:cubicBezTo>
                      <a:cubicBezTo>
                        <a:pt x="1849" y="584"/>
                        <a:pt x="1849" y="584"/>
                        <a:pt x="1849" y="584"/>
                      </a:cubicBezTo>
                      <a:cubicBezTo>
                        <a:pt x="1849" y="584"/>
                        <a:pt x="1849" y="584"/>
                        <a:pt x="1849" y="584"/>
                      </a:cubicBezTo>
                      <a:cubicBezTo>
                        <a:pt x="1849" y="584"/>
                        <a:pt x="1850" y="585"/>
                        <a:pt x="1850" y="585"/>
                      </a:cubicBezTo>
                      <a:cubicBezTo>
                        <a:pt x="1851" y="585"/>
                        <a:pt x="1851" y="585"/>
                        <a:pt x="1852" y="585"/>
                      </a:cubicBezTo>
                      <a:cubicBezTo>
                        <a:pt x="1853" y="585"/>
                        <a:pt x="1853" y="585"/>
                        <a:pt x="1854" y="585"/>
                      </a:cubicBezTo>
                      <a:cubicBezTo>
                        <a:pt x="1855" y="585"/>
                        <a:pt x="1855" y="585"/>
                        <a:pt x="1856" y="584"/>
                      </a:cubicBezTo>
                      <a:cubicBezTo>
                        <a:pt x="1856" y="584"/>
                        <a:pt x="1857" y="584"/>
                        <a:pt x="1858" y="584"/>
                      </a:cubicBezTo>
                      <a:cubicBezTo>
                        <a:pt x="1858" y="583"/>
                        <a:pt x="1858" y="583"/>
                        <a:pt x="1858" y="583"/>
                      </a:cubicBezTo>
                      <a:cubicBezTo>
                        <a:pt x="1858" y="583"/>
                        <a:pt x="1858" y="584"/>
                        <a:pt x="1858" y="584"/>
                      </a:cubicBezTo>
                      <a:cubicBezTo>
                        <a:pt x="1858" y="584"/>
                        <a:pt x="1858" y="584"/>
                        <a:pt x="1858" y="584"/>
                      </a:cubicBezTo>
                      <a:cubicBezTo>
                        <a:pt x="1858" y="584"/>
                        <a:pt x="1858" y="584"/>
                        <a:pt x="1858" y="584"/>
                      </a:cubicBezTo>
                      <a:cubicBezTo>
                        <a:pt x="1860" y="591"/>
                        <a:pt x="1860" y="591"/>
                        <a:pt x="1860" y="591"/>
                      </a:cubicBezTo>
                      <a:cubicBezTo>
                        <a:pt x="1860" y="591"/>
                        <a:pt x="1860" y="592"/>
                        <a:pt x="1860" y="592"/>
                      </a:cubicBezTo>
                      <a:close/>
                      <a:moveTo>
                        <a:pt x="1870" y="590"/>
                      </a:moveTo>
                      <a:cubicBezTo>
                        <a:pt x="1869" y="590"/>
                        <a:pt x="1869" y="590"/>
                        <a:pt x="1869" y="590"/>
                      </a:cubicBezTo>
                      <a:cubicBezTo>
                        <a:pt x="1869" y="590"/>
                        <a:pt x="1869" y="590"/>
                        <a:pt x="1869" y="590"/>
                      </a:cubicBezTo>
                      <a:cubicBezTo>
                        <a:pt x="1869" y="590"/>
                        <a:pt x="1869" y="590"/>
                        <a:pt x="1869" y="590"/>
                      </a:cubicBezTo>
                      <a:cubicBezTo>
                        <a:pt x="1869" y="590"/>
                        <a:pt x="1868" y="590"/>
                        <a:pt x="1867" y="590"/>
                      </a:cubicBezTo>
                      <a:cubicBezTo>
                        <a:pt x="1866" y="589"/>
                        <a:pt x="1866" y="589"/>
                        <a:pt x="1865" y="589"/>
                      </a:cubicBezTo>
                      <a:cubicBezTo>
                        <a:pt x="1865" y="589"/>
                        <a:pt x="1864" y="589"/>
                        <a:pt x="1864" y="590"/>
                      </a:cubicBezTo>
                      <a:cubicBezTo>
                        <a:pt x="1863" y="590"/>
                        <a:pt x="1863" y="590"/>
                        <a:pt x="1863" y="590"/>
                      </a:cubicBezTo>
                      <a:cubicBezTo>
                        <a:pt x="1862" y="590"/>
                        <a:pt x="1862" y="591"/>
                        <a:pt x="1861" y="591"/>
                      </a:cubicBezTo>
                      <a:cubicBezTo>
                        <a:pt x="1861" y="591"/>
                        <a:pt x="1861" y="591"/>
                        <a:pt x="1861" y="591"/>
                      </a:cubicBezTo>
                      <a:cubicBezTo>
                        <a:pt x="1861" y="591"/>
                        <a:pt x="1861" y="591"/>
                        <a:pt x="1861" y="591"/>
                      </a:cubicBezTo>
                      <a:cubicBezTo>
                        <a:pt x="1861" y="591"/>
                        <a:pt x="1861" y="591"/>
                        <a:pt x="1861" y="591"/>
                      </a:cubicBezTo>
                      <a:cubicBezTo>
                        <a:pt x="1861" y="591"/>
                        <a:pt x="1859" y="583"/>
                        <a:pt x="1859" y="583"/>
                      </a:cubicBezTo>
                      <a:cubicBezTo>
                        <a:pt x="1859" y="583"/>
                        <a:pt x="1859" y="583"/>
                        <a:pt x="1859" y="583"/>
                      </a:cubicBezTo>
                      <a:cubicBezTo>
                        <a:pt x="1859" y="583"/>
                        <a:pt x="1859" y="583"/>
                        <a:pt x="1859" y="583"/>
                      </a:cubicBezTo>
                      <a:cubicBezTo>
                        <a:pt x="1860" y="582"/>
                        <a:pt x="1861" y="582"/>
                        <a:pt x="1862" y="581"/>
                      </a:cubicBezTo>
                      <a:cubicBezTo>
                        <a:pt x="1862" y="581"/>
                        <a:pt x="1863" y="581"/>
                        <a:pt x="1863" y="581"/>
                      </a:cubicBezTo>
                      <a:cubicBezTo>
                        <a:pt x="1864" y="581"/>
                        <a:pt x="1864" y="581"/>
                        <a:pt x="1864" y="581"/>
                      </a:cubicBezTo>
                      <a:cubicBezTo>
                        <a:pt x="1865" y="581"/>
                        <a:pt x="1865" y="582"/>
                        <a:pt x="1866" y="582"/>
                      </a:cubicBezTo>
                      <a:cubicBezTo>
                        <a:pt x="1866" y="582"/>
                        <a:pt x="1867" y="582"/>
                        <a:pt x="1867" y="582"/>
                      </a:cubicBezTo>
                      <a:cubicBezTo>
                        <a:pt x="1867" y="582"/>
                        <a:pt x="1867" y="582"/>
                        <a:pt x="1867" y="582"/>
                      </a:cubicBezTo>
                      <a:cubicBezTo>
                        <a:pt x="1870" y="590"/>
                        <a:pt x="1870" y="590"/>
                        <a:pt x="1870" y="590"/>
                      </a:cubicBezTo>
                      <a:cubicBezTo>
                        <a:pt x="1870" y="590"/>
                        <a:pt x="1870" y="590"/>
                        <a:pt x="1870" y="590"/>
                      </a:cubicBezTo>
                      <a:close/>
                      <a:moveTo>
                        <a:pt x="1934" y="589"/>
                      </a:moveTo>
                      <a:cubicBezTo>
                        <a:pt x="1931" y="589"/>
                        <a:pt x="1931" y="589"/>
                        <a:pt x="1931" y="589"/>
                      </a:cubicBezTo>
                      <a:cubicBezTo>
                        <a:pt x="1937" y="583"/>
                        <a:pt x="1937" y="583"/>
                        <a:pt x="1937" y="583"/>
                      </a:cubicBezTo>
                      <a:cubicBezTo>
                        <a:pt x="1926" y="583"/>
                        <a:pt x="1926" y="583"/>
                        <a:pt x="1926" y="583"/>
                      </a:cubicBezTo>
                      <a:cubicBezTo>
                        <a:pt x="1926" y="581"/>
                        <a:pt x="1926" y="581"/>
                        <a:pt x="1926" y="581"/>
                      </a:cubicBezTo>
                      <a:cubicBezTo>
                        <a:pt x="1937" y="581"/>
                        <a:pt x="1937" y="581"/>
                        <a:pt x="1937" y="581"/>
                      </a:cubicBezTo>
                      <a:cubicBezTo>
                        <a:pt x="1931" y="575"/>
                        <a:pt x="1931" y="575"/>
                        <a:pt x="1931" y="575"/>
                      </a:cubicBezTo>
                      <a:cubicBezTo>
                        <a:pt x="1934" y="575"/>
                        <a:pt x="1934" y="575"/>
                        <a:pt x="1934" y="575"/>
                      </a:cubicBezTo>
                      <a:cubicBezTo>
                        <a:pt x="1941" y="582"/>
                        <a:pt x="1941" y="582"/>
                        <a:pt x="1941" y="582"/>
                      </a:cubicBezTo>
                      <a:lnTo>
                        <a:pt x="1934" y="589"/>
                      </a:lnTo>
                      <a:close/>
                      <a:moveTo>
                        <a:pt x="1962" y="522"/>
                      </a:moveTo>
                      <a:cubicBezTo>
                        <a:pt x="1752" y="522"/>
                        <a:pt x="1752" y="522"/>
                        <a:pt x="1752" y="522"/>
                      </a:cubicBezTo>
                      <a:cubicBezTo>
                        <a:pt x="1752" y="173"/>
                        <a:pt x="1752" y="173"/>
                        <a:pt x="1752" y="173"/>
                      </a:cubicBezTo>
                      <a:cubicBezTo>
                        <a:pt x="1962" y="173"/>
                        <a:pt x="1962" y="173"/>
                        <a:pt x="1962" y="173"/>
                      </a:cubicBezTo>
                      <a:lnTo>
                        <a:pt x="1962" y="522"/>
                      </a:ln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583" y="482"/>
                      </a:moveTo>
                      <a:cubicBezTo>
                        <a:pt x="1583" y="59"/>
                        <a:pt x="1583" y="59"/>
                        <a:pt x="1583" y="59"/>
                      </a:cubicBezTo>
                      <a:cubicBezTo>
                        <a:pt x="1583" y="39"/>
                        <a:pt x="1566" y="23"/>
                        <a:pt x="1546" y="23"/>
                      </a:cubicBezTo>
                      <a:cubicBezTo>
                        <a:pt x="910" y="23"/>
                        <a:pt x="910" y="23"/>
                        <a:pt x="910" y="23"/>
                      </a:cubicBezTo>
                      <a:cubicBezTo>
                        <a:pt x="890" y="23"/>
                        <a:pt x="874" y="39"/>
                        <a:pt x="874" y="59"/>
                      </a:cubicBezTo>
                      <a:cubicBezTo>
                        <a:pt x="874" y="482"/>
                        <a:pt x="874" y="482"/>
                        <a:pt x="874" y="482"/>
                      </a:cubicBezTo>
                      <a:cubicBezTo>
                        <a:pt x="803" y="570"/>
                        <a:pt x="803" y="570"/>
                        <a:pt x="803" y="570"/>
                      </a:cubicBezTo>
                      <a:cubicBezTo>
                        <a:pt x="803" y="594"/>
                        <a:pt x="823" y="614"/>
                        <a:pt x="847" y="614"/>
                      </a:cubicBezTo>
                      <a:cubicBezTo>
                        <a:pt x="1609" y="614"/>
                        <a:pt x="1609" y="614"/>
                        <a:pt x="1609" y="614"/>
                      </a:cubicBezTo>
                      <a:cubicBezTo>
                        <a:pt x="1633" y="614"/>
                        <a:pt x="1654" y="594"/>
                        <a:pt x="1654" y="570"/>
                      </a:cubicBezTo>
                      <a:lnTo>
                        <a:pt x="1583" y="482"/>
                      </a:lnTo>
                      <a:close/>
                      <a:moveTo>
                        <a:pt x="1288" y="580"/>
                      </a:moveTo>
                      <a:cubicBezTo>
                        <a:pt x="1156" y="580"/>
                        <a:pt x="1156" y="580"/>
                        <a:pt x="1156" y="580"/>
                      </a:cubicBezTo>
                      <a:cubicBezTo>
                        <a:pt x="1148" y="580"/>
                        <a:pt x="1142" y="577"/>
                        <a:pt x="1142" y="573"/>
                      </a:cubicBezTo>
                      <a:cubicBezTo>
                        <a:pt x="1158" y="545"/>
                        <a:pt x="1158" y="545"/>
                        <a:pt x="1158" y="545"/>
                      </a:cubicBezTo>
                      <a:cubicBezTo>
                        <a:pt x="1158" y="542"/>
                        <a:pt x="1163" y="540"/>
                        <a:pt x="1169" y="540"/>
                      </a:cubicBezTo>
                      <a:cubicBezTo>
                        <a:pt x="1275" y="540"/>
                        <a:pt x="1275" y="540"/>
                        <a:pt x="1275" y="540"/>
                      </a:cubicBezTo>
                      <a:cubicBezTo>
                        <a:pt x="1280" y="540"/>
                        <a:pt x="1285" y="542"/>
                        <a:pt x="1285" y="545"/>
                      </a:cubicBezTo>
                      <a:cubicBezTo>
                        <a:pt x="1301" y="573"/>
                        <a:pt x="1301" y="573"/>
                        <a:pt x="1301" y="573"/>
                      </a:cubicBezTo>
                      <a:cubicBezTo>
                        <a:pt x="1301" y="577"/>
                        <a:pt x="1295" y="580"/>
                        <a:pt x="1288" y="580"/>
                      </a:cubicBezTo>
                      <a:close/>
                      <a:moveTo>
                        <a:pt x="1557" y="482"/>
                      </a:moveTo>
                      <a:cubicBezTo>
                        <a:pt x="902" y="482"/>
                        <a:pt x="902" y="482"/>
                        <a:pt x="902" y="482"/>
                      </a:cubicBezTo>
                      <a:cubicBezTo>
                        <a:pt x="902" y="65"/>
                        <a:pt x="902" y="65"/>
                        <a:pt x="902" y="65"/>
                      </a:cubicBezTo>
                      <a:cubicBezTo>
                        <a:pt x="902" y="55"/>
                        <a:pt x="910" y="47"/>
                        <a:pt x="921" y="47"/>
                      </a:cubicBezTo>
                      <a:cubicBezTo>
                        <a:pt x="1539" y="47"/>
                        <a:pt x="1539" y="47"/>
                        <a:pt x="1539" y="47"/>
                      </a:cubicBezTo>
                      <a:cubicBezTo>
                        <a:pt x="1549" y="47"/>
                        <a:pt x="1557" y="55"/>
                        <a:pt x="1557" y="65"/>
                      </a:cubicBezTo>
                      <a:lnTo>
                        <a:pt x="1557" y="482"/>
                      </a:lnTo>
                      <a:close/>
                      <a:moveTo>
                        <a:pt x="333" y="57"/>
                      </a:moveTo>
                      <a:cubicBezTo>
                        <a:pt x="333" y="57"/>
                        <a:pt x="333" y="57"/>
                        <a:pt x="333" y="57"/>
                      </a:cubicBezTo>
                      <a:cubicBezTo>
                        <a:pt x="333" y="327"/>
                        <a:pt x="333" y="327"/>
                        <a:pt x="333" y="327"/>
                      </a:cubicBezTo>
                      <a:cubicBezTo>
                        <a:pt x="333" y="327"/>
                        <a:pt x="333" y="327"/>
                        <a:pt x="292" y="363"/>
                      </a:cubicBezTo>
                      <a:cubicBezTo>
                        <a:pt x="292" y="363"/>
                        <a:pt x="292" y="363"/>
                        <a:pt x="292" y="16"/>
                      </a:cubicBezTo>
                      <a:cubicBezTo>
                        <a:pt x="292" y="6"/>
                        <a:pt x="298" y="0"/>
                        <a:pt x="308" y="0"/>
                      </a:cubicBezTo>
                      <a:cubicBezTo>
                        <a:pt x="308" y="0"/>
                        <a:pt x="308" y="0"/>
                        <a:pt x="708" y="0"/>
                      </a:cubicBezTo>
                      <a:cubicBezTo>
                        <a:pt x="717" y="0"/>
                        <a:pt x="725" y="6"/>
                        <a:pt x="725" y="16"/>
                      </a:cubicBezTo>
                      <a:cubicBezTo>
                        <a:pt x="725" y="16"/>
                        <a:pt x="725" y="16"/>
                        <a:pt x="725" y="611"/>
                      </a:cubicBezTo>
                      <a:cubicBezTo>
                        <a:pt x="725" y="621"/>
                        <a:pt x="717" y="627"/>
                        <a:pt x="708" y="627"/>
                      </a:cubicBezTo>
                      <a:cubicBezTo>
                        <a:pt x="708" y="627"/>
                        <a:pt x="708" y="627"/>
                        <a:pt x="308" y="627"/>
                      </a:cubicBezTo>
                      <a:cubicBezTo>
                        <a:pt x="298" y="627"/>
                        <a:pt x="292" y="621"/>
                        <a:pt x="292" y="611"/>
                      </a:cubicBezTo>
                      <a:cubicBezTo>
                        <a:pt x="292" y="611"/>
                        <a:pt x="292" y="593"/>
                        <a:pt x="292" y="536"/>
                      </a:cubicBezTo>
                      <a:cubicBezTo>
                        <a:pt x="292" y="527"/>
                        <a:pt x="292" y="517"/>
                        <a:pt x="292" y="506"/>
                      </a:cubicBezTo>
                      <a:cubicBezTo>
                        <a:pt x="292" y="498"/>
                        <a:pt x="292" y="489"/>
                        <a:pt x="292" y="479"/>
                      </a:cubicBezTo>
                      <a:cubicBezTo>
                        <a:pt x="292" y="474"/>
                        <a:pt x="292" y="468"/>
                        <a:pt x="292" y="461"/>
                      </a:cubicBezTo>
                      <a:cubicBezTo>
                        <a:pt x="292" y="461"/>
                        <a:pt x="292" y="461"/>
                        <a:pt x="333" y="424"/>
                      </a:cubicBezTo>
                      <a:cubicBezTo>
                        <a:pt x="333" y="424"/>
                        <a:pt x="333" y="457"/>
                        <a:pt x="333" y="570"/>
                      </a:cubicBezTo>
                      <a:cubicBezTo>
                        <a:pt x="333" y="578"/>
                        <a:pt x="339" y="585"/>
                        <a:pt x="345" y="585"/>
                      </a:cubicBezTo>
                      <a:cubicBezTo>
                        <a:pt x="345" y="585"/>
                        <a:pt x="345" y="585"/>
                        <a:pt x="670" y="585"/>
                      </a:cubicBezTo>
                      <a:cubicBezTo>
                        <a:pt x="677" y="585"/>
                        <a:pt x="683" y="578"/>
                        <a:pt x="683" y="570"/>
                      </a:cubicBezTo>
                      <a:cubicBezTo>
                        <a:pt x="683" y="570"/>
                        <a:pt x="683" y="570"/>
                        <a:pt x="683" y="57"/>
                      </a:cubicBezTo>
                      <a:cubicBezTo>
                        <a:pt x="683" y="49"/>
                        <a:pt x="677" y="42"/>
                        <a:pt x="670" y="42"/>
                      </a:cubicBezTo>
                      <a:cubicBezTo>
                        <a:pt x="670" y="42"/>
                        <a:pt x="670" y="42"/>
                        <a:pt x="345" y="42"/>
                      </a:cubicBezTo>
                      <a:cubicBezTo>
                        <a:pt x="339" y="42"/>
                        <a:pt x="333" y="49"/>
                        <a:pt x="333" y="57"/>
                      </a:cubicBezTo>
                      <a:close/>
                      <a:moveTo>
                        <a:pt x="95" y="587"/>
                      </a:moveTo>
                      <a:cubicBezTo>
                        <a:pt x="103" y="579"/>
                        <a:pt x="121" y="567"/>
                        <a:pt x="132" y="565"/>
                      </a:cubicBezTo>
                      <a:cubicBezTo>
                        <a:pt x="146" y="562"/>
                        <a:pt x="160" y="562"/>
                        <a:pt x="175" y="562"/>
                      </a:cubicBezTo>
                      <a:cubicBezTo>
                        <a:pt x="188" y="561"/>
                        <a:pt x="200" y="555"/>
                        <a:pt x="214" y="552"/>
                      </a:cubicBezTo>
                      <a:cubicBezTo>
                        <a:pt x="225" y="548"/>
                        <a:pt x="230" y="548"/>
                        <a:pt x="238" y="546"/>
                      </a:cubicBezTo>
                      <a:cubicBezTo>
                        <a:pt x="256" y="543"/>
                        <a:pt x="254" y="543"/>
                        <a:pt x="262" y="541"/>
                      </a:cubicBezTo>
                      <a:cubicBezTo>
                        <a:pt x="272" y="539"/>
                        <a:pt x="284" y="531"/>
                        <a:pt x="286" y="520"/>
                      </a:cubicBezTo>
                      <a:cubicBezTo>
                        <a:pt x="288" y="509"/>
                        <a:pt x="277" y="496"/>
                        <a:pt x="266" y="497"/>
                      </a:cubicBezTo>
                      <a:cubicBezTo>
                        <a:pt x="241" y="499"/>
                        <a:pt x="237" y="504"/>
                        <a:pt x="215" y="505"/>
                      </a:cubicBezTo>
                      <a:cubicBezTo>
                        <a:pt x="228" y="494"/>
                        <a:pt x="234" y="492"/>
                        <a:pt x="247" y="480"/>
                      </a:cubicBezTo>
                      <a:cubicBezTo>
                        <a:pt x="261" y="468"/>
                        <a:pt x="271" y="460"/>
                        <a:pt x="284" y="448"/>
                      </a:cubicBezTo>
                      <a:cubicBezTo>
                        <a:pt x="298" y="436"/>
                        <a:pt x="310" y="426"/>
                        <a:pt x="326" y="412"/>
                      </a:cubicBezTo>
                      <a:cubicBezTo>
                        <a:pt x="338" y="401"/>
                        <a:pt x="354" y="388"/>
                        <a:pt x="361" y="373"/>
                      </a:cubicBezTo>
                      <a:cubicBezTo>
                        <a:pt x="373" y="349"/>
                        <a:pt x="364" y="336"/>
                        <a:pt x="347" y="338"/>
                      </a:cubicBezTo>
                      <a:cubicBezTo>
                        <a:pt x="333" y="339"/>
                        <a:pt x="318" y="353"/>
                        <a:pt x="307" y="362"/>
                      </a:cubicBezTo>
                      <a:cubicBezTo>
                        <a:pt x="278" y="387"/>
                        <a:pt x="248" y="411"/>
                        <a:pt x="219" y="436"/>
                      </a:cubicBezTo>
                      <a:cubicBezTo>
                        <a:pt x="230" y="426"/>
                        <a:pt x="240" y="416"/>
                        <a:pt x="252" y="405"/>
                      </a:cubicBezTo>
                      <a:cubicBezTo>
                        <a:pt x="265" y="393"/>
                        <a:pt x="267" y="381"/>
                        <a:pt x="259" y="372"/>
                      </a:cubicBezTo>
                      <a:cubicBezTo>
                        <a:pt x="235" y="344"/>
                        <a:pt x="212" y="380"/>
                        <a:pt x="184" y="398"/>
                      </a:cubicBezTo>
                      <a:cubicBezTo>
                        <a:pt x="217" y="370"/>
                        <a:pt x="228" y="355"/>
                        <a:pt x="205" y="339"/>
                      </a:cubicBezTo>
                      <a:cubicBezTo>
                        <a:pt x="186" y="326"/>
                        <a:pt x="162" y="364"/>
                        <a:pt x="146" y="374"/>
                      </a:cubicBezTo>
                      <a:cubicBezTo>
                        <a:pt x="152" y="367"/>
                        <a:pt x="162" y="359"/>
                        <a:pt x="168" y="353"/>
                      </a:cubicBezTo>
                      <a:cubicBezTo>
                        <a:pt x="173" y="348"/>
                        <a:pt x="180" y="340"/>
                        <a:pt x="175" y="332"/>
                      </a:cubicBezTo>
                      <a:cubicBezTo>
                        <a:pt x="160" y="308"/>
                        <a:pt x="146" y="322"/>
                        <a:pt x="135" y="331"/>
                      </a:cubicBezTo>
                      <a:cubicBezTo>
                        <a:pt x="118" y="342"/>
                        <a:pt x="102" y="355"/>
                        <a:pt x="86" y="368"/>
                      </a:cubicBezTo>
                      <a:cubicBezTo>
                        <a:pt x="72" y="381"/>
                        <a:pt x="54" y="392"/>
                        <a:pt x="49" y="410"/>
                      </a:cubicBezTo>
                      <a:cubicBezTo>
                        <a:pt x="45" y="423"/>
                        <a:pt x="45" y="435"/>
                        <a:pt x="36" y="446"/>
                      </a:cubicBezTo>
                      <a:cubicBezTo>
                        <a:pt x="27" y="456"/>
                        <a:pt x="10" y="469"/>
                        <a:pt x="0" y="478"/>
                      </a:cubicBezTo>
                      <a:cubicBezTo>
                        <a:pt x="7" y="486"/>
                        <a:pt x="15" y="495"/>
                        <a:pt x="23" y="504"/>
                      </a:cubicBezTo>
                      <a:cubicBezTo>
                        <a:pt x="33" y="516"/>
                        <a:pt x="85" y="575"/>
                        <a:pt x="95" y="587"/>
                      </a:cubicBez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sp>
              <p:nvSpPr>
                <p:cNvPr id="227" name="Freeform 27"/>
                <p:cNvSpPr>
                  <a:spLocks noEditPoints="1"/>
                </p:cNvSpPr>
                <p:nvPr/>
              </p:nvSpPr>
              <p:spPr bwMode="auto">
                <a:xfrm>
                  <a:off x="4044956" y="5488061"/>
                  <a:ext cx="222252" cy="276414"/>
                </a:xfrm>
                <a:custGeom>
                  <a:avLst/>
                  <a:gdLst>
                    <a:gd name="T0" fmla="*/ 989 w 1986"/>
                    <a:gd name="T1" fmla="*/ 1654 h 2471"/>
                    <a:gd name="T2" fmla="*/ 1084 w 1986"/>
                    <a:gd name="T3" fmla="*/ 1605 h 2471"/>
                    <a:gd name="T4" fmla="*/ 1652 w 1986"/>
                    <a:gd name="T5" fmla="*/ 881 h 2471"/>
                    <a:gd name="T6" fmla="*/ 1652 w 1986"/>
                    <a:gd name="T7" fmla="*/ 1151 h 2471"/>
                    <a:gd name="T8" fmla="*/ 982 w 1986"/>
                    <a:gd name="T9" fmla="*/ 2090 h 2471"/>
                    <a:gd name="T10" fmla="*/ 602 w 1986"/>
                    <a:gd name="T11" fmla="*/ 1824 h 2471"/>
                    <a:gd name="T12" fmla="*/ 334 w 1986"/>
                    <a:gd name="T13" fmla="*/ 1142 h 2471"/>
                    <a:gd name="T14" fmla="*/ 334 w 1986"/>
                    <a:gd name="T15" fmla="*/ 799 h 2471"/>
                    <a:gd name="T16" fmla="*/ 421 w 1986"/>
                    <a:gd name="T17" fmla="*/ 682 h 2471"/>
                    <a:gd name="T18" fmla="*/ 883 w 1986"/>
                    <a:gd name="T19" fmla="*/ 482 h 2471"/>
                    <a:gd name="T20" fmla="*/ 984 w 1986"/>
                    <a:gd name="T21" fmla="*/ 442 h 2471"/>
                    <a:gd name="T22" fmla="*/ 1093 w 1986"/>
                    <a:gd name="T23" fmla="*/ 482 h 2471"/>
                    <a:gd name="T24" fmla="*/ 1495 w 1986"/>
                    <a:gd name="T25" fmla="*/ 668 h 2471"/>
                    <a:gd name="T26" fmla="*/ 1464 w 1986"/>
                    <a:gd name="T27" fmla="*/ 695 h 2471"/>
                    <a:gd name="T28" fmla="*/ 965 w 1986"/>
                    <a:gd name="T29" fmla="*/ 1328 h 2471"/>
                    <a:gd name="T30" fmla="*/ 763 w 1986"/>
                    <a:gd name="T31" fmla="*/ 1129 h 2471"/>
                    <a:gd name="T32" fmla="*/ 575 w 1986"/>
                    <a:gd name="T33" fmla="*/ 1131 h 2471"/>
                    <a:gd name="T34" fmla="*/ 580 w 1986"/>
                    <a:gd name="T35" fmla="*/ 1315 h 2471"/>
                    <a:gd name="T36" fmla="*/ 887 w 1986"/>
                    <a:gd name="T37" fmla="*/ 1616 h 2471"/>
                    <a:gd name="T38" fmla="*/ 978 w 1986"/>
                    <a:gd name="T39" fmla="*/ 1654 h 2471"/>
                    <a:gd name="T40" fmla="*/ 989 w 1986"/>
                    <a:gd name="T41" fmla="*/ 1654 h 2471"/>
                    <a:gd name="T42" fmla="*/ 1862 w 1986"/>
                    <a:gd name="T43" fmla="*/ 434 h 2471"/>
                    <a:gd name="T44" fmla="*/ 1986 w 1986"/>
                    <a:gd name="T45" fmla="*/ 609 h 2471"/>
                    <a:gd name="T46" fmla="*/ 1986 w 1986"/>
                    <a:gd name="T47" fmla="*/ 1116 h 2471"/>
                    <a:gd name="T48" fmla="*/ 978 w 1986"/>
                    <a:gd name="T49" fmla="*/ 2471 h 2471"/>
                    <a:gd name="T50" fmla="*/ 0 w 1986"/>
                    <a:gd name="T51" fmla="*/ 1105 h 2471"/>
                    <a:gd name="T52" fmla="*/ 0 w 1986"/>
                    <a:gd name="T53" fmla="*/ 589 h 2471"/>
                    <a:gd name="T54" fmla="*/ 120 w 1986"/>
                    <a:gd name="T55" fmla="*/ 411 h 2471"/>
                    <a:gd name="T56" fmla="*/ 792 w 1986"/>
                    <a:gd name="T57" fmla="*/ 108 h 2471"/>
                    <a:gd name="T58" fmla="*/ 1175 w 1986"/>
                    <a:gd name="T59" fmla="*/ 108 h 2471"/>
                    <a:gd name="T60" fmla="*/ 1862 w 1986"/>
                    <a:gd name="T61" fmla="*/ 434 h 2471"/>
                    <a:gd name="T62" fmla="*/ 1767 w 1986"/>
                    <a:gd name="T63" fmla="*/ 1153 h 2471"/>
                    <a:gd name="T64" fmla="*/ 1767 w 1986"/>
                    <a:gd name="T65" fmla="*/ 1153 h 2471"/>
                    <a:gd name="T66" fmla="*/ 1767 w 1986"/>
                    <a:gd name="T67" fmla="*/ 812 h 2471"/>
                    <a:gd name="T68" fmla="*/ 1604 w 1986"/>
                    <a:gd name="T69" fmla="*/ 584 h 2471"/>
                    <a:gd name="T70" fmla="*/ 1155 w 1986"/>
                    <a:gd name="T71" fmla="*/ 385 h 2471"/>
                    <a:gd name="T72" fmla="*/ 984 w 1986"/>
                    <a:gd name="T73" fmla="*/ 327 h 2471"/>
                    <a:gd name="T74" fmla="*/ 816 w 1986"/>
                    <a:gd name="T75" fmla="*/ 385 h 2471"/>
                    <a:gd name="T76" fmla="*/ 381 w 1986"/>
                    <a:gd name="T77" fmla="*/ 571 h 2471"/>
                    <a:gd name="T78" fmla="*/ 219 w 1986"/>
                    <a:gd name="T79" fmla="*/ 799 h 2471"/>
                    <a:gd name="T80" fmla="*/ 219 w 1986"/>
                    <a:gd name="T81" fmla="*/ 1142 h 2471"/>
                    <a:gd name="T82" fmla="*/ 516 w 1986"/>
                    <a:gd name="T83" fmla="*/ 1899 h 2471"/>
                    <a:gd name="T84" fmla="*/ 982 w 1986"/>
                    <a:gd name="T85" fmla="*/ 2207 h 2471"/>
                    <a:gd name="T86" fmla="*/ 1767 w 1986"/>
                    <a:gd name="T87" fmla="*/ 1153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6" h="2471">
                      <a:moveTo>
                        <a:pt x="989" y="1654"/>
                      </a:moveTo>
                      <a:cubicBezTo>
                        <a:pt x="1024" y="1651"/>
                        <a:pt x="1060" y="1636"/>
                        <a:pt x="1084" y="1605"/>
                      </a:cubicBezTo>
                      <a:cubicBezTo>
                        <a:pt x="1084" y="1605"/>
                        <a:pt x="1084" y="1605"/>
                        <a:pt x="1652" y="881"/>
                      </a:cubicBezTo>
                      <a:cubicBezTo>
                        <a:pt x="1652" y="881"/>
                        <a:pt x="1652" y="881"/>
                        <a:pt x="1652" y="1151"/>
                      </a:cubicBezTo>
                      <a:cubicBezTo>
                        <a:pt x="1652" y="1713"/>
                        <a:pt x="1095" y="2090"/>
                        <a:pt x="982" y="2090"/>
                      </a:cubicBezTo>
                      <a:cubicBezTo>
                        <a:pt x="920" y="2090"/>
                        <a:pt x="759" y="2008"/>
                        <a:pt x="602" y="1824"/>
                      </a:cubicBezTo>
                      <a:cubicBezTo>
                        <a:pt x="500" y="1707"/>
                        <a:pt x="334" y="1461"/>
                        <a:pt x="334" y="1142"/>
                      </a:cubicBezTo>
                      <a:cubicBezTo>
                        <a:pt x="334" y="1102"/>
                        <a:pt x="334" y="799"/>
                        <a:pt x="334" y="799"/>
                      </a:cubicBezTo>
                      <a:cubicBezTo>
                        <a:pt x="334" y="752"/>
                        <a:pt x="376" y="697"/>
                        <a:pt x="421" y="682"/>
                      </a:cubicBezTo>
                      <a:cubicBezTo>
                        <a:pt x="432" y="675"/>
                        <a:pt x="770" y="560"/>
                        <a:pt x="883" y="482"/>
                      </a:cubicBezTo>
                      <a:cubicBezTo>
                        <a:pt x="920" y="456"/>
                        <a:pt x="951" y="442"/>
                        <a:pt x="984" y="442"/>
                      </a:cubicBezTo>
                      <a:cubicBezTo>
                        <a:pt x="1018" y="442"/>
                        <a:pt x="1051" y="456"/>
                        <a:pt x="1093" y="482"/>
                      </a:cubicBezTo>
                      <a:cubicBezTo>
                        <a:pt x="1203" y="553"/>
                        <a:pt x="1389" y="628"/>
                        <a:pt x="1495" y="668"/>
                      </a:cubicBezTo>
                      <a:cubicBezTo>
                        <a:pt x="1482" y="675"/>
                        <a:pt x="1471" y="684"/>
                        <a:pt x="1464" y="695"/>
                      </a:cubicBezTo>
                      <a:cubicBezTo>
                        <a:pt x="1464" y="695"/>
                        <a:pt x="1464" y="695"/>
                        <a:pt x="965" y="1328"/>
                      </a:cubicBezTo>
                      <a:cubicBezTo>
                        <a:pt x="965" y="1328"/>
                        <a:pt x="965" y="1328"/>
                        <a:pt x="763" y="1129"/>
                      </a:cubicBezTo>
                      <a:cubicBezTo>
                        <a:pt x="710" y="1080"/>
                        <a:pt x="628" y="1080"/>
                        <a:pt x="575" y="1131"/>
                      </a:cubicBezTo>
                      <a:cubicBezTo>
                        <a:pt x="527" y="1180"/>
                        <a:pt x="527" y="1266"/>
                        <a:pt x="580" y="1315"/>
                      </a:cubicBezTo>
                      <a:cubicBezTo>
                        <a:pt x="580" y="1315"/>
                        <a:pt x="580" y="1315"/>
                        <a:pt x="887" y="1616"/>
                      </a:cubicBezTo>
                      <a:cubicBezTo>
                        <a:pt x="914" y="1640"/>
                        <a:pt x="945" y="1654"/>
                        <a:pt x="978" y="1654"/>
                      </a:cubicBezTo>
                      <a:cubicBezTo>
                        <a:pt x="982" y="1654"/>
                        <a:pt x="984" y="1654"/>
                        <a:pt x="989" y="1654"/>
                      </a:cubicBezTo>
                      <a:close/>
                      <a:moveTo>
                        <a:pt x="1862" y="434"/>
                      </a:moveTo>
                      <a:cubicBezTo>
                        <a:pt x="1931" y="458"/>
                        <a:pt x="1986" y="535"/>
                        <a:pt x="1986" y="609"/>
                      </a:cubicBezTo>
                      <a:cubicBezTo>
                        <a:pt x="1986" y="609"/>
                        <a:pt x="1986" y="1060"/>
                        <a:pt x="1986" y="1116"/>
                      </a:cubicBezTo>
                      <a:cubicBezTo>
                        <a:pt x="1986" y="1913"/>
                        <a:pt x="1188" y="2471"/>
                        <a:pt x="978" y="2471"/>
                      </a:cubicBezTo>
                      <a:cubicBezTo>
                        <a:pt x="715" y="2471"/>
                        <a:pt x="0" y="1884"/>
                        <a:pt x="0" y="1105"/>
                      </a:cubicBezTo>
                      <a:cubicBezTo>
                        <a:pt x="0" y="1047"/>
                        <a:pt x="0" y="589"/>
                        <a:pt x="0" y="589"/>
                      </a:cubicBezTo>
                      <a:cubicBezTo>
                        <a:pt x="0" y="516"/>
                        <a:pt x="56" y="438"/>
                        <a:pt x="120" y="411"/>
                      </a:cubicBezTo>
                      <a:cubicBezTo>
                        <a:pt x="120" y="411"/>
                        <a:pt x="639" y="223"/>
                        <a:pt x="792" y="108"/>
                      </a:cubicBezTo>
                      <a:cubicBezTo>
                        <a:pt x="940" y="0"/>
                        <a:pt x="1064" y="31"/>
                        <a:pt x="1175" y="108"/>
                      </a:cubicBezTo>
                      <a:cubicBezTo>
                        <a:pt x="1422" y="285"/>
                        <a:pt x="1862" y="434"/>
                        <a:pt x="1862" y="434"/>
                      </a:cubicBezTo>
                      <a:close/>
                      <a:moveTo>
                        <a:pt x="1767" y="1153"/>
                      </a:moveTo>
                      <a:cubicBezTo>
                        <a:pt x="1767" y="1153"/>
                        <a:pt x="1767" y="1153"/>
                        <a:pt x="1767" y="1153"/>
                      </a:cubicBezTo>
                      <a:cubicBezTo>
                        <a:pt x="1767" y="812"/>
                        <a:pt x="1767" y="812"/>
                        <a:pt x="1767" y="812"/>
                      </a:cubicBezTo>
                      <a:cubicBezTo>
                        <a:pt x="1767" y="719"/>
                        <a:pt x="1696" y="617"/>
                        <a:pt x="1604" y="584"/>
                      </a:cubicBezTo>
                      <a:cubicBezTo>
                        <a:pt x="1601" y="584"/>
                        <a:pt x="1298" y="478"/>
                        <a:pt x="1155" y="385"/>
                      </a:cubicBezTo>
                      <a:cubicBezTo>
                        <a:pt x="1115" y="361"/>
                        <a:pt x="1057" y="327"/>
                        <a:pt x="984" y="327"/>
                      </a:cubicBezTo>
                      <a:cubicBezTo>
                        <a:pt x="929" y="327"/>
                        <a:pt x="874" y="347"/>
                        <a:pt x="816" y="385"/>
                      </a:cubicBezTo>
                      <a:cubicBezTo>
                        <a:pt x="735" y="445"/>
                        <a:pt x="476" y="540"/>
                        <a:pt x="381" y="571"/>
                      </a:cubicBezTo>
                      <a:cubicBezTo>
                        <a:pt x="290" y="604"/>
                        <a:pt x="219" y="702"/>
                        <a:pt x="219" y="799"/>
                      </a:cubicBezTo>
                      <a:cubicBezTo>
                        <a:pt x="219" y="799"/>
                        <a:pt x="219" y="1105"/>
                        <a:pt x="219" y="1142"/>
                      </a:cubicBezTo>
                      <a:cubicBezTo>
                        <a:pt x="219" y="1499"/>
                        <a:pt x="405" y="1769"/>
                        <a:pt x="516" y="1899"/>
                      </a:cubicBezTo>
                      <a:cubicBezTo>
                        <a:pt x="668" y="2079"/>
                        <a:pt x="861" y="2207"/>
                        <a:pt x="982" y="2207"/>
                      </a:cubicBezTo>
                      <a:cubicBezTo>
                        <a:pt x="1170" y="2207"/>
                        <a:pt x="1767" y="1769"/>
                        <a:pt x="1767" y="1153"/>
                      </a:cubicBezTo>
                      <a:close/>
                    </a:path>
                  </a:pathLst>
                </a:custGeom>
                <a:solidFill>
                  <a:schemeClr val="tx1">
                    <a:lumMod val="20000"/>
                    <a:lumOff val="80000"/>
                  </a:schemeClr>
                </a:solidFill>
                <a:ln>
                  <a:noFill/>
                </a:ln>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sp>
              <p:nvSpPr>
                <p:cNvPr id="228" name="Freeform 27"/>
                <p:cNvSpPr>
                  <a:spLocks noEditPoints="1"/>
                </p:cNvSpPr>
                <p:nvPr/>
              </p:nvSpPr>
              <p:spPr bwMode="auto">
                <a:xfrm>
                  <a:off x="5514674" y="5551917"/>
                  <a:ext cx="162951" cy="202662"/>
                </a:xfrm>
                <a:custGeom>
                  <a:avLst/>
                  <a:gdLst>
                    <a:gd name="T0" fmla="*/ 989 w 1986"/>
                    <a:gd name="T1" fmla="*/ 1654 h 2471"/>
                    <a:gd name="T2" fmla="*/ 1084 w 1986"/>
                    <a:gd name="T3" fmla="*/ 1605 h 2471"/>
                    <a:gd name="T4" fmla="*/ 1652 w 1986"/>
                    <a:gd name="T5" fmla="*/ 881 h 2471"/>
                    <a:gd name="T6" fmla="*/ 1652 w 1986"/>
                    <a:gd name="T7" fmla="*/ 1151 h 2471"/>
                    <a:gd name="T8" fmla="*/ 982 w 1986"/>
                    <a:gd name="T9" fmla="*/ 2090 h 2471"/>
                    <a:gd name="T10" fmla="*/ 602 w 1986"/>
                    <a:gd name="T11" fmla="*/ 1824 h 2471"/>
                    <a:gd name="T12" fmla="*/ 334 w 1986"/>
                    <a:gd name="T13" fmla="*/ 1142 h 2471"/>
                    <a:gd name="T14" fmla="*/ 334 w 1986"/>
                    <a:gd name="T15" fmla="*/ 799 h 2471"/>
                    <a:gd name="T16" fmla="*/ 421 w 1986"/>
                    <a:gd name="T17" fmla="*/ 682 h 2471"/>
                    <a:gd name="T18" fmla="*/ 883 w 1986"/>
                    <a:gd name="T19" fmla="*/ 482 h 2471"/>
                    <a:gd name="T20" fmla="*/ 984 w 1986"/>
                    <a:gd name="T21" fmla="*/ 442 h 2471"/>
                    <a:gd name="T22" fmla="*/ 1093 w 1986"/>
                    <a:gd name="T23" fmla="*/ 482 h 2471"/>
                    <a:gd name="T24" fmla="*/ 1495 w 1986"/>
                    <a:gd name="T25" fmla="*/ 668 h 2471"/>
                    <a:gd name="T26" fmla="*/ 1464 w 1986"/>
                    <a:gd name="T27" fmla="*/ 695 h 2471"/>
                    <a:gd name="T28" fmla="*/ 965 w 1986"/>
                    <a:gd name="T29" fmla="*/ 1328 h 2471"/>
                    <a:gd name="T30" fmla="*/ 763 w 1986"/>
                    <a:gd name="T31" fmla="*/ 1129 h 2471"/>
                    <a:gd name="T32" fmla="*/ 575 w 1986"/>
                    <a:gd name="T33" fmla="*/ 1131 h 2471"/>
                    <a:gd name="T34" fmla="*/ 580 w 1986"/>
                    <a:gd name="T35" fmla="*/ 1315 h 2471"/>
                    <a:gd name="T36" fmla="*/ 887 w 1986"/>
                    <a:gd name="T37" fmla="*/ 1616 h 2471"/>
                    <a:gd name="T38" fmla="*/ 978 w 1986"/>
                    <a:gd name="T39" fmla="*/ 1654 h 2471"/>
                    <a:gd name="T40" fmla="*/ 989 w 1986"/>
                    <a:gd name="T41" fmla="*/ 1654 h 2471"/>
                    <a:gd name="T42" fmla="*/ 1862 w 1986"/>
                    <a:gd name="T43" fmla="*/ 434 h 2471"/>
                    <a:gd name="T44" fmla="*/ 1986 w 1986"/>
                    <a:gd name="T45" fmla="*/ 609 h 2471"/>
                    <a:gd name="T46" fmla="*/ 1986 w 1986"/>
                    <a:gd name="T47" fmla="*/ 1116 h 2471"/>
                    <a:gd name="T48" fmla="*/ 978 w 1986"/>
                    <a:gd name="T49" fmla="*/ 2471 h 2471"/>
                    <a:gd name="T50" fmla="*/ 0 w 1986"/>
                    <a:gd name="T51" fmla="*/ 1105 h 2471"/>
                    <a:gd name="T52" fmla="*/ 0 w 1986"/>
                    <a:gd name="T53" fmla="*/ 589 h 2471"/>
                    <a:gd name="T54" fmla="*/ 120 w 1986"/>
                    <a:gd name="T55" fmla="*/ 411 h 2471"/>
                    <a:gd name="T56" fmla="*/ 792 w 1986"/>
                    <a:gd name="T57" fmla="*/ 108 h 2471"/>
                    <a:gd name="T58" fmla="*/ 1175 w 1986"/>
                    <a:gd name="T59" fmla="*/ 108 h 2471"/>
                    <a:gd name="T60" fmla="*/ 1862 w 1986"/>
                    <a:gd name="T61" fmla="*/ 434 h 2471"/>
                    <a:gd name="T62" fmla="*/ 1767 w 1986"/>
                    <a:gd name="T63" fmla="*/ 1153 h 2471"/>
                    <a:gd name="T64" fmla="*/ 1767 w 1986"/>
                    <a:gd name="T65" fmla="*/ 1153 h 2471"/>
                    <a:gd name="T66" fmla="*/ 1767 w 1986"/>
                    <a:gd name="T67" fmla="*/ 812 h 2471"/>
                    <a:gd name="T68" fmla="*/ 1604 w 1986"/>
                    <a:gd name="T69" fmla="*/ 584 h 2471"/>
                    <a:gd name="T70" fmla="*/ 1155 w 1986"/>
                    <a:gd name="T71" fmla="*/ 385 h 2471"/>
                    <a:gd name="T72" fmla="*/ 984 w 1986"/>
                    <a:gd name="T73" fmla="*/ 327 h 2471"/>
                    <a:gd name="T74" fmla="*/ 816 w 1986"/>
                    <a:gd name="T75" fmla="*/ 385 h 2471"/>
                    <a:gd name="T76" fmla="*/ 381 w 1986"/>
                    <a:gd name="T77" fmla="*/ 571 h 2471"/>
                    <a:gd name="T78" fmla="*/ 219 w 1986"/>
                    <a:gd name="T79" fmla="*/ 799 h 2471"/>
                    <a:gd name="T80" fmla="*/ 219 w 1986"/>
                    <a:gd name="T81" fmla="*/ 1142 h 2471"/>
                    <a:gd name="T82" fmla="*/ 516 w 1986"/>
                    <a:gd name="T83" fmla="*/ 1899 h 2471"/>
                    <a:gd name="T84" fmla="*/ 982 w 1986"/>
                    <a:gd name="T85" fmla="*/ 2207 h 2471"/>
                    <a:gd name="T86" fmla="*/ 1767 w 1986"/>
                    <a:gd name="T87" fmla="*/ 1153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6" h="2471">
                      <a:moveTo>
                        <a:pt x="989" y="1654"/>
                      </a:moveTo>
                      <a:cubicBezTo>
                        <a:pt x="1024" y="1651"/>
                        <a:pt x="1060" y="1636"/>
                        <a:pt x="1084" y="1605"/>
                      </a:cubicBezTo>
                      <a:cubicBezTo>
                        <a:pt x="1084" y="1605"/>
                        <a:pt x="1084" y="1605"/>
                        <a:pt x="1652" y="881"/>
                      </a:cubicBezTo>
                      <a:cubicBezTo>
                        <a:pt x="1652" y="881"/>
                        <a:pt x="1652" y="881"/>
                        <a:pt x="1652" y="1151"/>
                      </a:cubicBezTo>
                      <a:cubicBezTo>
                        <a:pt x="1652" y="1713"/>
                        <a:pt x="1095" y="2090"/>
                        <a:pt x="982" y="2090"/>
                      </a:cubicBezTo>
                      <a:cubicBezTo>
                        <a:pt x="920" y="2090"/>
                        <a:pt x="759" y="2008"/>
                        <a:pt x="602" y="1824"/>
                      </a:cubicBezTo>
                      <a:cubicBezTo>
                        <a:pt x="500" y="1707"/>
                        <a:pt x="334" y="1461"/>
                        <a:pt x="334" y="1142"/>
                      </a:cubicBezTo>
                      <a:cubicBezTo>
                        <a:pt x="334" y="1102"/>
                        <a:pt x="334" y="799"/>
                        <a:pt x="334" y="799"/>
                      </a:cubicBezTo>
                      <a:cubicBezTo>
                        <a:pt x="334" y="752"/>
                        <a:pt x="376" y="697"/>
                        <a:pt x="421" y="682"/>
                      </a:cubicBezTo>
                      <a:cubicBezTo>
                        <a:pt x="432" y="675"/>
                        <a:pt x="770" y="560"/>
                        <a:pt x="883" y="482"/>
                      </a:cubicBezTo>
                      <a:cubicBezTo>
                        <a:pt x="920" y="456"/>
                        <a:pt x="951" y="442"/>
                        <a:pt x="984" y="442"/>
                      </a:cubicBezTo>
                      <a:cubicBezTo>
                        <a:pt x="1018" y="442"/>
                        <a:pt x="1051" y="456"/>
                        <a:pt x="1093" y="482"/>
                      </a:cubicBezTo>
                      <a:cubicBezTo>
                        <a:pt x="1203" y="553"/>
                        <a:pt x="1389" y="628"/>
                        <a:pt x="1495" y="668"/>
                      </a:cubicBezTo>
                      <a:cubicBezTo>
                        <a:pt x="1482" y="675"/>
                        <a:pt x="1471" y="684"/>
                        <a:pt x="1464" y="695"/>
                      </a:cubicBezTo>
                      <a:cubicBezTo>
                        <a:pt x="1464" y="695"/>
                        <a:pt x="1464" y="695"/>
                        <a:pt x="965" y="1328"/>
                      </a:cubicBezTo>
                      <a:cubicBezTo>
                        <a:pt x="965" y="1328"/>
                        <a:pt x="965" y="1328"/>
                        <a:pt x="763" y="1129"/>
                      </a:cubicBezTo>
                      <a:cubicBezTo>
                        <a:pt x="710" y="1080"/>
                        <a:pt x="628" y="1080"/>
                        <a:pt x="575" y="1131"/>
                      </a:cubicBezTo>
                      <a:cubicBezTo>
                        <a:pt x="527" y="1180"/>
                        <a:pt x="527" y="1266"/>
                        <a:pt x="580" y="1315"/>
                      </a:cubicBezTo>
                      <a:cubicBezTo>
                        <a:pt x="580" y="1315"/>
                        <a:pt x="580" y="1315"/>
                        <a:pt x="887" y="1616"/>
                      </a:cubicBezTo>
                      <a:cubicBezTo>
                        <a:pt x="914" y="1640"/>
                        <a:pt x="945" y="1654"/>
                        <a:pt x="978" y="1654"/>
                      </a:cubicBezTo>
                      <a:cubicBezTo>
                        <a:pt x="982" y="1654"/>
                        <a:pt x="984" y="1654"/>
                        <a:pt x="989" y="1654"/>
                      </a:cubicBezTo>
                      <a:close/>
                      <a:moveTo>
                        <a:pt x="1862" y="434"/>
                      </a:moveTo>
                      <a:cubicBezTo>
                        <a:pt x="1931" y="458"/>
                        <a:pt x="1986" y="535"/>
                        <a:pt x="1986" y="609"/>
                      </a:cubicBezTo>
                      <a:cubicBezTo>
                        <a:pt x="1986" y="609"/>
                        <a:pt x="1986" y="1060"/>
                        <a:pt x="1986" y="1116"/>
                      </a:cubicBezTo>
                      <a:cubicBezTo>
                        <a:pt x="1986" y="1913"/>
                        <a:pt x="1188" y="2471"/>
                        <a:pt x="978" y="2471"/>
                      </a:cubicBezTo>
                      <a:cubicBezTo>
                        <a:pt x="715" y="2471"/>
                        <a:pt x="0" y="1884"/>
                        <a:pt x="0" y="1105"/>
                      </a:cubicBezTo>
                      <a:cubicBezTo>
                        <a:pt x="0" y="1047"/>
                        <a:pt x="0" y="589"/>
                        <a:pt x="0" y="589"/>
                      </a:cubicBezTo>
                      <a:cubicBezTo>
                        <a:pt x="0" y="516"/>
                        <a:pt x="56" y="438"/>
                        <a:pt x="120" y="411"/>
                      </a:cubicBezTo>
                      <a:cubicBezTo>
                        <a:pt x="120" y="411"/>
                        <a:pt x="639" y="223"/>
                        <a:pt x="792" y="108"/>
                      </a:cubicBezTo>
                      <a:cubicBezTo>
                        <a:pt x="940" y="0"/>
                        <a:pt x="1064" y="31"/>
                        <a:pt x="1175" y="108"/>
                      </a:cubicBezTo>
                      <a:cubicBezTo>
                        <a:pt x="1422" y="285"/>
                        <a:pt x="1862" y="434"/>
                        <a:pt x="1862" y="434"/>
                      </a:cubicBezTo>
                      <a:close/>
                      <a:moveTo>
                        <a:pt x="1767" y="1153"/>
                      </a:moveTo>
                      <a:cubicBezTo>
                        <a:pt x="1767" y="1153"/>
                        <a:pt x="1767" y="1153"/>
                        <a:pt x="1767" y="1153"/>
                      </a:cubicBezTo>
                      <a:cubicBezTo>
                        <a:pt x="1767" y="812"/>
                        <a:pt x="1767" y="812"/>
                        <a:pt x="1767" y="812"/>
                      </a:cubicBezTo>
                      <a:cubicBezTo>
                        <a:pt x="1767" y="719"/>
                        <a:pt x="1696" y="617"/>
                        <a:pt x="1604" y="584"/>
                      </a:cubicBezTo>
                      <a:cubicBezTo>
                        <a:pt x="1601" y="584"/>
                        <a:pt x="1298" y="478"/>
                        <a:pt x="1155" y="385"/>
                      </a:cubicBezTo>
                      <a:cubicBezTo>
                        <a:pt x="1115" y="361"/>
                        <a:pt x="1057" y="327"/>
                        <a:pt x="984" y="327"/>
                      </a:cubicBezTo>
                      <a:cubicBezTo>
                        <a:pt x="929" y="327"/>
                        <a:pt x="874" y="347"/>
                        <a:pt x="816" y="385"/>
                      </a:cubicBezTo>
                      <a:cubicBezTo>
                        <a:pt x="735" y="445"/>
                        <a:pt x="476" y="540"/>
                        <a:pt x="381" y="571"/>
                      </a:cubicBezTo>
                      <a:cubicBezTo>
                        <a:pt x="290" y="604"/>
                        <a:pt x="219" y="702"/>
                        <a:pt x="219" y="799"/>
                      </a:cubicBezTo>
                      <a:cubicBezTo>
                        <a:pt x="219" y="799"/>
                        <a:pt x="219" y="1105"/>
                        <a:pt x="219" y="1142"/>
                      </a:cubicBezTo>
                      <a:cubicBezTo>
                        <a:pt x="219" y="1499"/>
                        <a:pt x="405" y="1769"/>
                        <a:pt x="516" y="1899"/>
                      </a:cubicBezTo>
                      <a:cubicBezTo>
                        <a:pt x="668" y="2079"/>
                        <a:pt x="861" y="2207"/>
                        <a:pt x="982" y="2207"/>
                      </a:cubicBezTo>
                      <a:cubicBezTo>
                        <a:pt x="1170" y="2207"/>
                        <a:pt x="1767" y="1769"/>
                        <a:pt x="1767" y="1153"/>
                      </a:cubicBezTo>
                      <a:close/>
                    </a:path>
                  </a:pathLst>
                </a:custGeom>
                <a:solidFill>
                  <a:schemeClr val="tx1">
                    <a:lumMod val="20000"/>
                    <a:lumOff val="80000"/>
                  </a:schemeClr>
                </a:solidFill>
                <a:ln>
                  <a:noFill/>
                </a:ln>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sp>
              <p:nvSpPr>
                <p:cNvPr id="229" name="Freeform 27"/>
                <p:cNvSpPr>
                  <a:spLocks noEditPoints="1"/>
                </p:cNvSpPr>
                <p:nvPr/>
              </p:nvSpPr>
              <p:spPr bwMode="auto">
                <a:xfrm>
                  <a:off x="4815923" y="5432884"/>
                  <a:ext cx="222252" cy="276414"/>
                </a:xfrm>
                <a:custGeom>
                  <a:avLst/>
                  <a:gdLst>
                    <a:gd name="T0" fmla="*/ 989 w 1986"/>
                    <a:gd name="T1" fmla="*/ 1654 h 2471"/>
                    <a:gd name="T2" fmla="*/ 1084 w 1986"/>
                    <a:gd name="T3" fmla="*/ 1605 h 2471"/>
                    <a:gd name="T4" fmla="*/ 1652 w 1986"/>
                    <a:gd name="T5" fmla="*/ 881 h 2471"/>
                    <a:gd name="T6" fmla="*/ 1652 w 1986"/>
                    <a:gd name="T7" fmla="*/ 1151 h 2471"/>
                    <a:gd name="T8" fmla="*/ 982 w 1986"/>
                    <a:gd name="T9" fmla="*/ 2090 h 2471"/>
                    <a:gd name="T10" fmla="*/ 602 w 1986"/>
                    <a:gd name="T11" fmla="*/ 1824 h 2471"/>
                    <a:gd name="T12" fmla="*/ 334 w 1986"/>
                    <a:gd name="T13" fmla="*/ 1142 h 2471"/>
                    <a:gd name="T14" fmla="*/ 334 w 1986"/>
                    <a:gd name="T15" fmla="*/ 799 h 2471"/>
                    <a:gd name="T16" fmla="*/ 421 w 1986"/>
                    <a:gd name="T17" fmla="*/ 682 h 2471"/>
                    <a:gd name="T18" fmla="*/ 883 w 1986"/>
                    <a:gd name="T19" fmla="*/ 482 h 2471"/>
                    <a:gd name="T20" fmla="*/ 984 w 1986"/>
                    <a:gd name="T21" fmla="*/ 442 h 2471"/>
                    <a:gd name="T22" fmla="*/ 1093 w 1986"/>
                    <a:gd name="T23" fmla="*/ 482 h 2471"/>
                    <a:gd name="T24" fmla="*/ 1495 w 1986"/>
                    <a:gd name="T25" fmla="*/ 668 h 2471"/>
                    <a:gd name="T26" fmla="*/ 1464 w 1986"/>
                    <a:gd name="T27" fmla="*/ 695 h 2471"/>
                    <a:gd name="T28" fmla="*/ 965 w 1986"/>
                    <a:gd name="T29" fmla="*/ 1328 h 2471"/>
                    <a:gd name="T30" fmla="*/ 763 w 1986"/>
                    <a:gd name="T31" fmla="*/ 1129 h 2471"/>
                    <a:gd name="T32" fmla="*/ 575 w 1986"/>
                    <a:gd name="T33" fmla="*/ 1131 h 2471"/>
                    <a:gd name="T34" fmla="*/ 580 w 1986"/>
                    <a:gd name="T35" fmla="*/ 1315 h 2471"/>
                    <a:gd name="T36" fmla="*/ 887 w 1986"/>
                    <a:gd name="T37" fmla="*/ 1616 h 2471"/>
                    <a:gd name="T38" fmla="*/ 978 w 1986"/>
                    <a:gd name="T39" fmla="*/ 1654 h 2471"/>
                    <a:gd name="T40" fmla="*/ 989 w 1986"/>
                    <a:gd name="T41" fmla="*/ 1654 h 2471"/>
                    <a:gd name="T42" fmla="*/ 1862 w 1986"/>
                    <a:gd name="T43" fmla="*/ 434 h 2471"/>
                    <a:gd name="T44" fmla="*/ 1986 w 1986"/>
                    <a:gd name="T45" fmla="*/ 609 h 2471"/>
                    <a:gd name="T46" fmla="*/ 1986 w 1986"/>
                    <a:gd name="T47" fmla="*/ 1116 h 2471"/>
                    <a:gd name="T48" fmla="*/ 978 w 1986"/>
                    <a:gd name="T49" fmla="*/ 2471 h 2471"/>
                    <a:gd name="T50" fmla="*/ 0 w 1986"/>
                    <a:gd name="T51" fmla="*/ 1105 h 2471"/>
                    <a:gd name="T52" fmla="*/ 0 w 1986"/>
                    <a:gd name="T53" fmla="*/ 589 h 2471"/>
                    <a:gd name="T54" fmla="*/ 120 w 1986"/>
                    <a:gd name="T55" fmla="*/ 411 h 2471"/>
                    <a:gd name="T56" fmla="*/ 792 w 1986"/>
                    <a:gd name="T57" fmla="*/ 108 h 2471"/>
                    <a:gd name="T58" fmla="*/ 1175 w 1986"/>
                    <a:gd name="T59" fmla="*/ 108 h 2471"/>
                    <a:gd name="T60" fmla="*/ 1862 w 1986"/>
                    <a:gd name="T61" fmla="*/ 434 h 2471"/>
                    <a:gd name="T62" fmla="*/ 1767 w 1986"/>
                    <a:gd name="T63" fmla="*/ 1153 h 2471"/>
                    <a:gd name="T64" fmla="*/ 1767 w 1986"/>
                    <a:gd name="T65" fmla="*/ 1153 h 2471"/>
                    <a:gd name="T66" fmla="*/ 1767 w 1986"/>
                    <a:gd name="T67" fmla="*/ 812 h 2471"/>
                    <a:gd name="T68" fmla="*/ 1604 w 1986"/>
                    <a:gd name="T69" fmla="*/ 584 h 2471"/>
                    <a:gd name="T70" fmla="*/ 1155 w 1986"/>
                    <a:gd name="T71" fmla="*/ 385 h 2471"/>
                    <a:gd name="T72" fmla="*/ 984 w 1986"/>
                    <a:gd name="T73" fmla="*/ 327 h 2471"/>
                    <a:gd name="T74" fmla="*/ 816 w 1986"/>
                    <a:gd name="T75" fmla="*/ 385 h 2471"/>
                    <a:gd name="T76" fmla="*/ 381 w 1986"/>
                    <a:gd name="T77" fmla="*/ 571 h 2471"/>
                    <a:gd name="T78" fmla="*/ 219 w 1986"/>
                    <a:gd name="T79" fmla="*/ 799 h 2471"/>
                    <a:gd name="T80" fmla="*/ 219 w 1986"/>
                    <a:gd name="T81" fmla="*/ 1142 h 2471"/>
                    <a:gd name="T82" fmla="*/ 516 w 1986"/>
                    <a:gd name="T83" fmla="*/ 1899 h 2471"/>
                    <a:gd name="T84" fmla="*/ 982 w 1986"/>
                    <a:gd name="T85" fmla="*/ 2207 h 2471"/>
                    <a:gd name="T86" fmla="*/ 1767 w 1986"/>
                    <a:gd name="T87" fmla="*/ 1153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6" h="2471">
                      <a:moveTo>
                        <a:pt x="989" y="1654"/>
                      </a:moveTo>
                      <a:cubicBezTo>
                        <a:pt x="1024" y="1651"/>
                        <a:pt x="1060" y="1636"/>
                        <a:pt x="1084" y="1605"/>
                      </a:cubicBezTo>
                      <a:cubicBezTo>
                        <a:pt x="1084" y="1605"/>
                        <a:pt x="1084" y="1605"/>
                        <a:pt x="1652" y="881"/>
                      </a:cubicBezTo>
                      <a:cubicBezTo>
                        <a:pt x="1652" y="881"/>
                        <a:pt x="1652" y="881"/>
                        <a:pt x="1652" y="1151"/>
                      </a:cubicBezTo>
                      <a:cubicBezTo>
                        <a:pt x="1652" y="1713"/>
                        <a:pt x="1095" y="2090"/>
                        <a:pt x="982" y="2090"/>
                      </a:cubicBezTo>
                      <a:cubicBezTo>
                        <a:pt x="920" y="2090"/>
                        <a:pt x="759" y="2008"/>
                        <a:pt x="602" y="1824"/>
                      </a:cubicBezTo>
                      <a:cubicBezTo>
                        <a:pt x="500" y="1707"/>
                        <a:pt x="334" y="1461"/>
                        <a:pt x="334" y="1142"/>
                      </a:cubicBezTo>
                      <a:cubicBezTo>
                        <a:pt x="334" y="1102"/>
                        <a:pt x="334" y="799"/>
                        <a:pt x="334" y="799"/>
                      </a:cubicBezTo>
                      <a:cubicBezTo>
                        <a:pt x="334" y="752"/>
                        <a:pt x="376" y="697"/>
                        <a:pt x="421" y="682"/>
                      </a:cubicBezTo>
                      <a:cubicBezTo>
                        <a:pt x="432" y="675"/>
                        <a:pt x="770" y="560"/>
                        <a:pt x="883" y="482"/>
                      </a:cubicBezTo>
                      <a:cubicBezTo>
                        <a:pt x="920" y="456"/>
                        <a:pt x="951" y="442"/>
                        <a:pt x="984" y="442"/>
                      </a:cubicBezTo>
                      <a:cubicBezTo>
                        <a:pt x="1018" y="442"/>
                        <a:pt x="1051" y="456"/>
                        <a:pt x="1093" y="482"/>
                      </a:cubicBezTo>
                      <a:cubicBezTo>
                        <a:pt x="1203" y="553"/>
                        <a:pt x="1389" y="628"/>
                        <a:pt x="1495" y="668"/>
                      </a:cubicBezTo>
                      <a:cubicBezTo>
                        <a:pt x="1482" y="675"/>
                        <a:pt x="1471" y="684"/>
                        <a:pt x="1464" y="695"/>
                      </a:cubicBezTo>
                      <a:cubicBezTo>
                        <a:pt x="1464" y="695"/>
                        <a:pt x="1464" y="695"/>
                        <a:pt x="965" y="1328"/>
                      </a:cubicBezTo>
                      <a:cubicBezTo>
                        <a:pt x="965" y="1328"/>
                        <a:pt x="965" y="1328"/>
                        <a:pt x="763" y="1129"/>
                      </a:cubicBezTo>
                      <a:cubicBezTo>
                        <a:pt x="710" y="1080"/>
                        <a:pt x="628" y="1080"/>
                        <a:pt x="575" y="1131"/>
                      </a:cubicBezTo>
                      <a:cubicBezTo>
                        <a:pt x="527" y="1180"/>
                        <a:pt x="527" y="1266"/>
                        <a:pt x="580" y="1315"/>
                      </a:cubicBezTo>
                      <a:cubicBezTo>
                        <a:pt x="580" y="1315"/>
                        <a:pt x="580" y="1315"/>
                        <a:pt x="887" y="1616"/>
                      </a:cubicBezTo>
                      <a:cubicBezTo>
                        <a:pt x="914" y="1640"/>
                        <a:pt x="945" y="1654"/>
                        <a:pt x="978" y="1654"/>
                      </a:cubicBezTo>
                      <a:cubicBezTo>
                        <a:pt x="982" y="1654"/>
                        <a:pt x="984" y="1654"/>
                        <a:pt x="989" y="1654"/>
                      </a:cubicBezTo>
                      <a:close/>
                      <a:moveTo>
                        <a:pt x="1862" y="434"/>
                      </a:moveTo>
                      <a:cubicBezTo>
                        <a:pt x="1931" y="458"/>
                        <a:pt x="1986" y="535"/>
                        <a:pt x="1986" y="609"/>
                      </a:cubicBezTo>
                      <a:cubicBezTo>
                        <a:pt x="1986" y="609"/>
                        <a:pt x="1986" y="1060"/>
                        <a:pt x="1986" y="1116"/>
                      </a:cubicBezTo>
                      <a:cubicBezTo>
                        <a:pt x="1986" y="1913"/>
                        <a:pt x="1188" y="2471"/>
                        <a:pt x="978" y="2471"/>
                      </a:cubicBezTo>
                      <a:cubicBezTo>
                        <a:pt x="715" y="2471"/>
                        <a:pt x="0" y="1884"/>
                        <a:pt x="0" y="1105"/>
                      </a:cubicBezTo>
                      <a:cubicBezTo>
                        <a:pt x="0" y="1047"/>
                        <a:pt x="0" y="589"/>
                        <a:pt x="0" y="589"/>
                      </a:cubicBezTo>
                      <a:cubicBezTo>
                        <a:pt x="0" y="516"/>
                        <a:pt x="56" y="438"/>
                        <a:pt x="120" y="411"/>
                      </a:cubicBezTo>
                      <a:cubicBezTo>
                        <a:pt x="120" y="411"/>
                        <a:pt x="639" y="223"/>
                        <a:pt x="792" y="108"/>
                      </a:cubicBezTo>
                      <a:cubicBezTo>
                        <a:pt x="940" y="0"/>
                        <a:pt x="1064" y="31"/>
                        <a:pt x="1175" y="108"/>
                      </a:cubicBezTo>
                      <a:cubicBezTo>
                        <a:pt x="1422" y="285"/>
                        <a:pt x="1862" y="434"/>
                        <a:pt x="1862" y="434"/>
                      </a:cubicBezTo>
                      <a:close/>
                      <a:moveTo>
                        <a:pt x="1767" y="1153"/>
                      </a:moveTo>
                      <a:cubicBezTo>
                        <a:pt x="1767" y="1153"/>
                        <a:pt x="1767" y="1153"/>
                        <a:pt x="1767" y="1153"/>
                      </a:cubicBezTo>
                      <a:cubicBezTo>
                        <a:pt x="1767" y="812"/>
                        <a:pt x="1767" y="812"/>
                        <a:pt x="1767" y="812"/>
                      </a:cubicBezTo>
                      <a:cubicBezTo>
                        <a:pt x="1767" y="719"/>
                        <a:pt x="1696" y="617"/>
                        <a:pt x="1604" y="584"/>
                      </a:cubicBezTo>
                      <a:cubicBezTo>
                        <a:pt x="1601" y="584"/>
                        <a:pt x="1298" y="478"/>
                        <a:pt x="1155" y="385"/>
                      </a:cubicBezTo>
                      <a:cubicBezTo>
                        <a:pt x="1115" y="361"/>
                        <a:pt x="1057" y="327"/>
                        <a:pt x="984" y="327"/>
                      </a:cubicBezTo>
                      <a:cubicBezTo>
                        <a:pt x="929" y="327"/>
                        <a:pt x="874" y="347"/>
                        <a:pt x="816" y="385"/>
                      </a:cubicBezTo>
                      <a:cubicBezTo>
                        <a:pt x="735" y="445"/>
                        <a:pt x="476" y="540"/>
                        <a:pt x="381" y="571"/>
                      </a:cubicBezTo>
                      <a:cubicBezTo>
                        <a:pt x="290" y="604"/>
                        <a:pt x="219" y="702"/>
                        <a:pt x="219" y="799"/>
                      </a:cubicBezTo>
                      <a:cubicBezTo>
                        <a:pt x="219" y="799"/>
                        <a:pt x="219" y="1105"/>
                        <a:pt x="219" y="1142"/>
                      </a:cubicBezTo>
                      <a:cubicBezTo>
                        <a:pt x="219" y="1499"/>
                        <a:pt x="405" y="1769"/>
                        <a:pt x="516" y="1899"/>
                      </a:cubicBezTo>
                      <a:cubicBezTo>
                        <a:pt x="668" y="2079"/>
                        <a:pt x="861" y="2207"/>
                        <a:pt x="982" y="2207"/>
                      </a:cubicBezTo>
                      <a:cubicBezTo>
                        <a:pt x="1170" y="2207"/>
                        <a:pt x="1767" y="1769"/>
                        <a:pt x="1767" y="1153"/>
                      </a:cubicBezTo>
                      <a:close/>
                    </a:path>
                  </a:pathLst>
                </a:custGeom>
                <a:solidFill>
                  <a:schemeClr val="tx1">
                    <a:lumMod val="20000"/>
                    <a:lumOff val="80000"/>
                  </a:schemeClr>
                </a:solidFill>
                <a:ln>
                  <a:noFill/>
                </a:ln>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grpSp>
        </p:grpSp>
      </p:grpSp>
      <p:sp>
        <p:nvSpPr>
          <p:cNvPr id="230" name="Freeform 229"/>
          <p:cNvSpPr/>
          <p:nvPr/>
        </p:nvSpPr>
        <p:spPr bwMode="auto">
          <a:xfrm>
            <a:off x="4469286" y="2245895"/>
            <a:ext cx="2698612" cy="48377"/>
          </a:xfrm>
          <a:custGeom>
            <a:avLst/>
            <a:gdLst>
              <a:gd name="connsiteX0" fmla="*/ 0 w 2238375"/>
              <a:gd name="connsiteY0" fmla="*/ 0 h 0"/>
              <a:gd name="connsiteX1" fmla="*/ 2238375 w 2238375"/>
              <a:gd name="connsiteY1" fmla="*/ 0 h 0"/>
            </a:gdLst>
            <a:ahLst/>
            <a:cxnLst>
              <a:cxn ang="0">
                <a:pos x="connsiteX0" y="connsiteY0"/>
              </a:cxn>
              <a:cxn ang="0">
                <a:pos x="connsiteX1" y="connsiteY1"/>
              </a:cxn>
            </a:cxnLst>
            <a:rect l="l" t="t" r="r" b="b"/>
            <a:pathLst>
              <a:path w="2238375">
                <a:moveTo>
                  <a:pt x="0" y="0"/>
                </a:moveTo>
                <a:lnTo>
                  <a:pt x="2238375" y="0"/>
                </a:lnTo>
              </a:path>
            </a:pathLst>
          </a:custGeom>
          <a:noFill/>
          <a:ln w="57150" cap="rnd">
            <a:solidFill>
              <a:schemeClr val="accent2"/>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33"/>
            <a:endParaRPr lang="en-US" sz="1765">
              <a:solidFill>
                <a:srgbClr val="EFEFEF"/>
              </a:solidFill>
            </a:endParaRPr>
          </a:p>
        </p:txBody>
      </p:sp>
      <p:grpSp>
        <p:nvGrpSpPr>
          <p:cNvPr id="245" name="Group 244"/>
          <p:cNvGrpSpPr/>
          <p:nvPr/>
        </p:nvGrpSpPr>
        <p:grpSpPr>
          <a:xfrm>
            <a:off x="776519" y="2175795"/>
            <a:ext cx="2075881" cy="800568"/>
            <a:chOff x="9592905" y="1695077"/>
            <a:chExt cx="1876521" cy="723684"/>
          </a:xfrm>
        </p:grpSpPr>
        <p:sp>
          <p:nvSpPr>
            <p:cNvPr id="254" name="Freeform 17"/>
            <p:cNvSpPr>
              <a:spLocks noEditPoints="1"/>
            </p:cNvSpPr>
            <p:nvPr/>
          </p:nvSpPr>
          <p:spPr bwMode="auto">
            <a:xfrm>
              <a:off x="9592905" y="1695077"/>
              <a:ext cx="1876521" cy="218880"/>
            </a:xfrm>
            <a:custGeom>
              <a:avLst/>
              <a:gdLst>
                <a:gd name="T0" fmla="*/ 192 w 1928"/>
                <a:gd name="T1" fmla="*/ 63 h 222"/>
                <a:gd name="T2" fmla="*/ 0 w 1928"/>
                <a:gd name="T3" fmla="*/ 181 h 222"/>
                <a:gd name="T4" fmla="*/ 97 w 1928"/>
                <a:gd name="T5" fmla="*/ 142 h 222"/>
                <a:gd name="T6" fmla="*/ 8 w 1928"/>
                <a:gd name="T7" fmla="*/ 177 h 222"/>
                <a:gd name="T8" fmla="*/ 6 w 1928"/>
                <a:gd name="T9" fmla="*/ 179 h 222"/>
                <a:gd name="T10" fmla="*/ 1808 w 1928"/>
                <a:gd name="T11" fmla="*/ 180 h 222"/>
                <a:gd name="T12" fmla="*/ 1876 w 1928"/>
                <a:gd name="T13" fmla="*/ 172 h 222"/>
                <a:gd name="T14" fmla="*/ 1912 w 1928"/>
                <a:gd name="T15" fmla="*/ 65 h 222"/>
                <a:gd name="T16" fmla="*/ 360 w 1928"/>
                <a:gd name="T17" fmla="*/ 90 h 222"/>
                <a:gd name="T18" fmla="*/ 315 w 1928"/>
                <a:gd name="T19" fmla="*/ 156 h 222"/>
                <a:gd name="T20" fmla="*/ 268 w 1928"/>
                <a:gd name="T21" fmla="*/ 182 h 222"/>
                <a:gd name="T22" fmla="*/ 7 w 1928"/>
                <a:gd name="T23" fmla="*/ 179 h 222"/>
                <a:gd name="T24" fmla="*/ 147 w 1928"/>
                <a:gd name="T25" fmla="*/ 33 h 222"/>
                <a:gd name="T26" fmla="*/ 930 w 1928"/>
                <a:gd name="T27" fmla="*/ 179 h 222"/>
                <a:gd name="T28" fmla="*/ 930 w 1928"/>
                <a:gd name="T29" fmla="*/ 123 h 222"/>
                <a:gd name="T30" fmla="*/ 881 w 1928"/>
                <a:gd name="T31" fmla="*/ 179 h 222"/>
                <a:gd name="T32" fmla="*/ 862 w 1928"/>
                <a:gd name="T33" fmla="*/ 98 h 222"/>
                <a:gd name="T34" fmla="*/ 827 w 1928"/>
                <a:gd name="T35" fmla="*/ 68 h 222"/>
                <a:gd name="T36" fmla="*/ 789 w 1928"/>
                <a:gd name="T37" fmla="*/ 110 h 222"/>
                <a:gd name="T38" fmla="*/ 1373 w 1928"/>
                <a:gd name="T39" fmla="*/ 108 h 222"/>
                <a:gd name="T40" fmla="*/ 1348 w 1928"/>
                <a:gd name="T41" fmla="*/ 113 h 222"/>
                <a:gd name="T42" fmla="*/ 1285 w 1928"/>
                <a:gd name="T43" fmla="*/ 179 h 222"/>
                <a:gd name="T44" fmla="*/ 1338 w 1928"/>
                <a:gd name="T45" fmla="*/ 133 h 222"/>
                <a:gd name="T46" fmla="*/ 1754 w 1928"/>
                <a:gd name="T47" fmla="*/ 65 h 222"/>
                <a:gd name="T48" fmla="*/ 1742 w 1928"/>
                <a:gd name="T49" fmla="*/ 132 h 222"/>
                <a:gd name="T50" fmla="*/ 1611 w 1928"/>
                <a:gd name="T51" fmla="*/ 120 h 222"/>
                <a:gd name="T52" fmla="*/ 1658 w 1928"/>
                <a:gd name="T53" fmla="*/ 77 h 222"/>
                <a:gd name="T54" fmla="*/ 1250 w 1928"/>
                <a:gd name="T55" fmla="*/ 99 h 222"/>
                <a:gd name="T56" fmla="*/ 1226 w 1928"/>
                <a:gd name="T57" fmla="*/ 132 h 222"/>
                <a:gd name="T58" fmla="*/ 729 w 1928"/>
                <a:gd name="T59" fmla="*/ 182 h 222"/>
                <a:gd name="T60" fmla="*/ 552 w 1928"/>
                <a:gd name="T61" fmla="*/ 158 h 222"/>
                <a:gd name="T62" fmla="*/ 1106 w 1928"/>
                <a:gd name="T63" fmla="*/ 100 h 222"/>
                <a:gd name="T64" fmla="*/ 1028 w 1928"/>
                <a:gd name="T65" fmla="*/ 98 h 222"/>
                <a:gd name="T66" fmla="*/ 1117 w 1928"/>
                <a:gd name="T67" fmla="*/ 98 h 222"/>
                <a:gd name="T68" fmla="*/ 1170 w 1928"/>
                <a:gd name="T69" fmla="*/ 121 h 222"/>
                <a:gd name="T70" fmla="*/ 1132 w 1928"/>
                <a:gd name="T71" fmla="*/ 109 h 222"/>
                <a:gd name="T72" fmla="*/ 1559 w 1928"/>
                <a:gd name="T73" fmla="*/ 152 h 222"/>
                <a:gd name="T74" fmla="*/ 1563 w 1928"/>
                <a:gd name="T75" fmla="*/ 139 h 222"/>
                <a:gd name="T76" fmla="*/ 687 w 1928"/>
                <a:gd name="T77" fmla="*/ 144 h 222"/>
                <a:gd name="T78" fmla="*/ 666 w 1928"/>
                <a:gd name="T79" fmla="*/ 96 h 222"/>
                <a:gd name="T80" fmla="*/ 1513 w 1928"/>
                <a:gd name="T81" fmla="*/ 99 h 222"/>
                <a:gd name="T82" fmla="*/ 1469 w 1928"/>
                <a:gd name="T83" fmla="*/ 155 h 222"/>
                <a:gd name="T84" fmla="*/ 490 w 1928"/>
                <a:gd name="T85" fmla="*/ 114 h 222"/>
                <a:gd name="T86" fmla="*/ 488 w 1928"/>
                <a:gd name="T87" fmla="*/ 166 h 222"/>
                <a:gd name="T88" fmla="*/ 519 w 1928"/>
                <a:gd name="T89" fmla="*/ 129 h 222"/>
                <a:gd name="T90" fmla="*/ 1438 w 1928"/>
                <a:gd name="T91" fmla="*/ 179 h 222"/>
                <a:gd name="T92" fmla="*/ 400 w 1928"/>
                <a:gd name="T93" fmla="*/ 98 h 222"/>
                <a:gd name="T94" fmla="*/ 396 w 1928"/>
                <a:gd name="T95" fmla="*/ 71 h 222"/>
                <a:gd name="T96" fmla="*/ 11 w 1928"/>
                <a:gd name="T97" fmla="*/ 177 h 222"/>
                <a:gd name="T98" fmla="*/ 3 w 1928"/>
                <a:gd name="T99" fmla="*/ 181 h 222"/>
                <a:gd name="T100" fmla="*/ 5 w 1928"/>
                <a:gd name="T101" fmla="*/ 179 h 222"/>
                <a:gd name="T102" fmla="*/ 10 w 1928"/>
                <a:gd name="T103" fmla="*/ 177 h 222"/>
                <a:gd name="T104" fmla="*/ 6 w 1928"/>
                <a:gd name="T105" fmla="*/ 178 h 222"/>
                <a:gd name="T106" fmla="*/ 8 w 1928"/>
                <a:gd name="T107" fmla="*/ 177 h 222"/>
                <a:gd name="T108" fmla="*/ 12 w 1928"/>
                <a:gd name="T109" fmla="*/ 174 h 222"/>
                <a:gd name="T110" fmla="*/ 6 w 1928"/>
                <a:gd name="T111" fmla="*/ 178 h 222"/>
                <a:gd name="T112" fmla="*/ 6 w 1928"/>
                <a:gd name="T113" fmla="*/ 180 h 222"/>
                <a:gd name="T114" fmla="*/ 971 w 1928"/>
                <a:gd name="T115" fmla="*/ 78 h 222"/>
                <a:gd name="T116" fmla="*/ 1762 w 1928"/>
                <a:gd name="T117" fmla="*/ 79 h 222"/>
                <a:gd name="T118" fmla="*/ 1250 w 1928"/>
                <a:gd name="T119" fmla="*/ 156 h 222"/>
                <a:gd name="T120" fmla="*/ 767 w 1928"/>
                <a:gd name="T121" fmla="*/ 12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28" h="222">
                  <a:moveTo>
                    <a:pt x="16" y="175"/>
                  </a:moveTo>
                  <a:cubicBezTo>
                    <a:pt x="22" y="173"/>
                    <a:pt x="27" y="171"/>
                    <a:pt x="33" y="169"/>
                  </a:cubicBezTo>
                  <a:cubicBezTo>
                    <a:pt x="46" y="165"/>
                    <a:pt x="61" y="162"/>
                    <a:pt x="75" y="160"/>
                  </a:cubicBezTo>
                  <a:cubicBezTo>
                    <a:pt x="85" y="158"/>
                    <a:pt x="96" y="158"/>
                    <a:pt x="106" y="158"/>
                  </a:cubicBezTo>
                  <a:cubicBezTo>
                    <a:pt x="121" y="159"/>
                    <a:pt x="136" y="160"/>
                    <a:pt x="150" y="164"/>
                  </a:cubicBezTo>
                  <a:cubicBezTo>
                    <a:pt x="151" y="164"/>
                    <a:pt x="153" y="164"/>
                    <a:pt x="154" y="163"/>
                  </a:cubicBezTo>
                  <a:cubicBezTo>
                    <a:pt x="155" y="163"/>
                    <a:pt x="155" y="163"/>
                    <a:pt x="155" y="163"/>
                  </a:cubicBezTo>
                  <a:cubicBezTo>
                    <a:pt x="155" y="162"/>
                    <a:pt x="155" y="161"/>
                    <a:pt x="155" y="161"/>
                  </a:cubicBezTo>
                  <a:cubicBezTo>
                    <a:pt x="155" y="141"/>
                    <a:pt x="155" y="121"/>
                    <a:pt x="155" y="101"/>
                  </a:cubicBezTo>
                  <a:cubicBezTo>
                    <a:pt x="155" y="99"/>
                    <a:pt x="155" y="98"/>
                    <a:pt x="156" y="97"/>
                  </a:cubicBezTo>
                  <a:cubicBezTo>
                    <a:pt x="167" y="88"/>
                    <a:pt x="177" y="79"/>
                    <a:pt x="187" y="68"/>
                  </a:cubicBezTo>
                  <a:cubicBezTo>
                    <a:pt x="188" y="67"/>
                    <a:pt x="190" y="65"/>
                    <a:pt x="192" y="63"/>
                  </a:cubicBezTo>
                  <a:cubicBezTo>
                    <a:pt x="192" y="62"/>
                    <a:pt x="193" y="62"/>
                    <a:pt x="194" y="62"/>
                  </a:cubicBezTo>
                  <a:cubicBezTo>
                    <a:pt x="195" y="63"/>
                    <a:pt x="196" y="64"/>
                    <a:pt x="196" y="66"/>
                  </a:cubicBezTo>
                  <a:cubicBezTo>
                    <a:pt x="196" y="104"/>
                    <a:pt x="196" y="142"/>
                    <a:pt x="196" y="179"/>
                  </a:cubicBezTo>
                  <a:cubicBezTo>
                    <a:pt x="196" y="180"/>
                    <a:pt x="196" y="182"/>
                    <a:pt x="195" y="182"/>
                  </a:cubicBezTo>
                  <a:cubicBezTo>
                    <a:pt x="194" y="183"/>
                    <a:pt x="192" y="184"/>
                    <a:pt x="191" y="183"/>
                  </a:cubicBezTo>
                  <a:cubicBezTo>
                    <a:pt x="187" y="182"/>
                    <a:pt x="183" y="180"/>
                    <a:pt x="179" y="179"/>
                  </a:cubicBezTo>
                  <a:cubicBezTo>
                    <a:pt x="166" y="175"/>
                    <a:pt x="152" y="172"/>
                    <a:pt x="138" y="170"/>
                  </a:cubicBezTo>
                  <a:cubicBezTo>
                    <a:pt x="121" y="168"/>
                    <a:pt x="104" y="167"/>
                    <a:pt x="87" y="168"/>
                  </a:cubicBezTo>
                  <a:cubicBezTo>
                    <a:pt x="61" y="168"/>
                    <a:pt x="35" y="172"/>
                    <a:pt x="10" y="180"/>
                  </a:cubicBezTo>
                  <a:cubicBezTo>
                    <a:pt x="8" y="180"/>
                    <a:pt x="6" y="181"/>
                    <a:pt x="3" y="182"/>
                  </a:cubicBezTo>
                  <a:cubicBezTo>
                    <a:pt x="3" y="182"/>
                    <a:pt x="2" y="182"/>
                    <a:pt x="2" y="182"/>
                  </a:cubicBezTo>
                  <a:cubicBezTo>
                    <a:pt x="1" y="183"/>
                    <a:pt x="0" y="183"/>
                    <a:pt x="0" y="181"/>
                  </a:cubicBezTo>
                  <a:cubicBezTo>
                    <a:pt x="0" y="180"/>
                    <a:pt x="0" y="178"/>
                    <a:pt x="0" y="177"/>
                  </a:cubicBezTo>
                  <a:cubicBezTo>
                    <a:pt x="0" y="175"/>
                    <a:pt x="1" y="172"/>
                    <a:pt x="0" y="170"/>
                  </a:cubicBezTo>
                  <a:cubicBezTo>
                    <a:pt x="0" y="169"/>
                    <a:pt x="1" y="167"/>
                    <a:pt x="2" y="166"/>
                  </a:cubicBezTo>
                  <a:cubicBezTo>
                    <a:pt x="13" y="154"/>
                    <a:pt x="24" y="141"/>
                    <a:pt x="34" y="128"/>
                  </a:cubicBezTo>
                  <a:cubicBezTo>
                    <a:pt x="54" y="100"/>
                    <a:pt x="70" y="71"/>
                    <a:pt x="82" y="39"/>
                  </a:cubicBezTo>
                  <a:cubicBezTo>
                    <a:pt x="86" y="27"/>
                    <a:pt x="90" y="15"/>
                    <a:pt x="92" y="3"/>
                  </a:cubicBezTo>
                  <a:cubicBezTo>
                    <a:pt x="92" y="3"/>
                    <a:pt x="92" y="3"/>
                    <a:pt x="92" y="2"/>
                  </a:cubicBezTo>
                  <a:cubicBezTo>
                    <a:pt x="93" y="0"/>
                    <a:pt x="93" y="0"/>
                    <a:pt x="95" y="0"/>
                  </a:cubicBezTo>
                  <a:cubicBezTo>
                    <a:pt x="96" y="1"/>
                    <a:pt x="96" y="1"/>
                    <a:pt x="96" y="1"/>
                  </a:cubicBezTo>
                  <a:cubicBezTo>
                    <a:pt x="97" y="1"/>
                    <a:pt x="97" y="1"/>
                    <a:pt x="97" y="2"/>
                  </a:cubicBezTo>
                  <a:cubicBezTo>
                    <a:pt x="97" y="2"/>
                    <a:pt x="97" y="3"/>
                    <a:pt x="97" y="3"/>
                  </a:cubicBezTo>
                  <a:cubicBezTo>
                    <a:pt x="97" y="50"/>
                    <a:pt x="97" y="96"/>
                    <a:pt x="97" y="142"/>
                  </a:cubicBezTo>
                  <a:cubicBezTo>
                    <a:pt x="97" y="145"/>
                    <a:pt x="98" y="144"/>
                    <a:pt x="95" y="145"/>
                  </a:cubicBezTo>
                  <a:cubicBezTo>
                    <a:pt x="93" y="146"/>
                    <a:pt x="91" y="145"/>
                    <a:pt x="89" y="146"/>
                  </a:cubicBezTo>
                  <a:cubicBezTo>
                    <a:pt x="68" y="148"/>
                    <a:pt x="49" y="154"/>
                    <a:pt x="31" y="163"/>
                  </a:cubicBezTo>
                  <a:cubicBezTo>
                    <a:pt x="26" y="165"/>
                    <a:pt x="21" y="168"/>
                    <a:pt x="16" y="171"/>
                  </a:cubicBezTo>
                  <a:cubicBezTo>
                    <a:pt x="16" y="172"/>
                    <a:pt x="15" y="172"/>
                    <a:pt x="14" y="173"/>
                  </a:cubicBezTo>
                  <a:cubicBezTo>
                    <a:pt x="14" y="173"/>
                    <a:pt x="13" y="174"/>
                    <a:pt x="12" y="174"/>
                  </a:cubicBezTo>
                  <a:cubicBezTo>
                    <a:pt x="12" y="174"/>
                    <a:pt x="12" y="174"/>
                    <a:pt x="12" y="174"/>
                  </a:cubicBezTo>
                  <a:cubicBezTo>
                    <a:pt x="11" y="175"/>
                    <a:pt x="11" y="175"/>
                    <a:pt x="10" y="175"/>
                  </a:cubicBezTo>
                  <a:cubicBezTo>
                    <a:pt x="10" y="175"/>
                    <a:pt x="10" y="176"/>
                    <a:pt x="9" y="176"/>
                  </a:cubicBezTo>
                  <a:cubicBezTo>
                    <a:pt x="9" y="176"/>
                    <a:pt x="9" y="176"/>
                    <a:pt x="9" y="176"/>
                  </a:cubicBezTo>
                  <a:cubicBezTo>
                    <a:pt x="9" y="176"/>
                    <a:pt x="8" y="177"/>
                    <a:pt x="8" y="177"/>
                  </a:cubicBezTo>
                  <a:cubicBezTo>
                    <a:pt x="8" y="177"/>
                    <a:pt x="8" y="177"/>
                    <a:pt x="8" y="177"/>
                  </a:cubicBezTo>
                  <a:cubicBezTo>
                    <a:pt x="7" y="177"/>
                    <a:pt x="7" y="178"/>
                    <a:pt x="7" y="178"/>
                  </a:cubicBezTo>
                  <a:cubicBezTo>
                    <a:pt x="7" y="178"/>
                    <a:pt x="6" y="178"/>
                    <a:pt x="6" y="178"/>
                  </a:cubicBezTo>
                  <a:cubicBezTo>
                    <a:pt x="6" y="178"/>
                    <a:pt x="6" y="178"/>
                    <a:pt x="6" y="178"/>
                  </a:cubicBezTo>
                  <a:cubicBezTo>
                    <a:pt x="6" y="179"/>
                    <a:pt x="5" y="179"/>
                    <a:pt x="5" y="179"/>
                  </a:cubicBezTo>
                  <a:cubicBezTo>
                    <a:pt x="5" y="179"/>
                    <a:pt x="5" y="179"/>
                    <a:pt x="5" y="179"/>
                  </a:cubicBezTo>
                  <a:cubicBezTo>
                    <a:pt x="5" y="179"/>
                    <a:pt x="5" y="179"/>
                    <a:pt x="4" y="180"/>
                  </a:cubicBezTo>
                  <a:cubicBezTo>
                    <a:pt x="4" y="180"/>
                    <a:pt x="4" y="180"/>
                    <a:pt x="4" y="180"/>
                  </a:cubicBezTo>
                  <a:cubicBezTo>
                    <a:pt x="4" y="180"/>
                    <a:pt x="3" y="180"/>
                    <a:pt x="3" y="181"/>
                  </a:cubicBezTo>
                  <a:cubicBezTo>
                    <a:pt x="3" y="181"/>
                    <a:pt x="4" y="180"/>
                    <a:pt x="4" y="180"/>
                  </a:cubicBezTo>
                  <a:cubicBezTo>
                    <a:pt x="5" y="180"/>
                    <a:pt x="5" y="180"/>
                    <a:pt x="5" y="180"/>
                  </a:cubicBezTo>
                  <a:cubicBezTo>
                    <a:pt x="5" y="180"/>
                    <a:pt x="5" y="180"/>
                    <a:pt x="6" y="179"/>
                  </a:cubicBezTo>
                  <a:cubicBezTo>
                    <a:pt x="6" y="179"/>
                    <a:pt x="6" y="179"/>
                    <a:pt x="6" y="179"/>
                  </a:cubicBezTo>
                  <a:cubicBezTo>
                    <a:pt x="7" y="179"/>
                    <a:pt x="7" y="179"/>
                    <a:pt x="7" y="179"/>
                  </a:cubicBezTo>
                  <a:cubicBezTo>
                    <a:pt x="8" y="178"/>
                    <a:pt x="8" y="178"/>
                    <a:pt x="8" y="178"/>
                  </a:cubicBezTo>
                  <a:cubicBezTo>
                    <a:pt x="9" y="178"/>
                    <a:pt x="10" y="177"/>
                    <a:pt x="10" y="177"/>
                  </a:cubicBezTo>
                  <a:cubicBezTo>
                    <a:pt x="12" y="176"/>
                    <a:pt x="14" y="175"/>
                    <a:pt x="16" y="175"/>
                  </a:cubicBezTo>
                  <a:close/>
                  <a:moveTo>
                    <a:pt x="1867" y="157"/>
                  </a:moveTo>
                  <a:cubicBezTo>
                    <a:pt x="1861" y="143"/>
                    <a:pt x="1855" y="130"/>
                    <a:pt x="1849" y="116"/>
                  </a:cubicBezTo>
                  <a:cubicBezTo>
                    <a:pt x="1841" y="100"/>
                    <a:pt x="1834" y="83"/>
                    <a:pt x="1827" y="67"/>
                  </a:cubicBezTo>
                  <a:cubicBezTo>
                    <a:pt x="1826" y="65"/>
                    <a:pt x="1826" y="65"/>
                    <a:pt x="1824" y="65"/>
                  </a:cubicBezTo>
                  <a:cubicBezTo>
                    <a:pt x="1819" y="65"/>
                    <a:pt x="1815" y="65"/>
                    <a:pt x="1810" y="65"/>
                  </a:cubicBezTo>
                  <a:cubicBezTo>
                    <a:pt x="1807" y="65"/>
                    <a:pt x="1808" y="64"/>
                    <a:pt x="1808" y="67"/>
                  </a:cubicBezTo>
                  <a:cubicBezTo>
                    <a:pt x="1808" y="105"/>
                    <a:pt x="1808" y="142"/>
                    <a:pt x="1808" y="179"/>
                  </a:cubicBezTo>
                  <a:cubicBezTo>
                    <a:pt x="1808" y="179"/>
                    <a:pt x="1808" y="180"/>
                    <a:pt x="1808" y="180"/>
                  </a:cubicBezTo>
                  <a:cubicBezTo>
                    <a:pt x="1808" y="182"/>
                    <a:pt x="1808" y="182"/>
                    <a:pt x="1810" y="182"/>
                  </a:cubicBezTo>
                  <a:cubicBezTo>
                    <a:pt x="1813" y="182"/>
                    <a:pt x="1816" y="182"/>
                    <a:pt x="1819" y="182"/>
                  </a:cubicBezTo>
                  <a:cubicBezTo>
                    <a:pt x="1821" y="182"/>
                    <a:pt x="1821" y="182"/>
                    <a:pt x="1821" y="179"/>
                  </a:cubicBezTo>
                  <a:cubicBezTo>
                    <a:pt x="1821" y="149"/>
                    <a:pt x="1821" y="119"/>
                    <a:pt x="1821" y="89"/>
                  </a:cubicBezTo>
                  <a:cubicBezTo>
                    <a:pt x="1821" y="88"/>
                    <a:pt x="1821" y="87"/>
                    <a:pt x="1822" y="86"/>
                  </a:cubicBezTo>
                  <a:cubicBezTo>
                    <a:pt x="1822" y="87"/>
                    <a:pt x="1822" y="88"/>
                    <a:pt x="1822" y="88"/>
                  </a:cubicBezTo>
                  <a:cubicBezTo>
                    <a:pt x="1834" y="114"/>
                    <a:pt x="1845" y="140"/>
                    <a:pt x="1857" y="165"/>
                  </a:cubicBezTo>
                  <a:cubicBezTo>
                    <a:pt x="1859" y="170"/>
                    <a:pt x="1862" y="175"/>
                    <a:pt x="1864" y="181"/>
                  </a:cubicBezTo>
                  <a:cubicBezTo>
                    <a:pt x="1864" y="182"/>
                    <a:pt x="1865" y="182"/>
                    <a:pt x="1866" y="182"/>
                  </a:cubicBezTo>
                  <a:cubicBezTo>
                    <a:pt x="1867" y="182"/>
                    <a:pt x="1868" y="182"/>
                    <a:pt x="1870" y="182"/>
                  </a:cubicBezTo>
                  <a:cubicBezTo>
                    <a:pt x="1871" y="182"/>
                    <a:pt x="1871" y="181"/>
                    <a:pt x="1872" y="181"/>
                  </a:cubicBezTo>
                  <a:cubicBezTo>
                    <a:pt x="1873" y="178"/>
                    <a:pt x="1874" y="175"/>
                    <a:pt x="1876" y="172"/>
                  </a:cubicBezTo>
                  <a:cubicBezTo>
                    <a:pt x="1888" y="144"/>
                    <a:pt x="1900" y="117"/>
                    <a:pt x="1912" y="89"/>
                  </a:cubicBezTo>
                  <a:cubicBezTo>
                    <a:pt x="1913" y="88"/>
                    <a:pt x="1913" y="88"/>
                    <a:pt x="1914" y="87"/>
                  </a:cubicBezTo>
                  <a:cubicBezTo>
                    <a:pt x="1914" y="88"/>
                    <a:pt x="1914" y="89"/>
                    <a:pt x="1914" y="89"/>
                  </a:cubicBezTo>
                  <a:cubicBezTo>
                    <a:pt x="1914" y="119"/>
                    <a:pt x="1914" y="149"/>
                    <a:pt x="1914" y="179"/>
                  </a:cubicBezTo>
                  <a:cubicBezTo>
                    <a:pt x="1914" y="180"/>
                    <a:pt x="1914" y="180"/>
                    <a:pt x="1914" y="181"/>
                  </a:cubicBezTo>
                  <a:cubicBezTo>
                    <a:pt x="1914" y="182"/>
                    <a:pt x="1914" y="182"/>
                    <a:pt x="1915" y="182"/>
                  </a:cubicBezTo>
                  <a:cubicBezTo>
                    <a:pt x="1918" y="182"/>
                    <a:pt x="1922" y="182"/>
                    <a:pt x="1925" y="182"/>
                  </a:cubicBezTo>
                  <a:cubicBezTo>
                    <a:pt x="1928" y="182"/>
                    <a:pt x="1927" y="182"/>
                    <a:pt x="1927" y="179"/>
                  </a:cubicBezTo>
                  <a:cubicBezTo>
                    <a:pt x="1927" y="142"/>
                    <a:pt x="1927" y="105"/>
                    <a:pt x="1927" y="67"/>
                  </a:cubicBezTo>
                  <a:cubicBezTo>
                    <a:pt x="1927" y="67"/>
                    <a:pt x="1927" y="67"/>
                    <a:pt x="1927" y="66"/>
                  </a:cubicBezTo>
                  <a:cubicBezTo>
                    <a:pt x="1927" y="65"/>
                    <a:pt x="1927" y="65"/>
                    <a:pt x="1926" y="65"/>
                  </a:cubicBezTo>
                  <a:cubicBezTo>
                    <a:pt x="1921" y="65"/>
                    <a:pt x="1917" y="65"/>
                    <a:pt x="1912" y="65"/>
                  </a:cubicBezTo>
                  <a:cubicBezTo>
                    <a:pt x="1911" y="65"/>
                    <a:pt x="1910" y="65"/>
                    <a:pt x="1909" y="67"/>
                  </a:cubicBezTo>
                  <a:cubicBezTo>
                    <a:pt x="1896" y="97"/>
                    <a:pt x="1882" y="127"/>
                    <a:pt x="1869" y="156"/>
                  </a:cubicBezTo>
                  <a:cubicBezTo>
                    <a:pt x="1868" y="157"/>
                    <a:pt x="1868" y="158"/>
                    <a:pt x="1868" y="158"/>
                  </a:cubicBezTo>
                  <a:cubicBezTo>
                    <a:pt x="1867" y="158"/>
                    <a:pt x="1867" y="157"/>
                    <a:pt x="1867" y="157"/>
                  </a:cubicBezTo>
                  <a:close/>
                  <a:moveTo>
                    <a:pt x="269" y="88"/>
                  </a:moveTo>
                  <a:cubicBezTo>
                    <a:pt x="282" y="118"/>
                    <a:pt x="295" y="148"/>
                    <a:pt x="309" y="178"/>
                  </a:cubicBezTo>
                  <a:cubicBezTo>
                    <a:pt x="309" y="179"/>
                    <a:pt x="310" y="181"/>
                    <a:pt x="311" y="182"/>
                  </a:cubicBezTo>
                  <a:cubicBezTo>
                    <a:pt x="312" y="182"/>
                    <a:pt x="314" y="182"/>
                    <a:pt x="315" y="182"/>
                  </a:cubicBezTo>
                  <a:cubicBezTo>
                    <a:pt x="317" y="182"/>
                    <a:pt x="318" y="182"/>
                    <a:pt x="318" y="180"/>
                  </a:cubicBezTo>
                  <a:cubicBezTo>
                    <a:pt x="332" y="150"/>
                    <a:pt x="345" y="119"/>
                    <a:pt x="359" y="88"/>
                  </a:cubicBezTo>
                  <a:cubicBezTo>
                    <a:pt x="359" y="88"/>
                    <a:pt x="359" y="87"/>
                    <a:pt x="360" y="87"/>
                  </a:cubicBezTo>
                  <a:cubicBezTo>
                    <a:pt x="360" y="88"/>
                    <a:pt x="360" y="89"/>
                    <a:pt x="360" y="90"/>
                  </a:cubicBezTo>
                  <a:cubicBezTo>
                    <a:pt x="360" y="119"/>
                    <a:pt x="360" y="149"/>
                    <a:pt x="360" y="179"/>
                  </a:cubicBezTo>
                  <a:cubicBezTo>
                    <a:pt x="360" y="179"/>
                    <a:pt x="360" y="180"/>
                    <a:pt x="360" y="180"/>
                  </a:cubicBezTo>
                  <a:cubicBezTo>
                    <a:pt x="360" y="182"/>
                    <a:pt x="360" y="182"/>
                    <a:pt x="361" y="182"/>
                  </a:cubicBezTo>
                  <a:cubicBezTo>
                    <a:pt x="365" y="182"/>
                    <a:pt x="368" y="182"/>
                    <a:pt x="371" y="182"/>
                  </a:cubicBezTo>
                  <a:cubicBezTo>
                    <a:pt x="374" y="182"/>
                    <a:pt x="374" y="182"/>
                    <a:pt x="374" y="179"/>
                  </a:cubicBezTo>
                  <a:cubicBezTo>
                    <a:pt x="374" y="142"/>
                    <a:pt x="374" y="105"/>
                    <a:pt x="374" y="67"/>
                  </a:cubicBezTo>
                  <a:cubicBezTo>
                    <a:pt x="374" y="67"/>
                    <a:pt x="374" y="67"/>
                    <a:pt x="374" y="66"/>
                  </a:cubicBezTo>
                  <a:cubicBezTo>
                    <a:pt x="374" y="65"/>
                    <a:pt x="374" y="65"/>
                    <a:pt x="372" y="65"/>
                  </a:cubicBezTo>
                  <a:cubicBezTo>
                    <a:pt x="367" y="65"/>
                    <a:pt x="363" y="65"/>
                    <a:pt x="358" y="65"/>
                  </a:cubicBezTo>
                  <a:cubicBezTo>
                    <a:pt x="357" y="65"/>
                    <a:pt x="356" y="65"/>
                    <a:pt x="356" y="66"/>
                  </a:cubicBezTo>
                  <a:cubicBezTo>
                    <a:pt x="356" y="66"/>
                    <a:pt x="356" y="67"/>
                    <a:pt x="356" y="67"/>
                  </a:cubicBezTo>
                  <a:cubicBezTo>
                    <a:pt x="342" y="97"/>
                    <a:pt x="329" y="127"/>
                    <a:pt x="315" y="156"/>
                  </a:cubicBezTo>
                  <a:cubicBezTo>
                    <a:pt x="315" y="157"/>
                    <a:pt x="315" y="158"/>
                    <a:pt x="314" y="158"/>
                  </a:cubicBezTo>
                  <a:cubicBezTo>
                    <a:pt x="313" y="158"/>
                    <a:pt x="313" y="157"/>
                    <a:pt x="313" y="157"/>
                  </a:cubicBezTo>
                  <a:cubicBezTo>
                    <a:pt x="311" y="151"/>
                    <a:pt x="308" y="146"/>
                    <a:pt x="306" y="140"/>
                  </a:cubicBezTo>
                  <a:cubicBezTo>
                    <a:pt x="295" y="116"/>
                    <a:pt x="284" y="91"/>
                    <a:pt x="273" y="67"/>
                  </a:cubicBezTo>
                  <a:cubicBezTo>
                    <a:pt x="273" y="65"/>
                    <a:pt x="272" y="65"/>
                    <a:pt x="270" y="65"/>
                  </a:cubicBezTo>
                  <a:cubicBezTo>
                    <a:pt x="266" y="65"/>
                    <a:pt x="261" y="65"/>
                    <a:pt x="257" y="65"/>
                  </a:cubicBezTo>
                  <a:cubicBezTo>
                    <a:pt x="254" y="65"/>
                    <a:pt x="254" y="65"/>
                    <a:pt x="254" y="67"/>
                  </a:cubicBezTo>
                  <a:cubicBezTo>
                    <a:pt x="254" y="105"/>
                    <a:pt x="254" y="142"/>
                    <a:pt x="254" y="179"/>
                  </a:cubicBezTo>
                  <a:cubicBezTo>
                    <a:pt x="254" y="180"/>
                    <a:pt x="254" y="180"/>
                    <a:pt x="254" y="181"/>
                  </a:cubicBezTo>
                  <a:cubicBezTo>
                    <a:pt x="254" y="182"/>
                    <a:pt x="255" y="182"/>
                    <a:pt x="255" y="182"/>
                  </a:cubicBezTo>
                  <a:cubicBezTo>
                    <a:pt x="259" y="182"/>
                    <a:pt x="262" y="182"/>
                    <a:pt x="266" y="182"/>
                  </a:cubicBezTo>
                  <a:cubicBezTo>
                    <a:pt x="266" y="182"/>
                    <a:pt x="267" y="182"/>
                    <a:pt x="268" y="182"/>
                  </a:cubicBezTo>
                  <a:cubicBezTo>
                    <a:pt x="268" y="150"/>
                    <a:pt x="268" y="118"/>
                    <a:pt x="268" y="86"/>
                  </a:cubicBezTo>
                  <a:cubicBezTo>
                    <a:pt x="268" y="87"/>
                    <a:pt x="269" y="88"/>
                    <a:pt x="269" y="88"/>
                  </a:cubicBezTo>
                  <a:close/>
                  <a:moveTo>
                    <a:pt x="14" y="173"/>
                  </a:moveTo>
                  <a:cubicBezTo>
                    <a:pt x="14" y="173"/>
                    <a:pt x="13" y="174"/>
                    <a:pt x="12" y="174"/>
                  </a:cubicBezTo>
                  <a:cubicBezTo>
                    <a:pt x="12" y="174"/>
                    <a:pt x="12" y="174"/>
                    <a:pt x="11" y="174"/>
                  </a:cubicBezTo>
                  <a:cubicBezTo>
                    <a:pt x="11" y="175"/>
                    <a:pt x="11" y="175"/>
                    <a:pt x="10" y="175"/>
                  </a:cubicBezTo>
                  <a:cubicBezTo>
                    <a:pt x="10" y="175"/>
                    <a:pt x="10" y="176"/>
                    <a:pt x="9" y="176"/>
                  </a:cubicBezTo>
                  <a:cubicBezTo>
                    <a:pt x="9" y="176"/>
                    <a:pt x="9" y="176"/>
                    <a:pt x="9" y="176"/>
                  </a:cubicBezTo>
                  <a:cubicBezTo>
                    <a:pt x="8" y="176"/>
                    <a:pt x="8" y="177"/>
                    <a:pt x="8" y="177"/>
                  </a:cubicBezTo>
                  <a:cubicBezTo>
                    <a:pt x="8" y="177"/>
                    <a:pt x="7" y="177"/>
                    <a:pt x="7" y="177"/>
                  </a:cubicBezTo>
                  <a:cubicBezTo>
                    <a:pt x="7" y="177"/>
                    <a:pt x="7" y="178"/>
                    <a:pt x="7" y="178"/>
                  </a:cubicBezTo>
                  <a:cubicBezTo>
                    <a:pt x="7" y="178"/>
                    <a:pt x="7" y="179"/>
                    <a:pt x="7" y="179"/>
                  </a:cubicBezTo>
                  <a:cubicBezTo>
                    <a:pt x="7" y="179"/>
                    <a:pt x="8" y="179"/>
                    <a:pt x="8" y="178"/>
                  </a:cubicBezTo>
                  <a:cubicBezTo>
                    <a:pt x="9" y="178"/>
                    <a:pt x="10" y="178"/>
                    <a:pt x="10" y="177"/>
                  </a:cubicBezTo>
                  <a:cubicBezTo>
                    <a:pt x="12" y="176"/>
                    <a:pt x="14" y="176"/>
                    <a:pt x="15" y="174"/>
                  </a:cubicBezTo>
                  <a:cubicBezTo>
                    <a:pt x="16" y="174"/>
                    <a:pt x="16" y="174"/>
                    <a:pt x="16" y="174"/>
                  </a:cubicBezTo>
                  <a:cubicBezTo>
                    <a:pt x="40" y="163"/>
                    <a:pt x="64" y="157"/>
                    <a:pt x="90" y="156"/>
                  </a:cubicBezTo>
                  <a:cubicBezTo>
                    <a:pt x="100" y="155"/>
                    <a:pt x="109" y="155"/>
                    <a:pt x="118" y="156"/>
                  </a:cubicBezTo>
                  <a:cubicBezTo>
                    <a:pt x="126" y="157"/>
                    <a:pt x="134" y="158"/>
                    <a:pt x="142" y="159"/>
                  </a:cubicBezTo>
                  <a:cubicBezTo>
                    <a:pt x="145" y="160"/>
                    <a:pt x="147" y="160"/>
                    <a:pt x="149" y="160"/>
                  </a:cubicBezTo>
                  <a:cubicBezTo>
                    <a:pt x="151" y="159"/>
                    <a:pt x="151" y="159"/>
                    <a:pt x="151" y="157"/>
                  </a:cubicBezTo>
                  <a:cubicBezTo>
                    <a:pt x="151" y="116"/>
                    <a:pt x="151" y="76"/>
                    <a:pt x="151" y="36"/>
                  </a:cubicBezTo>
                  <a:cubicBezTo>
                    <a:pt x="151" y="32"/>
                    <a:pt x="152" y="33"/>
                    <a:pt x="149" y="32"/>
                  </a:cubicBezTo>
                  <a:cubicBezTo>
                    <a:pt x="147" y="32"/>
                    <a:pt x="147" y="32"/>
                    <a:pt x="147" y="33"/>
                  </a:cubicBezTo>
                  <a:cubicBezTo>
                    <a:pt x="144" y="39"/>
                    <a:pt x="141" y="45"/>
                    <a:pt x="139" y="50"/>
                  </a:cubicBezTo>
                  <a:cubicBezTo>
                    <a:pt x="129" y="69"/>
                    <a:pt x="117" y="87"/>
                    <a:pt x="102" y="102"/>
                  </a:cubicBezTo>
                  <a:cubicBezTo>
                    <a:pt x="101" y="103"/>
                    <a:pt x="101" y="104"/>
                    <a:pt x="101" y="105"/>
                  </a:cubicBezTo>
                  <a:cubicBezTo>
                    <a:pt x="101" y="118"/>
                    <a:pt x="101" y="131"/>
                    <a:pt x="101" y="145"/>
                  </a:cubicBezTo>
                  <a:cubicBezTo>
                    <a:pt x="101" y="145"/>
                    <a:pt x="101" y="146"/>
                    <a:pt x="101" y="146"/>
                  </a:cubicBezTo>
                  <a:cubicBezTo>
                    <a:pt x="101" y="147"/>
                    <a:pt x="100" y="147"/>
                    <a:pt x="100" y="148"/>
                  </a:cubicBezTo>
                  <a:cubicBezTo>
                    <a:pt x="99" y="148"/>
                    <a:pt x="98" y="148"/>
                    <a:pt x="98" y="148"/>
                  </a:cubicBezTo>
                  <a:cubicBezTo>
                    <a:pt x="92" y="149"/>
                    <a:pt x="86" y="149"/>
                    <a:pt x="79" y="150"/>
                  </a:cubicBezTo>
                  <a:cubicBezTo>
                    <a:pt x="64" y="153"/>
                    <a:pt x="49" y="157"/>
                    <a:pt x="34" y="163"/>
                  </a:cubicBezTo>
                  <a:cubicBezTo>
                    <a:pt x="28" y="166"/>
                    <a:pt x="22" y="169"/>
                    <a:pt x="17" y="171"/>
                  </a:cubicBezTo>
                  <a:cubicBezTo>
                    <a:pt x="16" y="172"/>
                    <a:pt x="15" y="172"/>
                    <a:pt x="14" y="173"/>
                  </a:cubicBezTo>
                  <a:close/>
                  <a:moveTo>
                    <a:pt x="930" y="179"/>
                  </a:moveTo>
                  <a:cubicBezTo>
                    <a:pt x="930" y="180"/>
                    <a:pt x="930" y="180"/>
                    <a:pt x="930" y="181"/>
                  </a:cubicBezTo>
                  <a:cubicBezTo>
                    <a:pt x="930" y="182"/>
                    <a:pt x="930" y="182"/>
                    <a:pt x="930" y="182"/>
                  </a:cubicBezTo>
                  <a:cubicBezTo>
                    <a:pt x="931" y="182"/>
                    <a:pt x="931" y="182"/>
                    <a:pt x="932" y="182"/>
                  </a:cubicBezTo>
                  <a:cubicBezTo>
                    <a:pt x="942" y="182"/>
                    <a:pt x="952" y="182"/>
                    <a:pt x="963" y="182"/>
                  </a:cubicBezTo>
                  <a:cubicBezTo>
                    <a:pt x="970" y="182"/>
                    <a:pt x="978" y="181"/>
                    <a:pt x="986" y="178"/>
                  </a:cubicBezTo>
                  <a:cubicBezTo>
                    <a:pt x="1004" y="171"/>
                    <a:pt x="1016" y="159"/>
                    <a:pt x="1021" y="140"/>
                  </a:cubicBezTo>
                  <a:cubicBezTo>
                    <a:pt x="1025" y="127"/>
                    <a:pt x="1025" y="113"/>
                    <a:pt x="1021" y="100"/>
                  </a:cubicBezTo>
                  <a:cubicBezTo>
                    <a:pt x="1016" y="84"/>
                    <a:pt x="1006" y="74"/>
                    <a:pt x="991" y="69"/>
                  </a:cubicBezTo>
                  <a:cubicBezTo>
                    <a:pt x="982" y="66"/>
                    <a:pt x="974" y="65"/>
                    <a:pt x="965" y="65"/>
                  </a:cubicBezTo>
                  <a:cubicBezTo>
                    <a:pt x="954" y="65"/>
                    <a:pt x="943" y="65"/>
                    <a:pt x="932" y="65"/>
                  </a:cubicBezTo>
                  <a:cubicBezTo>
                    <a:pt x="929" y="65"/>
                    <a:pt x="930" y="64"/>
                    <a:pt x="930" y="67"/>
                  </a:cubicBezTo>
                  <a:cubicBezTo>
                    <a:pt x="930" y="86"/>
                    <a:pt x="930" y="104"/>
                    <a:pt x="930" y="123"/>
                  </a:cubicBezTo>
                  <a:cubicBezTo>
                    <a:pt x="930" y="142"/>
                    <a:pt x="930" y="161"/>
                    <a:pt x="930" y="179"/>
                  </a:cubicBezTo>
                  <a:close/>
                  <a:moveTo>
                    <a:pt x="815" y="179"/>
                  </a:moveTo>
                  <a:cubicBezTo>
                    <a:pt x="815" y="157"/>
                    <a:pt x="815" y="134"/>
                    <a:pt x="815" y="112"/>
                  </a:cubicBezTo>
                  <a:cubicBezTo>
                    <a:pt x="815" y="109"/>
                    <a:pt x="815" y="110"/>
                    <a:pt x="817" y="110"/>
                  </a:cubicBezTo>
                  <a:cubicBezTo>
                    <a:pt x="826" y="110"/>
                    <a:pt x="835" y="110"/>
                    <a:pt x="844" y="110"/>
                  </a:cubicBezTo>
                  <a:cubicBezTo>
                    <a:pt x="847" y="110"/>
                    <a:pt x="846" y="109"/>
                    <a:pt x="846" y="112"/>
                  </a:cubicBezTo>
                  <a:cubicBezTo>
                    <a:pt x="846" y="127"/>
                    <a:pt x="846" y="143"/>
                    <a:pt x="846" y="159"/>
                  </a:cubicBezTo>
                  <a:cubicBezTo>
                    <a:pt x="846" y="162"/>
                    <a:pt x="847" y="166"/>
                    <a:pt x="848" y="169"/>
                  </a:cubicBezTo>
                  <a:cubicBezTo>
                    <a:pt x="849" y="175"/>
                    <a:pt x="852" y="179"/>
                    <a:pt x="858" y="182"/>
                  </a:cubicBezTo>
                  <a:cubicBezTo>
                    <a:pt x="861" y="183"/>
                    <a:pt x="864" y="184"/>
                    <a:pt x="867" y="184"/>
                  </a:cubicBezTo>
                  <a:cubicBezTo>
                    <a:pt x="871" y="184"/>
                    <a:pt x="875" y="183"/>
                    <a:pt x="879" y="182"/>
                  </a:cubicBezTo>
                  <a:cubicBezTo>
                    <a:pt x="881" y="181"/>
                    <a:pt x="881" y="181"/>
                    <a:pt x="881" y="179"/>
                  </a:cubicBezTo>
                  <a:cubicBezTo>
                    <a:pt x="881" y="177"/>
                    <a:pt x="881" y="175"/>
                    <a:pt x="881" y="172"/>
                  </a:cubicBezTo>
                  <a:cubicBezTo>
                    <a:pt x="881" y="171"/>
                    <a:pt x="881" y="171"/>
                    <a:pt x="881" y="170"/>
                  </a:cubicBezTo>
                  <a:cubicBezTo>
                    <a:pt x="877" y="172"/>
                    <a:pt x="873" y="173"/>
                    <a:pt x="869" y="172"/>
                  </a:cubicBezTo>
                  <a:cubicBezTo>
                    <a:pt x="864" y="171"/>
                    <a:pt x="862" y="169"/>
                    <a:pt x="861" y="164"/>
                  </a:cubicBezTo>
                  <a:cubicBezTo>
                    <a:pt x="860" y="161"/>
                    <a:pt x="860" y="159"/>
                    <a:pt x="860" y="156"/>
                  </a:cubicBezTo>
                  <a:cubicBezTo>
                    <a:pt x="860" y="142"/>
                    <a:pt x="860" y="127"/>
                    <a:pt x="860" y="112"/>
                  </a:cubicBezTo>
                  <a:cubicBezTo>
                    <a:pt x="860" y="109"/>
                    <a:pt x="859" y="110"/>
                    <a:pt x="862" y="110"/>
                  </a:cubicBezTo>
                  <a:cubicBezTo>
                    <a:pt x="868" y="110"/>
                    <a:pt x="874" y="110"/>
                    <a:pt x="879" y="110"/>
                  </a:cubicBezTo>
                  <a:cubicBezTo>
                    <a:pt x="881" y="110"/>
                    <a:pt x="881" y="110"/>
                    <a:pt x="881" y="108"/>
                  </a:cubicBezTo>
                  <a:cubicBezTo>
                    <a:pt x="881" y="105"/>
                    <a:pt x="881" y="103"/>
                    <a:pt x="881" y="100"/>
                  </a:cubicBezTo>
                  <a:cubicBezTo>
                    <a:pt x="881" y="98"/>
                    <a:pt x="881" y="98"/>
                    <a:pt x="879" y="98"/>
                  </a:cubicBezTo>
                  <a:cubicBezTo>
                    <a:pt x="873" y="98"/>
                    <a:pt x="867" y="98"/>
                    <a:pt x="862" y="98"/>
                  </a:cubicBezTo>
                  <a:cubicBezTo>
                    <a:pt x="860" y="98"/>
                    <a:pt x="860" y="98"/>
                    <a:pt x="860" y="96"/>
                  </a:cubicBezTo>
                  <a:cubicBezTo>
                    <a:pt x="860" y="89"/>
                    <a:pt x="860" y="83"/>
                    <a:pt x="860" y="76"/>
                  </a:cubicBezTo>
                  <a:cubicBezTo>
                    <a:pt x="860" y="75"/>
                    <a:pt x="860" y="74"/>
                    <a:pt x="860" y="74"/>
                  </a:cubicBezTo>
                  <a:cubicBezTo>
                    <a:pt x="856" y="75"/>
                    <a:pt x="852" y="76"/>
                    <a:pt x="849" y="77"/>
                  </a:cubicBezTo>
                  <a:cubicBezTo>
                    <a:pt x="846" y="78"/>
                    <a:pt x="846" y="78"/>
                    <a:pt x="846" y="80"/>
                  </a:cubicBezTo>
                  <a:cubicBezTo>
                    <a:pt x="846" y="86"/>
                    <a:pt x="846" y="91"/>
                    <a:pt x="846" y="97"/>
                  </a:cubicBezTo>
                  <a:cubicBezTo>
                    <a:pt x="846" y="98"/>
                    <a:pt x="846" y="98"/>
                    <a:pt x="845" y="98"/>
                  </a:cubicBezTo>
                  <a:cubicBezTo>
                    <a:pt x="835" y="98"/>
                    <a:pt x="826" y="98"/>
                    <a:pt x="816" y="98"/>
                  </a:cubicBezTo>
                  <a:cubicBezTo>
                    <a:pt x="815" y="98"/>
                    <a:pt x="815" y="98"/>
                    <a:pt x="815" y="97"/>
                  </a:cubicBezTo>
                  <a:cubicBezTo>
                    <a:pt x="815" y="93"/>
                    <a:pt x="815" y="89"/>
                    <a:pt x="815" y="85"/>
                  </a:cubicBezTo>
                  <a:cubicBezTo>
                    <a:pt x="815" y="82"/>
                    <a:pt x="815" y="79"/>
                    <a:pt x="816" y="76"/>
                  </a:cubicBezTo>
                  <a:cubicBezTo>
                    <a:pt x="818" y="71"/>
                    <a:pt x="822" y="68"/>
                    <a:pt x="827" y="68"/>
                  </a:cubicBezTo>
                  <a:cubicBezTo>
                    <a:pt x="831" y="67"/>
                    <a:pt x="834" y="68"/>
                    <a:pt x="837" y="70"/>
                  </a:cubicBezTo>
                  <a:cubicBezTo>
                    <a:pt x="838" y="69"/>
                    <a:pt x="838" y="69"/>
                    <a:pt x="838" y="68"/>
                  </a:cubicBezTo>
                  <a:cubicBezTo>
                    <a:pt x="838" y="65"/>
                    <a:pt x="838" y="62"/>
                    <a:pt x="838" y="59"/>
                  </a:cubicBezTo>
                  <a:cubicBezTo>
                    <a:pt x="838" y="58"/>
                    <a:pt x="838" y="58"/>
                    <a:pt x="836" y="57"/>
                  </a:cubicBezTo>
                  <a:cubicBezTo>
                    <a:pt x="830" y="56"/>
                    <a:pt x="824" y="56"/>
                    <a:pt x="818" y="58"/>
                  </a:cubicBezTo>
                  <a:cubicBezTo>
                    <a:pt x="808" y="62"/>
                    <a:pt x="803" y="70"/>
                    <a:pt x="802" y="81"/>
                  </a:cubicBezTo>
                  <a:cubicBezTo>
                    <a:pt x="801" y="86"/>
                    <a:pt x="801" y="91"/>
                    <a:pt x="801" y="97"/>
                  </a:cubicBezTo>
                  <a:cubicBezTo>
                    <a:pt x="801" y="98"/>
                    <a:pt x="801" y="98"/>
                    <a:pt x="800" y="98"/>
                  </a:cubicBezTo>
                  <a:cubicBezTo>
                    <a:pt x="796" y="98"/>
                    <a:pt x="792" y="98"/>
                    <a:pt x="789" y="98"/>
                  </a:cubicBezTo>
                  <a:cubicBezTo>
                    <a:pt x="787" y="98"/>
                    <a:pt x="787" y="99"/>
                    <a:pt x="787" y="100"/>
                  </a:cubicBezTo>
                  <a:cubicBezTo>
                    <a:pt x="787" y="102"/>
                    <a:pt x="787" y="105"/>
                    <a:pt x="787" y="108"/>
                  </a:cubicBezTo>
                  <a:cubicBezTo>
                    <a:pt x="787" y="109"/>
                    <a:pt x="788" y="110"/>
                    <a:pt x="789" y="110"/>
                  </a:cubicBezTo>
                  <a:cubicBezTo>
                    <a:pt x="792" y="110"/>
                    <a:pt x="795" y="110"/>
                    <a:pt x="799" y="110"/>
                  </a:cubicBezTo>
                  <a:cubicBezTo>
                    <a:pt x="802" y="110"/>
                    <a:pt x="801" y="109"/>
                    <a:pt x="801" y="112"/>
                  </a:cubicBezTo>
                  <a:cubicBezTo>
                    <a:pt x="801" y="135"/>
                    <a:pt x="801" y="157"/>
                    <a:pt x="801" y="179"/>
                  </a:cubicBezTo>
                  <a:cubicBezTo>
                    <a:pt x="801" y="180"/>
                    <a:pt x="801" y="180"/>
                    <a:pt x="801" y="181"/>
                  </a:cubicBezTo>
                  <a:cubicBezTo>
                    <a:pt x="801" y="182"/>
                    <a:pt x="802" y="182"/>
                    <a:pt x="802" y="182"/>
                  </a:cubicBezTo>
                  <a:cubicBezTo>
                    <a:pt x="806" y="182"/>
                    <a:pt x="811" y="182"/>
                    <a:pt x="815" y="182"/>
                  </a:cubicBezTo>
                  <a:cubicBezTo>
                    <a:pt x="815" y="181"/>
                    <a:pt x="815" y="180"/>
                    <a:pt x="815" y="179"/>
                  </a:cubicBezTo>
                  <a:close/>
                  <a:moveTo>
                    <a:pt x="1349" y="182"/>
                  </a:moveTo>
                  <a:cubicBezTo>
                    <a:pt x="1352" y="182"/>
                    <a:pt x="1351" y="182"/>
                    <a:pt x="1351" y="179"/>
                  </a:cubicBezTo>
                  <a:cubicBezTo>
                    <a:pt x="1351" y="164"/>
                    <a:pt x="1351" y="149"/>
                    <a:pt x="1351" y="134"/>
                  </a:cubicBezTo>
                  <a:cubicBezTo>
                    <a:pt x="1351" y="126"/>
                    <a:pt x="1354" y="119"/>
                    <a:pt x="1359" y="114"/>
                  </a:cubicBezTo>
                  <a:cubicBezTo>
                    <a:pt x="1362" y="110"/>
                    <a:pt x="1367" y="108"/>
                    <a:pt x="1373" y="108"/>
                  </a:cubicBezTo>
                  <a:cubicBezTo>
                    <a:pt x="1382" y="108"/>
                    <a:pt x="1387" y="112"/>
                    <a:pt x="1389" y="121"/>
                  </a:cubicBezTo>
                  <a:cubicBezTo>
                    <a:pt x="1390" y="125"/>
                    <a:pt x="1390" y="130"/>
                    <a:pt x="1390" y="134"/>
                  </a:cubicBezTo>
                  <a:cubicBezTo>
                    <a:pt x="1390" y="149"/>
                    <a:pt x="1390" y="165"/>
                    <a:pt x="1390" y="180"/>
                  </a:cubicBezTo>
                  <a:cubicBezTo>
                    <a:pt x="1390" y="182"/>
                    <a:pt x="1390" y="182"/>
                    <a:pt x="1392" y="182"/>
                  </a:cubicBezTo>
                  <a:cubicBezTo>
                    <a:pt x="1395" y="182"/>
                    <a:pt x="1399" y="182"/>
                    <a:pt x="1402" y="182"/>
                  </a:cubicBezTo>
                  <a:cubicBezTo>
                    <a:pt x="1404" y="182"/>
                    <a:pt x="1404" y="182"/>
                    <a:pt x="1404" y="180"/>
                  </a:cubicBezTo>
                  <a:cubicBezTo>
                    <a:pt x="1404" y="163"/>
                    <a:pt x="1404" y="147"/>
                    <a:pt x="1404" y="130"/>
                  </a:cubicBezTo>
                  <a:cubicBezTo>
                    <a:pt x="1404" y="125"/>
                    <a:pt x="1403" y="119"/>
                    <a:pt x="1402" y="114"/>
                  </a:cubicBezTo>
                  <a:cubicBezTo>
                    <a:pt x="1399" y="106"/>
                    <a:pt x="1394" y="100"/>
                    <a:pt x="1386" y="97"/>
                  </a:cubicBezTo>
                  <a:cubicBezTo>
                    <a:pt x="1380" y="96"/>
                    <a:pt x="1374" y="96"/>
                    <a:pt x="1368" y="97"/>
                  </a:cubicBezTo>
                  <a:cubicBezTo>
                    <a:pt x="1361" y="99"/>
                    <a:pt x="1355" y="104"/>
                    <a:pt x="1350" y="110"/>
                  </a:cubicBezTo>
                  <a:cubicBezTo>
                    <a:pt x="1350" y="111"/>
                    <a:pt x="1349" y="112"/>
                    <a:pt x="1348" y="113"/>
                  </a:cubicBezTo>
                  <a:cubicBezTo>
                    <a:pt x="1348" y="112"/>
                    <a:pt x="1348" y="112"/>
                    <a:pt x="1348" y="111"/>
                  </a:cubicBezTo>
                  <a:cubicBezTo>
                    <a:pt x="1345" y="106"/>
                    <a:pt x="1342" y="102"/>
                    <a:pt x="1337" y="99"/>
                  </a:cubicBezTo>
                  <a:cubicBezTo>
                    <a:pt x="1330" y="96"/>
                    <a:pt x="1323" y="95"/>
                    <a:pt x="1316" y="97"/>
                  </a:cubicBezTo>
                  <a:cubicBezTo>
                    <a:pt x="1309" y="99"/>
                    <a:pt x="1304" y="104"/>
                    <a:pt x="1300" y="109"/>
                  </a:cubicBezTo>
                  <a:cubicBezTo>
                    <a:pt x="1300" y="110"/>
                    <a:pt x="1299" y="111"/>
                    <a:pt x="1299" y="111"/>
                  </a:cubicBezTo>
                  <a:cubicBezTo>
                    <a:pt x="1299" y="110"/>
                    <a:pt x="1299" y="109"/>
                    <a:pt x="1299" y="109"/>
                  </a:cubicBezTo>
                  <a:cubicBezTo>
                    <a:pt x="1299" y="106"/>
                    <a:pt x="1298" y="102"/>
                    <a:pt x="1299" y="99"/>
                  </a:cubicBezTo>
                  <a:cubicBezTo>
                    <a:pt x="1299" y="99"/>
                    <a:pt x="1298" y="98"/>
                    <a:pt x="1297" y="98"/>
                  </a:cubicBezTo>
                  <a:cubicBezTo>
                    <a:pt x="1294" y="98"/>
                    <a:pt x="1290" y="98"/>
                    <a:pt x="1286" y="98"/>
                  </a:cubicBezTo>
                  <a:cubicBezTo>
                    <a:pt x="1285" y="98"/>
                    <a:pt x="1285" y="99"/>
                    <a:pt x="1285" y="99"/>
                  </a:cubicBezTo>
                  <a:cubicBezTo>
                    <a:pt x="1285" y="100"/>
                    <a:pt x="1285" y="100"/>
                    <a:pt x="1285" y="101"/>
                  </a:cubicBezTo>
                  <a:cubicBezTo>
                    <a:pt x="1285" y="127"/>
                    <a:pt x="1285" y="153"/>
                    <a:pt x="1285" y="179"/>
                  </a:cubicBezTo>
                  <a:cubicBezTo>
                    <a:pt x="1285" y="180"/>
                    <a:pt x="1285" y="180"/>
                    <a:pt x="1285" y="181"/>
                  </a:cubicBezTo>
                  <a:cubicBezTo>
                    <a:pt x="1285" y="182"/>
                    <a:pt x="1285" y="182"/>
                    <a:pt x="1286" y="182"/>
                  </a:cubicBezTo>
                  <a:cubicBezTo>
                    <a:pt x="1290" y="182"/>
                    <a:pt x="1294" y="182"/>
                    <a:pt x="1298" y="182"/>
                  </a:cubicBezTo>
                  <a:cubicBezTo>
                    <a:pt x="1298" y="182"/>
                    <a:pt x="1299" y="182"/>
                    <a:pt x="1299" y="181"/>
                  </a:cubicBezTo>
                  <a:cubicBezTo>
                    <a:pt x="1298" y="180"/>
                    <a:pt x="1299" y="180"/>
                    <a:pt x="1299" y="179"/>
                  </a:cubicBezTo>
                  <a:cubicBezTo>
                    <a:pt x="1299" y="165"/>
                    <a:pt x="1299" y="150"/>
                    <a:pt x="1298" y="135"/>
                  </a:cubicBezTo>
                  <a:cubicBezTo>
                    <a:pt x="1298" y="133"/>
                    <a:pt x="1299" y="131"/>
                    <a:pt x="1299" y="129"/>
                  </a:cubicBezTo>
                  <a:cubicBezTo>
                    <a:pt x="1300" y="123"/>
                    <a:pt x="1301" y="119"/>
                    <a:pt x="1304" y="115"/>
                  </a:cubicBezTo>
                  <a:cubicBezTo>
                    <a:pt x="1309" y="110"/>
                    <a:pt x="1314" y="107"/>
                    <a:pt x="1321" y="108"/>
                  </a:cubicBezTo>
                  <a:cubicBezTo>
                    <a:pt x="1328" y="108"/>
                    <a:pt x="1333" y="112"/>
                    <a:pt x="1336" y="119"/>
                  </a:cubicBezTo>
                  <a:cubicBezTo>
                    <a:pt x="1336" y="120"/>
                    <a:pt x="1336" y="121"/>
                    <a:pt x="1337" y="122"/>
                  </a:cubicBezTo>
                  <a:cubicBezTo>
                    <a:pt x="1338" y="126"/>
                    <a:pt x="1338" y="129"/>
                    <a:pt x="1338" y="133"/>
                  </a:cubicBezTo>
                  <a:cubicBezTo>
                    <a:pt x="1338" y="143"/>
                    <a:pt x="1338" y="153"/>
                    <a:pt x="1338" y="163"/>
                  </a:cubicBezTo>
                  <a:cubicBezTo>
                    <a:pt x="1338" y="169"/>
                    <a:pt x="1338" y="175"/>
                    <a:pt x="1338" y="182"/>
                  </a:cubicBezTo>
                  <a:cubicBezTo>
                    <a:pt x="1342" y="182"/>
                    <a:pt x="1345" y="182"/>
                    <a:pt x="1349" y="182"/>
                  </a:cubicBezTo>
                  <a:close/>
                  <a:moveTo>
                    <a:pt x="1791" y="180"/>
                  </a:moveTo>
                  <a:cubicBezTo>
                    <a:pt x="1785" y="167"/>
                    <a:pt x="1779" y="155"/>
                    <a:pt x="1773" y="142"/>
                  </a:cubicBezTo>
                  <a:cubicBezTo>
                    <a:pt x="1772" y="141"/>
                    <a:pt x="1772" y="139"/>
                    <a:pt x="1770" y="137"/>
                  </a:cubicBezTo>
                  <a:cubicBezTo>
                    <a:pt x="1768" y="134"/>
                    <a:pt x="1766" y="130"/>
                    <a:pt x="1761" y="129"/>
                  </a:cubicBezTo>
                  <a:cubicBezTo>
                    <a:pt x="1762" y="128"/>
                    <a:pt x="1763" y="128"/>
                    <a:pt x="1764" y="128"/>
                  </a:cubicBezTo>
                  <a:cubicBezTo>
                    <a:pt x="1774" y="125"/>
                    <a:pt x="1781" y="119"/>
                    <a:pt x="1785" y="110"/>
                  </a:cubicBezTo>
                  <a:cubicBezTo>
                    <a:pt x="1787" y="104"/>
                    <a:pt x="1788" y="98"/>
                    <a:pt x="1787" y="91"/>
                  </a:cubicBezTo>
                  <a:cubicBezTo>
                    <a:pt x="1786" y="80"/>
                    <a:pt x="1780" y="72"/>
                    <a:pt x="1769" y="68"/>
                  </a:cubicBezTo>
                  <a:cubicBezTo>
                    <a:pt x="1764" y="66"/>
                    <a:pt x="1759" y="65"/>
                    <a:pt x="1754" y="65"/>
                  </a:cubicBezTo>
                  <a:cubicBezTo>
                    <a:pt x="1742" y="65"/>
                    <a:pt x="1730" y="65"/>
                    <a:pt x="1718" y="65"/>
                  </a:cubicBezTo>
                  <a:cubicBezTo>
                    <a:pt x="1717" y="65"/>
                    <a:pt x="1717" y="65"/>
                    <a:pt x="1717" y="66"/>
                  </a:cubicBezTo>
                  <a:cubicBezTo>
                    <a:pt x="1717" y="66"/>
                    <a:pt x="1717" y="67"/>
                    <a:pt x="1717" y="67"/>
                  </a:cubicBezTo>
                  <a:cubicBezTo>
                    <a:pt x="1717" y="105"/>
                    <a:pt x="1717" y="142"/>
                    <a:pt x="1717" y="179"/>
                  </a:cubicBezTo>
                  <a:cubicBezTo>
                    <a:pt x="1717" y="180"/>
                    <a:pt x="1717" y="180"/>
                    <a:pt x="1717" y="180"/>
                  </a:cubicBezTo>
                  <a:cubicBezTo>
                    <a:pt x="1717" y="182"/>
                    <a:pt x="1717" y="182"/>
                    <a:pt x="1718" y="182"/>
                  </a:cubicBezTo>
                  <a:cubicBezTo>
                    <a:pt x="1722" y="182"/>
                    <a:pt x="1725" y="182"/>
                    <a:pt x="1729" y="182"/>
                  </a:cubicBezTo>
                  <a:cubicBezTo>
                    <a:pt x="1731" y="182"/>
                    <a:pt x="1731" y="182"/>
                    <a:pt x="1731" y="180"/>
                  </a:cubicBezTo>
                  <a:cubicBezTo>
                    <a:pt x="1731" y="172"/>
                    <a:pt x="1731" y="163"/>
                    <a:pt x="1731" y="155"/>
                  </a:cubicBezTo>
                  <a:cubicBezTo>
                    <a:pt x="1731" y="148"/>
                    <a:pt x="1731" y="141"/>
                    <a:pt x="1731" y="134"/>
                  </a:cubicBezTo>
                  <a:cubicBezTo>
                    <a:pt x="1731" y="132"/>
                    <a:pt x="1731" y="132"/>
                    <a:pt x="1732" y="132"/>
                  </a:cubicBezTo>
                  <a:cubicBezTo>
                    <a:pt x="1735" y="132"/>
                    <a:pt x="1739" y="132"/>
                    <a:pt x="1742" y="132"/>
                  </a:cubicBezTo>
                  <a:cubicBezTo>
                    <a:pt x="1747" y="132"/>
                    <a:pt x="1752" y="134"/>
                    <a:pt x="1755" y="138"/>
                  </a:cubicBezTo>
                  <a:cubicBezTo>
                    <a:pt x="1757" y="141"/>
                    <a:pt x="1759" y="144"/>
                    <a:pt x="1761" y="147"/>
                  </a:cubicBezTo>
                  <a:cubicBezTo>
                    <a:pt x="1765" y="158"/>
                    <a:pt x="1770" y="169"/>
                    <a:pt x="1775" y="180"/>
                  </a:cubicBezTo>
                  <a:cubicBezTo>
                    <a:pt x="1775" y="182"/>
                    <a:pt x="1776" y="182"/>
                    <a:pt x="1778" y="182"/>
                  </a:cubicBezTo>
                  <a:cubicBezTo>
                    <a:pt x="1782" y="182"/>
                    <a:pt x="1786" y="182"/>
                    <a:pt x="1790" y="182"/>
                  </a:cubicBezTo>
                  <a:cubicBezTo>
                    <a:pt x="1791" y="182"/>
                    <a:pt x="1791" y="182"/>
                    <a:pt x="1792" y="182"/>
                  </a:cubicBezTo>
                  <a:cubicBezTo>
                    <a:pt x="1792" y="181"/>
                    <a:pt x="1791" y="181"/>
                    <a:pt x="1791" y="180"/>
                  </a:cubicBezTo>
                  <a:close/>
                  <a:moveTo>
                    <a:pt x="1698" y="71"/>
                  </a:moveTo>
                  <a:cubicBezTo>
                    <a:pt x="1698" y="67"/>
                    <a:pt x="1698" y="67"/>
                    <a:pt x="1695" y="66"/>
                  </a:cubicBezTo>
                  <a:cubicBezTo>
                    <a:pt x="1683" y="63"/>
                    <a:pt x="1671" y="62"/>
                    <a:pt x="1659" y="64"/>
                  </a:cubicBezTo>
                  <a:cubicBezTo>
                    <a:pt x="1641" y="67"/>
                    <a:pt x="1627" y="77"/>
                    <a:pt x="1618" y="93"/>
                  </a:cubicBezTo>
                  <a:cubicBezTo>
                    <a:pt x="1614" y="101"/>
                    <a:pt x="1611" y="111"/>
                    <a:pt x="1611" y="120"/>
                  </a:cubicBezTo>
                  <a:cubicBezTo>
                    <a:pt x="1610" y="130"/>
                    <a:pt x="1611" y="140"/>
                    <a:pt x="1614" y="149"/>
                  </a:cubicBezTo>
                  <a:cubicBezTo>
                    <a:pt x="1622" y="169"/>
                    <a:pt x="1637" y="181"/>
                    <a:pt x="1658" y="183"/>
                  </a:cubicBezTo>
                  <a:cubicBezTo>
                    <a:pt x="1666" y="185"/>
                    <a:pt x="1674" y="184"/>
                    <a:pt x="1682" y="183"/>
                  </a:cubicBezTo>
                  <a:cubicBezTo>
                    <a:pt x="1687" y="182"/>
                    <a:pt x="1692" y="180"/>
                    <a:pt x="1696" y="178"/>
                  </a:cubicBezTo>
                  <a:cubicBezTo>
                    <a:pt x="1697" y="177"/>
                    <a:pt x="1698" y="177"/>
                    <a:pt x="1698" y="175"/>
                  </a:cubicBezTo>
                  <a:cubicBezTo>
                    <a:pt x="1698" y="173"/>
                    <a:pt x="1698" y="170"/>
                    <a:pt x="1698" y="167"/>
                  </a:cubicBezTo>
                  <a:cubicBezTo>
                    <a:pt x="1698" y="166"/>
                    <a:pt x="1698" y="165"/>
                    <a:pt x="1698" y="164"/>
                  </a:cubicBezTo>
                  <a:cubicBezTo>
                    <a:pt x="1697" y="164"/>
                    <a:pt x="1697" y="164"/>
                    <a:pt x="1696" y="164"/>
                  </a:cubicBezTo>
                  <a:cubicBezTo>
                    <a:pt x="1686" y="170"/>
                    <a:pt x="1674" y="172"/>
                    <a:pt x="1661" y="171"/>
                  </a:cubicBezTo>
                  <a:cubicBezTo>
                    <a:pt x="1646" y="169"/>
                    <a:pt x="1635" y="161"/>
                    <a:pt x="1629" y="147"/>
                  </a:cubicBezTo>
                  <a:cubicBezTo>
                    <a:pt x="1623" y="131"/>
                    <a:pt x="1623" y="114"/>
                    <a:pt x="1631" y="99"/>
                  </a:cubicBezTo>
                  <a:cubicBezTo>
                    <a:pt x="1636" y="87"/>
                    <a:pt x="1646" y="80"/>
                    <a:pt x="1658" y="77"/>
                  </a:cubicBezTo>
                  <a:cubicBezTo>
                    <a:pt x="1667" y="74"/>
                    <a:pt x="1676" y="75"/>
                    <a:pt x="1685" y="77"/>
                  </a:cubicBezTo>
                  <a:cubicBezTo>
                    <a:pt x="1689" y="78"/>
                    <a:pt x="1694" y="80"/>
                    <a:pt x="1698" y="82"/>
                  </a:cubicBezTo>
                  <a:cubicBezTo>
                    <a:pt x="1698" y="78"/>
                    <a:pt x="1698" y="74"/>
                    <a:pt x="1698" y="71"/>
                  </a:cubicBezTo>
                  <a:close/>
                  <a:moveTo>
                    <a:pt x="1251" y="169"/>
                  </a:moveTo>
                  <a:cubicBezTo>
                    <a:pt x="1251" y="170"/>
                    <a:pt x="1251" y="170"/>
                    <a:pt x="1251" y="170"/>
                  </a:cubicBezTo>
                  <a:cubicBezTo>
                    <a:pt x="1251" y="174"/>
                    <a:pt x="1252" y="177"/>
                    <a:pt x="1251" y="181"/>
                  </a:cubicBezTo>
                  <a:cubicBezTo>
                    <a:pt x="1251" y="182"/>
                    <a:pt x="1252" y="182"/>
                    <a:pt x="1253" y="182"/>
                  </a:cubicBezTo>
                  <a:cubicBezTo>
                    <a:pt x="1256" y="182"/>
                    <a:pt x="1259" y="182"/>
                    <a:pt x="1263" y="182"/>
                  </a:cubicBezTo>
                  <a:cubicBezTo>
                    <a:pt x="1265" y="182"/>
                    <a:pt x="1265" y="182"/>
                    <a:pt x="1265" y="180"/>
                  </a:cubicBezTo>
                  <a:cubicBezTo>
                    <a:pt x="1265" y="163"/>
                    <a:pt x="1265" y="146"/>
                    <a:pt x="1265" y="129"/>
                  </a:cubicBezTo>
                  <a:cubicBezTo>
                    <a:pt x="1265" y="124"/>
                    <a:pt x="1265" y="120"/>
                    <a:pt x="1264" y="116"/>
                  </a:cubicBezTo>
                  <a:cubicBezTo>
                    <a:pt x="1262" y="108"/>
                    <a:pt x="1257" y="102"/>
                    <a:pt x="1250" y="99"/>
                  </a:cubicBezTo>
                  <a:cubicBezTo>
                    <a:pt x="1246" y="97"/>
                    <a:pt x="1243" y="97"/>
                    <a:pt x="1239" y="96"/>
                  </a:cubicBezTo>
                  <a:cubicBezTo>
                    <a:pt x="1233" y="96"/>
                    <a:pt x="1226" y="97"/>
                    <a:pt x="1219" y="99"/>
                  </a:cubicBezTo>
                  <a:cubicBezTo>
                    <a:pt x="1216" y="100"/>
                    <a:pt x="1212" y="101"/>
                    <a:pt x="1209" y="103"/>
                  </a:cubicBezTo>
                  <a:cubicBezTo>
                    <a:pt x="1207" y="104"/>
                    <a:pt x="1207" y="104"/>
                    <a:pt x="1207" y="106"/>
                  </a:cubicBezTo>
                  <a:cubicBezTo>
                    <a:pt x="1207" y="109"/>
                    <a:pt x="1207" y="113"/>
                    <a:pt x="1207" y="116"/>
                  </a:cubicBezTo>
                  <a:cubicBezTo>
                    <a:pt x="1207" y="117"/>
                    <a:pt x="1207" y="117"/>
                    <a:pt x="1207" y="118"/>
                  </a:cubicBezTo>
                  <a:cubicBezTo>
                    <a:pt x="1208" y="117"/>
                    <a:pt x="1208" y="117"/>
                    <a:pt x="1209" y="116"/>
                  </a:cubicBezTo>
                  <a:cubicBezTo>
                    <a:pt x="1217" y="110"/>
                    <a:pt x="1225" y="107"/>
                    <a:pt x="1235" y="108"/>
                  </a:cubicBezTo>
                  <a:cubicBezTo>
                    <a:pt x="1243" y="108"/>
                    <a:pt x="1248" y="112"/>
                    <a:pt x="1250" y="119"/>
                  </a:cubicBezTo>
                  <a:cubicBezTo>
                    <a:pt x="1251" y="122"/>
                    <a:pt x="1251" y="125"/>
                    <a:pt x="1251" y="127"/>
                  </a:cubicBezTo>
                  <a:cubicBezTo>
                    <a:pt x="1252" y="129"/>
                    <a:pt x="1251" y="129"/>
                    <a:pt x="1250" y="129"/>
                  </a:cubicBezTo>
                  <a:cubicBezTo>
                    <a:pt x="1242" y="130"/>
                    <a:pt x="1234" y="131"/>
                    <a:pt x="1226" y="132"/>
                  </a:cubicBezTo>
                  <a:cubicBezTo>
                    <a:pt x="1222" y="133"/>
                    <a:pt x="1217" y="134"/>
                    <a:pt x="1213" y="136"/>
                  </a:cubicBezTo>
                  <a:cubicBezTo>
                    <a:pt x="1206" y="140"/>
                    <a:pt x="1202" y="145"/>
                    <a:pt x="1200" y="152"/>
                  </a:cubicBezTo>
                  <a:cubicBezTo>
                    <a:pt x="1199" y="155"/>
                    <a:pt x="1199" y="158"/>
                    <a:pt x="1199" y="161"/>
                  </a:cubicBezTo>
                  <a:cubicBezTo>
                    <a:pt x="1199" y="170"/>
                    <a:pt x="1204" y="178"/>
                    <a:pt x="1213" y="182"/>
                  </a:cubicBezTo>
                  <a:cubicBezTo>
                    <a:pt x="1216" y="183"/>
                    <a:pt x="1219" y="184"/>
                    <a:pt x="1222" y="184"/>
                  </a:cubicBezTo>
                  <a:cubicBezTo>
                    <a:pt x="1234" y="185"/>
                    <a:pt x="1243" y="181"/>
                    <a:pt x="1250" y="171"/>
                  </a:cubicBezTo>
                  <a:cubicBezTo>
                    <a:pt x="1250" y="170"/>
                    <a:pt x="1251" y="170"/>
                    <a:pt x="1251" y="169"/>
                  </a:cubicBezTo>
                  <a:cubicBezTo>
                    <a:pt x="1251" y="169"/>
                    <a:pt x="1251" y="169"/>
                    <a:pt x="1251" y="169"/>
                  </a:cubicBezTo>
                  <a:close/>
                  <a:moveTo>
                    <a:pt x="733" y="97"/>
                  </a:moveTo>
                  <a:cubicBezTo>
                    <a:pt x="720" y="100"/>
                    <a:pt x="711" y="107"/>
                    <a:pt x="706" y="119"/>
                  </a:cubicBezTo>
                  <a:cubicBezTo>
                    <a:pt x="700" y="132"/>
                    <a:pt x="700" y="146"/>
                    <a:pt x="705" y="159"/>
                  </a:cubicBezTo>
                  <a:cubicBezTo>
                    <a:pt x="709" y="171"/>
                    <a:pt x="717" y="179"/>
                    <a:pt x="729" y="182"/>
                  </a:cubicBezTo>
                  <a:cubicBezTo>
                    <a:pt x="735" y="184"/>
                    <a:pt x="741" y="184"/>
                    <a:pt x="748" y="184"/>
                  </a:cubicBezTo>
                  <a:cubicBezTo>
                    <a:pt x="762" y="182"/>
                    <a:pt x="773" y="175"/>
                    <a:pt x="779" y="161"/>
                  </a:cubicBezTo>
                  <a:cubicBezTo>
                    <a:pt x="782" y="156"/>
                    <a:pt x="783" y="150"/>
                    <a:pt x="784" y="144"/>
                  </a:cubicBezTo>
                  <a:cubicBezTo>
                    <a:pt x="784" y="136"/>
                    <a:pt x="783" y="128"/>
                    <a:pt x="781" y="121"/>
                  </a:cubicBezTo>
                  <a:cubicBezTo>
                    <a:pt x="777" y="111"/>
                    <a:pt x="771" y="103"/>
                    <a:pt x="761" y="99"/>
                  </a:cubicBezTo>
                  <a:cubicBezTo>
                    <a:pt x="755" y="97"/>
                    <a:pt x="750" y="96"/>
                    <a:pt x="744" y="96"/>
                  </a:cubicBezTo>
                  <a:cubicBezTo>
                    <a:pt x="740" y="96"/>
                    <a:pt x="737" y="96"/>
                    <a:pt x="733" y="97"/>
                  </a:cubicBezTo>
                  <a:close/>
                  <a:moveTo>
                    <a:pt x="629" y="122"/>
                  </a:moveTo>
                  <a:cubicBezTo>
                    <a:pt x="625" y="110"/>
                    <a:pt x="617" y="101"/>
                    <a:pt x="605" y="98"/>
                  </a:cubicBezTo>
                  <a:cubicBezTo>
                    <a:pt x="598" y="96"/>
                    <a:pt x="591" y="96"/>
                    <a:pt x="583" y="97"/>
                  </a:cubicBezTo>
                  <a:cubicBezTo>
                    <a:pt x="569" y="99"/>
                    <a:pt x="559" y="106"/>
                    <a:pt x="553" y="120"/>
                  </a:cubicBezTo>
                  <a:cubicBezTo>
                    <a:pt x="548" y="132"/>
                    <a:pt x="548" y="145"/>
                    <a:pt x="552" y="158"/>
                  </a:cubicBezTo>
                  <a:cubicBezTo>
                    <a:pt x="556" y="170"/>
                    <a:pt x="564" y="178"/>
                    <a:pt x="577" y="182"/>
                  </a:cubicBezTo>
                  <a:cubicBezTo>
                    <a:pt x="583" y="184"/>
                    <a:pt x="589" y="184"/>
                    <a:pt x="596" y="184"/>
                  </a:cubicBezTo>
                  <a:cubicBezTo>
                    <a:pt x="610" y="182"/>
                    <a:pt x="620" y="175"/>
                    <a:pt x="627" y="163"/>
                  </a:cubicBezTo>
                  <a:cubicBezTo>
                    <a:pt x="631" y="156"/>
                    <a:pt x="632" y="148"/>
                    <a:pt x="632" y="140"/>
                  </a:cubicBezTo>
                  <a:cubicBezTo>
                    <a:pt x="632" y="134"/>
                    <a:pt x="631" y="128"/>
                    <a:pt x="629" y="122"/>
                  </a:cubicBezTo>
                  <a:close/>
                  <a:moveTo>
                    <a:pt x="1030" y="219"/>
                  </a:moveTo>
                  <a:cubicBezTo>
                    <a:pt x="1030" y="220"/>
                    <a:pt x="1031" y="220"/>
                    <a:pt x="1032" y="221"/>
                  </a:cubicBezTo>
                  <a:cubicBezTo>
                    <a:pt x="1034" y="221"/>
                    <a:pt x="1035" y="221"/>
                    <a:pt x="1037" y="221"/>
                  </a:cubicBezTo>
                  <a:cubicBezTo>
                    <a:pt x="1045" y="222"/>
                    <a:pt x="1051" y="219"/>
                    <a:pt x="1056" y="214"/>
                  </a:cubicBezTo>
                  <a:cubicBezTo>
                    <a:pt x="1058" y="212"/>
                    <a:pt x="1060" y="210"/>
                    <a:pt x="1062" y="208"/>
                  </a:cubicBezTo>
                  <a:cubicBezTo>
                    <a:pt x="1065" y="204"/>
                    <a:pt x="1067" y="199"/>
                    <a:pt x="1068" y="195"/>
                  </a:cubicBezTo>
                  <a:cubicBezTo>
                    <a:pt x="1081" y="163"/>
                    <a:pt x="1093" y="132"/>
                    <a:pt x="1106" y="100"/>
                  </a:cubicBezTo>
                  <a:cubicBezTo>
                    <a:pt x="1106" y="99"/>
                    <a:pt x="1107" y="99"/>
                    <a:pt x="1106" y="98"/>
                  </a:cubicBezTo>
                  <a:cubicBezTo>
                    <a:pt x="1102" y="98"/>
                    <a:pt x="1098" y="98"/>
                    <a:pt x="1094" y="98"/>
                  </a:cubicBezTo>
                  <a:cubicBezTo>
                    <a:pt x="1093" y="98"/>
                    <a:pt x="1093" y="99"/>
                    <a:pt x="1092" y="100"/>
                  </a:cubicBezTo>
                  <a:cubicBezTo>
                    <a:pt x="1090" y="106"/>
                    <a:pt x="1088" y="112"/>
                    <a:pt x="1085" y="118"/>
                  </a:cubicBezTo>
                  <a:cubicBezTo>
                    <a:pt x="1080" y="134"/>
                    <a:pt x="1074" y="150"/>
                    <a:pt x="1068" y="165"/>
                  </a:cubicBezTo>
                  <a:cubicBezTo>
                    <a:pt x="1068" y="166"/>
                    <a:pt x="1068" y="167"/>
                    <a:pt x="1067" y="167"/>
                  </a:cubicBezTo>
                  <a:cubicBezTo>
                    <a:pt x="1067" y="167"/>
                    <a:pt x="1066" y="166"/>
                    <a:pt x="1066" y="165"/>
                  </a:cubicBezTo>
                  <a:cubicBezTo>
                    <a:pt x="1061" y="150"/>
                    <a:pt x="1055" y="134"/>
                    <a:pt x="1050" y="119"/>
                  </a:cubicBezTo>
                  <a:cubicBezTo>
                    <a:pt x="1048" y="112"/>
                    <a:pt x="1045" y="106"/>
                    <a:pt x="1043" y="100"/>
                  </a:cubicBezTo>
                  <a:cubicBezTo>
                    <a:pt x="1043" y="98"/>
                    <a:pt x="1043" y="98"/>
                    <a:pt x="1041" y="98"/>
                  </a:cubicBezTo>
                  <a:cubicBezTo>
                    <a:pt x="1037" y="98"/>
                    <a:pt x="1033" y="98"/>
                    <a:pt x="1030" y="98"/>
                  </a:cubicBezTo>
                  <a:cubicBezTo>
                    <a:pt x="1029" y="98"/>
                    <a:pt x="1028" y="98"/>
                    <a:pt x="1028" y="98"/>
                  </a:cubicBezTo>
                  <a:cubicBezTo>
                    <a:pt x="1028" y="99"/>
                    <a:pt x="1028" y="100"/>
                    <a:pt x="1029" y="101"/>
                  </a:cubicBezTo>
                  <a:cubicBezTo>
                    <a:pt x="1039" y="127"/>
                    <a:pt x="1049" y="154"/>
                    <a:pt x="1060" y="180"/>
                  </a:cubicBezTo>
                  <a:cubicBezTo>
                    <a:pt x="1060" y="181"/>
                    <a:pt x="1060" y="182"/>
                    <a:pt x="1060" y="183"/>
                  </a:cubicBezTo>
                  <a:cubicBezTo>
                    <a:pt x="1058" y="188"/>
                    <a:pt x="1056" y="193"/>
                    <a:pt x="1054" y="198"/>
                  </a:cubicBezTo>
                  <a:cubicBezTo>
                    <a:pt x="1053" y="200"/>
                    <a:pt x="1052" y="202"/>
                    <a:pt x="1050" y="204"/>
                  </a:cubicBezTo>
                  <a:cubicBezTo>
                    <a:pt x="1046" y="208"/>
                    <a:pt x="1041" y="210"/>
                    <a:pt x="1035" y="209"/>
                  </a:cubicBezTo>
                  <a:cubicBezTo>
                    <a:pt x="1034" y="209"/>
                    <a:pt x="1032" y="209"/>
                    <a:pt x="1030" y="208"/>
                  </a:cubicBezTo>
                  <a:cubicBezTo>
                    <a:pt x="1030" y="212"/>
                    <a:pt x="1031" y="215"/>
                    <a:pt x="1030" y="219"/>
                  </a:cubicBezTo>
                  <a:close/>
                  <a:moveTo>
                    <a:pt x="1129" y="110"/>
                  </a:moveTo>
                  <a:cubicBezTo>
                    <a:pt x="1129" y="106"/>
                    <a:pt x="1129" y="103"/>
                    <a:pt x="1129" y="100"/>
                  </a:cubicBezTo>
                  <a:cubicBezTo>
                    <a:pt x="1129" y="99"/>
                    <a:pt x="1129" y="98"/>
                    <a:pt x="1128" y="98"/>
                  </a:cubicBezTo>
                  <a:cubicBezTo>
                    <a:pt x="1124" y="98"/>
                    <a:pt x="1121" y="98"/>
                    <a:pt x="1117" y="98"/>
                  </a:cubicBezTo>
                  <a:cubicBezTo>
                    <a:pt x="1116" y="98"/>
                    <a:pt x="1116" y="98"/>
                    <a:pt x="1116" y="99"/>
                  </a:cubicBezTo>
                  <a:cubicBezTo>
                    <a:pt x="1116" y="100"/>
                    <a:pt x="1116" y="100"/>
                    <a:pt x="1116" y="101"/>
                  </a:cubicBezTo>
                  <a:cubicBezTo>
                    <a:pt x="1116" y="127"/>
                    <a:pt x="1116" y="153"/>
                    <a:pt x="1116" y="179"/>
                  </a:cubicBezTo>
                  <a:cubicBezTo>
                    <a:pt x="1116" y="180"/>
                    <a:pt x="1116" y="180"/>
                    <a:pt x="1116" y="181"/>
                  </a:cubicBezTo>
                  <a:cubicBezTo>
                    <a:pt x="1116" y="182"/>
                    <a:pt x="1116" y="182"/>
                    <a:pt x="1117" y="182"/>
                  </a:cubicBezTo>
                  <a:cubicBezTo>
                    <a:pt x="1121" y="182"/>
                    <a:pt x="1125" y="182"/>
                    <a:pt x="1129" y="182"/>
                  </a:cubicBezTo>
                  <a:cubicBezTo>
                    <a:pt x="1130" y="181"/>
                    <a:pt x="1129" y="180"/>
                    <a:pt x="1129" y="179"/>
                  </a:cubicBezTo>
                  <a:cubicBezTo>
                    <a:pt x="1129" y="165"/>
                    <a:pt x="1129" y="150"/>
                    <a:pt x="1129" y="135"/>
                  </a:cubicBezTo>
                  <a:cubicBezTo>
                    <a:pt x="1129" y="132"/>
                    <a:pt x="1130" y="129"/>
                    <a:pt x="1131" y="125"/>
                  </a:cubicBezTo>
                  <a:cubicBezTo>
                    <a:pt x="1133" y="117"/>
                    <a:pt x="1141" y="107"/>
                    <a:pt x="1154" y="108"/>
                  </a:cubicBezTo>
                  <a:cubicBezTo>
                    <a:pt x="1161" y="108"/>
                    <a:pt x="1167" y="112"/>
                    <a:pt x="1170" y="119"/>
                  </a:cubicBezTo>
                  <a:cubicBezTo>
                    <a:pt x="1170" y="120"/>
                    <a:pt x="1170" y="120"/>
                    <a:pt x="1170" y="121"/>
                  </a:cubicBezTo>
                  <a:cubicBezTo>
                    <a:pt x="1172" y="126"/>
                    <a:pt x="1172" y="130"/>
                    <a:pt x="1172" y="134"/>
                  </a:cubicBezTo>
                  <a:cubicBezTo>
                    <a:pt x="1172" y="149"/>
                    <a:pt x="1172" y="165"/>
                    <a:pt x="1172" y="180"/>
                  </a:cubicBezTo>
                  <a:cubicBezTo>
                    <a:pt x="1172" y="182"/>
                    <a:pt x="1172" y="182"/>
                    <a:pt x="1174" y="182"/>
                  </a:cubicBezTo>
                  <a:cubicBezTo>
                    <a:pt x="1177" y="182"/>
                    <a:pt x="1180" y="182"/>
                    <a:pt x="1183" y="182"/>
                  </a:cubicBezTo>
                  <a:cubicBezTo>
                    <a:pt x="1186" y="182"/>
                    <a:pt x="1185" y="182"/>
                    <a:pt x="1185" y="180"/>
                  </a:cubicBezTo>
                  <a:cubicBezTo>
                    <a:pt x="1185" y="179"/>
                    <a:pt x="1185" y="179"/>
                    <a:pt x="1185" y="179"/>
                  </a:cubicBezTo>
                  <a:cubicBezTo>
                    <a:pt x="1185" y="163"/>
                    <a:pt x="1185" y="148"/>
                    <a:pt x="1185" y="132"/>
                  </a:cubicBezTo>
                  <a:cubicBezTo>
                    <a:pt x="1185" y="130"/>
                    <a:pt x="1185" y="127"/>
                    <a:pt x="1185" y="124"/>
                  </a:cubicBezTo>
                  <a:cubicBezTo>
                    <a:pt x="1185" y="119"/>
                    <a:pt x="1184" y="115"/>
                    <a:pt x="1182" y="111"/>
                  </a:cubicBezTo>
                  <a:cubicBezTo>
                    <a:pt x="1178" y="103"/>
                    <a:pt x="1173" y="99"/>
                    <a:pt x="1165" y="97"/>
                  </a:cubicBezTo>
                  <a:cubicBezTo>
                    <a:pt x="1162" y="96"/>
                    <a:pt x="1158" y="96"/>
                    <a:pt x="1155" y="96"/>
                  </a:cubicBezTo>
                  <a:cubicBezTo>
                    <a:pt x="1145" y="97"/>
                    <a:pt x="1138" y="101"/>
                    <a:pt x="1132" y="109"/>
                  </a:cubicBezTo>
                  <a:cubicBezTo>
                    <a:pt x="1131" y="110"/>
                    <a:pt x="1131" y="111"/>
                    <a:pt x="1130" y="112"/>
                  </a:cubicBezTo>
                  <a:cubicBezTo>
                    <a:pt x="1129" y="111"/>
                    <a:pt x="1129" y="110"/>
                    <a:pt x="1129" y="110"/>
                  </a:cubicBezTo>
                  <a:close/>
                  <a:moveTo>
                    <a:pt x="1573" y="102"/>
                  </a:moveTo>
                  <a:cubicBezTo>
                    <a:pt x="1573" y="100"/>
                    <a:pt x="1573" y="100"/>
                    <a:pt x="1572" y="99"/>
                  </a:cubicBezTo>
                  <a:cubicBezTo>
                    <a:pt x="1566" y="97"/>
                    <a:pt x="1561" y="96"/>
                    <a:pt x="1556" y="96"/>
                  </a:cubicBezTo>
                  <a:cubicBezTo>
                    <a:pt x="1550" y="96"/>
                    <a:pt x="1544" y="97"/>
                    <a:pt x="1539" y="100"/>
                  </a:cubicBezTo>
                  <a:cubicBezTo>
                    <a:pt x="1532" y="103"/>
                    <a:pt x="1528" y="108"/>
                    <a:pt x="1526" y="116"/>
                  </a:cubicBezTo>
                  <a:cubicBezTo>
                    <a:pt x="1525" y="119"/>
                    <a:pt x="1525" y="122"/>
                    <a:pt x="1526" y="125"/>
                  </a:cubicBezTo>
                  <a:cubicBezTo>
                    <a:pt x="1526" y="130"/>
                    <a:pt x="1529" y="134"/>
                    <a:pt x="1533" y="137"/>
                  </a:cubicBezTo>
                  <a:cubicBezTo>
                    <a:pt x="1535" y="139"/>
                    <a:pt x="1537" y="141"/>
                    <a:pt x="1540" y="142"/>
                  </a:cubicBezTo>
                  <a:cubicBezTo>
                    <a:pt x="1543" y="144"/>
                    <a:pt x="1547" y="145"/>
                    <a:pt x="1550" y="147"/>
                  </a:cubicBezTo>
                  <a:cubicBezTo>
                    <a:pt x="1553" y="149"/>
                    <a:pt x="1556" y="150"/>
                    <a:pt x="1559" y="152"/>
                  </a:cubicBezTo>
                  <a:cubicBezTo>
                    <a:pt x="1560" y="153"/>
                    <a:pt x="1562" y="155"/>
                    <a:pt x="1562" y="157"/>
                  </a:cubicBezTo>
                  <a:cubicBezTo>
                    <a:pt x="1564" y="162"/>
                    <a:pt x="1563" y="169"/>
                    <a:pt x="1555" y="171"/>
                  </a:cubicBezTo>
                  <a:cubicBezTo>
                    <a:pt x="1554" y="172"/>
                    <a:pt x="1554" y="172"/>
                    <a:pt x="1553" y="172"/>
                  </a:cubicBezTo>
                  <a:cubicBezTo>
                    <a:pt x="1544" y="173"/>
                    <a:pt x="1535" y="172"/>
                    <a:pt x="1528" y="166"/>
                  </a:cubicBezTo>
                  <a:cubicBezTo>
                    <a:pt x="1527" y="166"/>
                    <a:pt x="1526" y="165"/>
                    <a:pt x="1525" y="165"/>
                  </a:cubicBezTo>
                  <a:cubicBezTo>
                    <a:pt x="1525" y="168"/>
                    <a:pt x="1525" y="171"/>
                    <a:pt x="1525" y="174"/>
                  </a:cubicBezTo>
                  <a:cubicBezTo>
                    <a:pt x="1525" y="176"/>
                    <a:pt x="1525" y="178"/>
                    <a:pt x="1526" y="179"/>
                  </a:cubicBezTo>
                  <a:cubicBezTo>
                    <a:pt x="1527" y="180"/>
                    <a:pt x="1528" y="180"/>
                    <a:pt x="1530" y="181"/>
                  </a:cubicBezTo>
                  <a:cubicBezTo>
                    <a:pt x="1538" y="184"/>
                    <a:pt x="1546" y="185"/>
                    <a:pt x="1554" y="183"/>
                  </a:cubicBezTo>
                  <a:cubicBezTo>
                    <a:pt x="1560" y="182"/>
                    <a:pt x="1565" y="180"/>
                    <a:pt x="1570" y="176"/>
                  </a:cubicBezTo>
                  <a:cubicBezTo>
                    <a:pt x="1579" y="168"/>
                    <a:pt x="1580" y="150"/>
                    <a:pt x="1568" y="142"/>
                  </a:cubicBezTo>
                  <a:cubicBezTo>
                    <a:pt x="1567" y="141"/>
                    <a:pt x="1565" y="140"/>
                    <a:pt x="1563" y="139"/>
                  </a:cubicBezTo>
                  <a:cubicBezTo>
                    <a:pt x="1560" y="137"/>
                    <a:pt x="1557" y="136"/>
                    <a:pt x="1554" y="134"/>
                  </a:cubicBezTo>
                  <a:cubicBezTo>
                    <a:pt x="1550" y="133"/>
                    <a:pt x="1547" y="131"/>
                    <a:pt x="1544" y="129"/>
                  </a:cubicBezTo>
                  <a:cubicBezTo>
                    <a:pt x="1539" y="126"/>
                    <a:pt x="1537" y="115"/>
                    <a:pt x="1544" y="111"/>
                  </a:cubicBezTo>
                  <a:cubicBezTo>
                    <a:pt x="1546" y="109"/>
                    <a:pt x="1550" y="108"/>
                    <a:pt x="1553" y="108"/>
                  </a:cubicBezTo>
                  <a:cubicBezTo>
                    <a:pt x="1560" y="107"/>
                    <a:pt x="1566" y="109"/>
                    <a:pt x="1572" y="113"/>
                  </a:cubicBezTo>
                  <a:cubicBezTo>
                    <a:pt x="1572" y="113"/>
                    <a:pt x="1572" y="113"/>
                    <a:pt x="1573" y="113"/>
                  </a:cubicBezTo>
                  <a:cubicBezTo>
                    <a:pt x="1573" y="109"/>
                    <a:pt x="1573" y="105"/>
                    <a:pt x="1573" y="102"/>
                  </a:cubicBezTo>
                  <a:close/>
                  <a:moveTo>
                    <a:pt x="642" y="177"/>
                  </a:moveTo>
                  <a:cubicBezTo>
                    <a:pt x="642" y="179"/>
                    <a:pt x="642" y="179"/>
                    <a:pt x="644" y="180"/>
                  </a:cubicBezTo>
                  <a:cubicBezTo>
                    <a:pt x="654" y="185"/>
                    <a:pt x="665" y="185"/>
                    <a:pt x="676" y="182"/>
                  </a:cubicBezTo>
                  <a:cubicBezTo>
                    <a:pt x="688" y="178"/>
                    <a:pt x="694" y="169"/>
                    <a:pt x="693" y="158"/>
                  </a:cubicBezTo>
                  <a:cubicBezTo>
                    <a:pt x="693" y="152"/>
                    <a:pt x="691" y="147"/>
                    <a:pt x="687" y="144"/>
                  </a:cubicBezTo>
                  <a:cubicBezTo>
                    <a:pt x="685" y="142"/>
                    <a:pt x="683" y="141"/>
                    <a:pt x="681" y="139"/>
                  </a:cubicBezTo>
                  <a:cubicBezTo>
                    <a:pt x="678" y="138"/>
                    <a:pt x="674" y="136"/>
                    <a:pt x="671" y="135"/>
                  </a:cubicBezTo>
                  <a:cubicBezTo>
                    <a:pt x="668" y="133"/>
                    <a:pt x="664" y="132"/>
                    <a:pt x="661" y="130"/>
                  </a:cubicBezTo>
                  <a:cubicBezTo>
                    <a:pt x="659" y="129"/>
                    <a:pt x="658" y="127"/>
                    <a:pt x="657" y="125"/>
                  </a:cubicBezTo>
                  <a:cubicBezTo>
                    <a:pt x="655" y="120"/>
                    <a:pt x="655" y="113"/>
                    <a:pt x="663" y="109"/>
                  </a:cubicBezTo>
                  <a:cubicBezTo>
                    <a:pt x="664" y="109"/>
                    <a:pt x="665" y="108"/>
                    <a:pt x="666" y="108"/>
                  </a:cubicBezTo>
                  <a:cubicBezTo>
                    <a:pt x="674" y="107"/>
                    <a:pt x="681" y="108"/>
                    <a:pt x="687" y="112"/>
                  </a:cubicBezTo>
                  <a:cubicBezTo>
                    <a:pt x="688" y="113"/>
                    <a:pt x="688" y="113"/>
                    <a:pt x="689" y="113"/>
                  </a:cubicBezTo>
                  <a:cubicBezTo>
                    <a:pt x="689" y="113"/>
                    <a:pt x="689" y="112"/>
                    <a:pt x="689" y="112"/>
                  </a:cubicBezTo>
                  <a:cubicBezTo>
                    <a:pt x="689" y="109"/>
                    <a:pt x="689" y="105"/>
                    <a:pt x="689" y="102"/>
                  </a:cubicBezTo>
                  <a:cubicBezTo>
                    <a:pt x="689" y="100"/>
                    <a:pt x="690" y="100"/>
                    <a:pt x="687" y="99"/>
                  </a:cubicBezTo>
                  <a:cubicBezTo>
                    <a:pt x="680" y="96"/>
                    <a:pt x="673" y="96"/>
                    <a:pt x="666" y="96"/>
                  </a:cubicBezTo>
                  <a:cubicBezTo>
                    <a:pt x="660" y="97"/>
                    <a:pt x="655" y="99"/>
                    <a:pt x="650" y="103"/>
                  </a:cubicBezTo>
                  <a:cubicBezTo>
                    <a:pt x="639" y="112"/>
                    <a:pt x="639" y="132"/>
                    <a:pt x="652" y="140"/>
                  </a:cubicBezTo>
                  <a:cubicBezTo>
                    <a:pt x="655" y="141"/>
                    <a:pt x="658" y="143"/>
                    <a:pt x="661" y="145"/>
                  </a:cubicBezTo>
                  <a:cubicBezTo>
                    <a:pt x="666" y="147"/>
                    <a:pt x="670" y="149"/>
                    <a:pt x="674" y="151"/>
                  </a:cubicBezTo>
                  <a:cubicBezTo>
                    <a:pt x="678" y="154"/>
                    <a:pt x="680" y="158"/>
                    <a:pt x="679" y="163"/>
                  </a:cubicBezTo>
                  <a:cubicBezTo>
                    <a:pt x="679" y="166"/>
                    <a:pt x="677" y="169"/>
                    <a:pt x="674" y="170"/>
                  </a:cubicBezTo>
                  <a:cubicBezTo>
                    <a:pt x="673" y="171"/>
                    <a:pt x="671" y="172"/>
                    <a:pt x="670" y="172"/>
                  </a:cubicBezTo>
                  <a:cubicBezTo>
                    <a:pt x="663" y="173"/>
                    <a:pt x="656" y="172"/>
                    <a:pt x="649" y="169"/>
                  </a:cubicBezTo>
                  <a:cubicBezTo>
                    <a:pt x="647" y="168"/>
                    <a:pt x="644" y="166"/>
                    <a:pt x="642" y="164"/>
                  </a:cubicBezTo>
                  <a:cubicBezTo>
                    <a:pt x="642" y="169"/>
                    <a:pt x="642" y="173"/>
                    <a:pt x="642" y="177"/>
                  </a:cubicBezTo>
                  <a:close/>
                  <a:moveTo>
                    <a:pt x="1516" y="104"/>
                  </a:moveTo>
                  <a:cubicBezTo>
                    <a:pt x="1516" y="100"/>
                    <a:pt x="1516" y="100"/>
                    <a:pt x="1513" y="99"/>
                  </a:cubicBezTo>
                  <a:cubicBezTo>
                    <a:pt x="1505" y="96"/>
                    <a:pt x="1497" y="96"/>
                    <a:pt x="1489" y="97"/>
                  </a:cubicBezTo>
                  <a:cubicBezTo>
                    <a:pt x="1475" y="99"/>
                    <a:pt x="1465" y="106"/>
                    <a:pt x="1458" y="118"/>
                  </a:cubicBezTo>
                  <a:cubicBezTo>
                    <a:pt x="1453" y="130"/>
                    <a:pt x="1452" y="142"/>
                    <a:pt x="1455" y="154"/>
                  </a:cubicBezTo>
                  <a:cubicBezTo>
                    <a:pt x="1457" y="163"/>
                    <a:pt x="1461" y="171"/>
                    <a:pt x="1469" y="177"/>
                  </a:cubicBezTo>
                  <a:cubicBezTo>
                    <a:pt x="1475" y="181"/>
                    <a:pt x="1482" y="183"/>
                    <a:pt x="1489" y="184"/>
                  </a:cubicBezTo>
                  <a:cubicBezTo>
                    <a:pt x="1497" y="184"/>
                    <a:pt x="1505" y="183"/>
                    <a:pt x="1512" y="180"/>
                  </a:cubicBezTo>
                  <a:cubicBezTo>
                    <a:pt x="1516" y="178"/>
                    <a:pt x="1516" y="178"/>
                    <a:pt x="1516" y="174"/>
                  </a:cubicBezTo>
                  <a:cubicBezTo>
                    <a:pt x="1516" y="172"/>
                    <a:pt x="1516" y="169"/>
                    <a:pt x="1516" y="166"/>
                  </a:cubicBezTo>
                  <a:cubicBezTo>
                    <a:pt x="1516" y="166"/>
                    <a:pt x="1516" y="166"/>
                    <a:pt x="1515" y="166"/>
                  </a:cubicBezTo>
                  <a:cubicBezTo>
                    <a:pt x="1515" y="166"/>
                    <a:pt x="1515" y="166"/>
                    <a:pt x="1514" y="167"/>
                  </a:cubicBezTo>
                  <a:cubicBezTo>
                    <a:pt x="1508" y="171"/>
                    <a:pt x="1501" y="173"/>
                    <a:pt x="1493" y="172"/>
                  </a:cubicBezTo>
                  <a:cubicBezTo>
                    <a:pt x="1482" y="172"/>
                    <a:pt x="1474" y="166"/>
                    <a:pt x="1469" y="155"/>
                  </a:cubicBezTo>
                  <a:cubicBezTo>
                    <a:pt x="1466" y="146"/>
                    <a:pt x="1466" y="136"/>
                    <a:pt x="1470" y="126"/>
                  </a:cubicBezTo>
                  <a:cubicBezTo>
                    <a:pt x="1473" y="117"/>
                    <a:pt x="1480" y="110"/>
                    <a:pt x="1490" y="108"/>
                  </a:cubicBezTo>
                  <a:cubicBezTo>
                    <a:pt x="1498" y="107"/>
                    <a:pt x="1506" y="108"/>
                    <a:pt x="1514" y="113"/>
                  </a:cubicBezTo>
                  <a:cubicBezTo>
                    <a:pt x="1514" y="113"/>
                    <a:pt x="1515" y="114"/>
                    <a:pt x="1516" y="114"/>
                  </a:cubicBezTo>
                  <a:cubicBezTo>
                    <a:pt x="1516" y="111"/>
                    <a:pt x="1516" y="107"/>
                    <a:pt x="1516" y="104"/>
                  </a:cubicBezTo>
                  <a:close/>
                  <a:moveTo>
                    <a:pt x="488" y="166"/>
                  </a:moveTo>
                  <a:cubicBezTo>
                    <a:pt x="481" y="171"/>
                    <a:pt x="474" y="173"/>
                    <a:pt x="467" y="172"/>
                  </a:cubicBezTo>
                  <a:cubicBezTo>
                    <a:pt x="456" y="172"/>
                    <a:pt x="448" y="166"/>
                    <a:pt x="444" y="156"/>
                  </a:cubicBezTo>
                  <a:cubicBezTo>
                    <a:pt x="439" y="146"/>
                    <a:pt x="439" y="136"/>
                    <a:pt x="443" y="125"/>
                  </a:cubicBezTo>
                  <a:cubicBezTo>
                    <a:pt x="448" y="114"/>
                    <a:pt x="458" y="108"/>
                    <a:pt x="470" y="108"/>
                  </a:cubicBezTo>
                  <a:cubicBezTo>
                    <a:pt x="477" y="108"/>
                    <a:pt x="482" y="110"/>
                    <a:pt x="488" y="113"/>
                  </a:cubicBezTo>
                  <a:cubicBezTo>
                    <a:pt x="488" y="113"/>
                    <a:pt x="489" y="114"/>
                    <a:pt x="490" y="114"/>
                  </a:cubicBezTo>
                  <a:cubicBezTo>
                    <a:pt x="490" y="110"/>
                    <a:pt x="490" y="106"/>
                    <a:pt x="490" y="102"/>
                  </a:cubicBezTo>
                  <a:cubicBezTo>
                    <a:pt x="490" y="101"/>
                    <a:pt x="489" y="100"/>
                    <a:pt x="489" y="100"/>
                  </a:cubicBezTo>
                  <a:cubicBezTo>
                    <a:pt x="488" y="100"/>
                    <a:pt x="488" y="100"/>
                    <a:pt x="487" y="99"/>
                  </a:cubicBezTo>
                  <a:cubicBezTo>
                    <a:pt x="479" y="96"/>
                    <a:pt x="471" y="96"/>
                    <a:pt x="463" y="97"/>
                  </a:cubicBezTo>
                  <a:cubicBezTo>
                    <a:pt x="448" y="99"/>
                    <a:pt x="437" y="106"/>
                    <a:pt x="431" y="120"/>
                  </a:cubicBezTo>
                  <a:cubicBezTo>
                    <a:pt x="426" y="132"/>
                    <a:pt x="425" y="144"/>
                    <a:pt x="429" y="157"/>
                  </a:cubicBezTo>
                  <a:cubicBezTo>
                    <a:pt x="433" y="169"/>
                    <a:pt x="441" y="178"/>
                    <a:pt x="454" y="182"/>
                  </a:cubicBezTo>
                  <a:cubicBezTo>
                    <a:pt x="461" y="184"/>
                    <a:pt x="468" y="184"/>
                    <a:pt x="475" y="183"/>
                  </a:cubicBezTo>
                  <a:cubicBezTo>
                    <a:pt x="479" y="183"/>
                    <a:pt x="484" y="181"/>
                    <a:pt x="488" y="179"/>
                  </a:cubicBezTo>
                  <a:cubicBezTo>
                    <a:pt x="489" y="178"/>
                    <a:pt x="490" y="178"/>
                    <a:pt x="490" y="177"/>
                  </a:cubicBezTo>
                  <a:cubicBezTo>
                    <a:pt x="490" y="173"/>
                    <a:pt x="490" y="169"/>
                    <a:pt x="490" y="165"/>
                  </a:cubicBezTo>
                  <a:cubicBezTo>
                    <a:pt x="489" y="166"/>
                    <a:pt x="488" y="166"/>
                    <a:pt x="488" y="166"/>
                  </a:cubicBezTo>
                  <a:close/>
                  <a:moveTo>
                    <a:pt x="518" y="100"/>
                  </a:moveTo>
                  <a:cubicBezTo>
                    <a:pt x="518" y="99"/>
                    <a:pt x="518" y="98"/>
                    <a:pt x="517" y="98"/>
                  </a:cubicBezTo>
                  <a:cubicBezTo>
                    <a:pt x="514" y="98"/>
                    <a:pt x="510" y="98"/>
                    <a:pt x="507" y="98"/>
                  </a:cubicBezTo>
                  <a:cubicBezTo>
                    <a:pt x="505" y="98"/>
                    <a:pt x="505" y="98"/>
                    <a:pt x="505" y="101"/>
                  </a:cubicBezTo>
                  <a:cubicBezTo>
                    <a:pt x="505" y="127"/>
                    <a:pt x="505" y="153"/>
                    <a:pt x="505" y="180"/>
                  </a:cubicBezTo>
                  <a:cubicBezTo>
                    <a:pt x="505" y="180"/>
                    <a:pt x="505" y="180"/>
                    <a:pt x="505" y="180"/>
                  </a:cubicBezTo>
                  <a:cubicBezTo>
                    <a:pt x="505" y="182"/>
                    <a:pt x="505" y="182"/>
                    <a:pt x="506" y="182"/>
                  </a:cubicBezTo>
                  <a:cubicBezTo>
                    <a:pt x="510" y="182"/>
                    <a:pt x="513" y="182"/>
                    <a:pt x="516" y="182"/>
                  </a:cubicBezTo>
                  <a:cubicBezTo>
                    <a:pt x="518" y="182"/>
                    <a:pt x="518" y="182"/>
                    <a:pt x="518" y="180"/>
                  </a:cubicBezTo>
                  <a:cubicBezTo>
                    <a:pt x="518" y="180"/>
                    <a:pt x="518" y="179"/>
                    <a:pt x="518" y="179"/>
                  </a:cubicBezTo>
                  <a:cubicBezTo>
                    <a:pt x="518" y="166"/>
                    <a:pt x="518" y="152"/>
                    <a:pt x="518" y="139"/>
                  </a:cubicBezTo>
                  <a:cubicBezTo>
                    <a:pt x="518" y="136"/>
                    <a:pt x="518" y="133"/>
                    <a:pt x="519" y="129"/>
                  </a:cubicBezTo>
                  <a:cubicBezTo>
                    <a:pt x="520" y="124"/>
                    <a:pt x="522" y="119"/>
                    <a:pt x="526" y="115"/>
                  </a:cubicBezTo>
                  <a:cubicBezTo>
                    <a:pt x="528" y="112"/>
                    <a:pt x="531" y="110"/>
                    <a:pt x="535" y="109"/>
                  </a:cubicBezTo>
                  <a:cubicBezTo>
                    <a:pt x="539" y="109"/>
                    <a:pt x="544" y="109"/>
                    <a:pt x="548" y="111"/>
                  </a:cubicBezTo>
                  <a:cubicBezTo>
                    <a:pt x="548" y="111"/>
                    <a:pt x="548" y="112"/>
                    <a:pt x="548" y="111"/>
                  </a:cubicBezTo>
                  <a:cubicBezTo>
                    <a:pt x="548" y="107"/>
                    <a:pt x="548" y="103"/>
                    <a:pt x="549" y="99"/>
                  </a:cubicBezTo>
                  <a:cubicBezTo>
                    <a:pt x="549" y="98"/>
                    <a:pt x="548" y="98"/>
                    <a:pt x="547" y="97"/>
                  </a:cubicBezTo>
                  <a:cubicBezTo>
                    <a:pt x="540" y="96"/>
                    <a:pt x="534" y="97"/>
                    <a:pt x="528" y="101"/>
                  </a:cubicBezTo>
                  <a:cubicBezTo>
                    <a:pt x="524" y="104"/>
                    <a:pt x="521" y="108"/>
                    <a:pt x="520" y="113"/>
                  </a:cubicBezTo>
                  <a:cubicBezTo>
                    <a:pt x="519" y="113"/>
                    <a:pt x="519" y="114"/>
                    <a:pt x="518" y="115"/>
                  </a:cubicBezTo>
                  <a:cubicBezTo>
                    <a:pt x="518" y="110"/>
                    <a:pt x="518" y="105"/>
                    <a:pt x="518" y="100"/>
                  </a:cubicBezTo>
                  <a:close/>
                  <a:moveTo>
                    <a:pt x="1435" y="182"/>
                  </a:moveTo>
                  <a:cubicBezTo>
                    <a:pt x="1437" y="182"/>
                    <a:pt x="1438" y="182"/>
                    <a:pt x="1438" y="179"/>
                  </a:cubicBezTo>
                  <a:cubicBezTo>
                    <a:pt x="1438" y="153"/>
                    <a:pt x="1438" y="127"/>
                    <a:pt x="1438" y="101"/>
                  </a:cubicBezTo>
                  <a:cubicBezTo>
                    <a:pt x="1438" y="100"/>
                    <a:pt x="1437" y="100"/>
                    <a:pt x="1438" y="99"/>
                  </a:cubicBezTo>
                  <a:cubicBezTo>
                    <a:pt x="1438" y="98"/>
                    <a:pt x="1437" y="98"/>
                    <a:pt x="1436" y="98"/>
                  </a:cubicBezTo>
                  <a:cubicBezTo>
                    <a:pt x="1433" y="98"/>
                    <a:pt x="1429" y="98"/>
                    <a:pt x="1426" y="98"/>
                  </a:cubicBezTo>
                  <a:cubicBezTo>
                    <a:pt x="1424" y="98"/>
                    <a:pt x="1424" y="98"/>
                    <a:pt x="1424" y="100"/>
                  </a:cubicBezTo>
                  <a:cubicBezTo>
                    <a:pt x="1424" y="100"/>
                    <a:pt x="1424" y="100"/>
                    <a:pt x="1424" y="100"/>
                  </a:cubicBezTo>
                  <a:cubicBezTo>
                    <a:pt x="1424" y="127"/>
                    <a:pt x="1424" y="153"/>
                    <a:pt x="1424" y="180"/>
                  </a:cubicBezTo>
                  <a:cubicBezTo>
                    <a:pt x="1424" y="180"/>
                    <a:pt x="1424" y="181"/>
                    <a:pt x="1424" y="182"/>
                  </a:cubicBezTo>
                  <a:cubicBezTo>
                    <a:pt x="1428" y="182"/>
                    <a:pt x="1431" y="182"/>
                    <a:pt x="1435" y="182"/>
                  </a:cubicBezTo>
                  <a:close/>
                  <a:moveTo>
                    <a:pt x="411" y="100"/>
                  </a:moveTo>
                  <a:cubicBezTo>
                    <a:pt x="411" y="98"/>
                    <a:pt x="411" y="98"/>
                    <a:pt x="409" y="98"/>
                  </a:cubicBezTo>
                  <a:cubicBezTo>
                    <a:pt x="406" y="98"/>
                    <a:pt x="403" y="98"/>
                    <a:pt x="400" y="98"/>
                  </a:cubicBezTo>
                  <a:cubicBezTo>
                    <a:pt x="397" y="98"/>
                    <a:pt x="398" y="98"/>
                    <a:pt x="398" y="101"/>
                  </a:cubicBezTo>
                  <a:cubicBezTo>
                    <a:pt x="398" y="127"/>
                    <a:pt x="398" y="153"/>
                    <a:pt x="398" y="180"/>
                  </a:cubicBezTo>
                  <a:cubicBezTo>
                    <a:pt x="398" y="180"/>
                    <a:pt x="398" y="180"/>
                    <a:pt x="398" y="181"/>
                  </a:cubicBezTo>
                  <a:cubicBezTo>
                    <a:pt x="398" y="182"/>
                    <a:pt x="398" y="182"/>
                    <a:pt x="398" y="182"/>
                  </a:cubicBezTo>
                  <a:cubicBezTo>
                    <a:pt x="402" y="182"/>
                    <a:pt x="406" y="182"/>
                    <a:pt x="410" y="182"/>
                  </a:cubicBezTo>
                  <a:cubicBezTo>
                    <a:pt x="411" y="182"/>
                    <a:pt x="411" y="182"/>
                    <a:pt x="411" y="181"/>
                  </a:cubicBezTo>
                  <a:cubicBezTo>
                    <a:pt x="411" y="180"/>
                    <a:pt x="411" y="180"/>
                    <a:pt x="411" y="179"/>
                  </a:cubicBezTo>
                  <a:cubicBezTo>
                    <a:pt x="411" y="166"/>
                    <a:pt x="411" y="153"/>
                    <a:pt x="411" y="140"/>
                  </a:cubicBezTo>
                  <a:cubicBezTo>
                    <a:pt x="411" y="127"/>
                    <a:pt x="411" y="114"/>
                    <a:pt x="411" y="100"/>
                  </a:cubicBezTo>
                  <a:close/>
                  <a:moveTo>
                    <a:pt x="414" y="71"/>
                  </a:moveTo>
                  <a:cubicBezTo>
                    <a:pt x="414" y="66"/>
                    <a:pt x="410" y="62"/>
                    <a:pt x="405" y="62"/>
                  </a:cubicBezTo>
                  <a:cubicBezTo>
                    <a:pt x="400" y="62"/>
                    <a:pt x="396" y="66"/>
                    <a:pt x="396" y="71"/>
                  </a:cubicBezTo>
                  <a:cubicBezTo>
                    <a:pt x="396" y="76"/>
                    <a:pt x="400" y="79"/>
                    <a:pt x="405" y="79"/>
                  </a:cubicBezTo>
                  <a:cubicBezTo>
                    <a:pt x="410" y="79"/>
                    <a:pt x="414" y="76"/>
                    <a:pt x="414" y="71"/>
                  </a:cubicBezTo>
                  <a:close/>
                  <a:moveTo>
                    <a:pt x="1431" y="62"/>
                  </a:moveTo>
                  <a:cubicBezTo>
                    <a:pt x="1426" y="62"/>
                    <a:pt x="1422" y="66"/>
                    <a:pt x="1422" y="71"/>
                  </a:cubicBezTo>
                  <a:cubicBezTo>
                    <a:pt x="1422" y="76"/>
                    <a:pt x="1426" y="79"/>
                    <a:pt x="1431" y="79"/>
                  </a:cubicBezTo>
                  <a:cubicBezTo>
                    <a:pt x="1436" y="79"/>
                    <a:pt x="1440" y="76"/>
                    <a:pt x="1440" y="71"/>
                  </a:cubicBezTo>
                  <a:cubicBezTo>
                    <a:pt x="1440" y="66"/>
                    <a:pt x="1436" y="62"/>
                    <a:pt x="1431" y="62"/>
                  </a:cubicBezTo>
                  <a:close/>
                  <a:moveTo>
                    <a:pt x="11" y="177"/>
                  </a:moveTo>
                  <a:cubicBezTo>
                    <a:pt x="12" y="177"/>
                    <a:pt x="14" y="176"/>
                    <a:pt x="16" y="175"/>
                  </a:cubicBezTo>
                  <a:cubicBezTo>
                    <a:pt x="16" y="175"/>
                    <a:pt x="15" y="175"/>
                    <a:pt x="15" y="174"/>
                  </a:cubicBezTo>
                  <a:cubicBezTo>
                    <a:pt x="13" y="175"/>
                    <a:pt x="12" y="176"/>
                    <a:pt x="10" y="177"/>
                  </a:cubicBezTo>
                  <a:cubicBezTo>
                    <a:pt x="10" y="177"/>
                    <a:pt x="10" y="177"/>
                    <a:pt x="11" y="177"/>
                  </a:cubicBezTo>
                  <a:close/>
                  <a:moveTo>
                    <a:pt x="16" y="171"/>
                  </a:moveTo>
                  <a:cubicBezTo>
                    <a:pt x="15" y="171"/>
                    <a:pt x="15" y="172"/>
                    <a:pt x="14" y="172"/>
                  </a:cubicBezTo>
                  <a:cubicBezTo>
                    <a:pt x="14" y="173"/>
                    <a:pt x="14" y="173"/>
                    <a:pt x="15" y="173"/>
                  </a:cubicBezTo>
                  <a:cubicBezTo>
                    <a:pt x="15" y="172"/>
                    <a:pt x="16" y="172"/>
                    <a:pt x="17" y="171"/>
                  </a:cubicBezTo>
                  <a:cubicBezTo>
                    <a:pt x="17" y="171"/>
                    <a:pt x="16" y="171"/>
                    <a:pt x="16" y="171"/>
                  </a:cubicBezTo>
                  <a:close/>
                  <a:moveTo>
                    <a:pt x="5" y="180"/>
                  </a:moveTo>
                  <a:cubicBezTo>
                    <a:pt x="5" y="179"/>
                    <a:pt x="5" y="179"/>
                    <a:pt x="5" y="179"/>
                  </a:cubicBezTo>
                  <a:cubicBezTo>
                    <a:pt x="5" y="179"/>
                    <a:pt x="5" y="179"/>
                    <a:pt x="4" y="179"/>
                  </a:cubicBezTo>
                  <a:cubicBezTo>
                    <a:pt x="4" y="179"/>
                    <a:pt x="4" y="179"/>
                    <a:pt x="4" y="179"/>
                  </a:cubicBezTo>
                  <a:cubicBezTo>
                    <a:pt x="4" y="179"/>
                    <a:pt x="4" y="179"/>
                    <a:pt x="4" y="179"/>
                  </a:cubicBezTo>
                  <a:cubicBezTo>
                    <a:pt x="3" y="180"/>
                    <a:pt x="2" y="181"/>
                    <a:pt x="2" y="182"/>
                  </a:cubicBezTo>
                  <a:cubicBezTo>
                    <a:pt x="2" y="182"/>
                    <a:pt x="3" y="181"/>
                    <a:pt x="3" y="181"/>
                  </a:cubicBezTo>
                  <a:cubicBezTo>
                    <a:pt x="4" y="181"/>
                    <a:pt x="4" y="181"/>
                    <a:pt x="5" y="180"/>
                  </a:cubicBezTo>
                  <a:cubicBezTo>
                    <a:pt x="5" y="180"/>
                    <a:pt x="5" y="180"/>
                    <a:pt x="5" y="180"/>
                  </a:cubicBezTo>
                  <a:close/>
                  <a:moveTo>
                    <a:pt x="5" y="180"/>
                  </a:moveTo>
                  <a:cubicBezTo>
                    <a:pt x="6" y="180"/>
                    <a:pt x="6" y="180"/>
                    <a:pt x="6" y="180"/>
                  </a:cubicBezTo>
                  <a:cubicBezTo>
                    <a:pt x="6" y="180"/>
                    <a:pt x="6" y="180"/>
                    <a:pt x="6" y="180"/>
                  </a:cubicBezTo>
                  <a:cubicBezTo>
                    <a:pt x="7" y="180"/>
                    <a:pt x="7" y="179"/>
                    <a:pt x="8" y="179"/>
                  </a:cubicBezTo>
                  <a:cubicBezTo>
                    <a:pt x="8" y="179"/>
                    <a:pt x="7" y="179"/>
                    <a:pt x="7" y="178"/>
                  </a:cubicBezTo>
                  <a:cubicBezTo>
                    <a:pt x="7" y="178"/>
                    <a:pt x="7" y="178"/>
                    <a:pt x="7" y="178"/>
                  </a:cubicBezTo>
                  <a:cubicBezTo>
                    <a:pt x="7" y="178"/>
                    <a:pt x="6" y="178"/>
                    <a:pt x="6" y="178"/>
                  </a:cubicBezTo>
                  <a:cubicBezTo>
                    <a:pt x="6" y="178"/>
                    <a:pt x="6" y="178"/>
                    <a:pt x="6" y="178"/>
                  </a:cubicBezTo>
                  <a:cubicBezTo>
                    <a:pt x="6" y="178"/>
                    <a:pt x="6" y="178"/>
                    <a:pt x="6" y="178"/>
                  </a:cubicBezTo>
                  <a:cubicBezTo>
                    <a:pt x="5" y="178"/>
                    <a:pt x="5" y="178"/>
                    <a:pt x="5" y="179"/>
                  </a:cubicBezTo>
                  <a:cubicBezTo>
                    <a:pt x="5" y="179"/>
                    <a:pt x="5" y="179"/>
                    <a:pt x="5" y="179"/>
                  </a:cubicBezTo>
                  <a:cubicBezTo>
                    <a:pt x="5" y="179"/>
                    <a:pt x="5" y="180"/>
                    <a:pt x="5" y="180"/>
                  </a:cubicBezTo>
                  <a:cubicBezTo>
                    <a:pt x="5" y="180"/>
                    <a:pt x="5" y="180"/>
                    <a:pt x="5" y="180"/>
                  </a:cubicBezTo>
                  <a:close/>
                  <a:moveTo>
                    <a:pt x="12" y="174"/>
                  </a:moveTo>
                  <a:cubicBezTo>
                    <a:pt x="12" y="174"/>
                    <a:pt x="12" y="174"/>
                    <a:pt x="12" y="174"/>
                  </a:cubicBezTo>
                  <a:cubicBezTo>
                    <a:pt x="13" y="174"/>
                    <a:pt x="14" y="173"/>
                    <a:pt x="15" y="173"/>
                  </a:cubicBezTo>
                  <a:cubicBezTo>
                    <a:pt x="14" y="173"/>
                    <a:pt x="14" y="172"/>
                    <a:pt x="14" y="172"/>
                  </a:cubicBezTo>
                  <a:cubicBezTo>
                    <a:pt x="13" y="173"/>
                    <a:pt x="12" y="173"/>
                    <a:pt x="12" y="174"/>
                  </a:cubicBezTo>
                  <a:close/>
                  <a:moveTo>
                    <a:pt x="8" y="178"/>
                  </a:moveTo>
                  <a:cubicBezTo>
                    <a:pt x="8" y="179"/>
                    <a:pt x="8" y="179"/>
                    <a:pt x="8" y="178"/>
                  </a:cubicBezTo>
                  <a:cubicBezTo>
                    <a:pt x="9" y="178"/>
                    <a:pt x="10" y="178"/>
                    <a:pt x="11" y="177"/>
                  </a:cubicBezTo>
                  <a:cubicBezTo>
                    <a:pt x="10" y="177"/>
                    <a:pt x="10" y="177"/>
                    <a:pt x="10" y="177"/>
                  </a:cubicBezTo>
                  <a:cubicBezTo>
                    <a:pt x="9" y="177"/>
                    <a:pt x="8" y="178"/>
                    <a:pt x="8" y="178"/>
                  </a:cubicBezTo>
                  <a:close/>
                  <a:moveTo>
                    <a:pt x="12" y="174"/>
                  </a:moveTo>
                  <a:cubicBezTo>
                    <a:pt x="12" y="174"/>
                    <a:pt x="12" y="174"/>
                    <a:pt x="11" y="174"/>
                  </a:cubicBezTo>
                  <a:cubicBezTo>
                    <a:pt x="11" y="174"/>
                    <a:pt x="11" y="175"/>
                    <a:pt x="10" y="175"/>
                  </a:cubicBezTo>
                  <a:cubicBezTo>
                    <a:pt x="10" y="175"/>
                    <a:pt x="10" y="175"/>
                    <a:pt x="10" y="175"/>
                  </a:cubicBezTo>
                  <a:cubicBezTo>
                    <a:pt x="10" y="175"/>
                    <a:pt x="10" y="175"/>
                    <a:pt x="10" y="175"/>
                  </a:cubicBezTo>
                  <a:cubicBezTo>
                    <a:pt x="11" y="175"/>
                    <a:pt x="11" y="175"/>
                    <a:pt x="11" y="175"/>
                  </a:cubicBezTo>
                  <a:cubicBezTo>
                    <a:pt x="12" y="175"/>
                    <a:pt x="12" y="175"/>
                    <a:pt x="12" y="174"/>
                  </a:cubicBezTo>
                  <a:close/>
                  <a:moveTo>
                    <a:pt x="8" y="177"/>
                  </a:moveTo>
                  <a:cubicBezTo>
                    <a:pt x="8" y="177"/>
                    <a:pt x="8" y="177"/>
                    <a:pt x="8" y="177"/>
                  </a:cubicBezTo>
                  <a:cubicBezTo>
                    <a:pt x="8" y="177"/>
                    <a:pt x="8" y="177"/>
                    <a:pt x="8" y="177"/>
                  </a:cubicBezTo>
                  <a:cubicBezTo>
                    <a:pt x="7" y="177"/>
                    <a:pt x="6" y="177"/>
                    <a:pt x="6" y="178"/>
                  </a:cubicBezTo>
                  <a:cubicBezTo>
                    <a:pt x="6" y="178"/>
                    <a:pt x="7" y="178"/>
                    <a:pt x="7" y="178"/>
                  </a:cubicBezTo>
                  <a:cubicBezTo>
                    <a:pt x="7" y="178"/>
                    <a:pt x="7" y="178"/>
                    <a:pt x="8" y="177"/>
                  </a:cubicBezTo>
                  <a:close/>
                  <a:moveTo>
                    <a:pt x="9" y="176"/>
                  </a:moveTo>
                  <a:cubicBezTo>
                    <a:pt x="9" y="176"/>
                    <a:pt x="9" y="176"/>
                    <a:pt x="9" y="176"/>
                  </a:cubicBezTo>
                  <a:cubicBezTo>
                    <a:pt x="9" y="176"/>
                    <a:pt x="9" y="176"/>
                    <a:pt x="9" y="176"/>
                  </a:cubicBezTo>
                  <a:cubicBezTo>
                    <a:pt x="10" y="176"/>
                    <a:pt x="10" y="176"/>
                    <a:pt x="10" y="175"/>
                  </a:cubicBezTo>
                  <a:cubicBezTo>
                    <a:pt x="10" y="175"/>
                    <a:pt x="10" y="175"/>
                    <a:pt x="10" y="175"/>
                  </a:cubicBezTo>
                  <a:cubicBezTo>
                    <a:pt x="10" y="175"/>
                    <a:pt x="9" y="175"/>
                    <a:pt x="9" y="176"/>
                  </a:cubicBezTo>
                  <a:close/>
                  <a:moveTo>
                    <a:pt x="9" y="176"/>
                  </a:moveTo>
                  <a:cubicBezTo>
                    <a:pt x="9" y="176"/>
                    <a:pt x="9" y="176"/>
                    <a:pt x="9" y="176"/>
                  </a:cubicBezTo>
                  <a:cubicBezTo>
                    <a:pt x="8" y="176"/>
                    <a:pt x="8" y="176"/>
                    <a:pt x="8" y="177"/>
                  </a:cubicBezTo>
                  <a:cubicBezTo>
                    <a:pt x="8" y="177"/>
                    <a:pt x="8" y="177"/>
                    <a:pt x="8" y="177"/>
                  </a:cubicBezTo>
                  <a:cubicBezTo>
                    <a:pt x="8" y="177"/>
                    <a:pt x="9" y="177"/>
                    <a:pt x="9" y="176"/>
                  </a:cubicBezTo>
                  <a:cubicBezTo>
                    <a:pt x="9" y="176"/>
                    <a:pt x="9" y="176"/>
                    <a:pt x="9" y="176"/>
                  </a:cubicBezTo>
                  <a:close/>
                  <a:moveTo>
                    <a:pt x="7" y="178"/>
                  </a:moveTo>
                  <a:cubicBezTo>
                    <a:pt x="7" y="179"/>
                    <a:pt x="7" y="179"/>
                    <a:pt x="8" y="179"/>
                  </a:cubicBezTo>
                  <a:cubicBezTo>
                    <a:pt x="8" y="179"/>
                    <a:pt x="8" y="179"/>
                    <a:pt x="8" y="178"/>
                  </a:cubicBezTo>
                  <a:cubicBezTo>
                    <a:pt x="8" y="178"/>
                    <a:pt x="8" y="178"/>
                    <a:pt x="8" y="178"/>
                  </a:cubicBezTo>
                  <a:cubicBezTo>
                    <a:pt x="8" y="178"/>
                    <a:pt x="7" y="178"/>
                    <a:pt x="7" y="178"/>
                  </a:cubicBezTo>
                  <a:close/>
                  <a:moveTo>
                    <a:pt x="12" y="174"/>
                  </a:moveTo>
                  <a:cubicBezTo>
                    <a:pt x="12" y="174"/>
                    <a:pt x="12" y="174"/>
                    <a:pt x="12" y="174"/>
                  </a:cubicBezTo>
                  <a:cubicBezTo>
                    <a:pt x="12" y="174"/>
                    <a:pt x="12" y="174"/>
                    <a:pt x="11" y="174"/>
                  </a:cubicBezTo>
                  <a:cubicBezTo>
                    <a:pt x="11" y="174"/>
                    <a:pt x="11" y="174"/>
                    <a:pt x="11" y="175"/>
                  </a:cubicBezTo>
                  <a:cubicBezTo>
                    <a:pt x="12" y="175"/>
                    <a:pt x="12" y="175"/>
                    <a:pt x="12" y="174"/>
                  </a:cubicBezTo>
                  <a:close/>
                  <a:moveTo>
                    <a:pt x="9" y="176"/>
                  </a:moveTo>
                  <a:cubicBezTo>
                    <a:pt x="9" y="176"/>
                    <a:pt x="9" y="176"/>
                    <a:pt x="9" y="176"/>
                  </a:cubicBezTo>
                  <a:cubicBezTo>
                    <a:pt x="9" y="176"/>
                    <a:pt x="9" y="176"/>
                    <a:pt x="9" y="176"/>
                  </a:cubicBezTo>
                  <a:cubicBezTo>
                    <a:pt x="9" y="176"/>
                    <a:pt x="9" y="176"/>
                    <a:pt x="9" y="176"/>
                  </a:cubicBezTo>
                  <a:cubicBezTo>
                    <a:pt x="9" y="176"/>
                    <a:pt x="9" y="176"/>
                    <a:pt x="9" y="176"/>
                  </a:cubicBezTo>
                  <a:close/>
                  <a:moveTo>
                    <a:pt x="8" y="177"/>
                  </a:moveTo>
                  <a:cubicBezTo>
                    <a:pt x="8" y="177"/>
                    <a:pt x="8" y="177"/>
                    <a:pt x="8" y="177"/>
                  </a:cubicBezTo>
                  <a:cubicBezTo>
                    <a:pt x="8" y="177"/>
                    <a:pt x="8" y="177"/>
                    <a:pt x="8" y="177"/>
                  </a:cubicBezTo>
                  <a:cubicBezTo>
                    <a:pt x="8" y="177"/>
                    <a:pt x="8" y="177"/>
                    <a:pt x="8" y="177"/>
                  </a:cubicBezTo>
                  <a:cubicBezTo>
                    <a:pt x="8" y="177"/>
                    <a:pt x="8" y="177"/>
                    <a:pt x="8" y="177"/>
                  </a:cubicBezTo>
                  <a:close/>
                  <a:moveTo>
                    <a:pt x="6" y="178"/>
                  </a:moveTo>
                  <a:cubicBezTo>
                    <a:pt x="6" y="178"/>
                    <a:pt x="6" y="178"/>
                    <a:pt x="6" y="178"/>
                  </a:cubicBezTo>
                  <a:cubicBezTo>
                    <a:pt x="6" y="178"/>
                    <a:pt x="6" y="178"/>
                    <a:pt x="6" y="178"/>
                  </a:cubicBezTo>
                  <a:close/>
                  <a:moveTo>
                    <a:pt x="4" y="179"/>
                  </a:moveTo>
                  <a:cubicBezTo>
                    <a:pt x="5" y="179"/>
                    <a:pt x="5" y="179"/>
                    <a:pt x="5" y="179"/>
                  </a:cubicBezTo>
                  <a:cubicBezTo>
                    <a:pt x="5" y="179"/>
                    <a:pt x="5" y="179"/>
                    <a:pt x="5" y="179"/>
                  </a:cubicBezTo>
                  <a:cubicBezTo>
                    <a:pt x="5" y="179"/>
                    <a:pt x="4" y="179"/>
                    <a:pt x="4" y="179"/>
                  </a:cubicBezTo>
                  <a:close/>
                  <a:moveTo>
                    <a:pt x="4" y="179"/>
                  </a:moveTo>
                  <a:cubicBezTo>
                    <a:pt x="4" y="180"/>
                    <a:pt x="4" y="179"/>
                    <a:pt x="4" y="179"/>
                  </a:cubicBezTo>
                  <a:cubicBezTo>
                    <a:pt x="4" y="179"/>
                    <a:pt x="4" y="179"/>
                    <a:pt x="4" y="179"/>
                  </a:cubicBezTo>
                  <a:close/>
                  <a:moveTo>
                    <a:pt x="6" y="180"/>
                  </a:moveTo>
                  <a:cubicBezTo>
                    <a:pt x="6" y="179"/>
                    <a:pt x="6" y="179"/>
                    <a:pt x="6" y="179"/>
                  </a:cubicBezTo>
                  <a:cubicBezTo>
                    <a:pt x="6" y="179"/>
                    <a:pt x="6" y="180"/>
                    <a:pt x="6" y="180"/>
                  </a:cubicBezTo>
                  <a:cubicBezTo>
                    <a:pt x="6" y="180"/>
                    <a:pt x="6" y="180"/>
                    <a:pt x="6" y="180"/>
                  </a:cubicBezTo>
                  <a:close/>
                  <a:moveTo>
                    <a:pt x="5" y="180"/>
                  </a:moveTo>
                  <a:cubicBezTo>
                    <a:pt x="5" y="180"/>
                    <a:pt x="5" y="180"/>
                    <a:pt x="5" y="180"/>
                  </a:cubicBezTo>
                  <a:cubicBezTo>
                    <a:pt x="5" y="180"/>
                    <a:pt x="5" y="180"/>
                    <a:pt x="5" y="180"/>
                  </a:cubicBezTo>
                  <a:cubicBezTo>
                    <a:pt x="5" y="180"/>
                    <a:pt x="5" y="180"/>
                    <a:pt x="5" y="180"/>
                  </a:cubicBezTo>
                  <a:close/>
                  <a:moveTo>
                    <a:pt x="943" y="168"/>
                  </a:moveTo>
                  <a:cubicBezTo>
                    <a:pt x="943" y="170"/>
                    <a:pt x="943" y="169"/>
                    <a:pt x="945" y="169"/>
                  </a:cubicBezTo>
                  <a:cubicBezTo>
                    <a:pt x="950" y="169"/>
                    <a:pt x="955" y="169"/>
                    <a:pt x="960" y="169"/>
                  </a:cubicBezTo>
                  <a:cubicBezTo>
                    <a:pt x="966" y="169"/>
                    <a:pt x="973" y="169"/>
                    <a:pt x="979" y="167"/>
                  </a:cubicBezTo>
                  <a:cubicBezTo>
                    <a:pt x="993" y="163"/>
                    <a:pt x="1003" y="154"/>
                    <a:pt x="1007" y="140"/>
                  </a:cubicBezTo>
                  <a:cubicBezTo>
                    <a:pt x="1010" y="128"/>
                    <a:pt x="1010" y="116"/>
                    <a:pt x="1007" y="104"/>
                  </a:cubicBezTo>
                  <a:cubicBezTo>
                    <a:pt x="1004" y="93"/>
                    <a:pt x="997" y="86"/>
                    <a:pt x="987" y="82"/>
                  </a:cubicBezTo>
                  <a:cubicBezTo>
                    <a:pt x="982" y="79"/>
                    <a:pt x="977" y="78"/>
                    <a:pt x="971" y="78"/>
                  </a:cubicBezTo>
                  <a:cubicBezTo>
                    <a:pt x="962" y="77"/>
                    <a:pt x="953" y="77"/>
                    <a:pt x="945" y="77"/>
                  </a:cubicBezTo>
                  <a:cubicBezTo>
                    <a:pt x="944" y="77"/>
                    <a:pt x="943" y="77"/>
                    <a:pt x="943" y="78"/>
                  </a:cubicBezTo>
                  <a:cubicBezTo>
                    <a:pt x="943" y="79"/>
                    <a:pt x="943" y="79"/>
                    <a:pt x="943" y="80"/>
                  </a:cubicBezTo>
                  <a:cubicBezTo>
                    <a:pt x="943" y="94"/>
                    <a:pt x="943" y="109"/>
                    <a:pt x="943" y="123"/>
                  </a:cubicBezTo>
                  <a:cubicBezTo>
                    <a:pt x="943" y="138"/>
                    <a:pt x="943" y="153"/>
                    <a:pt x="943" y="168"/>
                  </a:cubicBezTo>
                  <a:close/>
                  <a:moveTo>
                    <a:pt x="1731" y="101"/>
                  </a:moveTo>
                  <a:cubicBezTo>
                    <a:pt x="1731" y="107"/>
                    <a:pt x="1731" y="112"/>
                    <a:pt x="1731" y="118"/>
                  </a:cubicBezTo>
                  <a:cubicBezTo>
                    <a:pt x="1731" y="120"/>
                    <a:pt x="1731" y="120"/>
                    <a:pt x="1732" y="120"/>
                  </a:cubicBezTo>
                  <a:cubicBezTo>
                    <a:pt x="1734" y="120"/>
                    <a:pt x="1736" y="120"/>
                    <a:pt x="1738" y="120"/>
                  </a:cubicBezTo>
                  <a:cubicBezTo>
                    <a:pt x="1743" y="120"/>
                    <a:pt x="1748" y="120"/>
                    <a:pt x="1753" y="119"/>
                  </a:cubicBezTo>
                  <a:cubicBezTo>
                    <a:pt x="1763" y="118"/>
                    <a:pt x="1773" y="110"/>
                    <a:pt x="1773" y="96"/>
                  </a:cubicBezTo>
                  <a:cubicBezTo>
                    <a:pt x="1773" y="89"/>
                    <a:pt x="1769" y="83"/>
                    <a:pt x="1762" y="79"/>
                  </a:cubicBezTo>
                  <a:cubicBezTo>
                    <a:pt x="1759" y="78"/>
                    <a:pt x="1755" y="77"/>
                    <a:pt x="1752" y="77"/>
                  </a:cubicBezTo>
                  <a:cubicBezTo>
                    <a:pt x="1745" y="77"/>
                    <a:pt x="1739" y="77"/>
                    <a:pt x="1732" y="77"/>
                  </a:cubicBezTo>
                  <a:cubicBezTo>
                    <a:pt x="1731" y="77"/>
                    <a:pt x="1731" y="77"/>
                    <a:pt x="1731" y="79"/>
                  </a:cubicBezTo>
                  <a:cubicBezTo>
                    <a:pt x="1731" y="85"/>
                    <a:pt x="1731" y="92"/>
                    <a:pt x="1731" y="98"/>
                  </a:cubicBezTo>
                  <a:cubicBezTo>
                    <a:pt x="1731" y="99"/>
                    <a:pt x="1731" y="100"/>
                    <a:pt x="1731" y="101"/>
                  </a:cubicBezTo>
                  <a:close/>
                  <a:moveTo>
                    <a:pt x="1249" y="140"/>
                  </a:moveTo>
                  <a:cubicBezTo>
                    <a:pt x="1244" y="141"/>
                    <a:pt x="1239" y="141"/>
                    <a:pt x="1234" y="142"/>
                  </a:cubicBezTo>
                  <a:cubicBezTo>
                    <a:pt x="1230" y="143"/>
                    <a:pt x="1226" y="143"/>
                    <a:pt x="1222" y="145"/>
                  </a:cubicBezTo>
                  <a:cubicBezTo>
                    <a:pt x="1216" y="146"/>
                    <a:pt x="1213" y="150"/>
                    <a:pt x="1213" y="156"/>
                  </a:cubicBezTo>
                  <a:cubicBezTo>
                    <a:pt x="1212" y="164"/>
                    <a:pt x="1216" y="170"/>
                    <a:pt x="1223" y="172"/>
                  </a:cubicBezTo>
                  <a:cubicBezTo>
                    <a:pt x="1226" y="173"/>
                    <a:pt x="1230" y="173"/>
                    <a:pt x="1233" y="172"/>
                  </a:cubicBezTo>
                  <a:cubicBezTo>
                    <a:pt x="1242" y="170"/>
                    <a:pt x="1247" y="165"/>
                    <a:pt x="1250" y="156"/>
                  </a:cubicBezTo>
                  <a:cubicBezTo>
                    <a:pt x="1252" y="151"/>
                    <a:pt x="1251" y="145"/>
                    <a:pt x="1251" y="140"/>
                  </a:cubicBezTo>
                  <a:cubicBezTo>
                    <a:pt x="1251" y="140"/>
                    <a:pt x="1250" y="140"/>
                    <a:pt x="1249" y="140"/>
                  </a:cubicBezTo>
                  <a:close/>
                  <a:moveTo>
                    <a:pt x="767" y="123"/>
                  </a:moveTo>
                  <a:cubicBezTo>
                    <a:pt x="764" y="116"/>
                    <a:pt x="759" y="111"/>
                    <a:pt x="751" y="109"/>
                  </a:cubicBezTo>
                  <a:cubicBezTo>
                    <a:pt x="748" y="108"/>
                    <a:pt x="745" y="107"/>
                    <a:pt x="741" y="108"/>
                  </a:cubicBezTo>
                  <a:cubicBezTo>
                    <a:pt x="730" y="108"/>
                    <a:pt x="722" y="114"/>
                    <a:pt x="718" y="125"/>
                  </a:cubicBezTo>
                  <a:cubicBezTo>
                    <a:pt x="714" y="135"/>
                    <a:pt x="714" y="145"/>
                    <a:pt x="717" y="155"/>
                  </a:cubicBezTo>
                  <a:cubicBezTo>
                    <a:pt x="720" y="163"/>
                    <a:pt x="725" y="168"/>
                    <a:pt x="733" y="171"/>
                  </a:cubicBezTo>
                  <a:cubicBezTo>
                    <a:pt x="737" y="172"/>
                    <a:pt x="741" y="173"/>
                    <a:pt x="745" y="172"/>
                  </a:cubicBezTo>
                  <a:cubicBezTo>
                    <a:pt x="756" y="172"/>
                    <a:pt x="764" y="166"/>
                    <a:pt x="767" y="156"/>
                  </a:cubicBezTo>
                  <a:cubicBezTo>
                    <a:pt x="769" y="151"/>
                    <a:pt x="770" y="146"/>
                    <a:pt x="770" y="140"/>
                  </a:cubicBezTo>
                  <a:cubicBezTo>
                    <a:pt x="770" y="134"/>
                    <a:pt x="769" y="128"/>
                    <a:pt x="767" y="123"/>
                  </a:cubicBezTo>
                  <a:close/>
                  <a:moveTo>
                    <a:pt x="616" y="125"/>
                  </a:moveTo>
                  <a:cubicBezTo>
                    <a:pt x="613" y="117"/>
                    <a:pt x="608" y="111"/>
                    <a:pt x="600" y="109"/>
                  </a:cubicBezTo>
                  <a:cubicBezTo>
                    <a:pt x="596" y="108"/>
                    <a:pt x="593" y="107"/>
                    <a:pt x="589" y="108"/>
                  </a:cubicBezTo>
                  <a:cubicBezTo>
                    <a:pt x="578" y="109"/>
                    <a:pt x="570" y="114"/>
                    <a:pt x="566" y="125"/>
                  </a:cubicBezTo>
                  <a:cubicBezTo>
                    <a:pt x="562" y="135"/>
                    <a:pt x="562" y="144"/>
                    <a:pt x="565" y="154"/>
                  </a:cubicBezTo>
                  <a:cubicBezTo>
                    <a:pt x="568" y="163"/>
                    <a:pt x="574" y="169"/>
                    <a:pt x="582" y="171"/>
                  </a:cubicBezTo>
                  <a:cubicBezTo>
                    <a:pt x="586" y="172"/>
                    <a:pt x="590" y="173"/>
                    <a:pt x="594" y="172"/>
                  </a:cubicBezTo>
                  <a:cubicBezTo>
                    <a:pt x="604" y="172"/>
                    <a:pt x="611" y="167"/>
                    <a:pt x="615" y="157"/>
                  </a:cubicBezTo>
                  <a:cubicBezTo>
                    <a:pt x="617" y="152"/>
                    <a:pt x="618" y="146"/>
                    <a:pt x="618" y="141"/>
                  </a:cubicBezTo>
                  <a:cubicBezTo>
                    <a:pt x="618" y="135"/>
                    <a:pt x="618" y="130"/>
                    <a:pt x="616" y="125"/>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sp>
          <p:nvSpPr>
            <p:cNvPr id="255" name="Freeform 254"/>
            <p:cNvSpPr>
              <a:spLocks noEditPoints="1"/>
            </p:cNvSpPr>
            <p:nvPr/>
          </p:nvSpPr>
          <p:spPr bwMode="auto">
            <a:xfrm>
              <a:off x="9602113" y="1949027"/>
              <a:ext cx="970669" cy="214939"/>
            </a:xfrm>
            <a:custGeom>
              <a:avLst/>
              <a:gdLst>
                <a:gd name="T0" fmla="*/ 200 w 1905"/>
                <a:gd name="T1" fmla="*/ 10 h 419"/>
                <a:gd name="T2" fmla="*/ 350 w 1905"/>
                <a:gd name="T3" fmla="*/ 39 h 419"/>
                <a:gd name="T4" fmla="*/ 12 w 1905"/>
                <a:gd name="T5" fmla="*/ 341 h 419"/>
                <a:gd name="T6" fmla="*/ 117 w 1905"/>
                <a:gd name="T7" fmla="*/ 352 h 419"/>
                <a:gd name="T8" fmla="*/ 225 w 1905"/>
                <a:gd name="T9" fmla="*/ 68 h 419"/>
                <a:gd name="T10" fmla="*/ 77 w 1905"/>
                <a:gd name="T11" fmla="*/ 304 h 419"/>
                <a:gd name="T12" fmla="*/ 939 w 1905"/>
                <a:gd name="T13" fmla="*/ 71 h 419"/>
                <a:gd name="T14" fmla="*/ 860 w 1905"/>
                <a:gd name="T15" fmla="*/ 154 h 419"/>
                <a:gd name="T16" fmla="*/ 794 w 1905"/>
                <a:gd name="T17" fmla="*/ 108 h 419"/>
                <a:gd name="T18" fmla="*/ 838 w 1905"/>
                <a:gd name="T19" fmla="*/ 69 h 419"/>
                <a:gd name="T20" fmla="*/ 760 w 1905"/>
                <a:gd name="T21" fmla="*/ 156 h 419"/>
                <a:gd name="T22" fmla="*/ 758 w 1905"/>
                <a:gd name="T23" fmla="*/ 181 h 419"/>
                <a:gd name="T24" fmla="*/ 791 w 1905"/>
                <a:gd name="T25" fmla="*/ 333 h 419"/>
                <a:gd name="T26" fmla="*/ 860 w 1905"/>
                <a:gd name="T27" fmla="*/ 333 h 419"/>
                <a:gd name="T28" fmla="*/ 892 w 1905"/>
                <a:gd name="T29" fmla="*/ 181 h 419"/>
                <a:gd name="T30" fmla="*/ 892 w 1905"/>
                <a:gd name="T31" fmla="*/ 156 h 419"/>
                <a:gd name="T32" fmla="*/ 938 w 1905"/>
                <a:gd name="T33" fmla="*/ 95 h 419"/>
                <a:gd name="T34" fmla="*/ 681 w 1905"/>
                <a:gd name="T35" fmla="*/ 115 h 419"/>
                <a:gd name="T36" fmla="*/ 544 w 1905"/>
                <a:gd name="T37" fmla="*/ 91 h 419"/>
                <a:gd name="T38" fmla="*/ 477 w 1905"/>
                <a:gd name="T39" fmla="*/ 234 h 419"/>
                <a:gd name="T40" fmla="*/ 609 w 1905"/>
                <a:gd name="T41" fmla="*/ 339 h 419"/>
                <a:gd name="T42" fmla="*/ 713 w 1905"/>
                <a:gd name="T43" fmla="*/ 215 h 419"/>
                <a:gd name="T44" fmla="*/ 588 w 1905"/>
                <a:gd name="T45" fmla="*/ 107 h 419"/>
                <a:gd name="T46" fmla="*/ 682 w 1905"/>
                <a:gd name="T47" fmla="*/ 216 h 419"/>
                <a:gd name="T48" fmla="*/ 537 w 1905"/>
                <a:gd name="T49" fmla="*/ 292 h 419"/>
                <a:gd name="T50" fmla="*/ 526 w 1905"/>
                <a:gd name="T51" fmla="*/ 142 h 419"/>
                <a:gd name="T52" fmla="*/ 1599 w 1905"/>
                <a:gd name="T53" fmla="*/ 126 h 419"/>
                <a:gd name="T54" fmla="*/ 1667 w 1905"/>
                <a:gd name="T55" fmla="*/ 339 h 419"/>
                <a:gd name="T56" fmla="*/ 1637 w 1905"/>
                <a:gd name="T57" fmla="*/ 183 h 419"/>
                <a:gd name="T58" fmla="*/ 1628 w 1905"/>
                <a:gd name="T59" fmla="*/ 131 h 419"/>
                <a:gd name="T60" fmla="*/ 1634 w 1905"/>
                <a:gd name="T61" fmla="*/ 208 h 419"/>
                <a:gd name="T62" fmla="*/ 1636 w 1905"/>
                <a:gd name="T63" fmla="*/ 310 h 419"/>
                <a:gd name="T64" fmla="*/ 1248 w 1905"/>
                <a:gd name="T65" fmla="*/ 314 h 419"/>
                <a:gd name="T66" fmla="*/ 1327 w 1905"/>
                <a:gd name="T67" fmla="*/ 251 h 419"/>
                <a:gd name="T68" fmla="*/ 1181 w 1905"/>
                <a:gd name="T69" fmla="*/ 200 h 419"/>
                <a:gd name="T70" fmla="*/ 1313 w 1905"/>
                <a:gd name="T71" fmla="*/ 324 h 419"/>
                <a:gd name="T72" fmla="*/ 1203 w 1905"/>
                <a:gd name="T73" fmla="*/ 229 h 419"/>
                <a:gd name="T74" fmla="*/ 1298 w 1905"/>
                <a:gd name="T75" fmla="*/ 227 h 419"/>
                <a:gd name="T76" fmla="*/ 1769 w 1905"/>
                <a:gd name="T77" fmla="*/ 333 h 419"/>
                <a:gd name="T78" fmla="*/ 1879 w 1905"/>
                <a:gd name="T79" fmla="*/ 201 h 419"/>
                <a:gd name="T80" fmla="*/ 1801 w 1905"/>
                <a:gd name="T81" fmla="*/ 113 h 419"/>
                <a:gd name="T82" fmla="*/ 1889 w 1905"/>
                <a:gd name="T83" fmla="*/ 84 h 419"/>
                <a:gd name="T84" fmla="*/ 1769 w 1905"/>
                <a:gd name="T85" fmla="*/ 210 h 419"/>
                <a:gd name="T86" fmla="*/ 1833 w 1905"/>
                <a:gd name="T87" fmla="*/ 313 h 419"/>
                <a:gd name="T88" fmla="*/ 1477 w 1905"/>
                <a:gd name="T89" fmla="*/ 106 h 419"/>
                <a:gd name="T90" fmla="*/ 1427 w 1905"/>
                <a:gd name="T91" fmla="*/ 193 h 419"/>
                <a:gd name="T92" fmla="*/ 1485 w 1905"/>
                <a:gd name="T93" fmla="*/ 224 h 419"/>
                <a:gd name="T94" fmla="*/ 1400 w 1905"/>
                <a:gd name="T95" fmla="*/ 295 h 419"/>
                <a:gd name="T96" fmla="*/ 1494 w 1905"/>
                <a:gd name="T97" fmla="*/ 334 h 419"/>
                <a:gd name="T98" fmla="*/ 1486 w 1905"/>
                <a:gd name="T99" fmla="*/ 204 h 419"/>
                <a:gd name="T100" fmla="*/ 1462 w 1905"/>
                <a:gd name="T101" fmla="*/ 80 h 419"/>
                <a:gd name="T102" fmla="*/ 1413 w 1905"/>
                <a:gd name="T103" fmla="*/ 120 h 419"/>
                <a:gd name="T104" fmla="*/ 1083 w 1905"/>
                <a:gd name="T105" fmla="*/ 182 h 419"/>
                <a:gd name="T106" fmla="*/ 1139 w 1905"/>
                <a:gd name="T107" fmla="*/ 156 h 419"/>
                <a:gd name="T108" fmla="*/ 1120 w 1905"/>
                <a:gd name="T109" fmla="*/ 338 h 419"/>
                <a:gd name="T110" fmla="*/ 987 w 1905"/>
                <a:gd name="T111" fmla="*/ 159 h 419"/>
                <a:gd name="T112" fmla="*/ 958 w 1905"/>
                <a:gd name="T113" fmla="*/ 164 h 419"/>
                <a:gd name="T114" fmla="*/ 987 w 1905"/>
                <a:gd name="T115" fmla="*/ 246 h 419"/>
                <a:gd name="T116" fmla="*/ 954 w 1905"/>
                <a:gd name="T117" fmla="*/ 92 h 419"/>
                <a:gd name="T118" fmla="*/ 2 w 1905"/>
                <a:gd name="T119" fmla="*/ 33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5" h="419">
                  <a:moveTo>
                    <a:pt x="1" y="336"/>
                  </a:moveTo>
                  <a:cubicBezTo>
                    <a:pt x="1" y="336"/>
                    <a:pt x="1" y="336"/>
                    <a:pt x="0" y="336"/>
                  </a:cubicBezTo>
                  <a:cubicBezTo>
                    <a:pt x="0" y="252"/>
                    <a:pt x="0" y="168"/>
                    <a:pt x="0" y="85"/>
                  </a:cubicBezTo>
                  <a:cubicBezTo>
                    <a:pt x="1" y="84"/>
                    <a:pt x="2" y="84"/>
                    <a:pt x="3" y="84"/>
                  </a:cubicBezTo>
                  <a:cubicBezTo>
                    <a:pt x="69" y="59"/>
                    <a:pt x="135" y="34"/>
                    <a:pt x="200" y="10"/>
                  </a:cubicBezTo>
                  <a:cubicBezTo>
                    <a:pt x="208" y="7"/>
                    <a:pt x="216" y="4"/>
                    <a:pt x="224" y="0"/>
                  </a:cubicBezTo>
                  <a:cubicBezTo>
                    <a:pt x="225" y="0"/>
                    <a:pt x="226" y="0"/>
                    <a:pt x="226" y="0"/>
                  </a:cubicBezTo>
                  <a:cubicBezTo>
                    <a:pt x="232" y="3"/>
                    <a:pt x="237" y="4"/>
                    <a:pt x="243" y="6"/>
                  </a:cubicBezTo>
                  <a:cubicBezTo>
                    <a:pt x="278" y="16"/>
                    <a:pt x="313" y="26"/>
                    <a:pt x="347" y="36"/>
                  </a:cubicBezTo>
                  <a:cubicBezTo>
                    <a:pt x="349" y="36"/>
                    <a:pt x="350" y="37"/>
                    <a:pt x="350" y="39"/>
                  </a:cubicBezTo>
                  <a:cubicBezTo>
                    <a:pt x="350" y="153"/>
                    <a:pt x="350" y="268"/>
                    <a:pt x="350" y="382"/>
                  </a:cubicBezTo>
                  <a:cubicBezTo>
                    <a:pt x="350" y="384"/>
                    <a:pt x="349" y="385"/>
                    <a:pt x="348" y="385"/>
                  </a:cubicBezTo>
                  <a:cubicBezTo>
                    <a:pt x="307" y="396"/>
                    <a:pt x="267" y="408"/>
                    <a:pt x="227" y="419"/>
                  </a:cubicBezTo>
                  <a:cubicBezTo>
                    <a:pt x="225" y="419"/>
                    <a:pt x="224" y="419"/>
                    <a:pt x="223" y="419"/>
                  </a:cubicBezTo>
                  <a:cubicBezTo>
                    <a:pt x="153" y="393"/>
                    <a:pt x="83" y="367"/>
                    <a:pt x="12" y="341"/>
                  </a:cubicBezTo>
                  <a:cubicBezTo>
                    <a:pt x="9" y="339"/>
                    <a:pt x="5" y="338"/>
                    <a:pt x="1" y="336"/>
                  </a:cubicBezTo>
                  <a:cubicBezTo>
                    <a:pt x="2" y="336"/>
                    <a:pt x="2" y="336"/>
                    <a:pt x="2" y="336"/>
                  </a:cubicBezTo>
                  <a:cubicBezTo>
                    <a:pt x="7" y="337"/>
                    <a:pt x="11" y="338"/>
                    <a:pt x="16" y="338"/>
                  </a:cubicBezTo>
                  <a:cubicBezTo>
                    <a:pt x="32" y="340"/>
                    <a:pt x="49" y="343"/>
                    <a:pt x="65" y="345"/>
                  </a:cubicBezTo>
                  <a:cubicBezTo>
                    <a:pt x="83" y="347"/>
                    <a:pt x="100" y="350"/>
                    <a:pt x="117" y="352"/>
                  </a:cubicBezTo>
                  <a:cubicBezTo>
                    <a:pt x="134" y="355"/>
                    <a:pt x="152" y="357"/>
                    <a:pt x="169" y="359"/>
                  </a:cubicBezTo>
                  <a:cubicBezTo>
                    <a:pt x="187" y="362"/>
                    <a:pt x="205" y="364"/>
                    <a:pt x="222" y="367"/>
                  </a:cubicBezTo>
                  <a:cubicBezTo>
                    <a:pt x="225" y="367"/>
                    <a:pt x="225" y="366"/>
                    <a:pt x="225" y="364"/>
                  </a:cubicBezTo>
                  <a:cubicBezTo>
                    <a:pt x="225" y="266"/>
                    <a:pt x="225" y="168"/>
                    <a:pt x="225" y="69"/>
                  </a:cubicBezTo>
                  <a:cubicBezTo>
                    <a:pt x="225" y="69"/>
                    <a:pt x="225" y="69"/>
                    <a:pt x="225" y="68"/>
                  </a:cubicBezTo>
                  <a:cubicBezTo>
                    <a:pt x="225" y="67"/>
                    <a:pt x="225" y="66"/>
                    <a:pt x="223" y="67"/>
                  </a:cubicBezTo>
                  <a:cubicBezTo>
                    <a:pt x="218" y="68"/>
                    <a:pt x="212" y="69"/>
                    <a:pt x="207" y="71"/>
                  </a:cubicBezTo>
                  <a:cubicBezTo>
                    <a:pt x="164" y="81"/>
                    <a:pt x="122" y="91"/>
                    <a:pt x="80" y="101"/>
                  </a:cubicBezTo>
                  <a:cubicBezTo>
                    <a:pt x="78" y="102"/>
                    <a:pt x="77" y="102"/>
                    <a:pt x="77" y="104"/>
                  </a:cubicBezTo>
                  <a:cubicBezTo>
                    <a:pt x="77" y="171"/>
                    <a:pt x="77" y="237"/>
                    <a:pt x="77" y="304"/>
                  </a:cubicBezTo>
                  <a:cubicBezTo>
                    <a:pt x="77" y="306"/>
                    <a:pt x="77" y="307"/>
                    <a:pt x="75" y="307"/>
                  </a:cubicBezTo>
                  <a:cubicBezTo>
                    <a:pt x="55" y="315"/>
                    <a:pt x="35" y="323"/>
                    <a:pt x="15" y="330"/>
                  </a:cubicBezTo>
                  <a:cubicBezTo>
                    <a:pt x="11" y="332"/>
                    <a:pt x="6" y="334"/>
                    <a:pt x="2" y="336"/>
                  </a:cubicBezTo>
                  <a:cubicBezTo>
                    <a:pt x="2" y="336"/>
                    <a:pt x="1" y="336"/>
                    <a:pt x="1" y="336"/>
                  </a:cubicBezTo>
                  <a:close/>
                  <a:moveTo>
                    <a:pt x="939" y="71"/>
                  </a:moveTo>
                  <a:cubicBezTo>
                    <a:pt x="939" y="70"/>
                    <a:pt x="938" y="69"/>
                    <a:pt x="936" y="69"/>
                  </a:cubicBezTo>
                  <a:cubicBezTo>
                    <a:pt x="932" y="67"/>
                    <a:pt x="927" y="67"/>
                    <a:pt x="922" y="66"/>
                  </a:cubicBezTo>
                  <a:cubicBezTo>
                    <a:pt x="910" y="66"/>
                    <a:pt x="899" y="67"/>
                    <a:pt x="889" y="73"/>
                  </a:cubicBezTo>
                  <a:cubicBezTo>
                    <a:pt x="870" y="85"/>
                    <a:pt x="861" y="102"/>
                    <a:pt x="861" y="124"/>
                  </a:cubicBezTo>
                  <a:cubicBezTo>
                    <a:pt x="860" y="134"/>
                    <a:pt x="860" y="144"/>
                    <a:pt x="860" y="154"/>
                  </a:cubicBezTo>
                  <a:cubicBezTo>
                    <a:pt x="860" y="156"/>
                    <a:pt x="860" y="156"/>
                    <a:pt x="859" y="156"/>
                  </a:cubicBezTo>
                  <a:cubicBezTo>
                    <a:pt x="837" y="156"/>
                    <a:pt x="815" y="156"/>
                    <a:pt x="793" y="156"/>
                  </a:cubicBezTo>
                  <a:cubicBezTo>
                    <a:pt x="791" y="156"/>
                    <a:pt x="791" y="156"/>
                    <a:pt x="791" y="154"/>
                  </a:cubicBezTo>
                  <a:cubicBezTo>
                    <a:pt x="791" y="146"/>
                    <a:pt x="791" y="137"/>
                    <a:pt x="791" y="128"/>
                  </a:cubicBezTo>
                  <a:cubicBezTo>
                    <a:pt x="791" y="121"/>
                    <a:pt x="791" y="114"/>
                    <a:pt x="794" y="108"/>
                  </a:cubicBezTo>
                  <a:cubicBezTo>
                    <a:pt x="797" y="99"/>
                    <a:pt x="803" y="94"/>
                    <a:pt x="812" y="92"/>
                  </a:cubicBezTo>
                  <a:cubicBezTo>
                    <a:pt x="821" y="90"/>
                    <a:pt x="830" y="91"/>
                    <a:pt x="838" y="94"/>
                  </a:cubicBezTo>
                  <a:cubicBezTo>
                    <a:pt x="838" y="95"/>
                    <a:pt x="839" y="95"/>
                    <a:pt x="840" y="95"/>
                  </a:cubicBezTo>
                  <a:cubicBezTo>
                    <a:pt x="840" y="87"/>
                    <a:pt x="840" y="79"/>
                    <a:pt x="840" y="71"/>
                  </a:cubicBezTo>
                  <a:cubicBezTo>
                    <a:pt x="840" y="70"/>
                    <a:pt x="839" y="69"/>
                    <a:pt x="838" y="69"/>
                  </a:cubicBezTo>
                  <a:cubicBezTo>
                    <a:pt x="833" y="67"/>
                    <a:pt x="828" y="67"/>
                    <a:pt x="823" y="66"/>
                  </a:cubicBezTo>
                  <a:cubicBezTo>
                    <a:pt x="812" y="66"/>
                    <a:pt x="802" y="67"/>
                    <a:pt x="792" y="72"/>
                  </a:cubicBezTo>
                  <a:cubicBezTo>
                    <a:pt x="772" y="83"/>
                    <a:pt x="763" y="101"/>
                    <a:pt x="762" y="123"/>
                  </a:cubicBezTo>
                  <a:cubicBezTo>
                    <a:pt x="762" y="133"/>
                    <a:pt x="762" y="144"/>
                    <a:pt x="762" y="154"/>
                  </a:cubicBezTo>
                  <a:cubicBezTo>
                    <a:pt x="762" y="156"/>
                    <a:pt x="762" y="156"/>
                    <a:pt x="760" y="156"/>
                  </a:cubicBezTo>
                  <a:cubicBezTo>
                    <a:pt x="751" y="156"/>
                    <a:pt x="742" y="156"/>
                    <a:pt x="733" y="156"/>
                  </a:cubicBezTo>
                  <a:cubicBezTo>
                    <a:pt x="732" y="156"/>
                    <a:pt x="731" y="157"/>
                    <a:pt x="731" y="158"/>
                  </a:cubicBezTo>
                  <a:cubicBezTo>
                    <a:pt x="731" y="165"/>
                    <a:pt x="731" y="172"/>
                    <a:pt x="731" y="179"/>
                  </a:cubicBezTo>
                  <a:cubicBezTo>
                    <a:pt x="731" y="180"/>
                    <a:pt x="732" y="181"/>
                    <a:pt x="733" y="181"/>
                  </a:cubicBezTo>
                  <a:cubicBezTo>
                    <a:pt x="742" y="181"/>
                    <a:pt x="750" y="181"/>
                    <a:pt x="758" y="181"/>
                  </a:cubicBezTo>
                  <a:cubicBezTo>
                    <a:pt x="762" y="181"/>
                    <a:pt x="762" y="181"/>
                    <a:pt x="762" y="185"/>
                  </a:cubicBezTo>
                  <a:cubicBezTo>
                    <a:pt x="762" y="234"/>
                    <a:pt x="762" y="284"/>
                    <a:pt x="762" y="333"/>
                  </a:cubicBezTo>
                  <a:cubicBezTo>
                    <a:pt x="762" y="335"/>
                    <a:pt x="762" y="336"/>
                    <a:pt x="764" y="336"/>
                  </a:cubicBezTo>
                  <a:cubicBezTo>
                    <a:pt x="772" y="335"/>
                    <a:pt x="780" y="335"/>
                    <a:pt x="788" y="336"/>
                  </a:cubicBezTo>
                  <a:cubicBezTo>
                    <a:pt x="790" y="336"/>
                    <a:pt x="791" y="335"/>
                    <a:pt x="791" y="333"/>
                  </a:cubicBezTo>
                  <a:cubicBezTo>
                    <a:pt x="791" y="283"/>
                    <a:pt x="791" y="233"/>
                    <a:pt x="791" y="183"/>
                  </a:cubicBezTo>
                  <a:cubicBezTo>
                    <a:pt x="791" y="181"/>
                    <a:pt x="791" y="181"/>
                    <a:pt x="793" y="181"/>
                  </a:cubicBezTo>
                  <a:cubicBezTo>
                    <a:pt x="815" y="181"/>
                    <a:pt x="836" y="181"/>
                    <a:pt x="858" y="181"/>
                  </a:cubicBezTo>
                  <a:cubicBezTo>
                    <a:pt x="860" y="181"/>
                    <a:pt x="860" y="181"/>
                    <a:pt x="860" y="184"/>
                  </a:cubicBezTo>
                  <a:cubicBezTo>
                    <a:pt x="860" y="233"/>
                    <a:pt x="860" y="283"/>
                    <a:pt x="860" y="333"/>
                  </a:cubicBezTo>
                  <a:cubicBezTo>
                    <a:pt x="860" y="335"/>
                    <a:pt x="861" y="336"/>
                    <a:pt x="863" y="336"/>
                  </a:cubicBezTo>
                  <a:cubicBezTo>
                    <a:pt x="871" y="335"/>
                    <a:pt x="878" y="336"/>
                    <a:pt x="886" y="336"/>
                  </a:cubicBezTo>
                  <a:cubicBezTo>
                    <a:pt x="889" y="336"/>
                    <a:pt x="889" y="336"/>
                    <a:pt x="889" y="332"/>
                  </a:cubicBezTo>
                  <a:cubicBezTo>
                    <a:pt x="889" y="283"/>
                    <a:pt x="889" y="233"/>
                    <a:pt x="889" y="183"/>
                  </a:cubicBezTo>
                  <a:cubicBezTo>
                    <a:pt x="889" y="181"/>
                    <a:pt x="890" y="181"/>
                    <a:pt x="892" y="181"/>
                  </a:cubicBezTo>
                  <a:cubicBezTo>
                    <a:pt x="904" y="181"/>
                    <a:pt x="917" y="181"/>
                    <a:pt x="929" y="181"/>
                  </a:cubicBezTo>
                  <a:cubicBezTo>
                    <a:pt x="931" y="181"/>
                    <a:pt x="931" y="180"/>
                    <a:pt x="931" y="179"/>
                  </a:cubicBezTo>
                  <a:cubicBezTo>
                    <a:pt x="931" y="172"/>
                    <a:pt x="931" y="165"/>
                    <a:pt x="931" y="159"/>
                  </a:cubicBezTo>
                  <a:cubicBezTo>
                    <a:pt x="931" y="157"/>
                    <a:pt x="931" y="156"/>
                    <a:pt x="929" y="156"/>
                  </a:cubicBezTo>
                  <a:cubicBezTo>
                    <a:pt x="916" y="156"/>
                    <a:pt x="904" y="156"/>
                    <a:pt x="892" y="156"/>
                  </a:cubicBezTo>
                  <a:cubicBezTo>
                    <a:pt x="890" y="156"/>
                    <a:pt x="889" y="156"/>
                    <a:pt x="889" y="154"/>
                  </a:cubicBezTo>
                  <a:cubicBezTo>
                    <a:pt x="889" y="146"/>
                    <a:pt x="889" y="138"/>
                    <a:pt x="889" y="129"/>
                  </a:cubicBezTo>
                  <a:cubicBezTo>
                    <a:pt x="889" y="124"/>
                    <a:pt x="890" y="119"/>
                    <a:pt x="891" y="114"/>
                  </a:cubicBezTo>
                  <a:cubicBezTo>
                    <a:pt x="894" y="98"/>
                    <a:pt x="905" y="89"/>
                    <a:pt x="922" y="91"/>
                  </a:cubicBezTo>
                  <a:cubicBezTo>
                    <a:pt x="928" y="91"/>
                    <a:pt x="933" y="93"/>
                    <a:pt x="938" y="95"/>
                  </a:cubicBezTo>
                  <a:cubicBezTo>
                    <a:pt x="938" y="87"/>
                    <a:pt x="938" y="79"/>
                    <a:pt x="939" y="71"/>
                  </a:cubicBezTo>
                  <a:close/>
                  <a:moveTo>
                    <a:pt x="712" y="194"/>
                  </a:moveTo>
                  <a:cubicBezTo>
                    <a:pt x="712" y="188"/>
                    <a:pt x="711" y="182"/>
                    <a:pt x="710" y="177"/>
                  </a:cubicBezTo>
                  <a:cubicBezTo>
                    <a:pt x="709" y="169"/>
                    <a:pt x="706" y="160"/>
                    <a:pt x="703" y="152"/>
                  </a:cubicBezTo>
                  <a:cubicBezTo>
                    <a:pt x="698" y="139"/>
                    <a:pt x="691" y="126"/>
                    <a:pt x="681" y="115"/>
                  </a:cubicBezTo>
                  <a:cubicBezTo>
                    <a:pt x="673" y="107"/>
                    <a:pt x="665" y="101"/>
                    <a:pt x="655" y="95"/>
                  </a:cubicBezTo>
                  <a:cubicBezTo>
                    <a:pt x="638" y="85"/>
                    <a:pt x="620" y="81"/>
                    <a:pt x="601" y="80"/>
                  </a:cubicBezTo>
                  <a:cubicBezTo>
                    <a:pt x="596" y="80"/>
                    <a:pt x="591" y="80"/>
                    <a:pt x="587" y="81"/>
                  </a:cubicBezTo>
                  <a:cubicBezTo>
                    <a:pt x="581" y="81"/>
                    <a:pt x="575" y="82"/>
                    <a:pt x="569" y="83"/>
                  </a:cubicBezTo>
                  <a:cubicBezTo>
                    <a:pt x="561" y="85"/>
                    <a:pt x="552" y="87"/>
                    <a:pt x="544" y="91"/>
                  </a:cubicBezTo>
                  <a:cubicBezTo>
                    <a:pt x="533" y="96"/>
                    <a:pt x="523" y="102"/>
                    <a:pt x="514" y="111"/>
                  </a:cubicBezTo>
                  <a:cubicBezTo>
                    <a:pt x="509" y="114"/>
                    <a:pt x="506" y="119"/>
                    <a:pt x="503" y="123"/>
                  </a:cubicBezTo>
                  <a:cubicBezTo>
                    <a:pt x="492" y="137"/>
                    <a:pt x="485" y="153"/>
                    <a:pt x="480" y="170"/>
                  </a:cubicBezTo>
                  <a:cubicBezTo>
                    <a:pt x="477" y="181"/>
                    <a:pt x="476" y="193"/>
                    <a:pt x="475" y="204"/>
                  </a:cubicBezTo>
                  <a:cubicBezTo>
                    <a:pt x="475" y="214"/>
                    <a:pt x="475" y="224"/>
                    <a:pt x="477" y="234"/>
                  </a:cubicBezTo>
                  <a:cubicBezTo>
                    <a:pt x="478" y="248"/>
                    <a:pt x="482" y="260"/>
                    <a:pt x="487" y="273"/>
                  </a:cubicBezTo>
                  <a:cubicBezTo>
                    <a:pt x="494" y="289"/>
                    <a:pt x="504" y="302"/>
                    <a:pt x="517" y="313"/>
                  </a:cubicBezTo>
                  <a:cubicBezTo>
                    <a:pt x="525" y="321"/>
                    <a:pt x="534" y="326"/>
                    <a:pt x="544" y="331"/>
                  </a:cubicBezTo>
                  <a:cubicBezTo>
                    <a:pt x="557" y="336"/>
                    <a:pt x="571" y="339"/>
                    <a:pt x="585" y="340"/>
                  </a:cubicBezTo>
                  <a:cubicBezTo>
                    <a:pt x="593" y="340"/>
                    <a:pt x="601" y="340"/>
                    <a:pt x="609" y="339"/>
                  </a:cubicBezTo>
                  <a:cubicBezTo>
                    <a:pt x="616" y="338"/>
                    <a:pt x="624" y="337"/>
                    <a:pt x="631" y="335"/>
                  </a:cubicBezTo>
                  <a:cubicBezTo>
                    <a:pt x="653" y="328"/>
                    <a:pt x="670" y="317"/>
                    <a:pt x="684" y="299"/>
                  </a:cubicBezTo>
                  <a:cubicBezTo>
                    <a:pt x="693" y="289"/>
                    <a:pt x="699" y="276"/>
                    <a:pt x="704" y="263"/>
                  </a:cubicBezTo>
                  <a:cubicBezTo>
                    <a:pt x="707" y="255"/>
                    <a:pt x="709" y="246"/>
                    <a:pt x="710" y="237"/>
                  </a:cubicBezTo>
                  <a:cubicBezTo>
                    <a:pt x="712" y="230"/>
                    <a:pt x="712" y="222"/>
                    <a:pt x="713" y="215"/>
                  </a:cubicBezTo>
                  <a:cubicBezTo>
                    <a:pt x="713" y="210"/>
                    <a:pt x="713" y="205"/>
                    <a:pt x="713" y="200"/>
                  </a:cubicBezTo>
                  <a:cubicBezTo>
                    <a:pt x="713" y="198"/>
                    <a:pt x="712" y="196"/>
                    <a:pt x="712" y="194"/>
                  </a:cubicBezTo>
                  <a:close/>
                  <a:moveTo>
                    <a:pt x="526" y="142"/>
                  </a:moveTo>
                  <a:cubicBezTo>
                    <a:pt x="533" y="132"/>
                    <a:pt x="542" y="124"/>
                    <a:pt x="552" y="118"/>
                  </a:cubicBezTo>
                  <a:cubicBezTo>
                    <a:pt x="563" y="112"/>
                    <a:pt x="575" y="108"/>
                    <a:pt x="588" y="107"/>
                  </a:cubicBezTo>
                  <a:cubicBezTo>
                    <a:pt x="600" y="106"/>
                    <a:pt x="612" y="107"/>
                    <a:pt x="624" y="111"/>
                  </a:cubicBezTo>
                  <a:cubicBezTo>
                    <a:pt x="634" y="114"/>
                    <a:pt x="642" y="119"/>
                    <a:pt x="650" y="125"/>
                  </a:cubicBezTo>
                  <a:cubicBezTo>
                    <a:pt x="659" y="133"/>
                    <a:pt x="665" y="142"/>
                    <a:pt x="670" y="152"/>
                  </a:cubicBezTo>
                  <a:cubicBezTo>
                    <a:pt x="676" y="163"/>
                    <a:pt x="679" y="174"/>
                    <a:pt x="680" y="186"/>
                  </a:cubicBezTo>
                  <a:cubicBezTo>
                    <a:pt x="682" y="196"/>
                    <a:pt x="682" y="206"/>
                    <a:pt x="682" y="216"/>
                  </a:cubicBezTo>
                  <a:cubicBezTo>
                    <a:pt x="681" y="236"/>
                    <a:pt x="678" y="255"/>
                    <a:pt x="668" y="273"/>
                  </a:cubicBezTo>
                  <a:cubicBezTo>
                    <a:pt x="654" y="296"/>
                    <a:pt x="634" y="309"/>
                    <a:pt x="608" y="312"/>
                  </a:cubicBezTo>
                  <a:cubicBezTo>
                    <a:pt x="599" y="313"/>
                    <a:pt x="590" y="314"/>
                    <a:pt x="581" y="313"/>
                  </a:cubicBezTo>
                  <a:cubicBezTo>
                    <a:pt x="573" y="312"/>
                    <a:pt x="566" y="309"/>
                    <a:pt x="559" y="306"/>
                  </a:cubicBezTo>
                  <a:cubicBezTo>
                    <a:pt x="551" y="303"/>
                    <a:pt x="543" y="298"/>
                    <a:pt x="537" y="292"/>
                  </a:cubicBezTo>
                  <a:cubicBezTo>
                    <a:pt x="530" y="286"/>
                    <a:pt x="525" y="279"/>
                    <a:pt x="521" y="272"/>
                  </a:cubicBezTo>
                  <a:cubicBezTo>
                    <a:pt x="515" y="261"/>
                    <a:pt x="511" y="250"/>
                    <a:pt x="509" y="239"/>
                  </a:cubicBezTo>
                  <a:cubicBezTo>
                    <a:pt x="508" y="233"/>
                    <a:pt x="507" y="228"/>
                    <a:pt x="507" y="223"/>
                  </a:cubicBezTo>
                  <a:cubicBezTo>
                    <a:pt x="506" y="218"/>
                    <a:pt x="506" y="213"/>
                    <a:pt x="506" y="206"/>
                  </a:cubicBezTo>
                  <a:cubicBezTo>
                    <a:pt x="507" y="184"/>
                    <a:pt x="512" y="162"/>
                    <a:pt x="526" y="142"/>
                  </a:cubicBezTo>
                  <a:close/>
                  <a:moveTo>
                    <a:pt x="1719" y="90"/>
                  </a:moveTo>
                  <a:cubicBezTo>
                    <a:pt x="1719" y="88"/>
                    <a:pt x="1719" y="87"/>
                    <a:pt x="1717" y="86"/>
                  </a:cubicBezTo>
                  <a:cubicBezTo>
                    <a:pt x="1708" y="83"/>
                    <a:pt x="1698" y="81"/>
                    <a:pt x="1688" y="81"/>
                  </a:cubicBezTo>
                  <a:cubicBezTo>
                    <a:pt x="1674" y="80"/>
                    <a:pt x="1661" y="80"/>
                    <a:pt x="1647" y="85"/>
                  </a:cubicBezTo>
                  <a:cubicBezTo>
                    <a:pt x="1626" y="93"/>
                    <a:pt x="1611" y="107"/>
                    <a:pt x="1599" y="126"/>
                  </a:cubicBezTo>
                  <a:cubicBezTo>
                    <a:pt x="1585" y="148"/>
                    <a:pt x="1579" y="173"/>
                    <a:pt x="1576" y="199"/>
                  </a:cubicBezTo>
                  <a:cubicBezTo>
                    <a:pt x="1575" y="217"/>
                    <a:pt x="1575" y="235"/>
                    <a:pt x="1577" y="253"/>
                  </a:cubicBezTo>
                  <a:cubicBezTo>
                    <a:pt x="1579" y="269"/>
                    <a:pt x="1583" y="285"/>
                    <a:pt x="1590" y="299"/>
                  </a:cubicBezTo>
                  <a:cubicBezTo>
                    <a:pt x="1597" y="312"/>
                    <a:pt x="1606" y="323"/>
                    <a:pt x="1619" y="331"/>
                  </a:cubicBezTo>
                  <a:cubicBezTo>
                    <a:pt x="1634" y="339"/>
                    <a:pt x="1650" y="341"/>
                    <a:pt x="1667" y="339"/>
                  </a:cubicBezTo>
                  <a:cubicBezTo>
                    <a:pt x="1694" y="335"/>
                    <a:pt x="1714" y="321"/>
                    <a:pt x="1726" y="296"/>
                  </a:cubicBezTo>
                  <a:cubicBezTo>
                    <a:pt x="1735" y="276"/>
                    <a:pt x="1737" y="256"/>
                    <a:pt x="1733" y="235"/>
                  </a:cubicBezTo>
                  <a:cubicBezTo>
                    <a:pt x="1729" y="216"/>
                    <a:pt x="1720" y="201"/>
                    <a:pt x="1704" y="190"/>
                  </a:cubicBezTo>
                  <a:cubicBezTo>
                    <a:pt x="1693" y="183"/>
                    <a:pt x="1681" y="179"/>
                    <a:pt x="1668" y="179"/>
                  </a:cubicBezTo>
                  <a:cubicBezTo>
                    <a:pt x="1657" y="178"/>
                    <a:pt x="1647" y="179"/>
                    <a:pt x="1637" y="183"/>
                  </a:cubicBezTo>
                  <a:cubicBezTo>
                    <a:pt x="1623" y="189"/>
                    <a:pt x="1613" y="199"/>
                    <a:pt x="1607" y="212"/>
                  </a:cubicBezTo>
                  <a:cubicBezTo>
                    <a:pt x="1606" y="213"/>
                    <a:pt x="1606" y="214"/>
                    <a:pt x="1605" y="214"/>
                  </a:cubicBezTo>
                  <a:cubicBezTo>
                    <a:pt x="1605" y="213"/>
                    <a:pt x="1605" y="212"/>
                    <a:pt x="1605" y="211"/>
                  </a:cubicBezTo>
                  <a:cubicBezTo>
                    <a:pt x="1605" y="200"/>
                    <a:pt x="1606" y="188"/>
                    <a:pt x="1608" y="176"/>
                  </a:cubicBezTo>
                  <a:cubicBezTo>
                    <a:pt x="1612" y="160"/>
                    <a:pt x="1618" y="144"/>
                    <a:pt x="1628" y="131"/>
                  </a:cubicBezTo>
                  <a:cubicBezTo>
                    <a:pt x="1636" y="119"/>
                    <a:pt x="1647" y="111"/>
                    <a:pt x="1660" y="107"/>
                  </a:cubicBezTo>
                  <a:cubicBezTo>
                    <a:pt x="1676" y="103"/>
                    <a:pt x="1692" y="105"/>
                    <a:pt x="1708" y="110"/>
                  </a:cubicBezTo>
                  <a:cubicBezTo>
                    <a:pt x="1712" y="111"/>
                    <a:pt x="1715" y="113"/>
                    <a:pt x="1719" y="115"/>
                  </a:cubicBezTo>
                  <a:cubicBezTo>
                    <a:pt x="1719" y="106"/>
                    <a:pt x="1719" y="98"/>
                    <a:pt x="1719" y="90"/>
                  </a:cubicBezTo>
                  <a:close/>
                  <a:moveTo>
                    <a:pt x="1634" y="208"/>
                  </a:moveTo>
                  <a:cubicBezTo>
                    <a:pt x="1649" y="200"/>
                    <a:pt x="1675" y="201"/>
                    <a:pt x="1689" y="215"/>
                  </a:cubicBezTo>
                  <a:cubicBezTo>
                    <a:pt x="1697" y="222"/>
                    <a:pt x="1701" y="231"/>
                    <a:pt x="1703" y="241"/>
                  </a:cubicBezTo>
                  <a:cubicBezTo>
                    <a:pt x="1706" y="256"/>
                    <a:pt x="1706" y="271"/>
                    <a:pt x="1701" y="285"/>
                  </a:cubicBezTo>
                  <a:cubicBezTo>
                    <a:pt x="1695" y="300"/>
                    <a:pt x="1684" y="311"/>
                    <a:pt x="1668" y="314"/>
                  </a:cubicBezTo>
                  <a:cubicBezTo>
                    <a:pt x="1657" y="317"/>
                    <a:pt x="1646" y="316"/>
                    <a:pt x="1636" y="310"/>
                  </a:cubicBezTo>
                  <a:cubicBezTo>
                    <a:pt x="1626" y="305"/>
                    <a:pt x="1619" y="296"/>
                    <a:pt x="1614" y="286"/>
                  </a:cubicBezTo>
                  <a:cubicBezTo>
                    <a:pt x="1609" y="276"/>
                    <a:pt x="1607" y="266"/>
                    <a:pt x="1607" y="255"/>
                  </a:cubicBezTo>
                  <a:cubicBezTo>
                    <a:pt x="1607" y="234"/>
                    <a:pt x="1616" y="218"/>
                    <a:pt x="1634" y="208"/>
                  </a:cubicBezTo>
                  <a:close/>
                  <a:moveTo>
                    <a:pt x="1313" y="297"/>
                  </a:moveTo>
                  <a:cubicBezTo>
                    <a:pt x="1293" y="312"/>
                    <a:pt x="1272" y="318"/>
                    <a:pt x="1248" y="314"/>
                  </a:cubicBezTo>
                  <a:cubicBezTo>
                    <a:pt x="1230" y="312"/>
                    <a:pt x="1217" y="304"/>
                    <a:pt x="1209" y="288"/>
                  </a:cubicBezTo>
                  <a:cubicBezTo>
                    <a:pt x="1203" y="278"/>
                    <a:pt x="1201" y="267"/>
                    <a:pt x="1201" y="256"/>
                  </a:cubicBezTo>
                  <a:cubicBezTo>
                    <a:pt x="1201" y="254"/>
                    <a:pt x="1201" y="253"/>
                    <a:pt x="1203" y="253"/>
                  </a:cubicBezTo>
                  <a:cubicBezTo>
                    <a:pt x="1244" y="253"/>
                    <a:pt x="1284" y="253"/>
                    <a:pt x="1325" y="253"/>
                  </a:cubicBezTo>
                  <a:cubicBezTo>
                    <a:pt x="1327" y="253"/>
                    <a:pt x="1327" y="253"/>
                    <a:pt x="1327" y="251"/>
                  </a:cubicBezTo>
                  <a:cubicBezTo>
                    <a:pt x="1327" y="245"/>
                    <a:pt x="1327" y="240"/>
                    <a:pt x="1327" y="234"/>
                  </a:cubicBezTo>
                  <a:cubicBezTo>
                    <a:pt x="1327" y="223"/>
                    <a:pt x="1326" y="212"/>
                    <a:pt x="1322" y="201"/>
                  </a:cubicBezTo>
                  <a:cubicBezTo>
                    <a:pt x="1317" y="185"/>
                    <a:pt x="1308" y="171"/>
                    <a:pt x="1292" y="162"/>
                  </a:cubicBezTo>
                  <a:cubicBezTo>
                    <a:pt x="1272" y="150"/>
                    <a:pt x="1249" y="149"/>
                    <a:pt x="1227" y="156"/>
                  </a:cubicBezTo>
                  <a:cubicBezTo>
                    <a:pt x="1205" y="164"/>
                    <a:pt x="1190" y="179"/>
                    <a:pt x="1181" y="200"/>
                  </a:cubicBezTo>
                  <a:cubicBezTo>
                    <a:pt x="1173" y="216"/>
                    <a:pt x="1170" y="234"/>
                    <a:pt x="1171" y="252"/>
                  </a:cubicBezTo>
                  <a:cubicBezTo>
                    <a:pt x="1171" y="266"/>
                    <a:pt x="1173" y="280"/>
                    <a:pt x="1179" y="293"/>
                  </a:cubicBezTo>
                  <a:cubicBezTo>
                    <a:pt x="1189" y="319"/>
                    <a:pt x="1208" y="334"/>
                    <a:pt x="1236" y="339"/>
                  </a:cubicBezTo>
                  <a:cubicBezTo>
                    <a:pt x="1250" y="341"/>
                    <a:pt x="1264" y="340"/>
                    <a:pt x="1277" y="338"/>
                  </a:cubicBezTo>
                  <a:cubicBezTo>
                    <a:pt x="1290" y="336"/>
                    <a:pt x="1302" y="331"/>
                    <a:pt x="1313" y="324"/>
                  </a:cubicBezTo>
                  <a:cubicBezTo>
                    <a:pt x="1314" y="323"/>
                    <a:pt x="1315" y="322"/>
                    <a:pt x="1315" y="320"/>
                  </a:cubicBezTo>
                  <a:cubicBezTo>
                    <a:pt x="1315" y="313"/>
                    <a:pt x="1315" y="306"/>
                    <a:pt x="1315" y="298"/>
                  </a:cubicBezTo>
                  <a:cubicBezTo>
                    <a:pt x="1315" y="297"/>
                    <a:pt x="1315" y="297"/>
                    <a:pt x="1314" y="296"/>
                  </a:cubicBezTo>
                  <a:cubicBezTo>
                    <a:pt x="1314" y="296"/>
                    <a:pt x="1313" y="297"/>
                    <a:pt x="1313" y="297"/>
                  </a:cubicBezTo>
                  <a:close/>
                  <a:moveTo>
                    <a:pt x="1203" y="229"/>
                  </a:moveTo>
                  <a:cubicBezTo>
                    <a:pt x="1201" y="229"/>
                    <a:pt x="1201" y="228"/>
                    <a:pt x="1201" y="226"/>
                  </a:cubicBezTo>
                  <a:cubicBezTo>
                    <a:pt x="1205" y="210"/>
                    <a:pt x="1212" y="195"/>
                    <a:pt x="1226" y="185"/>
                  </a:cubicBezTo>
                  <a:cubicBezTo>
                    <a:pt x="1241" y="174"/>
                    <a:pt x="1264" y="174"/>
                    <a:pt x="1279" y="184"/>
                  </a:cubicBezTo>
                  <a:cubicBezTo>
                    <a:pt x="1288" y="191"/>
                    <a:pt x="1293" y="200"/>
                    <a:pt x="1296" y="211"/>
                  </a:cubicBezTo>
                  <a:cubicBezTo>
                    <a:pt x="1297" y="216"/>
                    <a:pt x="1297" y="221"/>
                    <a:pt x="1298" y="227"/>
                  </a:cubicBezTo>
                  <a:cubicBezTo>
                    <a:pt x="1298" y="228"/>
                    <a:pt x="1297" y="229"/>
                    <a:pt x="1295" y="229"/>
                  </a:cubicBezTo>
                  <a:cubicBezTo>
                    <a:pt x="1280" y="229"/>
                    <a:pt x="1265" y="229"/>
                    <a:pt x="1249" y="229"/>
                  </a:cubicBezTo>
                  <a:cubicBezTo>
                    <a:pt x="1234" y="229"/>
                    <a:pt x="1219" y="229"/>
                    <a:pt x="1203" y="229"/>
                  </a:cubicBezTo>
                  <a:close/>
                  <a:moveTo>
                    <a:pt x="1763" y="324"/>
                  </a:moveTo>
                  <a:cubicBezTo>
                    <a:pt x="1763" y="330"/>
                    <a:pt x="1763" y="330"/>
                    <a:pt x="1769" y="333"/>
                  </a:cubicBezTo>
                  <a:cubicBezTo>
                    <a:pt x="1780" y="337"/>
                    <a:pt x="1791" y="339"/>
                    <a:pt x="1803" y="340"/>
                  </a:cubicBezTo>
                  <a:cubicBezTo>
                    <a:pt x="1818" y="341"/>
                    <a:pt x="1832" y="340"/>
                    <a:pt x="1846" y="336"/>
                  </a:cubicBezTo>
                  <a:cubicBezTo>
                    <a:pt x="1871" y="329"/>
                    <a:pt x="1889" y="314"/>
                    <a:pt x="1898" y="291"/>
                  </a:cubicBezTo>
                  <a:cubicBezTo>
                    <a:pt x="1905" y="274"/>
                    <a:pt x="1905" y="257"/>
                    <a:pt x="1902" y="239"/>
                  </a:cubicBezTo>
                  <a:cubicBezTo>
                    <a:pt x="1899" y="224"/>
                    <a:pt x="1891" y="211"/>
                    <a:pt x="1879" y="201"/>
                  </a:cubicBezTo>
                  <a:cubicBezTo>
                    <a:pt x="1861" y="187"/>
                    <a:pt x="1840" y="183"/>
                    <a:pt x="1819" y="183"/>
                  </a:cubicBezTo>
                  <a:cubicBezTo>
                    <a:pt x="1812" y="183"/>
                    <a:pt x="1805" y="184"/>
                    <a:pt x="1798" y="184"/>
                  </a:cubicBezTo>
                  <a:cubicBezTo>
                    <a:pt x="1796" y="184"/>
                    <a:pt x="1796" y="184"/>
                    <a:pt x="1796" y="182"/>
                  </a:cubicBezTo>
                  <a:cubicBezTo>
                    <a:pt x="1796" y="179"/>
                    <a:pt x="1796" y="175"/>
                    <a:pt x="1797" y="171"/>
                  </a:cubicBezTo>
                  <a:cubicBezTo>
                    <a:pt x="1798" y="152"/>
                    <a:pt x="1799" y="133"/>
                    <a:pt x="1801" y="113"/>
                  </a:cubicBezTo>
                  <a:cubicBezTo>
                    <a:pt x="1801" y="111"/>
                    <a:pt x="1801" y="110"/>
                    <a:pt x="1804" y="110"/>
                  </a:cubicBezTo>
                  <a:cubicBezTo>
                    <a:pt x="1832" y="111"/>
                    <a:pt x="1861" y="110"/>
                    <a:pt x="1890" y="111"/>
                  </a:cubicBezTo>
                  <a:cubicBezTo>
                    <a:pt x="1892" y="111"/>
                    <a:pt x="1892" y="110"/>
                    <a:pt x="1892" y="108"/>
                  </a:cubicBezTo>
                  <a:cubicBezTo>
                    <a:pt x="1892" y="101"/>
                    <a:pt x="1892" y="94"/>
                    <a:pt x="1892" y="87"/>
                  </a:cubicBezTo>
                  <a:cubicBezTo>
                    <a:pt x="1892" y="85"/>
                    <a:pt x="1892" y="84"/>
                    <a:pt x="1889" y="84"/>
                  </a:cubicBezTo>
                  <a:cubicBezTo>
                    <a:pt x="1853" y="84"/>
                    <a:pt x="1816" y="85"/>
                    <a:pt x="1779" y="84"/>
                  </a:cubicBezTo>
                  <a:cubicBezTo>
                    <a:pt x="1776" y="84"/>
                    <a:pt x="1776" y="85"/>
                    <a:pt x="1776" y="87"/>
                  </a:cubicBezTo>
                  <a:cubicBezTo>
                    <a:pt x="1774" y="107"/>
                    <a:pt x="1773" y="126"/>
                    <a:pt x="1772" y="145"/>
                  </a:cubicBezTo>
                  <a:cubicBezTo>
                    <a:pt x="1770" y="166"/>
                    <a:pt x="1769" y="188"/>
                    <a:pt x="1767" y="209"/>
                  </a:cubicBezTo>
                  <a:cubicBezTo>
                    <a:pt x="1767" y="210"/>
                    <a:pt x="1768" y="211"/>
                    <a:pt x="1769" y="210"/>
                  </a:cubicBezTo>
                  <a:cubicBezTo>
                    <a:pt x="1778" y="209"/>
                    <a:pt x="1787" y="209"/>
                    <a:pt x="1796" y="209"/>
                  </a:cubicBezTo>
                  <a:cubicBezTo>
                    <a:pt x="1807" y="208"/>
                    <a:pt x="1818" y="208"/>
                    <a:pt x="1830" y="210"/>
                  </a:cubicBezTo>
                  <a:cubicBezTo>
                    <a:pt x="1840" y="212"/>
                    <a:pt x="1850" y="216"/>
                    <a:pt x="1858" y="223"/>
                  </a:cubicBezTo>
                  <a:cubicBezTo>
                    <a:pt x="1869" y="232"/>
                    <a:pt x="1874" y="245"/>
                    <a:pt x="1874" y="259"/>
                  </a:cubicBezTo>
                  <a:cubicBezTo>
                    <a:pt x="1875" y="286"/>
                    <a:pt x="1859" y="307"/>
                    <a:pt x="1833" y="313"/>
                  </a:cubicBezTo>
                  <a:cubicBezTo>
                    <a:pt x="1815" y="317"/>
                    <a:pt x="1797" y="315"/>
                    <a:pt x="1780" y="308"/>
                  </a:cubicBezTo>
                  <a:cubicBezTo>
                    <a:pt x="1774" y="306"/>
                    <a:pt x="1769" y="303"/>
                    <a:pt x="1763" y="299"/>
                  </a:cubicBezTo>
                  <a:cubicBezTo>
                    <a:pt x="1763" y="307"/>
                    <a:pt x="1763" y="315"/>
                    <a:pt x="1763" y="324"/>
                  </a:cubicBezTo>
                  <a:close/>
                  <a:moveTo>
                    <a:pt x="1413" y="120"/>
                  </a:moveTo>
                  <a:cubicBezTo>
                    <a:pt x="1432" y="107"/>
                    <a:pt x="1454" y="102"/>
                    <a:pt x="1477" y="106"/>
                  </a:cubicBezTo>
                  <a:cubicBezTo>
                    <a:pt x="1490" y="109"/>
                    <a:pt x="1500" y="117"/>
                    <a:pt x="1504" y="130"/>
                  </a:cubicBezTo>
                  <a:cubicBezTo>
                    <a:pt x="1507" y="137"/>
                    <a:pt x="1507" y="145"/>
                    <a:pt x="1507" y="152"/>
                  </a:cubicBezTo>
                  <a:cubicBezTo>
                    <a:pt x="1505" y="168"/>
                    <a:pt x="1498" y="180"/>
                    <a:pt x="1483" y="187"/>
                  </a:cubicBezTo>
                  <a:cubicBezTo>
                    <a:pt x="1474" y="191"/>
                    <a:pt x="1464" y="193"/>
                    <a:pt x="1454" y="193"/>
                  </a:cubicBezTo>
                  <a:cubicBezTo>
                    <a:pt x="1445" y="194"/>
                    <a:pt x="1436" y="193"/>
                    <a:pt x="1427" y="193"/>
                  </a:cubicBezTo>
                  <a:cubicBezTo>
                    <a:pt x="1426" y="193"/>
                    <a:pt x="1425" y="194"/>
                    <a:pt x="1425" y="196"/>
                  </a:cubicBezTo>
                  <a:cubicBezTo>
                    <a:pt x="1425" y="202"/>
                    <a:pt x="1425" y="209"/>
                    <a:pt x="1425" y="216"/>
                  </a:cubicBezTo>
                  <a:cubicBezTo>
                    <a:pt x="1425" y="218"/>
                    <a:pt x="1426" y="218"/>
                    <a:pt x="1427" y="218"/>
                  </a:cubicBezTo>
                  <a:cubicBezTo>
                    <a:pt x="1436" y="218"/>
                    <a:pt x="1445" y="218"/>
                    <a:pt x="1453" y="218"/>
                  </a:cubicBezTo>
                  <a:cubicBezTo>
                    <a:pt x="1464" y="218"/>
                    <a:pt x="1475" y="220"/>
                    <a:pt x="1485" y="224"/>
                  </a:cubicBezTo>
                  <a:cubicBezTo>
                    <a:pt x="1494" y="227"/>
                    <a:pt x="1503" y="232"/>
                    <a:pt x="1508" y="240"/>
                  </a:cubicBezTo>
                  <a:cubicBezTo>
                    <a:pt x="1517" y="253"/>
                    <a:pt x="1518" y="268"/>
                    <a:pt x="1514" y="282"/>
                  </a:cubicBezTo>
                  <a:cubicBezTo>
                    <a:pt x="1509" y="298"/>
                    <a:pt x="1497" y="308"/>
                    <a:pt x="1482" y="312"/>
                  </a:cubicBezTo>
                  <a:cubicBezTo>
                    <a:pt x="1453" y="320"/>
                    <a:pt x="1426" y="314"/>
                    <a:pt x="1402" y="297"/>
                  </a:cubicBezTo>
                  <a:cubicBezTo>
                    <a:pt x="1402" y="297"/>
                    <a:pt x="1401" y="296"/>
                    <a:pt x="1400" y="295"/>
                  </a:cubicBezTo>
                  <a:cubicBezTo>
                    <a:pt x="1400" y="306"/>
                    <a:pt x="1400" y="315"/>
                    <a:pt x="1400" y="325"/>
                  </a:cubicBezTo>
                  <a:cubicBezTo>
                    <a:pt x="1400" y="326"/>
                    <a:pt x="1401" y="327"/>
                    <a:pt x="1401" y="327"/>
                  </a:cubicBezTo>
                  <a:cubicBezTo>
                    <a:pt x="1406" y="330"/>
                    <a:pt x="1410" y="332"/>
                    <a:pt x="1415" y="334"/>
                  </a:cubicBezTo>
                  <a:cubicBezTo>
                    <a:pt x="1426" y="338"/>
                    <a:pt x="1437" y="339"/>
                    <a:pt x="1449" y="340"/>
                  </a:cubicBezTo>
                  <a:cubicBezTo>
                    <a:pt x="1464" y="341"/>
                    <a:pt x="1479" y="339"/>
                    <a:pt x="1494" y="334"/>
                  </a:cubicBezTo>
                  <a:cubicBezTo>
                    <a:pt x="1513" y="328"/>
                    <a:pt x="1528" y="317"/>
                    <a:pt x="1537" y="300"/>
                  </a:cubicBezTo>
                  <a:cubicBezTo>
                    <a:pt x="1543" y="289"/>
                    <a:pt x="1545" y="278"/>
                    <a:pt x="1545" y="267"/>
                  </a:cubicBezTo>
                  <a:cubicBezTo>
                    <a:pt x="1546" y="256"/>
                    <a:pt x="1544" y="246"/>
                    <a:pt x="1539" y="237"/>
                  </a:cubicBezTo>
                  <a:cubicBezTo>
                    <a:pt x="1530" y="221"/>
                    <a:pt x="1516" y="211"/>
                    <a:pt x="1498" y="207"/>
                  </a:cubicBezTo>
                  <a:cubicBezTo>
                    <a:pt x="1494" y="206"/>
                    <a:pt x="1490" y="205"/>
                    <a:pt x="1486" y="204"/>
                  </a:cubicBezTo>
                  <a:cubicBezTo>
                    <a:pt x="1487" y="203"/>
                    <a:pt x="1488" y="203"/>
                    <a:pt x="1489" y="203"/>
                  </a:cubicBezTo>
                  <a:cubicBezTo>
                    <a:pt x="1502" y="199"/>
                    <a:pt x="1513" y="194"/>
                    <a:pt x="1521" y="184"/>
                  </a:cubicBezTo>
                  <a:cubicBezTo>
                    <a:pt x="1537" y="165"/>
                    <a:pt x="1540" y="143"/>
                    <a:pt x="1533" y="121"/>
                  </a:cubicBezTo>
                  <a:cubicBezTo>
                    <a:pt x="1528" y="102"/>
                    <a:pt x="1514" y="92"/>
                    <a:pt x="1497" y="85"/>
                  </a:cubicBezTo>
                  <a:cubicBezTo>
                    <a:pt x="1486" y="81"/>
                    <a:pt x="1474" y="80"/>
                    <a:pt x="1462" y="80"/>
                  </a:cubicBezTo>
                  <a:cubicBezTo>
                    <a:pt x="1445" y="81"/>
                    <a:pt x="1429" y="84"/>
                    <a:pt x="1414" y="92"/>
                  </a:cubicBezTo>
                  <a:cubicBezTo>
                    <a:pt x="1411" y="94"/>
                    <a:pt x="1409" y="96"/>
                    <a:pt x="1410" y="100"/>
                  </a:cubicBezTo>
                  <a:cubicBezTo>
                    <a:pt x="1410" y="106"/>
                    <a:pt x="1410" y="113"/>
                    <a:pt x="1410" y="120"/>
                  </a:cubicBezTo>
                  <a:cubicBezTo>
                    <a:pt x="1410" y="121"/>
                    <a:pt x="1410" y="121"/>
                    <a:pt x="1410" y="123"/>
                  </a:cubicBezTo>
                  <a:cubicBezTo>
                    <a:pt x="1411" y="122"/>
                    <a:pt x="1412" y="121"/>
                    <a:pt x="1413" y="120"/>
                  </a:cubicBezTo>
                  <a:close/>
                  <a:moveTo>
                    <a:pt x="1149" y="301"/>
                  </a:moveTo>
                  <a:cubicBezTo>
                    <a:pt x="1134" y="312"/>
                    <a:pt x="1118" y="317"/>
                    <a:pt x="1100" y="315"/>
                  </a:cubicBezTo>
                  <a:cubicBezTo>
                    <a:pt x="1078" y="313"/>
                    <a:pt x="1062" y="302"/>
                    <a:pt x="1052" y="283"/>
                  </a:cubicBezTo>
                  <a:cubicBezTo>
                    <a:pt x="1043" y="263"/>
                    <a:pt x="1043" y="242"/>
                    <a:pt x="1049" y="221"/>
                  </a:cubicBezTo>
                  <a:cubicBezTo>
                    <a:pt x="1054" y="203"/>
                    <a:pt x="1065" y="189"/>
                    <a:pt x="1083" y="182"/>
                  </a:cubicBezTo>
                  <a:cubicBezTo>
                    <a:pt x="1101" y="174"/>
                    <a:pt x="1119" y="175"/>
                    <a:pt x="1137" y="183"/>
                  </a:cubicBezTo>
                  <a:cubicBezTo>
                    <a:pt x="1142" y="185"/>
                    <a:pt x="1146" y="188"/>
                    <a:pt x="1151" y="191"/>
                  </a:cubicBezTo>
                  <a:cubicBezTo>
                    <a:pt x="1151" y="181"/>
                    <a:pt x="1151" y="171"/>
                    <a:pt x="1151" y="162"/>
                  </a:cubicBezTo>
                  <a:cubicBezTo>
                    <a:pt x="1151" y="161"/>
                    <a:pt x="1150" y="161"/>
                    <a:pt x="1149" y="160"/>
                  </a:cubicBezTo>
                  <a:cubicBezTo>
                    <a:pt x="1146" y="159"/>
                    <a:pt x="1143" y="157"/>
                    <a:pt x="1139" y="156"/>
                  </a:cubicBezTo>
                  <a:cubicBezTo>
                    <a:pt x="1123" y="151"/>
                    <a:pt x="1107" y="151"/>
                    <a:pt x="1091" y="153"/>
                  </a:cubicBezTo>
                  <a:cubicBezTo>
                    <a:pt x="1064" y="157"/>
                    <a:pt x="1044" y="171"/>
                    <a:pt x="1030" y="194"/>
                  </a:cubicBezTo>
                  <a:cubicBezTo>
                    <a:pt x="1013" y="223"/>
                    <a:pt x="1011" y="254"/>
                    <a:pt x="1022" y="285"/>
                  </a:cubicBezTo>
                  <a:cubicBezTo>
                    <a:pt x="1030" y="311"/>
                    <a:pt x="1048" y="328"/>
                    <a:pt x="1074" y="336"/>
                  </a:cubicBezTo>
                  <a:cubicBezTo>
                    <a:pt x="1089" y="341"/>
                    <a:pt x="1105" y="341"/>
                    <a:pt x="1120" y="338"/>
                  </a:cubicBezTo>
                  <a:cubicBezTo>
                    <a:pt x="1130" y="337"/>
                    <a:pt x="1140" y="333"/>
                    <a:pt x="1149" y="328"/>
                  </a:cubicBezTo>
                  <a:cubicBezTo>
                    <a:pt x="1150" y="328"/>
                    <a:pt x="1150" y="328"/>
                    <a:pt x="1150" y="326"/>
                  </a:cubicBezTo>
                  <a:cubicBezTo>
                    <a:pt x="1150" y="318"/>
                    <a:pt x="1150" y="309"/>
                    <a:pt x="1150" y="300"/>
                  </a:cubicBezTo>
                  <a:cubicBezTo>
                    <a:pt x="1150" y="301"/>
                    <a:pt x="1149" y="301"/>
                    <a:pt x="1149" y="301"/>
                  </a:cubicBezTo>
                  <a:close/>
                  <a:moveTo>
                    <a:pt x="987" y="159"/>
                  </a:moveTo>
                  <a:cubicBezTo>
                    <a:pt x="987" y="159"/>
                    <a:pt x="987" y="158"/>
                    <a:pt x="987" y="158"/>
                  </a:cubicBezTo>
                  <a:cubicBezTo>
                    <a:pt x="987" y="157"/>
                    <a:pt x="986" y="156"/>
                    <a:pt x="985" y="156"/>
                  </a:cubicBezTo>
                  <a:cubicBezTo>
                    <a:pt x="976" y="156"/>
                    <a:pt x="968" y="156"/>
                    <a:pt x="959" y="156"/>
                  </a:cubicBezTo>
                  <a:cubicBezTo>
                    <a:pt x="958" y="156"/>
                    <a:pt x="958" y="157"/>
                    <a:pt x="958" y="158"/>
                  </a:cubicBezTo>
                  <a:cubicBezTo>
                    <a:pt x="958" y="160"/>
                    <a:pt x="958" y="162"/>
                    <a:pt x="958" y="164"/>
                  </a:cubicBezTo>
                  <a:cubicBezTo>
                    <a:pt x="958" y="220"/>
                    <a:pt x="958" y="276"/>
                    <a:pt x="958" y="332"/>
                  </a:cubicBezTo>
                  <a:cubicBezTo>
                    <a:pt x="958" y="336"/>
                    <a:pt x="958" y="336"/>
                    <a:pt x="961" y="336"/>
                  </a:cubicBezTo>
                  <a:cubicBezTo>
                    <a:pt x="969" y="336"/>
                    <a:pt x="976" y="336"/>
                    <a:pt x="984" y="336"/>
                  </a:cubicBezTo>
                  <a:cubicBezTo>
                    <a:pt x="987" y="336"/>
                    <a:pt x="987" y="336"/>
                    <a:pt x="987" y="332"/>
                  </a:cubicBezTo>
                  <a:cubicBezTo>
                    <a:pt x="987" y="304"/>
                    <a:pt x="987" y="275"/>
                    <a:pt x="987" y="246"/>
                  </a:cubicBezTo>
                  <a:cubicBezTo>
                    <a:pt x="987" y="217"/>
                    <a:pt x="987" y="188"/>
                    <a:pt x="987" y="159"/>
                  </a:cubicBezTo>
                  <a:close/>
                  <a:moveTo>
                    <a:pt x="973" y="111"/>
                  </a:moveTo>
                  <a:cubicBezTo>
                    <a:pt x="983" y="111"/>
                    <a:pt x="991" y="103"/>
                    <a:pt x="991" y="92"/>
                  </a:cubicBezTo>
                  <a:cubicBezTo>
                    <a:pt x="991" y="81"/>
                    <a:pt x="983" y="73"/>
                    <a:pt x="972" y="73"/>
                  </a:cubicBezTo>
                  <a:cubicBezTo>
                    <a:pt x="962" y="74"/>
                    <a:pt x="954" y="82"/>
                    <a:pt x="954" y="92"/>
                  </a:cubicBezTo>
                  <a:cubicBezTo>
                    <a:pt x="954" y="103"/>
                    <a:pt x="961" y="111"/>
                    <a:pt x="973" y="111"/>
                  </a:cubicBezTo>
                  <a:close/>
                  <a:moveTo>
                    <a:pt x="1" y="336"/>
                  </a:moveTo>
                  <a:cubicBezTo>
                    <a:pt x="1" y="336"/>
                    <a:pt x="1" y="336"/>
                    <a:pt x="1" y="336"/>
                  </a:cubicBezTo>
                  <a:cubicBezTo>
                    <a:pt x="2" y="336"/>
                    <a:pt x="2" y="336"/>
                    <a:pt x="2" y="336"/>
                  </a:cubicBezTo>
                  <a:cubicBezTo>
                    <a:pt x="2" y="336"/>
                    <a:pt x="2" y="336"/>
                    <a:pt x="2" y="336"/>
                  </a:cubicBezTo>
                  <a:cubicBezTo>
                    <a:pt x="2" y="336"/>
                    <a:pt x="1" y="336"/>
                    <a:pt x="1" y="336"/>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133"/>
              <a:endParaRPr lang="en-US" sz="1765">
                <a:solidFill>
                  <a:prstClr val="black"/>
                </a:solidFill>
              </a:endParaRPr>
            </a:p>
          </p:txBody>
        </p:sp>
        <p:sp>
          <p:nvSpPr>
            <p:cNvPr id="256" name="Freeform 5"/>
            <p:cNvSpPr>
              <a:spLocks noEditPoints="1"/>
            </p:cNvSpPr>
            <p:nvPr/>
          </p:nvSpPr>
          <p:spPr bwMode="auto">
            <a:xfrm>
              <a:off x="9602114" y="2233417"/>
              <a:ext cx="1276068" cy="185344"/>
            </a:xfrm>
            <a:custGeom>
              <a:avLst/>
              <a:gdLst>
                <a:gd name="T0" fmla="*/ 51 w 807"/>
                <a:gd name="T1" fmla="*/ 106 h 115"/>
                <a:gd name="T2" fmla="*/ 115 w 807"/>
                <a:gd name="T3" fmla="*/ 0 h 115"/>
                <a:gd name="T4" fmla="*/ 48 w 807"/>
                <a:gd name="T5" fmla="*/ 59 h 115"/>
                <a:gd name="T6" fmla="*/ 195 w 807"/>
                <a:gd name="T7" fmla="*/ 37 h 115"/>
                <a:gd name="T8" fmla="*/ 221 w 807"/>
                <a:gd name="T9" fmla="*/ 88 h 115"/>
                <a:gd name="T10" fmla="*/ 224 w 807"/>
                <a:gd name="T11" fmla="*/ 48 h 115"/>
                <a:gd name="T12" fmla="*/ 175 w 807"/>
                <a:gd name="T13" fmla="*/ 80 h 115"/>
                <a:gd name="T14" fmla="*/ 168 w 807"/>
                <a:gd name="T15" fmla="*/ 85 h 115"/>
                <a:gd name="T16" fmla="*/ 0 w 807"/>
                <a:gd name="T17" fmla="*/ 56 h 115"/>
                <a:gd name="T18" fmla="*/ 0 w 807"/>
                <a:gd name="T19" fmla="*/ 56 h 115"/>
                <a:gd name="T20" fmla="*/ 488 w 807"/>
                <a:gd name="T21" fmla="*/ 54 h 115"/>
                <a:gd name="T22" fmla="*/ 473 w 807"/>
                <a:gd name="T23" fmla="*/ 81 h 115"/>
                <a:gd name="T24" fmla="*/ 442 w 807"/>
                <a:gd name="T25" fmla="*/ 82 h 115"/>
                <a:gd name="T26" fmla="*/ 448 w 807"/>
                <a:gd name="T27" fmla="*/ 85 h 115"/>
                <a:gd name="T28" fmla="*/ 353 w 807"/>
                <a:gd name="T29" fmla="*/ 19 h 115"/>
                <a:gd name="T30" fmla="*/ 318 w 807"/>
                <a:gd name="T31" fmla="*/ 56 h 115"/>
                <a:gd name="T32" fmla="*/ 354 w 807"/>
                <a:gd name="T33" fmla="*/ 92 h 115"/>
                <a:gd name="T34" fmla="*/ 338 w 807"/>
                <a:gd name="T35" fmla="*/ 86 h 115"/>
                <a:gd name="T36" fmla="*/ 353 w 807"/>
                <a:gd name="T37" fmla="*/ 63 h 115"/>
                <a:gd name="T38" fmla="*/ 804 w 807"/>
                <a:gd name="T39" fmla="*/ 53 h 115"/>
                <a:gd name="T40" fmla="*/ 779 w 807"/>
                <a:gd name="T41" fmla="*/ 92 h 115"/>
                <a:gd name="T42" fmla="*/ 807 w 807"/>
                <a:gd name="T43" fmla="*/ 69 h 115"/>
                <a:gd name="T44" fmla="*/ 772 w 807"/>
                <a:gd name="T45" fmla="*/ 62 h 115"/>
                <a:gd name="T46" fmla="*/ 389 w 807"/>
                <a:gd name="T47" fmla="*/ 93 h 115"/>
                <a:gd name="T48" fmla="*/ 390 w 807"/>
                <a:gd name="T49" fmla="*/ 85 h 115"/>
                <a:gd name="T50" fmla="*/ 392 w 807"/>
                <a:gd name="T51" fmla="*/ 86 h 115"/>
                <a:gd name="T52" fmla="*/ 693 w 807"/>
                <a:gd name="T53" fmla="*/ 91 h 115"/>
                <a:gd name="T54" fmla="*/ 693 w 807"/>
                <a:gd name="T55" fmla="*/ 69 h 115"/>
                <a:gd name="T56" fmla="*/ 668 w 807"/>
                <a:gd name="T57" fmla="*/ 68 h 115"/>
                <a:gd name="T58" fmla="*/ 722 w 807"/>
                <a:gd name="T59" fmla="*/ 64 h 115"/>
                <a:gd name="T60" fmla="*/ 747 w 807"/>
                <a:gd name="T61" fmla="*/ 72 h 115"/>
                <a:gd name="T62" fmla="*/ 754 w 807"/>
                <a:gd name="T63" fmla="*/ 54 h 115"/>
                <a:gd name="T64" fmla="*/ 714 w 807"/>
                <a:gd name="T65" fmla="*/ 43 h 115"/>
                <a:gd name="T66" fmla="*/ 585 w 807"/>
                <a:gd name="T67" fmla="*/ 91 h 115"/>
                <a:gd name="T68" fmla="*/ 610 w 807"/>
                <a:gd name="T69" fmla="*/ 58 h 115"/>
                <a:gd name="T70" fmla="*/ 617 w 807"/>
                <a:gd name="T71" fmla="*/ 55 h 115"/>
                <a:gd name="T72" fmla="*/ 577 w 807"/>
                <a:gd name="T73" fmla="*/ 43 h 115"/>
                <a:gd name="T74" fmla="*/ 274 w 807"/>
                <a:gd name="T75" fmla="*/ 92 h 115"/>
                <a:gd name="T76" fmla="*/ 298 w 807"/>
                <a:gd name="T77" fmla="*/ 60 h 115"/>
                <a:gd name="T78" fmla="*/ 307 w 807"/>
                <a:gd name="T79" fmla="*/ 63 h 115"/>
                <a:gd name="T80" fmla="*/ 274 w 807"/>
                <a:gd name="T81" fmla="*/ 43 h 115"/>
                <a:gd name="T82" fmla="*/ 510 w 807"/>
                <a:gd name="T83" fmla="*/ 41 h 115"/>
                <a:gd name="T84" fmla="*/ 517 w 807"/>
                <a:gd name="T85" fmla="*/ 81 h 115"/>
                <a:gd name="T86" fmla="*/ 503 w 807"/>
                <a:gd name="T87" fmla="*/ 93 h 115"/>
                <a:gd name="T88" fmla="*/ 508 w 807"/>
                <a:gd name="T89" fmla="*/ 62 h 115"/>
                <a:gd name="T90" fmla="*/ 515 w 807"/>
                <a:gd name="T91" fmla="*/ 41 h 115"/>
                <a:gd name="T92" fmla="*/ 653 w 807"/>
                <a:gd name="T93" fmla="*/ 42 h 115"/>
                <a:gd name="T94" fmla="*/ 625 w 807"/>
                <a:gd name="T95" fmla="*/ 43 h 115"/>
                <a:gd name="T96" fmla="*/ 633 w 807"/>
                <a:gd name="T97" fmla="*/ 80 h 115"/>
                <a:gd name="T98" fmla="*/ 563 w 807"/>
                <a:gd name="T99" fmla="*/ 91 h 115"/>
                <a:gd name="T100" fmla="*/ 563 w 807"/>
                <a:gd name="T101" fmla="*/ 91 h 115"/>
                <a:gd name="T102" fmla="*/ 246 w 807"/>
                <a:gd name="T103" fmla="*/ 43 h 115"/>
                <a:gd name="T104" fmla="*/ 250 w 807"/>
                <a:gd name="T105" fmla="*/ 2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07" h="115">
                  <a:moveTo>
                    <a:pt x="51" y="59"/>
                  </a:moveTo>
                  <a:cubicBezTo>
                    <a:pt x="73" y="59"/>
                    <a:pt x="94" y="59"/>
                    <a:pt x="115" y="59"/>
                  </a:cubicBezTo>
                  <a:cubicBezTo>
                    <a:pt x="115" y="77"/>
                    <a:pt x="115" y="96"/>
                    <a:pt x="115" y="115"/>
                  </a:cubicBezTo>
                  <a:cubicBezTo>
                    <a:pt x="94" y="112"/>
                    <a:pt x="73" y="109"/>
                    <a:pt x="51" y="106"/>
                  </a:cubicBezTo>
                  <a:cubicBezTo>
                    <a:pt x="51" y="90"/>
                    <a:pt x="51" y="75"/>
                    <a:pt x="51" y="59"/>
                  </a:cubicBezTo>
                  <a:close/>
                  <a:moveTo>
                    <a:pt x="52" y="56"/>
                  </a:moveTo>
                  <a:cubicBezTo>
                    <a:pt x="73" y="56"/>
                    <a:pt x="94" y="56"/>
                    <a:pt x="115" y="56"/>
                  </a:cubicBezTo>
                  <a:cubicBezTo>
                    <a:pt x="115" y="37"/>
                    <a:pt x="115" y="18"/>
                    <a:pt x="115" y="0"/>
                  </a:cubicBezTo>
                  <a:cubicBezTo>
                    <a:pt x="94" y="3"/>
                    <a:pt x="73" y="5"/>
                    <a:pt x="52" y="8"/>
                  </a:cubicBezTo>
                  <a:cubicBezTo>
                    <a:pt x="52" y="25"/>
                    <a:pt x="52" y="40"/>
                    <a:pt x="52" y="56"/>
                  </a:cubicBezTo>
                  <a:close/>
                  <a:moveTo>
                    <a:pt x="48" y="106"/>
                  </a:moveTo>
                  <a:cubicBezTo>
                    <a:pt x="48" y="90"/>
                    <a:pt x="48" y="74"/>
                    <a:pt x="48" y="59"/>
                  </a:cubicBezTo>
                  <a:cubicBezTo>
                    <a:pt x="32" y="59"/>
                    <a:pt x="16" y="59"/>
                    <a:pt x="0" y="59"/>
                  </a:cubicBezTo>
                  <a:cubicBezTo>
                    <a:pt x="0" y="72"/>
                    <a:pt x="0" y="86"/>
                    <a:pt x="0" y="99"/>
                  </a:cubicBezTo>
                  <a:cubicBezTo>
                    <a:pt x="16" y="101"/>
                    <a:pt x="32" y="103"/>
                    <a:pt x="48" y="106"/>
                  </a:cubicBezTo>
                  <a:close/>
                  <a:moveTo>
                    <a:pt x="195" y="37"/>
                  </a:moveTo>
                  <a:cubicBezTo>
                    <a:pt x="195" y="39"/>
                    <a:pt x="196" y="40"/>
                    <a:pt x="196" y="41"/>
                  </a:cubicBezTo>
                  <a:cubicBezTo>
                    <a:pt x="200" y="57"/>
                    <a:pt x="205" y="72"/>
                    <a:pt x="209" y="88"/>
                  </a:cubicBezTo>
                  <a:cubicBezTo>
                    <a:pt x="210" y="92"/>
                    <a:pt x="212" y="92"/>
                    <a:pt x="215" y="92"/>
                  </a:cubicBezTo>
                  <a:cubicBezTo>
                    <a:pt x="219" y="92"/>
                    <a:pt x="220" y="91"/>
                    <a:pt x="221" y="88"/>
                  </a:cubicBezTo>
                  <a:cubicBezTo>
                    <a:pt x="225" y="72"/>
                    <a:pt x="230" y="56"/>
                    <a:pt x="234" y="41"/>
                  </a:cubicBezTo>
                  <a:cubicBezTo>
                    <a:pt x="236" y="35"/>
                    <a:pt x="238" y="29"/>
                    <a:pt x="239" y="23"/>
                  </a:cubicBezTo>
                  <a:cubicBezTo>
                    <a:pt x="231" y="22"/>
                    <a:pt x="231" y="22"/>
                    <a:pt x="229" y="30"/>
                  </a:cubicBezTo>
                  <a:cubicBezTo>
                    <a:pt x="227" y="36"/>
                    <a:pt x="225" y="42"/>
                    <a:pt x="224" y="48"/>
                  </a:cubicBezTo>
                  <a:cubicBezTo>
                    <a:pt x="221" y="59"/>
                    <a:pt x="218" y="69"/>
                    <a:pt x="215" y="80"/>
                  </a:cubicBezTo>
                  <a:cubicBezTo>
                    <a:pt x="210" y="62"/>
                    <a:pt x="206" y="46"/>
                    <a:pt x="201" y="29"/>
                  </a:cubicBezTo>
                  <a:cubicBezTo>
                    <a:pt x="199" y="22"/>
                    <a:pt x="199" y="22"/>
                    <a:pt x="191" y="23"/>
                  </a:cubicBezTo>
                  <a:cubicBezTo>
                    <a:pt x="186" y="42"/>
                    <a:pt x="180" y="60"/>
                    <a:pt x="175" y="80"/>
                  </a:cubicBezTo>
                  <a:cubicBezTo>
                    <a:pt x="169" y="60"/>
                    <a:pt x="164" y="42"/>
                    <a:pt x="159" y="23"/>
                  </a:cubicBezTo>
                  <a:cubicBezTo>
                    <a:pt x="156" y="23"/>
                    <a:pt x="153" y="23"/>
                    <a:pt x="150" y="23"/>
                  </a:cubicBezTo>
                  <a:cubicBezTo>
                    <a:pt x="150" y="25"/>
                    <a:pt x="151" y="26"/>
                    <a:pt x="151" y="28"/>
                  </a:cubicBezTo>
                  <a:cubicBezTo>
                    <a:pt x="156" y="47"/>
                    <a:pt x="162" y="66"/>
                    <a:pt x="168" y="85"/>
                  </a:cubicBezTo>
                  <a:cubicBezTo>
                    <a:pt x="170" y="93"/>
                    <a:pt x="170" y="93"/>
                    <a:pt x="179" y="92"/>
                  </a:cubicBezTo>
                  <a:cubicBezTo>
                    <a:pt x="179" y="92"/>
                    <a:pt x="179" y="92"/>
                    <a:pt x="180" y="91"/>
                  </a:cubicBezTo>
                  <a:cubicBezTo>
                    <a:pt x="185" y="74"/>
                    <a:pt x="190" y="56"/>
                    <a:pt x="195" y="37"/>
                  </a:cubicBezTo>
                  <a:close/>
                  <a:moveTo>
                    <a:pt x="0" y="56"/>
                  </a:moveTo>
                  <a:cubicBezTo>
                    <a:pt x="16" y="56"/>
                    <a:pt x="32" y="56"/>
                    <a:pt x="48" y="56"/>
                  </a:cubicBezTo>
                  <a:cubicBezTo>
                    <a:pt x="48" y="40"/>
                    <a:pt x="48" y="25"/>
                    <a:pt x="48" y="9"/>
                  </a:cubicBezTo>
                  <a:cubicBezTo>
                    <a:pt x="32" y="11"/>
                    <a:pt x="16" y="13"/>
                    <a:pt x="0" y="16"/>
                  </a:cubicBezTo>
                  <a:cubicBezTo>
                    <a:pt x="0" y="29"/>
                    <a:pt x="0" y="43"/>
                    <a:pt x="0" y="56"/>
                  </a:cubicBezTo>
                  <a:close/>
                  <a:moveTo>
                    <a:pt x="467" y="88"/>
                  </a:moveTo>
                  <a:cubicBezTo>
                    <a:pt x="468" y="92"/>
                    <a:pt x="470" y="92"/>
                    <a:pt x="472" y="92"/>
                  </a:cubicBezTo>
                  <a:cubicBezTo>
                    <a:pt x="475" y="92"/>
                    <a:pt x="477" y="92"/>
                    <a:pt x="478" y="88"/>
                  </a:cubicBezTo>
                  <a:cubicBezTo>
                    <a:pt x="481" y="77"/>
                    <a:pt x="485" y="66"/>
                    <a:pt x="488" y="54"/>
                  </a:cubicBezTo>
                  <a:cubicBezTo>
                    <a:pt x="489" y="50"/>
                    <a:pt x="490" y="47"/>
                    <a:pt x="492" y="43"/>
                  </a:cubicBezTo>
                  <a:cubicBezTo>
                    <a:pt x="484" y="42"/>
                    <a:pt x="484" y="42"/>
                    <a:pt x="482" y="49"/>
                  </a:cubicBezTo>
                  <a:cubicBezTo>
                    <a:pt x="482" y="50"/>
                    <a:pt x="481" y="51"/>
                    <a:pt x="481" y="52"/>
                  </a:cubicBezTo>
                  <a:cubicBezTo>
                    <a:pt x="479" y="61"/>
                    <a:pt x="476" y="71"/>
                    <a:pt x="473" y="81"/>
                  </a:cubicBezTo>
                  <a:cubicBezTo>
                    <a:pt x="473" y="81"/>
                    <a:pt x="473" y="81"/>
                    <a:pt x="472" y="80"/>
                  </a:cubicBezTo>
                  <a:cubicBezTo>
                    <a:pt x="469" y="68"/>
                    <a:pt x="465" y="55"/>
                    <a:pt x="462" y="43"/>
                  </a:cubicBezTo>
                  <a:cubicBezTo>
                    <a:pt x="456" y="41"/>
                    <a:pt x="454" y="43"/>
                    <a:pt x="452" y="48"/>
                  </a:cubicBezTo>
                  <a:cubicBezTo>
                    <a:pt x="449" y="59"/>
                    <a:pt x="446" y="70"/>
                    <a:pt x="442" y="82"/>
                  </a:cubicBezTo>
                  <a:cubicBezTo>
                    <a:pt x="438" y="68"/>
                    <a:pt x="435" y="55"/>
                    <a:pt x="431" y="43"/>
                  </a:cubicBezTo>
                  <a:cubicBezTo>
                    <a:pt x="428" y="43"/>
                    <a:pt x="426" y="43"/>
                    <a:pt x="423" y="43"/>
                  </a:cubicBezTo>
                  <a:cubicBezTo>
                    <a:pt x="428" y="59"/>
                    <a:pt x="432" y="76"/>
                    <a:pt x="437" y="92"/>
                  </a:cubicBezTo>
                  <a:cubicBezTo>
                    <a:pt x="445" y="93"/>
                    <a:pt x="445" y="93"/>
                    <a:pt x="448" y="85"/>
                  </a:cubicBezTo>
                  <a:cubicBezTo>
                    <a:pt x="451" y="75"/>
                    <a:pt x="454" y="65"/>
                    <a:pt x="457" y="54"/>
                  </a:cubicBezTo>
                  <a:cubicBezTo>
                    <a:pt x="461" y="66"/>
                    <a:pt x="464" y="77"/>
                    <a:pt x="467" y="88"/>
                  </a:cubicBezTo>
                  <a:close/>
                  <a:moveTo>
                    <a:pt x="361" y="19"/>
                  </a:moveTo>
                  <a:cubicBezTo>
                    <a:pt x="359" y="19"/>
                    <a:pt x="356" y="19"/>
                    <a:pt x="353" y="19"/>
                  </a:cubicBezTo>
                  <a:cubicBezTo>
                    <a:pt x="353" y="24"/>
                    <a:pt x="353" y="28"/>
                    <a:pt x="353" y="33"/>
                  </a:cubicBezTo>
                  <a:cubicBezTo>
                    <a:pt x="353" y="38"/>
                    <a:pt x="353" y="42"/>
                    <a:pt x="353" y="47"/>
                  </a:cubicBezTo>
                  <a:cubicBezTo>
                    <a:pt x="353" y="47"/>
                    <a:pt x="352" y="47"/>
                    <a:pt x="352" y="47"/>
                  </a:cubicBezTo>
                  <a:cubicBezTo>
                    <a:pt x="340" y="37"/>
                    <a:pt x="324" y="41"/>
                    <a:pt x="318" y="56"/>
                  </a:cubicBezTo>
                  <a:cubicBezTo>
                    <a:pt x="315" y="63"/>
                    <a:pt x="315" y="70"/>
                    <a:pt x="317" y="78"/>
                  </a:cubicBezTo>
                  <a:cubicBezTo>
                    <a:pt x="320" y="90"/>
                    <a:pt x="331" y="96"/>
                    <a:pt x="343" y="92"/>
                  </a:cubicBezTo>
                  <a:cubicBezTo>
                    <a:pt x="347" y="91"/>
                    <a:pt x="350" y="88"/>
                    <a:pt x="353" y="86"/>
                  </a:cubicBezTo>
                  <a:cubicBezTo>
                    <a:pt x="353" y="88"/>
                    <a:pt x="354" y="90"/>
                    <a:pt x="354" y="92"/>
                  </a:cubicBezTo>
                  <a:cubicBezTo>
                    <a:pt x="356" y="92"/>
                    <a:pt x="359" y="92"/>
                    <a:pt x="361" y="92"/>
                  </a:cubicBezTo>
                  <a:cubicBezTo>
                    <a:pt x="361" y="67"/>
                    <a:pt x="361" y="43"/>
                    <a:pt x="361" y="19"/>
                  </a:cubicBezTo>
                  <a:close/>
                  <a:moveTo>
                    <a:pt x="352" y="77"/>
                  </a:moveTo>
                  <a:cubicBezTo>
                    <a:pt x="350" y="83"/>
                    <a:pt x="344" y="86"/>
                    <a:pt x="338" y="86"/>
                  </a:cubicBezTo>
                  <a:cubicBezTo>
                    <a:pt x="332" y="86"/>
                    <a:pt x="327" y="82"/>
                    <a:pt x="325" y="76"/>
                  </a:cubicBezTo>
                  <a:cubicBezTo>
                    <a:pt x="323" y="70"/>
                    <a:pt x="324" y="64"/>
                    <a:pt x="326" y="58"/>
                  </a:cubicBezTo>
                  <a:cubicBezTo>
                    <a:pt x="328" y="51"/>
                    <a:pt x="335" y="47"/>
                    <a:pt x="342" y="48"/>
                  </a:cubicBezTo>
                  <a:cubicBezTo>
                    <a:pt x="349" y="50"/>
                    <a:pt x="353" y="55"/>
                    <a:pt x="353" y="63"/>
                  </a:cubicBezTo>
                  <a:cubicBezTo>
                    <a:pt x="353" y="64"/>
                    <a:pt x="353" y="65"/>
                    <a:pt x="353" y="66"/>
                  </a:cubicBezTo>
                  <a:cubicBezTo>
                    <a:pt x="354" y="66"/>
                    <a:pt x="354" y="66"/>
                    <a:pt x="354" y="66"/>
                  </a:cubicBezTo>
                  <a:cubicBezTo>
                    <a:pt x="353" y="70"/>
                    <a:pt x="353" y="74"/>
                    <a:pt x="352" y="77"/>
                  </a:cubicBezTo>
                  <a:close/>
                  <a:moveTo>
                    <a:pt x="804" y="53"/>
                  </a:moveTo>
                  <a:cubicBezTo>
                    <a:pt x="801" y="46"/>
                    <a:pt x="796" y="42"/>
                    <a:pt x="789" y="42"/>
                  </a:cubicBezTo>
                  <a:cubicBezTo>
                    <a:pt x="777" y="40"/>
                    <a:pt x="768" y="46"/>
                    <a:pt x="765" y="57"/>
                  </a:cubicBezTo>
                  <a:cubicBezTo>
                    <a:pt x="760" y="69"/>
                    <a:pt x="764" y="84"/>
                    <a:pt x="773" y="90"/>
                  </a:cubicBezTo>
                  <a:cubicBezTo>
                    <a:pt x="775" y="91"/>
                    <a:pt x="777" y="92"/>
                    <a:pt x="779" y="92"/>
                  </a:cubicBezTo>
                  <a:cubicBezTo>
                    <a:pt x="785" y="92"/>
                    <a:pt x="791" y="92"/>
                    <a:pt x="797" y="91"/>
                  </a:cubicBezTo>
                  <a:cubicBezTo>
                    <a:pt x="803" y="90"/>
                    <a:pt x="803" y="88"/>
                    <a:pt x="802" y="82"/>
                  </a:cubicBezTo>
                  <a:cubicBezTo>
                    <a:pt x="784" y="90"/>
                    <a:pt x="773" y="86"/>
                    <a:pt x="772" y="69"/>
                  </a:cubicBezTo>
                  <a:cubicBezTo>
                    <a:pt x="783" y="69"/>
                    <a:pt x="794" y="69"/>
                    <a:pt x="807" y="69"/>
                  </a:cubicBezTo>
                  <a:cubicBezTo>
                    <a:pt x="806" y="63"/>
                    <a:pt x="805" y="58"/>
                    <a:pt x="804" y="53"/>
                  </a:cubicBezTo>
                  <a:close/>
                  <a:moveTo>
                    <a:pt x="786" y="48"/>
                  </a:moveTo>
                  <a:cubicBezTo>
                    <a:pt x="793" y="49"/>
                    <a:pt x="797" y="52"/>
                    <a:pt x="798" y="62"/>
                  </a:cubicBezTo>
                  <a:cubicBezTo>
                    <a:pt x="789" y="62"/>
                    <a:pt x="781" y="62"/>
                    <a:pt x="772" y="62"/>
                  </a:cubicBezTo>
                  <a:cubicBezTo>
                    <a:pt x="772" y="55"/>
                    <a:pt x="779" y="48"/>
                    <a:pt x="786" y="48"/>
                  </a:cubicBezTo>
                  <a:close/>
                  <a:moveTo>
                    <a:pt x="404" y="42"/>
                  </a:moveTo>
                  <a:cubicBezTo>
                    <a:pt x="389" y="39"/>
                    <a:pt x="373" y="44"/>
                    <a:pt x="371" y="64"/>
                  </a:cubicBezTo>
                  <a:cubicBezTo>
                    <a:pt x="369" y="78"/>
                    <a:pt x="377" y="90"/>
                    <a:pt x="389" y="93"/>
                  </a:cubicBezTo>
                  <a:cubicBezTo>
                    <a:pt x="407" y="96"/>
                    <a:pt x="420" y="85"/>
                    <a:pt x="420" y="67"/>
                  </a:cubicBezTo>
                  <a:cubicBezTo>
                    <a:pt x="420" y="54"/>
                    <a:pt x="414" y="45"/>
                    <a:pt x="404" y="42"/>
                  </a:cubicBezTo>
                  <a:close/>
                  <a:moveTo>
                    <a:pt x="392" y="86"/>
                  </a:moveTo>
                  <a:cubicBezTo>
                    <a:pt x="391" y="86"/>
                    <a:pt x="391" y="86"/>
                    <a:pt x="390" y="85"/>
                  </a:cubicBezTo>
                  <a:cubicBezTo>
                    <a:pt x="382" y="83"/>
                    <a:pt x="377" y="72"/>
                    <a:pt x="380" y="60"/>
                  </a:cubicBezTo>
                  <a:cubicBezTo>
                    <a:pt x="383" y="51"/>
                    <a:pt x="391" y="46"/>
                    <a:pt x="400" y="49"/>
                  </a:cubicBezTo>
                  <a:cubicBezTo>
                    <a:pt x="408" y="51"/>
                    <a:pt x="411" y="57"/>
                    <a:pt x="411" y="68"/>
                  </a:cubicBezTo>
                  <a:cubicBezTo>
                    <a:pt x="411" y="81"/>
                    <a:pt x="404" y="88"/>
                    <a:pt x="392" y="86"/>
                  </a:cubicBezTo>
                  <a:close/>
                  <a:moveTo>
                    <a:pt x="660" y="77"/>
                  </a:moveTo>
                  <a:cubicBezTo>
                    <a:pt x="661" y="89"/>
                    <a:pt x="669" y="95"/>
                    <a:pt x="681" y="93"/>
                  </a:cubicBezTo>
                  <a:cubicBezTo>
                    <a:pt x="685" y="92"/>
                    <a:pt x="689" y="89"/>
                    <a:pt x="692" y="87"/>
                  </a:cubicBezTo>
                  <a:cubicBezTo>
                    <a:pt x="693" y="88"/>
                    <a:pt x="693" y="90"/>
                    <a:pt x="693" y="91"/>
                  </a:cubicBezTo>
                  <a:cubicBezTo>
                    <a:pt x="696" y="91"/>
                    <a:pt x="698" y="91"/>
                    <a:pt x="701" y="91"/>
                  </a:cubicBezTo>
                  <a:cubicBezTo>
                    <a:pt x="701" y="75"/>
                    <a:pt x="701" y="59"/>
                    <a:pt x="701" y="43"/>
                  </a:cubicBezTo>
                  <a:cubicBezTo>
                    <a:pt x="698" y="43"/>
                    <a:pt x="695" y="43"/>
                    <a:pt x="693" y="43"/>
                  </a:cubicBezTo>
                  <a:cubicBezTo>
                    <a:pt x="693" y="52"/>
                    <a:pt x="693" y="61"/>
                    <a:pt x="693" y="69"/>
                  </a:cubicBezTo>
                  <a:cubicBezTo>
                    <a:pt x="692" y="72"/>
                    <a:pt x="692" y="76"/>
                    <a:pt x="691" y="79"/>
                  </a:cubicBezTo>
                  <a:cubicBezTo>
                    <a:pt x="689" y="84"/>
                    <a:pt x="684" y="87"/>
                    <a:pt x="677" y="86"/>
                  </a:cubicBezTo>
                  <a:cubicBezTo>
                    <a:pt x="672" y="85"/>
                    <a:pt x="669" y="82"/>
                    <a:pt x="668" y="75"/>
                  </a:cubicBezTo>
                  <a:cubicBezTo>
                    <a:pt x="668" y="73"/>
                    <a:pt x="668" y="71"/>
                    <a:pt x="668" y="68"/>
                  </a:cubicBezTo>
                  <a:cubicBezTo>
                    <a:pt x="668" y="60"/>
                    <a:pt x="668" y="51"/>
                    <a:pt x="668" y="43"/>
                  </a:cubicBezTo>
                  <a:cubicBezTo>
                    <a:pt x="665" y="43"/>
                    <a:pt x="663" y="43"/>
                    <a:pt x="660" y="43"/>
                  </a:cubicBezTo>
                  <a:cubicBezTo>
                    <a:pt x="660" y="54"/>
                    <a:pt x="659" y="65"/>
                    <a:pt x="660" y="77"/>
                  </a:cubicBezTo>
                  <a:close/>
                  <a:moveTo>
                    <a:pt x="722" y="64"/>
                  </a:moveTo>
                  <a:cubicBezTo>
                    <a:pt x="722" y="61"/>
                    <a:pt x="723" y="59"/>
                    <a:pt x="724" y="56"/>
                  </a:cubicBezTo>
                  <a:cubicBezTo>
                    <a:pt x="726" y="51"/>
                    <a:pt x="732" y="48"/>
                    <a:pt x="737" y="48"/>
                  </a:cubicBezTo>
                  <a:cubicBezTo>
                    <a:pt x="742" y="49"/>
                    <a:pt x="746" y="53"/>
                    <a:pt x="746" y="59"/>
                  </a:cubicBezTo>
                  <a:cubicBezTo>
                    <a:pt x="747" y="64"/>
                    <a:pt x="747" y="68"/>
                    <a:pt x="747" y="72"/>
                  </a:cubicBezTo>
                  <a:cubicBezTo>
                    <a:pt x="747" y="78"/>
                    <a:pt x="747" y="85"/>
                    <a:pt x="747" y="91"/>
                  </a:cubicBezTo>
                  <a:cubicBezTo>
                    <a:pt x="750" y="91"/>
                    <a:pt x="752" y="91"/>
                    <a:pt x="755" y="91"/>
                  </a:cubicBezTo>
                  <a:cubicBezTo>
                    <a:pt x="755" y="86"/>
                    <a:pt x="755" y="80"/>
                    <a:pt x="755" y="74"/>
                  </a:cubicBezTo>
                  <a:cubicBezTo>
                    <a:pt x="755" y="67"/>
                    <a:pt x="755" y="61"/>
                    <a:pt x="754" y="54"/>
                  </a:cubicBezTo>
                  <a:cubicBezTo>
                    <a:pt x="752" y="46"/>
                    <a:pt x="747" y="42"/>
                    <a:pt x="738" y="41"/>
                  </a:cubicBezTo>
                  <a:cubicBezTo>
                    <a:pt x="732" y="41"/>
                    <a:pt x="727" y="44"/>
                    <a:pt x="722" y="49"/>
                  </a:cubicBezTo>
                  <a:cubicBezTo>
                    <a:pt x="722" y="47"/>
                    <a:pt x="722" y="45"/>
                    <a:pt x="722" y="43"/>
                  </a:cubicBezTo>
                  <a:cubicBezTo>
                    <a:pt x="719" y="43"/>
                    <a:pt x="717" y="43"/>
                    <a:pt x="714" y="43"/>
                  </a:cubicBezTo>
                  <a:cubicBezTo>
                    <a:pt x="714" y="59"/>
                    <a:pt x="714" y="75"/>
                    <a:pt x="714" y="91"/>
                  </a:cubicBezTo>
                  <a:cubicBezTo>
                    <a:pt x="717" y="91"/>
                    <a:pt x="719" y="91"/>
                    <a:pt x="722" y="91"/>
                  </a:cubicBezTo>
                  <a:cubicBezTo>
                    <a:pt x="722" y="82"/>
                    <a:pt x="722" y="73"/>
                    <a:pt x="722" y="64"/>
                  </a:cubicBezTo>
                  <a:close/>
                  <a:moveTo>
                    <a:pt x="585" y="91"/>
                  </a:moveTo>
                  <a:cubicBezTo>
                    <a:pt x="585" y="82"/>
                    <a:pt x="585" y="73"/>
                    <a:pt x="586" y="65"/>
                  </a:cubicBezTo>
                  <a:cubicBezTo>
                    <a:pt x="586" y="61"/>
                    <a:pt x="587" y="56"/>
                    <a:pt x="589" y="53"/>
                  </a:cubicBezTo>
                  <a:cubicBezTo>
                    <a:pt x="592" y="49"/>
                    <a:pt x="597" y="48"/>
                    <a:pt x="602" y="49"/>
                  </a:cubicBezTo>
                  <a:cubicBezTo>
                    <a:pt x="607" y="50"/>
                    <a:pt x="609" y="53"/>
                    <a:pt x="610" y="58"/>
                  </a:cubicBezTo>
                  <a:cubicBezTo>
                    <a:pt x="610" y="61"/>
                    <a:pt x="610" y="64"/>
                    <a:pt x="610" y="66"/>
                  </a:cubicBezTo>
                  <a:cubicBezTo>
                    <a:pt x="610" y="75"/>
                    <a:pt x="610" y="83"/>
                    <a:pt x="610" y="91"/>
                  </a:cubicBezTo>
                  <a:cubicBezTo>
                    <a:pt x="613" y="91"/>
                    <a:pt x="616" y="91"/>
                    <a:pt x="618" y="91"/>
                  </a:cubicBezTo>
                  <a:cubicBezTo>
                    <a:pt x="618" y="79"/>
                    <a:pt x="618" y="67"/>
                    <a:pt x="617" y="55"/>
                  </a:cubicBezTo>
                  <a:cubicBezTo>
                    <a:pt x="617" y="46"/>
                    <a:pt x="611" y="42"/>
                    <a:pt x="601" y="41"/>
                  </a:cubicBezTo>
                  <a:cubicBezTo>
                    <a:pt x="595" y="41"/>
                    <a:pt x="590" y="44"/>
                    <a:pt x="586" y="49"/>
                  </a:cubicBezTo>
                  <a:cubicBezTo>
                    <a:pt x="585" y="47"/>
                    <a:pt x="585" y="45"/>
                    <a:pt x="585" y="43"/>
                  </a:cubicBezTo>
                  <a:cubicBezTo>
                    <a:pt x="582" y="43"/>
                    <a:pt x="580" y="43"/>
                    <a:pt x="577" y="43"/>
                  </a:cubicBezTo>
                  <a:cubicBezTo>
                    <a:pt x="577" y="59"/>
                    <a:pt x="577" y="75"/>
                    <a:pt x="577" y="91"/>
                  </a:cubicBezTo>
                  <a:cubicBezTo>
                    <a:pt x="580" y="91"/>
                    <a:pt x="583" y="91"/>
                    <a:pt x="585" y="91"/>
                  </a:cubicBezTo>
                  <a:close/>
                  <a:moveTo>
                    <a:pt x="266" y="92"/>
                  </a:moveTo>
                  <a:cubicBezTo>
                    <a:pt x="269" y="92"/>
                    <a:pt x="271" y="92"/>
                    <a:pt x="274" y="92"/>
                  </a:cubicBezTo>
                  <a:cubicBezTo>
                    <a:pt x="274" y="89"/>
                    <a:pt x="274" y="87"/>
                    <a:pt x="274" y="85"/>
                  </a:cubicBezTo>
                  <a:cubicBezTo>
                    <a:pt x="274" y="77"/>
                    <a:pt x="274" y="69"/>
                    <a:pt x="274" y="62"/>
                  </a:cubicBezTo>
                  <a:cubicBezTo>
                    <a:pt x="274" y="54"/>
                    <a:pt x="280" y="48"/>
                    <a:pt x="287" y="48"/>
                  </a:cubicBezTo>
                  <a:cubicBezTo>
                    <a:pt x="294" y="48"/>
                    <a:pt x="297" y="52"/>
                    <a:pt x="298" y="60"/>
                  </a:cubicBezTo>
                  <a:cubicBezTo>
                    <a:pt x="299" y="66"/>
                    <a:pt x="299" y="72"/>
                    <a:pt x="299" y="78"/>
                  </a:cubicBezTo>
                  <a:cubicBezTo>
                    <a:pt x="299" y="82"/>
                    <a:pt x="299" y="87"/>
                    <a:pt x="299" y="92"/>
                  </a:cubicBezTo>
                  <a:cubicBezTo>
                    <a:pt x="302" y="92"/>
                    <a:pt x="304" y="92"/>
                    <a:pt x="307" y="92"/>
                  </a:cubicBezTo>
                  <a:cubicBezTo>
                    <a:pt x="307" y="82"/>
                    <a:pt x="307" y="72"/>
                    <a:pt x="307" y="63"/>
                  </a:cubicBezTo>
                  <a:cubicBezTo>
                    <a:pt x="307" y="61"/>
                    <a:pt x="307" y="59"/>
                    <a:pt x="306" y="57"/>
                  </a:cubicBezTo>
                  <a:cubicBezTo>
                    <a:pt x="305" y="46"/>
                    <a:pt x="298" y="39"/>
                    <a:pt x="287" y="42"/>
                  </a:cubicBezTo>
                  <a:cubicBezTo>
                    <a:pt x="282" y="43"/>
                    <a:pt x="278" y="46"/>
                    <a:pt x="274" y="48"/>
                  </a:cubicBezTo>
                  <a:cubicBezTo>
                    <a:pt x="274" y="47"/>
                    <a:pt x="274" y="45"/>
                    <a:pt x="274" y="43"/>
                  </a:cubicBezTo>
                  <a:cubicBezTo>
                    <a:pt x="271" y="43"/>
                    <a:pt x="269" y="43"/>
                    <a:pt x="266" y="43"/>
                  </a:cubicBezTo>
                  <a:cubicBezTo>
                    <a:pt x="266" y="59"/>
                    <a:pt x="266" y="75"/>
                    <a:pt x="266" y="92"/>
                  </a:cubicBezTo>
                  <a:close/>
                  <a:moveTo>
                    <a:pt x="515" y="41"/>
                  </a:moveTo>
                  <a:cubicBezTo>
                    <a:pt x="513" y="41"/>
                    <a:pt x="512" y="41"/>
                    <a:pt x="510" y="41"/>
                  </a:cubicBezTo>
                  <a:cubicBezTo>
                    <a:pt x="502" y="42"/>
                    <a:pt x="496" y="47"/>
                    <a:pt x="495" y="54"/>
                  </a:cubicBezTo>
                  <a:cubicBezTo>
                    <a:pt x="494" y="60"/>
                    <a:pt x="497" y="66"/>
                    <a:pt x="505" y="69"/>
                  </a:cubicBezTo>
                  <a:cubicBezTo>
                    <a:pt x="508" y="71"/>
                    <a:pt x="512" y="72"/>
                    <a:pt x="514" y="74"/>
                  </a:cubicBezTo>
                  <a:cubicBezTo>
                    <a:pt x="516" y="76"/>
                    <a:pt x="517" y="79"/>
                    <a:pt x="517" y="81"/>
                  </a:cubicBezTo>
                  <a:cubicBezTo>
                    <a:pt x="516" y="83"/>
                    <a:pt x="514" y="85"/>
                    <a:pt x="512" y="86"/>
                  </a:cubicBezTo>
                  <a:cubicBezTo>
                    <a:pt x="510" y="86"/>
                    <a:pt x="507" y="86"/>
                    <a:pt x="505" y="86"/>
                  </a:cubicBezTo>
                  <a:cubicBezTo>
                    <a:pt x="502" y="85"/>
                    <a:pt x="498" y="84"/>
                    <a:pt x="495" y="82"/>
                  </a:cubicBezTo>
                  <a:cubicBezTo>
                    <a:pt x="494" y="91"/>
                    <a:pt x="495" y="92"/>
                    <a:pt x="503" y="93"/>
                  </a:cubicBezTo>
                  <a:cubicBezTo>
                    <a:pt x="507" y="93"/>
                    <a:pt x="512" y="93"/>
                    <a:pt x="515" y="92"/>
                  </a:cubicBezTo>
                  <a:cubicBezTo>
                    <a:pt x="521" y="90"/>
                    <a:pt x="524" y="86"/>
                    <a:pt x="525" y="81"/>
                  </a:cubicBezTo>
                  <a:cubicBezTo>
                    <a:pt x="526" y="74"/>
                    <a:pt x="524" y="70"/>
                    <a:pt x="518" y="67"/>
                  </a:cubicBezTo>
                  <a:cubicBezTo>
                    <a:pt x="515" y="65"/>
                    <a:pt x="511" y="63"/>
                    <a:pt x="508" y="62"/>
                  </a:cubicBezTo>
                  <a:cubicBezTo>
                    <a:pt x="504" y="60"/>
                    <a:pt x="503" y="57"/>
                    <a:pt x="504" y="53"/>
                  </a:cubicBezTo>
                  <a:cubicBezTo>
                    <a:pt x="504" y="50"/>
                    <a:pt x="507" y="48"/>
                    <a:pt x="511" y="48"/>
                  </a:cubicBezTo>
                  <a:cubicBezTo>
                    <a:pt x="515" y="49"/>
                    <a:pt x="519" y="50"/>
                    <a:pt x="523" y="50"/>
                  </a:cubicBezTo>
                  <a:cubicBezTo>
                    <a:pt x="523" y="43"/>
                    <a:pt x="523" y="42"/>
                    <a:pt x="515" y="41"/>
                  </a:cubicBezTo>
                  <a:close/>
                  <a:moveTo>
                    <a:pt x="642" y="81"/>
                  </a:moveTo>
                  <a:cubicBezTo>
                    <a:pt x="641" y="70"/>
                    <a:pt x="641" y="60"/>
                    <a:pt x="641" y="49"/>
                  </a:cubicBezTo>
                  <a:cubicBezTo>
                    <a:pt x="645" y="49"/>
                    <a:pt x="649" y="49"/>
                    <a:pt x="653" y="49"/>
                  </a:cubicBezTo>
                  <a:cubicBezTo>
                    <a:pt x="653" y="47"/>
                    <a:pt x="653" y="45"/>
                    <a:pt x="653" y="42"/>
                  </a:cubicBezTo>
                  <a:cubicBezTo>
                    <a:pt x="649" y="42"/>
                    <a:pt x="645" y="42"/>
                    <a:pt x="641" y="42"/>
                  </a:cubicBezTo>
                  <a:cubicBezTo>
                    <a:pt x="641" y="38"/>
                    <a:pt x="641" y="33"/>
                    <a:pt x="641" y="29"/>
                  </a:cubicBezTo>
                  <a:cubicBezTo>
                    <a:pt x="629" y="28"/>
                    <a:pt x="634" y="37"/>
                    <a:pt x="632" y="42"/>
                  </a:cubicBezTo>
                  <a:cubicBezTo>
                    <a:pt x="630" y="42"/>
                    <a:pt x="627" y="43"/>
                    <a:pt x="625" y="43"/>
                  </a:cubicBezTo>
                  <a:cubicBezTo>
                    <a:pt x="625" y="45"/>
                    <a:pt x="625" y="47"/>
                    <a:pt x="625" y="49"/>
                  </a:cubicBezTo>
                  <a:cubicBezTo>
                    <a:pt x="627" y="49"/>
                    <a:pt x="630" y="49"/>
                    <a:pt x="633" y="50"/>
                  </a:cubicBezTo>
                  <a:cubicBezTo>
                    <a:pt x="633" y="51"/>
                    <a:pt x="633" y="53"/>
                    <a:pt x="633" y="55"/>
                  </a:cubicBezTo>
                  <a:cubicBezTo>
                    <a:pt x="633" y="63"/>
                    <a:pt x="633" y="72"/>
                    <a:pt x="633" y="80"/>
                  </a:cubicBezTo>
                  <a:cubicBezTo>
                    <a:pt x="633" y="89"/>
                    <a:pt x="638" y="93"/>
                    <a:pt x="647" y="93"/>
                  </a:cubicBezTo>
                  <a:cubicBezTo>
                    <a:pt x="653" y="93"/>
                    <a:pt x="654" y="92"/>
                    <a:pt x="653" y="85"/>
                  </a:cubicBezTo>
                  <a:cubicBezTo>
                    <a:pt x="646" y="87"/>
                    <a:pt x="642" y="86"/>
                    <a:pt x="642" y="81"/>
                  </a:cubicBezTo>
                  <a:close/>
                  <a:moveTo>
                    <a:pt x="563" y="91"/>
                  </a:moveTo>
                  <a:cubicBezTo>
                    <a:pt x="563" y="69"/>
                    <a:pt x="563" y="46"/>
                    <a:pt x="563" y="23"/>
                  </a:cubicBezTo>
                  <a:cubicBezTo>
                    <a:pt x="560" y="23"/>
                    <a:pt x="557" y="23"/>
                    <a:pt x="555" y="23"/>
                  </a:cubicBezTo>
                  <a:cubicBezTo>
                    <a:pt x="555" y="46"/>
                    <a:pt x="555" y="69"/>
                    <a:pt x="555" y="91"/>
                  </a:cubicBezTo>
                  <a:cubicBezTo>
                    <a:pt x="558" y="91"/>
                    <a:pt x="560" y="91"/>
                    <a:pt x="563" y="91"/>
                  </a:cubicBezTo>
                  <a:close/>
                  <a:moveTo>
                    <a:pt x="246" y="92"/>
                  </a:moveTo>
                  <a:cubicBezTo>
                    <a:pt x="249" y="92"/>
                    <a:pt x="251" y="92"/>
                    <a:pt x="253" y="92"/>
                  </a:cubicBezTo>
                  <a:cubicBezTo>
                    <a:pt x="253" y="75"/>
                    <a:pt x="253" y="59"/>
                    <a:pt x="253" y="43"/>
                  </a:cubicBezTo>
                  <a:cubicBezTo>
                    <a:pt x="251" y="43"/>
                    <a:pt x="249" y="43"/>
                    <a:pt x="246" y="43"/>
                  </a:cubicBezTo>
                  <a:cubicBezTo>
                    <a:pt x="246" y="59"/>
                    <a:pt x="246" y="76"/>
                    <a:pt x="246" y="92"/>
                  </a:cubicBezTo>
                  <a:close/>
                  <a:moveTo>
                    <a:pt x="251" y="32"/>
                  </a:moveTo>
                  <a:cubicBezTo>
                    <a:pt x="252" y="30"/>
                    <a:pt x="254" y="29"/>
                    <a:pt x="255" y="27"/>
                  </a:cubicBezTo>
                  <a:cubicBezTo>
                    <a:pt x="256" y="23"/>
                    <a:pt x="253" y="21"/>
                    <a:pt x="250" y="21"/>
                  </a:cubicBezTo>
                  <a:cubicBezTo>
                    <a:pt x="247" y="21"/>
                    <a:pt x="244" y="23"/>
                    <a:pt x="245" y="26"/>
                  </a:cubicBezTo>
                  <a:cubicBezTo>
                    <a:pt x="245" y="28"/>
                    <a:pt x="247" y="30"/>
                    <a:pt x="248" y="32"/>
                  </a:cubicBezTo>
                  <a:cubicBezTo>
                    <a:pt x="249" y="32"/>
                    <a:pt x="250" y="32"/>
                    <a:pt x="251" y="32"/>
                  </a:cubicBez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54"/>
              <a:endParaRPr lang="en-US" sz="1730">
                <a:solidFill>
                  <a:srgbClr val="505050"/>
                </a:solidFill>
              </a:endParaRPr>
            </a:p>
          </p:txBody>
        </p:sp>
      </p:grpSp>
      <p:sp>
        <p:nvSpPr>
          <p:cNvPr id="247" name="TextBox 246"/>
          <p:cNvSpPr txBox="1"/>
          <p:nvPr/>
        </p:nvSpPr>
        <p:spPr>
          <a:xfrm>
            <a:off x="7487983" y="2326640"/>
            <a:ext cx="2065515" cy="162932"/>
          </a:xfrm>
          <a:prstGeom prst="rect">
            <a:avLst/>
          </a:prstGeom>
          <a:noFill/>
        </p:spPr>
        <p:txBody>
          <a:bodyPr wrap="square" lIns="0" tIns="0" rIns="0" bIns="0" rtlCol="0">
            <a:spAutoFit/>
          </a:bodyPr>
          <a:lstStyle/>
          <a:p>
            <a:pPr algn="ctr" defTabSz="1218550">
              <a:lnSpc>
                <a:spcPct val="90000"/>
              </a:lnSpc>
              <a:spcBef>
                <a:spcPct val="20000"/>
              </a:spcBef>
              <a:buSzPct val="80000"/>
            </a:pPr>
            <a:r>
              <a:rPr lang="en-US" sz="1176" dirty="0">
                <a:solidFill>
                  <a:schemeClr val="tx2"/>
                </a:solidFill>
              </a:rPr>
              <a:t>3rd party clouds/hosting</a:t>
            </a:r>
          </a:p>
        </p:txBody>
      </p:sp>
      <p:grpSp>
        <p:nvGrpSpPr>
          <p:cNvPr id="257" name="Group 256"/>
          <p:cNvGrpSpPr/>
          <p:nvPr/>
        </p:nvGrpSpPr>
        <p:grpSpPr>
          <a:xfrm>
            <a:off x="2836550" y="1944724"/>
            <a:ext cx="1323578" cy="1141015"/>
            <a:chOff x="5543178" y="2749845"/>
            <a:chExt cx="1350118" cy="1163895"/>
          </a:xfrm>
        </p:grpSpPr>
        <p:sp>
          <p:nvSpPr>
            <p:cNvPr id="258" name="Isosceles Triangle 257"/>
            <p:cNvSpPr/>
            <p:nvPr/>
          </p:nvSpPr>
          <p:spPr bwMode="auto">
            <a:xfrm>
              <a:off x="5543178" y="2749845"/>
              <a:ext cx="1350118" cy="1163895"/>
            </a:xfrm>
            <a:prstGeom prst="triangl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grpSp>
          <p:nvGrpSpPr>
            <p:cNvPr id="259" name="Group 4"/>
            <p:cNvGrpSpPr>
              <a:grpSpLocks noChangeAspect="1"/>
            </p:cNvGrpSpPr>
            <p:nvPr/>
          </p:nvGrpSpPr>
          <p:grpSpPr bwMode="auto">
            <a:xfrm>
              <a:off x="5825237" y="3094530"/>
              <a:ext cx="783475" cy="778536"/>
              <a:chOff x="3125" y="1415"/>
              <a:chExt cx="1586" cy="1576"/>
            </a:xfrm>
            <a:solidFill>
              <a:schemeClr val="tx2"/>
            </a:solidFill>
          </p:grpSpPr>
          <p:sp>
            <p:nvSpPr>
              <p:cNvPr id="260" name="Freeform 5"/>
              <p:cNvSpPr>
                <a:spLocks/>
              </p:cNvSpPr>
              <p:nvPr/>
            </p:nvSpPr>
            <p:spPr bwMode="auto">
              <a:xfrm>
                <a:off x="3942" y="2006"/>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sp>
            <p:nvSpPr>
              <p:cNvPr id="261" name="Freeform 6"/>
              <p:cNvSpPr>
                <a:spLocks/>
              </p:cNvSpPr>
              <p:nvPr/>
            </p:nvSpPr>
            <p:spPr bwMode="auto">
              <a:xfrm>
                <a:off x="3600" y="2013"/>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sp>
            <p:nvSpPr>
              <p:cNvPr id="262" name="Freeform 7"/>
              <p:cNvSpPr>
                <a:spLocks noEditPoints="1"/>
              </p:cNvSpPr>
              <p:nvPr/>
            </p:nvSpPr>
            <p:spPr bwMode="auto">
              <a:xfrm>
                <a:off x="3125" y="1415"/>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grpSp>
      </p:grpSp>
      <p:sp>
        <p:nvSpPr>
          <p:cNvPr id="263" name="Rectangle 262"/>
          <p:cNvSpPr>
            <a:spLocks noChangeAspect="1"/>
          </p:cNvSpPr>
          <p:nvPr/>
        </p:nvSpPr>
        <p:spPr>
          <a:xfrm>
            <a:off x="2589719" y="2995260"/>
            <a:ext cx="1747813" cy="392245"/>
          </a:xfrm>
          <a:prstGeom prst="rect">
            <a:avLst/>
          </a:prstGeom>
        </p:spPr>
        <p:txBody>
          <a:bodyPr wrap="none">
            <a:spAutoFit/>
          </a:bodyPr>
          <a:lstStyle/>
          <a:p>
            <a:pPr defTabSz="914367"/>
            <a:r>
              <a:rPr lang="en-US" sz="1961" kern="0" dirty="0">
                <a:solidFill>
                  <a:schemeClr val="tx2"/>
                </a:solidFill>
                <a:cs typeface="Arial" panose="020B0604020202020204" pitchFamily="34" charset="0"/>
              </a:rPr>
              <a:t> </a:t>
            </a:r>
            <a:r>
              <a:rPr lang="en-US" sz="1372" kern="0" dirty="0">
                <a:solidFill>
                  <a:schemeClr val="tx2"/>
                </a:solidFill>
                <a:cs typeface="Arial" panose="020B0604020202020204" pitchFamily="34" charset="0"/>
              </a:rPr>
              <a:t>Windows Azure AD</a:t>
            </a:r>
            <a:endParaRPr lang="en-US" sz="1372" dirty="0">
              <a:solidFill>
                <a:schemeClr val="tx2"/>
              </a:solidFill>
            </a:endParaRPr>
          </a:p>
        </p:txBody>
      </p:sp>
      <p:grpSp>
        <p:nvGrpSpPr>
          <p:cNvPr id="265" name="Group 264"/>
          <p:cNvGrpSpPr>
            <a:grpSpLocks noChangeAspect="1"/>
          </p:cNvGrpSpPr>
          <p:nvPr/>
        </p:nvGrpSpPr>
        <p:grpSpPr>
          <a:xfrm>
            <a:off x="2082447" y="5206006"/>
            <a:ext cx="2411384" cy="1609118"/>
            <a:chOff x="287234" y="2360985"/>
            <a:chExt cx="2707920" cy="1806997"/>
          </a:xfrm>
        </p:grpSpPr>
        <p:grpSp>
          <p:nvGrpSpPr>
            <p:cNvPr id="266" name="Group 265"/>
            <p:cNvGrpSpPr/>
            <p:nvPr/>
          </p:nvGrpSpPr>
          <p:grpSpPr>
            <a:xfrm>
              <a:off x="287234" y="2360985"/>
              <a:ext cx="2707920" cy="1720268"/>
              <a:chOff x="287234" y="1581158"/>
              <a:chExt cx="2707920" cy="1720268"/>
            </a:xfrm>
          </p:grpSpPr>
          <p:sp>
            <p:nvSpPr>
              <p:cNvPr id="296" name="Rectangle 295"/>
              <p:cNvSpPr/>
              <p:nvPr/>
            </p:nvSpPr>
            <p:spPr bwMode="auto">
              <a:xfrm>
                <a:off x="287234" y="1581158"/>
                <a:ext cx="2707920" cy="1720268"/>
              </a:xfrm>
              <a:prstGeom prst="rect">
                <a:avLst/>
              </a:prstGeom>
              <a:solidFill>
                <a:schemeClr val="accent1"/>
              </a:solidFill>
              <a:ln w="19050">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grpSp>
            <p:nvGrpSpPr>
              <p:cNvPr id="297" name="Group 296"/>
              <p:cNvGrpSpPr/>
              <p:nvPr/>
            </p:nvGrpSpPr>
            <p:grpSpPr>
              <a:xfrm>
                <a:off x="1513979" y="1733977"/>
                <a:ext cx="1157897" cy="921483"/>
                <a:chOff x="1513979" y="1733977"/>
                <a:chExt cx="1157897" cy="921483"/>
              </a:xfrm>
            </p:grpSpPr>
            <p:sp>
              <p:nvSpPr>
                <p:cNvPr id="300" name="Freeform 19"/>
                <p:cNvSpPr>
                  <a:spLocks noEditPoints="1"/>
                </p:cNvSpPr>
                <p:nvPr/>
              </p:nvSpPr>
              <p:spPr bwMode="auto">
                <a:xfrm>
                  <a:off x="2160085" y="2233985"/>
                  <a:ext cx="511791" cy="421475"/>
                </a:xfrm>
                <a:custGeom>
                  <a:avLst/>
                  <a:gdLst>
                    <a:gd name="T0" fmla="*/ 243 w 292"/>
                    <a:gd name="T1" fmla="*/ 0 h 240"/>
                    <a:gd name="T2" fmla="*/ 49 w 292"/>
                    <a:gd name="T3" fmla="*/ 0 h 240"/>
                    <a:gd name="T4" fmla="*/ 34 w 292"/>
                    <a:gd name="T5" fmla="*/ 15 h 240"/>
                    <a:gd name="T6" fmla="*/ 34 w 292"/>
                    <a:gd name="T7" fmla="*/ 145 h 240"/>
                    <a:gd name="T8" fmla="*/ 49 w 292"/>
                    <a:gd name="T9" fmla="*/ 160 h 240"/>
                    <a:gd name="T10" fmla="*/ 243 w 292"/>
                    <a:gd name="T11" fmla="*/ 160 h 240"/>
                    <a:gd name="T12" fmla="*/ 258 w 292"/>
                    <a:gd name="T13" fmla="*/ 145 h 240"/>
                    <a:gd name="T14" fmla="*/ 258 w 292"/>
                    <a:gd name="T15" fmla="*/ 15 h 240"/>
                    <a:gd name="T16" fmla="*/ 243 w 292"/>
                    <a:gd name="T17" fmla="*/ 0 h 240"/>
                    <a:gd name="T18" fmla="*/ 244 w 292"/>
                    <a:gd name="T19" fmla="*/ 148 h 240"/>
                    <a:gd name="T20" fmla="*/ 48 w 292"/>
                    <a:gd name="T21" fmla="*/ 148 h 240"/>
                    <a:gd name="T22" fmla="*/ 48 w 292"/>
                    <a:gd name="T23" fmla="*/ 12 h 240"/>
                    <a:gd name="T24" fmla="*/ 244 w 292"/>
                    <a:gd name="T25" fmla="*/ 12 h 240"/>
                    <a:gd name="T26" fmla="*/ 244 w 292"/>
                    <a:gd name="T27" fmla="*/ 148 h 240"/>
                    <a:gd name="T28" fmla="*/ 287 w 292"/>
                    <a:gd name="T29" fmla="*/ 225 h 240"/>
                    <a:gd name="T30" fmla="*/ 260 w 292"/>
                    <a:gd name="T31" fmla="*/ 179 h 240"/>
                    <a:gd name="T32" fmla="*/ 245 w 292"/>
                    <a:gd name="T33" fmla="*/ 164 h 240"/>
                    <a:gd name="T34" fmla="*/ 47 w 292"/>
                    <a:gd name="T35" fmla="*/ 164 h 240"/>
                    <a:gd name="T36" fmla="*/ 32 w 292"/>
                    <a:gd name="T37" fmla="*/ 179 h 240"/>
                    <a:gd name="T38" fmla="*/ 5 w 292"/>
                    <a:gd name="T39" fmla="*/ 225 h 240"/>
                    <a:gd name="T40" fmla="*/ 11 w 292"/>
                    <a:gd name="T41" fmla="*/ 240 h 240"/>
                    <a:gd name="T42" fmla="*/ 282 w 292"/>
                    <a:gd name="T43" fmla="*/ 240 h 240"/>
                    <a:gd name="T44" fmla="*/ 287 w 292"/>
                    <a:gd name="T45" fmla="*/ 225 h 240"/>
                    <a:gd name="T46" fmla="*/ 108 w 292"/>
                    <a:gd name="T47" fmla="*/ 233 h 240"/>
                    <a:gd name="T48" fmla="*/ 114 w 292"/>
                    <a:gd name="T49" fmla="*/ 213 h 240"/>
                    <a:gd name="T50" fmla="*/ 178 w 292"/>
                    <a:gd name="T51" fmla="*/ 213 h 240"/>
                    <a:gd name="T52" fmla="*/ 184 w 292"/>
                    <a:gd name="T53" fmla="*/ 233 h 240"/>
                    <a:gd name="T54" fmla="*/ 108 w 292"/>
                    <a:gd name="T55" fmla="*/ 233 h 240"/>
                    <a:gd name="T56" fmla="*/ 26 w 292"/>
                    <a:gd name="T57" fmla="*/ 208 h 240"/>
                    <a:gd name="T58" fmla="*/ 47 w 292"/>
                    <a:gd name="T59" fmla="*/ 168 h 240"/>
                    <a:gd name="T60" fmla="*/ 244 w 292"/>
                    <a:gd name="T61" fmla="*/ 168 h 240"/>
                    <a:gd name="T62" fmla="*/ 266 w 292"/>
                    <a:gd name="T63" fmla="*/ 208 h 240"/>
                    <a:gd name="T64" fmla="*/ 26 w 292"/>
                    <a:gd name="T65" fmla="*/ 20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2" h="240">
                      <a:moveTo>
                        <a:pt x="243" y="0"/>
                      </a:moveTo>
                      <a:cubicBezTo>
                        <a:pt x="243" y="0"/>
                        <a:pt x="243" y="0"/>
                        <a:pt x="49" y="0"/>
                      </a:cubicBezTo>
                      <a:cubicBezTo>
                        <a:pt x="40" y="0"/>
                        <a:pt x="34" y="7"/>
                        <a:pt x="34" y="15"/>
                      </a:cubicBezTo>
                      <a:cubicBezTo>
                        <a:pt x="34" y="15"/>
                        <a:pt x="34" y="15"/>
                        <a:pt x="34" y="145"/>
                      </a:cubicBezTo>
                      <a:cubicBezTo>
                        <a:pt x="34" y="153"/>
                        <a:pt x="40" y="160"/>
                        <a:pt x="49" y="160"/>
                      </a:cubicBezTo>
                      <a:cubicBezTo>
                        <a:pt x="49" y="160"/>
                        <a:pt x="49" y="160"/>
                        <a:pt x="243" y="160"/>
                      </a:cubicBezTo>
                      <a:cubicBezTo>
                        <a:pt x="251" y="160"/>
                        <a:pt x="258" y="153"/>
                        <a:pt x="258" y="145"/>
                      </a:cubicBezTo>
                      <a:cubicBezTo>
                        <a:pt x="258" y="15"/>
                        <a:pt x="258" y="15"/>
                        <a:pt x="258" y="15"/>
                      </a:cubicBezTo>
                      <a:cubicBezTo>
                        <a:pt x="258" y="7"/>
                        <a:pt x="251" y="0"/>
                        <a:pt x="243" y="0"/>
                      </a:cubicBezTo>
                      <a:close/>
                      <a:moveTo>
                        <a:pt x="244" y="148"/>
                      </a:moveTo>
                      <a:cubicBezTo>
                        <a:pt x="48" y="148"/>
                        <a:pt x="48" y="148"/>
                        <a:pt x="48" y="148"/>
                      </a:cubicBezTo>
                      <a:cubicBezTo>
                        <a:pt x="48" y="12"/>
                        <a:pt x="48" y="12"/>
                        <a:pt x="48" y="12"/>
                      </a:cubicBezTo>
                      <a:cubicBezTo>
                        <a:pt x="244" y="12"/>
                        <a:pt x="244" y="12"/>
                        <a:pt x="244" y="12"/>
                      </a:cubicBezTo>
                      <a:lnTo>
                        <a:pt x="244" y="148"/>
                      </a:lnTo>
                      <a:close/>
                      <a:moveTo>
                        <a:pt x="287" y="225"/>
                      </a:moveTo>
                      <a:cubicBezTo>
                        <a:pt x="260" y="179"/>
                        <a:pt x="260" y="179"/>
                        <a:pt x="260" y="179"/>
                      </a:cubicBezTo>
                      <a:cubicBezTo>
                        <a:pt x="257" y="173"/>
                        <a:pt x="254" y="164"/>
                        <a:pt x="245" y="164"/>
                      </a:cubicBezTo>
                      <a:cubicBezTo>
                        <a:pt x="245" y="164"/>
                        <a:pt x="245" y="164"/>
                        <a:pt x="47" y="164"/>
                      </a:cubicBezTo>
                      <a:cubicBezTo>
                        <a:pt x="38" y="164"/>
                        <a:pt x="36" y="174"/>
                        <a:pt x="32" y="179"/>
                      </a:cubicBezTo>
                      <a:cubicBezTo>
                        <a:pt x="32" y="179"/>
                        <a:pt x="32" y="179"/>
                        <a:pt x="5" y="225"/>
                      </a:cubicBezTo>
                      <a:cubicBezTo>
                        <a:pt x="0" y="232"/>
                        <a:pt x="2" y="240"/>
                        <a:pt x="11" y="240"/>
                      </a:cubicBezTo>
                      <a:cubicBezTo>
                        <a:pt x="11" y="240"/>
                        <a:pt x="11" y="240"/>
                        <a:pt x="282" y="240"/>
                      </a:cubicBezTo>
                      <a:cubicBezTo>
                        <a:pt x="290" y="240"/>
                        <a:pt x="292" y="231"/>
                        <a:pt x="287" y="225"/>
                      </a:cubicBezTo>
                      <a:close/>
                      <a:moveTo>
                        <a:pt x="108" y="233"/>
                      </a:moveTo>
                      <a:cubicBezTo>
                        <a:pt x="114" y="213"/>
                        <a:pt x="114" y="213"/>
                        <a:pt x="114" y="213"/>
                      </a:cubicBezTo>
                      <a:cubicBezTo>
                        <a:pt x="178" y="213"/>
                        <a:pt x="178" y="213"/>
                        <a:pt x="178" y="213"/>
                      </a:cubicBezTo>
                      <a:cubicBezTo>
                        <a:pt x="184" y="233"/>
                        <a:pt x="184" y="233"/>
                        <a:pt x="184" y="233"/>
                      </a:cubicBezTo>
                      <a:lnTo>
                        <a:pt x="108" y="233"/>
                      </a:lnTo>
                      <a:close/>
                      <a:moveTo>
                        <a:pt x="26" y="208"/>
                      </a:moveTo>
                      <a:cubicBezTo>
                        <a:pt x="47" y="168"/>
                        <a:pt x="47" y="168"/>
                        <a:pt x="47" y="168"/>
                      </a:cubicBezTo>
                      <a:cubicBezTo>
                        <a:pt x="244" y="168"/>
                        <a:pt x="244" y="168"/>
                        <a:pt x="244" y="168"/>
                      </a:cubicBezTo>
                      <a:cubicBezTo>
                        <a:pt x="266" y="208"/>
                        <a:pt x="266" y="208"/>
                        <a:pt x="266" y="208"/>
                      </a:cubicBezTo>
                      <a:lnTo>
                        <a:pt x="26" y="208"/>
                      </a:ln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sp>
              <p:nvSpPr>
                <p:cNvPr id="305" name="Freeform 23"/>
                <p:cNvSpPr>
                  <a:spLocks/>
                </p:cNvSpPr>
                <p:nvPr/>
              </p:nvSpPr>
              <p:spPr bwMode="auto">
                <a:xfrm>
                  <a:off x="1513979" y="1733977"/>
                  <a:ext cx="257073" cy="305107"/>
                </a:xfrm>
                <a:custGeom>
                  <a:avLst/>
                  <a:gdLst>
                    <a:gd name="T0" fmla="*/ 925 w 925"/>
                    <a:gd name="T1" fmla="*/ 1097 h 1097"/>
                    <a:gd name="T2" fmla="*/ 854 w 925"/>
                    <a:gd name="T3" fmla="*/ 770 h 1097"/>
                    <a:gd name="T4" fmla="*/ 701 w 925"/>
                    <a:gd name="T5" fmla="*/ 666 h 1097"/>
                    <a:gd name="T6" fmla="*/ 608 w 925"/>
                    <a:gd name="T7" fmla="*/ 622 h 1097"/>
                    <a:gd name="T8" fmla="*/ 602 w 925"/>
                    <a:gd name="T9" fmla="*/ 584 h 1097"/>
                    <a:gd name="T10" fmla="*/ 569 w 925"/>
                    <a:gd name="T11" fmla="*/ 579 h 1097"/>
                    <a:gd name="T12" fmla="*/ 564 w 925"/>
                    <a:gd name="T13" fmla="*/ 535 h 1097"/>
                    <a:gd name="T14" fmla="*/ 602 w 925"/>
                    <a:gd name="T15" fmla="*/ 448 h 1097"/>
                    <a:gd name="T16" fmla="*/ 641 w 925"/>
                    <a:gd name="T17" fmla="*/ 398 h 1097"/>
                    <a:gd name="T18" fmla="*/ 624 w 925"/>
                    <a:gd name="T19" fmla="*/ 322 h 1097"/>
                    <a:gd name="T20" fmla="*/ 624 w 925"/>
                    <a:gd name="T21" fmla="*/ 169 h 1097"/>
                    <a:gd name="T22" fmla="*/ 351 w 925"/>
                    <a:gd name="T23" fmla="*/ 98 h 1097"/>
                    <a:gd name="T24" fmla="*/ 285 w 925"/>
                    <a:gd name="T25" fmla="*/ 278 h 1097"/>
                    <a:gd name="T26" fmla="*/ 301 w 925"/>
                    <a:gd name="T27" fmla="*/ 327 h 1097"/>
                    <a:gd name="T28" fmla="*/ 296 w 925"/>
                    <a:gd name="T29" fmla="*/ 409 h 1097"/>
                    <a:gd name="T30" fmla="*/ 323 w 925"/>
                    <a:gd name="T31" fmla="*/ 448 h 1097"/>
                    <a:gd name="T32" fmla="*/ 367 w 925"/>
                    <a:gd name="T33" fmla="*/ 535 h 1097"/>
                    <a:gd name="T34" fmla="*/ 367 w 925"/>
                    <a:gd name="T35" fmla="*/ 579 h 1097"/>
                    <a:gd name="T36" fmla="*/ 334 w 925"/>
                    <a:gd name="T37" fmla="*/ 584 h 1097"/>
                    <a:gd name="T38" fmla="*/ 329 w 925"/>
                    <a:gd name="T39" fmla="*/ 617 h 1097"/>
                    <a:gd name="T40" fmla="*/ 241 w 925"/>
                    <a:gd name="T41" fmla="*/ 660 h 1097"/>
                    <a:gd name="T42" fmla="*/ 61 w 925"/>
                    <a:gd name="T43" fmla="*/ 802 h 1097"/>
                    <a:gd name="T44" fmla="*/ 0 w 925"/>
                    <a:gd name="T45" fmla="*/ 1097 h 1097"/>
                    <a:gd name="T46" fmla="*/ 925 w 925"/>
                    <a:gd name="T47" fmla="*/ 109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25" h="1097">
                      <a:moveTo>
                        <a:pt x="925" y="1097"/>
                      </a:moveTo>
                      <a:cubicBezTo>
                        <a:pt x="925" y="1037"/>
                        <a:pt x="854" y="770"/>
                        <a:pt x="854" y="770"/>
                      </a:cubicBezTo>
                      <a:cubicBezTo>
                        <a:pt x="854" y="731"/>
                        <a:pt x="799" y="688"/>
                        <a:pt x="701" y="666"/>
                      </a:cubicBezTo>
                      <a:cubicBezTo>
                        <a:pt x="651" y="650"/>
                        <a:pt x="608" y="622"/>
                        <a:pt x="608" y="622"/>
                      </a:cubicBezTo>
                      <a:cubicBezTo>
                        <a:pt x="597" y="617"/>
                        <a:pt x="602" y="584"/>
                        <a:pt x="602" y="584"/>
                      </a:cubicBezTo>
                      <a:cubicBezTo>
                        <a:pt x="569" y="579"/>
                        <a:pt x="569" y="579"/>
                        <a:pt x="569" y="579"/>
                      </a:cubicBezTo>
                      <a:cubicBezTo>
                        <a:pt x="569" y="573"/>
                        <a:pt x="564" y="535"/>
                        <a:pt x="564" y="535"/>
                      </a:cubicBezTo>
                      <a:cubicBezTo>
                        <a:pt x="602" y="524"/>
                        <a:pt x="602" y="448"/>
                        <a:pt x="602" y="448"/>
                      </a:cubicBezTo>
                      <a:cubicBezTo>
                        <a:pt x="624" y="458"/>
                        <a:pt x="641" y="398"/>
                        <a:pt x="641" y="398"/>
                      </a:cubicBezTo>
                      <a:cubicBezTo>
                        <a:pt x="668" y="316"/>
                        <a:pt x="624" y="322"/>
                        <a:pt x="624" y="322"/>
                      </a:cubicBezTo>
                      <a:cubicBezTo>
                        <a:pt x="641" y="262"/>
                        <a:pt x="624" y="169"/>
                        <a:pt x="624" y="169"/>
                      </a:cubicBezTo>
                      <a:cubicBezTo>
                        <a:pt x="608" y="0"/>
                        <a:pt x="318" y="43"/>
                        <a:pt x="351" y="98"/>
                      </a:cubicBezTo>
                      <a:cubicBezTo>
                        <a:pt x="263" y="87"/>
                        <a:pt x="285" y="278"/>
                        <a:pt x="285" y="278"/>
                      </a:cubicBezTo>
                      <a:cubicBezTo>
                        <a:pt x="301" y="327"/>
                        <a:pt x="301" y="327"/>
                        <a:pt x="301" y="327"/>
                      </a:cubicBezTo>
                      <a:cubicBezTo>
                        <a:pt x="269" y="349"/>
                        <a:pt x="290" y="377"/>
                        <a:pt x="296" y="409"/>
                      </a:cubicBezTo>
                      <a:cubicBezTo>
                        <a:pt x="296" y="458"/>
                        <a:pt x="323" y="448"/>
                        <a:pt x="323" y="448"/>
                      </a:cubicBezTo>
                      <a:cubicBezTo>
                        <a:pt x="329" y="529"/>
                        <a:pt x="367" y="535"/>
                        <a:pt x="367" y="535"/>
                      </a:cubicBezTo>
                      <a:cubicBezTo>
                        <a:pt x="372" y="584"/>
                        <a:pt x="367" y="579"/>
                        <a:pt x="367" y="579"/>
                      </a:cubicBezTo>
                      <a:cubicBezTo>
                        <a:pt x="334" y="584"/>
                        <a:pt x="334" y="584"/>
                        <a:pt x="334" y="584"/>
                      </a:cubicBezTo>
                      <a:cubicBezTo>
                        <a:pt x="334" y="595"/>
                        <a:pt x="329" y="617"/>
                        <a:pt x="329" y="617"/>
                      </a:cubicBezTo>
                      <a:cubicBezTo>
                        <a:pt x="290" y="633"/>
                        <a:pt x="279" y="644"/>
                        <a:pt x="241" y="660"/>
                      </a:cubicBezTo>
                      <a:cubicBezTo>
                        <a:pt x="159" y="699"/>
                        <a:pt x="77" y="742"/>
                        <a:pt x="61" y="802"/>
                      </a:cubicBezTo>
                      <a:cubicBezTo>
                        <a:pt x="44" y="862"/>
                        <a:pt x="0" y="1097"/>
                        <a:pt x="0" y="1097"/>
                      </a:cubicBezTo>
                      <a:cubicBezTo>
                        <a:pt x="925" y="1097"/>
                        <a:pt x="925" y="1097"/>
                        <a:pt x="925" y="109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grpSp>
        </p:grpSp>
        <p:grpSp>
          <p:nvGrpSpPr>
            <p:cNvPr id="267" name="Group 3"/>
            <p:cNvGrpSpPr>
              <a:grpSpLocks noChangeAspect="1"/>
            </p:cNvGrpSpPr>
            <p:nvPr/>
          </p:nvGrpSpPr>
          <p:grpSpPr>
            <a:xfrm>
              <a:off x="820718" y="2771308"/>
              <a:ext cx="1663723" cy="1396674"/>
              <a:chOff x="5168302" y="3917505"/>
              <a:chExt cx="2195536" cy="1843122"/>
            </a:xfrm>
          </p:grpSpPr>
          <p:sp>
            <p:nvSpPr>
              <p:cNvPr id="268" name="Round Same Side Corner Rectangle 4"/>
              <p:cNvSpPr/>
              <p:nvPr>
                <p:custDataLst>
                  <p:tags r:id="rId1"/>
                </p:custDataLst>
              </p:nvPr>
            </p:nvSpPr>
            <p:spPr bwMode="auto">
              <a:xfrm rot="10800000">
                <a:off x="5168302" y="3917505"/>
                <a:ext cx="2195536" cy="1843122"/>
              </a:xfrm>
              <a:prstGeom prst="round2SameRect">
                <a:avLst>
                  <a:gd name="adj1" fmla="val 0"/>
                  <a:gd name="adj2" fmla="val 0"/>
                </a:avLst>
              </a:prstGeom>
              <a:noFill/>
              <a:ln w="19050" cap="flat" cmpd="sng" algn="ctr">
                <a:noFill/>
                <a:prstDash val="solid"/>
                <a:headEnd type="none" w="med" len="med"/>
                <a:tailEnd type="none" w="med" len="med"/>
              </a:ln>
              <a:effectLst/>
            </p:spPr>
            <p:txBody>
              <a:bodyPr vert="horz" wrap="square" lIns="111870" tIns="55934" rIns="111870" bIns="55934" numCol="1" rtlCol="0" anchor="ctr" anchorCtr="0" compatLnSpc="1">
                <a:prstTxWarp prst="textNoShape">
                  <a:avLst/>
                </a:prstTxWarp>
              </a:bodyPr>
              <a:lstStyle/>
              <a:p>
                <a:pPr algn="ctr" defTabSz="1118369" fontAlgn="base">
                  <a:spcBef>
                    <a:spcPct val="0"/>
                  </a:spcBef>
                  <a:spcAft>
                    <a:spcPct val="0"/>
                  </a:spcAft>
                  <a:defRPr/>
                </a:pPr>
                <a:endParaRPr lang="en-US" sz="2753" kern="0" dirty="0">
                  <a:solidFill>
                    <a:srgbClr val="505050"/>
                  </a:solidFill>
                </a:endParaRPr>
              </a:p>
            </p:txBody>
          </p:sp>
          <p:grpSp>
            <p:nvGrpSpPr>
              <p:cNvPr id="269" name="Group 5"/>
              <p:cNvGrpSpPr/>
              <p:nvPr/>
            </p:nvGrpSpPr>
            <p:grpSpPr>
              <a:xfrm>
                <a:off x="5633874" y="4226994"/>
                <a:ext cx="1463337" cy="1168124"/>
                <a:chOff x="5684753" y="4448116"/>
                <a:chExt cx="1463337" cy="1168124"/>
              </a:xfrm>
            </p:grpSpPr>
            <p:grpSp>
              <p:nvGrpSpPr>
                <p:cNvPr id="270" name="Group 8"/>
                <p:cNvGrpSpPr/>
                <p:nvPr/>
              </p:nvGrpSpPr>
              <p:grpSpPr>
                <a:xfrm>
                  <a:off x="5791654" y="4448116"/>
                  <a:ext cx="1032923" cy="701939"/>
                  <a:chOff x="1840649" y="4818296"/>
                  <a:chExt cx="966161" cy="691914"/>
                </a:xfrm>
              </p:grpSpPr>
              <p:sp>
                <p:nvSpPr>
                  <p:cNvPr id="273" name="Freeform 15"/>
                  <p:cNvSpPr>
                    <a:spLocks noChangeAspect="1"/>
                  </p:cNvSpPr>
                  <p:nvPr/>
                </p:nvSpPr>
                <p:spPr bwMode="auto">
                  <a:xfrm>
                    <a:off x="1840649" y="4818298"/>
                    <a:ext cx="483049" cy="691912"/>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rgbClr val="FFFFFF"/>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13925">
                      <a:defRPr/>
                    </a:pPr>
                    <a:endParaRPr lang="en-US" sz="1835" kern="0" dirty="0">
                      <a:ln>
                        <a:solidFill>
                          <a:srgbClr val="FFFFFF">
                            <a:alpha val="0"/>
                          </a:srgbClr>
                        </a:solidFill>
                      </a:ln>
                      <a:solidFill>
                        <a:srgbClr val="505050"/>
                      </a:solidFill>
                    </a:endParaRPr>
                  </a:p>
                </p:txBody>
              </p:sp>
              <p:sp>
                <p:nvSpPr>
                  <p:cNvPr id="274" name="Freeform 17"/>
                  <p:cNvSpPr>
                    <a:spLocks noChangeAspect="1"/>
                  </p:cNvSpPr>
                  <p:nvPr/>
                </p:nvSpPr>
                <p:spPr bwMode="auto">
                  <a:xfrm flipH="1">
                    <a:off x="2323761" y="4818296"/>
                    <a:ext cx="483049" cy="691912"/>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rgbClr val="FFFFFF">
                      <a:lumMod val="85000"/>
                    </a:srgb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13925">
                      <a:defRPr/>
                    </a:pPr>
                    <a:endParaRPr lang="en-US" sz="1835" kern="0" dirty="0">
                      <a:ln>
                        <a:solidFill>
                          <a:srgbClr val="FFFFFF">
                            <a:alpha val="0"/>
                          </a:srgbClr>
                        </a:solidFill>
                      </a:ln>
                      <a:solidFill>
                        <a:srgbClr val="505050"/>
                      </a:solidFill>
                    </a:endParaRPr>
                  </a:p>
                </p:txBody>
              </p:sp>
              <p:sp>
                <p:nvSpPr>
                  <p:cNvPr id="275" name="Oval 18"/>
                  <p:cNvSpPr>
                    <a:spLocks noChangeAspect="1" noChangeArrowheads="1"/>
                  </p:cNvSpPr>
                  <p:nvPr/>
                </p:nvSpPr>
                <p:spPr bwMode="auto">
                  <a:xfrm>
                    <a:off x="2201709" y="4985896"/>
                    <a:ext cx="91441" cy="91439"/>
                  </a:xfrm>
                  <a:prstGeom prst="ellipse">
                    <a:avLst/>
                  </a:prstGeom>
                  <a:solidFill>
                    <a:srgbClr val="0072C6"/>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13925">
                      <a:defRPr/>
                    </a:pPr>
                    <a:endParaRPr lang="en-US" sz="1835" kern="0" dirty="0">
                      <a:ln>
                        <a:solidFill>
                          <a:srgbClr val="FFFFFF">
                            <a:alpha val="0"/>
                          </a:srgbClr>
                        </a:solidFill>
                      </a:ln>
                      <a:solidFill>
                        <a:srgbClr val="505050"/>
                      </a:solidFill>
                    </a:endParaRPr>
                  </a:p>
                </p:txBody>
              </p:sp>
              <p:sp>
                <p:nvSpPr>
                  <p:cNvPr id="276" name="Oval 19"/>
                  <p:cNvSpPr>
                    <a:spLocks noChangeAspect="1" noChangeArrowheads="1"/>
                  </p:cNvSpPr>
                  <p:nvPr/>
                </p:nvSpPr>
                <p:spPr bwMode="auto">
                  <a:xfrm flipH="1">
                    <a:off x="2351276" y="4985914"/>
                    <a:ext cx="91440" cy="91440"/>
                  </a:xfrm>
                  <a:prstGeom prst="ellipse">
                    <a:avLst/>
                  </a:prstGeom>
                  <a:solidFill>
                    <a:srgbClr val="0072C6"/>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13925">
                      <a:defRPr/>
                    </a:pPr>
                    <a:endParaRPr lang="en-US" sz="1835" kern="0" dirty="0">
                      <a:ln>
                        <a:solidFill>
                          <a:srgbClr val="FFFFFF">
                            <a:alpha val="0"/>
                          </a:srgbClr>
                        </a:solidFill>
                      </a:ln>
                      <a:solidFill>
                        <a:srgbClr val="505050"/>
                      </a:solidFill>
                    </a:endParaRPr>
                  </a:p>
                </p:txBody>
              </p:sp>
              <p:sp>
                <p:nvSpPr>
                  <p:cNvPr id="277" name="Oval 20"/>
                  <p:cNvSpPr>
                    <a:spLocks noChangeAspect="1" noChangeArrowheads="1"/>
                  </p:cNvSpPr>
                  <p:nvPr/>
                </p:nvSpPr>
                <p:spPr bwMode="auto">
                  <a:xfrm>
                    <a:off x="2201709" y="5317092"/>
                    <a:ext cx="91440" cy="91440"/>
                  </a:xfrm>
                  <a:prstGeom prst="ellipse">
                    <a:avLst/>
                  </a:prstGeom>
                  <a:solidFill>
                    <a:srgbClr val="0072C6"/>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13925">
                      <a:defRPr/>
                    </a:pPr>
                    <a:endParaRPr lang="en-US" sz="1835" kern="0" dirty="0">
                      <a:ln>
                        <a:solidFill>
                          <a:srgbClr val="FFFFFF">
                            <a:alpha val="0"/>
                          </a:srgbClr>
                        </a:solidFill>
                      </a:ln>
                      <a:solidFill>
                        <a:srgbClr val="505050"/>
                      </a:solidFill>
                    </a:endParaRPr>
                  </a:p>
                </p:txBody>
              </p:sp>
              <p:sp>
                <p:nvSpPr>
                  <p:cNvPr id="278" name="Oval 21"/>
                  <p:cNvSpPr>
                    <a:spLocks noChangeAspect="1" noChangeArrowheads="1"/>
                  </p:cNvSpPr>
                  <p:nvPr/>
                </p:nvSpPr>
                <p:spPr bwMode="auto">
                  <a:xfrm flipH="1">
                    <a:off x="2351276" y="5317110"/>
                    <a:ext cx="91440" cy="91440"/>
                  </a:xfrm>
                  <a:prstGeom prst="ellipse">
                    <a:avLst/>
                  </a:prstGeom>
                  <a:solidFill>
                    <a:srgbClr val="0072C6"/>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13925">
                      <a:defRPr/>
                    </a:pPr>
                    <a:endParaRPr lang="en-US" sz="1835" kern="0" dirty="0">
                      <a:ln>
                        <a:solidFill>
                          <a:srgbClr val="FFFFFF">
                            <a:alpha val="0"/>
                          </a:srgbClr>
                        </a:solidFill>
                      </a:ln>
                      <a:solidFill>
                        <a:srgbClr val="505050"/>
                      </a:solidFill>
                    </a:endParaRPr>
                  </a:p>
                </p:txBody>
              </p:sp>
              <p:sp>
                <p:nvSpPr>
                  <p:cNvPr id="279" name="Oval 22"/>
                  <p:cNvSpPr>
                    <a:spLocks noChangeAspect="1" noChangeArrowheads="1"/>
                  </p:cNvSpPr>
                  <p:nvPr/>
                </p:nvSpPr>
                <p:spPr bwMode="auto">
                  <a:xfrm flipH="1">
                    <a:off x="2477440" y="5293282"/>
                    <a:ext cx="91440" cy="91440"/>
                  </a:xfrm>
                  <a:prstGeom prst="ellipse">
                    <a:avLst/>
                  </a:prstGeom>
                  <a:solidFill>
                    <a:srgbClr val="0072C6"/>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13925">
                      <a:defRPr/>
                    </a:pPr>
                    <a:endParaRPr lang="en-US" sz="1835" kern="0" dirty="0">
                      <a:ln>
                        <a:solidFill>
                          <a:srgbClr val="FFFFFF">
                            <a:alpha val="0"/>
                          </a:srgbClr>
                        </a:solidFill>
                      </a:ln>
                      <a:solidFill>
                        <a:srgbClr val="505050"/>
                      </a:solidFill>
                    </a:endParaRPr>
                  </a:p>
                </p:txBody>
              </p:sp>
              <p:sp>
                <p:nvSpPr>
                  <p:cNvPr id="280" name="Oval 23"/>
                  <p:cNvSpPr>
                    <a:spLocks noChangeAspect="1" noChangeArrowheads="1"/>
                  </p:cNvSpPr>
                  <p:nvPr/>
                </p:nvSpPr>
                <p:spPr bwMode="auto">
                  <a:xfrm>
                    <a:off x="2077441" y="5293282"/>
                    <a:ext cx="91440" cy="91440"/>
                  </a:xfrm>
                  <a:prstGeom prst="ellipse">
                    <a:avLst/>
                  </a:prstGeom>
                  <a:solidFill>
                    <a:srgbClr val="0072C6"/>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13925">
                      <a:defRPr/>
                    </a:pPr>
                    <a:endParaRPr lang="en-US" sz="1835" kern="0" dirty="0">
                      <a:ln>
                        <a:solidFill>
                          <a:srgbClr val="FFFFFF">
                            <a:alpha val="0"/>
                          </a:srgbClr>
                        </a:solidFill>
                      </a:ln>
                      <a:solidFill>
                        <a:srgbClr val="505050"/>
                      </a:solidFill>
                    </a:endParaRPr>
                  </a:p>
                </p:txBody>
              </p:sp>
              <p:sp>
                <p:nvSpPr>
                  <p:cNvPr id="281" name="Oval 24"/>
                  <p:cNvSpPr>
                    <a:spLocks noChangeAspect="1" noChangeArrowheads="1"/>
                  </p:cNvSpPr>
                  <p:nvPr/>
                </p:nvSpPr>
                <p:spPr bwMode="auto">
                  <a:xfrm flipH="1">
                    <a:off x="2603604" y="5277799"/>
                    <a:ext cx="91440" cy="91440"/>
                  </a:xfrm>
                  <a:prstGeom prst="ellipse">
                    <a:avLst/>
                  </a:prstGeom>
                  <a:solidFill>
                    <a:srgbClr val="0072C6"/>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13925">
                      <a:defRPr/>
                    </a:pPr>
                    <a:endParaRPr lang="en-US" sz="1835" kern="0" dirty="0">
                      <a:ln>
                        <a:solidFill>
                          <a:srgbClr val="FFFFFF">
                            <a:alpha val="0"/>
                          </a:srgbClr>
                        </a:solidFill>
                      </a:ln>
                      <a:solidFill>
                        <a:srgbClr val="505050"/>
                      </a:solidFill>
                    </a:endParaRPr>
                  </a:p>
                </p:txBody>
              </p:sp>
              <p:sp>
                <p:nvSpPr>
                  <p:cNvPr id="282" name="Oval 25"/>
                  <p:cNvSpPr>
                    <a:spLocks noChangeAspect="1" noChangeArrowheads="1"/>
                  </p:cNvSpPr>
                  <p:nvPr/>
                </p:nvSpPr>
                <p:spPr bwMode="auto">
                  <a:xfrm flipH="1">
                    <a:off x="1953173" y="5277799"/>
                    <a:ext cx="91440" cy="91440"/>
                  </a:xfrm>
                  <a:prstGeom prst="ellipse">
                    <a:avLst/>
                  </a:prstGeom>
                  <a:solidFill>
                    <a:srgbClr val="0072C6"/>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13925">
                      <a:defRPr/>
                    </a:pPr>
                    <a:endParaRPr lang="en-US" sz="1835" kern="0" dirty="0">
                      <a:ln>
                        <a:solidFill>
                          <a:srgbClr val="FFFFFF">
                            <a:alpha val="0"/>
                          </a:srgbClr>
                        </a:solidFill>
                      </a:ln>
                      <a:solidFill>
                        <a:srgbClr val="505050"/>
                      </a:solidFill>
                    </a:endParaRPr>
                  </a:p>
                </p:txBody>
              </p:sp>
              <p:sp>
                <p:nvSpPr>
                  <p:cNvPr id="283" name="Arc 26"/>
                  <p:cNvSpPr/>
                  <p:nvPr/>
                </p:nvSpPr>
                <p:spPr>
                  <a:xfrm rot="5012506">
                    <a:off x="2200463" y="5152334"/>
                    <a:ext cx="197274" cy="174698"/>
                  </a:xfrm>
                  <a:prstGeom prst="arc">
                    <a:avLst>
                      <a:gd name="adj1" fmla="val 16200000"/>
                      <a:gd name="adj2" fmla="val 814800"/>
                    </a:avLst>
                  </a:prstGeom>
                  <a:noFill/>
                  <a:ln w="9525" cap="flat" cmpd="sng" algn="ctr">
                    <a:no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3925">
                      <a:defRPr/>
                    </a:pPr>
                    <a:endParaRPr lang="en-US" sz="1835" dirty="0">
                      <a:ln>
                        <a:solidFill>
                          <a:srgbClr val="FFFFFF">
                            <a:alpha val="0"/>
                          </a:srgbClr>
                        </a:solidFill>
                      </a:ln>
                      <a:solidFill>
                        <a:srgbClr val="505050"/>
                      </a:solidFill>
                    </a:endParaRPr>
                  </a:p>
                </p:txBody>
              </p:sp>
              <p:sp>
                <p:nvSpPr>
                  <p:cNvPr id="284" name="Arc 29"/>
                  <p:cNvSpPr/>
                  <p:nvPr/>
                </p:nvSpPr>
                <p:spPr>
                  <a:xfrm rot="16587494" flipH="1">
                    <a:off x="2252986" y="5152334"/>
                    <a:ext cx="197274" cy="174698"/>
                  </a:xfrm>
                  <a:prstGeom prst="arc">
                    <a:avLst>
                      <a:gd name="adj1" fmla="val 16200000"/>
                      <a:gd name="adj2" fmla="val 814800"/>
                    </a:avLst>
                  </a:prstGeom>
                  <a:noFill/>
                  <a:ln w="9525" cap="flat" cmpd="sng" algn="ctr">
                    <a:no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3925">
                      <a:defRPr/>
                    </a:pPr>
                    <a:endParaRPr lang="en-US" sz="1835" dirty="0">
                      <a:ln>
                        <a:solidFill>
                          <a:srgbClr val="FFFFFF">
                            <a:alpha val="0"/>
                          </a:srgbClr>
                        </a:solidFill>
                      </a:ln>
                      <a:solidFill>
                        <a:srgbClr val="505050"/>
                      </a:solidFill>
                    </a:endParaRPr>
                  </a:p>
                </p:txBody>
              </p:sp>
              <p:sp>
                <p:nvSpPr>
                  <p:cNvPr id="285" name="Arc 30"/>
                  <p:cNvSpPr/>
                  <p:nvPr/>
                </p:nvSpPr>
                <p:spPr>
                  <a:xfrm rot="7395384">
                    <a:off x="2218960" y="4926421"/>
                    <a:ext cx="150756" cy="174698"/>
                  </a:xfrm>
                  <a:prstGeom prst="arc">
                    <a:avLst>
                      <a:gd name="adj1" fmla="val 16200000"/>
                      <a:gd name="adj2" fmla="val 21459126"/>
                    </a:avLst>
                  </a:prstGeom>
                  <a:noFill/>
                  <a:ln w="9525" cap="flat" cmpd="sng" algn="ctr">
                    <a:no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3925">
                      <a:defRPr/>
                    </a:pPr>
                    <a:endParaRPr lang="en-US" sz="1835" dirty="0">
                      <a:ln>
                        <a:solidFill>
                          <a:srgbClr val="FFFFFF">
                            <a:alpha val="0"/>
                          </a:srgbClr>
                        </a:solidFill>
                      </a:ln>
                      <a:solidFill>
                        <a:srgbClr val="505050"/>
                      </a:solidFill>
                    </a:endParaRPr>
                  </a:p>
                </p:txBody>
              </p:sp>
              <p:cxnSp>
                <p:nvCxnSpPr>
                  <p:cNvPr id="286" name="Straight Connector 33"/>
                  <p:cNvCxnSpPr>
                    <a:stCxn id="275" idx="4"/>
                    <a:endCxn id="277" idx="0"/>
                  </p:cNvCxnSpPr>
                  <p:nvPr/>
                </p:nvCxnSpPr>
                <p:spPr>
                  <a:xfrm>
                    <a:off x="2247429" y="5077335"/>
                    <a:ext cx="0" cy="239757"/>
                  </a:xfrm>
                  <a:prstGeom prst="line">
                    <a:avLst/>
                  </a:prstGeom>
                  <a:noFill/>
                  <a:ln w="9525" cap="flat" cmpd="sng" algn="ctr">
                    <a:noFill/>
                    <a:prstDash val="solid"/>
                  </a:ln>
                  <a:effectLst/>
                </p:spPr>
              </p:cxnSp>
              <p:sp>
                <p:nvSpPr>
                  <p:cNvPr id="287" name="Oval 34"/>
                  <p:cNvSpPr>
                    <a:spLocks noChangeAspect="1" noChangeArrowheads="1"/>
                  </p:cNvSpPr>
                  <p:nvPr/>
                </p:nvSpPr>
                <p:spPr bwMode="auto">
                  <a:xfrm>
                    <a:off x="2201709" y="5139927"/>
                    <a:ext cx="91440" cy="91440"/>
                  </a:xfrm>
                  <a:prstGeom prst="ellipse">
                    <a:avLst/>
                  </a:prstGeom>
                  <a:solidFill>
                    <a:srgbClr val="0072C6"/>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13925">
                      <a:defRPr/>
                    </a:pPr>
                    <a:endParaRPr lang="en-US" sz="1835" kern="0" dirty="0">
                      <a:ln>
                        <a:solidFill>
                          <a:srgbClr val="FFFFFF">
                            <a:alpha val="0"/>
                          </a:srgbClr>
                        </a:solidFill>
                      </a:ln>
                      <a:solidFill>
                        <a:srgbClr val="505050"/>
                      </a:solidFill>
                    </a:endParaRPr>
                  </a:p>
                </p:txBody>
              </p:sp>
              <p:cxnSp>
                <p:nvCxnSpPr>
                  <p:cNvPr id="288" name="Straight Connector 36"/>
                  <p:cNvCxnSpPr>
                    <a:stCxn id="276" idx="4"/>
                    <a:endCxn id="278" idx="0"/>
                  </p:cNvCxnSpPr>
                  <p:nvPr/>
                </p:nvCxnSpPr>
                <p:spPr>
                  <a:xfrm>
                    <a:off x="2396995" y="5077355"/>
                    <a:ext cx="0" cy="239755"/>
                  </a:xfrm>
                  <a:prstGeom prst="line">
                    <a:avLst/>
                  </a:prstGeom>
                  <a:noFill/>
                  <a:ln w="9525" cap="flat" cmpd="sng" algn="ctr">
                    <a:noFill/>
                    <a:prstDash val="solid"/>
                  </a:ln>
                  <a:effectLst/>
                </p:spPr>
              </p:cxnSp>
              <p:sp>
                <p:nvSpPr>
                  <p:cNvPr id="289" name="Oval 38"/>
                  <p:cNvSpPr>
                    <a:spLocks noChangeAspect="1" noChangeArrowheads="1"/>
                  </p:cNvSpPr>
                  <p:nvPr/>
                </p:nvSpPr>
                <p:spPr bwMode="auto">
                  <a:xfrm flipH="1">
                    <a:off x="2351275" y="5139945"/>
                    <a:ext cx="91440" cy="91440"/>
                  </a:xfrm>
                  <a:prstGeom prst="ellipse">
                    <a:avLst/>
                  </a:prstGeom>
                  <a:solidFill>
                    <a:srgbClr val="0072C6"/>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13925">
                      <a:defRPr/>
                    </a:pPr>
                    <a:endParaRPr lang="en-US" sz="1835" kern="0" dirty="0">
                      <a:ln>
                        <a:solidFill>
                          <a:srgbClr val="FFFFFF">
                            <a:alpha val="0"/>
                          </a:srgbClr>
                        </a:solidFill>
                      </a:ln>
                      <a:solidFill>
                        <a:srgbClr val="505050"/>
                      </a:solidFill>
                    </a:endParaRPr>
                  </a:p>
                </p:txBody>
              </p:sp>
              <p:cxnSp>
                <p:nvCxnSpPr>
                  <p:cNvPr id="290" name="Straight Connector 39"/>
                  <p:cNvCxnSpPr>
                    <a:stCxn id="276" idx="3"/>
                    <a:endCxn id="281" idx="7"/>
                  </p:cNvCxnSpPr>
                  <p:nvPr/>
                </p:nvCxnSpPr>
                <p:spPr>
                  <a:xfrm>
                    <a:off x="2429325" y="5063964"/>
                    <a:ext cx="187669" cy="227227"/>
                  </a:xfrm>
                  <a:prstGeom prst="line">
                    <a:avLst/>
                  </a:prstGeom>
                  <a:noFill/>
                  <a:ln w="9525" cap="flat" cmpd="sng" algn="ctr">
                    <a:noFill/>
                    <a:prstDash val="solid"/>
                  </a:ln>
                  <a:effectLst/>
                </p:spPr>
              </p:cxnSp>
              <p:sp>
                <p:nvSpPr>
                  <p:cNvPr id="291" name="Oval 41"/>
                  <p:cNvSpPr>
                    <a:spLocks noChangeAspect="1" noChangeArrowheads="1"/>
                  </p:cNvSpPr>
                  <p:nvPr/>
                </p:nvSpPr>
                <p:spPr bwMode="auto">
                  <a:xfrm flipH="1">
                    <a:off x="2477440" y="5131857"/>
                    <a:ext cx="91440" cy="91440"/>
                  </a:xfrm>
                  <a:prstGeom prst="ellipse">
                    <a:avLst/>
                  </a:prstGeom>
                  <a:solidFill>
                    <a:srgbClr val="0072C6"/>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13925">
                      <a:defRPr/>
                    </a:pPr>
                    <a:endParaRPr lang="en-US" sz="1835" kern="0" dirty="0">
                      <a:ln>
                        <a:solidFill>
                          <a:srgbClr val="FFFFFF">
                            <a:alpha val="0"/>
                          </a:srgbClr>
                        </a:solidFill>
                      </a:ln>
                      <a:solidFill>
                        <a:srgbClr val="505050"/>
                      </a:solidFill>
                    </a:endParaRPr>
                  </a:p>
                </p:txBody>
              </p:sp>
              <p:cxnSp>
                <p:nvCxnSpPr>
                  <p:cNvPr id="292" name="Straight Connector 42"/>
                  <p:cNvCxnSpPr>
                    <a:stCxn id="275" idx="3"/>
                    <a:endCxn id="282" idx="1"/>
                  </p:cNvCxnSpPr>
                  <p:nvPr/>
                </p:nvCxnSpPr>
                <p:spPr>
                  <a:xfrm flipH="1">
                    <a:off x="2031222" y="5063944"/>
                    <a:ext cx="183878" cy="227246"/>
                  </a:xfrm>
                  <a:prstGeom prst="line">
                    <a:avLst/>
                  </a:prstGeom>
                  <a:noFill/>
                  <a:ln w="9525" cap="flat" cmpd="sng" algn="ctr">
                    <a:noFill/>
                    <a:prstDash val="solid"/>
                  </a:ln>
                  <a:effectLst/>
                </p:spPr>
              </p:cxnSp>
              <p:sp>
                <p:nvSpPr>
                  <p:cNvPr id="293" name="Oval 44"/>
                  <p:cNvSpPr>
                    <a:spLocks noChangeAspect="1" noChangeArrowheads="1"/>
                  </p:cNvSpPr>
                  <p:nvPr/>
                </p:nvSpPr>
                <p:spPr bwMode="auto">
                  <a:xfrm>
                    <a:off x="2082174" y="5131848"/>
                    <a:ext cx="91440" cy="91440"/>
                  </a:xfrm>
                  <a:prstGeom prst="ellipse">
                    <a:avLst/>
                  </a:prstGeom>
                  <a:solidFill>
                    <a:srgbClr val="0072C6"/>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13925">
                      <a:defRPr/>
                    </a:pPr>
                    <a:endParaRPr lang="en-US" sz="1835" kern="0" dirty="0">
                      <a:ln>
                        <a:solidFill>
                          <a:srgbClr val="FFFFFF">
                            <a:alpha val="0"/>
                          </a:srgbClr>
                        </a:solidFill>
                      </a:ln>
                      <a:solidFill>
                        <a:srgbClr val="505050"/>
                      </a:solidFill>
                    </a:endParaRPr>
                  </a:p>
                </p:txBody>
              </p:sp>
              <p:cxnSp>
                <p:nvCxnSpPr>
                  <p:cNvPr id="294" name="Straight Connector 45"/>
                  <p:cNvCxnSpPr>
                    <a:stCxn id="287" idx="3"/>
                    <a:endCxn id="280" idx="7"/>
                  </p:cNvCxnSpPr>
                  <p:nvPr/>
                </p:nvCxnSpPr>
                <p:spPr>
                  <a:xfrm flipH="1">
                    <a:off x="2155490" y="5217976"/>
                    <a:ext cx="59609" cy="88697"/>
                  </a:xfrm>
                  <a:prstGeom prst="line">
                    <a:avLst/>
                  </a:prstGeom>
                  <a:noFill/>
                  <a:ln w="9525" cap="flat" cmpd="sng" algn="ctr">
                    <a:noFill/>
                    <a:prstDash val="solid"/>
                  </a:ln>
                  <a:effectLst/>
                </p:spPr>
              </p:cxnSp>
              <p:cxnSp>
                <p:nvCxnSpPr>
                  <p:cNvPr id="295" name="Straight Connector 49"/>
                  <p:cNvCxnSpPr>
                    <a:stCxn id="289" idx="3"/>
                    <a:endCxn id="279" idx="7"/>
                  </p:cNvCxnSpPr>
                  <p:nvPr/>
                </p:nvCxnSpPr>
                <p:spPr>
                  <a:xfrm>
                    <a:off x="2429324" y="5217994"/>
                    <a:ext cx="61506" cy="88679"/>
                  </a:xfrm>
                  <a:prstGeom prst="line">
                    <a:avLst/>
                  </a:prstGeom>
                  <a:noFill/>
                  <a:ln w="9525" cap="flat" cmpd="sng" algn="ctr">
                    <a:noFill/>
                    <a:prstDash val="solid"/>
                  </a:ln>
                  <a:effectLst/>
                </p:spPr>
              </p:cxnSp>
            </p:grpSp>
            <p:sp>
              <p:nvSpPr>
                <p:cNvPr id="271" name="Rectangle 10"/>
                <p:cNvSpPr/>
                <p:nvPr/>
              </p:nvSpPr>
              <p:spPr>
                <a:xfrm>
                  <a:off x="5684753" y="5365383"/>
                  <a:ext cx="1463337" cy="250857"/>
                </a:xfrm>
                <a:prstGeom prst="rect">
                  <a:avLst/>
                </a:prstGeom>
                <a:ln>
                  <a:noFill/>
                </a:ln>
              </p:spPr>
              <p:txBody>
                <a:bodyPr wrap="none" lIns="0" tIns="0" rIns="0" bIns="0" anchor="ctr">
                  <a:spAutoFit/>
                </a:bodyPr>
                <a:lstStyle/>
                <a:p>
                  <a:pPr algn="ctr" defTabSz="1117987" fontAlgn="base">
                    <a:spcBef>
                      <a:spcPts val="1468"/>
                    </a:spcBef>
                    <a:spcAft>
                      <a:spcPct val="0"/>
                    </a:spcAft>
                  </a:pPr>
                  <a:r>
                    <a:rPr lang="en-US" sz="1100" kern="0" dirty="0">
                      <a:ln>
                        <a:solidFill>
                          <a:srgbClr val="FFFFFF">
                            <a:alpha val="0"/>
                          </a:srgbClr>
                        </a:solidFill>
                      </a:ln>
                      <a:solidFill>
                        <a:schemeClr val="bg1"/>
                      </a:solidFill>
                      <a:latin typeface="Segoe"/>
                    </a:rPr>
                    <a:t>Active Directory</a:t>
                  </a:r>
                </a:p>
              </p:txBody>
            </p:sp>
          </p:grpSp>
        </p:grpSp>
      </p:grpSp>
      <p:sp>
        <p:nvSpPr>
          <p:cNvPr id="311" name="Freeform 310"/>
          <p:cNvSpPr/>
          <p:nvPr/>
        </p:nvSpPr>
        <p:spPr bwMode="auto">
          <a:xfrm rot="19083974">
            <a:off x="2849854" y="3752623"/>
            <a:ext cx="1056605" cy="1160627"/>
          </a:xfrm>
          <a:custGeom>
            <a:avLst/>
            <a:gdLst>
              <a:gd name="connsiteX0" fmla="*/ 0 w 581025"/>
              <a:gd name="connsiteY0" fmla="*/ 1200150 h 1200150"/>
              <a:gd name="connsiteX1" fmla="*/ 581025 w 581025"/>
              <a:gd name="connsiteY1" fmla="*/ 0 h 1200150"/>
            </a:gdLst>
            <a:ahLst/>
            <a:cxnLst>
              <a:cxn ang="0">
                <a:pos x="connsiteX0" y="connsiteY0"/>
              </a:cxn>
              <a:cxn ang="0">
                <a:pos x="connsiteX1" y="connsiteY1"/>
              </a:cxn>
            </a:cxnLst>
            <a:rect l="l" t="t" r="r" b="b"/>
            <a:pathLst>
              <a:path w="581025" h="1200150">
                <a:moveTo>
                  <a:pt x="0" y="1200150"/>
                </a:moveTo>
                <a:lnTo>
                  <a:pt x="581025" y="0"/>
                </a:lnTo>
              </a:path>
            </a:pathLst>
          </a:custGeom>
          <a:noFill/>
          <a:ln w="57150" cap="rnd">
            <a:solidFill>
              <a:schemeClr val="accent2"/>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33"/>
            <a:endParaRPr lang="en-US" sz="1765">
              <a:solidFill>
                <a:srgbClr val="EFEFEF"/>
              </a:solidFill>
            </a:endParaRPr>
          </a:p>
        </p:txBody>
      </p:sp>
      <p:grpSp>
        <p:nvGrpSpPr>
          <p:cNvPr id="314" name="Group 313"/>
          <p:cNvGrpSpPr/>
          <p:nvPr/>
        </p:nvGrpSpPr>
        <p:grpSpPr>
          <a:xfrm>
            <a:off x="4899804" y="5233666"/>
            <a:ext cx="1728401" cy="1385282"/>
            <a:chOff x="4362450" y="3817938"/>
            <a:chExt cx="4495800" cy="2544763"/>
          </a:xfrm>
        </p:grpSpPr>
        <p:sp>
          <p:nvSpPr>
            <p:cNvPr id="315" name="Freeform 102"/>
            <p:cNvSpPr>
              <a:spLocks/>
            </p:cNvSpPr>
            <p:nvPr/>
          </p:nvSpPr>
          <p:spPr bwMode="auto">
            <a:xfrm>
              <a:off x="5302250" y="5114926"/>
              <a:ext cx="1476375" cy="1247775"/>
            </a:xfrm>
            <a:custGeom>
              <a:avLst/>
              <a:gdLst>
                <a:gd name="T0" fmla="*/ 419 w 930"/>
                <a:gd name="T1" fmla="*/ 134 h 786"/>
                <a:gd name="T2" fmla="*/ 419 w 930"/>
                <a:gd name="T3" fmla="*/ 0 h 786"/>
                <a:gd name="T4" fmla="*/ 317 w 930"/>
                <a:gd name="T5" fmla="*/ 0 h 786"/>
                <a:gd name="T6" fmla="*/ 317 w 930"/>
                <a:gd name="T7" fmla="*/ 134 h 786"/>
                <a:gd name="T8" fmla="*/ 282 w 930"/>
                <a:gd name="T9" fmla="*/ 134 h 786"/>
                <a:gd name="T10" fmla="*/ 282 w 930"/>
                <a:gd name="T11" fmla="*/ 0 h 786"/>
                <a:gd name="T12" fmla="*/ 180 w 930"/>
                <a:gd name="T13" fmla="*/ 0 h 786"/>
                <a:gd name="T14" fmla="*/ 180 w 930"/>
                <a:gd name="T15" fmla="*/ 134 h 786"/>
                <a:gd name="T16" fmla="*/ 0 w 930"/>
                <a:gd name="T17" fmla="*/ 134 h 786"/>
                <a:gd name="T18" fmla="*/ 0 w 930"/>
                <a:gd name="T19" fmla="*/ 166 h 786"/>
                <a:gd name="T20" fmla="*/ 42 w 930"/>
                <a:gd name="T21" fmla="*/ 166 h 786"/>
                <a:gd name="T22" fmla="*/ 42 w 930"/>
                <a:gd name="T23" fmla="*/ 786 h 786"/>
                <a:gd name="T24" fmla="*/ 887 w 930"/>
                <a:gd name="T25" fmla="*/ 786 h 786"/>
                <a:gd name="T26" fmla="*/ 887 w 930"/>
                <a:gd name="T27" fmla="*/ 166 h 786"/>
                <a:gd name="T28" fmla="*/ 930 w 930"/>
                <a:gd name="T29" fmla="*/ 166 h 786"/>
                <a:gd name="T30" fmla="*/ 930 w 930"/>
                <a:gd name="T31" fmla="*/ 134 h 786"/>
                <a:gd name="T32" fmla="*/ 419 w 930"/>
                <a:gd name="T33" fmla="*/ 134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0" h="786">
                  <a:moveTo>
                    <a:pt x="419" y="134"/>
                  </a:moveTo>
                  <a:lnTo>
                    <a:pt x="419" y="0"/>
                  </a:lnTo>
                  <a:lnTo>
                    <a:pt x="317" y="0"/>
                  </a:lnTo>
                  <a:lnTo>
                    <a:pt x="317" y="134"/>
                  </a:lnTo>
                  <a:lnTo>
                    <a:pt x="282" y="134"/>
                  </a:lnTo>
                  <a:lnTo>
                    <a:pt x="282" y="0"/>
                  </a:lnTo>
                  <a:lnTo>
                    <a:pt x="180" y="0"/>
                  </a:lnTo>
                  <a:lnTo>
                    <a:pt x="180" y="134"/>
                  </a:lnTo>
                  <a:lnTo>
                    <a:pt x="0" y="134"/>
                  </a:lnTo>
                  <a:lnTo>
                    <a:pt x="0" y="166"/>
                  </a:lnTo>
                  <a:lnTo>
                    <a:pt x="42" y="166"/>
                  </a:lnTo>
                  <a:lnTo>
                    <a:pt x="42" y="786"/>
                  </a:lnTo>
                  <a:lnTo>
                    <a:pt x="887" y="786"/>
                  </a:lnTo>
                  <a:lnTo>
                    <a:pt x="887" y="166"/>
                  </a:lnTo>
                  <a:lnTo>
                    <a:pt x="930" y="166"/>
                  </a:lnTo>
                  <a:lnTo>
                    <a:pt x="930" y="134"/>
                  </a:lnTo>
                  <a:lnTo>
                    <a:pt x="419" y="1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103"/>
            <p:cNvSpPr>
              <a:spLocks/>
            </p:cNvSpPr>
            <p:nvPr/>
          </p:nvSpPr>
          <p:spPr bwMode="auto">
            <a:xfrm>
              <a:off x="6078537" y="5114926"/>
              <a:ext cx="1476375" cy="1247775"/>
            </a:xfrm>
            <a:custGeom>
              <a:avLst/>
              <a:gdLst>
                <a:gd name="T0" fmla="*/ 419 w 930"/>
                <a:gd name="T1" fmla="*/ 134 h 786"/>
                <a:gd name="T2" fmla="*/ 419 w 930"/>
                <a:gd name="T3" fmla="*/ 0 h 786"/>
                <a:gd name="T4" fmla="*/ 317 w 930"/>
                <a:gd name="T5" fmla="*/ 0 h 786"/>
                <a:gd name="T6" fmla="*/ 317 w 930"/>
                <a:gd name="T7" fmla="*/ 134 h 786"/>
                <a:gd name="T8" fmla="*/ 282 w 930"/>
                <a:gd name="T9" fmla="*/ 134 h 786"/>
                <a:gd name="T10" fmla="*/ 282 w 930"/>
                <a:gd name="T11" fmla="*/ 0 h 786"/>
                <a:gd name="T12" fmla="*/ 184 w 930"/>
                <a:gd name="T13" fmla="*/ 0 h 786"/>
                <a:gd name="T14" fmla="*/ 184 w 930"/>
                <a:gd name="T15" fmla="*/ 134 h 786"/>
                <a:gd name="T16" fmla="*/ 0 w 930"/>
                <a:gd name="T17" fmla="*/ 134 h 786"/>
                <a:gd name="T18" fmla="*/ 0 w 930"/>
                <a:gd name="T19" fmla="*/ 166 h 786"/>
                <a:gd name="T20" fmla="*/ 43 w 930"/>
                <a:gd name="T21" fmla="*/ 166 h 786"/>
                <a:gd name="T22" fmla="*/ 43 w 930"/>
                <a:gd name="T23" fmla="*/ 786 h 786"/>
                <a:gd name="T24" fmla="*/ 888 w 930"/>
                <a:gd name="T25" fmla="*/ 786 h 786"/>
                <a:gd name="T26" fmla="*/ 888 w 930"/>
                <a:gd name="T27" fmla="*/ 166 h 786"/>
                <a:gd name="T28" fmla="*/ 930 w 930"/>
                <a:gd name="T29" fmla="*/ 166 h 786"/>
                <a:gd name="T30" fmla="*/ 930 w 930"/>
                <a:gd name="T31" fmla="*/ 134 h 786"/>
                <a:gd name="T32" fmla="*/ 419 w 930"/>
                <a:gd name="T33" fmla="*/ 134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0" h="786">
                  <a:moveTo>
                    <a:pt x="419" y="134"/>
                  </a:moveTo>
                  <a:lnTo>
                    <a:pt x="419" y="0"/>
                  </a:lnTo>
                  <a:lnTo>
                    <a:pt x="317" y="0"/>
                  </a:lnTo>
                  <a:lnTo>
                    <a:pt x="317" y="134"/>
                  </a:lnTo>
                  <a:lnTo>
                    <a:pt x="282" y="134"/>
                  </a:lnTo>
                  <a:lnTo>
                    <a:pt x="282" y="0"/>
                  </a:lnTo>
                  <a:lnTo>
                    <a:pt x="184" y="0"/>
                  </a:lnTo>
                  <a:lnTo>
                    <a:pt x="184" y="134"/>
                  </a:lnTo>
                  <a:lnTo>
                    <a:pt x="0" y="134"/>
                  </a:lnTo>
                  <a:lnTo>
                    <a:pt x="0" y="166"/>
                  </a:lnTo>
                  <a:lnTo>
                    <a:pt x="43" y="166"/>
                  </a:lnTo>
                  <a:lnTo>
                    <a:pt x="43" y="786"/>
                  </a:lnTo>
                  <a:lnTo>
                    <a:pt x="888" y="786"/>
                  </a:lnTo>
                  <a:lnTo>
                    <a:pt x="888" y="166"/>
                  </a:lnTo>
                  <a:lnTo>
                    <a:pt x="930" y="166"/>
                  </a:lnTo>
                  <a:lnTo>
                    <a:pt x="930" y="134"/>
                  </a:lnTo>
                  <a:lnTo>
                    <a:pt x="419" y="1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Rectangle 105"/>
            <p:cNvSpPr>
              <a:spLocks noChangeArrowheads="1"/>
            </p:cNvSpPr>
            <p:nvPr/>
          </p:nvSpPr>
          <p:spPr bwMode="auto">
            <a:xfrm>
              <a:off x="4362450" y="4679951"/>
              <a:ext cx="1336675" cy="168275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Rectangle 107"/>
            <p:cNvSpPr>
              <a:spLocks noChangeArrowheads="1"/>
            </p:cNvSpPr>
            <p:nvPr/>
          </p:nvSpPr>
          <p:spPr bwMode="auto">
            <a:xfrm>
              <a:off x="4486275" y="4830763"/>
              <a:ext cx="173038" cy="179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Rectangle 108"/>
            <p:cNvSpPr>
              <a:spLocks noChangeArrowheads="1"/>
            </p:cNvSpPr>
            <p:nvPr/>
          </p:nvSpPr>
          <p:spPr bwMode="auto">
            <a:xfrm>
              <a:off x="4486275" y="4830763"/>
              <a:ext cx="173038" cy="8890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Rectangle 109"/>
            <p:cNvSpPr>
              <a:spLocks noChangeArrowheads="1"/>
            </p:cNvSpPr>
            <p:nvPr/>
          </p:nvSpPr>
          <p:spPr bwMode="auto">
            <a:xfrm>
              <a:off x="4787900" y="4830763"/>
              <a:ext cx="173038" cy="1793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Rectangle 110"/>
            <p:cNvSpPr>
              <a:spLocks noChangeArrowheads="1"/>
            </p:cNvSpPr>
            <p:nvPr/>
          </p:nvSpPr>
          <p:spPr bwMode="auto">
            <a:xfrm>
              <a:off x="5089525" y="4830763"/>
              <a:ext cx="179388" cy="179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Rectangle 111"/>
            <p:cNvSpPr>
              <a:spLocks noChangeArrowheads="1"/>
            </p:cNvSpPr>
            <p:nvPr/>
          </p:nvSpPr>
          <p:spPr bwMode="auto">
            <a:xfrm>
              <a:off x="4787900" y="6021388"/>
              <a:ext cx="173038" cy="3413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Rectangle 112"/>
            <p:cNvSpPr>
              <a:spLocks noChangeArrowheads="1"/>
            </p:cNvSpPr>
            <p:nvPr/>
          </p:nvSpPr>
          <p:spPr bwMode="auto">
            <a:xfrm>
              <a:off x="5089525" y="6021388"/>
              <a:ext cx="179388" cy="3413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Rectangle 113"/>
            <p:cNvSpPr>
              <a:spLocks noChangeArrowheads="1"/>
            </p:cNvSpPr>
            <p:nvPr/>
          </p:nvSpPr>
          <p:spPr bwMode="auto">
            <a:xfrm>
              <a:off x="5397500" y="4830763"/>
              <a:ext cx="173038" cy="1793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Rectangle 114"/>
            <p:cNvSpPr>
              <a:spLocks noChangeArrowheads="1"/>
            </p:cNvSpPr>
            <p:nvPr/>
          </p:nvSpPr>
          <p:spPr bwMode="auto">
            <a:xfrm>
              <a:off x="4486275" y="5132388"/>
              <a:ext cx="173038" cy="179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Rectangle 115"/>
            <p:cNvSpPr>
              <a:spLocks noChangeArrowheads="1"/>
            </p:cNvSpPr>
            <p:nvPr/>
          </p:nvSpPr>
          <p:spPr bwMode="auto">
            <a:xfrm>
              <a:off x="4787900" y="5132388"/>
              <a:ext cx="173038" cy="1793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Rectangle 116"/>
            <p:cNvSpPr>
              <a:spLocks noChangeArrowheads="1"/>
            </p:cNvSpPr>
            <p:nvPr/>
          </p:nvSpPr>
          <p:spPr bwMode="auto">
            <a:xfrm>
              <a:off x="5089525" y="5132388"/>
              <a:ext cx="179388" cy="1793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Rectangle 117"/>
            <p:cNvSpPr>
              <a:spLocks noChangeArrowheads="1"/>
            </p:cNvSpPr>
            <p:nvPr/>
          </p:nvSpPr>
          <p:spPr bwMode="auto">
            <a:xfrm>
              <a:off x="5397500" y="5132388"/>
              <a:ext cx="173038" cy="179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Rectangle 118"/>
            <p:cNvSpPr>
              <a:spLocks noChangeArrowheads="1"/>
            </p:cNvSpPr>
            <p:nvPr/>
          </p:nvSpPr>
          <p:spPr bwMode="auto">
            <a:xfrm>
              <a:off x="4486275" y="5440363"/>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Rectangle 119"/>
            <p:cNvSpPr>
              <a:spLocks noChangeArrowheads="1"/>
            </p:cNvSpPr>
            <p:nvPr/>
          </p:nvSpPr>
          <p:spPr bwMode="auto">
            <a:xfrm>
              <a:off x="4787900" y="5440363"/>
              <a:ext cx="17303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Rectangle 120"/>
            <p:cNvSpPr>
              <a:spLocks noChangeArrowheads="1"/>
            </p:cNvSpPr>
            <p:nvPr/>
          </p:nvSpPr>
          <p:spPr bwMode="auto">
            <a:xfrm>
              <a:off x="5089525" y="5440363"/>
              <a:ext cx="179388" cy="1730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Rectangle 121"/>
            <p:cNvSpPr>
              <a:spLocks noChangeArrowheads="1"/>
            </p:cNvSpPr>
            <p:nvPr/>
          </p:nvSpPr>
          <p:spPr bwMode="auto">
            <a:xfrm>
              <a:off x="5397500" y="5440363"/>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Rectangle 122"/>
            <p:cNvSpPr>
              <a:spLocks noChangeArrowheads="1"/>
            </p:cNvSpPr>
            <p:nvPr/>
          </p:nvSpPr>
          <p:spPr bwMode="auto">
            <a:xfrm>
              <a:off x="4486275" y="5741988"/>
              <a:ext cx="173038" cy="1730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Rectangle 123"/>
            <p:cNvSpPr>
              <a:spLocks noChangeArrowheads="1"/>
            </p:cNvSpPr>
            <p:nvPr/>
          </p:nvSpPr>
          <p:spPr bwMode="auto">
            <a:xfrm>
              <a:off x="4787900" y="5741988"/>
              <a:ext cx="17303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Rectangle 124"/>
            <p:cNvSpPr>
              <a:spLocks noChangeArrowheads="1"/>
            </p:cNvSpPr>
            <p:nvPr/>
          </p:nvSpPr>
          <p:spPr bwMode="auto">
            <a:xfrm>
              <a:off x="5089525" y="5741988"/>
              <a:ext cx="17938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Rectangle 125"/>
            <p:cNvSpPr>
              <a:spLocks noChangeArrowheads="1"/>
            </p:cNvSpPr>
            <p:nvPr/>
          </p:nvSpPr>
          <p:spPr bwMode="auto">
            <a:xfrm>
              <a:off x="5397500" y="5741988"/>
              <a:ext cx="173038" cy="1730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Rectangle 126"/>
            <p:cNvSpPr>
              <a:spLocks noChangeArrowheads="1"/>
            </p:cNvSpPr>
            <p:nvPr/>
          </p:nvSpPr>
          <p:spPr bwMode="auto">
            <a:xfrm>
              <a:off x="4486275" y="5440363"/>
              <a:ext cx="173038" cy="841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Rectangle 127"/>
            <p:cNvSpPr>
              <a:spLocks noChangeArrowheads="1"/>
            </p:cNvSpPr>
            <p:nvPr/>
          </p:nvSpPr>
          <p:spPr bwMode="auto">
            <a:xfrm>
              <a:off x="5397500" y="5440363"/>
              <a:ext cx="173038" cy="841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Rectangle 128"/>
            <p:cNvSpPr>
              <a:spLocks noChangeArrowheads="1"/>
            </p:cNvSpPr>
            <p:nvPr/>
          </p:nvSpPr>
          <p:spPr bwMode="auto">
            <a:xfrm>
              <a:off x="5397500" y="5132388"/>
              <a:ext cx="173038" cy="8890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Rectangle 136"/>
            <p:cNvSpPr>
              <a:spLocks noChangeArrowheads="1"/>
            </p:cNvSpPr>
            <p:nvPr/>
          </p:nvSpPr>
          <p:spPr bwMode="auto">
            <a:xfrm>
              <a:off x="4960937" y="4416426"/>
              <a:ext cx="520700" cy="2127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Rectangle 137"/>
            <p:cNvSpPr>
              <a:spLocks noChangeArrowheads="1"/>
            </p:cNvSpPr>
            <p:nvPr/>
          </p:nvSpPr>
          <p:spPr bwMode="auto">
            <a:xfrm>
              <a:off x="7639050" y="5294313"/>
              <a:ext cx="1219200" cy="1068388"/>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Rectangle 138"/>
            <p:cNvSpPr>
              <a:spLocks noChangeArrowheads="1"/>
            </p:cNvSpPr>
            <p:nvPr/>
          </p:nvSpPr>
          <p:spPr bwMode="auto">
            <a:xfrm>
              <a:off x="7572375" y="5245101"/>
              <a:ext cx="1285875" cy="49213"/>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Rectangle 139"/>
            <p:cNvSpPr>
              <a:spLocks noChangeArrowheads="1"/>
            </p:cNvSpPr>
            <p:nvPr/>
          </p:nvSpPr>
          <p:spPr bwMode="auto">
            <a:xfrm>
              <a:off x="8064500" y="6021388"/>
              <a:ext cx="177800" cy="341313"/>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Rectangle 140"/>
            <p:cNvSpPr>
              <a:spLocks noChangeArrowheads="1"/>
            </p:cNvSpPr>
            <p:nvPr/>
          </p:nvSpPr>
          <p:spPr bwMode="auto">
            <a:xfrm>
              <a:off x="8366125" y="6021388"/>
              <a:ext cx="177800" cy="341313"/>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Rectangle 141"/>
            <p:cNvSpPr>
              <a:spLocks noChangeArrowheads="1"/>
            </p:cNvSpPr>
            <p:nvPr/>
          </p:nvSpPr>
          <p:spPr bwMode="auto">
            <a:xfrm>
              <a:off x="7761287" y="5440363"/>
              <a:ext cx="174625"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Rectangle 142"/>
            <p:cNvSpPr>
              <a:spLocks noChangeArrowheads="1"/>
            </p:cNvSpPr>
            <p:nvPr/>
          </p:nvSpPr>
          <p:spPr bwMode="auto">
            <a:xfrm>
              <a:off x="8064500" y="5440363"/>
              <a:ext cx="177800"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Rectangle 143"/>
            <p:cNvSpPr>
              <a:spLocks noChangeArrowheads="1"/>
            </p:cNvSpPr>
            <p:nvPr/>
          </p:nvSpPr>
          <p:spPr bwMode="auto">
            <a:xfrm>
              <a:off x="8366125" y="5440363"/>
              <a:ext cx="177800" cy="1730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Rectangle 144"/>
            <p:cNvSpPr>
              <a:spLocks noChangeArrowheads="1"/>
            </p:cNvSpPr>
            <p:nvPr/>
          </p:nvSpPr>
          <p:spPr bwMode="auto">
            <a:xfrm>
              <a:off x="8672512" y="5440363"/>
              <a:ext cx="174625"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Rectangle 145"/>
            <p:cNvSpPr>
              <a:spLocks noChangeArrowheads="1"/>
            </p:cNvSpPr>
            <p:nvPr/>
          </p:nvSpPr>
          <p:spPr bwMode="auto">
            <a:xfrm>
              <a:off x="7761287" y="5741988"/>
              <a:ext cx="174625" cy="1730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Rectangle 146"/>
            <p:cNvSpPr>
              <a:spLocks noChangeArrowheads="1"/>
            </p:cNvSpPr>
            <p:nvPr/>
          </p:nvSpPr>
          <p:spPr bwMode="auto">
            <a:xfrm>
              <a:off x="8064500" y="5741988"/>
              <a:ext cx="177800"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Rectangle 147"/>
            <p:cNvSpPr>
              <a:spLocks noChangeArrowheads="1"/>
            </p:cNvSpPr>
            <p:nvPr/>
          </p:nvSpPr>
          <p:spPr bwMode="auto">
            <a:xfrm>
              <a:off x="8366125" y="5741988"/>
              <a:ext cx="177800"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Rectangle 148"/>
            <p:cNvSpPr>
              <a:spLocks noChangeArrowheads="1"/>
            </p:cNvSpPr>
            <p:nvPr/>
          </p:nvSpPr>
          <p:spPr bwMode="auto">
            <a:xfrm>
              <a:off x="8672512" y="5741988"/>
              <a:ext cx="174625" cy="1730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Rectangle 149"/>
            <p:cNvSpPr>
              <a:spLocks noChangeArrowheads="1"/>
            </p:cNvSpPr>
            <p:nvPr/>
          </p:nvSpPr>
          <p:spPr bwMode="auto">
            <a:xfrm>
              <a:off x="7761287" y="5440363"/>
              <a:ext cx="174625" cy="841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Rectangle 150"/>
            <p:cNvSpPr>
              <a:spLocks noChangeArrowheads="1"/>
            </p:cNvSpPr>
            <p:nvPr/>
          </p:nvSpPr>
          <p:spPr bwMode="auto">
            <a:xfrm>
              <a:off x="8672512" y="5440363"/>
              <a:ext cx="174625" cy="841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Rectangle 151"/>
            <p:cNvSpPr>
              <a:spLocks noChangeArrowheads="1"/>
            </p:cNvSpPr>
            <p:nvPr/>
          </p:nvSpPr>
          <p:spPr bwMode="auto">
            <a:xfrm>
              <a:off x="8242300" y="5032376"/>
              <a:ext cx="514350" cy="2127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Rectangle 152"/>
            <p:cNvSpPr>
              <a:spLocks noChangeArrowheads="1"/>
            </p:cNvSpPr>
            <p:nvPr/>
          </p:nvSpPr>
          <p:spPr bwMode="auto">
            <a:xfrm>
              <a:off x="6000750" y="4079876"/>
              <a:ext cx="1336675" cy="22828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Rectangle 153"/>
            <p:cNvSpPr>
              <a:spLocks noChangeArrowheads="1"/>
            </p:cNvSpPr>
            <p:nvPr/>
          </p:nvSpPr>
          <p:spPr bwMode="auto">
            <a:xfrm>
              <a:off x="5934075" y="4024313"/>
              <a:ext cx="1470025" cy="5556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Rectangle 154"/>
            <p:cNvSpPr>
              <a:spLocks noChangeArrowheads="1"/>
            </p:cNvSpPr>
            <p:nvPr/>
          </p:nvSpPr>
          <p:spPr bwMode="auto">
            <a:xfrm>
              <a:off x="6124575" y="4830763"/>
              <a:ext cx="173038" cy="179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Rectangle 155"/>
            <p:cNvSpPr>
              <a:spLocks noChangeArrowheads="1"/>
            </p:cNvSpPr>
            <p:nvPr/>
          </p:nvSpPr>
          <p:spPr bwMode="auto">
            <a:xfrm>
              <a:off x="6124575" y="4830763"/>
              <a:ext cx="173038" cy="889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Rectangle 156"/>
            <p:cNvSpPr>
              <a:spLocks noChangeArrowheads="1"/>
            </p:cNvSpPr>
            <p:nvPr/>
          </p:nvSpPr>
          <p:spPr bwMode="auto">
            <a:xfrm>
              <a:off x="6426200" y="4830763"/>
              <a:ext cx="173038" cy="179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Rectangle 157"/>
            <p:cNvSpPr>
              <a:spLocks noChangeArrowheads="1"/>
            </p:cNvSpPr>
            <p:nvPr/>
          </p:nvSpPr>
          <p:spPr bwMode="auto">
            <a:xfrm>
              <a:off x="6727825" y="4830763"/>
              <a:ext cx="179388" cy="179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Rectangle 158"/>
            <p:cNvSpPr>
              <a:spLocks noChangeArrowheads="1"/>
            </p:cNvSpPr>
            <p:nvPr/>
          </p:nvSpPr>
          <p:spPr bwMode="auto">
            <a:xfrm>
              <a:off x="6426200" y="6021388"/>
              <a:ext cx="173038" cy="3413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 name="Rectangle 159"/>
            <p:cNvSpPr>
              <a:spLocks noChangeArrowheads="1"/>
            </p:cNvSpPr>
            <p:nvPr/>
          </p:nvSpPr>
          <p:spPr bwMode="auto">
            <a:xfrm>
              <a:off x="6727825" y="6021388"/>
              <a:ext cx="179388" cy="3413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Rectangle 160"/>
            <p:cNvSpPr>
              <a:spLocks noChangeArrowheads="1"/>
            </p:cNvSpPr>
            <p:nvPr/>
          </p:nvSpPr>
          <p:spPr bwMode="auto">
            <a:xfrm>
              <a:off x="7035800" y="4830763"/>
              <a:ext cx="173038" cy="179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Rectangle 161"/>
            <p:cNvSpPr>
              <a:spLocks noChangeArrowheads="1"/>
            </p:cNvSpPr>
            <p:nvPr/>
          </p:nvSpPr>
          <p:spPr bwMode="auto">
            <a:xfrm>
              <a:off x="6124575" y="5132388"/>
              <a:ext cx="173038" cy="179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Rectangle 162"/>
            <p:cNvSpPr>
              <a:spLocks noChangeArrowheads="1"/>
            </p:cNvSpPr>
            <p:nvPr/>
          </p:nvSpPr>
          <p:spPr bwMode="auto">
            <a:xfrm>
              <a:off x="6426200" y="5132388"/>
              <a:ext cx="173038" cy="179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Rectangle 163"/>
            <p:cNvSpPr>
              <a:spLocks noChangeArrowheads="1"/>
            </p:cNvSpPr>
            <p:nvPr/>
          </p:nvSpPr>
          <p:spPr bwMode="auto">
            <a:xfrm>
              <a:off x="6727825" y="5132388"/>
              <a:ext cx="179388" cy="179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Rectangle 164"/>
            <p:cNvSpPr>
              <a:spLocks noChangeArrowheads="1"/>
            </p:cNvSpPr>
            <p:nvPr/>
          </p:nvSpPr>
          <p:spPr bwMode="auto">
            <a:xfrm>
              <a:off x="7035800" y="5132388"/>
              <a:ext cx="173038" cy="179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Rectangle 165"/>
            <p:cNvSpPr>
              <a:spLocks noChangeArrowheads="1"/>
            </p:cNvSpPr>
            <p:nvPr/>
          </p:nvSpPr>
          <p:spPr bwMode="auto">
            <a:xfrm>
              <a:off x="6124575" y="5440363"/>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Rectangle 166"/>
            <p:cNvSpPr>
              <a:spLocks noChangeArrowheads="1"/>
            </p:cNvSpPr>
            <p:nvPr/>
          </p:nvSpPr>
          <p:spPr bwMode="auto">
            <a:xfrm>
              <a:off x="6426200" y="5440363"/>
              <a:ext cx="17303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Rectangle 167"/>
            <p:cNvSpPr>
              <a:spLocks noChangeArrowheads="1"/>
            </p:cNvSpPr>
            <p:nvPr/>
          </p:nvSpPr>
          <p:spPr bwMode="auto">
            <a:xfrm>
              <a:off x="6727825" y="5440363"/>
              <a:ext cx="17938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Rectangle 168"/>
            <p:cNvSpPr>
              <a:spLocks noChangeArrowheads="1"/>
            </p:cNvSpPr>
            <p:nvPr/>
          </p:nvSpPr>
          <p:spPr bwMode="auto">
            <a:xfrm>
              <a:off x="7035800" y="5440363"/>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Rectangle 169"/>
            <p:cNvSpPr>
              <a:spLocks noChangeArrowheads="1"/>
            </p:cNvSpPr>
            <p:nvPr/>
          </p:nvSpPr>
          <p:spPr bwMode="auto">
            <a:xfrm>
              <a:off x="6124575" y="5741988"/>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Rectangle 170"/>
            <p:cNvSpPr>
              <a:spLocks noChangeArrowheads="1"/>
            </p:cNvSpPr>
            <p:nvPr/>
          </p:nvSpPr>
          <p:spPr bwMode="auto">
            <a:xfrm>
              <a:off x="6426200" y="5741988"/>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Rectangle 171"/>
            <p:cNvSpPr>
              <a:spLocks noChangeArrowheads="1"/>
            </p:cNvSpPr>
            <p:nvPr/>
          </p:nvSpPr>
          <p:spPr bwMode="auto">
            <a:xfrm>
              <a:off x="6727825" y="5741988"/>
              <a:ext cx="17938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Rectangle 172"/>
            <p:cNvSpPr>
              <a:spLocks noChangeArrowheads="1"/>
            </p:cNvSpPr>
            <p:nvPr/>
          </p:nvSpPr>
          <p:spPr bwMode="auto">
            <a:xfrm>
              <a:off x="7035800" y="5741988"/>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Rectangle 173"/>
            <p:cNvSpPr>
              <a:spLocks noChangeArrowheads="1"/>
            </p:cNvSpPr>
            <p:nvPr/>
          </p:nvSpPr>
          <p:spPr bwMode="auto">
            <a:xfrm>
              <a:off x="6124575" y="5440363"/>
              <a:ext cx="173038" cy="841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Rectangle 174"/>
            <p:cNvSpPr>
              <a:spLocks noChangeArrowheads="1"/>
            </p:cNvSpPr>
            <p:nvPr/>
          </p:nvSpPr>
          <p:spPr bwMode="auto">
            <a:xfrm>
              <a:off x="7035800" y="5440363"/>
              <a:ext cx="173038" cy="841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Rectangle 175"/>
            <p:cNvSpPr>
              <a:spLocks noChangeArrowheads="1"/>
            </p:cNvSpPr>
            <p:nvPr/>
          </p:nvSpPr>
          <p:spPr bwMode="auto">
            <a:xfrm>
              <a:off x="7035800" y="5132388"/>
              <a:ext cx="173038" cy="889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Rectangle 176"/>
            <p:cNvSpPr>
              <a:spLocks noChangeArrowheads="1"/>
            </p:cNvSpPr>
            <p:nvPr/>
          </p:nvSpPr>
          <p:spPr bwMode="auto">
            <a:xfrm>
              <a:off x="6124575" y="4225926"/>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Rectangle 177"/>
            <p:cNvSpPr>
              <a:spLocks noChangeArrowheads="1"/>
            </p:cNvSpPr>
            <p:nvPr/>
          </p:nvSpPr>
          <p:spPr bwMode="auto">
            <a:xfrm>
              <a:off x="6124575" y="4225926"/>
              <a:ext cx="173038" cy="904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Rectangle 178"/>
            <p:cNvSpPr>
              <a:spLocks noChangeArrowheads="1"/>
            </p:cNvSpPr>
            <p:nvPr/>
          </p:nvSpPr>
          <p:spPr bwMode="auto">
            <a:xfrm>
              <a:off x="6426200" y="4225926"/>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Rectangle 179"/>
            <p:cNvSpPr>
              <a:spLocks noChangeArrowheads="1"/>
            </p:cNvSpPr>
            <p:nvPr/>
          </p:nvSpPr>
          <p:spPr bwMode="auto">
            <a:xfrm>
              <a:off x="6727825" y="4225926"/>
              <a:ext cx="17938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Rectangle 180"/>
            <p:cNvSpPr>
              <a:spLocks noChangeArrowheads="1"/>
            </p:cNvSpPr>
            <p:nvPr/>
          </p:nvSpPr>
          <p:spPr bwMode="auto">
            <a:xfrm>
              <a:off x="7035800" y="4225926"/>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Rectangle 181"/>
            <p:cNvSpPr>
              <a:spLocks noChangeArrowheads="1"/>
            </p:cNvSpPr>
            <p:nvPr/>
          </p:nvSpPr>
          <p:spPr bwMode="auto">
            <a:xfrm>
              <a:off x="6124575" y="4527551"/>
              <a:ext cx="173038" cy="1746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Rectangle 182"/>
            <p:cNvSpPr>
              <a:spLocks noChangeArrowheads="1"/>
            </p:cNvSpPr>
            <p:nvPr/>
          </p:nvSpPr>
          <p:spPr bwMode="auto">
            <a:xfrm>
              <a:off x="6426200" y="4527551"/>
              <a:ext cx="173038" cy="174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Rectangle 183"/>
            <p:cNvSpPr>
              <a:spLocks noChangeArrowheads="1"/>
            </p:cNvSpPr>
            <p:nvPr/>
          </p:nvSpPr>
          <p:spPr bwMode="auto">
            <a:xfrm>
              <a:off x="6727825" y="4527551"/>
              <a:ext cx="179388" cy="174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Rectangle 184"/>
            <p:cNvSpPr>
              <a:spLocks noChangeArrowheads="1"/>
            </p:cNvSpPr>
            <p:nvPr/>
          </p:nvSpPr>
          <p:spPr bwMode="auto">
            <a:xfrm>
              <a:off x="7035800" y="4527551"/>
              <a:ext cx="173038" cy="1746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Rectangle 185"/>
            <p:cNvSpPr>
              <a:spLocks noChangeArrowheads="1"/>
            </p:cNvSpPr>
            <p:nvPr/>
          </p:nvSpPr>
          <p:spPr bwMode="auto">
            <a:xfrm>
              <a:off x="7035800" y="4527551"/>
              <a:ext cx="173038" cy="904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Rectangle 186"/>
            <p:cNvSpPr>
              <a:spLocks noChangeArrowheads="1"/>
            </p:cNvSpPr>
            <p:nvPr/>
          </p:nvSpPr>
          <p:spPr bwMode="auto">
            <a:xfrm>
              <a:off x="6218237" y="3817938"/>
              <a:ext cx="163513" cy="2063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Rectangle 187"/>
            <p:cNvSpPr>
              <a:spLocks noChangeArrowheads="1"/>
            </p:cNvSpPr>
            <p:nvPr/>
          </p:nvSpPr>
          <p:spPr bwMode="auto">
            <a:xfrm>
              <a:off x="6437312" y="3817938"/>
              <a:ext cx="155575" cy="2063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Rectangle 188"/>
            <p:cNvSpPr>
              <a:spLocks noChangeArrowheads="1"/>
            </p:cNvSpPr>
            <p:nvPr/>
          </p:nvSpPr>
          <p:spPr bwMode="auto">
            <a:xfrm>
              <a:off x="5599112" y="6280151"/>
              <a:ext cx="503238" cy="82550"/>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Rectangle 189"/>
            <p:cNvSpPr>
              <a:spLocks noChangeArrowheads="1"/>
            </p:cNvSpPr>
            <p:nvPr/>
          </p:nvSpPr>
          <p:spPr bwMode="auto">
            <a:xfrm>
              <a:off x="7035800" y="6280151"/>
              <a:ext cx="725488" cy="82550"/>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3" name="Freeform 9"/>
          <p:cNvSpPr>
            <a:spLocks noEditPoints="1"/>
          </p:cNvSpPr>
          <p:nvPr/>
        </p:nvSpPr>
        <p:spPr bwMode="auto">
          <a:xfrm>
            <a:off x="4114346" y="5321814"/>
            <a:ext cx="233443" cy="322770"/>
          </a:xfrm>
          <a:custGeom>
            <a:avLst/>
            <a:gdLst>
              <a:gd name="T0" fmla="*/ 1013 w 1320"/>
              <a:gd name="T1" fmla="*/ 1709 h 1828"/>
              <a:gd name="T2" fmla="*/ 889 w 1320"/>
              <a:gd name="T3" fmla="*/ 1604 h 1828"/>
              <a:gd name="T4" fmla="*/ 628 w 1320"/>
              <a:gd name="T5" fmla="*/ 687 h 1828"/>
              <a:gd name="T6" fmla="*/ 757 w 1320"/>
              <a:gd name="T7" fmla="*/ 1824 h 1828"/>
              <a:gd name="T8" fmla="*/ 431 w 1320"/>
              <a:gd name="T9" fmla="*/ 1489 h 1828"/>
              <a:gd name="T10" fmla="*/ 880 w 1320"/>
              <a:gd name="T11" fmla="*/ 1233 h 1828"/>
              <a:gd name="T12" fmla="*/ 1022 w 1320"/>
              <a:gd name="T13" fmla="*/ 1700 h 1828"/>
              <a:gd name="T14" fmla="*/ 619 w 1320"/>
              <a:gd name="T15" fmla="*/ 779 h 1828"/>
              <a:gd name="T16" fmla="*/ 821 w 1320"/>
              <a:gd name="T17" fmla="*/ 1810 h 1828"/>
              <a:gd name="T18" fmla="*/ 619 w 1320"/>
              <a:gd name="T19" fmla="*/ 1485 h 1828"/>
              <a:gd name="T20" fmla="*/ 706 w 1320"/>
              <a:gd name="T21" fmla="*/ 1411 h 1828"/>
              <a:gd name="T22" fmla="*/ 954 w 1320"/>
              <a:gd name="T23" fmla="*/ 1751 h 1828"/>
              <a:gd name="T24" fmla="*/ 390 w 1320"/>
              <a:gd name="T25" fmla="*/ 1741 h 1828"/>
              <a:gd name="T26" fmla="*/ 656 w 1320"/>
              <a:gd name="T27" fmla="*/ 376 h 1828"/>
              <a:gd name="T28" fmla="*/ 1045 w 1320"/>
              <a:gd name="T29" fmla="*/ 1320 h 1828"/>
              <a:gd name="T30" fmla="*/ 1160 w 1320"/>
              <a:gd name="T31" fmla="*/ 1558 h 1828"/>
              <a:gd name="T32" fmla="*/ 1132 w 1320"/>
              <a:gd name="T33" fmla="*/ 1068 h 1828"/>
              <a:gd name="T34" fmla="*/ 92 w 1320"/>
              <a:gd name="T35" fmla="*/ 1205 h 1828"/>
              <a:gd name="T36" fmla="*/ 390 w 1320"/>
              <a:gd name="T37" fmla="*/ 1741 h 1828"/>
              <a:gd name="T38" fmla="*/ 1004 w 1320"/>
              <a:gd name="T39" fmla="*/ 1109 h 1828"/>
              <a:gd name="T40" fmla="*/ 257 w 1320"/>
              <a:gd name="T41" fmla="*/ 1398 h 1828"/>
              <a:gd name="T42" fmla="*/ 592 w 1320"/>
              <a:gd name="T43" fmla="*/ 1819 h 1828"/>
              <a:gd name="T44" fmla="*/ 628 w 1320"/>
              <a:gd name="T45" fmla="*/ 527 h 1828"/>
              <a:gd name="T46" fmla="*/ 963 w 1320"/>
              <a:gd name="T47" fmla="*/ 1531 h 1828"/>
              <a:gd name="T48" fmla="*/ 1096 w 1320"/>
              <a:gd name="T49" fmla="*/ 1636 h 1828"/>
              <a:gd name="T50" fmla="*/ 0 w 1320"/>
              <a:gd name="T51" fmla="*/ 926 h 1828"/>
              <a:gd name="T52" fmla="*/ 660 w 1320"/>
              <a:gd name="T53" fmla="*/ 234 h 1828"/>
              <a:gd name="T54" fmla="*/ 1155 w 1320"/>
              <a:gd name="T55" fmla="*/ 1366 h 1828"/>
              <a:gd name="T56" fmla="*/ 1219 w 1320"/>
              <a:gd name="T57" fmla="*/ 1466 h 1828"/>
              <a:gd name="T58" fmla="*/ 1270 w 1320"/>
              <a:gd name="T59" fmla="*/ 1013 h 1828"/>
              <a:gd name="T60" fmla="*/ 14 w 1320"/>
              <a:gd name="T61" fmla="*/ 742 h 1828"/>
              <a:gd name="T62" fmla="*/ 0 w 1320"/>
              <a:gd name="T63" fmla="*/ 926 h 1828"/>
              <a:gd name="T64" fmla="*/ 665 w 1320"/>
              <a:gd name="T65" fmla="*/ 0 h 1828"/>
              <a:gd name="T66" fmla="*/ 660 w 1320"/>
              <a:gd name="T67" fmla="*/ 83 h 1828"/>
              <a:gd name="T68" fmla="*/ 651 w 1320"/>
              <a:gd name="T69" fmla="*/ 1411 h 1828"/>
              <a:gd name="T70" fmla="*/ 628 w 1320"/>
              <a:gd name="T71" fmla="*/ 921 h 1828"/>
              <a:gd name="T72" fmla="*/ 596 w 1320"/>
              <a:gd name="T73" fmla="*/ 953 h 1828"/>
              <a:gd name="T74" fmla="*/ 651 w 1320"/>
              <a:gd name="T75" fmla="*/ 1411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0" h="1828">
                <a:moveTo>
                  <a:pt x="1022" y="1700"/>
                </a:moveTo>
                <a:cubicBezTo>
                  <a:pt x="1013" y="1709"/>
                  <a:pt x="1013" y="1709"/>
                  <a:pt x="1013" y="1709"/>
                </a:cubicBezTo>
                <a:cubicBezTo>
                  <a:pt x="1009" y="1714"/>
                  <a:pt x="999" y="1718"/>
                  <a:pt x="995" y="1723"/>
                </a:cubicBezTo>
                <a:cubicBezTo>
                  <a:pt x="986" y="1714"/>
                  <a:pt x="940" y="1677"/>
                  <a:pt x="889" y="1604"/>
                </a:cubicBezTo>
                <a:cubicBezTo>
                  <a:pt x="830" y="1521"/>
                  <a:pt x="812" y="1370"/>
                  <a:pt x="825" y="1228"/>
                </a:cubicBezTo>
                <a:cubicBezTo>
                  <a:pt x="853" y="972"/>
                  <a:pt x="825" y="678"/>
                  <a:pt x="628" y="687"/>
                </a:cubicBezTo>
                <a:cubicBezTo>
                  <a:pt x="413" y="697"/>
                  <a:pt x="317" y="1123"/>
                  <a:pt x="486" y="1462"/>
                </a:cubicBezTo>
                <a:cubicBezTo>
                  <a:pt x="573" y="1636"/>
                  <a:pt x="688" y="1760"/>
                  <a:pt x="757" y="1824"/>
                </a:cubicBezTo>
                <a:cubicBezTo>
                  <a:pt x="738" y="1824"/>
                  <a:pt x="720" y="1828"/>
                  <a:pt x="702" y="1828"/>
                </a:cubicBezTo>
                <a:cubicBezTo>
                  <a:pt x="628" y="1760"/>
                  <a:pt x="527" y="1668"/>
                  <a:pt x="431" y="1489"/>
                </a:cubicBezTo>
                <a:cubicBezTo>
                  <a:pt x="211" y="1081"/>
                  <a:pt x="376" y="614"/>
                  <a:pt x="628" y="614"/>
                </a:cubicBezTo>
                <a:cubicBezTo>
                  <a:pt x="894" y="614"/>
                  <a:pt x="922" y="921"/>
                  <a:pt x="880" y="1233"/>
                </a:cubicBezTo>
                <a:cubicBezTo>
                  <a:pt x="862" y="1379"/>
                  <a:pt x="876" y="1508"/>
                  <a:pt x="926" y="1586"/>
                </a:cubicBezTo>
                <a:cubicBezTo>
                  <a:pt x="977" y="1663"/>
                  <a:pt x="1027" y="1696"/>
                  <a:pt x="1022" y="1700"/>
                </a:cubicBezTo>
                <a:close/>
                <a:moveTo>
                  <a:pt x="761" y="1402"/>
                </a:moveTo>
                <a:cubicBezTo>
                  <a:pt x="747" y="1260"/>
                  <a:pt x="848" y="788"/>
                  <a:pt x="619" y="779"/>
                </a:cubicBezTo>
                <a:cubicBezTo>
                  <a:pt x="477" y="774"/>
                  <a:pt x="353" y="1136"/>
                  <a:pt x="573" y="1508"/>
                </a:cubicBezTo>
                <a:cubicBezTo>
                  <a:pt x="656" y="1654"/>
                  <a:pt x="761" y="1755"/>
                  <a:pt x="821" y="1810"/>
                </a:cubicBezTo>
                <a:cubicBezTo>
                  <a:pt x="834" y="1805"/>
                  <a:pt x="848" y="1801"/>
                  <a:pt x="862" y="1796"/>
                </a:cubicBezTo>
                <a:cubicBezTo>
                  <a:pt x="812" y="1746"/>
                  <a:pt x="702" y="1641"/>
                  <a:pt x="619" y="1485"/>
                </a:cubicBezTo>
                <a:cubicBezTo>
                  <a:pt x="463" y="1219"/>
                  <a:pt x="504" y="852"/>
                  <a:pt x="619" y="852"/>
                </a:cubicBezTo>
                <a:cubicBezTo>
                  <a:pt x="770" y="852"/>
                  <a:pt x="683" y="1228"/>
                  <a:pt x="706" y="1411"/>
                </a:cubicBezTo>
                <a:cubicBezTo>
                  <a:pt x="734" y="1613"/>
                  <a:pt x="857" y="1728"/>
                  <a:pt x="917" y="1769"/>
                </a:cubicBezTo>
                <a:cubicBezTo>
                  <a:pt x="931" y="1764"/>
                  <a:pt x="940" y="1760"/>
                  <a:pt x="954" y="1751"/>
                </a:cubicBezTo>
                <a:cubicBezTo>
                  <a:pt x="912" y="1718"/>
                  <a:pt x="779" y="1604"/>
                  <a:pt x="761" y="1402"/>
                </a:cubicBezTo>
                <a:close/>
                <a:moveTo>
                  <a:pt x="390" y="1741"/>
                </a:moveTo>
                <a:cubicBezTo>
                  <a:pt x="298" y="1636"/>
                  <a:pt x="165" y="1434"/>
                  <a:pt x="142" y="1196"/>
                </a:cubicBezTo>
                <a:cubicBezTo>
                  <a:pt x="115" y="752"/>
                  <a:pt x="303" y="376"/>
                  <a:pt x="656" y="376"/>
                </a:cubicBezTo>
                <a:cubicBezTo>
                  <a:pt x="977" y="376"/>
                  <a:pt x="1105" y="719"/>
                  <a:pt x="1077" y="1059"/>
                </a:cubicBezTo>
                <a:cubicBezTo>
                  <a:pt x="1073" y="1150"/>
                  <a:pt x="1045" y="1233"/>
                  <a:pt x="1045" y="1320"/>
                </a:cubicBezTo>
                <a:cubicBezTo>
                  <a:pt x="1041" y="1466"/>
                  <a:pt x="1082" y="1531"/>
                  <a:pt x="1137" y="1590"/>
                </a:cubicBezTo>
                <a:cubicBezTo>
                  <a:pt x="1146" y="1581"/>
                  <a:pt x="1151" y="1572"/>
                  <a:pt x="1160" y="1558"/>
                </a:cubicBezTo>
                <a:cubicBezTo>
                  <a:pt x="1128" y="1512"/>
                  <a:pt x="1087" y="1434"/>
                  <a:pt x="1091" y="1324"/>
                </a:cubicBezTo>
                <a:cubicBezTo>
                  <a:pt x="1096" y="1251"/>
                  <a:pt x="1114" y="1164"/>
                  <a:pt x="1132" y="1068"/>
                </a:cubicBezTo>
                <a:cubicBezTo>
                  <a:pt x="1178" y="774"/>
                  <a:pt x="1068" y="303"/>
                  <a:pt x="656" y="298"/>
                </a:cubicBezTo>
                <a:cubicBezTo>
                  <a:pt x="353" y="293"/>
                  <a:pt x="32" y="591"/>
                  <a:pt x="92" y="1205"/>
                </a:cubicBezTo>
                <a:cubicBezTo>
                  <a:pt x="110" y="1370"/>
                  <a:pt x="179" y="1512"/>
                  <a:pt x="248" y="1622"/>
                </a:cubicBezTo>
                <a:cubicBezTo>
                  <a:pt x="294" y="1673"/>
                  <a:pt x="339" y="1709"/>
                  <a:pt x="390" y="1741"/>
                </a:cubicBezTo>
                <a:close/>
                <a:moveTo>
                  <a:pt x="1004" y="1517"/>
                </a:moveTo>
                <a:cubicBezTo>
                  <a:pt x="967" y="1416"/>
                  <a:pt x="972" y="1269"/>
                  <a:pt x="1004" y="1109"/>
                </a:cubicBezTo>
                <a:cubicBezTo>
                  <a:pt x="1045" y="839"/>
                  <a:pt x="990" y="454"/>
                  <a:pt x="628" y="454"/>
                </a:cubicBezTo>
                <a:cubicBezTo>
                  <a:pt x="335" y="454"/>
                  <a:pt x="74" y="907"/>
                  <a:pt x="257" y="1398"/>
                </a:cubicBezTo>
                <a:cubicBezTo>
                  <a:pt x="330" y="1586"/>
                  <a:pt x="440" y="1723"/>
                  <a:pt x="518" y="1801"/>
                </a:cubicBezTo>
                <a:cubicBezTo>
                  <a:pt x="541" y="1810"/>
                  <a:pt x="564" y="1815"/>
                  <a:pt x="592" y="1819"/>
                </a:cubicBezTo>
                <a:cubicBezTo>
                  <a:pt x="518" y="1751"/>
                  <a:pt x="385" y="1595"/>
                  <a:pt x="307" y="1375"/>
                </a:cubicBezTo>
                <a:cubicBezTo>
                  <a:pt x="170" y="976"/>
                  <a:pt x="362" y="532"/>
                  <a:pt x="628" y="527"/>
                </a:cubicBezTo>
                <a:cubicBezTo>
                  <a:pt x="867" y="522"/>
                  <a:pt x="990" y="770"/>
                  <a:pt x="954" y="1095"/>
                </a:cubicBezTo>
                <a:cubicBezTo>
                  <a:pt x="922" y="1256"/>
                  <a:pt x="917" y="1421"/>
                  <a:pt x="963" y="1531"/>
                </a:cubicBezTo>
                <a:cubicBezTo>
                  <a:pt x="995" y="1608"/>
                  <a:pt x="1045" y="1645"/>
                  <a:pt x="1068" y="1663"/>
                </a:cubicBezTo>
                <a:cubicBezTo>
                  <a:pt x="1077" y="1654"/>
                  <a:pt x="1087" y="1645"/>
                  <a:pt x="1096" y="1636"/>
                </a:cubicBezTo>
                <a:cubicBezTo>
                  <a:pt x="1077" y="1622"/>
                  <a:pt x="1032" y="1590"/>
                  <a:pt x="1004" y="1517"/>
                </a:cubicBezTo>
                <a:close/>
                <a:moveTo>
                  <a:pt x="0" y="926"/>
                </a:moveTo>
                <a:cubicBezTo>
                  <a:pt x="0" y="994"/>
                  <a:pt x="5" y="1059"/>
                  <a:pt x="19" y="1123"/>
                </a:cubicBezTo>
                <a:cubicBezTo>
                  <a:pt x="28" y="669"/>
                  <a:pt x="184" y="225"/>
                  <a:pt x="660" y="234"/>
                </a:cubicBezTo>
                <a:cubicBezTo>
                  <a:pt x="1054" y="234"/>
                  <a:pt x="1242" y="655"/>
                  <a:pt x="1201" y="1004"/>
                </a:cubicBezTo>
                <a:cubicBezTo>
                  <a:pt x="1187" y="1136"/>
                  <a:pt x="1155" y="1265"/>
                  <a:pt x="1155" y="1366"/>
                </a:cubicBezTo>
                <a:cubicBezTo>
                  <a:pt x="1155" y="1443"/>
                  <a:pt x="1183" y="1494"/>
                  <a:pt x="1192" y="1512"/>
                </a:cubicBezTo>
                <a:cubicBezTo>
                  <a:pt x="1201" y="1498"/>
                  <a:pt x="1210" y="1480"/>
                  <a:pt x="1219" y="1466"/>
                </a:cubicBezTo>
                <a:cubicBezTo>
                  <a:pt x="1206" y="1439"/>
                  <a:pt x="1197" y="1411"/>
                  <a:pt x="1201" y="1366"/>
                </a:cubicBezTo>
                <a:cubicBezTo>
                  <a:pt x="1201" y="1279"/>
                  <a:pt x="1247" y="1155"/>
                  <a:pt x="1270" y="1013"/>
                </a:cubicBezTo>
                <a:cubicBezTo>
                  <a:pt x="1320" y="660"/>
                  <a:pt x="1132" y="142"/>
                  <a:pt x="660" y="142"/>
                </a:cubicBezTo>
                <a:cubicBezTo>
                  <a:pt x="284" y="147"/>
                  <a:pt x="83" y="422"/>
                  <a:pt x="14" y="742"/>
                </a:cubicBezTo>
                <a:cubicBezTo>
                  <a:pt x="5" y="802"/>
                  <a:pt x="0" y="862"/>
                  <a:pt x="0" y="921"/>
                </a:cubicBezTo>
                <a:cubicBezTo>
                  <a:pt x="0" y="926"/>
                  <a:pt x="0" y="926"/>
                  <a:pt x="0" y="926"/>
                </a:cubicBezTo>
                <a:close/>
                <a:moveTo>
                  <a:pt x="1201" y="344"/>
                </a:moveTo>
                <a:cubicBezTo>
                  <a:pt x="1119" y="202"/>
                  <a:pt x="944" y="0"/>
                  <a:pt x="665" y="0"/>
                </a:cubicBezTo>
                <a:cubicBezTo>
                  <a:pt x="495" y="0"/>
                  <a:pt x="367" y="83"/>
                  <a:pt x="266" y="183"/>
                </a:cubicBezTo>
                <a:cubicBezTo>
                  <a:pt x="275" y="179"/>
                  <a:pt x="417" y="83"/>
                  <a:pt x="660" y="83"/>
                </a:cubicBezTo>
                <a:cubicBezTo>
                  <a:pt x="1009" y="83"/>
                  <a:pt x="1201" y="344"/>
                  <a:pt x="1201" y="344"/>
                </a:cubicBezTo>
                <a:close/>
                <a:moveTo>
                  <a:pt x="651" y="1411"/>
                </a:moveTo>
                <a:cubicBezTo>
                  <a:pt x="642" y="1347"/>
                  <a:pt x="647" y="1269"/>
                  <a:pt x="651" y="1191"/>
                </a:cubicBezTo>
                <a:cubicBezTo>
                  <a:pt x="656" y="1091"/>
                  <a:pt x="660" y="958"/>
                  <a:pt x="628" y="921"/>
                </a:cubicBezTo>
                <a:cubicBezTo>
                  <a:pt x="628" y="921"/>
                  <a:pt x="628" y="921"/>
                  <a:pt x="619" y="921"/>
                </a:cubicBezTo>
                <a:cubicBezTo>
                  <a:pt x="619" y="921"/>
                  <a:pt x="605" y="926"/>
                  <a:pt x="596" y="953"/>
                </a:cubicBezTo>
                <a:cubicBezTo>
                  <a:pt x="559" y="1040"/>
                  <a:pt x="559" y="1242"/>
                  <a:pt x="647" y="1411"/>
                </a:cubicBezTo>
                <a:cubicBezTo>
                  <a:pt x="647" y="1416"/>
                  <a:pt x="651" y="1416"/>
                  <a:pt x="651" y="1411"/>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sp>
        <p:nvSpPr>
          <p:cNvPr id="399" name="Title 1"/>
          <p:cNvSpPr>
            <a:spLocks noGrp="1"/>
          </p:cNvSpPr>
          <p:nvPr>
            <p:ph type="ctrTitle"/>
          </p:nvPr>
        </p:nvSpPr>
        <p:spPr>
          <a:xfrm>
            <a:off x="5192806" y="3969662"/>
            <a:ext cx="941047" cy="749914"/>
          </a:xfrm>
        </p:spPr>
        <p:txBody>
          <a:bodyPr/>
          <a:lstStyle/>
          <a:p>
            <a:r>
              <a:rPr lang="en-US" sz="3600" dirty="0" smtClean="0">
                <a:solidFill>
                  <a:schemeClr val="bg1"/>
                </a:solidFill>
              </a:rPr>
              <a:t>You</a:t>
            </a:r>
            <a:endParaRPr lang="en-US" sz="3600" dirty="0">
              <a:solidFill>
                <a:schemeClr val="bg1"/>
              </a:solidFill>
            </a:endParaRPr>
          </a:p>
        </p:txBody>
      </p:sp>
      <p:cxnSp>
        <p:nvCxnSpPr>
          <p:cNvPr id="401" name="Straight Arrow Connector 400"/>
          <p:cNvCxnSpPr/>
          <p:nvPr/>
        </p:nvCxnSpPr>
        <p:spPr>
          <a:xfrm flipH="1">
            <a:off x="4631735" y="4676172"/>
            <a:ext cx="718357" cy="67218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3" name="Straight Arrow Connector 402"/>
          <p:cNvCxnSpPr/>
          <p:nvPr/>
        </p:nvCxnSpPr>
        <p:spPr>
          <a:xfrm flipH="1" flipV="1">
            <a:off x="4510575" y="3045864"/>
            <a:ext cx="750533" cy="95480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6" name="Freeform 9"/>
          <p:cNvSpPr>
            <a:spLocks noEditPoints="1"/>
          </p:cNvSpPr>
          <p:nvPr/>
        </p:nvSpPr>
        <p:spPr bwMode="auto">
          <a:xfrm>
            <a:off x="4253135" y="2641713"/>
            <a:ext cx="233443" cy="322770"/>
          </a:xfrm>
          <a:custGeom>
            <a:avLst/>
            <a:gdLst>
              <a:gd name="T0" fmla="*/ 1013 w 1320"/>
              <a:gd name="T1" fmla="*/ 1709 h 1828"/>
              <a:gd name="T2" fmla="*/ 889 w 1320"/>
              <a:gd name="T3" fmla="*/ 1604 h 1828"/>
              <a:gd name="T4" fmla="*/ 628 w 1320"/>
              <a:gd name="T5" fmla="*/ 687 h 1828"/>
              <a:gd name="T6" fmla="*/ 757 w 1320"/>
              <a:gd name="T7" fmla="*/ 1824 h 1828"/>
              <a:gd name="T8" fmla="*/ 431 w 1320"/>
              <a:gd name="T9" fmla="*/ 1489 h 1828"/>
              <a:gd name="T10" fmla="*/ 880 w 1320"/>
              <a:gd name="T11" fmla="*/ 1233 h 1828"/>
              <a:gd name="T12" fmla="*/ 1022 w 1320"/>
              <a:gd name="T13" fmla="*/ 1700 h 1828"/>
              <a:gd name="T14" fmla="*/ 619 w 1320"/>
              <a:gd name="T15" fmla="*/ 779 h 1828"/>
              <a:gd name="T16" fmla="*/ 821 w 1320"/>
              <a:gd name="T17" fmla="*/ 1810 h 1828"/>
              <a:gd name="T18" fmla="*/ 619 w 1320"/>
              <a:gd name="T19" fmla="*/ 1485 h 1828"/>
              <a:gd name="T20" fmla="*/ 706 w 1320"/>
              <a:gd name="T21" fmla="*/ 1411 h 1828"/>
              <a:gd name="T22" fmla="*/ 954 w 1320"/>
              <a:gd name="T23" fmla="*/ 1751 h 1828"/>
              <a:gd name="T24" fmla="*/ 390 w 1320"/>
              <a:gd name="T25" fmla="*/ 1741 h 1828"/>
              <a:gd name="T26" fmla="*/ 656 w 1320"/>
              <a:gd name="T27" fmla="*/ 376 h 1828"/>
              <a:gd name="T28" fmla="*/ 1045 w 1320"/>
              <a:gd name="T29" fmla="*/ 1320 h 1828"/>
              <a:gd name="T30" fmla="*/ 1160 w 1320"/>
              <a:gd name="T31" fmla="*/ 1558 h 1828"/>
              <a:gd name="T32" fmla="*/ 1132 w 1320"/>
              <a:gd name="T33" fmla="*/ 1068 h 1828"/>
              <a:gd name="T34" fmla="*/ 92 w 1320"/>
              <a:gd name="T35" fmla="*/ 1205 h 1828"/>
              <a:gd name="T36" fmla="*/ 390 w 1320"/>
              <a:gd name="T37" fmla="*/ 1741 h 1828"/>
              <a:gd name="T38" fmla="*/ 1004 w 1320"/>
              <a:gd name="T39" fmla="*/ 1109 h 1828"/>
              <a:gd name="T40" fmla="*/ 257 w 1320"/>
              <a:gd name="T41" fmla="*/ 1398 h 1828"/>
              <a:gd name="T42" fmla="*/ 592 w 1320"/>
              <a:gd name="T43" fmla="*/ 1819 h 1828"/>
              <a:gd name="T44" fmla="*/ 628 w 1320"/>
              <a:gd name="T45" fmla="*/ 527 h 1828"/>
              <a:gd name="T46" fmla="*/ 963 w 1320"/>
              <a:gd name="T47" fmla="*/ 1531 h 1828"/>
              <a:gd name="T48" fmla="*/ 1096 w 1320"/>
              <a:gd name="T49" fmla="*/ 1636 h 1828"/>
              <a:gd name="T50" fmla="*/ 0 w 1320"/>
              <a:gd name="T51" fmla="*/ 926 h 1828"/>
              <a:gd name="T52" fmla="*/ 660 w 1320"/>
              <a:gd name="T53" fmla="*/ 234 h 1828"/>
              <a:gd name="T54" fmla="*/ 1155 w 1320"/>
              <a:gd name="T55" fmla="*/ 1366 h 1828"/>
              <a:gd name="T56" fmla="*/ 1219 w 1320"/>
              <a:gd name="T57" fmla="*/ 1466 h 1828"/>
              <a:gd name="T58" fmla="*/ 1270 w 1320"/>
              <a:gd name="T59" fmla="*/ 1013 h 1828"/>
              <a:gd name="T60" fmla="*/ 14 w 1320"/>
              <a:gd name="T61" fmla="*/ 742 h 1828"/>
              <a:gd name="T62" fmla="*/ 0 w 1320"/>
              <a:gd name="T63" fmla="*/ 926 h 1828"/>
              <a:gd name="T64" fmla="*/ 665 w 1320"/>
              <a:gd name="T65" fmla="*/ 0 h 1828"/>
              <a:gd name="T66" fmla="*/ 660 w 1320"/>
              <a:gd name="T67" fmla="*/ 83 h 1828"/>
              <a:gd name="T68" fmla="*/ 651 w 1320"/>
              <a:gd name="T69" fmla="*/ 1411 h 1828"/>
              <a:gd name="T70" fmla="*/ 628 w 1320"/>
              <a:gd name="T71" fmla="*/ 921 h 1828"/>
              <a:gd name="T72" fmla="*/ 596 w 1320"/>
              <a:gd name="T73" fmla="*/ 953 h 1828"/>
              <a:gd name="T74" fmla="*/ 651 w 1320"/>
              <a:gd name="T75" fmla="*/ 1411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0" h="1828">
                <a:moveTo>
                  <a:pt x="1022" y="1700"/>
                </a:moveTo>
                <a:cubicBezTo>
                  <a:pt x="1013" y="1709"/>
                  <a:pt x="1013" y="1709"/>
                  <a:pt x="1013" y="1709"/>
                </a:cubicBezTo>
                <a:cubicBezTo>
                  <a:pt x="1009" y="1714"/>
                  <a:pt x="999" y="1718"/>
                  <a:pt x="995" y="1723"/>
                </a:cubicBezTo>
                <a:cubicBezTo>
                  <a:pt x="986" y="1714"/>
                  <a:pt x="940" y="1677"/>
                  <a:pt x="889" y="1604"/>
                </a:cubicBezTo>
                <a:cubicBezTo>
                  <a:pt x="830" y="1521"/>
                  <a:pt x="812" y="1370"/>
                  <a:pt x="825" y="1228"/>
                </a:cubicBezTo>
                <a:cubicBezTo>
                  <a:pt x="853" y="972"/>
                  <a:pt x="825" y="678"/>
                  <a:pt x="628" y="687"/>
                </a:cubicBezTo>
                <a:cubicBezTo>
                  <a:pt x="413" y="697"/>
                  <a:pt x="317" y="1123"/>
                  <a:pt x="486" y="1462"/>
                </a:cubicBezTo>
                <a:cubicBezTo>
                  <a:pt x="573" y="1636"/>
                  <a:pt x="688" y="1760"/>
                  <a:pt x="757" y="1824"/>
                </a:cubicBezTo>
                <a:cubicBezTo>
                  <a:pt x="738" y="1824"/>
                  <a:pt x="720" y="1828"/>
                  <a:pt x="702" y="1828"/>
                </a:cubicBezTo>
                <a:cubicBezTo>
                  <a:pt x="628" y="1760"/>
                  <a:pt x="527" y="1668"/>
                  <a:pt x="431" y="1489"/>
                </a:cubicBezTo>
                <a:cubicBezTo>
                  <a:pt x="211" y="1081"/>
                  <a:pt x="376" y="614"/>
                  <a:pt x="628" y="614"/>
                </a:cubicBezTo>
                <a:cubicBezTo>
                  <a:pt x="894" y="614"/>
                  <a:pt x="922" y="921"/>
                  <a:pt x="880" y="1233"/>
                </a:cubicBezTo>
                <a:cubicBezTo>
                  <a:pt x="862" y="1379"/>
                  <a:pt x="876" y="1508"/>
                  <a:pt x="926" y="1586"/>
                </a:cubicBezTo>
                <a:cubicBezTo>
                  <a:pt x="977" y="1663"/>
                  <a:pt x="1027" y="1696"/>
                  <a:pt x="1022" y="1700"/>
                </a:cubicBezTo>
                <a:close/>
                <a:moveTo>
                  <a:pt x="761" y="1402"/>
                </a:moveTo>
                <a:cubicBezTo>
                  <a:pt x="747" y="1260"/>
                  <a:pt x="848" y="788"/>
                  <a:pt x="619" y="779"/>
                </a:cubicBezTo>
                <a:cubicBezTo>
                  <a:pt x="477" y="774"/>
                  <a:pt x="353" y="1136"/>
                  <a:pt x="573" y="1508"/>
                </a:cubicBezTo>
                <a:cubicBezTo>
                  <a:pt x="656" y="1654"/>
                  <a:pt x="761" y="1755"/>
                  <a:pt x="821" y="1810"/>
                </a:cubicBezTo>
                <a:cubicBezTo>
                  <a:pt x="834" y="1805"/>
                  <a:pt x="848" y="1801"/>
                  <a:pt x="862" y="1796"/>
                </a:cubicBezTo>
                <a:cubicBezTo>
                  <a:pt x="812" y="1746"/>
                  <a:pt x="702" y="1641"/>
                  <a:pt x="619" y="1485"/>
                </a:cubicBezTo>
                <a:cubicBezTo>
                  <a:pt x="463" y="1219"/>
                  <a:pt x="504" y="852"/>
                  <a:pt x="619" y="852"/>
                </a:cubicBezTo>
                <a:cubicBezTo>
                  <a:pt x="770" y="852"/>
                  <a:pt x="683" y="1228"/>
                  <a:pt x="706" y="1411"/>
                </a:cubicBezTo>
                <a:cubicBezTo>
                  <a:pt x="734" y="1613"/>
                  <a:pt x="857" y="1728"/>
                  <a:pt x="917" y="1769"/>
                </a:cubicBezTo>
                <a:cubicBezTo>
                  <a:pt x="931" y="1764"/>
                  <a:pt x="940" y="1760"/>
                  <a:pt x="954" y="1751"/>
                </a:cubicBezTo>
                <a:cubicBezTo>
                  <a:pt x="912" y="1718"/>
                  <a:pt x="779" y="1604"/>
                  <a:pt x="761" y="1402"/>
                </a:cubicBezTo>
                <a:close/>
                <a:moveTo>
                  <a:pt x="390" y="1741"/>
                </a:moveTo>
                <a:cubicBezTo>
                  <a:pt x="298" y="1636"/>
                  <a:pt x="165" y="1434"/>
                  <a:pt x="142" y="1196"/>
                </a:cubicBezTo>
                <a:cubicBezTo>
                  <a:pt x="115" y="752"/>
                  <a:pt x="303" y="376"/>
                  <a:pt x="656" y="376"/>
                </a:cubicBezTo>
                <a:cubicBezTo>
                  <a:pt x="977" y="376"/>
                  <a:pt x="1105" y="719"/>
                  <a:pt x="1077" y="1059"/>
                </a:cubicBezTo>
                <a:cubicBezTo>
                  <a:pt x="1073" y="1150"/>
                  <a:pt x="1045" y="1233"/>
                  <a:pt x="1045" y="1320"/>
                </a:cubicBezTo>
                <a:cubicBezTo>
                  <a:pt x="1041" y="1466"/>
                  <a:pt x="1082" y="1531"/>
                  <a:pt x="1137" y="1590"/>
                </a:cubicBezTo>
                <a:cubicBezTo>
                  <a:pt x="1146" y="1581"/>
                  <a:pt x="1151" y="1572"/>
                  <a:pt x="1160" y="1558"/>
                </a:cubicBezTo>
                <a:cubicBezTo>
                  <a:pt x="1128" y="1512"/>
                  <a:pt x="1087" y="1434"/>
                  <a:pt x="1091" y="1324"/>
                </a:cubicBezTo>
                <a:cubicBezTo>
                  <a:pt x="1096" y="1251"/>
                  <a:pt x="1114" y="1164"/>
                  <a:pt x="1132" y="1068"/>
                </a:cubicBezTo>
                <a:cubicBezTo>
                  <a:pt x="1178" y="774"/>
                  <a:pt x="1068" y="303"/>
                  <a:pt x="656" y="298"/>
                </a:cubicBezTo>
                <a:cubicBezTo>
                  <a:pt x="353" y="293"/>
                  <a:pt x="32" y="591"/>
                  <a:pt x="92" y="1205"/>
                </a:cubicBezTo>
                <a:cubicBezTo>
                  <a:pt x="110" y="1370"/>
                  <a:pt x="179" y="1512"/>
                  <a:pt x="248" y="1622"/>
                </a:cubicBezTo>
                <a:cubicBezTo>
                  <a:pt x="294" y="1673"/>
                  <a:pt x="339" y="1709"/>
                  <a:pt x="390" y="1741"/>
                </a:cubicBezTo>
                <a:close/>
                <a:moveTo>
                  <a:pt x="1004" y="1517"/>
                </a:moveTo>
                <a:cubicBezTo>
                  <a:pt x="967" y="1416"/>
                  <a:pt x="972" y="1269"/>
                  <a:pt x="1004" y="1109"/>
                </a:cubicBezTo>
                <a:cubicBezTo>
                  <a:pt x="1045" y="839"/>
                  <a:pt x="990" y="454"/>
                  <a:pt x="628" y="454"/>
                </a:cubicBezTo>
                <a:cubicBezTo>
                  <a:pt x="335" y="454"/>
                  <a:pt x="74" y="907"/>
                  <a:pt x="257" y="1398"/>
                </a:cubicBezTo>
                <a:cubicBezTo>
                  <a:pt x="330" y="1586"/>
                  <a:pt x="440" y="1723"/>
                  <a:pt x="518" y="1801"/>
                </a:cubicBezTo>
                <a:cubicBezTo>
                  <a:pt x="541" y="1810"/>
                  <a:pt x="564" y="1815"/>
                  <a:pt x="592" y="1819"/>
                </a:cubicBezTo>
                <a:cubicBezTo>
                  <a:pt x="518" y="1751"/>
                  <a:pt x="385" y="1595"/>
                  <a:pt x="307" y="1375"/>
                </a:cubicBezTo>
                <a:cubicBezTo>
                  <a:pt x="170" y="976"/>
                  <a:pt x="362" y="532"/>
                  <a:pt x="628" y="527"/>
                </a:cubicBezTo>
                <a:cubicBezTo>
                  <a:pt x="867" y="522"/>
                  <a:pt x="990" y="770"/>
                  <a:pt x="954" y="1095"/>
                </a:cubicBezTo>
                <a:cubicBezTo>
                  <a:pt x="922" y="1256"/>
                  <a:pt x="917" y="1421"/>
                  <a:pt x="963" y="1531"/>
                </a:cubicBezTo>
                <a:cubicBezTo>
                  <a:pt x="995" y="1608"/>
                  <a:pt x="1045" y="1645"/>
                  <a:pt x="1068" y="1663"/>
                </a:cubicBezTo>
                <a:cubicBezTo>
                  <a:pt x="1077" y="1654"/>
                  <a:pt x="1087" y="1645"/>
                  <a:pt x="1096" y="1636"/>
                </a:cubicBezTo>
                <a:cubicBezTo>
                  <a:pt x="1077" y="1622"/>
                  <a:pt x="1032" y="1590"/>
                  <a:pt x="1004" y="1517"/>
                </a:cubicBezTo>
                <a:close/>
                <a:moveTo>
                  <a:pt x="0" y="926"/>
                </a:moveTo>
                <a:cubicBezTo>
                  <a:pt x="0" y="994"/>
                  <a:pt x="5" y="1059"/>
                  <a:pt x="19" y="1123"/>
                </a:cubicBezTo>
                <a:cubicBezTo>
                  <a:pt x="28" y="669"/>
                  <a:pt x="184" y="225"/>
                  <a:pt x="660" y="234"/>
                </a:cubicBezTo>
                <a:cubicBezTo>
                  <a:pt x="1054" y="234"/>
                  <a:pt x="1242" y="655"/>
                  <a:pt x="1201" y="1004"/>
                </a:cubicBezTo>
                <a:cubicBezTo>
                  <a:pt x="1187" y="1136"/>
                  <a:pt x="1155" y="1265"/>
                  <a:pt x="1155" y="1366"/>
                </a:cubicBezTo>
                <a:cubicBezTo>
                  <a:pt x="1155" y="1443"/>
                  <a:pt x="1183" y="1494"/>
                  <a:pt x="1192" y="1512"/>
                </a:cubicBezTo>
                <a:cubicBezTo>
                  <a:pt x="1201" y="1498"/>
                  <a:pt x="1210" y="1480"/>
                  <a:pt x="1219" y="1466"/>
                </a:cubicBezTo>
                <a:cubicBezTo>
                  <a:pt x="1206" y="1439"/>
                  <a:pt x="1197" y="1411"/>
                  <a:pt x="1201" y="1366"/>
                </a:cubicBezTo>
                <a:cubicBezTo>
                  <a:pt x="1201" y="1279"/>
                  <a:pt x="1247" y="1155"/>
                  <a:pt x="1270" y="1013"/>
                </a:cubicBezTo>
                <a:cubicBezTo>
                  <a:pt x="1320" y="660"/>
                  <a:pt x="1132" y="142"/>
                  <a:pt x="660" y="142"/>
                </a:cubicBezTo>
                <a:cubicBezTo>
                  <a:pt x="284" y="147"/>
                  <a:pt x="83" y="422"/>
                  <a:pt x="14" y="742"/>
                </a:cubicBezTo>
                <a:cubicBezTo>
                  <a:pt x="5" y="802"/>
                  <a:pt x="0" y="862"/>
                  <a:pt x="0" y="921"/>
                </a:cubicBezTo>
                <a:cubicBezTo>
                  <a:pt x="0" y="926"/>
                  <a:pt x="0" y="926"/>
                  <a:pt x="0" y="926"/>
                </a:cubicBezTo>
                <a:close/>
                <a:moveTo>
                  <a:pt x="1201" y="344"/>
                </a:moveTo>
                <a:cubicBezTo>
                  <a:pt x="1119" y="202"/>
                  <a:pt x="944" y="0"/>
                  <a:pt x="665" y="0"/>
                </a:cubicBezTo>
                <a:cubicBezTo>
                  <a:pt x="495" y="0"/>
                  <a:pt x="367" y="83"/>
                  <a:pt x="266" y="183"/>
                </a:cubicBezTo>
                <a:cubicBezTo>
                  <a:pt x="275" y="179"/>
                  <a:pt x="417" y="83"/>
                  <a:pt x="660" y="83"/>
                </a:cubicBezTo>
                <a:cubicBezTo>
                  <a:pt x="1009" y="83"/>
                  <a:pt x="1201" y="344"/>
                  <a:pt x="1201" y="344"/>
                </a:cubicBezTo>
                <a:close/>
                <a:moveTo>
                  <a:pt x="651" y="1411"/>
                </a:moveTo>
                <a:cubicBezTo>
                  <a:pt x="642" y="1347"/>
                  <a:pt x="647" y="1269"/>
                  <a:pt x="651" y="1191"/>
                </a:cubicBezTo>
                <a:cubicBezTo>
                  <a:pt x="656" y="1091"/>
                  <a:pt x="660" y="958"/>
                  <a:pt x="628" y="921"/>
                </a:cubicBezTo>
                <a:cubicBezTo>
                  <a:pt x="628" y="921"/>
                  <a:pt x="628" y="921"/>
                  <a:pt x="619" y="921"/>
                </a:cubicBezTo>
                <a:cubicBezTo>
                  <a:pt x="619" y="921"/>
                  <a:pt x="605" y="926"/>
                  <a:pt x="596" y="953"/>
                </a:cubicBezTo>
                <a:cubicBezTo>
                  <a:pt x="559" y="1040"/>
                  <a:pt x="559" y="1242"/>
                  <a:pt x="647" y="1411"/>
                </a:cubicBezTo>
                <a:cubicBezTo>
                  <a:pt x="647" y="1416"/>
                  <a:pt x="651" y="1416"/>
                  <a:pt x="651" y="1411"/>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cxnSp>
        <p:nvCxnSpPr>
          <p:cNvPr id="407" name="Straight Arrow Connector 406"/>
          <p:cNvCxnSpPr/>
          <p:nvPr/>
        </p:nvCxnSpPr>
        <p:spPr>
          <a:xfrm flipV="1">
            <a:off x="6037184" y="2995260"/>
            <a:ext cx="1429393" cy="12921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10" name="Freeform 9"/>
          <p:cNvSpPr>
            <a:spLocks noEditPoints="1"/>
          </p:cNvSpPr>
          <p:nvPr/>
        </p:nvSpPr>
        <p:spPr bwMode="auto">
          <a:xfrm>
            <a:off x="7543335" y="2659087"/>
            <a:ext cx="233443" cy="322770"/>
          </a:xfrm>
          <a:custGeom>
            <a:avLst/>
            <a:gdLst>
              <a:gd name="T0" fmla="*/ 1013 w 1320"/>
              <a:gd name="T1" fmla="*/ 1709 h 1828"/>
              <a:gd name="T2" fmla="*/ 889 w 1320"/>
              <a:gd name="T3" fmla="*/ 1604 h 1828"/>
              <a:gd name="T4" fmla="*/ 628 w 1320"/>
              <a:gd name="T5" fmla="*/ 687 h 1828"/>
              <a:gd name="T6" fmla="*/ 757 w 1320"/>
              <a:gd name="T7" fmla="*/ 1824 h 1828"/>
              <a:gd name="T8" fmla="*/ 431 w 1320"/>
              <a:gd name="T9" fmla="*/ 1489 h 1828"/>
              <a:gd name="T10" fmla="*/ 880 w 1320"/>
              <a:gd name="T11" fmla="*/ 1233 h 1828"/>
              <a:gd name="T12" fmla="*/ 1022 w 1320"/>
              <a:gd name="T13" fmla="*/ 1700 h 1828"/>
              <a:gd name="T14" fmla="*/ 619 w 1320"/>
              <a:gd name="T15" fmla="*/ 779 h 1828"/>
              <a:gd name="T16" fmla="*/ 821 w 1320"/>
              <a:gd name="T17" fmla="*/ 1810 h 1828"/>
              <a:gd name="T18" fmla="*/ 619 w 1320"/>
              <a:gd name="T19" fmla="*/ 1485 h 1828"/>
              <a:gd name="T20" fmla="*/ 706 w 1320"/>
              <a:gd name="T21" fmla="*/ 1411 h 1828"/>
              <a:gd name="T22" fmla="*/ 954 w 1320"/>
              <a:gd name="T23" fmla="*/ 1751 h 1828"/>
              <a:gd name="T24" fmla="*/ 390 w 1320"/>
              <a:gd name="T25" fmla="*/ 1741 h 1828"/>
              <a:gd name="T26" fmla="*/ 656 w 1320"/>
              <a:gd name="T27" fmla="*/ 376 h 1828"/>
              <a:gd name="T28" fmla="*/ 1045 w 1320"/>
              <a:gd name="T29" fmla="*/ 1320 h 1828"/>
              <a:gd name="T30" fmla="*/ 1160 w 1320"/>
              <a:gd name="T31" fmla="*/ 1558 h 1828"/>
              <a:gd name="T32" fmla="*/ 1132 w 1320"/>
              <a:gd name="T33" fmla="*/ 1068 h 1828"/>
              <a:gd name="T34" fmla="*/ 92 w 1320"/>
              <a:gd name="T35" fmla="*/ 1205 h 1828"/>
              <a:gd name="T36" fmla="*/ 390 w 1320"/>
              <a:gd name="T37" fmla="*/ 1741 h 1828"/>
              <a:gd name="T38" fmla="*/ 1004 w 1320"/>
              <a:gd name="T39" fmla="*/ 1109 h 1828"/>
              <a:gd name="T40" fmla="*/ 257 w 1320"/>
              <a:gd name="T41" fmla="*/ 1398 h 1828"/>
              <a:gd name="T42" fmla="*/ 592 w 1320"/>
              <a:gd name="T43" fmla="*/ 1819 h 1828"/>
              <a:gd name="T44" fmla="*/ 628 w 1320"/>
              <a:gd name="T45" fmla="*/ 527 h 1828"/>
              <a:gd name="T46" fmla="*/ 963 w 1320"/>
              <a:gd name="T47" fmla="*/ 1531 h 1828"/>
              <a:gd name="T48" fmla="*/ 1096 w 1320"/>
              <a:gd name="T49" fmla="*/ 1636 h 1828"/>
              <a:gd name="T50" fmla="*/ 0 w 1320"/>
              <a:gd name="T51" fmla="*/ 926 h 1828"/>
              <a:gd name="T52" fmla="*/ 660 w 1320"/>
              <a:gd name="T53" fmla="*/ 234 h 1828"/>
              <a:gd name="T54" fmla="*/ 1155 w 1320"/>
              <a:gd name="T55" fmla="*/ 1366 h 1828"/>
              <a:gd name="T56" fmla="*/ 1219 w 1320"/>
              <a:gd name="T57" fmla="*/ 1466 h 1828"/>
              <a:gd name="T58" fmla="*/ 1270 w 1320"/>
              <a:gd name="T59" fmla="*/ 1013 h 1828"/>
              <a:gd name="T60" fmla="*/ 14 w 1320"/>
              <a:gd name="T61" fmla="*/ 742 h 1828"/>
              <a:gd name="T62" fmla="*/ 0 w 1320"/>
              <a:gd name="T63" fmla="*/ 926 h 1828"/>
              <a:gd name="T64" fmla="*/ 665 w 1320"/>
              <a:gd name="T65" fmla="*/ 0 h 1828"/>
              <a:gd name="T66" fmla="*/ 660 w 1320"/>
              <a:gd name="T67" fmla="*/ 83 h 1828"/>
              <a:gd name="T68" fmla="*/ 651 w 1320"/>
              <a:gd name="T69" fmla="*/ 1411 h 1828"/>
              <a:gd name="T70" fmla="*/ 628 w 1320"/>
              <a:gd name="T71" fmla="*/ 921 h 1828"/>
              <a:gd name="T72" fmla="*/ 596 w 1320"/>
              <a:gd name="T73" fmla="*/ 953 h 1828"/>
              <a:gd name="T74" fmla="*/ 651 w 1320"/>
              <a:gd name="T75" fmla="*/ 1411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0" h="1828">
                <a:moveTo>
                  <a:pt x="1022" y="1700"/>
                </a:moveTo>
                <a:cubicBezTo>
                  <a:pt x="1013" y="1709"/>
                  <a:pt x="1013" y="1709"/>
                  <a:pt x="1013" y="1709"/>
                </a:cubicBezTo>
                <a:cubicBezTo>
                  <a:pt x="1009" y="1714"/>
                  <a:pt x="999" y="1718"/>
                  <a:pt x="995" y="1723"/>
                </a:cubicBezTo>
                <a:cubicBezTo>
                  <a:pt x="986" y="1714"/>
                  <a:pt x="940" y="1677"/>
                  <a:pt x="889" y="1604"/>
                </a:cubicBezTo>
                <a:cubicBezTo>
                  <a:pt x="830" y="1521"/>
                  <a:pt x="812" y="1370"/>
                  <a:pt x="825" y="1228"/>
                </a:cubicBezTo>
                <a:cubicBezTo>
                  <a:pt x="853" y="972"/>
                  <a:pt x="825" y="678"/>
                  <a:pt x="628" y="687"/>
                </a:cubicBezTo>
                <a:cubicBezTo>
                  <a:pt x="413" y="697"/>
                  <a:pt x="317" y="1123"/>
                  <a:pt x="486" y="1462"/>
                </a:cubicBezTo>
                <a:cubicBezTo>
                  <a:pt x="573" y="1636"/>
                  <a:pt x="688" y="1760"/>
                  <a:pt x="757" y="1824"/>
                </a:cubicBezTo>
                <a:cubicBezTo>
                  <a:pt x="738" y="1824"/>
                  <a:pt x="720" y="1828"/>
                  <a:pt x="702" y="1828"/>
                </a:cubicBezTo>
                <a:cubicBezTo>
                  <a:pt x="628" y="1760"/>
                  <a:pt x="527" y="1668"/>
                  <a:pt x="431" y="1489"/>
                </a:cubicBezTo>
                <a:cubicBezTo>
                  <a:pt x="211" y="1081"/>
                  <a:pt x="376" y="614"/>
                  <a:pt x="628" y="614"/>
                </a:cubicBezTo>
                <a:cubicBezTo>
                  <a:pt x="894" y="614"/>
                  <a:pt x="922" y="921"/>
                  <a:pt x="880" y="1233"/>
                </a:cubicBezTo>
                <a:cubicBezTo>
                  <a:pt x="862" y="1379"/>
                  <a:pt x="876" y="1508"/>
                  <a:pt x="926" y="1586"/>
                </a:cubicBezTo>
                <a:cubicBezTo>
                  <a:pt x="977" y="1663"/>
                  <a:pt x="1027" y="1696"/>
                  <a:pt x="1022" y="1700"/>
                </a:cubicBezTo>
                <a:close/>
                <a:moveTo>
                  <a:pt x="761" y="1402"/>
                </a:moveTo>
                <a:cubicBezTo>
                  <a:pt x="747" y="1260"/>
                  <a:pt x="848" y="788"/>
                  <a:pt x="619" y="779"/>
                </a:cubicBezTo>
                <a:cubicBezTo>
                  <a:pt x="477" y="774"/>
                  <a:pt x="353" y="1136"/>
                  <a:pt x="573" y="1508"/>
                </a:cubicBezTo>
                <a:cubicBezTo>
                  <a:pt x="656" y="1654"/>
                  <a:pt x="761" y="1755"/>
                  <a:pt x="821" y="1810"/>
                </a:cubicBezTo>
                <a:cubicBezTo>
                  <a:pt x="834" y="1805"/>
                  <a:pt x="848" y="1801"/>
                  <a:pt x="862" y="1796"/>
                </a:cubicBezTo>
                <a:cubicBezTo>
                  <a:pt x="812" y="1746"/>
                  <a:pt x="702" y="1641"/>
                  <a:pt x="619" y="1485"/>
                </a:cubicBezTo>
                <a:cubicBezTo>
                  <a:pt x="463" y="1219"/>
                  <a:pt x="504" y="852"/>
                  <a:pt x="619" y="852"/>
                </a:cubicBezTo>
                <a:cubicBezTo>
                  <a:pt x="770" y="852"/>
                  <a:pt x="683" y="1228"/>
                  <a:pt x="706" y="1411"/>
                </a:cubicBezTo>
                <a:cubicBezTo>
                  <a:pt x="734" y="1613"/>
                  <a:pt x="857" y="1728"/>
                  <a:pt x="917" y="1769"/>
                </a:cubicBezTo>
                <a:cubicBezTo>
                  <a:pt x="931" y="1764"/>
                  <a:pt x="940" y="1760"/>
                  <a:pt x="954" y="1751"/>
                </a:cubicBezTo>
                <a:cubicBezTo>
                  <a:pt x="912" y="1718"/>
                  <a:pt x="779" y="1604"/>
                  <a:pt x="761" y="1402"/>
                </a:cubicBezTo>
                <a:close/>
                <a:moveTo>
                  <a:pt x="390" y="1741"/>
                </a:moveTo>
                <a:cubicBezTo>
                  <a:pt x="298" y="1636"/>
                  <a:pt x="165" y="1434"/>
                  <a:pt x="142" y="1196"/>
                </a:cubicBezTo>
                <a:cubicBezTo>
                  <a:pt x="115" y="752"/>
                  <a:pt x="303" y="376"/>
                  <a:pt x="656" y="376"/>
                </a:cubicBezTo>
                <a:cubicBezTo>
                  <a:pt x="977" y="376"/>
                  <a:pt x="1105" y="719"/>
                  <a:pt x="1077" y="1059"/>
                </a:cubicBezTo>
                <a:cubicBezTo>
                  <a:pt x="1073" y="1150"/>
                  <a:pt x="1045" y="1233"/>
                  <a:pt x="1045" y="1320"/>
                </a:cubicBezTo>
                <a:cubicBezTo>
                  <a:pt x="1041" y="1466"/>
                  <a:pt x="1082" y="1531"/>
                  <a:pt x="1137" y="1590"/>
                </a:cubicBezTo>
                <a:cubicBezTo>
                  <a:pt x="1146" y="1581"/>
                  <a:pt x="1151" y="1572"/>
                  <a:pt x="1160" y="1558"/>
                </a:cubicBezTo>
                <a:cubicBezTo>
                  <a:pt x="1128" y="1512"/>
                  <a:pt x="1087" y="1434"/>
                  <a:pt x="1091" y="1324"/>
                </a:cubicBezTo>
                <a:cubicBezTo>
                  <a:pt x="1096" y="1251"/>
                  <a:pt x="1114" y="1164"/>
                  <a:pt x="1132" y="1068"/>
                </a:cubicBezTo>
                <a:cubicBezTo>
                  <a:pt x="1178" y="774"/>
                  <a:pt x="1068" y="303"/>
                  <a:pt x="656" y="298"/>
                </a:cubicBezTo>
                <a:cubicBezTo>
                  <a:pt x="353" y="293"/>
                  <a:pt x="32" y="591"/>
                  <a:pt x="92" y="1205"/>
                </a:cubicBezTo>
                <a:cubicBezTo>
                  <a:pt x="110" y="1370"/>
                  <a:pt x="179" y="1512"/>
                  <a:pt x="248" y="1622"/>
                </a:cubicBezTo>
                <a:cubicBezTo>
                  <a:pt x="294" y="1673"/>
                  <a:pt x="339" y="1709"/>
                  <a:pt x="390" y="1741"/>
                </a:cubicBezTo>
                <a:close/>
                <a:moveTo>
                  <a:pt x="1004" y="1517"/>
                </a:moveTo>
                <a:cubicBezTo>
                  <a:pt x="967" y="1416"/>
                  <a:pt x="972" y="1269"/>
                  <a:pt x="1004" y="1109"/>
                </a:cubicBezTo>
                <a:cubicBezTo>
                  <a:pt x="1045" y="839"/>
                  <a:pt x="990" y="454"/>
                  <a:pt x="628" y="454"/>
                </a:cubicBezTo>
                <a:cubicBezTo>
                  <a:pt x="335" y="454"/>
                  <a:pt x="74" y="907"/>
                  <a:pt x="257" y="1398"/>
                </a:cubicBezTo>
                <a:cubicBezTo>
                  <a:pt x="330" y="1586"/>
                  <a:pt x="440" y="1723"/>
                  <a:pt x="518" y="1801"/>
                </a:cubicBezTo>
                <a:cubicBezTo>
                  <a:pt x="541" y="1810"/>
                  <a:pt x="564" y="1815"/>
                  <a:pt x="592" y="1819"/>
                </a:cubicBezTo>
                <a:cubicBezTo>
                  <a:pt x="518" y="1751"/>
                  <a:pt x="385" y="1595"/>
                  <a:pt x="307" y="1375"/>
                </a:cubicBezTo>
                <a:cubicBezTo>
                  <a:pt x="170" y="976"/>
                  <a:pt x="362" y="532"/>
                  <a:pt x="628" y="527"/>
                </a:cubicBezTo>
                <a:cubicBezTo>
                  <a:pt x="867" y="522"/>
                  <a:pt x="990" y="770"/>
                  <a:pt x="954" y="1095"/>
                </a:cubicBezTo>
                <a:cubicBezTo>
                  <a:pt x="922" y="1256"/>
                  <a:pt x="917" y="1421"/>
                  <a:pt x="963" y="1531"/>
                </a:cubicBezTo>
                <a:cubicBezTo>
                  <a:pt x="995" y="1608"/>
                  <a:pt x="1045" y="1645"/>
                  <a:pt x="1068" y="1663"/>
                </a:cubicBezTo>
                <a:cubicBezTo>
                  <a:pt x="1077" y="1654"/>
                  <a:pt x="1087" y="1645"/>
                  <a:pt x="1096" y="1636"/>
                </a:cubicBezTo>
                <a:cubicBezTo>
                  <a:pt x="1077" y="1622"/>
                  <a:pt x="1032" y="1590"/>
                  <a:pt x="1004" y="1517"/>
                </a:cubicBezTo>
                <a:close/>
                <a:moveTo>
                  <a:pt x="0" y="926"/>
                </a:moveTo>
                <a:cubicBezTo>
                  <a:pt x="0" y="994"/>
                  <a:pt x="5" y="1059"/>
                  <a:pt x="19" y="1123"/>
                </a:cubicBezTo>
                <a:cubicBezTo>
                  <a:pt x="28" y="669"/>
                  <a:pt x="184" y="225"/>
                  <a:pt x="660" y="234"/>
                </a:cubicBezTo>
                <a:cubicBezTo>
                  <a:pt x="1054" y="234"/>
                  <a:pt x="1242" y="655"/>
                  <a:pt x="1201" y="1004"/>
                </a:cubicBezTo>
                <a:cubicBezTo>
                  <a:pt x="1187" y="1136"/>
                  <a:pt x="1155" y="1265"/>
                  <a:pt x="1155" y="1366"/>
                </a:cubicBezTo>
                <a:cubicBezTo>
                  <a:pt x="1155" y="1443"/>
                  <a:pt x="1183" y="1494"/>
                  <a:pt x="1192" y="1512"/>
                </a:cubicBezTo>
                <a:cubicBezTo>
                  <a:pt x="1201" y="1498"/>
                  <a:pt x="1210" y="1480"/>
                  <a:pt x="1219" y="1466"/>
                </a:cubicBezTo>
                <a:cubicBezTo>
                  <a:pt x="1206" y="1439"/>
                  <a:pt x="1197" y="1411"/>
                  <a:pt x="1201" y="1366"/>
                </a:cubicBezTo>
                <a:cubicBezTo>
                  <a:pt x="1201" y="1279"/>
                  <a:pt x="1247" y="1155"/>
                  <a:pt x="1270" y="1013"/>
                </a:cubicBezTo>
                <a:cubicBezTo>
                  <a:pt x="1320" y="660"/>
                  <a:pt x="1132" y="142"/>
                  <a:pt x="660" y="142"/>
                </a:cubicBezTo>
                <a:cubicBezTo>
                  <a:pt x="284" y="147"/>
                  <a:pt x="83" y="422"/>
                  <a:pt x="14" y="742"/>
                </a:cubicBezTo>
                <a:cubicBezTo>
                  <a:pt x="5" y="802"/>
                  <a:pt x="0" y="862"/>
                  <a:pt x="0" y="921"/>
                </a:cubicBezTo>
                <a:cubicBezTo>
                  <a:pt x="0" y="926"/>
                  <a:pt x="0" y="926"/>
                  <a:pt x="0" y="926"/>
                </a:cubicBezTo>
                <a:close/>
                <a:moveTo>
                  <a:pt x="1201" y="344"/>
                </a:moveTo>
                <a:cubicBezTo>
                  <a:pt x="1119" y="202"/>
                  <a:pt x="944" y="0"/>
                  <a:pt x="665" y="0"/>
                </a:cubicBezTo>
                <a:cubicBezTo>
                  <a:pt x="495" y="0"/>
                  <a:pt x="367" y="83"/>
                  <a:pt x="266" y="183"/>
                </a:cubicBezTo>
                <a:cubicBezTo>
                  <a:pt x="275" y="179"/>
                  <a:pt x="417" y="83"/>
                  <a:pt x="660" y="83"/>
                </a:cubicBezTo>
                <a:cubicBezTo>
                  <a:pt x="1009" y="83"/>
                  <a:pt x="1201" y="344"/>
                  <a:pt x="1201" y="344"/>
                </a:cubicBezTo>
                <a:close/>
                <a:moveTo>
                  <a:pt x="651" y="1411"/>
                </a:moveTo>
                <a:cubicBezTo>
                  <a:pt x="642" y="1347"/>
                  <a:pt x="647" y="1269"/>
                  <a:pt x="651" y="1191"/>
                </a:cubicBezTo>
                <a:cubicBezTo>
                  <a:pt x="656" y="1091"/>
                  <a:pt x="660" y="958"/>
                  <a:pt x="628" y="921"/>
                </a:cubicBezTo>
                <a:cubicBezTo>
                  <a:pt x="628" y="921"/>
                  <a:pt x="628" y="921"/>
                  <a:pt x="619" y="921"/>
                </a:cubicBezTo>
                <a:cubicBezTo>
                  <a:pt x="619" y="921"/>
                  <a:pt x="605" y="926"/>
                  <a:pt x="596" y="953"/>
                </a:cubicBezTo>
                <a:cubicBezTo>
                  <a:pt x="559" y="1040"/>
                  <a:pt x="559" y="1242"/>
                  <a:pt x="647" y="1411"/>
                </a:cubicBezTo>
                <a:cubicBezTo>
                  <a:pt x="647" y="1416"/>
                  <a:pt x="651" y="1416"/>
                  <a:pt x="651" y="1411"/>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pic>
        <p:nvPicPr>
          <p:cNvPr id="412" name="Picture 411"/>
          <p:cNvPicPr>
            <a:picLocks noChangeAspect="1"/>
          </p:cNvPicPr>
          <p:nvPr/>
        </p:nvPicPr>
        <p:blipFill>
          <a:blip r:embed="rId4"/>
          <a:stretch>
            <a:fillRect/>
          </a:stretch>
        </p:blipFill>
        <p:spPr>
          <a:xfrm>
            <a:off x="2459925" y="5736188"/>
            <a:ext cx="305758" cy="575544"/>
          </a:xfrm>
          <a:prstGeom prst="rect">
            <a:avLst/>
          </a:prstGeom>
        </p:spPr>
      </p:pic>
      <p:cxnSp>
        <p:nvCxnSpPr>
          <p:cNvPr id="413" name="Straight Arrow Connector 412"/>
          <p:cNvCxnSpPr/>
          <p:nvPr/>
        </p:nvCxnSpPr>
        <p:spPr>
          <a:xfrm>
            <a:off x="6032323" y="4579879"/>
            <a:ext cx="1070016" cy="62734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16" name="Freeform 9"/>
          <p:cNvSpPr>
            <a:spLocks noEditPoints="1"/>
          </p:cNvSpPr>
          <p:nvPr/>
        </p:nvSpPr>
        <p:spPr bwMode="auto">
          <a:xfrm>
            <a:off x="7205844" y="5248626"/>
            <a:ext cx="233443" cy="322770"/>
          </a:xfrm>
          <a:custGeom>
            <a:avLst/>
            <a:gdLst>
              <a:gd name="T0" fmla="*/ 1013 w 1320"/>
              <a:gd name="T1" fmla="*/ 1709 h 1828"/>
              <a:gd name="T2" fmla="*/ 889 w 1320"/>
              <a:gd name="T3" fmla="*/ 1604 h 1828"/>
              <a:gd name="T4" fmla="*/ 628 w 1320"/>
              <a:gd name="T5" fmla="*/ 687 h 1828"/>
              <a:gd name="T6" fmla="*/ 757 w 1320"/>
              <a:gd name="T7" fmla="*/ 1824 h 1828"/>
              <a:gd name="T8" fmla="*/ 431 w 1320"/>
              <a:gd name="T9" fmla="*/ 1489 h 1828"/>
              <a:gd name="T10" fmla="*/ 880 w 1320"/>
              <a:gd name="T11" fmla="*/ 1233 h 1828"/>
              <a:gd name="T12" fmla="*/ 1022 w 1320"/>
              <a:gd name="T13" fmla="*/ 1700 h 1828"/>
              <a:gd name="T14" fmla="*/ 619 w 1320"/>
              <a:gd name="T15" fmla="*/ 779 h 1828"/>
              <a:gd name="T16" fmla="*/ 821 w 1320"/>
              <a:gd name="T17" fmla="*/ 1810 h 1828"/>
              <a:gd name="T18" fmla="*/ 619 w 1320"/>
              <a:gd name="T19" fmla="*/ 1485 h 1828"/>
              <a:gd name="T20" fmla="*/ 706 w 1320"/>
              <a:gd name="T21" fmla="*/ 1411 h 1828"/>
              <a:gd name="T22" fmla="*/ 954 w 1320"/>
              <a:gd name="T23" fmla="*/ 1751 h 1828"/>
              <a:gd name="T24" fmla="*/ 390 w 1320"/>
              <a:gd name="T25" fmla="*/ 1741 h 1828"/>
              <a:gd name="T26" fmla="*/ 656 w 1320"/>
              <a:gd name="T27" fmla="*/ 376 h 1828"/>
              <a:gd name="T28" fmla="*/ 1045 w 1320"/>
              <a:gd name="T29" fmla="*/ 1320 h 1828"/>
              <a:gd name="T30" fmla="*/ 1160 w 1320"/>
              <a:gd name="T31" fmla="*/ 1558 h 1828"/>
              <a:gd name="T32" fmla="*/ 1132 w 1320"/>
              <a:gd name="T33" fmla="*/ 1068 h 1828"/>
              <a:gd name="T34" fmla="*/ 92 w 1320"/>
              <a:gd name="T35" fmla="*/ 1205 h 1828"/>
              <a:gd name="T36" fmla="*/ 390 w 1320"/>
              <a:gd name="T37" fmla="*/ 1741 h 1828"/>
              <a:gd name="T38" fmla="*/ 1004 w 1320"/>
              <a:gd name="T39" fmla="*/ 1109 h 1828"/>
              <a:gd name="T40" fmla="*/ 257 w 1320"/>
              <a:gd name="T41" fmla="*/ 1398 h 1828"/>
              <a:gd name="T42" fmla="*/ 592 w 1320"/>
              <a:gd name="T43" fmla="*/ 1819 h 1828"/>
              <a:gd name="T44" fmla="*/ 628 w 1320"/>
              <a:gd name="T45" fmla="*/ 527 h 1828"/>
              <a:gd name="T46" fmla="*/ 963 w 1320"/>
              <a:gd name="T47" fmla="*/ 1531 h 1828"/>
              <a:gd name="T48" fmla="*/ 1096 w 1320"/>
              <a:gd name="T49" fmla="*/ 1636 h 1828"/>
              <a:gd name="T50" fmla="*/ 0 w 1320"/>
              <a:gd name="T51" fmla="*/ 926 h 1828"/>
              <a:gd name="T52" fmla="*/ 660 w 1320"/>
              <a:gd name="T53" fmla="*/ 234 h 1828"/>
              <a:gd name="T54" fmla="*/ 1155 w 1320"/>
              <a:gd name="T55" fmla="*/ 1366 h 1828"/>
              <a:gd name="T56" fmla="*/ 1219 w 1320"/>
              <a:gd name="T57" fmla="*/ 1466 h 1828"/>
              <a:gd name="T58" fmla="*/ 1270 w 1320"/>
              <a:gd name="T59" fmla="*/ 1013 h 1828"/>
              <a:gd name="T60" fmla="*/ 14 w 1320"/>
              <a:gd name="T61" fmla="*/ 742 h 1828"/>
              <a:gd name="T62" fmla="*/ 0 w 1320"/>
              <a:gd name="T63" fmla="*/ 926 h 1828"/>
              <a:gd name="T64" fmla="*/ 665 w 1320"/>
              <a:gd name="T65" fmla="*/ 0 h 1828"/>
              <a:gd name="T66" fmla="*/ 660 w 1320"/>
              <a:gd name="T67" fmla="*/ 83 h 1828"/>
              <a:gd name="T68" fmla="*/ 651 w 1320"/>
              <a:gd name="T69" fmla="*/ 1411 h 1828"/>
              <a:gd name="T70" fmla="*/ 628 w 1320"/>
              <a:gd name="T71" fmla="*/ 921 h 1828"/>
              <a:gd name="T72" fmla="*/ 596 w 1320"/>
              <a:gd name="T73" fmla="*/ 953 h 1828"/>
              <a:gd name="T74" fmla="*/ 651 w 1320"/>
              <a:gd name="T75" fmla="*/ 1411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0" h="1828">
                <a:moveTo>
                  <a:pt x="1022" y="1700"/>
                </a:moveTo>
                <a:cubicBezTo>
                  <a:pt x="1013" y="1709"/>
                  <a:pt x="1013" y="1709"/>
                  <a:pt x="1013" y="1709"/>
                </a:cubicBezTo>
                <a:cubicBezTo>
                  <a:pt x="1009" y="1714"/>
                  <a:pt x="999" y="1718"/>
                  <a:pt x="995" y="1723"/>
                </a:cubicBezTo>
                <a:cubicBezTo>
                  <a:pt x="986" y="1714"/>
                  <a:pt x="940" y="1677"/>
                  <a:pt x="889" y="1604"/>
                </a:cubicBezTo>
                <a:cubicBezTo>
                  <a:pt x="830" y="1521"/>
                  <a:pt x="812" y="1370"/>
                  <a:pt x="825" y="1228"/>
                </a:cubicBezTo>
                <a:cubicBezTo>
                  <a:pt x="853" y="972"/>
                  <a:pt x="825" y="678"/>
                  <a:pt x="628" y="687"/>
                </a:cubicBezTo>
                <a:cubicBezTo>
                  <a:pt x="413" y="697"/>
                  <a:pt x="317" y="1123"/>
                  <a:pt x="486" y="1462"/>
                </a:cubicBezTo>
                <a:cubicBezTo>
                  <a:pt x="573" y="1636"/>
                  <a:pt x="688" y="1760"/>
                  <a:pt x="757" y="1824"/>
                </a:cubicBezTo>
                <a:cubicBezTo>
                  <a:pt x="738" y="1824"/>
                  <a:pt x="720" y="1828"/>
                  <a:pt x="702" y="1828"/>
                </a:cubicBezTo>
                <a:cubicBezTo>
                  <a:pt x="628" y="1760"/>
                  <a:pt x="527" y="1668"/>
                  <a:pt x="431" y="1489"/>
                </a:cubicBezTo>
                <a:cubicBezTo>
                  <a:pt x="211" y="1081"/>
                  <a:pt x="376" y="614"/>
                  <a:pt x="628" y="614"/>
                </a:cubicBezTo>
                <a:cubicBezTo>
                  <a:pt x="894" y="614"/>
                  <a:pt x="922" y="921"/>
                  <a:pt x="880" y="1233"/>
                </a:cubicBezTo>
                <a:cubicBezTo>
                  <a:pt x="862" y="1379"/>
                  <a:pt x="876" y="1508"/>
                  <a:pt x="926" y="1586"/>
                </a:cubicBezTo>
                <a:cubicBezTo>
                  <a:pt x="977" y="1663"/>
                  <a:pt x="1027" y="1696"/>
                  <a:pt x="1022" y="1700"/>
                </a:cubicBezTo>
                <a:close/>
                <a:moveTo>
                  <a:pt x="761" y="1402"/>
                </a:moveTo>
                <a:cubicBezTo>
                  <a:pt x="747" y="1260"/>
                  <a:pt x="848" y="788"/>
                  <a:pt x="619" y="779"/>
                </a:cubicBezTo>
                <a:cubicBezTo>
                  <a:pt x="477" y="774"/>
                  <a:pt x="353" y="1136"/>
                  <a:pt x="573" y="1508"/>
                </a:cubicBezTo>
                <a:cubicBezTo>
                  <a:pt x="656" y="1654"/>
                  <a:pt x="761" y="1755"/>
                  <a:pt x="821" y="1810"/>
                </a:cubicBezTo>
                <a:cubicBezTo>
                  <a:pt x="834" y="1805"/>
                  <a:pt x="848" y="1801"/>
                  <a:pt x="862" y="1796"/>
                </a:cubicBezTo>
                <a:cubicBezTo>
                  <a:pt x="812" y="1746"/>
                  <a:pt x="702" y="1641"/>
                  <a:pt x="619" y="1485"/>
                </a:cubicBezTo>
                <a:cubicBezTo>
                  <a:pt x="463" y="1219"/>
                  <a:pt x="504" y="852"/>
                  <a:pt x="619" y="852"/>
                </a:cubicBezTo>
                <a:cubicBezTo>
                  <a:pt x="770" y="852"/>
                  <a:pt x="683" y="1228"/>
                  <a:pt x="706" y="1411"/>
                </a:cubicBezTo>
                <a:cubicBezTo>
                  <a:pt x="734" y="1613"/>
                  <a:pt x="857" y="1728"/>
                  <a:pt x="917" y="1769"/>
                </a:cubicBezTo>
                <a:cubicBezTo>
                  <a:pt x="931" y="1764"/>
                  <a:pt x="940" y="1760"/>
                  <a:pt x="954" y="1751"/>
                </a:cubicBezTo>
                <a:cubicBezTo>
                  <a:pt x="912" y="1718"/>
                  <a:pt x="779" y="1604"/>
                  <a:pt x="761" y="1402"/>
                </a:cubicBezTo>
                <a:close/>
                <a:moveTo>
                  <a:pt x="390" y="1741"/>
                </a:moveTo>
                <a:cubicBezTo>
                  <a:pt x="298" y="1636"/>
                  <a:pt x="165" y="1434"/>
                  <a:pt x="142" y="1196"/>
                </a:cubicBezTo>
                <a:cubicBezTo>
                  <a:pt x="115" y="752"/>
                  <a:pt x="303" y="376"/>
                  <a:pt x="656" y="376"/>
                </a:cubicBezTo>
                <a:cubicBezTo>
                  <a:pt x="977" y="376"/>
                  <a:pt x="1105" y="719"/>
                  <a:pt x="1077" y="1059"/>
                </a:cubicBezTo>
                <a:cubicBezTo>
                  <a:pt x="1073" y="1150"/>
                  <a:pt x="1045" y="1233"/>
                  <a:pt x="1045" y="1320"/>
                </a:cubicBezTo>
                <a:cubicBezTo>
                  <a:pt x="1041" y="1466"/>
                  <a:pt x="1082" y="1531"/>
                  <a:pt x="1137" y="1590"/>
                </a:cubicBezTo>
                <a:cubicBezTo>
                  <a:pt x="1146" y="1581"/>
                  <a:pt x="1151" y="1572"/>
                  <a:pt x="1160" y="1558"/>
                </a:cubicBezTo>
                <a:cubicBezTo>
                  <a:pt x="1128" y="1512"/>
                  <a:pt x="1087" y="1434"/>
                  <a:pt x="1091" y="1324"/>
                </a:cubicBezTo>
                <a:cubicBezTo>
                  <a:pt x="1096" y="1251"/>
                  <a:pt x="1114" y="1164"/>
                  <a:pt x="1132" y="1068"/>
                </a:cubicBezTo>
                <a:cubicBezTo>
                  <a:pt x="1178" y="774"/>
                  <a:pt x="1068" y="303"/>
                  <a:pt x="656" y="298"/>
                </a:cubicBezTo>
                <a:cubicBezTo>
                  <a:pt x="353" y="293"/>
                  <a:pt x="32" y="591"/>
                  <a:pt x="92" y="1205"/>
                </a:cubicBezTo>
                <a:cubicBezTo>
                  <a:pt x="110" y="1370"/>
                  <a:pt x="179" y="1512"/>
                  <a:pt x="248" y="1622"/>
                </a:cubicBezTo>
                <a:cubicBezTo>
                  <a:pt x="294" y="1673"/>
                  <a:pt x="339" y="1709"/>
                  <a:pt x="390" y="1741"/>
                </a:cubicBezTo>
                <a:close/>
                <a:moveTo>
                  <a:pt x="1004" y="1517"/>
                </a:moveTo>
                <a:cubicBezTo>
                  <a:pt x="967" y="1416"/>
                  <a:pt x="972" y="1269"/>
                  <a:pt x="1004" y="1109"/>
                </a:cubicBezTo>
                <a:cubicBezTo>
                  <a:pt x="1045" y="839"/>
                  <a:pt x="990" y="454"/>
                  <a:pt x="628" y="454"/>
                </a:cubicBezTo>
                <a:cubicBezTo>
                  <a:pt x="335" y="454"/>
                  <a:pt x="74" y="907"/>
                  <a:pt x="257" y="1398"/>
                </a:cubicBezTo>
                <a:cubicBezTo>
                  <a:pt x="330" y="1586"/>
                  <a:pt x="440" y="1723"/>
                  <a:pt x="518" y="1801"/>
                </a:cubicBezTo>
                <a:cubicBezTo>
                  <a:pt x="541" y="1810"/>
                  <a:pt x="564" y="1815"/>
                  <a:pt x="592" y="1819"/>
                </a:cubicBezTo>
                <a:cubicBezTo>
                  <a:pt x="518" y="1751"/>
                  <a:pt x="385" y="1595"/>
                  <a:pt x="307" y="1375"/>
                </a:cubicBezTo>
                <a:cubicBezTo>
                  <a:pt x="170" y="976"/>
                  <a:pt x="362" y="532"/>
                  <a:pt x="628" y="527"/>
                </a:cubicBezTo>
                <a:cubicBezTo>
                  <a:pt x="867" y="522"/>
                  <a:pt x="990" y="770"/>
                  <a:pt x="954" y="1095"/>
                </a:cubicBezTo>
                <a:cubicBezTo>
                  <a:pt x="922" y="1256"/>
                  <a:pt x="917" y="1421"/>
                  <a:pt x="963" y="1531"/>
                </a:cubicBezTo>
                <a:cubicBezTo>
                  <a:pt x="995" y="1608"/>
                  <a:pt x="1045" y="1645"/>
                  <a:pt x="1068" y="1663"/>
                </a:cubicBezTo>
                <a:cubicBezTo>
                  <a:pt x="1077" y="1654"/>
                  <a:pt x="1087" y="1645"/>
                  <a:pt x="1096" y="1636"/>
                </a:cubicBezTo>
                <a:cubicBezTo>
                  <a:pt x="1077" y="1622"/>
                  <a:pt x="1032" y="1590"/>
                  <a:pt x="1004" y="1517"/>
                </a:cubicBezTo>
                <a:close/>
                <a:moveTo>
                  <a:pt x="0" y="926"/>
                </a:moveTo>
                <a:cubicBezTo>
                  <a:pt x="0" y="994"/>
                  <a:pt x="5" y="1059"/>
                  <a:pt x="19" y="1123"/>
                </a:cubicBezTo>
                <a:cubicBezTo>
                  <a:pt x="28" y="669"/>
                  <a:pt x="184" y="225"/>
                  <a:pt x="660" y="234"/>
                </a:cubicBezTo>
                <a:cubicBezTo>
                  <a:pt x="1054" y="234"/>
                  <a:pt x="1242" y="655"/>
                  <a:pt x="1201" y="1004"/>
                </a:cubicBezTo>
                <a:cubicBezTo>
                  <a:pt x="1187" y="1136"/>
                  <a:pt x="1155" y="1265"/>
                  <a:pt x="1155" y="1366"/>
                </a:cubicBezTo>
                <a:cubicBezTo>
                  <a:pt x="1155" y="1443"/>
                  <a:pt x="1183" y="1494"/>
                  <a:pt x="1192" y="1512"/>
                </a:cubicBezTo>
                <a:cubicBezTo>
                  <a:pt x="1201" y="1498"/>
                  <a:pt x="1210" y="1480"/>
                  <a:pt x="1219" y="1466"/>
                </a:cubicBezTo>
                <a:cubicBezTo>
                  <a:pt x="1206" y="1439"/>
                  <a:pt x="1197" y="1411"/>
                  <a:pt x="1201" y="1366"/>
                </a:cubicBezTo>
                <a:cubicBezTo>
                  <a:pt x="1201" y="1279"/>
                  <a:pt x="1247" y="1155"/>
                  <a:pt x="1270" y="1013"/>
                </a:cubicBezTo>
                <a:cubicBezTo>
                  <a:pt x="1320" y="660"/>
                  <a:pt x="1132" y="142"/>
                  <a:pt x="660" y="142"/>
                </a:cubicBezTo>
                <a:cubicBezTo>
                  <a:pt x="284" y="147"/>
                  <a:pt x="83" y="422"/>
                  <a:pt x="14" y="742"/>
                </a:cubicBezTo>
                <a:cubicBezTo>
                  <a:pt x="5" y="802"/>
                  <a:pt x="0" y="862"/>
                  <a:pt x="0" y="921"/>
                </a:cubicBezTo>
                <a:cubicBezTo>
                  <a:pt x="0" y="926"/>
                  <a:pt x="0" y="926"/>
                  <a:pt x="0" y="926"/>
                </a:cubicBezTo>
                <a:close/>
                <a:moveTo>
                  <a:pt x="1201" y="344"/>
                </a:moveTo>
                <a:cubicBezTo>
                  <a:pt x="1119" y="202"/>
                  <a:pt x="944" y="0"/>
                  <a:pt x="665" y="0"/>
                </a:cubicBezTo>
                <a:cubicBezTo>
                  <a:pt x="495" y="0"/>
                  <a:pt x="367" y="83"/>
                  <a:pt x="266" y="183"/>
                </a:cubicBezTo>
                <a:cubicBezTo>
                  <a:pt x="275" y="179"/>
                  <a:pt x="417" y="83"/>
                  <a:pt x="660" y="83"/>
                </a:cubicBezTo>
                <a:cubicBezTo>
                  <a:pt x="1009" y="83"/>
                  <a:pt x="1201" y="344"/>
                  <a:pt x="1201" y="344"/>
                </a:cubicBezTo>
                <a:close/>
                <a:moveTo>
                  <a:pt x="651" y="1411"/>
                </a:moveTo>
                <a:cubicBezTo>
                  <a:pt x="642" y="1347"/>
                  <a:pt x="647" y="1269"/>
                  <a:pt x="651" y="1191"/>
                </a:cubicBezTo>
                <a:cubicBezTo>
                  <a:pt x="656" y="1091"/>
                  <a:pt x="660" y="958"/>
                  <a:pt x="628" y="921"/>
                </a:cubicBezTo>
                <a:cubicBezTo>
                  <a:pt x="628" y="921"/>
                  <a:pt x="628" y="921"/>
                  <a:pt x="619" y="921"/>
                </a:cubicBezTo>
                <a:cubicBezTo>
                  <a:pt x="619" y="921"/>
                  <a:pt x="605" y="926"/>
                  <a:pt x="596" y="953"/>
                </a:cubicBezTo>
                <a:cubicBezTo>
                  <a:pt x="559" y="1040"/>
                  <a:pt x="559" y="1242"/>
                  <a:pt x="647" y="1411"/>
                </a:cubicBezTo>
                <a:cubicBezTo>
                  <a:pt x="647" y="1416"/>
                  <a:pt x="651" y="1416"/>
                  <a:pt x="651" y="1411"/>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spTree>
    <p:extLst>
      <p:ext uri="{BB962C8B-B14F-4D97-AF65-F5344CB8AC3E}">
        <p14:creationId xmlns:p14="http://schemas.microsoft.com/office/powerpoint/2010/main" val="174193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 grpId="0" animBg="1"/>
      <p:bldP spid="399" grpId="0"/>
      <p:bldP spid="406" grpId="0" animBg="1"/>
      <p:bldP spid="410" grpId="0" animBg="1"/>
      <p:bldP spid="4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1" y="228601"/>
            <a:ext cx="11149013" cy="747897"/>
          </a:xfrm>
        </p:spPr>
        <p:txBody>
          <a:bodyPr>
            <a:normAutofit fontScale="90000"/>
          </a:bodyPr>
          <a:lstStyle/>
          <a:p>
            <a:r>
              <a:rPr lang="en-US" dirty="0" smtClean="0"/>
              <a:t>Labs</a:t>
            </a:r>
            <a:endParaRPr lang="en-US" dirty="0"/>
          </a:p>
        </p:txBody>
      </p:sp>
      <p:sp>
        <p:nvSpPr>
          <p:cNvPr id="3" name="Text Placeholder 2"/>
          <p:cNvSpPr>
            <a:spLocks noGrp="1"/>
          </p:cNvSpPr>
          <p:nvPr>
            <p:ph type="body" sz="quarter" idx="4294967295"/>
          </p:nvPr>
        </p:nvSpPr>
        <p:spPr>
          <a:xfrm>
            <a:off x="403470" y="1119553"/>
            <a:ext cx="11149013" cy="6647974"/>
          </a:xfrm>
          <a:prstGeom prst="rect">
            <a:avLst/>
          </a:prstGeom>
        </p:spPr>
        <p:txBody>
          <a:bodyPr/>
          <a:lstStyle/>
          <a:p>
            <a:r>
              <a:rPr lang="en-US" dirty="0">
                <a:latin typeface="+mj-lt"/>
                <a:hlinkClick r:id="rId2"/>
              </a:rPr>
              <a:t>https://</a:t>
            </a:r>
            <a:r>
              <a:rPr lang="en-US" dirty="0" smtClean="0">
                <a:latin typeface="+mj-lt"/>
                <a:hlinkClick r:id="rId2"/>
              </a:rPr>
              <a:t>github.com/AzureADSamples?query=Graph</a:t>
            </a:r>
            <a:endParaRPr lang="en-US" dirty="0" smtClean="0">
              <a:latin typeface="+mj-lt"/>
            </a:endParaRPr>
          </a:p>
          <a:p>
            <a:endParaRPr lang="en-US" b="1" dirty="0" smtClean="0">
              <a:latin typeface="+mj-lt"/>
              <a:hlinkClick r:id=""/>
            </a:endParaRPr>
          </a:p>
          <a:p>
            <a:r>
              <a:rPr lang="en-US" b="1" dirty="0" smtClean="0">
                <a:latin typeface="+mj-lt"/>
                <a:hlinkClick r:id=""/>
              </a:rPr>
              <a:t>WebApp-GraphAPI-DotNet</a:t>
            </a:r>
            <a:endParaRPr lang="en-US" b="1" dirty="0">
              <a:latin typeface="+mj-lt"/>
            </a:endParaRPr>
          </a:p>
          <a:p>
            <a:r>
              <a:rPr lang="en-US" b="1" dirty="0" err="1">
                <a:latin typeface="+mj-lt"/>
                <a:hlinkClick r:id="rId3"/>
              </a:rPr>
              <a:t>WebApp</a:t>
            </a:r>
            <a:r>
              <a:rPr lang="en-US" b="1" dirty="0">
                <a:latin typeface="+mj-lt"/>
                <a:hlinkClick r:id="rId3"/>
              </a:rPr>
              <a:t>-</a:t>
            </a:r>
            <a:r>
              <a:rPr lang="en-US" b="1" dirty="0" err="1">
                <a:latin typeface="+mj-lt"/>
                <a:hlinkClick r:id="rId3"/>
              </a:rPr>
              <a:t>GraphAPI</a:t>
            </a:r>
            <a:r>
              <a:rPr lang="en-US" b="1" dirty="0">
                <a:latin typeface="+mj-lt"/>
                <a:hlinkClick r:id="rId3"/>
              </a:rPr>
              <a:t>-PHP</a:t>
            </a:r>
            <a:endParaRPr lang="en-US" b="1" dirty="0">
              <a:latin typeface="+mj-lt"/>
            </a:endParaRPr>
          </a:p>
          <a:p>
            <a:r>
              <a:rPr lang="en-US" b="1" dirty="0" err="1">
                <a:latin typeface="+mj-lt"/>
                <a:hlinkClick r:id="rId4"/>
              </a:rPr>
              <a:t>WebApp</a:t>
            </a:r>
            <a:r>
              <a:rPr lang="en-US" b="1" dirty="0">
                <a:latin typeface="+mj-lt"/>
                <a:hlinkClick r:id="rId4"/>
              </a:rPr>
              <a:t>-</a:t>
            </a:r>
            <a:r>
              <a:rPr lang="en-US" b="1" dirty="0" err="1">
                <a:latin typeface="+mj-lt"/>
                <a:hlinkClick r:id="rId4"/>
              </a:rPr>
              <a:t>GraphAPI</a:t>
            </a:r>
            <a:r>
              <a:rPr lang="en-US" b="1" dirty="0">
                <a:latin typeface="+mj-lt"/>
                <a:hlinkClick r:id="rId4"/>
              </a:rPr>
              <a:t>-Java</a:t>
            </a:r>
            <a:endParaRPr lang="en-US" b="1" dirty="0">
              <a:latin typeface="+mj-lt"/>
            </a:endParaRPr>
          </a:p>
          <a:p>
            <a:r>
              <a:rPr lang="en-US" b="1" dirty="0" err="1">
                <a:latin typeface="+mj-lt"/>
                <a:hlinkClick r:id="rId5"/>
              </a:rPr>
              <a:t>ConsoleApp-GraphAPI-DiffQuery-DotNet</a:t>
            </a:r>
            <a:endParaRPr lang="en-US" b="1" dirty="0">
              <a:latin typeface="+mj-lt"/>
            </a:endParaRPr>
          </a:p>
          <a:p>
            <a:r>
              <a:rPr lang="en-US" b="1" dirty="0" err="1" smtClean="0">
                <a:latin typeface="+mj-lt"/>
                <a:hlinkClick r:id="rId6"/>
              </a:rPr>
              <a:t>WindowsAzureAD</a:t>
            </a:r>
            <a:r>
              <a:rPr lang="en-US" b="1" dirty="0" smtClean="0">
                <a:latin typeface="+mj-lt"/>
                <a:hlinkClick r:id="rId6"/>
              </a:rPr>
              <a:t>-</a:t>
            </a:r>
            <a:r>
              <a:rPr lang="en-US" b="1" dirty="0" err="1" smtClean="0">
                <a:latin typeface="+mj-lt"/>
                <a:hlinkClick r:id="rId6"/>
              </a:rPr>
              <a:t>GraphAPI</a:t>
            </a:r>
            <a:r>
              <a:rPr lang="en-US" b="1" dirty="0" smtClean="0">
                <a:latin typeface="+mj-lt"/>
                <a:hlinkClick r:id="rId6"/>
              </a:rPr>
              <a:t>-Sample-PHP</a:t>
            </a:r>
            <a:endParaRPr lang="en-US" b="1" dirty="0" smtClean="0">
              <a:latin typeface="+mj-lt"/>
            </a:endParaRPr>
          </a:p>
          <a:p>
            <a:r>
              <a:rPr lang="en-US" b="1" dirty="0" err="1">
                <a:latin typeface="+mj-lt"/>
                <a:hlinkClick r:id="rId7"/>
              </a:rPr>
              <a:t>WindowsAzureAD</a:t>
            </a:r>
            <a:r>
              <a:rPr lang="en-US" b="1" dirty="0">
                <a:latin typeface="+mj-lt"/>
                <a:hlinkClick r:id="rId7"/>
              </a:rPr>
              <a:t>-</a:t>
            </a:r>
            <a:r>
              <a:rPr lang="en-US" b="1" dirty="0" err="1">
                <a:latin typeface="+mj-lt"/>
                <a:hlinkClick r:id="rId7"/>
              </a:rPr>
              <a:t>GraphAPI</a:t>
            </a:r>
            <a:r>
              <a:rPr lang="en-US" b="1" dirty="0">
                <a:latin typeface="+mj-lt"/>
                <a:hlinkClick r:id="rId7"/>
              </a:rPr>
              <a:t>-Sample-</a:t>
            </a:r>
            <a:r>
              <a:rPr lang="en-US" b="1" dirty="0" err="1">
                <a:latin typeface="+mj-lt"/>
                <a:hlinkClick r:id="rId7"/>
              </a:rPr>
              <a:t>OrgChart</a:t>
            </a:r>
            <a:endParaRPr lang="en-US" b="1" dirty="0">
              <a:latin typeface="+mj-lt"/>
            </a:endParaRPr>
          </a:p>
          <a:p>
            <a:endParaRPr lang="en-US" b="1" dirty="0">
              <a:latin typeface="+mj-lt"/>
            </a:endParaRPr>
          </a:p>
          <a:p>
            <a:endParaRPr lang="en-US" dirty="0">
              <a:latin typeface="+mj-lt"/>
            </a:endParaRPr>
          </a:p>
        </p:txBody>
      </p:sp>
    </p:spTree>
    <p:extLst>
      <p:ext uri="{BB962C8B-B14F-4D97-AF65-F5344CB8AC3E}">
        <p14:creationId xmlns:p14="http://schemas.microsoft.com/office/powerpoint/2010/main" val="1701472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Demo: </a:t>
            </a:r>
            <a:r>
              <a:rPr lang="en-US" dirty="0" smtClean="0"/>
              <a:t>Facilities app</a:t>
            </a:r>
            <a:br>
              <a:rPr lang="en-US" dirty="0" smtClean="0"/>
            </a:br>
            <a:r>
              <a:rPr lang="en-US" sz="3600" dirty="0"/>
              <a:t>(https://</a:t>
            </a:r>
            <a:r>
              <a:rPr lang="en-US" sz="3600" dirty="0" smtClean="0"/>
              <a:t>github.com/Azure-Readiness/MicrosoftAzureTrainingKit/tree/master/Demos/Demo-MobileServices)</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Presenter title/role</a:t>
            </a:r>
          </a:p>
          <a:p>
            <a:r>
              <a:rPr lang="en-US" sz="4400" dirty="0" smtClean="0">
                <a:latin typeface="+mj-lt"/>
              </a:rPr>
              <a:t>Company (optional)</a:t>
            </a:r>
            <a:endParaRPr lang="en-US" sz="4400" dirty="0">
              <a:latin typeface="+mj-lt"/>
            </a:endParaRPr>
          </a:p>
        </p:txBody>
      </p:sp>
    </p:spTree>
    <p:extLst>
      <p:ext uri="{BB962C8B-B14F-4D97-AF65-F5344CB8AC3E}">
        <p14:creationId xmlns:p14="http://schemas.microsoft.com/office/powerpoint/2010/main" val="4096707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6912892" y="1992578"/>
            <a:ext cx="4545100"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smtClean="0">
                  <a:solidFill>
                    <a:srgbClr val="FFFFFF"/>
                  </a:solidFill>
                  <a:latin typeface="Segoe UI Light"/>
                </a:rPr>
                <a:t>Thanks!</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solidFill>
                    <a:srgbClr val="11C1FF"/>
                  </a:solidFill>
                  <a:latin typeface="+mj-lt"/>
                </a:rPr>
                <a:t>We are done now.</a:t>
              </a:r>
              <a:endParaRPr lang="en-US" sz="4000" dirty="0">
                <a:solidFill>
                  <a:srgbClr val="11C1FF"/>
                </a:solidFill>
                <a:latin typeface="+mj-lt"/>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53" y="1756196"/>
            <a:ext cx="2151489" cy="215148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3505" y="308587"/>
            <a:ext cx="1128328" cy="112832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87249" y="1177504"/>
            <a:ext cx="5283363" cy="4402803"/>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08781" y="5570973"/>
            <a:ext cx="578692" cy="578692"/>
          </a:xfrm>
          <a:prstGeom prst="rect">
            <a:avLst/>
          </a:prstGeom>
        </p:spPr>
      </p:pic>
    </p:spTree>
    <p:extLst>
      <p:ext uri="{BB962C8B-B14F-4D97-AF65-F5344CB8AC3E}">
        <p14:creationId xmlns:p14="http://schemas.microsoft.com/office/powerpoint/2010/main" val="356069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250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1027619"/>
          </a:xfrm>
        </p:spPr>
        <p:txBody>
          <a:bodyPr>
            <a:normAutofit/>
          </a:bodyPr>
          <a:lstStyle/>
          <a:p>
            <a:r>
              <a:rPr lang="en-US" sz="6600" dirty="0" smtClean="0">
                <a:solidFill>
                  <a:schemeClr val="bg2"/>
                </a:solidFill>
              </a:rPr>
              <a:t>Azure + o365</a:t>
            </a:r>
            <a:endParaRPr lang="en-US" sz="6600" dirty="0">
              <a:solidFill>
                <a:schemeClr val="bg2"/>
              </a:solidFill>
            </a:endParaRPr>
          </a:p>
        </p:txBody>
      </p:sp>
      <p:sp>
        <p:nvSpPr>
          <p:cNvPr id="6" name="Subtitle 5"/>
          <p:cNvSpPr>
            <a:spLocks noGrp="1"/>
          </p:cNvSpPr>
          <p:nvPr>
            <p:ph type="subTitle" idx="1"/>
          </p:nvPr>
        </p:nvSpPr>
        <p:spPr>
          <a:xfrm>
            <a:off x="606173" y="207586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rPr>
              <a:t>Fully flexible: Private, on premises, hybrid or cloud</a:t>
            </a: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The power of o365: Leverage Office, SharePoint and Exchange Online as your application building blocks</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Identity is the glue that makes all of that possible</a:t>
            </a:r>
            <a:endParaRPr lang="en-US" sz="4000" dirty="0" smtClean="0">
              <a:solidFill>
                <a:schemeClr val="bg1"/>
              </a:solidFill>
              <a:latin typeface="+mj-lt"/>
            </a:endParaRPr>
          </a:p>
        </p:txBody>
      </p:sp>
    </p:spTree>
    <p:extLst>
      <p:ext uri="{BB962C8B-B14F-4D97-AF65-F5344CB8AC3E}">
        <p14:creationId xmlns:p14="http://schemas.microsoft.com/office/powerpoint/2010/main" val="3536593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9119938" y="3968109"/>
            <a:ext cx="1363133" cy="1253071"/>
          </a:xfrm>
          <a:prstGeom prst="rect">
            <a:avLst/>
          </a:prstGeom>
          <a:solidFill>
            <a:srgbClr val="8CC600"/>
          </a:solidFill>
          <a:ln w="9525" cap="flat" cmpd="sng" algn="ctr">
            <a:solidFill>
              <a:srgbClr val="FFFFFF"/>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alpha val="98824"/>
                </a:srgbClr>
              </a:solidFill>
              <a:effectLst/>
              <a:uLnTx/>
              <a:uFillTx/>
              <a:latin typeface="+mj-lt"/>
              <a:ea typeface="Segoe UI" pitchFamily="34" charset="0"/>
              <a:cs typeface="Segoe UI" pitchFamily="34" charset="0"/>
            </a:endParaRPr>
          </a:p>
        </p:txBody>
      </p:sp>
      <p:sp>
        <p:nvSpPr>
          <p:cNvPr id="33" name="Rectangle 32"/>
          <p:cNvSpPr/>
          <p:nvPr/>
        </p:nvSpPr>
        <p:spPr bwMode="auto">
          <a:xfrm>
            <a:off x="9119938" y="1845470"/>
            <a:ext cx="1363133" cy="1253071"/>
          </a:xfrm>
          <a:prstGeom prst="rect">
            <a:avLst/>
          </a:prstGeom>
          <a:solidFill>
            <a:srgbClr val="8CC600"/>
          </a:solidFill>
          <a:ln w="9525" cap="flat" cmpd="sng" algn="ctr">
            <a:solidFill>
              <a:srgbClr val="FFFFFF"/>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alpha val="98824"/>
                </a:srgbClr>
              </a:solidFill>
              <a:effectLst/>
              <a:uLnTx/>
              <a:uFillTx/>
              <a:latin typeface="+mj-lt"/>
              <a:ea typeface="Segoe UI" pitchFamily="34" charset="0"/>
              <a:cs typeface="Segoe UI" pitchFamily="34" charset="0"/>
            </a:endParaRPr>
          </a:p>
        </p:txBody>
      </p:sp>
      <p:sp>
        <p:nvSpPr>
          <p:cNvPr id="34" name="Title 4"/>
          <p:cNvSpPr txBox="1">
            <a:spLocks/>
          </p:cNvSpPr>
          <p:nvPr/>
        </p:nvSpPr>
        <p:spPr>
          <a:xfrm>
            <a:off x="519248" y="494600"/>
            <a:ext cx="11151917" cy="747897"/>
          </a:xfrm>
          <a:prstGeom prst="rect">
            <a:avLst/>
          </a:prstGeom>
        </p:spPr>
        <p:txBody>
          <a:bodyPr vert="horz" wrap="square" lIns="0" tIns="0" rIns="0" bIns="0" rtlCol="0" anchor="t">
            <a:normAutofit/>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100" normalizeH="0" baseline="0" noProof="0" dirty="0" smtClean="0">
                <a:ln w="3175">
                  <a:noFill/>
                </a:ln>
                <a:solidFill>
                  <a:srgbClr val="FFFFFF"/>
                </a:solidFill>
                <a:effectLst/>
                <a:uLnTx/>
                <a:uFillTx/>
                <a:latin typeface="+mj-lt"/>
                <a:ea typeface="+mn-ea"/>
                <a:cs typeface="Arial" charset="0"/>
              </a:rPr>
              <a:t>Modern Authentication Protocols</a:t>
            </a:r>
            <a:endParaRPr kumimoji="0" lang="en-US" sz="5400" b="0" i="0" u="none" strike="noStrike" kern="1200" cap="none" spc="-100" normalizeH="0" baseline="0" noProof="0" dirty="0">
              <a:ln w="3175">
                <a:noFill/>
              </a:ln>
              <a:solidFill>
                <a:srgbClr val="FFFFFF"/>
              </a:solidFill>
              <a:effectLst/>
              <a:uLnTx/>
              <a:uFillTx/>
              <a:latin typeface="+mj-lt"/>
              <a:ea typeface="+mn-ea"/>
              <a:cs typeface="Arial" charset="0"/>
            </a:endParaRPr>
          </a:p>
        </p:txBody>
      </p:sp>
      <p:sp>
        <p:nvSpPr>
          <p:cNvPr id="36" name="Rectangle 35"/>
          <p:cNvSpPr/>
          <p:nvPr/>
        </p:nvSpPr>
        <p:spPr bwMode="auto">
          <a:xfrm>
            <a:off x="1623620" y="2015609"/>
            <a:ext cx="1547027" cy="603639"/>
          </a:xfrm>
          <a:prstGeom prst="rect">
            <a:avLst/>
          </a:prstGeom>
          <a:solidFill>
            <a:srgbClr val="8CC60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r" defTabSz="91409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alpha val="98824"/>
                  </a:srgbClr>
                </a:solidFill>
                <a:effectLst/>
                <a:uLnTx/>
                <a:uFillTx/>
                <a:latin typeface="+mj-lt"/>
                <a:ea typeface="Segoe UI" pitchFamily="34" charset="0"/>
                <a:cs typeface="Segoe UI" pitchFamily="34" charset="0"/>
              </a:rPr>
              <a:t>Browser</a:t>
            </a:r>
          </a:p>
        </p:txBody>
      </p:sp>
      <p:sp>
        <p:nvSpPr>
          <p:cNvPr id="37" name="Rectangle 36"/>
          <p:cNvSpPr/>
          <p:nvPr/>
        </p:nvSpPr>
        <p:spPr bwMode="auto">
          <a:xfrm>
            <a:off x="1623621" y="3041420"/>
            <a:ext cx="1547028" cy="603639"/>
          </a:xfrm>
          <a:prstGeom prst="rect">
            <a:avLst/>
          </a:prstGeom>
          <a:solidFill>
            <a:srgbClr val="8CC60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r" defTabSz="91409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alpha val="98824"/>
                  </a:srgbClr>
                </a:solidFill>
                <a:effectLst/>
                <a:uLnTx/>
                <a:uFillTx/>
                <a:latin typeface="+mj-lt"/>
                <a:ea typeface="Segoe UI" pitchFamily="34" charset="0"/>
                <a:cs typeface="Segoe UI" pitchFamily="34" charset="0"/>
              </a:rPr>
              <a:t>Native app</a:t>
            </a:r>
          </a:p>
        </p:txBody>
      </p:sp>
      <p:sp>
        <p:nvSpPr>
          <p:cNvPr id="38" name="Rectangle 37"/>
          <p:cNvSpPr/>
          <p:nvPr/>
        </p:nvSpPr>
        <p:spPr bwMode="auto">
          <a:xfrm>
            <a:off x="1623620" y="4120509"/>
            <a:ext cx="1547027" cy="603639"/>
          </a:xfrm>
          <a:prstGeom prst="rect">
            <a:avLst/>
          </a:prstGeom>
          <a:solidFill>
            <a:srgbClr val="8CC60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r" defTabSz="91409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alpha val="98824"/>
                  </a:srgbClr>
                </a:solidFill>
                <a:effectLst/>
                <a:uLnTx/>
                <a:uFillTx/>
                <a:latin typeface="+mj-lt"/>
                <a:ea typeface="Segoe UI" pitchFamily="34" charset="0"/>
                <a:cs typeface="Segoe UI" pitchFamily="34" charset="0"/>
              </a:rPr>
              <a:t>Server app</a:t>
            </a:r>
          </a:p>
        </p:txBody>
      </p:sp>
      <p:sp>
        <p:nvSpPr>
          <p:cNvPr id="39" name="Rectangle 38"/>
          <p:cNvSpPr/>
          <p:nvPr/>
        </p:nvSpPr>
        <p:spPr bwMode="auto">
          <a:xfrm>
            <a:off x="8967538" y="1693070"/>
            <a:ext cx="1363133" cy="1253071"/>
          </a:xfrm>
          <a:prstGeom prst="rect">
            <a:avLst/>
          </a:prstGeom>
          <a:solidFill>
            <a:srgbClr val="8CC600"/>
          </a:solidFill>
          <a:ln w="9525" cap="flat" cmpd="sng" algn="ctr">
            <a:solidFill>
              <a:srgbClr val="FFFFFF"/>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alpha val="98824"/>
                  </a:srgbClr>
                </a:solidFill>
                <a:effectLst/>
                <a:uLnTx/>
                <a:uFillTx/>
                <a:latin typeface="+mj-lt"/>
                <a:ea typeface="Segoe UI" pitchFamily="34" charset="0"/>
                <a:cs typeface="Segoe UI" pitchFamily="34" charset="0"/>
              </a:rPr>
              <a:t>Web application</a:t>
            </a:r>
          </a:p>
        </p:txBody>
      </p:sp>
      <p:sp>
        <p:nvSpPr>
          <p:cNvPr id="40" name="Rectangle 39"/>
          <p:cNvSpPr/>
          <p:nvPr/>
        </p:nvSpPr>
        <p:spPr bwMode="auto">
          <a:xfrm>
            <a:off x="8967538" y="3815709"/>
            <a:ext cx="1363133" cy="1253071"/>
          </a:xfrm>
          <a:prstGeom prst="rect">
            <a:avLst/>
          </a:prstGeom>
          <a:solidFill>
            <a:srgbClr val="8CC600"/>
          </a:solidFill>
          <a:ln w="9525" cap="flat" cmpd="sng" algn="ctr">
            <a:solidFill>
              <a:srgbClr val="FFFFFF"/>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alpha val="98824"/>
                  </a:srgbClr>
                </a:solidFill>
                <a:effectLst/>
                <a:uLnTx/>
                <a:uFillTx/>
                <a:latin typeface="+mj-lt"/>
                <a:ea typeface="Segoe UI" pitchFamily="34" charset="0"/>
                <a:cs typeface="Segoe UI" pitchFamily="34" charset="0"/>
              </a:rPr>
              <a:t>Web service API</a:t>
            </a:r>
          </a:p>
        </p:txBody>
      </p:sp>
      <p:sp>
        <p:nvSpPr>
          <p:cNvPr id="41" name="Oval 40"/>
          <p:cNvSpPr/>
          <p:nvPr/>
        </p:nvSpPr>
        <p:spPr bwMode="auto">
          <a:xfrm>
            <a:off x="8350356" y="4289844"/>
            <a:ext cx="304800" cy="304800"/>
          </a:xfrm>
          <a:prstGeom prst="ellipse">
            <a:avLst/>
          </a:prstGeom>
          <a:solidFill>
            <a:srgbClr val="8CC600"/>
          </a:solidFill>
          <a:ln w="9525" cap="flat" cmpd="sng" algn="ctr">
            <a:solidFill>
              <a:srgbClr val="FFFFFF"/>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smtClean="0">
              <a:ln>
                <a:noFill/>
              </a:ln>
              <a:solidFill>
                <a:srgbClr val="FFFFFF">
                  <a:alpha val="98824"/>
                </a:srgbClr>
              </a:solidFill>
              <a:effectLst/>
              <a:uLnTx/>
              <a:uFillTx/>
              <a:latin typeface="+mj-lt"/>
              <a:ea typeface="Segoe UI" pitchFamily="34" charset="0"/>
              <a:cs typeface="Segoe UI" pitchFamily="34" charset="0"/>
            </a:endParaRPr>
          </a:p>
        </p:txBody>
      </p:sp>
      <p:cxnSp>
        <p:nvCxnSpPr>
          <p:cNvPr id="42" name="Straight Connector 41"/>
          <p:cNvCxnSpPr>
            <a:stCxn id="41" idx="6"/>
            <a:endCxn id="40" idx="1"/>
          </p:cNvCxnSpPr>
          <p:nvPr/>
        </p:nvCxnSpPr>
        <p:spPr>
          <a:xfrm>
            <a:off x="8655156" y="4442244"/>
            <a:ext cx="312382" cy="1"/>
          </a:xfrm>
          <a:prstGeom prst="line">
            <a:avLst/>
          </a:prstGeom>
          <a:noFill/>
          <a:ln w="57150" cap="flat" cmpd="sng" algn="ctr">
            <a:solidFill>
              <a:srgbClr val="92D050"/>
            </a:solidFill>
            <a:prstDash val="solid"/>
          </a:ln>
          <a:effectLst/>
        </p:spPr>
      </p:cxnSp>
      <p:cxnSp>
        <p:nvCxnSpPr>
          <p:cNvPr id="43" name="Straight Arrow Connector 42"/>
          <p:cNvCxnSpPr>
            <a:stCxn id="36" idx="3"/>
            <a:endCxn id="46" idx="2"/>
          </p:cNvCxnSpPr>
          <p:nvPr/>
        </p:nvCxnSpPr>
        <p:spPr>
          <a:xfrm>
            <a:off x="3170647" y="2317429"/>
            <a:ext cx="5179709" cy="2177"/>
          </a:xfrm>
          <a:prstGeom prst="straightConnector1">
            <a:avLst/>
          </a:prstGeom>
          <a:noFill/>
          <a:ln w="28575" cap="flat" cmpd="sng" algn="ctr">
            <a:solidFill>
              <a:srgbClr val="FFFFFF"/>
            </a:solidFill>
            <a:prstDash val="solid"/>
            <a:tailEnd type="arrow"/>
          </a:ln>
          <a:effectLst/>
        </p:spPr>
      </p:cxnSp>
      <p:cxnSp>
        <p:nvCxnSpPr>
          <p:cNvPr id="44" name="Straight Arrow Connector 43"/>
          <p:cNvCxnSpPr>
            <a:stCxn id="37" idx="3"/>
            <a:endCxn id="41" idx="1"/>
          </p:cNvCxnSpPr>
          <p:nvPr/>
        </p:nvCxnSpPr>
        <p:spPr>
          <a:xfrm>
            <a:off x="3170649" y="3343240"/>
            <a:ext cx="5224344" cy="991241"/>
          </a:xfrm>
          <a:prstGeom prst="straightConnector1">
            <a:avLst/>
          </a:prstGeom>
          <a:noFill/>
          <a:ln w="28575" cap="flat" cmpd="sng" algn="ctr">
            <a:solidFill>
              <a:srgbClr val="FFFFFF"/>
            </a:solidFill>
            <a:prstDash val="solid"/>
            <a:tailEnd type="arrow"/>
          </a:ln>
          <a:effectLst/>
        </p:spPr>
      </p:cxnSp>
      <p:cxnSp>
        <p:nvCxnSpPr>
          <p:cNvPr id="45" name="Straight Arrow Connector 44"/>
          <p:cNvCxnSpPr>
            <a:stCxn id="38" idx="3"/>
            <a:endCxn id="41" idx="2"/>
          </p:cNvCxnSpPr>
          <p:nvPr/>
        </p:nvCxnSpPr>
        <p:spPr>
          <a:xfrm>
            <a:off x="3170647" y="4422329"/>
            <a:ext cx="5179709" cy="19915"/>
          </a:xfrm>
          <a:prstGeom prst="straightConnector1">
            <a:avLst/>
          </a:prstGeom>
          <a:noFill/>
          <a:ln w="28575" cap="flat" cmpd="sng" algn="ctr">
            <a:solidFill>
              <a:srgbClr val="FFFFFF"/>
            </a:solidFill>
            <a:prstDash val="solid"/>
            <a:tailEnd type="arrow"/>
          </a:ln>
          <a:effectLst/>
        </p:spPr>
      </p:cxnSp>
      <p:sp>
        <p:nvSpPr>
          <p:cNvPr id="46" name="Oval 45"/>
          <p:cNvSpPr/>
          <p:nvPr/>
        </p:nvSpPr>
        <p:spPr bwMode="auto">
          <a:xfrm>
            <a:off x="8350356" y="2167206"/>
            <a:ext cx="304800" cy="304800"/>
          </a:xfrm>
          <a:prstGeom prst="ellipse">
            <a:avLst/>
          </a:prstGeom>
          <a:solidFill>
            <a:srgbClr val="8CC600"/>
          </a:solidFill>
          <a:ln w="9525" cap="flat" cmpd="sng" algn="ctr">
            <a:solidFill>
              <a:srgbClr val="FFFFFF"/>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smtClean="0">
              <a:ln>
                <a:noFill/>
              </a:ln>
              <a:solidFill>
                <a:srgbClr val="FFFFFF">
                  <a:alpha val="98824"/>
                </a:srgbClr>
              </a:solidFill>
              <a:effectLst/>
              <a:uLnTx/>
              <a:uFillTx/>
              <a:latin typeface="+mj-lt"/>
              <a:ea typeface="Segoe UI" pitchFamily="34" charset="0"/>
              <a:cs typeface="Segoe UI" pitchFamily="34" charset="0"/>
            </a:endParaRPr>
          </a:p>
        </p:txBody>
      </p:sp>
      <p:cxnSp>
        <p:nvCxnSpPr>
          <p:cNvPr id="47" name="Straight Connector 46"/>
          <p:cNvCxnSpPr>
            <a:stCxn id="46" idx="6"/>
            <a:endCxn id="39" idx="1"/>
          </p:cNvCxnSpPr>
          <p:nvPr/>
        </p:nvCxnSpPr>
        <p:spPr>
          <a:xfrm>
            <a:off x="8655156" y="2319606"/>
            <a:ext cx="312382" cy="0"/>
          </a:xfrm>
          <a:prstGeom prst="line">
            <a:avLst/>
          </a:prstGeom>
          <a:noFill/>
          <a:ln w="57150" cap="flat" cmpd="sng" algn="ctr">
            <a:solidFill>
              <a:srgbClr val="92D050"/>
            </a:solidFill>
            <a:prstDash val="solid"/>
          </a:ln>
          <a:effectLst/>
        </p:spPr>
      </p:cxnSp>
      <p:cxnSp>
        <p:nvCxnSpPr>
          <p:cNvPr id="48" name="Elbow Connector 47"/>
          <p:cNvCxnSpPr>
            <a:stCxn id="39" idx="2"/>
            <a:endCxn id="41" idx="0"/>
          </p:cNvCxnSpPr>
          <p:nvPr/>
        </p:nvCxnSpPr>
        <p:spPr>
          <a:xfrm rot="5400000">
            <a:off x="8404080" y="3044818"/>
            <a:ext cx="1343703" cy="1146349"/>
          </a:xfrm>
          <a:prstGeom prst="bentConnector3">
            <a:avLst>
              <a:gd name="adj1" fmla="val 50000"/>
            </a:avLst>
          </a:prstGeom>
          <a:noFill/>
          <a:ln w="28575" cap="flat" cmpd="sng" algn="ctr">
            <a:solidFill>
              <a:srgbClr val="FFFFFF"/>
            </a:solidFill>
            <a:prstDash val="solid"/>
            <a:tailEnd type="arrow"/>
          </a:ln>
          <a:effectLst/>
        </p:spPr>
      </p:cxnSp>
      <p:pic>
        <p:nvPicPr>
          <p:cNvPr id="49" name="Picture 3" descr="C:\Users\skwan\AppData\Local\Microsoft\Windows\Temporary Internet Files\Content.IE5\XV12CURU\MC900435242[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9700" y="3759733"/>
            <a:ext cx="673972" cy="133350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C:\Users\skwan\AppData\Local\Microsoft\Windows\Temporary Internet Files\Content.IE5\UEHX77PN\MC90043983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1807" y="2838657"/>
            <a:ext cx="896340" cy="89634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3" descr="C:\Users\skwan\AppData\Local\Microsoft\Windows\Temporary Internet Files\Content.IE5\Y3QCPM7G\MC90044133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98605" y="1782781"/>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ular Callout 51"/>
          <p:cNvSpPr/>
          <p:nvPr/>
        </p:nvSpPr>
        <p:spPr>
          <a:xfrm>
            <a:off x="5650459" y="3106743"/>
            <a:ext cx="1088053" cy="655534"/>
          </a:xfrm>
          <a:prstGeom prst="wedgeRectCallout">
            <a:avLst/>
          </a:prstGeom>
          <a:solidFill>
            <a:srgbClr val="FFFFFF"/>
          </a:solidFill>
          <a:ln w="25400" cap="flat" cmpd="sng" algn="ctr">
            <a:solidFill>
              <a:srgbClr val="00AE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smtClean="0">
                <a:ln>
                  <a:noFill/>
                </a:ln>
                <a:solidFill>
                  <a:srgbClr val="FFFFFF">
                    <a:lumMod val="50000"/>
                  </a:srgbClr>
                </a:solidFill>
                <a:effectLst/>
                <a:uLnTx/>
                <a:uFillTx/>
                <a:latin typeface="+mj-lt"/>
                <a:ea typeface="+mn-ea"/>
                <a:cs typeface="+mn-cs"/>
              </a:rPr>
              <a:t>OAuth</a:t>
            </a:r>
            <a:r>
              <a:rPr kumimoji="0" lang="en-US" sz="1400" b="0" i="0" u="none" strike="noStrike" kern="0" cap="none" spc="0" normalizeH="0" baseline="0" noProof="0" dirty="0" smtClean="0">
                <a:ln>
                  <a:noFill/>
                </a:ln>
                <a:solidFill>
                  <a:srgbClr val="FFFFFF">
                    <a:lumMod val="50000"/>
                  </a:srgbClr>
                </a:solidFill>
                <a:effectLst/>
                <a:uLnTx/>
                <a:uFillTx/>
                <a:latin typeface="+mj-lt"/>
                <a:ea typeface="+mn-ea"/>
                <a:cs typeface="+mn-cs"/>
              </a:rPr>
              <a:t> 2.0</a:t>
            </a:r>
          </a:p>
        </p:txBody>
      </p:sp>
      <p:sp>
        <p:nvSpPr>
          <p:cNvPr id="53" name="Rectangular Callout 52"/>
          <p:cNvSpPr/>
          <p:nvPr/>
        </p:nvSpPr>
        <p:spPr>
          <a:xfrm>
            <a:off x="3481196" y="3673551"/>
            <a:ext cx="1088053" cy="655534"/>
          </a:xfrm>
          <a:prstGeom prst="wedgeRectCallout">
            <a:avLst/>
          </a:prstGeom>
          <a:solidFill>
            <a:srgbClr val="FFFFFF"/>
          </a:solidFill>
          <a:ln w="25400" cap="flat" cmpd="sng" algn="ctr">
            <a:solidFill>
              <a:srgbClr val="00AE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smtClean="0">
                <a:ln>
                  <a:noFill/>
                </a:ln>
                <a:solidFill>
                  <a:srgbClr val="FFFFFF">
                    <a:lumMod val="50000"/>
                  </a:srgbClr>
                </a:solidFill>
                <a:effectLst/>
                <a:uLnTx/>
                <a:uFillTx/>
                <a:latin typeface="+mj-lt"/>
                <a:ea typeface="+mn-ea"/>
                <a:cs typeface="+mn-cs"/>
              </a:rPr>
              <a:t>OAuth</a:t>
            </a:r>
            <a:r>
              <a:rPr kumimoji="0" lang="en-US" sz="1400" b="0" i="0" u="none" strike="noStrike" kern="0" cap="none" spc="0" normalizeH="0" baseline="0" noProof="0" dirty="0" smtClean="0">
                <a:ln>
                  <a:noFill/>
                </a:ln>
                <a:solidFill>
                  <a:srgbClr val="FFFFFF">
                    <a:lumMod val="50000"/>
                  </a:srgbClr>
                </a:solidFill>
                <a:effectLst/>
                <a:uLnTx/>
                <a:uFillTx/>
                <a:latin typeface="+mj-lt"/>
                <a:ea typeface="+mn-ea"/>
                <a:cs typeface="+mn-cs"/>
              </a:rPr>
              <a:t> 2.0</a:t>
            </a:r>
          </a:p>
        </p:txBody>
      </p:sp>
      <p:sp>
        <p:nvSpPr>
          <p:cNvPr id="54" name="Rectangular Callout 53"/>
          <p:cNvSpPr/>
          <p:nvPr/>
        </p:nvSpPr>
        <p:spPr>
          <a:xfrm>
            <a:off x="3476386" y="1558183"/>
            <a:ext cx="1730612" cy="655534"/>
          </a:xfrm>
          <a:prstGeom prst="wedgeRectCallout">
            <a:avLst/>
          </a:prstGeom>
          <a:solidFill>
            <a:srgbClr val="FFFFFF"/>
          </a:solidFill>
          <a:ln w="25400" cap="flat" cmpd="sng" algn="ctr">
            <a:solidFill>
              <a:srgbClr val="00AE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lumMod val="50000"/>
                  </a:srgbClr>
                </a:solidFill>
                <a:effectLst/>
                <a:uLnTx/>
                <a:uFillTx/>
                <a:latin typeface="+mj-lt"/>
                <a:ea typeface="+mn-ea"/>
                <a:cs typeface="+mn-cs"/>
              </a:rPr>
              <a:t>WS-Fed, SAML 2.0, </a:t>
            </a:r>
            <a:r>
              <a:rPr kumimoji="0" lang="en-US" sz="1400" b="0" i="0" u="none" strike="noStrike" kern="0" cap="none" spc="0" normalizeH="0" baseline="0" noProof="0" dirty="0" err="1" smtClean="0">
                <a:ln>
                  <a:noFill/>
                </a:ln>
                <a:solidFill>
                  <a:srgbClr val="FFFFFF">
                    <a:lumMod val="50000"/>
                  </a:srgbClr>
                </a:solidFill>
                <a:effectLst/>
                <a:uLnTx/>
                <a:uFillTx/>
                <a:latin typeface="+mj-lt"/>
                <a:ea typeface="+mn-ea"/>
                <a:cs typeface="+mn-cs"/>
              </a:rPr>
              <a:t>OpenID</a:t>
            </a:r>
            <a:r>
              <a:rPr kumimoji="0" lang="en-US" sz="1400" b="0" i="0" u="none" strike="noStrike" kern="0" cap="none" spc="0" normalizeH="0" baseline="0" noProof="0" dirty="0" smtClean="0">
                <a:ln>
                  <a:noFill/>
                </a:ln>
                <a:solidFill>
                  <a:srgbClr val="FFFFFF">
                    <a:lumMod val="50000"/>
                  </a:srgbClr>
                </a:solidFill>
                <a:effectLst/>
                <a:uLnTx/>
                <a:uFillTx/>
                <a:latin typeface="+mj-lt"/>
                <a:ea typeface="+mn-ea"/>
                <a:cs typeface="+mn-cs"/>
              </a:rPr>
              <a:t> Connect</a:t>
            </a:r>
          </a:p>
        </p:txBody>
      </p:sp>
      <p:sp>
        <p:nvSpPr>
          <p:cNvPr id="55" name="Rectangular Callout 54"/>
          <p:cNvSpPr/>
          <p:nvPr/>
        </p:nvSpPr>
        <p:spPr>
          <a:xfrm>
            <a:off x="7729385" y="2865617"/>
            <a:ext cx="1088053" cy="655534"/>
          </a:xfrm>
          <a:prstGeom prst="wedgeRectCallout">
            <a:avLst>
              <a:gd name="adj1" fmla="val 21187"/>
              <a:gd name="adj2" fmla="val 62500"/>
            </a:avLst>
          </a:prstGeom>
          <a:solidFill>
            <a:srgbClr val="FFFFFF"/>
          </a:solidFill>
          <a:ln w="25400" cap="flat" cmpd="sng" algn="ctr">
            <a:solidFill>
              <a:srgbClr val="00AEE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smtClean="0">
                <a:ln>
                  <a:noFill/>
                </a:ln>
                <a:solidFill>
                  <a:srgbClr val="FFFFFF">
                    <a:lumMod val="50000"/>
                  </a:srgbClr>
                </a:solidFill>
                <a:effectLst/>
                <a:uLnTx/>
                <a:uFillTx/>
                <a:latin typeface="+mj-lt"/>
                <a:ea typeface="+mn-ea"/>
                <a:cs typeface="+mn-cs"/>
              </a:rPr>
              <a:t>OAuth</a:t>
            </a:r>
            <a:r>
              <a:rPr kumimoji="0" lang="en-US" sz="1400" b="0" i="0" u="none" strike="noStrike" kern="0" cap="none" spc="0" normalizeH="0" baseline="0" noProof="0" dirty="0" smtClean="0">
                <a:ln>
                  <a:noFill/>
                </a:ln>
                <a:solidFill>
                  <a:srgbClr val="FFFFFF">
                    <a:lumMod val="50000"/>
                  </a:srgbClr>
                </a:solidFill>
                <a:effectLst/>
                <a:uLnTx/>
                <a:uFillTx/>
                <a:latin typeface="+mj-lt"/>
                <a:ea typeface="+mn-ea"/>
                <a:cs typeface="+mn-cs"/>
              </a:rPr>
              <a:t> 2.0</a:t>
            </a:r>
          </a:p>
        </p:txBody>
      </p:sp>
      <p:sp>
        <p:nvSpPr>
          <p:cNvPr id="56" name="TextBox 55"/>
          <p:cNvSpPr txBox="1"/>
          <p:nvPr/>
        </p:nvSpPr>
        <p:spPr>
          <a:xfrm>
            <a:off x="676308" y="5831618"/>
            <a:ext cx="10839385" cy="572464"/>
          </a:xfrm>
          <a:prstGeom prst="rect">
            <a:avLst/>
          </a:prstGeom>
          <a:noFill/>
        </p:spPr>
        <p:txBody>
          <a:bodyPr wrap="square" lIns="91440" tIns="91440" rIns="91440" bIns="91440" rtlCol="0">
            <a:spAutoFit/>
          </a:bodyPr>
          <a:lstStyle/>
          <a:p>
            <a:pPr marL="0" marR="0" lvl="0" indent="0" algn="ctr" defTabSz="914400" eaLnBrk="1" fontAlgn="auto" latinLnBrk="0" hangingPunct="1">
              <a:lnSpc>
                <a:spcPct val="90000"/>
              </a:lnSpc>
              <a:spcBef>
                <a:spcPct val="20000"/>
              </a:spcBef>
              <a:spcAft>
                <a:spcPts val="0"/>
              </a:spcAft>
              <a:buClrTx/>
              <a:buSzPct val="90000"/>
              <a:buFontTx/>
              <a:buNone/>
              <a:tabLst/>
              <a:defRPr/>
            </a:pPr>
            <a:r>
              <a:rPr kumimoji="0" lang="en-US" sz="2800" b="0" i="1" u="none" strike="noStrike" kern="0" cap="none" spc="0" normalizeH="0" baseline="0" noProof="0" dirty="0" smtClean="0">
                <a:ln>
                  <a:noFill/>
                </a:ln>
                <a:solidFill>
                  <a:srgbClr val="FFFFFF">
                    <a:alpha val="99000"/>
                  </a:srgbClr>
                </a:solidFill>
                <a:effectLst/>
                <a:uLnTx/>
                <a:uFillTx/>
                <a:latin typeface="+mj-lt"/>
              </a:rPr>
              <a:t>Standard, http-based protocols for maximum platform reach</a:t>
            </a:r>
          </a:p>
        </p:txBody>
      </p:sp>
    </p:spTree>
    <p:extLst>
      <p:ext uri="{BB962C8B-B14F-4D97-AF65-F5344CB8AC3E}">
        <p14:creationId xmlns:p14="http://schemas.microsoft.com/office/powerpoint/2010/main" val="2667686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6678444" y="4090746"/>
            <a:ext cx="4114800" cy="1413233"/>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pic>
        <p:nvPicPr>
          <p:cNvPr id="15" name="Picture 5" descr="C:\Users\v-junyo\Dropbox\ZumTeam\Team_Resources\Design inspirations\Metro_Style_Icons\app_64.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flipH="1">
            <a:off x="6994721" y="4251032"/>
            <a:ext cx="1133475" cy="113377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8685305" y="4444558"/>
            <a:ext cx="1445909" cy="738664"/>
          </a:xfrm>
          <a:prstGeom prst="rect">
            <a:avLst/>
          </a:prstGeom>
          <a:noFill/>
        </p:spPr>
        <p:txBody>
          <a:bodyPr wrap="none" lIns="0" tIns="0" rIns="0" bIns="0" rtlCol="0">
            <a:spAutoFit/>
          </a:bodyPr>
          <a:lstStyle/>
          <a:p>
            <a:pPr>
              <a:lnSpc>
                <a:spcPct val="90000"/>
              </a:lnSpc>
              <a:spcBef>
                <a:spcPct val="20000"/>
              </a:spcBef>
              <a:buSzPct val="80000"/>
            </a:pPr>
            <a:r>
              <a:rPr lang="en-US" sz="2400" dirty="0" smtClean="0">
                <a:solidFill>
                  <a:schemeClr val="bg1"/>
                </a:solidFill>
                <a:latin typeface="+mj-lt"/>
              </a:rPr>
              <a:t>Web </a:t>
            </a:r>
          </a:p>
          <a:p>
            <a:pPr>
              <a:lnSpc>
                <a:spcPct val="90000"/>
              </a:lnSpc>
              <a:spcBef>
                <a:spcPct val="20000"/>
              </a:spcBef>
              <a:buSzPct val="80000"/>
            </a:pPr>
            <a:r>
              <a:rPr lang="en-US" sz="2400" dirty="0" smtClean="0">
                <a:solidFill>
                  <a:schemeClr val="bg1"/>
                </a:solidFill>
                <a:latin typeface="+mj-lt"/>
              </a:rPr>
              <a:t>Application</a:t>
            </a:r>
            <a:endParaRPr lang="en-US" sz="2400" dirty="0">
              <a:solidFill>
                <a:schemeClr val="bg1"/>
              </a:solidFill>
              <a:latin typeface="+mj-lt"/>
            </a:endParaRPr>
          </a:p>
        </p:txBody>
      </p:sp>
      <p:sp>
        <p:nvSpPr>
          <p:cNvPr id="19" name="Right Arrow 18"/>
          <p:cNvSpPr/>
          <p:nvPr/>
        </p:nvSpPr>
        <p:spPr bwMode="auto">
          <a:xfrm rot="2436725">
            <a:off x="4351798" y="3015800"/>
            <a:ext cx="2868431" cy="1029414"/>
          </a:xfrm>
          <a:prstGeom prst="rightArrow">
            <a:avLst/>
          </a:prstGeom>
          <a:gradFill>
            <a:gsLst>
              <a:gs pos="0">
                <a:schemeClr val="bg1">
                  <a:alpha val="90000"/>
                </a:schemeClr>
              </a:gs>
              <a:gs pos="74000">
                <a:schemeClr val="bg1">
                  <a:alpha val="92000"/>
                </a:schemeClr>
              </a:gs>
              <a:gs pos="100000">
                <a:schemeClr val="bg1">
                  <a:alpha val="62000"/>
                </a:schemeClr>
              </a:gs>
            </a:gsLst>
            <a:lin ang="10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grpSp>
        <p:nvGrpSpPr>
          <p:cNvPr id="4" name="Group 3"/>
          <p:cNvGrpSpPr/>
          <p:nvPr/>
        </p:nvGrpSpPr>
        <p:grpSpPr>
          <a:xfrm>
            <a:off x="1387912" y="1371600"/>
            <a:ext cx="3507155" cy="1420653"/>
            <a:chOff x="1387912" y="1041373"/>
            <a:chExt cx="3507155" cy="1420653"/>
          </a:xfrm>
        </p:grpSpPr>
        <p:sp>
          <p:nvSpPr>
            <p:cNvPr id="2" name="Rectangle 1"/>
            <p:cNvSpPr/>
            <p:nvPr/>
          </p:nvSpPr>
          <p:spPr bwMode="auto">
            <a:xfrm>
              <a:off x="1387912" y="1041373"/>
              <a:ext cx="3507155" cy="1420653"/>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grpSp>
          <p:nvGrpSpPr>
            <p:cNvPr id="11" name="Group 10"/>
            <p:cNvGrpSpPr/>
            <p:nvPr/>
          </p:nvGrpSpPr>
          <p:grpSpPr>
            <a:xfrm>
              <a:off x="1833085" y="1186987"/>
              <a:ext cx="1386033" cy="983090"/>
              <a:chOff x="2960715" y="1783640"/>
              <a:chExt cx="1236855" cy="882116"/>
            </a:xfrm>
          </p:grpSpPr>
          <p:sp>
            <p:nvSpPr>
              <p:cNvPr id="12" name="Round Same Side Corner Rectangle 11"/>
              <p:cNvSpPr/>
              <p:nvPr/>
            </p:nvSpPr>
            <p:spPr>
              <a:xfrm>
                <a:off x="3055253" y="1783640"/>
                <a:ext cx="1047777" cy="671650"/>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mj-lt"/>
                  <a:ea typeface="+mn-ea"/>
                  <a:cs typeface="+mn-cs"/>
                </a:endParaRPr>
              </a:p>
            </p:txBody>
          </p:sp>
          <p:sp>
            <p:nvSpPr>
              <p:cNvPr id="13" name="Trapezoid 12"/>
              <p:cNvSpPr/>
              <p:nvPr/>
            </p:nvSpPr>
            <p:spPr>
              <a:xfrm>
                <a:off x="2960715" y="2458643"/>
                <a:ext cx="1236855" cy="156185"/>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mj-lt"/>
                  <a:ea typeface="+mn-ea"/>
                  <a:cs typeface="+mn-cs"/>
                </a:endParaRPr>
              </a:p>
            </p:txBody>
          </p:sp>
          <p:sp>
            <p:nvSpPr>
              <p:cNvPr id="14" name="Rectangle 13"/>
              <p:cNvSpPr/>
              <p:nvPr/>
            </p:nvSpPr>
            <p:spPr>
              <a:xfrm>
                <a:off x="2961264" y="2614828"/>
                <a:ext cx="1235754" cy="50928"/>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mj-lt"/>
                  <a:ea typeface="+mn-ea"/>
                  <a:cs typeface="+mn-cs"/>
                </a:endParaRPr>
              </a:p>
            </p:txBody>
          </p:sp>
        </p:grpSp>
        <p:sp>
          <p:nvSpPr>
            <p:cNvPr id="17" name="TextBox 16"/>
            <p:cNvSpPr txBox="1"/>
            <p:nvPr/>
          </p:nvSpPr>
          <p:spPr>
            <a:xfrm>
              <a:off x="3569467" y="1585499"/>
              <a:ext cx="1019766" cy="332399"/>
            </a:xfrm>
            <a:prstGeom prst="rect">
              <a:avLst/>
            </a:prstGeom>
            <a:noFill/>
          </p:spPr>
          <p:txBody>
            <a:bodyPr wrap="none" lIns="0" tIns="0" rIns="0" bIns="0" rtlCol="0">
              <a:spAutoFit/>
            </a:bodyPr>
            <a:lstStyle/>
            <a:p>
              <a:pPr>
                <a:lnSpc>
                  <a:spcPct val="90000"/>
                </a:lnSpc>
                <a:spcBef>
                  <a:spcPct val="20000"/>
                </a:spcBef>
                <a:buSzPct val="80000"/>
              </a:pPr>
              <a:r>
                <a:rPr lang="en-US" sz="2400" dirty="0" smtClean="0">
                  <a:solidFill>
                    <a:schemeClr val="bg1"/>
                  </a:solidFill>
                  <a:latin typeface="+mj-lt"/>
                </a:rPr>
                <a:t>Browser</a:t>
              </a:r>
              <a:endParaRPr lang="en-US" sz="2400" dirty="0">
                <a:solidFill>
                  <a:schemeClr val="bg1"/>
                </a:solidFill>
                <a:latin typeface="+mj-lt"/>
              </a:endParaRPr>
            </a:p>
          </p:txBody>
        </p:sp>
      </p:grpSp>
      <p:sp>
        <p:nvSpPr>
          <p:cNvPr id="5" name="TextBox 4"/>
          <p:cNvSpPr txBox="1"/>
          <p:nvPr/>
        </p:nvSpPr>
        <p:spPr>
          <a:xfrm>
            <a:off x="4013396" y="3359025"/>
            <a:ext cx="1878719" cy="1495794"/>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solidFill>
                  <a:schemeClr val="bg1"/>
                </a:solidFill>
                <a:latin typeface="+mj-lt"/>
              </a:rPr>
              <a:t>WS-Fed</a:t>
            </a:r>
          </a:p>
          <a:p>
            <a:pPr>
              <a:lnSpc>
                <a:spcPct val="90000"/>
              </a:lnSpc>
              <a:spcBef>
                <a:spcPct val="20000"/>
              </a:spcBef>
              <a:buSzPct val="80000"/>
            </a:pPr>
            <a:r>
              <a:rPr lang="en-US" sz="2000" dirty="0" smtClean="0">
                <a:solidFill>
                  <a:schemeClr val="bg1"/>
                </a:solidFill>
                <a:latin typeface="+mj-lt"/>
              </a:rPr>
              <a:t> </a:t>
            </a:r>
            <a:r>
              <a:rPr lang="en-US" sz="2000" dirty="0">
                <a:solidFill>
                  <a:schemeClr val="bg1"/>
                </a:solidFill>
                <a:latin typeface="+mj-lt"/>
              </a:rPr>
              <a:t>SAML </a:t>
            </a:r>
            <a:r>
              <a:rPr lang="en-US" sz="2000" dirty="0" smtClean="0">
                <a:solidFill>
                  <a:schemeClr val="bg1"/>
                </a:solidFill>
                <a:latin typeface="+mj-lt"/>
              </a:rPr>
              <a:t>2.0</a:t>
            </a:r>
          </a:p>
          <a:p>
            <a:pPr>
              <a:lnSpc>
                <a:spcPct val="90000"/>
              </a:lnSpc>
              <a:spcBef>
                <a:spcPct val="20000"/>
              </a:spcBef>
              <a:buSzPct val="80000"/>
            </a:pPr>
            <a:r>
              <a:rPr lang="en-US" sz="2000" dirty="0" smtClean="0">
                <a:solidFill>
                  <a:schemeClr val="bg1"/>
                </a:solidFill>
                <a:latin typeface="+mj-lt"/>
              </a:rPr>
              <a:t> </a:t>
            </a:r>
            <a:r>
              <a:rPr lang="en-US" sz="2000" dirty="0">
                <a:solidFill>
                  <a:schemeClr val="bg1"/>
                </a:solidFill>
                <a:latin typeface="+mj-lt"/>
              </a:rPr>
              <a:t>OpenID Connect</a:t>
            </a:r>
          </a:p>
          <a:p>
            <a:pPr>
              <a:lnSpc>
                <a:spcPct val="90000"/>
              </a:lnSpc>
              <a:spcBef>
                <a:spcPct val="20000"/>
              </a:spcBef>
              <a:buSzPct val="80000"/>
            </a:pPr>
            <a:endParaRPr lang="en-US" sz="3200" dirty="0">
              <a:gradFill>
                <a:gsLst>
                  <a:gs pos="0">
                    <a:srgbClr val="292929">
                      <a:lumMod val="90000"/>
                      <a:lumOff val="10000"/>
                    </a:srgbClr>
                  </a:gs>
                  <a:gs pos="86000">
                    <a:srgbClr val="292929">
                      <a:lumMod val="90000"/>
                      <a:lumOff val="10000"/>
                    </a:srgbClr>
                  </a:gs>
                </a:gsLst>
                <a:lin ang="5400000" scaled="0"/>
              </a:gradFill>
              <a:latin typeface="+mj-lt"/>
            </a:endParaRPr>
          </a:p>
        </p:txBody>
      </p:sp>
    </p:spTree>
    <p:extLst>
      <p:ext uri="{BB962C8B-B14F-4D97-AF65-F5344CB8AC3E}">
        <p14:creationId xmlns:p14="http://schemas.microsoft.com/office/powerpoint/2010/main" val="122105403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678444" y="1371600"/>
            <a:ext cx="4114800" cy="1413233"/>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sp>
        <p:nvSpPr>
          <p:cNvPr id="13" name="Right Arrow 12"/>
          <p:cNvSpPr/>
          <p:nvPr/>
        </p:nvSpPr>
        <p:spPr bwMode="auto">
          <a:xfrm rot="16200000">
            <a:off x="7903087" y="2857215"/>
            <a:ext cx="1645550" cy="1029414"/>
          </a:xfrm>
          <a:prstGeom prst="rightArrow">
            <a:avLst/>
          </a:prstGeom>
          <a:gradFill>
            <a:gsLst>
              <a:gs pos="0">
                <a:schemeClr val="bg1">
                  <a:alpha val="90000"/>
                </a:schemeClr>
              </a:gs>
              <a:gs pos="74000">
                <a:schemeClr val="bg1">
                  <a:alpha val="92000"/>
                </a:schemeClr>
              </a:gs>
              <a:gs pos="100000">
                <a:schemeClr val="bg1">
                  <a:alpha val="62000"/>
                </a:schemeClr>
              </a:gs>
            </a:gsLst>
            <a:lin ang="10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sp>
        <p:nvSpPr>
          <p:cNvPr id="11" name="TextBox 10"/>
          <p:cNvSpPr txBox="1"/>
          <p:nvPr/>
        </p:nvSpPr>
        <p:spPr>
          <a:xfrm>
            <a:off x="8860810" y="1708884"/>
            <a:ext cx="678199" cy="738664"/>
          </a:xfrm>
          <a:prstGeom prst="rect">
            <a:avLst/>
          </a:prstGeom>
          <a:noFill/>
        </p:spPr>
        <p:txBody>
          <a:bodyPr wrap="none" lIns="0" tIns="0" rIns="0" bIns="0" rtlCol="0">
            <a:spAutoFit/>
          </a:bodyPr>
          <a:lstStyle/>
          <a:p>
            <a:pPr>
              <a:lnSpc>
                <a:spcPct val="90000"/>
              </a:lnSpc>
              <a:spcBef>
                <a:spcPct val="20000"/>
              </a:spcBef>
              <a:buSzPct val="80000"/>
            </a:pPr>
            <a:r>
              <a:rPr lang="en-US" sz="2400" dirty="0" smtClean="0">
                <a:solidFill>
                  <a:schemeClr val="bg1"/>
                </a:solidFill>
                <a:latin typeface="+mj-lt"/>
              </a:rPr>
              <a:t>Web </a:t>
            </a:r>
          </a:p>
          <a:p>
            <a:pPr>
              <a:lnSpc>
                <a:spcPct val="90000"/>
              </a:lnSpc>
              <a:spcBef>
                <a:spcPct val="20000"/>
              </a:spcBef>
              <a:buSzPct val="80000"/>
            </a:pPr>
            <a:r>
              <a:rPr lang="en-US" sz="2400" dirty="0" smtClean="0">
                <a:solidFill>
                  <a:schemeClr val="bg1"/>
                </a:solidFill>
                <a:latin typeface="+mj-lt"/>
              </a:rPr>
              <a:t>API</a:t>
            </a:r>
            <a:endParaRPr lang="en-US" sz="2400" dirty="0">
              <a:solidFill>
                <a:schemeClr val="bg1"/>
              </a:solidFill>
              <a:latin typeface="+mj-lt"/>
            </a:endParaRPr>
          </a:p>
        </p:txBody>
      </p:sp>
      <p:pic>
        <p:nvPicPr>
          <p:cNvPr id="12" name="Picture 11" descr="\\MAGNUM\Projects\Microsoft\Cloud Power FY12\Design\ICONS_PNG\Application.png"/>
          <p:cNvPicPr>
            <a:picLocks noChangeAspect="1" noChangeArrowheads="1"/>
          </p:cNvPicPr>
          <p:nvPr/>
        </p:nvPicPr>
        <p:blipFill rotWithShape="1">
          <a:blip r:embed="rId2" cstate="print">
            <a:biLevel thresh="25000"/>
          </a:blip>
          <a:srcRect l="30174" t="36465" r="28608" b="29915"/>
          <a:stretch/>
        </p:blipFill>
        <p:spPr bwMode="auto">
          <a:xfrm>
            <a:off x="7022103" y="1475551"/>
            <a:ext cx="1477342" cy="1205329"/>
          </a:xfrm>
          <a:prstGeom prst="rect">
            <a:avLst/>
          </a:prstGeom>
          <a:noFill/>
          <a:ln>
            <a:noFill/>
          </a:ln>
        </p:spPr>
      </p:pic>
      <p:sp>
        <p:nvSpPr>
          <p:cNvPr id="16" name="Rectangle 15"/>
          <p:cNvSpPr/>
          <p:nvPr/>
        </p:nvSpPr>
        <p:spPr bwMode="auto">
          <a:xfrm>
            <a:off x="6678444" y="4090746"/>
            <a:ext cx="4114800" cy="1413233"/>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sp>
        <p:nvSpPr>
          <p:cNvPr id="18" name="TextBox 17"/>
          <p:cNvSpPr txBox="1"/>
          <p:nvPr/>
        </p:nvSpPr>
        <p:spPr>
          <a:xfrm>
            <a:off x="8860810" y="4428030"/>
            <a:ext cx="678199" cy="738664"/>
          </a:xfrm>
          <a:prstGeom prst="rect">
            <a:avLst/>
          </a:prstGeom>
          <a:noFill/>
        </p:spPr>
        <p:txBody>
          <a:bodyPr wrap="none" lIns="0" tIns="0" rIns="0" bIns="0" rtlCol="0">
            <a:spAutoFit/>
          </a:bodyPr>
          <a:lstStyle/>
          <a:p>
            <a:pPr>
              <a:lnSpc>
                <a:spcPct val="90000"/>
              </a:lnSpc>
              <a:spcBef>
                <a:spcPct val="20000"/>
              </a:spcBef>
              <a:buSzPct val="80000"/>
            </a:pPr>
            <a:r>
              <a:rPr lang="en-US" sz="2400" dirty="0" smtClean="0">
                <a:solidFill>
                  <a:schemeClr val="bg1"/>
                </a:solidFill>
                <a:latin typeface="+mj-lt"/>
              </a:rPr>
              <a:t>Web </a:t>
            </a:r>
          </a:p>
          <a:p>
            <a:pPr>
              <a:lnSpc>
                <a:spcPct val="90000"/>
              </a:lnSpc>
              <a:spcBef>
                <a:spcPct val="20000"/>
              </a:spcBef>
              <a:buSzPct val="80000"/>
            </a:pPr>
            <a:r>
              <a:rPr lang="en-US" sz="2400" dirty="0" smtClean="0">
                <a:solidFill>
                  <a:schemeClr val="bg1"/>
                </a:solidFill>
                <a:latin typeface="+mj-lt"/>
              </a:rPr>
              <a:t>API</a:t>
            </a:r>
            <a:endParaRPr lang="en-US" sz="2400" dirty="0">
              <a:solidFill>
                <a:schemeClr val="bg1"/>
              </a:solidFill>
              <a:latin typeface="+mj-lt"/>
            </a:endParaRPr>
          </a:p>
        </p:txBody>
      </p:sp>
      <p:sp>
        <p:nvSpPr>
          <p:cNvPr id="19" name="Right Arrow 18"/>
          <p:cNvSpPr/>
          <p:nvPr/>
        </p:nvSpPr>
        <p:spPr bwMode="auto">
          <a:xfrm rot="2436725">
            <a:off x="4351798" y="3015800"/>
            <a:ext cx="2868431" cy="1029414"/>
          </a:xfrm>
          <a:prstGeom prst="rightArrow">
            <a:avLst/>
          </a:prstGeom>
          <a:gradFill>
            <a:gsLst>
              <a:gs pos="0">
                <a:schemeClr val="bg1">
                  <a:alpha val="90000"/>
                </a:schemeClr>
              </a:gs>
              <a:gs pos="74000">
                <a:schemeClr val="bg1">
                  <a:alpha val="92000"/>
                </a:schemeClr>
              </a:gs>
              <a:gs pos="100000">
                <a:schemeClr val="bg1">
                  <a:alpha val="62000"/>
                </a:schemeClr>
              </a:gs>
            </a:gsLst>
            <a:lin ang="10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sp>
        <p:nvSpPr>
          <p:cNvPr id="2" name="Rectangle 1"/>
          <p:cNvSpPr/>
          <p:nvPr/>
        </p:nvSpPr>
        <p:spPr bwMode="auto">
          <a:xfrm>
            <a:off x="1387912" y="1371600"/>
            <a:ext cx="3507155" cy="1420653"/>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sp>
        <p:nvSpPr>
          <p:cNvPr id="17" name="TextBox 16"/>
          <p:cNvSpPr txBox="1"/>
          <p:nvPr/>
        </p:nvSpPr>
        <p:spPr>
          <a:xfrm>
            <a:off x="2763165" y="1915726"/>
            <a:ext cx="1444306" cy="332399"/>
          </a:xfrm>
          <a:prstGeom prst="rect">
            <a:avLst/>
          </a:prstGeom>
          <a:noFill/>
        </p:spPr>
        <p:txBody>
          <a:bodyPr wrap="none" lIns="0" tIns="0" rIns="0" bIns="0" rtlCol="0">
            <a:spAutoFit/>
          </a:bodyPr>
          <a:lstStyle/>
          <a:p>
            <a:pPr>
              <a:lnSpc>
                <a:spcPct val="90000"/>
              </a:lnSpc>
              <a:spcBef>
                <a:spcPct val="20000"/>
              </a:spcBef>
              <a:buSzPct val="80000"/>
            </a:pPr>
            <a:r>
              <a:rPr lang="en-US" sz="2400" dirty="0" smtClean="0">
                <a:solidFill>
                  <a:schemeClr val="bg1"/>
                </a:solidFill>
                <a:latin typeface="+mj-lt"/>
              </a:rPr>
              <a:t>Native App</a:t>
            </a:r>
            <a:endParaRPr lang="en-US" sz="2400" dirty="0">
              <a:solidFill>
                <a:schemeClr val="bg1"/>
              </a:solidFill>
              <a:latin typeface="+mj-lt"/>
            </a:endParaRPr>
          </a:p>
        </p:txBody>
      </p:sp>
      <p:sp>
        <p:nvSpPr>
          <p:cNvPr id="5" name="TextBox 4"/>
          <p:cNvSpPr txBox="1"/>
          <p:nvPr/>
        </p:nvSpPr>
        <p:spPr>
          <a:xfrm>
            <a:off x="3823040" y="3638214"/>
            <a:ext cx="1808187" cy="1157240"/>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solidFill>
                  <a:schemeClr val="bg1"/>
                </a:solidFill>
                <a:latin typeface="+mj-lt"/>
              </a:rPr>
              <a:t>OAuth 2.0</a:t>
            </a:r>
          </a:p>
          <a:p>
            <a:pPr>
              <a:lnSpc>
                <a:spcPct val="90000"/>
              </a:lnSpc>
              <a:spcBef>
                <a:spcPct val="20000"/>
              </a:spcBef>
              <a:buSzPct val="80000"/>
            </a:pPr>
            <a:r>
              <a:rPr lang="en-US" sz="2000" dirty="0" smtClean="0">
                <a:solidFill>
                  <a:schemeClr val="bg1"/>
                </a:solidFill>
                <a:latin typeface="+mj-lt"/>
              </a:rPr>
              <a:t>OpenID </a:t>
            </a:r>
            <a:r>
              <a:rPr lang="en-US" sz="2000" dirty="0">
                <a:solidFill>
                  <a:schemeClr val="bg1"/>
                </a:solidFill>
                <a:latin typeface="+mj-lt"/>
              </a:rPr>
              <a:t>Connect</a:t>
            </a:r>
          </a:p>
          <a:p>
            <a:pPr>
              <a:lnSpc>
                <a:spcPct val="90000"/>
              </a:lnSpc>
              <a:spcBef>
                <a:spcPct val="20000"/>
              </a:spcBef>
              <a:buSzPct val="80000"/>
            </a:pPr>
            <a:endParaRPr lang="en-US" sz="3200" dirty="0">
              <a:gradFill>
                <a:gsLst>
                  <a:gs pos="0">
                    <a:srgbClr val="292929">
                      <a:lumMod val="90000"/>
                      <a:lumOff val="10000"/>
                    </a:srgbClr>
                  </a:gs>
                  <a:gs pos="86000">
                    <a:srgbClr val="292929">
                      <a:lumMod val="90000"/>
                      <a:lumOff val="10000"/>
                    </a:srgbClr>
                  </a:gs>
                </a:gsLst>
                <a:lin ang="5400000" scaled="0"/>
              </a:gradFill>
              <a:latin typeface="+mj-lt"/>
            </a:endParaRPr>
          </a:p>
        </p:txBody>
      </p:sp>
      <p:pic>
        <p:nvPicPr>
          <p:cNvPr id="23" name="Picture 22" descr="\\MAGNUM\Projects\Microsoft\Cloud Power FY12\Design\ICONS_PNG\Application.png"/>
          <p:cNvPicPr>
            <a:picLocks noChangeAspect="1" noChangeArrowheads="1"/>
          </p:cNvPicPr>
          <p:nvPr/>
        </p:nvPicPr>
        <p:blipFill rotWithShape="1">
          <a:blip r:embed="rId2" cstate="print">
            <a:biLevel thresh="25000"/>
          </a:blip>
          <a:srcRect l="30174" t="36465" r="28608" b="29915"/>
          <a:stretch/>
        </p:blipFill>
        <p:spPr bwMode="auto">
          <a:xfrm>
            <a:off x="7022103" y="4194697"/>
            <a:ext cx="1477342" cy="1205329"/>
          </a:xfrm>
          <a:prstGeom prst="rect">
            <a:avLst/>
          </a:prstGeom>
          <a:noFill/>
          <a:ln>
            <a:noFill/>
          </a:ln>
        </p:spPr>
      </p:pic>
      <p:pic>
        <p:nvPicPr>
          <p:cNvPr id="26" name="Picture 2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1770038" y="1585970"/>
            <a:ext cx="554848" cy="1066282"/>
          </a:xfrm>
          <a:prstGeom prst="rect">
            <a:avLst/>
          </a:prstGeom>
        </p:spPr>
      </p:pic>
      <p:sp>
        <p:nvSpPr>
          <p:cNvPr id="14" name="TextBox 13"/>
          <p:cNvSpPr txBox="1"/>
          <p:nvPr/>
        </p:nvSpPr>
        <p:spPr>
          <a:xfrm>
            <a:off x="9194247" y="3270790"/>
            <a:ext cx="1256754" cy="1157240"/>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solidFill>
                  <a:schemeClr val="bg1"/>
                </a:solidFill>
                <a:latin typeface="+mj-lt"/>
              </a:rPr>
              <a:t>OAuth 2.0</a:t>
            </a:r>
          </a:p>
          <a:p>
            <a:pPr>
              <a:lnSpc>
                <a:spcPct val="90000"/>
              </a:lnSpc>
              <a:spcBef>
                <a:spcPct val="20000"/>
              </a:spcBef>
              <a:buSzPct val="80000"/>
            </a:pPr>
            <a:r>
              <a:rPr lang="en-US" sz="2000" dirty="0" err="1" smtClean="0">
                <a:solidFill>
                  <a:schemeClr val="bg1"/>
                </a:solidFill>
                <a:latin typeface="+mj-lt"/>
              </a:rPr>
              <a:t>OnBehalfOf</a:t>
            </a:r>
            <a:endParaRPr lang="en-US" sz="2000" dirty="0">
              <a:solidFill>
                <a:schemeClr val="bg1"/>
              </a:solidFill>
              <a:latin typeface="+mj-lt"/>
            </a:endParaRPr>
          </a:p>
          <a:p>
            <a:pPr>
              <a:lnSpc>
                <a:spcPct val="90000"/>
              </a:lnSpc>
              <a:spcBef>
                <a:spcPct val="20000"/>
              </a:spcBef>
              <a:buSzPct val="80000"/>
            </a:pPr>
            <a:endParaRPr lang="en-US" sz="3200" dirty="0">
              <a:gradFill>
                <a:gsLst>
                  <a:gs pos="0">
                    <a:srgbClr val="292929">
                      <a:lumMod val="90000"/>
                      <a:lumOff val="10000"/>
                    </a:srgbClr>
                  </a:gs>
                  <a:gs pos="86000">
                    <a:srgbClr val="292929">
                      <a:lumMod val="90000"/>
                      <a:lumOff val="10000"/>
                    </a:srgbClr>
                  </a:gs>
                </a:gsLst>
                <a:lin ang="5400000" scaled="0"/>
              </a:gradFill>
              <a:latin typeface="+mj-lt"/>
            </a:endParaRPr>
          </a:p>
        </p:txBody>
      </p:sp>
    </p:spTree>
    <p:extLst>
      <p:ext uri="{BB962C8B-B14F-4D97-AF65-F5344CB8AC3E}">
        <p14:creationId xmlns:p14="http://schemas.microsoft.com/office/powerpoint/2010/main" val="55523090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1387912" y="1379020"/>
            <a:ext cx="3501588" cy="1413233"/>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sp>
        <p:nvSpPr>
          <p:cNvPr id="11" name="TextBox 10"/>
          <p:cNvSpPr txBox="1"/>
          <p:nvPr/>
        </p:nvSpPr>
        <p:spPr>
          <a:xfrm>
            <a:off x="3748078" y="1716304"/>
            <a:ext cx="678199" cy="738664"/>
          </a:xfrm>
          <a:prstGeom prst="rect">
            <a:avLst/>
          </a:prstGeom>
          <a:noFill/>
        </p:spPr>
        <p:txBody>
          <a:bodyPr wrap="none" lIns="0" tIns="0" rIns="0" bIns="0" rtlCol="0">
            <a:spAutoFit/>
          </a:bodyPr>
          <a:lstStyle/>
          <a:p>
            <a:pPr>
              <a:lnSpc>
                <a:spcPct val="90000"/>
              </a:lnSpc>
              <a:spcBef>
                <a:spcPct val="20000"/>
              </a:spcBef>
              <a:buSzPct val="80000"/>
            </a:pPr>
            <a:r>
              <a:rPr lang="en-US" sz="2400" dirty="0" smtClean="0">
                <a:solidFill>
                  <a:schemeClr val="bg1"/>
                </a:solidFill>
                <a:latin typeface="+mj-lt"/>
              </a:rPr>
              <a:t>Web </a:t>
            </a:r>
          </a:p>
          <a:p>
            <a:pPr>
              <a:lnSpc>
                <a:spcPct val="90000"/>
              </a:lnSpc>
              <a:spcBef>
                <a:spcPct val="20000"/>
              </a:spcBef>
              <a:buSzPct val="80000"/>
            </a:pPr>
            <a:r>
              <a:rPr lang="en-US" sz="2400" dirty="0" smtClean="0">
                <a:solidFill>
                  <a:schemeClr val="bg1"/>
                </a:solidFill>
                <a:latin typeface="+mj-lt"/>
              </a:rPr>
              <a:t>APP</a:t>
            </a:r>
            <a:endParaRPr lang="en-US" sz="2400" dirty="0">
              <a:solidFill>
                <a:schemeClr val="bg1"/>
              </a:solidFill>
              <a:latin typeface="+mj-lt"/>
            </a:endParaRPr>
          </a:p>
        </p:txBody>
      </p:sp>
      <p:pic>
        <p:nvPicPr>
          <p:cNvPr id="12" name="Picture 11" descr="\\MAGNUM\Projects\Microsoft\Cloud Power FY12\Design\ICONS_PNG\Application.png"/>
          <p:cNvPicPr>
            <a:picLocks noChangeAspect="1" noChangeArrowheads="1"/>
          </p:cNvPicPr>
          <p:nvPr/>
        </p:nvPicPr>
        <p:blipFill rotWithShape="1">
          <a:blip r:embed="rId2" cstate="print">
            <a:biLevel thresh="25000"/>
          </a:blip>
          <a:srcRect l="30174" t="36465" r="28608" b="29915"/>
          <a:stretch/>
        </p:blipFill>
        <p:spPr bwMode="auto">
          <a:xfrm>
            <a:off x="1731571" y="1482971"/>
            <a:ext cx="1477342" cy="1205329"/>
          </a:xfrm>
          <a:prstGeom prst="rect">
            <a:avLst/>
          </a:prstGeom>
          <a:noFill/>
          <a:ln>
            <a:noFill/>
          </a:ln>
        </p:spPr>
      </p:pic>
      <p:sp>
        <p:nvSpPr>
          <p:cNvPr id="16" name="Rectangle 15"/>
          <p:cNvSpPr/>
          <p:nvPr/>
        </p:nvSpPr>
        <p:spPr bwMode="auto">
          <a:xfrm>
            <a:off x="6678444" y="4090746"/>
            <a:ext cx="4114800" cy="1413233"/>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sp>
        <p:nvSpPr>
          <p:cNvPr id="18" name="TextBox 17"/>
          <p:cNvSpPr txBox="1"/>
          <p:nvPr/>
        </p:nvSpPr>
        <p:spPr>
          <a:xfrm>
            <a:off x="9038610" y="4428030"/>
            <a:ext cx="678199" cy="738664"/>
          </a:xfrm>
          <a:prstGeom prst="rect">
            <a:avLst/>
          </a:prstGeom>
          <a:noFill/>
        </p:spPr>
        <p:txBody>
          <a:bodyPr wrap="none" lIns="0" tIns="0" rIns="0" bIns="0" rtlCol="0">
            <a:spAutoFit/>
          </a:bodyPr>
          <a:lstStyle/>
          <a:p>
            <a:pPr>
              <a:lnSpc>
                <a:spcPct val="90000"/>
              </a:lnSpc>
              <a:spcBef>
                <a:spcPct val="20000"/>
              </a:spcBef>
              <a:buSzPct val="80000"/>
            </a:pPr>
            <a:r>
              <a:rPr lang="en-US" sz="2400" dirty="0" smtClean="0">
                <a:solidFill>
                  <a:schemeClr val="bg1"/>
                </a:solidFill>
                <a:latin typeface="+mj-lt"/>
              </a:rPr>
              <a:t>Web </a:t>
            </a:r>
          </a:p>
          <a:p>
            <a:pPr>
              <a:lnSpc>
                <a:spcPct val="90000"/>
              </a:lnSpc>
              <a:spcBef>
                <a:spcPct val="20000"/>
              </a:spcBef>
              <a:buSzPct val="80000"/>
            </a:pPr>
            <a:r>
              <a:rPr lang="en-US" sz="2400" dirty="0" smtClean="0">
                <a:solidFill>
                  <a:schemeClr val="bg1"/>
                </a:solidFill>
                <a:latin typeface="+mj-lt"/>
              </a:rPr>
              <a:t>API</a:t>
            </a:r>
            <a:endParaRPr lang="en-US" sz="2400" dirty="0">
              <a:solidFill>
                <a:schemeClr val="bg1"/>
              </a:solidFill>
              <a:latin typeface="+mj-lt"/>
            </a:endParaRPr>
          </a:p>
        </p:txBody>
      </p:sp>
      <p:sp>
        <p:nvSpPr>
          <p:cNvPr id="19" name="Right Arrow 18"/>
          <p:cNvSpPr/>
          <p:nvPr/>
        </p:nvSpPr>
        <p:spPr bwMode="auto">
          <a:xfrm rot="2436725">
            <a:off x="4351798" y="3015800"/>
            <a:ext cx="2868431" cy="1029414"/>
          </a:xfrm>
          <a:prstGeom prst="rightArrow">
            <a:avLst/>
          </a:prstGeom>
          <a:gradFill>
            <a:gsLst>
              <a:gs pos="0">
                <a:schemeClr val="bg1">
                  <a:alpha val="90000"/>
                </a:schemeClr>
              </a:gs>
              <a:gs pos="74000">
                <a:schemeClr val="bg1">
                  <a:alpha val="92000"/>
                </a:schemeClr>
              </a:gs>
              <a:gs pos="100000">
                <a:schemeClr val="bg1">
                  <a:alpha val="62000"/>
                </a:schemeClr>
              </a:gs>
            </a:gsLst>
            <a:lin ang="10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sp>
        <p:nvSpPr>
          <p:cNvPr id="5" name="TextBox 4"/>
          <p:cNvSpPr txBox="1"/>
          <p:nvPr/>
        </p:nvSpPr>
        <p:spPr>
          <a:xfrm>
            <a:off x="3823040" y="3638214"/>
            <a:ext cx="1814279" cy="1157240"/>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solidFill>
                  <a:schemeClr val="bg1"/>
                </a:solidFill>
                <a:latin typeface="+mj-lt"/>
              </a:rPr>
              <a:t>OAuth 2.0</a:t>
            </a:r>
          </a:p>
          <a:p>
            <a:pPr>
              <a:lnSpc>
                <a:spcPct val="90000"/>
              </a:lnSpc>
              <a:spcBef>
                <a:spcPct val="20000"/>
              </a:spcBef>
              <a:buSzPct val="80000"/>
            </a:pPr>
            <a:r>
              <a:rPr lang="en-US" sz="2000" dirty="0" err="1" smtClean="0">
                <a:solidFill>
                  <a:schemeClr val="bg1"/>
                </a:solidFill>
                <a:latin typeface="+mj-lt"/>
              </a:rPr>
              <a:t>client_credentials</a:t>
            </a:r>
            <a:endParaRPr lang="en-US" sz="2000" dirty="0">
              <a:solidFill>
                <a:schemeClr val="bg1"/>
              </a:solidFill>
              <a:latin typeface="+mj-lt"/>
            </a:endParaRPr>
          </a:p>
          <a:p>
            <a:pPr>
              <a:lnSpc>
                <a:spcPct val="90000"/>
              </a:lnSpc>
              <a:spcBef>
                <a:spcPct val="20000"/>
              </a:spcBef>
              <a:buSzPct val="80000"/>
            </a:pPr>
            <a:endParaRPr lang="en-US" sz="3200" dirty="0">
              <a:gradFill>
                <a:gsLst>
                  <a:gs pos="0">
                    <a:srgbClr val="292929">
                      <a:lumMod val="90000"/>
                      <a:lumOff val="10000"/>
                    </a:srgbClr>
                  </a:gs>
                  <a:gs pos="86000">
                    <a:srgbClr val="292929">
                      <a:lumMod val="90000"/>
                      <a:lumOff val="10000"/>
                    </a:srgbClr>
                  </a:gs>
                </a:gsLst>
                <a:lin ang="5400000" scaled="0"/>
              </a:gradFill>
              <a:latin typeface="+mj-lt"/>
            </a:endParaRPr>
          </a:p>
        </p:txBody>
      </p:sp>
      <p:pic>
        <p:nvPicPr>
          <p:cNvPr id="23" name="Picture 22" descr="\\MAGNUM\Projects\Microsoft\Cloud Power FY12\Design\ICONS_PNG\Application.png"/>
          <p:cNvPicPr>
            <a:picLocks noChangeAspect="1" noChangeArrowheads="1"/>
          </p:cNvPicPr>
          <p:nvPr/>
        </p:nvPicPr>
        <p:blipFill rotWithShape="1">
          <a:blip r:embed="rId2" cstate="print">
            <a:biLevel thresh="25000"/>
          </a:blip>
          <a:srcRect l="30174" t="36465" r="28608" b="29915"/>
          <a:stretch/>
        </p:blipFill>
        <p:spPr bwMode="auto">
          <a:xfrm>
            <a:off x="7022103" y="4194697"/>
            <a:ext cx="1477342" cy="1205329"/>
          </a:xfrm>
          <a:prstGeom prst="rect">
            <a:avLst/>
          </a:prstGeom>
          <a:noFill/>
          <a:ln>
            <a:noFill/>
          </a:ln>
        </p:spPr>
      </p:pic>
    </p:spTree>
    <p:extLst>
      <p:ext uri="{BB962C8B-B14F-4D97-AF65-F5344CB8AC3E}">
        <p14:creationId xmlns:p14="http://schemas.microsoft.com/office/powerpoint/2010/main" val="300654180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670401" y="4346130"/>
            <a:ext cx="3174568" cy="1856193"/>
          </a:xfrm>
          <a:prstGeom prst="rect">
            <a:avLst/>
          </a:prstGeom>
          <a:solidFill>
            <a:schemeClr val="accent6">
              <a:lumMod val="40000"/>
              <a:lumOff val="60000"/>
              <a:alpha val="4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sp>
        <p:nvSpPr>
          <p:cNvPr id="14" name="Rectangle 13"/>
          <p:cNvSpPr/>
          <p:nvPr/>
        </p:nvSpPr>
        <p:spPr bwMode="auto">
          <a:xfrm>
            <a:off x="670401" y="2420041"/>
            <a:ext cx="3175000" cy="1827382"/>
          </a:xfrm>
          <a:prstGeom prst="rect">
            <a:avLst/>
          </a:prstGeom>
          <a:solidFill>
            <a:schemeClr val="accent6">
              <a:lumMod val="40000"/>
              <a:lumOff val="60000"/>
              <a:alpha val="4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sp>
        <p:nvSpPr>
          <p:cNvPr id="2" name="Title 1"/>
          <p:cNvSpPr>
            <a:spLocks noGrp="1"/>
          </p:cNvSpPr>
          <p:nvPr>
            <p:ph type="title"/>
          </p:nvPr>
        </p:nvSpPr>
        <p:spPr/>
        <p:txBody>
          <a:bodyPr/>
          <a:lstStyle/>
          <a:p>
            <a:r>
              <a:rPr lang="en-US" dirty="0" smtClean="0"/>
              <a:t>Claims about the user</a:t>
            </a:r>
            <a:endParaRPr lang="en-US" dirty="0"/>
          </a:p>
        </p:txBody>
      </p:sp>
      <p:sp>
        <p:nvSpPr>
          <p:cNvPr id="6" name="Freeform 7"/>
          <p:cNvSpPr>
            <a:spLocks noChangeAspect="1" noEditPoints="1"/>
          </p:cNvSpPr>
          <p:nvPr/>
        </p:nvSpPr>
        <p:spPr bwMode="auto">
          <a:xfrm>
            <a:off x="1479525" y="4620976"/>
            <a:ext cx="1556753" cy="983845"/>
          </a:xfrm>
          <a:custGeom>
            <a:avLst/>
            <a:gdLst>
              <a:gd name="T0" fmla="*/ 16 w 1389"/>
              <a:gd name="T1" fmla="*/ 0 h 878"/>
              <a:gd name="T2" fmla="*/ 0 w 1389"/>
              <a:gd name="T3" fmla="*/ 332 h 878"/>
              <a:gd name="T4" fmla="*/ 0 w 1389"/>
              <a:gd name="T5" fmla="*/ 788 h 878"/>
              <a:gd name="T6" fmla="*/ 198 w 1389"/>
              <a:gd name="T7" fmla="*/ 802 h 878"/>
              <a:gd name="T8" fmla="*/ 647 w 1389"/>
              <a:gd name="T9" fmla="*/ 803 h 878"/>
              <a:gd name="T10" fmla="*/ 647 w 1389"/>
              <a:gd name="T11" fmla="*/ 826 h 878"/>
              <a:gd name="T12" fmla="*/ 355 w 1389"/>
              <a:gd name="T13" fmla="*/ 840 h 878"/>
              <a:gd name="T14" fmla="*/ 345 w 1389"/>
              <a:gd name="T15" fmla="*/ 878 h 878"/>
              <a:gd name="T16" fmla="*/ 1039 w 1389"/>
              <a:gd name="T17" fmla="*/ 864 h 878"/>
              <a:gd name="T18" fmla="*/ 1000 w 1389"/>
              <a:gd name="T19" fmla="*/ 826 h 878"/>
              <a:gd name="T20" fmla="*/ 721 w 1389"/>
              <a:gd name="T21" fmla="*/ 804 h 878"/>
              <a:gd name="T22" fmla="*/ 1374 w 1389"/>
              <a:gd name="T23" fmla="*/ 803 h 878"/>
              <a:gd name="T24" fmla="*/ 1389 w 1389"/>
              <a:gd name="T25" fmla="*/ 14 h 878"/>
              <a:gd name="T26" fmla="*/ 1126 w 1389"/>
              <a:gd name="T27" fmla="*/ 781 h 878"/>
              <a:gd name="T28" fmla="*/ 1107 w 1389"/>
              <a:gd name="T29" fmla="*/ 778 h 878"/>
              <a:gd name="T30" fmla="*/ 1126 w 1389"/>
              <a:gd name="T31" fmla="*/ 774 h 878"/>
              <a:gd name="T32" fmla="*/ 1126 w 1389"/>
              <a:gd name="T33" fmla="*/ 781 h 878"/>
              <a:gd name="T34" fmla="*/ 1144 w 1389"/>
              <a:gd name="T35" fmla="*/ 781 h 878"/>
              <a:gd name="T36" fmla="*/ 1144 w 1389"/>
              <a:gd name="T37" fmla="*/ 774 h 878"/>
              <a:gd name="T38" fmla="*/ 1164 w 1389"/>
              <a:gd name="T39" fmla="*/ 778 h 878"/>
              <a:gd name="T40" fmla="*/ 1194 w 1389"/>
              <a:gd name="T41" fmla="*/ 781 h 878"/>
              <a:gd name="T42" fmla="*/ 1174 w 1389"/>
              <a:gd name="T43" fmla="*/ 778 h 878"/>
              <a:gd name="T44" fmla="*/ 1194 w 1389"/>
              <a:gd name="T45" fmla="*/ 774 h 878"/>
              <a:gd name="T46" fmla="*/ 1194 w 1389"/>
              <a:gd name="T47" fmla="*/ 781 h 878"/>
              <a:gd name="T48" fmla="*/ 1211 w 1389"/>
              <a:gd name="T49" fmla="*/ 781 h 878"/>
              <a:gd name="T50" fmla="*/ 1211 w 1389"/>
              <a:gd name="T51" fmla="*/ 774 h 878"/>
              <a:gd name="T52" fmla="*/ 1231 w 1389"/>
              <a:gd name="T53" fmla="*/ 778 h 878"/>
              <a:gd name="T54" fmla="*/ 1261 w 1389"/>
              <a:gd name="T55" fmla="*/ 781 h 878"/>
              <a:gd name="T56" fmla="*/ 1241 w 1389"/>
              <a:gd name="T57" fmla="*/ 778 h 878"/>
              <a:gd name="T58" fmla="*/ 1261 w 1389"/>
              <a:gd name="T59" fmla="*/ 774 h 878"/>
              <a:gd name="T60" fmla="*/ 1261 w 1389"/>
              <a:gd name="T61" fmla="*/ 781 h 878"/>
              <a:gd name="T62" fmla="*/ 1278 w 1389"/>
              <a:gd name="T63" fmla="*/ 781 h 878"/>
              <a:gd name="T64" fmla="*/ 1278 w 1389"/>
              <a:gd name="T65" fmla="*/ 774 h 878"/>
              <a:gd name="T66" fmla="*/ 1298 w 1389"/>
              <a:gd name="T67" fmla="*/ 778 h 878"/>
              <a:gd name="T68" fmla="*/ 1316 w 1389"/>
              <a:gd name="T69" fmla="*/ 787 h 878"/>
              <a:gd name="T70" fmla="*/ 1316 w 1389"/>
              <a:gd name="T71" fmla="*/ 768 h 878"/>
              <a:gd name="T72" fmla="*/ 1316 w 1389"/>
              <a:gd name="T73" fmla="*/ 787 h 878"/>
              <a:gd name="T74" fmla="*/ 1326 w 1389"/>
              <a:gd name="T75" fmla="*/ 754 h 878"/>
              <a:gd name="T76" fmla="*/ 455 w 1389"/>
              <a:gd name="T77" fmla="*/ 754 h 878"/>
              <a:gd name="T78" fmla="*/ 49 w 1389"/>
              <a:gd name="T79" fmla="*/ 739 h 878"/>
              <a:gd name="T80" fmla="*/ 49 w 1389"/>
              <a:gd name="T81" fmla="*/ 332 h 878"/>
              <a:gd name="T82" fmla="*/ 64 w 1389"/>
              <a:gd name="T83" fmla="*/ 48 h 878"/>
              <a:gd name="T84" fmla="*/ 1340 w 1389"/>
              <a:gd name="T85" fmla="*/ 63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89" h="878">
                <a:moveTo>
                  <a:pt x="1374" y="0"/>
                </a:moveTo>
                <a:cubicBezTo>
                  <a:pt x="16" y="0"/>
                  <a:pt x="16" y="0"/>
                  <a:pt x="16" y="0"/>
                </a:cubicBezTo>
                <a:cubicBezTo>
                  <a:pt x="7" y="0"/>
                  <a:pt x="0" y="6"/>
                  <a:pt x="0" y="14"/>
                </a:cubicBezTo>
                <a:cubicBezTo>
                  <a:pt x="0" y="139"/>
                  <a:pt x="0" y="244"/>
                  <a:pt x="0" y="332"/>
                </a:cubicBezTo>
                <a:cubicBezTo>
                  <a:pt x="0" y="384"/>
                  <a:pt x="0" y="430"/>
                  <a:pt x="0" y="470"/>
                </a:cubicBezTo>
                <a:cubicBezTo>
                  <a:pt x="0" y="788"/>
                  <a:pt x="0" y="788"/>
                  <a:pt x="0" y="788"/>
                </a:cubicBezTo>
                <a:cubicBezTo>
                  <a:pt x="0" y="796"/>
                  <a:pt x="7" y="802"/>
                  <a:pt x="16" y="802"/>
                </a:cubicBezTo>
                <a:cubicBezTo>
                  <a:pt x="16" y="802"/>
                  <a:pt x="16" y="802"/>
                  <a:pt x="198" y="802"/>
                </a:cubicBezTo>
                <a:cubicBezTo>
                  <a:pt x="198" y="802"/>
                  <a:pt x="198" y="803"/>
                  <a:pt x="198" y="803"/>
                </a:cubicBezTo>
                <a:cubicBezTo>
                  <a:pt x="647" y="803"/>
                  <a:pt x="647" y="803"/>
                  <a:pt x="647" y="803"/>
                </a:cubicBezTo>
                <a:cubicBezTo>
                  <a:pt x="647" y="803"/>
                  <a:pt x="647" y="803"/>
                  <a:pt x="647" y="804"/>
                </a:cubicBezTo>
                <a:cubicBezTo>
                  <a:pt x="647" y="826"/>
                  <a:pt x="647" y="826"/>
                  <a:pt x="647" y="826"/>
                </a:cubicBezTo>
                <a:cubicBezTo>
                  <a:pt x="369" y="826"/>
                  <a:pt x="369" y="826"/>
                  <a:pt x="369" y="826"/>
                </a:cubicBezTo>
                <a:cubicBezTo>
                  <a:pt x="362" y="826"/>
                  <a:pt x="355" y="832"/>
                  <a:pt x="355" y="840"/>
                </a:cubicBezTo>
                <a:cubicBezTo>
                  <a:pt x="331" y="864"/>
                  <a:pt x="331" y="864"/>
                  <a:pt x="331" y="864"/>
                </a:cubicBezTo>
                <a:cubicBezTo>
                  <a:pt x="331" y="872"/>
                  <a:pt x="337" y="878"/>
                  <a:pt x="345" y="878"/>
                </a:cubicBezTo>
                <a:cubicBezTo>
                  <a:pt x="1024" y="878"/>
                  <a:pt x="1024" y="878"/>
                  <a:pt x="1024" y="878"/>
                </a:cubicBezTo>
                <a:cubicBezTo>
                  <a:pt x="1033" y="878"/>
                  <a:pt x="1039" y="872"/>
                  <a:pt x="1039" y="864"/>
                </a:cubicBezTo>
                <a:cubicBezTo>
                  <a:pt x="1015" y="840"/>
                  <a:pt x="1015" y="840"/>
                  <a:pt x="1015" y="840"/>
                </a:cubicBezTo>
                <a:cubicBezTo>
                  <a:pt x="1015" y="832"/>
                  <a:pt x="1009" y="826"/>
                  <a:pt x="1000" y="826"/>
                </a:cubicBezTo>
                <a:cubicBezTo>
                  <a:pt x="721" y="826"/>
                  <a:pt x="721" y="826"/>
                  <a:pt x="721" y="826"/>
                </a:cubicBezTo>
                <a:cubicBezTo>
                  <a:pt x="721" y="804"/>
                  <a:pt x="721" y="804"/>
                  <a:pt x="721" y="804"/>
                </a:cubicBezTo>
                <a:cubicBezTo>
                  <a:pt x="721" y="803"/>
                  <a:pt x="721" y="803"/>
                  <a:pt x="721" y="803"/>
                </a:cubicBezTo>
                <a:cubicBezTo>
                  <a:pt x="1374" y="803"/>
                  <a:pt x="1374" y="803"/>
                  <a:pt x="1374" y="803"/>
                </a:cubicBezTo>
                <a:cubicBezTo>
                  <a:pt x="1383" y="803"/>
                  <a:pt x="1389" y="797"/>
                  <a:pt x="1389" y="789"/>
                </a:cubicBezTo>
                <a:cubicBezTo>
                  <a:pt x="1389" y="14"/>
                  <a:pt x="1389" y="14"/>
                  <a:pt x="1389" y="14"/>
                </a:cubicBezTo>
                <a:cubicBezTo>
                  <a:pt x="1389" y="6"/>
                  <a:pt x="1383" y="0"/>
                  <a:pt x="1374" y="0"/>
                </a:cubicBezTo>
                <a:close/>
                <a:moveTo>
                  <a:pt x="1126" y="781"/>
                </a:moveTo>
                <a:cubicBezTo>
                  <a:pt x="1110" y="781"/>
                  <a:pt x="1110" y="781"/>
                  <a:pt x="1110" y="781"/>
                </a:cubicBezTo>
                <a:cubicBezTo>
                  <a:pt x="1108" y="781"/>
                  <a:pt x="1107" y="780"/>
                  <a:pt x="1107" y="778"/>
                </a:cubicBezTo>
                <a:cubicBezTo>
                  <a:pt x="1107" y="776"/>
                  <a:pt x="1108" y="774"/>
                  <a:pt x="1110" y="774"/>
                </a:cubicBezTo>
                <a:cubicBezTo>
                  <a:pt x="1126" y="774"/>
                  <a:pt x="1126" y="774"/>
                  <a:pt x="1126" y="774"/>
                </a:cubicBezTo>
                <a:cubicBezTo>
                  <a:pt x="1129" y="774"/>
                  <a:pt x="1130" y="776"/>
                  <a:pt x="1130" y="778"/>
                </a:cubicBezTo>
                <a:cubicBezTo>
                  <a:pt x="1130" y="780"/>
                  <a:pt x="1129" y="781"/>
                  <a:pt x="1126" y="781"/>
                </a:cubicBezTo>
                <a:close/>
                <a:moveTo>
                  <a:pt x="1160" y="781"/>
                </a:moveTo>
                <a:cubicBezTo>
                  <a:pt x="1144" y="781"/>
                  <a:pt x="1144" y="781"/>
                  <a:pt x="1144" y="781"/>
                </a:cubicBezTo>
                <a:cubicBezTo>
                  <a:pt x="1142" y="781"/>
                  <a:pt x="1140" y="780"/>
                  <a:pt x="1140" y="778"/>
                </a:cubicBezTo>
                <a:cubicBezTo>
                  <a:pt x="1140" y="776"/>
                  <a:pt x="1142" y="774"/>
                  <a:pt x="1144" y="774"/>
                </a:cubicBezTo>
                <a:cubicBezTo>
                  <a:pt x="1160" y="774"/>
                  <a:pt x="1160" y="774"/>
                  <a:pt x="1160" y="774"/>
                </a:cubicBezTo>
                <a:cubicBezTo>
                  <a:pt x="1162" y="774"/>
                  <a:pt x="1164" y="776"/>
                  <a:pt x="1164" y="778"/>
                </a:cubicBezTo>
                <a:cubicBezTo>
                  <a:pt x="1164" y="780"/>
                  <a:pt x="1162" y="781"/>
                  <a:pt x="1160" y="781"/>
                </a:cubicBezTo>
                <a:close/>
                <a:moveTo>
                  <a:pt x="1194" y="781"/>
                </a:moveTo>
                <a:cubicBezTo>
                  <a:pt x="1177" y="781"/>
                  <a:pt x="1177" y="781"/>
                  <a:pt x="1177" y="781"/>
                </a:cubicBezTo>
                <a:cubicBezTo>
                  <a:pt x="1175" y="781"/>
                  <a:pt x="1174" y="780"/>
                  <a:pt x="1174" y="778"/>
                </a:cubicBezTo>
                <a:cubicBezTo>
                  <a:pt x="1174" y="776"/>
                  <a:pt x="1175" y="774"/>
                  <a:pt x="1177" y="774"/>
                </a:cubicBezTo>
                <a:cubicBezTo>
                  <a:pt x="1194" y="774"/>
                  <a:pt x="1194" y="774"/>
                  <a:pt x="1194" y="774"/>
                </a:cubicBezTo>
                <a:cubicBezTo>
                  <a:pt x="1196" y="774"/>
                  <a:pt x="1198" y="776"/>
                  <a:pt x="1198" y="778"/>
                </a:cubicBezTo>
                <a:cubicBezTo>
                  <a:pt x="1198" y="780"/>
                  <a:pt x="1196" y="781"/>
                  <a:pt x="1194" y="781"/>
                </a:cubicBezTo>
                <a:close/>
                <a:moveTo>
                  <a:pt x="1228" y="781"/>
                </a:moveTo>
                <a:cubicBezTo>
                  <a:pt x="1211" y="781"/>
                  <a:pt x="1211" y="781"/>
                  <a:pt x="1211" y="781"/>
                </a:cubicBezTo>
                <a:cubicBezTo>
                  <a:pt x="1209" y="781"/>
                  <a:pt x="1207" y="780"/>
                  <a:pt x="1207" y="778"/>
                </a:cubicBezTo>
                <a:cubicBezTo>
                  <a:pt x="1207" y="776"/>
                  <a:pt x="1209" y="774"/>
                  <a:pt x="1211" y="774"/>
                </a:cubicBezTo>
                <a:cubicBezTo>
                  <a:pt x="1228" y="774"/>
                  <a:pt x="1228" y="774"/>
                  <a:pt x="1228" y="774"/>
                </a:cubicBezTo>
                <a:cubicBezTo>
                  <a:pt x="1230" y="774"/>
                  <a:pt x="1231" y="776"/>
                  <a:pt x="1231" y="778"/>
                </a:cubicBezTo>
                <a:cubicBezTo>
                  <a:pt x="1231" y="780"/>
                  <a:pt x="1230" y="781"/>
                  <a:pt x="1228" y="781"/>
                </a:cubicBezTo>
                <a:close/>
                <a:moveTo>
                  <a:pt x="1261" y="781"/>
                </a:moveTo>
                <a:cubicBezTo>
                  <a:pt x="1244" y="781"/>
                  <a:pt x="1244" y="781"/>
                  <a:pt x="1244" y="781"/>
                </a:cubicBezTo>
                <a:cubicBezTo>
                  <a:pt x="1242" y="781"/>
                  <a:pt x="1241" y="780"/>
                  <a:pt x="1241" y="778"/>
                </a:cubicBezTo>
                <a:cubicBezTo>
                  <a:pt x="1241" y="776"/>
                  <a:pt x="1242" y="774"/>
                  <a:pt x="1244" y="774"/>
                </a:cubicBezTo>
                <a:cubicBezTo>
                  <a:pt x="1261" y="774"/>
                  <a:pt x="1261" y="774"/>
                  <a:pt x="1261" y="774"/>
                </a:cubicBezTo>
                <a:cubicBezTo>
                  <a:pt x="1263" y="774"/>
                  <a:pt x="1265" y="776"/>
                  <a:pt x="1265" y="778"/>
                </a:cubicBezTo>
                <a:cubicBezTo>
                  <a:pt x="1265" y="780"/>
                  <a:pt x="1263" y="781"/>
                  <a:pt x="1261" y="781"/>
                </a:cubicBezTo>
                <a:close/>
                <a:moveTo>
                  <a:pt x="1295" y="781"/>
                </a:moveTo>
                <a:cubicBezTo>
                  <a:pt x="1278" y="781"/>
                  <a:pt x="1278" y="781"/>
                  <a:pt x="1278" y="781"/>
                </a:cubicBezTo>
                <a:cubicBezTo>
                  <a:pt x="1276" y="781"/>
                  <a:pt x="1274" y="780"/>
                  <a:pt x="1274" y="778"/>
                </a:cubicBezTo>
                <a:cubicBezTo>
                  <a:pt x="1274" y="776"/>
                  <a:pt x="1276" y="774"/>
                  <a:pt x="1278" y="774"/>
                </a:cubicBezTo>
                <a:cubicBezTo>
                  <a:pt x="1295" y="774"/>
                  <a:pt x="1295" y="774"/>
                  <a:pt x="1295" y="774"/>
                </a:cubicBezTo>
                <a:cubicBezTo>
                  <a:pt x="1297" y="774"/>
                  <a:pt x="1298" y="776"/>
                  <a:pt x="1298" y="778"/>
                </a:cubicBezTo>
                <a:cubicBezTo>
                  <a:pt x="1298" y="780"/>
                  <a:pt x="1297" y="781"/>
                  <a:pt x="1295" y="781"/>
                </a:cubicBezTo>
                <a:close/>
                <a:moveTo>
                  <a:pt x="1316" y="787"/>
                </a:moveTo>
                <a:cubicBezTo>
                  <a:pt x="1311" y="787"/>
                  <a:pt x="1307" y="783"/>
                  <a:pt x="1307" y="778"/>
                </a:cubicBezTo>
                <a:cubicBezTo>
                  <a:pt x="1307" y="773"/>
                  <a:pt x="1311" y="768"/>
                  <a:pt x="1316" y="768"/>
                </a:cubicBezTo>
                <a:cubicBezTo>
                  <a:pt x="1321" y="768"/>
                  <a:pt x="1325" y="773"/>
                  <a:pt x="1325" y="778"/>
                </a:cubicBezTo>
                <a:cubicBezTo>
                  <a:pt x="1325" y="783"/>
                  <a:pt x="1321" y="787"/>
                  <a:pt x="1316" y="787"/>
                </a:cubicBezTo>
                <a:close/>
                <a:moveTo>
                  <a:pt x="1340" y="740"/>
                </a:moveTo>
                <a:cubicBezTo>
                  <a:pt x="1340" y="748"/>
                  <a:pt x="1334" y="754"/>
                  <a:pt x="1326" y="754"/>
                </a:cubicBezTo>
                <a:cubicBezTo>
                  <a:pt x="918" y="754"/>
                  <a:pt x="642" y="754"/>
                  <a:pt x="455" y="754"/>
                </a:cubicBezTo>
                <a:cubicBezTo>
                  <a:pt x="455" y="754"/>
                  <a:pt x="455" y="754"/>
                  <a:pt x="455" y="754"/>
                </a:cubicBezTo>
                <a:cubicBezTo>
                  <a:pt x="64" y="754"/>
                  <a:pt x="64" y="754"/>
                  <a:pt x="64" y="754"/>
                </a:cubicBezTo>
                <a:cubicBezTo>
                  <a:pt x="56" y="754"/>
                  <a:pt x="49" y="747"/>
                  <a:pt x="49" y="739"/>
                </a:cubicBezTo>
                <a:cubicBezTo>
                  <a:pt x="49" y="739"/>
                  <a:pt x="49" y="739"/>
                  <a:pt x="49" y="470"/>
                </a:cubicBezTo>
                <a:cubicBezTo>
                  <a:pt x="49" y="417"/>
                  <a:pt x="49" y="372"/>
                  <a:pt x="49" y="332"/>
                </a:cubicBezTo>
                <a:cubicBezTo>
                  <a:pt x="49" y="63"/>
                  <a:pt x="49" y="63"/>
                  <a:pt x="49" y="63"/>
                </a:cubicBezTo>
                <a:cubicBezTo>
                  <a:pt x="49" y="55"/>
                  <a:pt x="56" y="48"/>
                  <a:pt x="64" y="48"/>
                </a:cubicBezTo>
                <a:cubicBezTo>
                  <a:pt x="1326" y="48"/>
                  <a:pt x="1326" y="48"/>
                  <a:pt x="1326" y="48"/>
                </a:cubicBezTo>
                <a:cubicBezTo>
                  <a:pt x="1334" y="48"/>
                  <a:pt x="1340" y="55"/>
                  <a:pt x="1340" y="63"/>
                </a:cubicBezTo>
                <a:cubicBezTo>
                  <a:pt x="1340" y="740"/>
                  <a:pt x="1340" y="740"/>
                  <a:pt x="1340" y="740"/>
                </a:cubicBezTo>
                <a:close/>
              </a:path>
            </a:pathLst>
          </a:custGeom>
          <a:solidFill>
            <a:srgbClr val="FFFFFF"/>
          </a:solidFill>
          <a:ln w="25400" cap="flat" cmpd="sng" algn="ctr">
            <a:noFill/>
            <a:prstDash val="solid"/>
            <a:headEnd type="none" w="med" len="med"/>
            <a:tailEnd type="none" w="med" len="med"/>
          </a:ln>
          <a:effectLst/>
        </p:spPr>
        <p:txBody>
          <a:bodyPr vert="horz" wrap="square" lIns="121893" tIns="60947" rIns="121893" bIns="60947" numCol="1" rtlCol="0" anchor="ctr" anchorCtr="0" compatLnSpc="1">
            <a:prstTxWarp prst="textNoShape">
              <a:avLst/>
            </a:prstTxWarp>
          </a:bodyPr>
          <a:lstStyle/>
          <a:p>
            <a:pPr marL="0" marR="0" lvl="0" indent="0" defTabSz="1097079" eaLnBrk="1" fontAlgn="auto" latinLnBrk="0" hangingPunct="1">
              <a:lnSpc>
                <a:spcPct val="100000"/>
              </a:lnSpc>
              <a:spcBef>
                <a:spcPts val="0"/>
              </a:spcBef>
              <a:spcAft>
                <a:spcPts val="0"/>
              </a:spcAft>
              <a:buClrTx/>
              <a:buSzTx/>
              <a:buFontTx/>
              <a:buNone/>
              <a:tabLst/>
              <a:defRPr/>
            </a:pPr>
            <a:endParaRPr kumimoji="0" lang="en-US" sz="2900" b="0" i="0" u="none" strike="noStrike" kern="0" cap="none" spc="-180" normalizeH="0" baseline="0" noProof="0" dirty="0">
              <a:ln>
                <a:noFill/>
              </a:ln>
              <a:solidFill>
                <a:srgbClr val="4D4D4D">
                  <a:lumMod val="50000"/>
                </a:srgbClr>
              </a:solidFill>
              <a:effectLst/>
              <a:uLnTx/>
              <a:uFillTx/>
              <a:latin typeface="+mj-lt"/>
              <a:ea typeface="+mn-ea"/>
              <a:cs typeface="+mn-cs"/>
            </a:endParaRPr>
          </a:p>
        </p:txBody>
      </p:sp>
      <p:sp>
        <p:nvSpPr>
          <p:cNvPr id="15" name="Rectangle 14"/>
          <p:cNvSpPr/>
          <p:nvPr/>
        </p:nvSpPr>
        <p:spPr bwMode="auto">
          <a:xfrm>
            <a:off x="3982358" y="2420211"/>
            <a:ext cx="6934200" cy="558800"/>
          </a:xfrm>
          <a:prstGeom prst="rect">
            <a:avLst/>
          </a:prstGeom>
          <a:solidFill>
            <a:schemeClr val="accent6">
              <a:lumMod val="40000"/>
              <a:lumOff val="60000"/>
              <a:alpha val="4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sp>
        <p:nvSpPr>
          <p:cNvPr id="20" name="Rectangle 19"/>
          <p:cNvSpPr/>
          <p:nvPr/>
        </p:nvSpPr>
        <p:spPr bwMode="auto">
          <a:xfrm>
            <a:off x="3982358" y="4987883"/>
            <a:ext cx="6934200" cy="558800"/>
          </a:xfrm>
          <a:prstGeom prst="rect">
            <a:avLst/>
          </a:prstGeom>
          <a:solidFill>
            <a:schemeClr val="accent6">
              <a:lumMod val="40000"/>
              <a:lumOff val="60000"/>
              <a:alpha val="4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sp>
        <p:nvSpPr>
          <p:cNvPr id="21" name="Rectangle 20"/>
          <p:cNvSpPr/>
          <p:nvPr/>
        </p:nvSpPr>
        <p:spPr bwMode="auto">
          <a:xfrm>
            <a:off x="3982358" y="5643524"/>
            <a:ext cx="6934200" cy="558800"/>
          </a:xfrm>
          <a:prstGeom prst="rect">
            <a:avLst/>
          </a:prstGeom>
          <a:solidFill>
            <a:schemeClr val="accent6">
              <a:lumMod val="40000"/>
              <a:lumOff val="60000"/>
              <a:alpha val="4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pic>
        <p:nvPicPr>
          <p:cNvPr id="3" name="Picture 2"/>
          <p:cNvPicPr>
            <a:picLocks noChangeAspect="1"/>
          </p:cNvPicPr>
          <p:nvPr/>
        </p:nvPicPr>
        <p:blipFill>
          <a:blip r:embed="rId2"/>
          <a:stretch>
            <a:fillRect/>
          </a:stretch>
        </p:blipFill>
        <p:spPr>
          <a:xfrm>
            <a:off x="1831072" y="2578154"/>
            <a:ext cx="853659" cy="1158537"/>
          </a:xfrm>
          <a:prstGeom prst="rect">
            <a:avLst/>
          </a:prstGeom>
        </p:spPr>
      </p:pic>
      <p:sp>
        <p:nvSpPr>
          <p:cNvPr id="4" name="TextBox 3"/>
          <p:cNvSpPr txBox="1"/>
          <p:nvPr/>
        </p:nvSpPr>
        <p:spPr>
          <a:xfrm>
            <a:off x="4198258" y="2575372"/>
            <a:ext cx="2717800" cy="818686"/>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solidFill>
                  <a:schemeClr val="bg1"/>
                </a:solidFill>
                <a:latin typeface="+mj-lt"/>
              </a:rPr>
              <a:t>Object ID</a:t>
            </a:r>
            <a:endParaRPr lang="en-US" sz="2000" dirty="0">
              <a:solidFill>
                <a:schemeClr val="bg1"/>
              </a:solidFill>
              <a:latin typeface="+mj-lt"/>
            </a:endParaRPr>
          </a:p>
          <a:p>
            <a:pPr>
              <a:lnSpc>
                <a:spcPct val="90000"/>
              </a:lnSpc>
              <a:spcBef>
                <a:spcPct val="20000"/>
              </a:spcBef>
              <a:buSzPct val="80000"/>
            </a:pPr>
            <a:endParaRPr lang="en-US" sz="3200" i="1" dirty="0">
              <a:gradFill>
                <a:gsLst>
                  <a:gs pos="0">
                    <a:srgbClr val="292929">
                      <a:lumMod val="90000"/>
                      <a:lumOff val="10000"/>
                    </a:srgbClr>
                  </a:gs>
                  <a:gs pos="86000">
                    <a:srgbClr val="292929">
                      <a:lumMod val="90000"/>
                      <a:lumOff val="10000"/>
                    </a:srgbClr>
                  </a:gs>
                </a:gsLst>
                <a:lin ang="5400000" scaled="0"/>
              </a:gradFill>
              <a:latin typeface="+mj-lt"/>
            </a:endParaRPr>
          </a:p>
        </p:txBody>
      </p:sp>
      <p:sp>
        <p:nvSpPr>
          <p:cNvPr id="22" name="TextBox 21"/>
          <p:cNvSpPr txBox="1"/>
          <p:nvPr/>
        </p:nvSpPr>
        <p:spPr>
          <a:xfrm>
            <a:off x="5873205" y="2522708"/>
            <a:ext cx="5029065" cy="307777"/>
          </a:xfrm>
          <a:prstGeom prst="rect">
            <a:avLst/>
          </a:prstGeom>
          <a:noFill/>
        </p:spPr>
        <p:txBody>
          <a:bodyPr wrap="square" lIns="0" tIns="0" rIns="0" bIns="0" rtlCol="0">
            <a:spAutoFit/>
          </a:bodyPr>
          <a:lstStyle/>
          <a:p>
            <a:pPr algn="ctr"/>
            <a:r>
              <a:rPr lang="en-US" sz="2000" dirty="0">
                <a:solidFill>
                  <a:schemeClr val="bg1"/>
                </a:solidFill>
                <a:latin typeface="+mj-lt"/>
              </a:rPr>
              <a:t>b3809430-6c28-4e43-870d-fa7d38636dcd</a:t>
            </a:r>
          </a:p>
        </p:txBody>
      </p:sp>
      <p:sp>
        <p:nvSpPr>
          <p:cNvPr id="23" name="Rectangle 22"/>
          <p:cNvSpPr/>
          <p:nvPr/>
        </p:nvSpPr>
        <p:spPr bwMode="auto">
          <a:xfrm>
            <a:off x="3977326" y="1769809"/>
            <a:ext cx="1789113" cy="558800"/>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latin typeface="+mj-lt"/>
              </a:rPr>
              <a:t>Claim Type</a:t>
            </a:r>
          </a:p>
        </p:txBody>
      </p:sp>
      <p:sp>
        <p:nvSpPr>
          <p:cNvPr id="24" name="Rectangle 23"/>
          <p:cNvSpPr/>
          <p:nvPr/>
        </p:nvSpPr>
        <p:spPr bwMode="auto">
          <a:xfrm>
            <a:off x="5766439" y="1769809"/>
            <a:ext cx="5150119" cy="557784"/>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3291840"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latin typeface="+mj-lt"/>
              </a:rPr>
              <a:t>Claim Value</a:t>
            </a:r>
          </a:p>
        </p:txBody>
      </p:sp>
      <p:sp>
        <p:nvSpPr>
          <p:cNvPr id="25" name="Rectangle 24"/>
          <p:cNvSpPr/>
          <p:nvPr/>
        </p:nvSpPr>
        <p:spPr bwMode="auto">
          <a:xfrm>
            <a:off x="670401" y="1769809"/>
            <a:ext cx="3175000" cy="558800"/>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latin typeface="+mj-lt"/>
              </a:rPr>
              <a:t>Usage</a:t>
            </a:r>
          </a:p>
        </p:txBody>
      </p:sp>
      <p:grpSp>
        <p:nvGrpSpPr>
          <p:cNvPr id="7" name="Group 6"/>
          <p:cNvGrpSpPr/>
          <p:nvPr/>
        </p:nvGrpSpPr>
        <p:grpSpPr>
          <a:xfrm>
            <a:off x="3982358" y="3054736"/>
            <a:ext cx="6934200" cy="760960"/>
            <a:chOff x="4025900" y="2560571"/>
            <a:chExt cx="6934200" cy="760960"/>
          </a:xfrm>
        </p:grpSpPr>
        <p:sp>
          <p:nvSpPr>
            <p:cNvPr id="16" name="Rectangle 15"/>
            <p:cNvSpPr/>
            <p:nvPr/>
          </p:nvSpPr>
          <p:spPr bwMode="auto">
            <a:xfrm>
              <a:off x="4025900" y="2560571"/>
              <a:ext cx="6934200" cy="558800"/>
            </a:xfrm>
            <a:prstGeom prst="rect">
              <a:avLst/>
            </a:prstGeom>
            <a:solidFill>
              <a:schemeClr val="accent6">
                <a:lumMod val="40000"/>
                <a:lumOff val="60000"/>
                <a:alpha val="4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sp>
          <p:nvSpPr>
            <p:cNvPr id="27" name="TextBox 26"/>
            <p:cNvSpPr txBox="1"/>
            <p:nvPr/>
          </p:nvSpPr>
          <p:spPr>
            <a:xfrm>
              <a:off x="4241800" y="2700706"/>
              <a:ext cx="2717800" cy="276999"/>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solidFill>
                    <a:schemeClr val="bg1"/>
                  </a:solidFill>
                  <a:latin typeface="+mj-lt"/>
                </a:rPr>
                <a:t>Tenant ID</a:t>
              </a:r>
              <a:endParaRPr lang="en-US" sz="3200" i="1" dirty="0">
                <a:gradFill>
                  <a:gsLst>
                    <a:gs pos="0">
                      <a:srgbClr val="292929">
                        <a:lumMod val="90000"/>
                        <a:lumOff val="10000"/>
                      </a:srgbClr>
                    </a:gs>
                    <a:gs pos="86000">
                      <a:srgbClr val="292929">
                        <a:lumMod val="90000"/>
                        <a:lumOff val="10000"/>
                      </a:srgbClr>
                    </a:gs>
                  </a:gsLst>
                  <a:lin ang="5400000" scaled="0"/>
                </a:gradFill>
                <a:latin typeface="+mj-lt"/>
              </a:endParaRPr>
            </a:p>
          </p:txBody>
        </p:sp>
        <p:sp>
          <p:nvSpPr>
            <p:cNvPr id="28" name="TextBox 27"/>
            <p:cNvSpPr txBox="1"/>
            <p:nvPr/>
          </p:nvSpPr>
          <p:spPr>
            <a:xfrm>
              <a:off x="5831019" y="2705978"/>
              <a:ext cx="5029065" cy="615553"/>
            </a:xfrm>
            <a:prstGeom prst="rect">
              <a:avLst/>
            </a:prstGeom>
            <a:noFill/>
          </p:spPr>
          <p:txBody>
            <a:bodyPr wrap="square" lIns="0" tIns="0" rIns="0" bIns="0" rtlCol="0">
              <a:spAutoFit/>
            </a:bodyPr>
            <a:lstStyle/>
            <a:p>
              <a:pPr algn="ctr"/>
              <a:r>
                <a:rPr lang="en-US" sz="2000" dirty="0">
                  <a:solidFill>
                    <a:schemeClr val="bg1"/>
                  </a:solidFill>
                  <a:latin typeface="+mj-lt"/>
                </a:rPr>
                <a:t>81aabdd2-3682-48fd-9efa-2cb2fcea8557</a:t>
              </a:r>
            </a:p>
            <a:p>
              <a:pPr algn="ctr"/>
              <a:endParaRPr lang="en-US" sz="2000" dirty="0">
                <a:solidFill>
                  <a:schemeClr val="bg1"/>
                </a:solidFill>
                <a:latin typeface="+mj-lt"/>
              </a:endParaRPr>
            </a:p>
          </p:txBody>
        </p:sp>
      </p:grpSp>
      <p:sp>
        <p:nvSpPr>
          <p:cNvPr id="5" name="TextBox 4"/>
          <p:cNvSpPr txBox="1"/>
          <p:nvPr/>
        </p:nvSpPr>
        <p:spPr>
          <a:xfrm>
            <a:off x="1284764" y="3848099"/>
            <a:ext cx="1946275" cy="332399"/>
          </a:xfrm>
          <a:prstGeom prst="rect">
            <a:avLst/>
          </a:prstGeom>
          <a:noFill/>
        </p:spPr>
        <p:txBody>
          <a:bodyPr wrap="square" lIns="0" tIns="0" rIns="0" bIns="0" rtlCol="0">
            <a:spAutoFit/>
          </a:bodyPr>
          <a:lstStyle/>
          <a:p>
            <a:pPr algn="ctr">
              <a:lnSpc>
                <a:spcPct val="90000"/>
              </a:lnSpc>
              <a:spcBef>
                <a:spcPct val="20000"/>
              </a:spcBef>
              <a:buSzPct val="80000"/>
            </a:pPr>
            <a:r>
              <a:rPr lang="en-US" sz="2400" dirty="0" smtClean="0">
                <a:solidFill>
                  <a:schemeClr val="bg1"/>
                </a:solidFill>
                <a:latin typeface="+mj-lt"/>
              </a:rPr>
              <a:t>Security</a:t>
            </a:r>
            <a:endParaRPr lang="en-US" sz="2400" dirty="0">
              <a:solidFill>
                <a:schemeClr val="bg1"/>
              </a:solidFill>
              <a:latin typeface="+mj-lt"/>
            </a:endParaRPr>
          </a:p>
        </p:txBody>
      </p:sp>
      <p:sp>
        <p:nvSpPr>
          <p:cNvPr id="29" name="TextBox 28"/>
          <p:cNvSpPr txBox="1"/>
          <p:nvPr/>
        </p:nvSpPr>
        <p:spPr>
          <a:xfrm>
            <a:off x="1284764" y="5759296"/>
            <a:ext cx="1946275" cy="332399"/>
          </a:xfrm>
          <a:prstGeom prst="rect">
            <a:avLst/>
          </a:prstGeom>
          <a:noFill/>
        </p:spPr>
        <p:txBody>
          <a:bodyPr wrap="square" lIns="0" tIns="0" rIns="0" bIns="0" rtlCol="0">
            <a:spAutoFit/>
          </a:bodyPr>
          <a:lstStyle/>
          <a:p>
            <a:pPr algn="ctr">
              <a:lnSpc>
                <a:spcPct val="90000"/>
              </a:lnSpc>
              <a:spcBef>
                <a:spcPct val="20000"/>
              </a:spcBef>
              <a:buSzPct val="80000"/>
            </a:pPr>
            <a:r>
              <a:rPr lang="en-US" sz="2400" dirty="0" smtClean="0">
                <a:solidFill>
                  <a:schemeClr val="bg1"/>
                </a:solidFill>
                <a:latin typeface="+mj-lt"/>
              </a:rPr>
              <a:t>Display</a:t>
            </a:r>
            <a:endParaRPr lang="en-US" sz="2400" dirty="0">
              <a:solidFill>
                <a:schemeClr val="bg1"/>
              </a:solidFill>
              <a:latin typeface="+mj-lt"/>
            </a:endParaRPr>
          </a:p>
        </p:txBody>
      </p:sp>
      <p:grpSp>
        <p:nvGrpSpPr>
          <p:cNvPr id="8" name="Group 7"/>
          <p:cNvGrpSpPr/>
          <p:nvPr/>
        </p:nvGrpSpPr>
        <p:grpSpPr>
          <a:xfrm>
            <a:off x="3982358" y="3688623"/>
            <a:ext cx="6934200" cy="558800"/>
            <a:chOff x="4025900" y="3165882"/>
            <a:chExt cx="6934200" cy="558800"/>
          </a:xfrm>
        </p:grpSpPr>
        <p:sp>
          <p:nvSpPr>
            <p:cNvPr id="17" name="Rectangle 16"/>
            <p:cNvSpPr/>
            <p:nvPr/>
          </p:nvSpPr>
          <p:spPr bwMode="auto">
            <a:xfrm>
              <a:off x="4025900" y="3165882"/>
              <a:ext cx="6934200" cy="558800"/>
            </a:xfrm>
            <a:prstGeom prst="rect">
              <a:avLst/>
            </a:prstGeom>
            <a:solidFill>
              <a:schemeClr val="accent6">
                <a:lumMod val="40000"/>
                <a:lumOff val="60000"/>
                <a:alpha val="4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sp>
          <p:nvSpPr>
            <p:cNvPr id="30" name="TextBox 29"/>
            <p:cNvSpPr txBox="1"/>
            <p:nvPr/>
          </p:nvSpPr>
          <p:spPr>
            <a:xfrm>
              <a:off x="4241800" y="3292546"/>
              <a:ext cx="1946275" cy="276999"/>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solidFill>
                    <a:schemeClr val="bg1"/>
                  </a:solidFill>
                  <a:latin typeface="+mj-lt"/>
                </a:rPr>
                <a:t>Subject</a:t>
              </a:r>
              <a:endParaRPr lang="en-US" sz="2000" dirty="0">
                <a:solidFill>
                  <a:schemeClr val="bg1"/>
                </a:solidFill>
                <a:latin typeface="+mj-lt"/>
              </a:endParaRPr>
            </a:p>
          </p:txBody>
        </p:sp>
      </p:grpSp>
      <p:grpSp>
        <p:nvGrpSpPr>
          <p:cNvPr id="9" name="Group 8"/>
          <p:cNvGrpSpPr/>
          <p:nvPr/>
        </p:nvGrpSpPr>
        <p:grpSpPr>
          <a:xfrm>
            <a:off x="3982358" y="4337010"/>
            <a:ext cx="6934200" cy="1315016"/>
            <a:chOff x="4025900" y="3919049"/>
            <a:chExt cx="6934200" cy="1315016"/>
          </a:xfrm>
        </p:grpSpPr>
        <p:sp>
          <p:nvSpPr>
            <p:cNvPr id="19" name="Rectangle 18"/>
            <p:cNvSpPr/>
            <p:nvPr/>
          </p:nvSpPr>
          <p:spPr bwMode="auto">
            <a:xfrm>
              <a:off x="4025900" y="3919049"/>
              <a:ext cx="6934200" cy="558800"/>
            </a:xfrm>
            <a:prstGeom prst="rect">
              <a:avLst/>
            </a:prstGeom>
            <a:solidFill>
              <a:schemeClr val="accent6">
                <a:lumMod val="40000"/>
                <a:lumOff val="60000"/>
                <a:alpha val="4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mj-lt"/>
              </a:endParaRPr>
            </a:p>
          </p:txBody>
        </p:sp>
        <p:sp>
          <p:nvSpPr>
            <p:cNvPr id="31" name="TextBox 30"/>
            <p:cNvSpPr txBox="1"/>
            <p:nvPr/>
          </p:nvSpPr>
          <p:spPr>
            <a:xfrm>
              <a:off x="4256087" y="4076825"/>
              <a:ext cx="2717800" cy="1157240"/>
            </a:xfrm>
            <a:prstGeom prst="rect">
              <a:avLst/>
            </a:prstGeom>
            <a:noFill/>
          </p:spPr>
          <p:txBody>
            <a:bodyPr wrap="square" lIns="0" tIns="0" rIns="0" bIns="0" rtlCol="0">
              <a:spAutoFit/>
            </a:bodyPr>
            <a:lstStyle/>
            <a:p>
              <a:pPr>
                <a:lnSpc>
                  <a:spcPct val="90000"/>
                </a:lnSpc>
                <a:spcBef>
                  <a:spcPct val="20000"/>
                </a:spcBef>
                <a:buSzPct val="80000"/>
              </a:pPr>
              <a:r>
                <a:rPr lang="en-US" sz="2000" dirty="0">
                  <a:solidFill>
                    <a:schemeClr val="bg1"/>
                  </a:solidFill>
                  <a:latin typeface="+mj-lt"/>
                </a:rPr>
                <a:t>N</a:t>
              </a:r>
              <a:r>
                <a:rPr lang="en-US" sz="2000" dirty="0" smtClean="0">
                  <a:solidFill>
                    <a:schemeClr val="bg1"/>
                  </a:solidFill>
                  <a:latin typeface="+mj-lt"/>
                </a:rPr>
                <a:t>ame</a:t>
              </a:r>
              <a:endParaRPr lang="en-US" sz="2000" dirty="0">
                <a:solidFill>
                  <a:schemeClr val="bg1"/>
                </a:solidFill>
                <a:latin typeface="+mj-lt"/>
              </a:endParaRPr>
            </a:p>
            <a:p>
              <a:pPr>
                <a:lnSpc>
                  <a:spcPct val="90000"/>
                </a:lnSpc>
                <a:spcBef>
                  <a:spcPct val="20000"/>
                </a:spcBef>
                <a:buSzPct val="80000"/>
              </a:pPr>
              <a:endParaRPr lang="en-US" sz="2000" dirty="0">
                <a:solidFill>
                  <a:schemeClr val="bg1"/>
                </a:solidFill>
                <a:latin typeface="+mj-lt"/>
              </a:endParaRPr>
            </a:p>
            <a:p>
              <a:pPr>
                <a:lnSpc>
                  <a:spcPct val="90000"/>
                </a:lnSpc>
                <a:spcBef>
                  <a:spcPct val="20000"/>
                </a:spcBef>
                <a:buSzPct val="80000"/>
              </a:pPr>
              <a:endParaRPr lang="en-US" sz="3200" i="1" dirty="0">
                <a:gradFill>
                  <a:gsLst>
                    <a:gs pos="0">
                      <a:srgbClr val="292929">
                        <a:lumMod val="90000"/>
                        <a:lumOff val="10000"/>
                      </a:srgbClr>
                    </a:gs>
                    <a:gs pos="86000">
                      <a:srgbClr val="292929">
                        <a:lumMod val="90000"/>
                        <a:lumOff val="10000"/>
                      </a:srgbClr>
                    </a:gs>
                  </a:gsLst>
                  <a:lin ang="5400000" scaled="0"/>
                </a:gradFill>
                <a:latin typeface="+mj-lt"/>
              </a:endParaRPr>
            </a:p>
          </p:txBody>
        </p:sp>
      </p:grpSp>
      <p:sp>
        <p:nvSpPr>
          <p:cNvPr id="32" name="TextBox 31"/>
          <p:cNvSpPr txBox="1"/>
          <p:nvPr/>
        </p:nvSpPr>
        <p:spPr>
          <a:xfrm>
            <a:off x="4212545" y="5124204"/>
            <a:ext cx="2717800" cy="1157240"/>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solidFill>
                  <a:schemeClr val="bg1"/>
                </a:solidFill>
                <a:latin typeface="+mj-lt"/>
              </a:rPr>
              <a:t>First Name</a:t>
            </a:r>
            <a:endParaRPr lang="en-US" sz="2000" dirty="0">
              <a:solidFill>
                <a:schemeClr val="bg1"/>
              </a:solidFill>
              <a:latin typeface="+mj-lt"/>
            </a:endParaRPr>
          </a:p>
          <a:p>
            <a:pPr>
              <a:lnSpc>
                <a:spcPct val="90000"/>
              </a:lnSpc>
              <a:spcBef>
                <a:spcPct val="20000"/>
              </a:spcBef>
              <a:buSzPct val="80000"/>
            </a:pPr>
            <a:endParaRPr lang="en-US" sz="2000" dirty="0">
              <a:solidFill>
                <a:schemeClr val="bg1"/>
              </a:solidFill>
              <a:latin typeface="+mj-lt"/>
            </a:endParaRPr>
          </a:p>
          <a:p>
            <a:pPr>
              <a:lnSpc>
                <a:spcPct val="90000"/>
              </a:lnSpc>
              <a:spcBef>
                <a:spcPct val="20000"/>
              </a:spcBef>
              <a:buSzPct val="80000"/>
            </a:pPr>
            <a:endParaRPr lang="en-US" sz="3200" i="1" dirty="0">
              <a:gradFill>
                <a:gsLst>
                  <a:gs pos="0">
                    <a:srgbClr val="292929">
                      <a:lumMod val="90000"/>
                      <a:lumOff val="10000"/>
                    </a:srgbClr>
                  </a:gs>
                  <a:gs pos="86000">
                    <a:srgbClr val="292929">
                      <a:lumMod val="90000"/>
                      <a:lumOff val="10000"/>
                    </a:srgbClr>
                  </a:gs>
                </a:gsLst>
                <a:lin ang="5400000" scaled="0"/>
              </a:gradFill>
              <a:latin typeface="+mj-lt"/>
            </a:endParaRPr>
          </a:p>
        </p:txBody>
      </p:sp>
      <p:sp>
        <p:nvSpPr>
          <p:cNvPr id="33" name="TextBox 32"/>
          <p:cNvSpPr txBox="1"/>
          <p:nvPr/>
        </p:nvSpPr>
        <p:spPr>
          <a:xfrm>
            <a:off x="4212545" y="5788347"/>
            <a:ext cx="2717800" cy="276999"/>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solidFill>
                  <a:schemeClr val="bg1"/>
                </a:solidFill>
                <a:latin typeface="+mj-lt"/>
              </a:rPr>
              <a:t>Last Name</a:t>
            </a:r>
            <a:endParaRPr lang="en-US" sz="3200" i="1" dirty="0">
              <a:gradFill>
                <a:gsLst>
                  <a:gs pos="0">
                    <a:srgbClr val="292929">
                      <a:lumMod val="90000"/>
                      <a:lumOff val="10000"/>
                    </a:srgbClr>
                  </a:gs>
                  <a:gs pos="86000">
                    <a:srgbClr val="292929">
                      <a:lumMod val="90000"/>
                      <a:lumOff val="10000"/>
                    </a:srgbClr>
                  </a:gs>
                </a:gsLst>
                <a:lin ang="5400000" scaled="0"/>
              </a:gradFill>
              <a:latin typeface="+mj-lt"/>
            </a:endParaRPr>
          </a:p>
        </p:txBody>
      </p:sp>
      <p:sp>
        <p:nvSpPr>
          <p:cNvPr id="34" name="TextBox 33"/>
          <p:cNvSpPr txBox="1"/>
          <p:nvPr/>
        </p:nvSpPr>
        <p:spPr>
          <a:xfrm>
            <a:off x="6024882" y="4508651"/>
            <a:ext cx="5029065" cy="615553"/>
          </a:xfrm>
          <a:prstGeom prst="rect">
            <a:avLst/>
          </a:prstGeom>
          <a:noFill/>
        </p:spPr>
        <p:txBody>
          <a:bodyPr wrap="square" lIns="0" tIns="0" rIns="0" bIns="0" rtlCol="0">
            <a:spAutoFit/>
          </a:bodyPr>
          <a:lstStyle/>
          <a:p>
            <a:r>
              <a:rPr lang="en-US" sz="2000" dirty="0" smtClean="0">
                <a:solidFill>
                  <a:schemeClr val="bg1"/>
                </a:solidFill>
                <a:latin typeface="+mj-lt"/>
              </a:rPr>
              <a:t>frank@contoso.com</a:t>
            </a:r>
            <a:endParaRPr lang="en-US" sz="2000" dirty="0">
              <a:solidFill>
                <a:schemeClr val="bg1"/>
              </a:solidFill>
              <a:latin typeface="+mj-lt"/>
            </a:endParaRPr>
          </a:p>
          <a:p>
            <a:pPr algn="ctr"/>
            <a:endParaRPr lang="en-US" sz="2000" dirty="0">
              <a:solidFill>
                <a:schemeClr val="bg1"/>
              </a:solidFill>
              <a:latin typeface="+mj-lt"/>
            </a:endParaRPr>
          </a:p>
        </p:txBody>
      </p:sp>
      <p:sp>
        <p:nvSpPr>
          <p:cNvPr id="35" name="TextBox 34"/>
          <p:cNvSpPr txBox="1"/>
          <p:nvPr/>
        </p:nvSpPr>
        <p:spPr>
          <a:xfrm>
            <a:off x="6024881" y="5115269"/>
            <a:ext cx="5029065" cy="615553"/>
          </a:xfrm>
          <a:prstGeom prst="rect">
            <a:avLst/>
          </a:prstGeom>
          <a:noFill/>
        </p:spPr>
        <p:txBody>
          <a:bodyPr wrap="square" lIns="0" tIns="0" rIns="0" bIns="0" rtlCol="0">
            <a:spAutoFit/>
          </a:bodyPr>
          <a:lstStyle/>
          <a:p>
            <a:r>
              <a:rPr lang="en-US" sz="2000" dirty="0" smtClean="0">
                <a:solidFill>
                  <a:schemeClr val="bg1"/>
                </a:solidFill>
                <a:latin typeface="+mj-lt"/>
              </a:rPr>
              <a:t>Frank</a:t>
            </a:r>
            <a:endParaRPr lang="en-US" sz="2000" dirty="0">
              <a:solidFill>
                <a:schemeClr val="bg1"/>
              </a:solidFill>
              <a:latin typeface="+mj-lt"/>
            </a:endParaRPr>
          </a:p>
          <a:p>
            <a:pPr algn="ctr"/>
            <a:endParaRPr lang="en-US" sz="2000" dirty="0">
              <a:solidFill>
                <a:schemeClr val="bg1"/>
              </a:solidFill>
              <a:latin typeface="+mj-lt"/>
            </a:endParaRPr>
          </a:p>
        </p:txBody>
      </p:sp>
      <p:sp>
        <p:nvSpPr>
          <p:cNvPr id="36" name="TextBox 35"/>
          <p:cNvSpPr txBox="1"/>
          <p:nvPr/>
        </p:nvSpPr>
        <p:spPr>
          <a:xfrm>
            <a:off x="6024880" y="5754536"/>
            <a:ext cx="5029065" cy="615553"/>
          </a:xfrm>
          <a:prstGeom prst="rect">
            <a:avLst/>
          </a:prstGeom>
          <a:noFill/>
        </p:spPr>
        <p:txBody>
          <a:bodyPr wrap="square" lIns="0" tIns="0" rIns="0" bIns="0" rtlCol="0">
            <a:spAutoFit/>
          </a:bodyPr>
          <a:lstStyle/>
          <a:p>
            <a:r>
              <a:rPr lang="en-US" sz="2000" dirty="0" smtClean="0">
                <a:solidFill>
                  <a:schemeClr val="bg1"/>
                </a:solidFill>
                <a:latin typeface="+mj-lt"/>
              </a:rPr>
              <a:t>Miller</a:t>
            </a:r>
            <a:endParaRPr lang="en-US" sz="2000" dirty="0">
              <a:solidFill>
                <a:schemeClr val="bg1"/>
              </a:solidFill>
              <a:latin typeface="+mj-lt"/>
            </a:endParaRPr>
          </a:p>
          <a:p>
            <a:pPr algn="ctr"/>
            <a:endParaRPr lang="en-US" sz="2000" dirty="0">
              <a:solidFill>
                <a:schemeClr val="bg1"/>
              </a:solidFill>
              <a:latin typeface="+mj-lt"/>
            </a:endParaRPr>
          </a:p>
        </p:txBody>
      </p:sp>
      <p:sp>
        <p:nvSpPr>
          <p:cNvPr id="12" name="TextBox 11"/>
          <p:cNvSpPr txBox="1"/>
          <p:nvPr/>
        </p:nvSpPr>
        <p:spPr>
          <a:xfrm>
            <a:off x="6024880" y="3888168"/>
            <a:ext cx="4825247" cy="249299"/>
          </a:xfrm>
          <a:prstGeom prst="rect">
            <a:avLst/>
          </a:prstGeom>
          <a:noFill/>
        </p:spPr>
        <p:txBody>
          <a:bodyPr wrap="square" lIns="0" tIns="0" rIns="0" bIns="0" rtlCol="0">
            <a:spAutoFit/>
          </a:bodyPr>
          <a:lstStyle/>
          <a:p>
            <a:pPr>
              <a:lnSpc>
                <a:spcPct val="90000"/>
              </a:lnSpc>
              <a:spcBef>
                <a:spcPct val="20000"/>
              </a:spcBef>
              <a:buSzPct val="80000"/>
            </a:pPr>
            <a:r>
              <a:rPr lang="en-US" dirty="0" smtClean="0">
                <a:solidFill>
                  <a:schemeClr val="bg1"/>
                </a:solidFill>
                <a:latin typeface="+mj-lt"/>
              </a:rPr>
              <a:t>m70fSk8OdeYYyCYY6C3922lmZMz9JKCGR0P1</a:t>
            </a:r>
            <a:endParaRPr lang="en-US" dirty="0">
              <a:solidFill>
                <a:schemeClr val="bg1"/>
              </a:solidFill>
              <a:latin typeface="+mj-lt"/>
            </a:endParaRPr>
          </a:p>
        </p:txBody>
      </p:sp>
    </p:spTree>
    <p:extLst>
      <p:ext uri="{BB962C8B-B14F-4D97-AF65-F5344CB8AC3E}">
        <p14:creationId xmlns:p14="http://schemas.microsoft.com/office/powerpoint/2010/main" val="124974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500"/>
                                        <p:tgtEl>
                                          <p:spTgt spid="3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animBg="1"/>
      <p:bldP spid="21" grpId="0" animBg="1"/>
      <p:bldP spid="4" grpId="0"/>
      <p:bldP spid="22" grpId="0"/>
      <p:bldP spid="32" grpId="0"/>
      <p:bldP spid="33" grpId="0"/>
      <p:bldP spid="34" grpId="0"/>
      <p:bldP spid="35" grpId="0"/>
      <p:bldP spid="36" grpId="0"/>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 Brand White 16-9_Dec-2013">
  <a:themeElements>
    <a:clrScheme name="Custom 12">
      <a:dk1>
        <a:srgbClr val="505050"/>
      </a:dk1>
      <a:lt1>
        <a:srgbClr val="FFFFFF"/>
      </a:lt1>
      <a:dk2>
        <a:srgbClr val="68217A"/>
      </a:dk2>
      <a:lt2>
        <a:srgbClr val="D2D2D2"/>
      </a:lt2>
      <a:accent1>
        <a:srgbClr val="68217A"/>
      </a:accent1>
      <a:accent2>
        <a:srgbClr val="008272"/>
      </a:accent2>
      <a:accent3>
        <a:srgbClr val="B4009E"/>
      </a:accent3>
      <a:accent4>
        <a:srgbClr val="0072C6"/>
      </a:accent4>
      <a:accent5>
        <a:srgbClr val="442359"/>
      </a:accent5>
      <a:accent6>
        <a:srgbClr val="002050"/>
      </a:accent6>
      <a:hlink>
        <a:srgbClr val="68217A"/>
      </a:hlink>
      <a:folHlink>
        <a:srgbClr val="68217A"/>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2.xml><?xml version="1.0" encoding="utf-8"?>
<ds:datastoreItem xmlns:ds="http://schemas.openxmlformats.org/officeDocument/2006/customXml" ds:itemID="{B030EFEA-9AEA-457C-BAA8-93C4281792F5}">
  <ds:schemaRefs>
    <ds:schemaRef ds:uri="http://schemas.microsoft.com/office/2006/metadata/properties"/>
    <ds:schemaRef ds:uri="http://schemas.microsoft.com/office/infopath/2007/PartnerControls"/>
    <ds:schemaRef ds:uri="fee586e5-3c92-48eb-9898-42915e590ada"/>
  </ds:schemaRefs>
</ds:datastoreItem>
</file>

<file path=customXml/itemProps3.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4207</TotalTime>
  <Words>1414</Words>
  <Application>Microsoft Office PowerPoint</Application>
  <PresentationFormat>Widescreen</PresentationFormat>
  <Paragraphs>359</Paragraphs>
  <Slides>33</Slides>
  <Notes>14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33</vt:i4>
      </vt:variant>
    </vt:vector>
  </HeadingPairs>
  <TitlesOfParts>
    <vt:vector size="44" baseType="lpstr">
      <vt:lpstr>Arial</vt:lpstr>
      <vt:lpstr>Calibri</vt:lpstr>
      <vt:lpstr>Consolas</vt:lpstr>
      <vt:lpstr>Courier New</vt:lpstr>
      <vt:lpstr>Segoe</vt:lpstr>
      <vt:lpstr>Segoe UI</vt:lpstr>
      <vt:lpstr>Segoe UI Light</vt:lpstr>
      <vt:lpstr>Times New Roman</vt:lpstr>
      <vt:lpstr>Wingdings</vt:lpstr>
      <vt:lpstr>Azure Medium</vt:lpstr>
      <vt:lpstr>MS Brand White 16-9_Dec-2013</vt:lpstr>
      <vt:lpstr>(Azure+o365) ^ Identity</vt:lpstr>
      <vt:lpstr>A better cloud</vt:lpstr>
      <vt:lpstr>You</vt:lpstr>
      <vt:lpstr>Azure + o365</vt:lpstr>
      <vt:lpstr>PowerPoint Presentation</vt:lpstr>
      <vt:lpstr>PowerPoint Presentation</vt:lpstr>
      <vt:lpstr>PowerPoint Presentation</vt:lpstr>
      <vt:lpstr>PowerPoint Presentation</vt:lpstr>
      <vt:lpstr>Claims about the user</vt:lpstr>
      <vt:lpstr>SAML Sign-on Token</vt:lpstr>
      <vt:lpstr>JWT Sign-on Token</vt:lpstr>
      <vt:lpstr>OpenID Connect</vt:lpstr>
      <vt:lpstr>Using OpenID Connect OWIN</vt:lpstr>
      <vt:lpstr>PowerPoint Presentation</vt:lpstr>
      <vt:lpstr>PowerPoint Presentation</vt:lpstr>
      <vt:lpstr>PowerPoint Presentation</vt:lpstr>
      <vt:lpstr>App Registration</vt:lpstr>
      <vt:lpstr>PowerPoint Presentation</vt:lpstr>
      <vt:lpstr>Consent framework – Config and policy</vt:lpstr>
      <vt:lpstr>Consent framework – experience</vt:lpstr>
      <vt:lpstr>Consent framework – Expose web api</vt:lpstr>
      <vt:lpstr>Consent framework – grants</vt:lpstr>
      <vt:lpstr>Consent framework – app access panel http://myapps.microsoft.com/</vt:lpstr>
      <vt:lpstr>Application Walkthrough’s</vt:lpstr>
      <vt:lpstr>Graph API</vt:lpstr>
      <vt:lpstr>Query Format</vt:lpstr>
      <vt:lpstr>Authentication and Authorization to Graph API Service-to-Service OAuth 2.0 grant type client credentials </vt:lpstr>
      <vt:lpstr>Getting User information</vt:lpstr>
      <vt:lpstr>PowerPoint Presentation</vt:lpstr>
      <vt:lpstr>Labs</vt:lpstr>
      <vt:lpstr>Demo: Facilities app (https://github.com/Azure-Readiness/MicrosoftAzureTrainingKit/tree/master/Demos/Demo-MobileServices)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Mateus Velloso</cp:lastModifiedBy>
  <cp:revision>273</cp:revision>
  <cp:lastPrinted>2014-03-26T17:46:13Z</cp:lastPrinted>
  <dcterms:created xsi:type="dcterms:W3CDTF">2014-03-19T23:21:38Z</dcterms:created>
  <dcterms:modified xsi:type="dcterms:W3CDTF">2014-07-15T16:32:39Z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600x500x1</vt:lpwstr>
  </property>
</Properties>
</file>