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1.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1"/>
  </p:notesMasterIdLst>
  <p:sldIdLst>
    <p:sldId id="256" r:id="rId5"/>
    <p:sldId id="575" r:id="rId6"/>
    <p:sldId id="576" r:id="rId7"/>
    <p:sldId id="544" r:id="rId8"/>
    <p:sldId id="546" r:id="rId9"/>
    <p:sldId id="547" r:id="rId10"/>
    <p:sldId id="631" r:id="rId11"/>
    <p:sldId id="632" r:id="rId12"/>
    <p:sldId id="548" r:id="rId13"/>
    <p:sldId id="622" r:id="rId14"/>
    <p:sldId id="624" r:id="rId15"/>
    <p:sldId id="625" r:id="rId16"/>
    <p:sldId id="623" r:id="rId17"/>
    <p:sldId id="627" r:id="rId18"/>
    <p:sldId id="628" r:id="rId19"/>
    <p:sldId id="630" r:id="rId20"/>
    <p:sldId id="629" r:id="rId21"/>
    <p:sldId id="553" r:id="rId22"/>
    <p:sldId id="571" r:id="rId23"/>
    <p:sldId id="633" r:id="rId24"/>
    <p:sldId id="637" r:id="rId25"/>
    <p:sldId id="556" r:id="rId26"/>
    <p:sldId id="636" r:id="rId27"/>
    <p:sldId id="635" r:id="rId28"/>
    <p:sldId id="638" r:id="rId29"/>
    <p:sldId id="639" r:id="rId30"/>
    <p:sldId id="557" r:id="rId31"/>
    <p:sldId id="641" r:id="rId32"/>
    <p:sldId id="642" r:id="rId33"/>
    <p:sldId id="558" r:id="rId34"/>
    <p:sldId id="644" r:id="rId35"/>
    <p:sldId id="645" r:id="rId36"/>
    <p:sldId id="560" r:id="rId37"/>
    <p:sldId id="561" r:id="rId38"/>
    <p:sldId id="562" r:id="rId39"/>
    <p:sldId id="646" r:id="rId40"/>
    <p:sldId id="647" r:id="rId41"/>
    <p:sldId id="648" r:id="rId42"/>
    <p:sldId id="564" r:id="rId43"/>
    <p:sldId id="650" r:id="rId44"/>
    <p:sldId id="652" r:id="rId45"/>
    <p:sldId id="649" r:id="rId46"/>
    <p:sldId id="651" r:id="rId47"/>
    <p:sldId id="615" r:id="rId48"/>
    <p:sldId id="620" r:id="rId49"/>
    <p:sldId id="621" r:id="rId50"/>
    <p:sldId id="653" r:id="rId51"/>
    <p:sldId id="522" r:id="rId52"/>
    <p:sldId id="523" r:id="rId53"/>
    <p:sldId id="524" r:id="rId54"/>
    <p:sldId id="525" r:id="rId55"/>
    <p:sldId id="526" r:id="rId56"/>
    <p:sldId id="527" r:id="rId57"/>
    <p:sldId id="528" r:id="rId58"/>
    <p:sldId id="542" r:id="rId59"/>
    <p:sldId id="530" r:id="rId60"/>
    <p:sldId id="531" r:id="rId61"/>
    <p:sldId id="532" r:id="rId62"/>
    <p:sldId id="534" r:id="rId63"/>
    <p:sldId id="535" r:id="rId64"/>
    <p:sldId id="536" r:id="rId65"/>
    <p:sldId id="537" r:id="rId66"/>
    <p:sldId id="543" r:id="rId67"/>
    <p:sldId id="539" r:id="rId68"/>
    <p:sldId id="540" r:id="rId69"/>
    <p:sldId id="541" r:id="rId70"/>
    <p:sldId id="586" r:id="rId71"/>
    <p:sldId id="587" r:id="rId72"/>
    <p:sldId id="588" r:id="rId73"/>
    <p:sldId id="589" r:id="rId74"/>
    <p:sldId id="590" r:id="rId75"/>
    <p:sldId id="591" r:id="rId76"/>
    <p:sldId id="592" r:id="rId77"/>
    <p:sldId id="593" r:id="rId78"/>
    <p:sldId id="594" r:id="rId79"/>
    <p:sldId id="595" r:id="rId80"/>
    <p:sldId id="596" r:id="rId81"/>
    <p:sldId id="597" r:id="rId82"/>
    <p:sldId id="598" r:id="rId83"/>
    <p:sldId id="599" r:id="rId84"/>
    <p:sldId id="600" r:id="rId85"/>
    <p:sldId id="612" r:id="rId86"/>
    <p:sldId id="617" r:id="rId87"/>
    <p:sldId id="614" r:id="rId88"/>
    <p:sldId id="605" r:id="rId89"/>
    <p:sldId id="609" r:id="rId90"/>
    <p:sldId id="611" r:id="rId91"/>
    <p:sldId id="606" r:id="rId92"/>
    <p:sldId id="607" r:id="rId93"/>
    <p:sldId id="608" r:id="rId94"/>
    <p:sldId id="533" r:id="rId95"/>
    <p:sldId id="577" r:id="rId96"/>
    <p:sldId id="579" r:id="rId97"/>
    <p:sldId id="580" r:id="rId98"/>
    <p:sldId id="581" r:id="rId99"/>
    <p:sldId id="582" r:id="rId100"/>
    <p:sldId id="583" r:id="rId101"/>
    <p:sldId id="584" r:id="rId102"/>
    <p:sldId id="585" r:id="rId103"/>
    <p:sldId id="619" r:id="rId104"/>
    <p:sldId id="337" r:id="rId105"/>
    <p:sldId id="496" r:id="rId106"/>
    <p:sldId id="492" r:id="rId107"/>
    <p:sldId id="495" r:id="rId108"/>
    <p:sldId id="573" r:id="rId109"/>
    <p:sldId id="574" r:id="rId11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714972-6486-4087-9E5C-8365BEAF11E5}">
          <p14:sldIdLst>
            <p14:sldId id="256"/>
          </p14:sldIdLst>
        </p14:section>
        <p14:section name="SQL Database" id="{6788CFD5-1B7A-4072-BEB9-1342AF89675A}">
          <p14:sldIdLst>
            <p14:sldId id="575"/>
            <p14:sldId id="576"/>
            <p14:sldId id="544"/>
            <p14:sldId id="546"/>
            <p14:sldId id="547"/>
            <p14:sldId id="631"/>
            <p14:sldId id="632"/>
            <p14:sldId id="548"/>
            <p14:sldId id="622"/>
            <p14:sldId id="624"/>
            <p14:sldId id="625"/>
            <p14:sldId id="623"/>
            <p14:sldId id="627"/>
            <p14:sldId id="628"/>
            <p14:sldId id="630"/>
            <p14:sldId id="629"/>
            <p14:sldId id="553"/>
            <p14:sldId id="571"/>
            <p14:sldId id="633"/>
            <p14:sldId id="637"/>
            <p14:sldId id="556"/>
            <p14:sldId id="636"/>
            <p14:sldId id="635"/>
            <p14:sldId id="638"/>
            <p14:sldId id="639"/>
            <p14:sldId id="557"/>
            <p14:sldId id="641"/>
            <p14:sldId id="642"/>
            <p14:sldId id="558"/>
            <p14:sldId id="644"/>
            <p14:sldId id="645"/>
            <p14:sldId id="560"/>
            <p14:sldId id="561"/>
            <p14:sldId id="562"/>
            <p14:sldId id="646"/>
            <p14:sldId id="647"/>
            <p14:sldId id="648"/>
            <p14:sldId id="564"/>
            <p14:sldId id="650"/>
            <p14:sldId id="652"/>
            <p14:sldId id="649"/>
            <p14:sldId id="651"/>
          </p14:sldIdLst>
        </p14:section>
        <p14:section name="SQL IaaS" id="{F408553B-F18D-4720-BAEF-52AD7167790C}">
          <p14:sldIdLst>
            <p14:sldId id="615"/>
            <p14:sldId id="620"/>
            <p14:sldId id="621"/>
            <p14:sldId id="653"/>
          </p14:sldIdLst>
        </p14:section>
        <p14:section name="Azure Storage Files" id="{7BD6A192-62CA-4EE0-8220-83920A3420D7}">
          <p14:sldIdLst>
            <p14:sldId id="522"/>
            <p14:sldId id="523"/>
            <p14:sldId id="524"/>
            <p14:sldId id="525"/>
            <p14:sldId id="526"/>
            <p14:sldId id="527"/>
            <p14:sldId id="528"/>
            <p14:sldId id="542"/>
            <p14:sldId id="530"/>
            <p14:sldId id="531"/>
            <p14:sldId id="532"/>
            <p14:sldId id="534"/>
            <p14:sldId id="535"/>
            <p14:sldId id="536"/>
            <p14:sldId id="537"/>
            <p14:sldId id="543"/>
            <p14:sldId id="539"/>
            <p14:sldId id="540"/>
            <p14:sldId id="541"/>
          </p14:sldIdLst>
        </p14:section>
        <p14:section name="Blob Storage" id="{9537C4D5-6085-485D-980C-7A4EE7AE1F14}">
          <p14:sldIdLst>
            <p14:sldId id="586"/>
            <p14:sldId id="587"/>
            <p14:sldId id="588"/>
            <p14:sldId id="589"/>
            <p14:sldId id="590"/>
            <p14:sldId id="591"/>
            <p14:sldId id="592"/>
            <p14:sldId id="593"/>
            <p14:sldId id="594"/>
            <p14:sldId id="595"/>
            <p14:sldId id="596"/>
            <p14:sldId id="597"/>
            <p14:sldId id="598"/>
            <p14:sldId id="599"/>
            <p14:sldId id="600"/>
          </p14:sldIdLst>
        </p14:section>
        <p14:section name="NoSql" id="{162625D5-9FAE-4661-95B9-A7DD0CC74EB7}">
          <p14:sldIdLst>
            <p14:sldId id="612"/>
            <p14:sldId id="617"/>
            <p14:sldId id="614"/>
          </p14:sldIdLst>
        </p14:section>
        <p14:section name="Queues" id="{0F6597B3-7F0A-4FCA-8DD0-560CE2292A49}">
          <p14:sldIdLst>
            <p14:sldId id="605"/>
            <p14:sldId id="609"/>
            <p14:sldId id="611"/>
            <p14:sldId id="606"/>
            <p14:sldId id="607"/>
            <p14:sldId id="608"/>
          </p14:sldIdLst>
        </p14:section>
        <p14:section name="Tables" id="{CF6DFC42-D1C6-4C1D-8417-D121290B8A38}">
          <p14:sldIdLst>
            <p14:sldId id="533"/>
            <p14:sldId id="577"/>
            <p14:sldId id="579"/>
            <p14:sldId id="580"/>
            <p14:sldId id="581"/>
            <p14:sldId id="582"/>
            <p14:sldId id="583"/>
            <p14:sldId id="584"/>
            <p14:sldId id="585"/>
          </p14:sldIdLst>
        </p14:section>
        <p14:section name="Close" id="{00D3D8B1-E403-4E21-9A68-5DB578B087B8}">
          <p14:sldIdLst>
            <p14:sldId id="619"/>
          </p14:sldIdLst>
        </p14:section>
        <p14:section name="format" id="{FD6797D5-E70A-4ED9-93AC-7D33CDAA9F17}">
          <p14:sldIdLst>
            <p14:sldId id="337"/>
            <p14:sldId id="496"/>
            <p14:sldId id="492"/>
            <p14:sldId id="495"/>
            <p14:sldId id="573"/>
            <p14:sldId id="5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380"/>
    <a:srgbClr val="ED7D31"/>
    <a:srgbClr val="00B0F0"/>
    <a:srgbClr val="19396C"/>
    <a:srgbClr val="081C23"/>
    <a:srgbClr val="F15A29"/>
    <a:srgbClr val="92D050"/>
    <a:srgbClr val="AC75D5"/>
    <a:srgbClr val="7F498F"/>
    <a:srgbClr val="D5B8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1" autoAdjust="0"/>
    <p:restoredTop sz="76643" autoAdjust="0"/>
  </p:normalViewPr>
  <p:slideViewPr>
    <p:cSldViewPr snapToGrid="0">
      <p:cViewPr varScale="1">
        <p:scale>
          <a:sx n="74" d="100"/>
          <a:sy n="74" d="100"/>
        </p:scale>
        <p:origin x="536" y="56"/>
      </p:cViewPr>
      <p:guideLst/>
    </p:cSldViewPr>
  </p:slideViewPr>
  <p:notesTextViewPr>
    <p:cViewPr>
      <p:scale>
        <a:sx n="3" d="2"/>
        <a:sy n="3" d="2"/>
      </p:scale>
      <p:origin x="0" y="0"/>
    </p:cViewPr>
  </p:notesTextViewPr>
  <p:sorterViewPr>
    <p:cViewPr>
      <p:scale>
        <a:sx n="61" d="100"/>
        <a:sy n="61" d="100"/>
      </p:scale>
      <p:origin x="0" y="0"/>
    </p:cViewPr>
  </p:sorterViewPr>
  <p:notesViewPr>
    <p:cSldViewPr snapToGrid="0">
      <p:cViewPr varScale="1">
        <p:scale>
          <a:sx n="59" d="100"/>
          <a:sy n="59" d="100"/>
        </p:scale>
        <p:origin x="3269" y="5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commentAuthors" Target="commentAuthor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presProps" Target="pres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smtClean="0"/>
            <a:t>SQL Database</a:t>
          </a:r>
          <a:endParaRPr lang="en-US"/>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F5192B22-188D-4905-865D-FB0F06FA51E5}">
      <dgm:prSet/>
      <dgm:spPr/>
      <dgm:t>
        <a:bodyPr/>
        <a:lstStyle/>
        <a:p>
          <a:pPr rtl="0"/>
          <a:r>
            <a:rPr lang="en-US" dirty="0" smtClean="0"/>
            <a:t>SQL on </a:t>
          </a:r>
          <a:r>
            <a:rPr lang="en-US" dirty="0" err="1" smtClean="0"/>
            <a:t>IaaS</a:t>
          </a:r>
          <a:endParaRPr lang="en-US" dirty="0"/>
        </a:p>
      </dgm:t>
    </dgm:pt>
    <dgm:pt modelId="{F3897636-FAF3-4731-A778-8862D438D943}" type="parTrans" cxnId="{BF56899C-E163-4BDC-B41F-D3BEBE6D497E}">
      <dgm:prSet/>
      <dgm:spPr/>
      <dgm:t>
        <a:bodyPr/>
        <a:lstStyle/>
        <a:p>
          <a:endParaRPr lang="en-US"/>
        </a:p>
      </dgm:t>
    </dgm:pt>
    <dgm:pt modelId="{099547DA-0E7A-45EB-BC6D-7C666533B622}" type="sibTrans" cxnId="{BF56899C-E163-4BDC-B41F-D3BEBE6D497E}">
      <dgm:prSet/>
      <dgm:spPr/>
      <dgm:t>
        <a:bodyPr/>
        <a:lstStyle/>
        <a:p>
          <a:endParaRPr lang="en-US"/>
        </a:p>
      </dgm:t>
    </dgm:pt>
    <dgm:pt modelId="{406F4984-FC10-4787-B966-9284F3C31374}">
      <dgm:prSet/>
      <dgm:spPr/>
      <dgm:t>
        <a:bodyPr/>
        <a:lstStyle/>
        <a:p>
          <a:pPr rtl="0"/>
          <a:r>
            <a:rPr lang="en-US" dirty="0" smtClean="0"/>
            <a:t>NoSQL</a:t>
          </a:r>
          <a:endParaRPr lang="en-US" dirty="0"/>
        </a:p>
      </dgm:t>
    </dgm:pt>
    <dgm:pt modelId="{3F975BDF-E6C5-4FF7-941D-22B1C67CCF5E}" type="parTrans" cxnId="{D3733545-5E00-4060-AC91-873C54B6CBFE}">
      <dgm:prSet/>
      <dgm:spPr/>
      <dgm:t>
        <a:bodyPr/>
        <a:lstStyle/>
        <a:p>
          <a:endParaRPr lang="en-US"/>
        </a:p>
      </dgm:t>
    </dgm:pt>
    <dgm:pt modelId="{D903C70D-0EED-4CB0-A037-F96A76E4220B}" type="sibTrans" cxnId="{D3733545-5E00-4060-AC91-873C54B6CBFE}">
      <dgm:prSet/>
      <dgm:spPr/>
      <dgm:t>
        <a:bodyPr/>
        <a:lstStyle/>
        <a:p>
          <a:endParaRPr lang="en-US"/>
        </a:p>
      </dgm:t>
    </dgm:pt>
    <dgm:pt modelId="{EE04E910-B718-41E3-981F-4497DB1B9065}">
      <dgm:prSet/>
      <dgm:spPr/>
      <dgm:t>
        <a:bodyPr/>
        <a:lstStyle/>
        <a:p>
          <a:pPr rtl="0"/>
          <a:r>
            <a:rPr lang="en-US" dirty="0" smtClean="0"/>
            <a:t>Blobs</a:t>
          </a:r>
          <a:endParaRPr lang="en-US" dirty="0"/>
        </a:p>
      </dgm:t>
    </dgm:pt>
    <dgm:pt modelId="{31407110-DF65-4B9B-B7A2-BAE86FB77B68}" type="parTrans" cxnId="{883833EF-0D1A-4B8D-8E58-0F9245186DA6}">
      <dgm:prSet/>
      <dgm:spPr/>
      <dgm:t>
        <a:bodyPr/>
        <a:lstStyle/>
        <a:p>
          <a:endParaRPr lang="en-US"/>
        </a:p>
      </dgm:t>
    </dgm:pt>
    <dgm:pt modelId="{6B02695B-3EBB-40B6-A59E-64EE79F93842}" type="sibTrans" cxnId="{883833EF-0D1A-4B8D-8E58-0F9245186DA6}">
      <dgm:prSet/>
      <dgm:spPr/>
      <dgm:t>
        <a:bodyPr/>
        <a:lstStyle/>
        <a:p>
          <a:endParaRPr lang="en-US"/>
        </a:p>
      </dgm:t>
    </dgm:pt>
    <dgm:pt modelId="{DA5427AB-9FDE-421B-AE3A-29752E2815AA}">
      <dgm:prSet/>
      <dgm:spPr/>
      <dgm:t>
        <a:bodyPr/>
        <a:lstStyle/>
        <a:p>
          <a:pPr rtl="0"/>
          <a:r>
            <a:rPr lang="en-US" dirty="0" smtClean="0"/>
            <a:t>Files</a:t>
          </a:r>
          <a:endParaRPr lang="en-US" dirty="0"/>
        </a:p>
      </dgm:t>
    </dgm:pt>
    <dgm:pt modelId="{20F29CD3-019D-480C-9159-E8BC9EB1AFEA}" type="parTrans" cxnId="{2C8B9B1D-1D0D-4E07-8B9D-46B7091EE948}">
      <dgm:prSet/>
      <dgm:spPr/>
      <dgm:t>
        <a:bodyPr/>
        <a:lstStyle/>
        <a:p>
          <a:endParaRPr lang="en-US"/>
        </a:p>
      </dgm:t>
    </dgm:pt>
    <dgm:pt modelId="{75C51E17-7A96-42B3-926B-B7744ACA8F7B}" type="sibTrans" cxnId="{2C8B9B1D-1D0D-4E07-8B9D-46B7091EE948}">
      <dgm:prSet/>
      <dgm:spPr/>
      <dgm:t>
        <a:bodyPr/>
        <a:lstStyle/>
        <a:p>
          <a:endParaRPr lang="en-US"/>
        </a:p>
      </dgm:t>
    </dgm:pt>
    <dgm:pt modelId="{DB546BCF-1362-4A4F-929E-4AEDE42A9DA0}">
      <dgm:prSet/>
      <dgm:spPr/>
      <dgm:t>
        <a:bodyPr/>
        <a:lstStyle/>
        <a:p>
          <a:pPr rtl="0"/>
          <a:r>
            <a:rPr lang="en-US" dirty="0" err="1" smtClean="0"/>
            <a:t>StorSimple</a:t>
          </a:r>
          <a:endParaRPr lang="en-US" dirty="0"/>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t>Queues</a:t>
          </a:r>
          <a:endParaRPr lang="en-US" dirty="0"/>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305BEE9-96E7-4D38-B9B2-E40B0F514BFD}">
      <dgm:prSet/>
      <dgm:spPr/>
      <dgm:t>
        <a:bodyPr/>
        <a:lstStyle/>
        <a:p>
          <a:pPr rtl="0"/>
          <a:r>
            <a:rPr lang="en-US" dirty="0" err="1" smtClean="0"/>
            <a:t>DocumentDB</a:t>
          </a:r>
          <a:endParaRPr lang="en-US" dirty="0"/>
        </a:p>
      </dgm:t>
    </dgm:pt>
    <dgm:pt modelId="{F20EB76F-D5B3-421C-BA9D-2033FC3056A5}" type="parTrans" cxnId="{3F2775AD-E5B5-4B3B-9AB5-06151CEE193B}">
      <dgm:prSet/>
      <dgm:spPr/>
      <dgm:t>
        <a:bodyPr/>
        <a:lstStyle/>
        <a:p>
          <a:endParaRPr lang="sv-SE"/>
        </a:p>
      </dgm:t>
    </dgm:pt>
    <dgm:pt modelId="{41BBECFD-9737-4437-B95D-59D5F11DCB2A}" type="sibTrans" cxnId="{3F2775AD-E5B5-4B3B-9AB5-06151CEE193B}">
      <dgm:prSet/>
      <dgm:spPr/>
      <dgm:t>
        <a:bodyPr/>
        <a:lstStyle/>
        <a:p>
          <a:endParaRPr lang="sv-SE"/>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8">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F626D2C1-E362-4EE4-A84D-3ECF9A9E587C}" type="pres">
      <dgm:prSet presAssocID="{F5192B22-188D-4905-865D-FB0F06FA51E5}" presName="node" presStyleLbl="node1" presStyleIdx="1" presStyleCnt="8">
        <dgm:presLayoutVars>
          <dgm:bulletEnabled val="1"/>
        </dgm:presLayoutVars>
      </dgm:prSet>
      <dgm:spPr/>
      <dgm:t>
        <a:bodyPr/>
        <a:lstStyle/>
        <a:p>
          <a:endParaRPr lang="en-US"/>
        </a:p>
      </dgm:t>
    </dgm:pt>
    <dgm:pt modelId="{B0E36A32-ED2F-4B07-A82C-07B5A09FFFAF}" type="pres">
      <dgm:prSet presAssocID="{099547DA-0E7A-45EB-BC6D-7C666533B622}" presName="sibTrans" presStyleCnt="0"/>
      <dgm:spPr/>
    </dgm:pt>
    <dgm:pt modelId="{97237022-73FC-449F-89C2-53EE5B01A9C2}" type="pres">
      <dgm:prSet presAssocID="{406F4984-FC10-4787-B966-9284F3C31374}" presName="node" presStyleLbl="node1" presStyleIdx="2" presStyleCnt="8">
        <dgm:presLayoutVars>
          <dgm:bulletEnabled val="1"/>
        </dgm:presLayoutVars>
      </dgm:prSet>
      <dgm:spPr/>
      <dgm:t>
        <a:bodyPr/>
        <a:lstStyle/>
        <a:p>
          <a:endParaRPr lang="en-US"/>
        </a:p>
      </dgm:t>
    </dgm:pt>
    <dgm:pt modelId="{915E3883-8312-4418-86F6-41CCC392C83A}" type="pres">
      <dgm:prSet presAssocID="{D903C70D-0EED-4CB0-A037-F96A76E4220B}" presName="sibTrans" presStyleCnt="0"/>
      <dgm:spPr/>
    </dgm:pt>
    <dgm:pt modelId="{3CD72782-970E-4CB6-8963-650DF0D8BBBC}" type="pres">
      <dgm:prSet presAssocID="{EE04E910-B718-41E3-981F-4497DB1B9065}" presName="node" presStyleLbl="node1" presStyleIdx="3" presStyleCnt="8">
        <dgm:presLayoutVars>
          <dgm:bulletEnabled val="1"/>
        </dgm:presLayoutVars>
      </dgm:prSet>
      <dgm:spPr/>
      <dgm:t>
        <a:bodyPr/>
        <a:lstStyle/>
        <a:p>
          <a:endParaRPr lang="en-US"/>
        </a:p>
      </dgm:t>
    </dgm:pt>
    <dgm:pt modelId="{B03630BE-DEDE-4E47-AC9D-BB07A95199D7}" type="pres">
      <dgm:prSet presAssocID="{6B02695B-3EBB-40B6-A59E-64EE79F93842}" presName="sibTrans" presStyleCnt="0"/>
      <dgm:spPr/>
    </dgm:pt>
    <dgm:pt modelId="{50AAB65B-8B00-4327-ABCC-127D8E5D1F77}" type="pres">
      <dgm:prSet presAssocID="{DA5427AB-9FDE-421B-AE3A-29752E2815AA}" presName="node" presStyleLbl="node1" presStyleIdx="4" presStyleCnt="8">
        <dgm:presLayoutVars>
          <dgm:bulletEnabled val="1"/>
        </dgm:presLayoutVars>
      </dgm:prSet>
      <dgm:spPr/>
      <dgm:t>
        <a:bodyPr/>
        <a:lstStyle/>
        <a:p>
          <a:endParaRPr lang="en-US"/>
        </a:p>
      </dgm:t>
    </dgm:pt>
    <dgm:pt modelId="{6CDB98E7-FFE9-433F-BD52-8E5852223671}" type="pres">
      <dgm:prSet presAssocID="{75C51E17-7A96-42B3-926B-B7744ACA8F7B}" presName="sibTrans" presStyleCnt="0"/>
      <dgm:spPr/>
    </dgm:pt>
    <dgm:pt modelId="{E0980EF2-B319-4BA5-B75F-359B4A7D053B}" type="pres">
      <dgm:prSet presAssocID="{580EFD37-C613-4988-B0E8-5C5EE01E7728}" presName="node" presStyleLbl="node1" presStyleIdx="5" presStyleCnt="8">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1DCB6CE-4246-4C7F-A1D3-5BECFE73CC9C}" type="pres">
      <dgm:prSet presAssocID="{DB546BCF-1362-4A4F-929E-4AEDE42A9DA0}" presName="node" presStyleLbl="node1" presStyleIdx="6" presStyleCnt="8">
        <dgm:presLayoutVars>
          <dgm:bulletEnabled val="1"/>
        </dgm:presLayoutVars>
      </dgm:prSet>
      <dgm:spPr/>
      <dgm:t>
        <a:bodyPr/>
        <a:lstStyle/>
        <a:p>
          <a:endParaRPr lang="sv-SE"/>
        </a:p>
      </dgm:t>
    </dgm:pt>
    <dgm:pt modelId="{5000773A-681A-4E36-83F1-4B4F8620B800}" type="pres">
      <dgm:prSet presAssocID="{C2FEA942-5227-43E3-A4F9-C754AC1B3569}" presName="sibTrans" presStyleCnt="0"/>
      <dgm:spPr/>
    </dgm:pt>
    <dgm:pt modelId="{D103E3C0-707E-4981-B759-BBF58D011072}" type="pres">
      <dgm:prSet presAssocID="{B305BEE9-96E7-4D38-B9B2-E40B0F514BFD}" presName="node" presStyleLbl="node1" presStyleIdx="7" presStyleCnt="8">
        <dgm:presLayoutVars>
          <dgm:bulletEnabled val="1"/>
        </dgm:presLayoutVars>
      </dgm:prSet>
      <dgm:spPr/>
      <dgm:t>
        <a:bodyPr/>
        <a:lstStyle/>
        <a:p>
          <a:endParaRPr lang="sv-SE"/>
        </a:p>
      </dgm:t>
    </dgm:pt>
  </dgm:ptLst>
  <dgm:cxnLst>
    <dgm:cxn modelId="{1E109AB7-2F80-4915-A155-9361AE66BCBC}" type="presOf" srcId="{DA5427AB-9FDE-421B-AE3A-29752E2815AA}" destId="{50AAB65B-8B00-4327-ABCC-127D8E5D1F77}" srcOrd="0" destOrd="0" presId="urn:microsoft.com/office/officeart/2005/8/layout/default"/>
    <dgm:cxn modelId="{4AF606E1-B163-41F5-99A4-5A1FD63BF267}" type="presOf" srcId="{EE04E910-B718-41E3-981F-4497DB1B9065}" destId="{3CD72782-970E-4CB6-8963-650DF0D8BBBC}" srcOrd="0" destOrd="0" presId="urn:microsoft.com/office/officeart/2005/8/layout/default"/>
    <dgm:cxn modelId="{883833EF-0D1A-4B8D-8E58-0F9245186DA6}" srcId="{FAB1662F-7421-4F7B-A5C0-57390BFE5777}" destId="{EE04E910-B718-41E3-981F-4497DB1B9065}" srcOrd="3" destOrd="0" parTransId="{31407110-DF65-4B9B-B7A2-BAE86FB77B68}" sibTransId="{6B02695B-3EBB-40B6-A59E-64EE79F93842}"/>
    <dgm:cxn modelId="{2C8B9B1D-1D0D-4E07-8B9D-46B7091EE948}" srcId="{FAB1662F-7421-4F7B-A5C0-57390BFE5777}" destId="{DA5427AB-9FDE-421B-AE3A-29752E2815AA}" srcOrd="4" destOrd="0" parTransId="{20F29CD3-019D-480C-9159-E8BC9EB1AFEA}" sibTransId="{75C51E17-7A96-42B3-926B-B7744ACA8F7B}"/>
    <dgm:cxn modelId="{F059DFAD-3473-4686-92B5-8534745B486F}" srcId="{FAB1662F-7421-4F7B-A5C0-57390BFE5777}" destId="{74B70E5F-85FA-42B8-A7FE-FD42B697C579}" srcOrd="0" destOrd="0" parTransId="{606FCD52-B795-4D11-9A2E-065852207DB8}" sibTransId="{799BB488-3E9F-4420-817A-B2F52C536B57}"/>
    <dgm:cxn modelId="{40247F23-BC0F-429C-8DCC-5208DA33D175}" type="presOf" srcId="{580EFD37-C613-4988-B0E8-5C5EE01E7728}" destId="{E0980EF2-B319-4BA5-B75F-359B4A7D053B}" srcOrd="0" destOrd="0" presId="urn:microsoft.com/office/officeart/2005/8/layout/default"/>
    <dgm:cxn modelId="{423C7067-A79D-496B-92B9-B53CC89A3443}" type="presOf" srcId="{DB546BCF-1362-4A4F-929E-4AEDE42A9DA0}" destId="{21DCB6CE-4246-4C7F-A1D3-5BECFE73CC9C}" srcOrd="0" destOrd="0" presId="urn:microsoft.com/office/officeart/2005/8/layout/default"/>
    <dgm:cxn modelId="{3F2775AD-E5B5-4B3B-9AB5-06151CEE193B}" srcId="{FAB1662F-7421-4F7B-A5C0-57390BFE5777}" destId="{B305BEE9-96E7-4D38-B9B2-E40B0F514BFD}" srcOrd="7" destOrd="0" parTransId="{F20EB76F-D5B3-421C-BA9D-2033FC3056A5}" sibTransId="{41BBECFD-9737-4437-B95D-59D5F11DCB2A}"/>
    <dgm:cxn modelId="{4B3B3E25-EF76-4631-B0D8-E4CBED8802BF}" type="presOf" srcId="{B305BEE9-96E7-4D38-B9B2-E40B0F514BFD}" destId="{D103E3C0-707E-4981-B759-BBF58D011072}" srcOrd="0" destOrd="0" presId="urn:microsoft.com/office/officeart/2005/8/layout/default"/>
    <dgm:cxn modelId="{2D456736-8275-4E97-BA87-2CBFACB8FF7B}" srcId="{FAB1662F-7421-4F7B-A5C0-57390BFE5777}" destId="{DB546BCF-1362-4A4F-929E-4AEDE42A9DA0}" srcOrd="6" destOrd="0" parTransId="{D1B776D1-5204-4198-B719-950ABDCDF8DD}" sibTransId="{C2FEA942-5227-43E3-A4F9-C754AC1B3569}"/>
    <dgm:cxn modelId="{D3733545-5E00-4060-AC91-873C54B6CBFE}" srcId="{FAB1662F-7421-4F7B-A5C0-57390BFE5777}" destId="{406F4984-FC10-4787-B966-9284F3C31374}" srcOrd="2" destOrd="0" parTransId="{3F975BDF-E6C5-4FF7-941D-22B1C67CCF5E}" sibTransId="{D903C70D-0EED-4CB0-A037-F96A76E4220B}"/>
    <dgm:cxn modelId="{290BE47B-0E59-41B4-A6ED-E3BE92CE4EA8}" type="presOf" srcId="{406F4984-FC10-4787-B966-9284F3C31374}" destId="{97237022-73FC-449F-89C2-53EE5B01A9C2}" srcOrd="0" destOrd="0" presId="urn:microsoft.com/office/officeart/2005/8/layout/default"/>
    <dgm:cxn modelId="{BF56899C-E163-4BDC-B41F-D3BEBE6D497E}" srcId="{FAB1662F-7421-4F7B-A5C0-57390BFE5777}" destId="{F5192B22-188D-4905-865D-FB0F06FA51E5}" srcOrd="1" destOrd="0" parTransId="{F3897636-FAF3-4731-A778-8862D438D943}" sibTransId="{099547DA-0E7A-45EB-BC6D-7C666533B622}"/>
    <dgm:cxn modelId="{8EA81EAA-0C3D-4CEE-A885-57E189EB9081}" type="presOf" srcId="{74B70E5F-85FA-42B8-A7FE-FD42B697C579}" destId="{AD9EF522-A474-43A3-8895-E1B5C946DABC}" srcOrd="0" destOrd="0" presId="urn:microsoft.com/office/officeart/2005/8/layout/default"/>
    <dgm:cxn modelId="{B6E2FE99-67E3-42C4-9A6D-9AD11BF30D7C}" type="presOf" srcId="{F5192B22-188D-4905-865D-FB0F06FA51E5}" destId="{F626D2C1-E362-4EE4-A84D-3ECF9A9E587C}" srcOrd="0" destOrd="0" presId="urn:microsoft.com/office/officeart/2005/8/layout/default"/>
    <dgm:cxn modelId="{105FA87B-71BE-449B-9935-8CFA626CC7DF}" srcId="{FAB1662F-7421-4F7B-A5C0-57390BFE5777}" destId="{580EFD37-C613-4988-B0E8-5C5EE01E7728}" srcOrd="5" destOrd="0" parTransId="{1E53C8EA-6CB3-40D9-A734-253563C83020}" sibTransId="{7AE1ED33-5BDF-4D1B-BB6D-176C9253D8D8}"/>
    <dgm:cxn modelId="{B96A1799-2D86-4AF7-A5B3-9E5BF83C3E57}" type="presOf" srcId="{FAB1662F-7421-4F7B-A5C0-57390BFE5777}" destId="{2AFE754E-A9BE-43F0-99CC-FD0E25860E09}" srcOrd="0" destOrd="0" presId="urn:microsoft.com/office/officeart/2005/8/layout/default"/>
    <dgm:cxn modelId="{6B10F417-AE09-4F98-832F-B920674F4A51}" type="presParOf" srcId="{2AFE754E-A9BE-43F0-99CC-FD0E25860E09}" destId="{AD9EF522-A474-43A3-8895-E1B5C946DABC}" srcOrd="0" destOrd="0" presId="urn:microsoft.com/office/officeart/2005/8/layout/default"/>
    <dgm:cxn modelId="{F6324F9B-14B3-4909-9C77-B58F9DF801B7}" type="presParOf" srcId="{2AFE754E-A9BE-43F0-99CC-FD0E25860E09}" destId="{0337DDA8-12A4-4D35-A6BA-A52F916C71F9}" srcOrd="1" destOrd="0" presId="urn:microsoft.com/office/officeart/2005/8/layout/default"/>
    <dgm:cxn modelId="{DB21158C-B954-42C8-AB04-4FF4C36A3911}" type="presParOf" srcId="{2AFE754E-A9BE-43F0-99CC-FD0E25860E09}" destId="{F626D2C1-E362-4EE4-A84D-3ECF9A9E587C}" srcOrd="2" destOrd="0" presId="urn:microsoft.com/office/officeart/2005/8/layout/default"/>
    <dgm:cxn modelId="{4E32AAAA-2F83-4ADC-B01D-0C95F784C2F5}" type="presParOf" srcId="{2AFE754E-A9BE-43F0-99CC-FD0E25860E09}" destId="{B0E36A32-ED2F-4B07-A82C-07B5A09FFFAF}" srcOrd="3" destOrd="0" presId="urn:microsoft.com/office/officeart/2005/8/layout/default"/>
    <dgm:cxn modelId="{5B96502A-728D-41B1-95B1-BEEDE035CCA9}" type="presParOf" srcId="{2AFE754E-A9BE-43F0-99CC-FD0E25860E09}" destId="{97237022-73FC-449F-89C2-53EE5B01A9C2}" srcOrd="4" destOrd="0" presId="urn:microsoft.com/office/officeart/2005/8/layout/default"/>
    <dgm:cxn modelId="{78523F1C-BF0B-449D-9B97-3EE35577573E}" type="presParOf" srcId="{2AFE754E-A9BE-43F0-99CC-FD0E25860E09}" destId="{915E3883-8312-4418-86F6-41CCC392C83A}" srcOrd="5" destOrd="0" presId="urn:microsoft.com/office/officeart/2005/8/layout/default"/>
    <dgm:cxn modelId="{677C2917-4819-4375-AB02-B86555BDC88F}" type="presParOf" srcId="{2AFE754E-A9BE-43F0-99CC-FD0E25860E09}" destId="{3CD72782-970E-4CB6-8963-650DF0D8BBBC}" srcOrd="6" destOrd="0" presId="urn:microsoft.com/office/officeart/2005/8/layout/default"/>
    <dgm:cxn modelId="{E106B7D7-0773-4A76-B485-8A4D2190F95D}" type="presParOf" srcId="{2AFE754E-A9BE-43F0-99CC-FD0E25860E09}" destId="{B03630BE-DEDE-4E47-AC9D-BB07A95199D7}" srcOrd="7" destOrd="0" presId="urn:microsoft.com/office/officeart/2005/8/layout/default"/>
    <dgm:cxn modelId="{9FEB5FC1-28D2-44CF-82F9-B23BE5891157}" type="presParOf" srcId="{2AFE754E-A9BE-43F0-99CC-FD0E25860E09}" destId="{50AAB65B-8B00-4327-ABCC-127D8E5D1F77}" srcOrd="8" destOrd="0" presId="urn:microsoft.com/office/officeart/2005/8/layout/default"/>
    <dgm:cxn modelId="{580A950A-925B-4CFB-A2C4-175E50D15BF4}" type="presParOf" srcId="{2AFE754E-A9BE-43F0-99CC-FD0E25860E09}" destId="{6CDB98E7-FFE9-433F-BD52-8E5852223671}" srcOrd="9" destOrd="0" presId="urn:microsoft.com/office/officeart/2005/8/layout/default"/>
    <dgm:cxn modelId="{F3F00E0F-2FEF-4726-AF2B-DE54A16B5584}" type="presParOf" srcId="{2AFE754E-A9BE-43F0-99CC-FD0E25860E09}" destId="{E0980EF2-B319-4BA5-B75F-359B4A7D053B}" srcOrd="10" destOrd="0" presId="urn:microsoft.com/office/officeart/2005/8/layout/default"/>
    <dgm:cxn modelId="{2AFA2341-AE27-4875-910C-D61F659266EB}" type="presParOf" srcId="{2AFE754E-A9BE-43F0-99CC-FD0E25860E09}" destId="{C7A769F2-CA1B-4FA4-BEAF-44CE4DDF200C}" srcOrd="11" destOrd="0" presId="urn:microsoft.com/office/officeart/2005/8/layout/default"/>
    <dgm:cxn modelId="{A0680EA1-CA00-4495-A748-7CA7218D51C3}" type="presParOf" srcId="{2AFE754E-A9BE-43F0-99CC-FD0E25860E09}" destId="{21DCB6CE-4246-4C7F-A1D3-5BECFE73CC9C}" srcOrd="12" destOrd="0" presId="urn:microsoft.com/office/officeart/2005/8/layout/default"/>
    <dgm:cxn modelId="{13A5F7C5-925A-466E-AFB8-5D5B7EEF70A5}" type="presParOf" srcId="{2AFE754E-A9BE-43F0-99CC-FD0E25860E09}" destId="{5000773A-681A-4E36-83F1-4B4F8620B800}" srcOrd="13" destOrd="0" presId="urn:microsoft.com/office/officeart/2005/8/layout/default"/>
    <dgm:cxn modelId="{00CD92C1-6989-4802-AC49-9F2EFB9FF57D}" type="presParOf" srcId="{2AFE754E-A9BE-43F0-99CC-FD0E25860E09}" destId="{D103E3C0-707E-4981-B759-BBF58D011072}"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3215" y="790055"/>
          <a:ext cx="2550567" cy="153034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kern="1200" smtClean="0"/>
            <a:t>SQL Database</a:t>
          </a:r>
          <a:endParaRPr lang="en-US" sz="3100" kern="1200"/>
        </a:p>
      </dsp:txBody>
      <dsp:txXfrm>
        <a:off x="3215" y="790055"/>
        <a:ext cx="2550567" cy="1530340"/>
      </dsp:txXfrm>
    </dsp:sp>
    <dsp:sp modelId="{F626D2C1-E362-4EE4-A84D-3ECF9A9E587C}">
      <dsp:nvSpPr>
        <dsp:cNvPr id="0" name=""/>
        <dsp:cNvSpPr/>
      </dsp:nvSpPr>
      <dsp:spPr>
        <a:xfrm>
          <a:off x="2808838" y="790055"/>
          <a:ext cx="2550567" cy="153034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kern="1200" dirty="0" smtClean="0"/>
            <a:t>SQL on </a:t>
          </a:r>
          <a:r>
            <a:rPr lang="en-US" sz="3100" kern="1200" dirty="0" err="1" smtClean="0"/>
            <a:t>IaaS</a:t>
          </a:r>
          <a:endParaRPr lang="en-US" sz="3100" kern="1200" dirty="0"/>
        </a:p>
      </dsp:txBody>
      <dsp:txXfrm>
        <a:off x="2808838" y="790055"/>
        <a:ext cx="2550567" cy="1530340"/>
      </dsp:txXfrm>
    </dsp:sp>
    <dsp:sp modelId="{97237022-73FC-449F-89C2-53EE5B01A9C2}">
      <dsp:nvSpPr>
        <dsp:cNvPr id="0" name=""/>
        <dsp:cNvSpPr/>
      </dsp:nvSpPr>
      <dsp:spPr>
        <a:xfrm>
          <a:off x="5614462" y="790055"/>
          <a:ext cx="2550567" cy="15303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kern="1200" dirty="0" smtClean="0"/>
            <a:t>NoSQL</a:t>
          </a:r>
          <a:endParaRPr lang="en-US" sz="3100" kern="1200" dirty="0"/>
        </a:p>
      </dsp:txBody>
      <dsp:txXfrm>
        <a:off x="5614462" y="790055"/>
        <a:ext cx="2550567" cy="1530340"/>
      </dsp:txXfrm>
    </dsp:sp>
    <dsp:sp modelId="{3CD72782-970E-4CB6-8963-650DF0D8BBBC}">
      <dsp:nvSpPr>
        <dsp:cNvPr id="0" name=""/>
        <dsp:cNvSpPr/>
      </dsp:nvSpPr>
      <dsp:spPr>
        <a:xfrm>
          <a:off x="8420086" y="790055"/>
          <a:ext cx="2550567" cy="15303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kern="1200" dirty="0" smtClean="0"/>
            <a:t>Blobs</a:t>
          </a:r>
          <a:endParaRPr lang="en-US" sz="3100" kern="1200" dirty="0"/>
        </a:p>
      </dsp:txBody>
      <dsp:txXfrm>
        <a:off x="8420086" y="790055"/>
        <a:ext cx="2550567" cy="1530340"/>
      </dsp:txXfrm>
    </dsp:sp>
    <dsp:sp modelId="{50AAB65B-8B00-4327-ABCC-127D8E5D1F77}">
      <dsp:nvSpPr>
        <dsp:cNvPr id="0" name=""/>
        <dsp:cNvSpPr/>
      </dsp:nvSpPr>
      <dsp:spPr>
        <a:xfrm>
          <a:off x="3215" y="2575452"/>
          <a:ext cx="2550567" cy="153034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kern="1200" dirty="0" smtClean="0"/>
            <a:t>Files</a:t>
          </a:r>
          <a:endParaRPr lang="en-US" sz="3100" kern="1200" dirty="0"/>
        </a:p>
      </dsp:txBody>
      <dsp:txXfrm>
        <a:off x="3215" y="2575452"/>
        <a:ext cx="2550567" cy="1530340"/>
      </dsp:txXfrm>
    </dsp:sp>
    <dsp:sp modelId="{E0980EF2-B319-4BA5-B75F-359B4A7D053B}">
      <dsp:nvSpPr>
        <dsp:cNvPr id="0" name=""/>
        <dsp:cNvSpPr/>
      </dsp:nvSpPr>
      <dsp:spPr>
        <a:xfrm>
          <a:off x="2808838" y="2575452"/>
          <a:ext cx="2550567" cy="153034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kern="1200" dirty="0" smtClean="0"/>
            <a:t>Queues</a:t>
          </a:r>
          <a:endParaRPr lang="en-US" sz="3100" kern="1200" dirty="0"/>
        </a:p>
      </dsp:txBody>
      <dsp:txXfrm>
        <a:off x="2808838" y="2575452"/>
        <a:ext cx="2550567" cy="1530340"/>
      </dsp:txXfrm>
    </dsp:sp>
    <dsp:sp modelId="{21DCB6CE-4246-4C7F-A1D3-5BECFE73CC9C}">
      <dsp:nvSpPr>
        <dsp:cNvPr id="0" name=""/>
        <dsp:cNvSpPr/>
      </dsp:nvSpPr>
      <dsp:spPr>
        <a:xfrm>
          <a:off x="5614462" y="2575452"/>
          <a:ext cx="2550567" cy="153034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kern="1200" dirty="0" err="1" smtClean="0"/>
            <a:t>StorSimple</a:t>
          </a:r>
          <a:endParaRPr lang="en-US" sz="3100" kern="1200" dirty="0"/>
        </a:p>
      </dsp:txBody>
      <dsp:txXfrm>
        <a:off x="5614462" y="2575452"/>
        <a:ext cx="2550567" cy="1530340"/>
      </dsp:txXfrm>
    </dsp:sp>
    <dsp:sp modelId="{D103E3C0-707E-4981-B759-BBF58D011072}">
      <dsp:nvSpPr>
        <dsp:cNvPr id="0" name=""/>
        <dsp:cNvSpPr/>
      </dsp:nvSpPr>
      <dsp:spPr>
        <a:xfrm>
          <a:off x="8420086" y="2575452"/>
          <a:ext cx="2550567" cy="15303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kern="1200" dirty="0" err="1" smtClean="0"/>
            <a:t>DocumentDB</a:t>
          </a:r>
          <a:endParaRPr lang="en-US" sz="3100" kern="1200" dirty="0"/>
        </a:p>
      </dsp:txBody>
      <dsp:txXfrm>
        <a:off x="8420086" y="2575452"/>
        <a:ext cx="2550567" cy="153034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11/21/2014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msdn.microsoft.com/en-us/library/dd179440.aspx" TargetMode="External"/><Relationship Id="rId2" Type="http://schemas.openxmlformats.org/officeDocument/2006/relationships/slide" Target="../slides/slide68.xml"/><Relationship Id="rId1" Type="http://schemas.openxmlformats.org/officeDocument/2006/relationships/notesMaster" Target="../notesMasters/notesMaster1.xml"/><Relationship Id="rId5" Type="http://schemas.openxmlformats.org/officeDocument/2006/relationships/hyperlink" Target="http://msdn.microsoft.com/en-us/library/ee691975.aspx" TargetMode="External"/><Relationship Id="rId4" Type="http://schemas.openxmlformats.org/officeDocument/2006/relationships/hyperlink" Target="http://msdn.microsoft.com/en-us/library/dd179451.aspx" TargetMode="Externa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76.xml"/><Relationship Id="rId1" Type="http://schemas.openxmlformats.org/officeDocument/2006/relationships/notesMaster" Target="../notesMasters/notesMaster1.xml"/><Relationship Id="rId6" Type="http://schemas.openxmlformats.org/officeDocument/2006/relationships/hyperlink" Target="http://msdn.microsoft.com/en-us/library/ee691975.aspx" TargetMode="Externa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Microsoft’ continuous Private to Public Cloud Offering</a:t>
            </a:r>
            <a:r>
              <a:rPr lang="en-US" baseline="0" dirty="0" smtClean="0">
                <a:effectLst/>
                <a:latin typeface="Segoe UI" panose="020B0502040204020203" pitchFamily="34" charset="0"/>
              </a:rPr>
              <a:t>, but this presentation will focus on Microsoft’s relational database </a:t>
            </a:r>
            <a:r>
              <a:rPr lang="en-US" baseline="0" dirty="0" err="1" smtClean="0">
                <a:effectLst/>
                <a:latin typeface="Segoe UI" panose="020B0502040204020203" pitchFamily="34" charset="0"/>
              </a:rPr>
              <a:t>PaaS</a:t>
            </a:r>
            <a:r>
              <a:rPr lang="en-US" baseline="0" dirty="0" smtClean="0">
                <a:effectLst/>
                <a:latin typeface="Segoe UI" panose="020B0502040204020203" pitchFamily="34" charset="0"/>
              </a:rPr>
              <a:t> offering.</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a:spcBef>
                <a:spcPct val="0"/>
              </a:spcBef>
            </a:pPr>
            <a:r>
              <a:rPr lang="en-US" dirty="0" smtClean="0"/>
              <a:t>Microsoft provides a</a:t>
            </a:r>
            <a:r>
              <a:rPr lang="en-US" baseline="0" dirty="0" smtClean="0"/>
              <a:t> continuous solution from private cloud to the public cloud. No matter where you are on your technology roadmap we have a solution to fit your needs. </a:t>
            </a:r>
          </a:p>
          <a:p>
            <a:pPr>
              <a:spcBef>
                <a:spcPct val="0"/>
              </a:spcBef>
            </a:pPr>
            <a:r>
              <a:rPr lang="en-US" baseline="0" dirty="0" smtClean="0"/>
              <a:t>We are a trusted advisor and platform in the traditional enterprise and ISV space with new </a:t>
            </a:r>
            <a:r>
              <a:rPr lang="en-US" baseline="0" dirty="0" err="1" smtClean="0"/>
              <a:t>IaaS</a:t>
            </a:r>
            <a:r>
              <a:rPr lang="en-US" baseline="0" dirty="0" smtClean="0"/>
              <a:t> offerings that making it easier to bring this same level of trust and ease of use to the public cloud. </a:t>
            </a:r>
            <a:r>
              <a:rPr lang="en-US" sz="800" b="1" baseline="0" dirty="0" smtClean="0"/>
              <a:t>However, Microsoft Azure SQL Database extends SQL Server capabilities to the cloud by offering SQL Server as a relational database service.</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rtl="0"/>
            <a:r>
              <a:rPr lang="en-US" dirty="0" smtClean="0">
                <a:effectLst/>
                <a:latin typeface="Segoe UI" panose="020B0502040204020203" pitchFamily="34" charset="0"/>
              </a:rPr>
              <a:t>SQL</a:t>
            </a:r>
            <a:r>
              <a:rPr lang="en-US" baseline="0" dirty="0" smtClean="0">
                <a:effectLst/>
                <a:latin typeface="Segoe UI" panose="020B0502040204020203" pitchFamily="34" charset="0"/>
              </a:rPr>
              <a:t> Database provides SQL Server as a relational service.</a:t>
            </a:r>
            <a:endParaRPr lang="en-US" dirty="0" smtClean="0">
              <a:effectLst/>
            </a:endParaRPr>
          </a:p>
          <a:p>
            <a:pPr rtl="0"/>
            <a:endParaRPr lang="en-US" dirty="0" smtClean="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a:p>
        </p:txBody>
      </p:sp>
    </p:spTree>
    <p:extLst>
      <p:ext uri="{BB962C8B-B14F-4D97-AF65-F5344CB8AC3E}">
        <p14:creationId xmlns:p14="http://schemas.microsoft.com/office/powerpoint/2010/main" val="3145979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To understand the actual architecture</a:t>
            </a:r>
            <a:r>
              <a:rPr lang="en-US" baseline="0" dirty="0" smtClean="0">
                <a:effectLst/>
                <a:latin typeface="Segoe UI" panose="020B0502040204020203" pitchFamily="34" charset="0"/>
              </a:rPr>
              <a:t> that provides the enterprise-ready SQL Database service.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Developers have spent years working</a:t>
            </a:r>
            <a:r>
              <a:rPr lang="en-US" baseline="0" dirty="0" smtClean="0">
                <a:effectLst/>
              </a:rPr>
              <a:t> with their technology of choice, and Microsoft wanted to ensure that the technologies and tools you use today will continue to work with SQL Database without learning a whole new set of technologies.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Familiar technology</a:t>
            </a:r>
            <a:r>
              <a:rPr lang="en-US" baseline="0" dirty="0" smtClean="0">
                <a:effectLst/>
                <a:latin typeface="Segoe UI" panose="020B0502040204020203" pitchFamily="34" charset="0"/>
              </a:rPr>
              <a:t> and tools</a:t>
            </a:r>
          </a:p>
          <a:p>
            <a:pPr rtl="0"/>
            <a:r>
              <a:rPr lang="en-US" baseline="0" dirty="0" smtClean="0">
                <a:effectLst/>
                <a:latin typeface="Segoe UI" panose="020B0502040204020203" pitchFamily="34" charset="0"/>
              </a:rPr>
              <a:t>Similar architecture as that of on-premises</a:t>
            </a:r>
            <a:endParaRPr lang="en-US" dirty="0" smtClean="0">
              <a:effectLst/>
            </a:endParaRPr>
          </a:p>
          <a:p>
            <a:pPr rtl="0"/>
            <a:r>
              <a:rPr lang="en-US" dirty="0" smtClean="0">
                <a:effectLst/>
                <a:latin typeface="Segoe UI" panose="020B0502040204020203" pitchFamily="34" charset="0"/>
              </a:rPr>
              <a:t>Additional layer providing</a:t>
            </a:r>
            <a:r>
              <a:rPr lang="en-US" baseline="0" dirty="0" smtClean="0">
                <a:effectLst/>
                <a:latin typeface="Segoe UI" panose="020B0502040204020203" pitchFamily="34" charset="0"/>
              </a:rPr>
              <a:t> server and database partitioning, client connection routing, and billing. </a:t>
            </a:r>
          </a:p>
          <a:p>
            <a:pPr rtl="0"/>
            <a:r>
              <a:rPr lang="en-US" baseline="0" dirty="0" smtClean="0">
                <a:effectLst/>
                <a:latin typeface="Segoe UI" panose="020B0502040204020203" pitchFamily="34" charset="0"/>
              </a:rPr>
              <a:t>Same great SQL Server technology on the backend.</a:t>
            </a:r>
          </a:p>
          <a:p>
            <a:pPr rtl="0"/>
            <a:r>
              <a:rPr lang="en-US" baseline="0" dirty="0" smtClean="0">
                <a:effectLst/>
                <a:latin typeface="Segoe UI" panose="020B0502040204020203" pitchFamily="34" charset="0"/>
              </a:rPr>
              <a:t>Additional services (SQL Database Fabric) to ensure SLAs are met and to ensure optimum performance.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b="1" dirty="0" smtClean="0"/>
              <a:t>Client</a:t>
            </a:r>
            <a:r>
              <a:rPr lang="en-US" baseline="0" dirty="0" smtClean="0"/>
              <a:t> - </a:t>
            </a:r>
            <a:r>
              <a:rPr lang="en-US" dirty="0" smtClean="0"/>
              <a:t>The client layer resides closest to your application, and is used by your application to communicate directly with SQL Database. The client layer can reside on-premise in your datacenter or be hosted in Microsoft Azure. Because SQL Database provides the same tabular data stream (TDS) interface as SQL Server, you can use familiar tools and libraries to build client applications for data that is in the cloud.</a:t>
            </a:r>
          </a:p>
          <a:p>
            <a:endParaRPr lang="en-US" dirty="0" smtClean="0"/>
          </a:p>
          <a:p>
            <a:r>
              <a:rPr lang="en-US" b="1" dirty="0" smtClean="0"/>
              <a:t>Services</a:t>
            </a:r>
            <a:r>
              <a:rPr lang="en-US" dirty="0" smtClean="0"/>
              <a:t> - The services layer functions as a gateway between the client layer and the platform layer, where the data resides. The services layer provides three functions: provisioning, billing and metering, and connection routing. </a:t>
            </a:r>
          </a:p>
          <a:p>
            <a:r>
              <a:rPr lang="en-US" dirty="0" smtClean="0"/>
              <a:t>The services layer provisions the databases that you specify with your Microsoft Azure platform account. The billing and metering aspect of the services layer enables multi-tenant support by providing monitoring and billing for database usage based on individual Microsoft Azure platform accounts. SQL Database is built on a scalable platform involving numerous physical servers; this layer handles all the connections routing between your application and the physical servers where your data resides.</a:t>
            </a:r>
          </a:p>
          <a:p>
            <a:endParaRPr lang="en-US" dirty="0" smtClean="0"/>
          </a:p>
          <a:p>
            <a:r>
              <a:rPr lang="en-US" b="1" dirty="0" smtClean="0"/>
              <a:t>Platform</a:t>
            </a:r>
            <a:r>
              <a:rPr lang="en-US" dirty="0" smtClean="0"/>
              <a:t> - The platform layer includes the physical servers and services that support the services layer. The platform layer consists of many instances of SQL Server, each of which is managed by the SQL Database fabric. </a:t>
            </a:r>
          </a:p>
          <a:p>
            <a:r>
              <a:rPr lang="en-US" dirty="0" smtClean="0"/>
              <a:t>The SQL Database fabric is a distributed computing system composed of tightly integrated networks, servers, and storage. It enables automatic failover, load balancing, and automatic replication between physical servers. </a:t>
            </a:r>
          </a:p>
          <a:p>
            <a:r>
              <a:rPr lang="en-US" dirty="0" smtClean="0"/>
              <a:t>Management services monitor the health of individual servers and enable automated installation of service upgrades and software patches. </a:t>
            </a:r>
          </a:p>
          <a:p>
            <a:endParaRPr lang="en-US" dirty="0" smtClean="0"/>
          </a:p>
          <a:p>
            <a:r>
              <a:rPr lang="en-US" b="1" dirty="0" smtClean="0"/>
              <a:t>Infrastructure</a:t>
            </a:r>
            <a:r>
              <a:rPr lang="en-US" baseline="0" dirty="0" smtClean="0"/>
              <a:t> - </a:t>
            </a:r>
            <a:r>
              <a:rPr lang="en-US" dirty="0" smtClean="0"/>
              <a:t>The infrastructure layer represents the IT administration of the physical hardware and operating systems that support the services layer.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2501882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the different methods of provisioning a SQL Database server</a:t>
            </a:r>
            <a:r>
              <a:rPr lang="en-US" baseline="0" dirty="0" smtClean="0">
                <a:effectLst/>
                <a:latin typeface="Segoe UI" panose="020B0502040204020203" pitchFamily="34" charset="0"/>
              </a:rPr>
              <a:t> along with </a:t>
            </a:r>
            <a:r>
              <a:rPr lang="en-US" b="1" baseline="0" dirty="0" smtClean="0">
                <a:effectLst/>
                <a:latin typeface="Segoe UI" panose="020B0502040204020203" pitchFamily="34" charset="0"/>
              </a:rPr>
              <a:t>how easy it is</a:t>
            </a:r>
            <a:r>
              <a:rPr lang="en-US" baseline="0" dirty="0" smtClean="0">
                <a:effectLst/>
                <a:latin typeface="Segoe UI" panose="020B0502040204020203" pitchFamily="34" charset="0"/>
              </a:rPr>
              <a:t>. Plus, help the attendees understand what a SQL Database “server” really is.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Provisioning an on-premises</a:t>
            </a:r>
            <a:r>
              <a:rPr lang="en-US" baseline="0" dirty="0" smtClean="0">
                <a:effectLst/>
              </a:rPr>
              <a:t> SQL Server box can be time consuming, costly, and at times, a challenge. With SQL Database, provisioning a “server” is painless, quick, and provisioned in a matter of seconds.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Provision servers interactively using the Management Portal</a:t>
            </a:r>
            <a:endParaRPr lang="en-US" dirty="0" smtClean="0">
              <a:effectLst/>
            </a:endParaRPr>
          </a:p>
          <a:p>
            <a:pPr rtl="0"/>
            <a:r>
              <a:rPr lang="en-US" dirty="0" smtClean="0">
                <a:effectLst/>
                <a:latin typeface="Segoe UI" panose="020B0502040204020203" pitchFamily="34" charset="0"/>
              </a:rPr>
              <a:t>Automate server provisioning using the Microsoft Azure Management</a:t>
            </a:r>
            <a:r>
              <a:rPr lang="en-US" baseline="0" dirty="0" smtClean="0">
                <a:effectLst/>
                <a:latin typeface="Segoe UI" panose="020B0502040204020203" pitchFamily="34" charset="0"/>
              </a:rPr>
              <a:t> API or PowerShell.</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While</a:t>
            </a:r>
            <a:r>
              <a:rPr lang="en-US" baseline="0" dirty="0" smtClean="0">
                <a:effectLst/>
                <a:latin typeface="Segoe UI" panose="020B0502040204020203" pitchFamily="34" charset="0"/>
              </a:rPr>
              <a:t> the “server” is technically a TDS endpoint, much of the SQL Server process is similar. Administration login credentials are still needed for security, and more importantly defining service access is essential, and required, for maintaining the integrity of your server through firewall rules.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237775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the different methods of provisioning a SQL Database server</a:t>
            </a:r>
            <a:r>
              <a:rPr lang="en-US" baseline="0" dirty="0" smtClean="0">
                <a:effectLst/>
                <a:latin typeface="Segoe UI" panose="020B0502040204020203" pitchFamily="34" charset="0"/>
              </a:rPr>
              <a:t> along with </a:t>
            </a:r>
            <a:r>
              <a:rPr lang="en-US" b="1" baseline="0" dirty="0" smtClean="0">
                <a:effectLst/>
                <a:latin typeface="Segoe UI" panose="020B0502040204020203" pitchFamily="34" charset="0"/>
              </a:rPr>
              <a:t>how easy it is</a:t>
            </a:r>
            <a:r>
              <a:rPr lang="en-US" baseline="0" dirty="0" smtClean="0">
                <a:effectLst/>
                <a:latin typeface="Segoe UI" panose="020B0502040204020203" pitchFamily="34" charset="0"/>
              </a:rPr>
              <a:t>. Plus, help the attendees understand what a SQL Database “server” really is.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Provisioning an on-premises</a:t>
            </a:r>
            <a:r>
              <a:rPr lang="en-US" baseline="0" dirty="0" smtClean="0">
                <a:effectLst/>
              </a:rPr>
              <a:t> SQL Server box can be time consuming, costly, and at times, a challenge. With SQL Database, provisioning a “server” is painless, quick, and provisioned in a matter of seconds.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Provision servers interactively using the Management Portal</a:t>
            </a:r>
            <a:endParaRPr lang="en-US" dirty="0" smtClean="0">
              <a:effectLst/>
            </a:endParaRPr>
          </a:p>
          <a:p>
            <a:pPr rtl="0"/>
            <a:r>
              <a:rPr lang="en-US" dirty="0" smtClean="0">
                <a:effectLst/>
                <a:latin typeface="Segoe UI" panose="020B0502040204020203" pitchFamily="34" charset="0"/>
              </a:rPr>
              <a:t>Automate server provisioning using the Microsoft Azure Management</a:t>
            </a:r>
            <a:r>
              <a:rPr lang="en-US" baseline="0" dirty="0" smtClean="0">
                <a:effectLst/>
                <a:latin typeface="Segoe UI" panose="020B0502040204020203" pitchFamily="34" charset="0"/>
              </a:rPr>
              <a:t> API or PowerShell.</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While</a:t>
            </a:r>
            <a:r>
              <a:rPr lang="en-US" baseline="0" dirty="0" smtClean="0">
                <a:effectLst/>
                <a:latin typeface="Segoe UI" panose="020B0502040204020203" pitchFamily="34" charset="0"/>
              </a:rPr>
              <a:t> the “server” is technically a TDS endpoint, much of the SQL Server process is similar. Administration login credentials are still needed for security, and more importantly defining service access is essential, and required, for maintaining the integrity of your server through firewall rules.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385317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the different methods of provisioning a SQL Database server</a:t>
            </a:r>
            <a:r>
              <a:rPr lang="en-US" baseline="0" dirty="0" smtClean="0">
                <a:effectLst/>
                <a:latin typeface="Segoe UI" panose="020B0502040204020203" pitchFamily="34" charset="0"/>
              </a:rPr>
              <a:t> along with </a:t>
            </a:r>
            <a:r>
              <a:rPr lang="en-US" b="1" baseline="0" dirty="0" smtClean="0">
                <a:effectLst/>
                <a:latin typeface="Segoe UI" panose="020B0502040204020203" pitchFamily="34" charset="0"/>
              </a:rPr>
              <a:t>how easy it is</a:t>
            </a:r>
            <a:r>
              <a:rPr lang="en-US" baseline="0" dirty="0" smtClean="0">
                <a:effectLst/>
                <a:latin typeface="Segoe UI" panose="020B0502040204020203" pitchFamily="34" charset="0"/>
              </a:rPr>
              <a:t>. Plus, help the attendees understand what a SQL Database “server” really is.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Provisioning an on-premises</a:t>
            </a:r>
            <a:r>
              <a:rPr lang="en-US" baseline="0" dirty="0" smtClean="0">
                <a:effectLst/>
              </a:rPr>
              <a:t> SQL Server box can be time consuming, costly, and at times, a challenge. With SQL Database, provisioning a “server” is painless, quick, and provisioned in a matter of seconds.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Provision servers interactively using the Management Portal</a:t>
            </a:r>
            <a:endParaRPr lang="en-US" dirty="0" smtClean="0">
              <a:effectLst/>
            </a:endParaRPr>
          </a:p>
          <a:p>
            <a:pPr rtl="0"/>
            <a:r>
              <a:rPr lang="en-US" dirty="0" smtClean="0">
                <a:effectLst/>
                <a:latin typeface="Segoe UI" panose="020B0502040204020203" pitchFamily="34" charset="0"/>
              </a:rPr>
              <a:t>Automate server provisioning using the Microsoft Azure Management</a:t>
            </a:r>
            <a:r>
              <a:rPr lang="en-US" baseline="0" dirty="0" smtClean="0">
                <a:effectLst/>
                <a:latin typeface="Segoe UI" panose="020B0502040204020203" pitchFamily="34" charset="0"/>
              </a:rPr>
              <a:t> API or PowerShell.</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While</a:t>
            </a:r>
            <a:r>
              <a:rPr lang="en-US" baseline="0" dirty="0" smtClean="0">
                <a:effectLst/>
                <a:latin typeface="Segoe UI" panose="020B0502040204020203" pitchFamily="34" charset="0"/>
              </a:rPr>
              <a:t> the “server” is technically a TDS endpoint, much of the SQL Server process is similar. Administration login credentials are still needed for security, and more importantly defining service access is essential, and required, for maintaining the integrity of your server through firewall rules.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4123951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the different methods of provisioning a SQL Database server</a:t>
            </a:r>
            <a:r>
              <a:rPr lang="en-US" baseline="0" dirty="0" smtClean="0">
                <a:effectLst/>
                <a:latin typeface="Segoe UI" panose="020B0502040204020203" pitchFamily="34" charset="0"/>
              </a:rPr>
              <a:t> along with </a:t>
            </a:r>
            <a:r>
              <a:rPr lang="en-US" b="1" baseline="0" dirty="0" smtClean="0">
                <a:effectLst/>
                <a:latin typeface="Segoe UI" panose="020B0502040204020203" pitchFamily="34" charset="0"/>
              </a:rPr>
              <a:t>how easy it is</a:t>
            </a:r>
            <a:r>
              <a:rPr lang="en-US" baseline="0" dirty="0" smtClean="0">
                <a:effectLst/>
                <a:latin typeface="Segoe UI" panose="020B0502040204020203" pitchFamily="34" charset="0"/>
              </a:rPr>
              <a:t>. Plus, help the attendees understand what a SQL Database “server” really is.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Provisioning an on-premises</a:t>
            </a:r>
            <a:r>
              <a:rPr lang="en-US" baseline="0" dirty="0" smtClean="0">
                <a:effectLst/>
              </a:rPr>
              <a:t> SQL Server box can be time consuming, costly, and at times, a challenge. With SQL Database, provisioning a “server” is painless, quick, and provisioned in a matter of seconds.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Provision servers interactively using the Management Portal</a:t>
            </a:r>
            <a:endParaRPr lang="en-US" dirty="0" smtClean="0">
              <a:effectLst/>
            </a:endParaRPr>
          </a:p>
          <a:p>
            <a:pPr rtl="0"/>
            <a:r>
              <a:rPr lang="en-US" dirty="0" smtClean="0">
                <a:effectLst/>
                <a:latin typeface="Segoe UI" panose="020B0502040204020203" pitchFamily="34" charset="0"/>
              </a:rPr>
              <a:t>Automate server provisioning using the Microsoft Azure Management</a:t>
            </a:r>
            <a:r>
              <a:rPr lang="en-US" baseline="0" dirty="0" smtClean="0">
                <a:effectLst/>
                <a:latin typeface="Segoe UI" panose="020B0502040204020203" pitchFamily="34" charset="0"/>
              </a:rPr>
              <a:t> API or PowerShell.</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While</a:t>
            </a:r>
            <a:r>
              <a:rPr lang="en-US" baseline="0" dirty="0" smtClean="0">
                <a:effectLst/>
                <a:latin typeface="Segoe UI" panose="020B0502040204020203" pitchFamily="34" charset="0"/>
              </a:rPr>
              <a:t> the “server” is technically a TDS endpoint, much of the SQL Server process is similar. Administration login credentials are still needed for security, and more importantly defining service access is essential, and required, for maintaining the integrity of your server through firewall rules.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620932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baseline="0" dirty="0" smtClean="0">
                <a:effectLst/>
                <a:latin typeface="Segoe UI" panose="020B0502040204020203" pitchFamily="34" charset="0"/>
              </a:rPr>
              <a:t>Highlight what’s new in the latest SQL Database service update.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In late September</a:t>
            </a:r>
            <a:r>
              <a:rPr lang="en-US" baseline="0" dirty="0" smtClean="0">
                <a:effectLst/>
              </a:rPr>
              <a:t> a service update was deployed to Microsoft Azure SQL Database that included new functionality.</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Linked Server – </a:t>
            </a:r>
            <a:r>
              <a:rPr lang="en-US" dirty="0" smtClean="0"/>
              <a:t>This is a new component for database hybrid solutions spanning on-premises corporate networks and the Microsoft Azure cloud. </a:t>
            </a:r>
            <a:endParaRPr lang="en-US" dirty="0" smtClean="0">
              <a:effectLst/>
              <a:latin typeface="Segoe UI" panose="020B0502040204020203" pitchFamily="34" charset="0"/>
            </a:endParaRPr>
          </a:p>
          <a:p>
            <a:pPr rtl="0"/>
            <a:r>
              <a:rPr lang="en-US" dirty="0" smtClean="0">
                <a:effectLst/>
                <a:latin typeface="Segoe UI" panose="020B0502040204020203" pitchFamily="34" charset="0"/>
              </a:rPr>
              <a:t>Recursive Trigger – </a:t>
            </a:r>
            <a:r>
              <a:rPr lang="en-US" dirty="0" smtClean="0"/>
              <a:t>Just like SQL Server 2012, the option can be configured via ALTER</a:t>
            </a:r>
            <a:r>
              <a:rPr lang="en-US" baseline="0" dirty="0" smtClean="0"/>
              <a:t> DATABASE </a:t>
            </a:r>
            <a:r>
              <a:rPr lang="en-US" baseline="0" dirty="0" err="1" smtClean="0"/>
              <a:t>dbname</a:t>
            </a:r>
            <a:r>
              <a:rPr lang="en-US" baseline="0" dirty="0" smtClean="0"/>
              <a:t> SET RECURSIVE_TRIGGERS ON|OFF </a:t>
            </a:r>
            <a:endParaRPr lang="en-US" dirty="0" smtClean="0">
              <a:effectLst/>
              <a:latin typeface="Segoe UI" panose="020B0502040204020203" pitchFamily="34" charset="0"/>
            </a:endParaRPr>
          </a:p>
          <a:p>
            <a:pPr rtl="0"/>
            <a:r>
              <a:rPr lang="en-US" dirty="0" smtClean="0">
                <a:effectLst/>
                <a:latin typeface="Segoe UI" panose="020B0502040204020203" pitchFamily="34" charset="0"/>
              </a:rPr>
              <a:t>DBCC –</a:t>
            </a:r>
            <a:r>
              <a:rPr lang="en-US" baseline="0" dirty="0" smtClean="0">
                <a:effectLst/>
                <a:latin typeface="Segoe UI" panose="020B0502040204020203" pitchFamily="34" charset="0"/>
              </a:rPr>
              <a:t> </a:t>
            </a:r>
            <a:r>
              <a:rPr lang="en-US" dirty="0" smtClean="0"/>
              <a:t>The query optimizer uses statistics to estimate the cardinality or number of rows in the query result, which enables the query optimizer to create a high quality query plan.</a:t>
            </a:r>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Firewall Rules – </a:t>
            </a:r>
            <a:r>
              <a:rPr lang="en-US" dirty="0" smtClean="0"/>
              <a:t>different rules for different databases hosted on the same logical SQL Database server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702854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Azure Portal (Ibiza) to create a new database server</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697201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Azure Portal (Ibiza) to create a new database server</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20</a:t>
            </a:fld>
            <a:endParaRPr lang="en-US"/>
          </a:p>
        </p:txBody>
      </p:sp>
    </p:spTree>
    <p:extLst>
      <p:ext uri="{BB962C8B-B14F-4D97-AF65-F5344CB8AC3E}">
        <p14:creationId xmlns:p14="http://schemas.microsoft.com/office/powerpoint/2010/main" val="436324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Microsoft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1843838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Microsoft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291648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5</a:t>
            </a:fld>
            <a:endParaRPr lang="en-US" dirty="0"/>
          </a:p>
        </p:txBody>
      </p:sp>
    </p:spTree>
    <p:extLst>
      <p:ext uri="{BB962C8B-B14F-4D97-AF65-F5344CB8AC3E}">
        <p14:creationId xmlns:p14="http://schemas.microsoft.com/office/powerpoint/2010/main" val="976225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Microsoft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273141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Microsoft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709022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Microsoft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518678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Microsoft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170825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the set of tools </a:t>
            </a:r>
            <a:r>
              <a:rPr lang="en-US" sz="900" baseline="0" dirty="0" smtClean="0"/>
              <a:t>for developers when interacting with Microsoft Azure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Transition statement(s) to setup the slide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SQL</a:t>
            </a:r>
            <a:r>
              <a:rPr lang="en-US" baseline="0" dirty="0" smtClean="0">
                <a:effectLst/>
                <a:latin typeface="Segoe UI" panose="020B0502040204020203" pitchFamily="34" charset="0"/>
              </a:rPr>
              <a:t> Database Management Portal -&gt; Cross Browser, Unified Management Experience</a:t>
            </a:r>
            <a:endParaRPr lang="en-US" dirty="0" smtClean="0">
              <a:effectLst/>
            </a:endParaRPr>
          </a:p>
          <a:p>
            <a:pPr rtl="0"/>
            <a:r>
              <a:rPr lang="en-US" dirty="0" smtClean="0">
                <a:effectLst/>
                <a:latin typeface="Segoe UI" panose="020B0502040204020203" pitchFamily="34" charset="0"/>
              </a:rPr>
              <a:t>SQL Server Data Tools -&gt; Integrated Database</a:t>
            </a:r>
            <a:r>
              <a:rPr lang="en-US" baseline="0" dirty="0" smtClean="0">
                <a:effectLst/>
                <a:latin typeface="Segoe UI" panose="020B0502040204020203" pitchFamily="34" charset="0"/>
              </a:rPr>
              <a:t> Design Environment, Table Designer, Debugging, T-SQL Editor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marL="167970" indent="-167970">
              <a:buFont typeface="Arial" pitchFamily="34" charset="0"/>
              <a:buChar char="•"/>
            </a:pPr>
            <a:r>
              <a:rPr lang="en-US" sz="900" dirty="0" smtClean="0"/>
              <a:t>IntelliSense in T-SQL Editor</a:t>
            </a:r>
          </a:p>
          <a:p>
            <a:pPr marL="167970" indent="-167970">
              <a:buFont typeface="Arial" pitchFamily="34" charset="0"/>
              <a:buChar char="•"/>
            </a:pPr>
            <a:r>
              <a:rPr lang="en-US" sz="900" spc="-51" dirty="0" smtClean="0">
                <a:solidFill>
                  <a:schemeClr val="tx1"/>
                </a:solidFill>
              </a:rPr>
              <a:t>SQL Server Data Tools</a:t>
            </a:r>
            <a:endParaRPr lang="en-US" sz="900" dirty="0" smtClean="0"/>
          </a:p>
          <a:p>
            <a:pPr marL="167970" indent="-167970">
              <a:buFont typeface="Arial" pitchFamily="34" charset="0"/>
              <a:buChar char="•"/>
            </a:pPr>
            <a:r>
              <a:rPr lang="en-US" sz="900" dirty="0" smtClean="0"/>
              <a:t>Strive to make it consistent as possible</a:t>
            </a:r>
          </a:p>
          <a:p>
            <a:pPr marL="167970" indent="-167970">
              <a:buFont typeface="Arial" pitchFamily="34" charset="0"/>
              <a:buChar char="•"/>
            </a:pPr>
            <a:r>
              <a:rPr lang="en-US" sz="900" dirty="0" smtClean="0"/>
              <a:t>Intersection with the cloud</a:t>
            </a:r>
          </a:p>
          <a:p>
            <a:pPr marL="167970" indent="-167970">
              <a:buFont typeface="Arial" pitchFamily="34" charset="0"/>
              <a:buChar char="•"/>
            </a:pPr>
            <a:r>
              <a:rPr lang="en-US" sz="900" dirty="0" smtClean="0"/>
              <a:t>Bridging you to the new cloud world</a:t>
            </a:r>
          </a:p>
          <a:p>
            <a:pPr marL="167970" indent="-167970">
              <a:buFont typeface="Arial" pitchFamily="34" charset="0"/>
              <a:buChar char="•"/>
            </a:pPr>
            <a:r>
              <a:rPr lang="en-US" sz="900" dirty="0" smtClean="0"/>
              <a:t>Consistency to the new</a:t>
            </a:r>
            <a:r>
              <a:rPr lang="en-US" sz="900" baseline="0" dirty="0" smtClean="0"/>
              <a:t> developer experience</a:t>
            </a:r>
          </a:p>
          <a:p>
            <a:pPr marL="167970" indent="-167970">
              <a:buFont typeface="Arial" pitchFamily="34" charset="0"/>
              <a:buChar char="•"/>
            </a:pPr>
            <a:r>
              <a:rPr lang="en-US" sz="900" baseline="0" dirty="0" smtClean="0"/>
              <a:t>Consistency with the new cloud model</a:t>
            </a:r>
            <a:endParaRPr lang="en-US" sz="9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38690860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the set of tools </a:t>
            </a:r>
            <a:r>
              <a:rPr lang="en-US" sz="900" baseline="0" dirty="0" smtClean="0"/>
              <a:t>for developers when interacting with Microsoft Azure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Transition statement(s) to setup the slide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SQL</a:t>
            </a:r>
            <a:r>
              <a:rPr lang="en-US" baseline="0" dirty="0" smtClean="0">
                <a:effectLst/>
                <a:latin typeface="Segoe UI" panose="020B0502040204020203" pitchFamily="34" charset="0"/>
              </a:rPr>
              <a:t> Database Management Portal -&gt; Cross Browser, Unified Management Experience</a:t>
            </a:r>
            <a:endParaRPr lang="en-US" dirty="0" smtClean="0">
              <a:effectLst/>
            </a:endParaRPr>
          </a:p>
          <a:p>
            <a:pPr rtl="0"/>
            <a:r>
              <a:rPr lang="en-US" dirty="0" smtClean="0">
                <a:effectLst/>
                <a:latin typeface="Segoe UI" panose="020B0502040204020203" pitchFamily="34" charset="0"/>
              </a:rPr>
              <a:t>SQL Server Data Tools -&gt; Integrated Database</a:t>
            </a:r>
            <a:r>
              <a:rPr lang="en-US" baseline="0" dirty="0" smtClean="0">
                <a:effectLst/>
                <a:latin typeface="Segoe UI" panose="020B0502040204020203" pitchFamily="34" charset="0"/>
              </a:rPr>
              <a:t> Design Environment, Table Designer, Debugging, T-SQL Editor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marL="167970" indent="-167970">
              <a:buFont typeface="Arial" pitchFamily="34" charset="0"/>
              <a:buChar char="•"/>
            </a:pPr>
            <a:r>
              <a:rPr lang="en-US" sz="900" dirty="0" smtClean="0"/>
              <a:t>IntelliSense in T-SQL Editor</a:t>
            </a:r>
          </a:p>
          <a:p>
            <a:pPr marL="167970" indent="-167970">
              <a:buFont typeface="Arial" pitchFamily="34" charset="0"/>
              <a:buChar char="•"/>
            </a:pPr>
            <a:r>
              <a:rPr lang="en-US" sz="900" spc="-51" dirty="0" smtClean="0">
                <a:solidFill>
                  <a:schemeClr val="tx1"/>
                </a:solidFill>
              </a:rPr>
              <a:t>SQL Server Data Tools</a:t>
            </a:r>
            <a:endParaRPr lang="en-US" sz="900" dirty="0" smtClean="0"/>
          </a:p>
          <a:p>
            <a:pPr marL="167970" indent="-167970">
              <a:buFont typeface="Arial" pitchFamily="34" charset="0"/>
              <a:buChar char="•"/>
            </a:pPr>
            <a:r>
              <a:rPr lang="en-US" sz="900" dirty="0" smtClean="0"/>
              <a:t>Strive to make it consistent as possible</a:t>
            </a:r>
          </a:p>
          <a:p>
            <a:pPr marL="167970" indent="-167970">
              <a:buFont typeface="Arial" pitchFamily="34" charset="0"/>
              <a:buChar char="•"/>
            </a:pPr>
            <a:r>
              <a:rPr lang="en-US" sz="900" dirty="0" smtClean="0"/>
              <a:t>Intersection with the cloud</a:t>
            </a:r>
          </a:p>
          <a:p>
            <a:pPr marL="167970" indent="-167970">
              <a:buFont typeface="Arial" pitchFamily="34" charset="0"/>
              <a:buChar char="•"/>
            </a:pPr>
            <a:r>
              <a:rPr lang="en-US" sz="900" dirty="0" smtClean="0"/>
              <a:t>Bridging you to the new cloud world</a:t>
            </a:r>
          </a:p>
          <a:p>
            <a:pPr marL="167970" indent="-167970">
              <a:buFont typeface="Arial" pitchFamily="34" charset="0"/>
              <a:buChar char="•"/>
            </a:pPr>
            <a:r>
              <a:rPr lang="en-US" sz="900" dirty="0" smtClean="0"/>
              <a:t>Consistency to the new</a:t>
            </a:r>
            <a:r>
              <a:rPr lang="en-US" sz="900" baseline="0" dirty="0" smtClean="0"/>
              <a:t> developer experience</a:t>
            </a:r>
          </a:p>
          <a:p>
            <a:pPr marL="167970" indent="-167970">
              <a:buFont typeface="Arial" pitchFamily="34" charset="0"/>
              <a:buChar char="•"/>
            </a:pPr>
            <a:r>
              <a:rPr lang="en-US" sz="900" baseline="0" dirty="0" smtClean="0"/>
              <a:t>Consistency with the new cloud model</a:t>
            </a:r>
            <a:endParaRPr lang="en-US" sz="9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2019902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the set of tools </a:t>
            </a:r>
            <a:r>
              <a:rPr lang="en-US" sz="900" baseline="0" dirty="0" smtClean="0"/>
              <a:t>for developers when interacting with Microsoft Azure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Transition statement(s) to setup the slide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SQL</a:t>
            </a:r>
            <a:r>
              <a:rPr lang="en-US" baseline="0" dirty="0" smtClean="0">
                <a:effectLst/>
                <a:latin typeface="Segoe UI" panose="020B0502040204020203" pitchFamily="34" charset="0"/>
              </a:rPr>
              <a:t> Database Management Portal -&gt; Cross Browser, Unified Management Experience</a:t>
            </a:r>
            <a:endParaRPr lang="en-US" dirty="0" smtClean="0">
              <a:effectLst/>
            </a:endParaRPr>
          </a:p>
          <a:p>
            <a:pPr rtl="0"/>
            <a:r>
              <a:rPr lang="en-US" dirty="0" smtClean="0">
                <a:effectLst/>
                <a:latin typeface="Segoe UI" panose="020B0502040204020203" pitchFamily="34" charset="0"/>
              </a:rPr>
              <a:t>SQL Server Data Tools -&gt; Integrated Database</a:t>
            </a:r>
            <a:r>
              <a:rPr lang="en-US" baseline="0" dirty="0" smtClean="0">
                <a:effectLst/>
                <a:latin typeface="Segoe UI" panose="020B0502040204020203" pitchFamily="34" charset="0"/>
              </a:rPr>
              <a:t> Design Environment, Table Designer, Debugging, T-SQL Editor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marL="167970" indent="-167970">
              <a:buFont typeface="Arial" pitchFamily="34" charset="0"/>
              <a:buChar char="•"/>
            </a:pPr>
            <a:r>
              <a:rPr lang="en-US" sz="900" dirty="0" smtClean="0"/>
              <a:t>IntelliSense in T-SQL Editor</a:t>
            </a:r>
          </a:p>
          <a:p>
            <a:pPr marL="167970" indent="-167970">
              <a:buFont typeface="Arial" pitchFamily="34" charset="0"/>
              <a:buChar char="•"/>
            </a:pPr>
            <a:r>
              <a:rPr lang="en-US" sz="900" spc="-51" dirty="0" smtClean="0">
                <a:solidFill>
                  <a:schemeClr val="tx1"/>
                </a:solidFill>
              </a:rPr>
              <a:t>SQL Server Data Tools</a:t>
            </a:r>
            <a:endParaRPr lang="en-US" sz="900" dirty="0" smtClean="0"/>
          </a:p>
          <a:p>
            <a:pPr marL="167970" indent="-167970">
              <a:buFont typeface="Arial" pitchFamily="34" charset="0"/>
              <a:buChar char="•"/>
            </a:pPr>
            <a:r>
              <a:rPr lang="en-US" sz="900" dirty="0" smtClean="0"/>
              <a:t>Strive to make it consistent as possible</a:t>
            </a:r>
          </a:p>
          <a:p>
            <a:pPr marL="167970" indent="-167970">
              <a:buFont typeface="Arial" pitchFamily="34" charset="0"/>
              <a:buChar char="•"/>
            </a:pPr>
            <a:r>
              <a:rPr lang="en-US" sz="900" dirty="0" smtClean="0"/>
              <a:t>Intersection with the cloud</a:t>
            </a:r>
          </a:p>
          <a:p>
            <a:pPr marL="167970" indent="-167970">
              <a:buFont typeface="Arial" pitchFamily="34" charset="0"/>
              <a:buChar char="•"/>
            </a:pPr>
            <a:r>
              <a:rPr lang="en-US" sz="900" dirty="0" smtClean="0"/>
              <a:t>Bridging you to the new cloud world</a:t>
            </a:r>
          </a:p>
          <a:p>
            <a:pPr marL="167970" indent="-167970">
              <a:buFont typeface="Arial" pitchFamily="34" charset="0"/>
              <a:buChar char="•"/>
            </a:pPr>
            <a:r>
              <a:rPr lang="en-US" sz="900" dirty="0" smtClean="0"/>
              <a:t>Consistency to the new</a:t>
            </a:r>
            <a:r>
              <a:rPr lang="en-US" sz="900" baseline="0" dirty="0" smtClean="0"/>
              <a:t> developer experience</a:t>
            </a:r>
          </a:p>
          <a:p>
            <a:pPr marL="167970" indent="-167970">
              <a:buFont typeface="Arial" pitchFamily="34" charset="0"/>
              <a:buChar char="•"/>
            </a:pPr>
            <a:r>
              <a:rPr lang="en-US" sz="900" baseline="0" dirty="0" smtClean="0"/>
              <a:t>Consistency with the new cloud model</a:t>
            </a:r>
            <a:endParaRPr lang="en-US" sz="9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3230599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Discuss the</a:t>
            </a:r>
            <a:r>
              <a:rPr lang="en-US" baseline="0" dirty="0" smtClean="0">
                <a:effectLst/>
                <a:latin typeface="Segoe UI" panose="020B0502040204020203" pitchFamily="34" charset="0"/>
              </a:rPr>
              <a:t> deployment options for migrating your on-premises database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There are many ways to migrate</a:t>
            </a:r>
            <a:r>
              <a:rPr lang="en-US" baseline="0" dirty="0" smtClean="0">
                <a:effectLst/>
                <a:latin typeface="Segoe UI" panose="020B0502040204020203" pitchFamily="34" charset="0"/>
              </a:rPr>
              <a:t> your on-premises SQL Server database to Microsoft Azure SQL Database, but there have been great enhancements and improvements in both DAC and SSDT to dramatically improve and simplify deployment and migration options.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DAC Framework</a:t>
            </a:r>
            <a:r>
              <a:rPr lang="en-US" baseline="0" dirty="0" smtClean="0">
                <a:effectLst/>
                <a:latin typeface="Segoe UI" panose="020B0502040204020203" pitchFamily="34" charset="0"/>
              </a:rPr>
              <a:t> – A new unit of deployment called a </a:t>
            </a:r>
            <a:r>
              <a:rPr lang="en-US" baseline="0" dirty="0" err="1" smtClean="0">
                <a:effectLst/>
                <a:latin typeface="Segoe UI" panose="020B0502040204020203" pitchFamily="34" charset="0"/>
              </a:rPr>
              <a:t>bacpac</a:t>
            </a:r>
            <a:r>
              <a:rPr lang="en-US" baseline="0" dirty="0" smtClean="0">
                <a:effectLst/>
                <a:latin typeface="Segoe UI" panose="020B0502040204020203" pitchFamily="34" charset="0"/>
              </a:rPr>
              <a:t> which contains both schema AND data. </a:t>
            </a:r>
            <a:endParaRPr lang="en-US" dirty="0" smtClean="0">
              <a:effectLst/>
            </a:endParaRPr>
          </a:p>
          <a:p>
            <a:pPr rtl="0"/>
            <a:r>
              <a:rPr lang="en-US" dirty="0" smtClean="0">
                <a:effectLst/>
                <a:latin typeface="Segoe UI" panose="020B0502040204020203" pitchFamily="34" charset="0"/>
              </a:rPr>
              <a:t>SQL Server Data Tools –</a:t>
            </a:r>
            <a:r>
              <a:rPr lang="en-US" baseline="0" dirty="0" smtClean="0">
                <a:effectLst/>
                <a:latin typeface="Segoe UI" panose="020B0502040204020203" pitchFamily="34" charset="0"/>
              </a:rPr>
              <a:t> Easily determine “Azure read” status. Provide single Publish capability. </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Both DAC and SSDT provide instant feedback as to the</a:t>
            </a:r>
            <a:r>
              <a:rPr lang="en-US" baseline="0" dirty="0" smtClean="0">
                <a:effectLst/>
                <a:latin typeface="Segoe UI" panose="020B0502040204020203" pitchFamily="34" charset="0"/>
              </a:rPr>
              <a:t> “azure-ready” status of your on-premises database. SSDT provides a single publish from source to destination, but DAC creates a deployment unit which can be stored in Azure storage or on-premises and used to create multiple SQL Database instances.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15307815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Discuss the</a:t>
            </a:r>
            <a:r>
              <a:rPr lang="en-US" baseline="0" dirty="0" smtClean="0">
                <a:effectLst/>
                <a:latin typeface="Segoe UI" panose="020B0502040204020203" pitchFamily="34" charset="0"/>
              </a:rPr>
              <a:t> deployment options for migrating your on-premises database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There are many ways to migrate</a:t>
            </a:r>
            <a:r>
              <a:rPr lang="en-US" baseline="0" dirty="0" smtClean="0">
                <a:effectLst/>
                <a:latin typeface="Segoe UI" panose="020B0502040204020203" pitchFamily="34" charset="0"/>
              </a:rPr>
              <a:t> your on-premises SQL Server database to Microsoft Azure SQL Database, but there have been great enhancements and improvements in both DAC and SSDT to dramatically improve and simplify deployment and migration options.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DAC Framework</a:t>
            </a:r>
            <a:r>
              <a:rPr lang="en-US" baseline="0" dirty="0" smtClean="0">
                <a:effectLst/>
                <a:latin typeface="Segoe UI" panose="020B0502040204020203" pitchFamily="34" charset="0"/>
              </a:rPr>
              <a:t> – A new unit of deployment called a </a:t>
            </a:r>
            <a:r>
              <a:rPr lang="en-US" baseline="0" dirty="0" err="1" smtClean="0">
                <a:effectLst/>
                <a:latin typeface="Segoe UI" panose="020B0502040204020203" pitchFamily="34" charset="0"/>
              </a:rPr>
              <a:t>bacpac</a:t>
            </a:r>
            <a:r>
              <a:rPr lang="en-US" baseline="0" dirty="0" smtClean="0">
                <a:effectLst/>
                <a:latin typeface="Segoe UI" panose="020B0502040204020203" pitchFamily="34" charset="0"/>
              </a:rPr>
              <a:t> which contains both schema AND data. </a:t>
            </a:r>
            <a:endParaRPr lang="en-US" dirty="0" smtClean="0">
              <a:effectLst/>
            </a:endParaRPr>
          </a:p>
          <a:p>
            <a:pPr rtl="0"/>
            <a:r>
              <a:rPr lang="en-US" dirty="0" smtClean="0">
                <a:effectLst/>
                <a:latin typeface="Segoe UI" panose="020B0502040204020203" pitchFamily="34" charset="0"/>
              </a:rPr>
              <a:t>SQL Server Data Tools –</a:t>
            </a:r>
            <a:r>
              <a:rPr lang="en-US" baseline="0" dirty="0" smtClean="0">
                <a:effectLst/>
                <a:latin typeface="Segoe UI" panose="020B0502040204020203" pitchFamily="34" charset="0"/>
              </a:rPr>
              <a:t> Easily determine “Azure read” status. Provide single Publish capability. </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Both DAC and SSDT provide instant feedback as to the</a:t>
            </a:r>
            <a:r>
              <a:rPr lang="en-US" baseline="0" dirty="0" smtClean="0">
                <a:effectLst/>
                <a:latin typeface="Segoe UI" panose="020B0502040204020203" pitchFamily="34" charset="0"/>
              </a:rPr>
              <a:t> “azure-ready” status of your on-premises database. SSDT provides a single publish from source to destination, but DAC creates a deployment unit which can be stored in Azure storage or on-premises and used to create multiple SQL Database instances.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29728758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SSMS to deploy</a:t>
            </a:r>
            <a:r>
              <a:rPr lang="en-US" baseline="0" dirty="0" smtClean="0"/>
              <a:t> DAC pack to previously provisioned database server</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32</a:t>
            </a:fld>
            <a:endParaRPr lang="en-US"/>
          </a:p>
        </p:txBody>
      </p:sp>
    </p:spTree>
    <p:extLst>
      <p:ext uri="{BB962C8B-B14F-4D97-AF65-F5344CB8AC3E}">
        <p14:creationId xmlns:p14="http://schemas.microsoft.com/office/powerpoint/2010/main" val="522768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that</a:t>
            </a:r>
            <a:r>
              <a:rPr lang="en-US" baseline="0" dirty="0" smtClean="0">
                <a:effectLst/>
                <a:latin typeface="Segoe UI" panose="020B0502040204020203" pitchFamily="34" charset="0"/>
              </a:rPr>
              <a:t> while there are physical SQL Server boxes behind the scenes, when connecting to SQL Database, you are not connecting to a physical server, but to a TDS endpoint.</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 key to understanding SQL Database</a:t>
            </a:r>
            <a:r>
              <a:rPr lang="en-US" baseline="0" dirty="0" smtClean="0">
                <a:effectLst/>
                <a:latin typeface="Segoe UI" panose="020B0502040204020203" pitchFamily="34" charset="0"/>
              </a:rPr>
              <a:t> is understanding while SQL Database is SQL Server, we do not interact with them in the same physical manner.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In an on-premises</a:t>
            </a:r>
            <a:r>
              <a:rPr lang="en-US" baseline="0" dirty="0" smtClean="0">
                <a:effectLst/>
                <a:latin typeface="Segoe UI" panose="020B0502040204020203" pitchFamily="34" charset="0"/>
              </a:rPr>
              <a:t> environment, we typically have physical access to the actual </a:t>
            </a:r>
            <a:r>
              <a:rPr lang="en-US" dirty="0" smtClean="0">
                <a:effectLst/>
                <a:latin typeface="Segoe UI" panose="020B0502040204020203" pitchFamily="34" charset="0"/>
              </a:rPr>
              <a:t>SQL Server </a:t>
            </a:r>
            <a:r>
              <a:rPr lang="en-US" dirty="0" err="1" smtClean="0">
                <a:effectLst/>
                <a:latin typeface="Segoe UI" panose="020B0502040204020203" pitchFamily="34" charset="0"/>
              </a:rPr>
              <a:t>server</a:t>
            </a:r>
            <a:r>
              <a:rPr lang="en-US" dirty="0" smtClean="0">
                <a:effectLst/>
                <a:latin typeface="Segoe UI" panose="020B0502040204020203" pitchFamily="34" charset="0"/>
              </a:rPr>
              <a:t>.</a:t>
            </a:r>
            <a:endParaRPr lang="en-US" dirty="0" smtClean="0">
              <a:effectLst/>
            </a:endParaRPr>
          </a:p>
          <a:p>
            <a:pPr rtl="0"/>
            <a:r>
              <a:rPr lang="en-US" dirty="0" smtClean="0">
                <a:effectLst/>
                <a:latin typeface="Segoe UI" panose="020B0502040204020203" pitchFamily="34" charset="0"/>
              </a:rPr>
              <a:t>In</a:t>
            </a:r>
            <a:r>
              <a:rPr lang="en-US" baseline="0" dirty="0" smtClean="0">
                <a:effectLst/>
                <a:latin typeface="Segoe UI" panose="020B0502040204020203" pitchFamily="34" charset="0"/>
              </a:rPr>
              <a:t> Microsoft Azure, we do not have physical access to the actual server.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It is</a:t>
            </a:r>
            <a:r>
              <a:rPr lang="en-US" baseline="0" dirty="0" smtClean="0">
                <a:effectLst/>
                <a:latin typeface="Segoe UI" panose="020B0502040204020203" pitchFamily="34" charset="0"/>
              </a:rPr>
              <a:t> important that the attendee understands that it IS INDEED SQL Server at the platform layer. There are physical boxes running SQL Server 2012 Enterprise Edition. However, due to the nature of the Azure environment to provide the high-availability and scalability necessary, access to the physical boxes is currently not supported.</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29615572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33</a:t>
            </a:fld>
            <a:endParaRPr lang="en-US" dirty="0"/>
          </a:p>
        </p:txBody>
      </p:sp>
    </p:spTree>
    <p:extLst>
      <p:ext uri="{BB962C8B-B14F-4D97-AF65-F5344CB8AC3E}">
        <p14:creationId xmlns:p14="http://schemas.microsoft.com/office/powerpoint/2010/main" val="32625155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the two areas where Microsoft Azure SQL Database can be secured.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Security is vitally important and</a:t>
            </a:r>
            <a:r>
              <a:rPr lang="en-US" baseline="0" dirty="0" smtClean="0">
                <a:effectLst/>
              </a:rPr>
              <a:t> has not be overlooked. Microsoft Azure SQL Database takes security seriously.</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Set security</a:t>
            </a:r>
            <a:r>
              <a:rPr lang="en-US" baseline="0" dirty="0" smtClean="0">
                <a:effectLst/>
                <a:latin typeface="Segoe UI" panose="020B0502040204020203" pitchFamily="34" charset="0"/>
              </a:rPr>
              <a:t> options on the server itself</a:t>
            </a:r>
            <a:endParaRPr lang="en-US" dirty="0" smtClean="0">
              <a:effectLst/>
            </a:endParaRPr>
          </a:p>
          <a:p>
            <a:pPr rtl="0"/>
            <a:r>
              <a:rPr lang="en-US" dirty="0" smtClean="0">
                <a:effectLst/>
                <a:latin typeface="Segoe UI" panose="020B0502040204020203" pitchFamily="34" charset="0"/>
              </a:rPr>
              <a:t>Security within the database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This</a:t>
            </a:r>
            <a:r>
              <a:rPr lang="en-US" baseline="0" dirty="0" smtClean="0">
                <a:effectLst/>
                <a:latin typeface="Segoe UI" panose="020B0502040204020203" pitchFamily="34" charset="0"/>
              </a:rPr>
              <a:t> doesn’t leave the application free of any responsibility…some settings are required to be set within the application.</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3897161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rPr>
              <a:t>Highlight the important server security aspects and benefits of SQL Database security.</a:t>
            </a: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From</a:t>
            </a:r>
            <a:r>
              <a:rPr lang="en-US" baseline="0" dirty="0" smtClean="0">
                <a:effectLst/>
                <a:latin typeface="Segoe UI" panose="020B0502040204020203" pitchFamily="34" charset="0"/>
              </a:rPr>
              <a:t> the server perspective, there are several things that should be things that should be considered when managing the security of your SQL Database.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r>
              <a:rPr lang="en-US" dirty="0" smtClean="0"/>
              <a:t>No</a:t>
            </a:r>
            <a:r>
              <a:rPr lang="en-US" baseline="0" dirty="0" smtClean="0"/>
              <a:t> Integrated Authentication</a:t>
            </a:r>
            <a:endParaRPr lang="en-US" dirty="0" smtClean="0"/>
          </a:p>
          <a:p>
            <a:r>
              <a:rPr lang="en-US" dirty="0" smtClean="0"/>
              <a:t>Use Master to create and drop databases</a:t>
            </a:r>
          </a:p>
          <a:p>
            <a:r>
              <a:rPr lang="en-US" dirty="0" smtClean="0"/>
              <a:t>The </a:t>
            </a:r>
            <a:r>
              <a:rPr lang="en-US" b="1" dirty="0" smtClean="0"/>
              <a:t>Admin</a:t>
            </a:r>
            <a:r>
              <a:rPr lang="en-US" baseline="0" dirty="0" smtClean="0"/>
              <a:t> login (</a:t>
            </a:r>
            <a:r>
              <a:rPr lang="en-US" i="1" baseline="0" dirty="0" smtClean="0"/>
              <a:t>which was created during server provisioning</a:t>
            </a:r>
            <a:r>
              <a:rPr lang="en-US" baseline="0" dirty="0" smtClean="0"/>
              <a:t>) is equivalent to </a:t>
            </a:r>
            <a:r>
              <a:rPr lang="en-US" b="1" baseline="0" dirty="0" err="1" smtClean="0"/>
              <a:t>sa</a:t>
            </a:r>
            <a:r>
              <a:rPr lang="en-US" baseline="0" dirty="0" smtClean="0"/>
              <a:t>. It has full rights on the server (and all databases) and should only be used for administration.</a:t>
            </a:r>
          </a:p>
          <a:p>
            <a:r>
              <a:rPr lang="en-US" baseline="0" dirty="0" smtClean="0"/>
              <a:t>The </a:t>
            </a:r>
            <a:r>
              <a:rPr lang="en-US" b="1" baseline="0" dirty="0" err="1" smtClean="0"/>
              <a:t>loginmanager</a:t>
            </a:r>
            <a:r>
              <a:rPr lang="en-US" baseline="0" dirty="0" smtClean="0"/>
              <a:t> role is used for creating logins: membership in this role grants CREATE / ALTER / DROP Login privileges</a:t>
            </a:r>
          </a:p>
          <a:p>
            <a:r>
              <a:rPr lang="en-US" baseline="0" dirty="0" smtClean="0"/>
              <a:t>The </a:t>
            </a:r>
            <a:r>
              <a:rPr lang="en-US" baseline="0" dirty="0" err="1" smtClean="0"/>
              <a:t>db</a:t>
            </a:r>
            <a:r>
              <a:rPr lang="en-US" b="1" baseline="0" dirty="0" err="1" smtClean="0"/>
              <a:t>manager</a:t>
            </a:r>
            <a:r>
              <a:rPr lang="en-US" baseline="0" dirty="0" smtClean="0"/>
              <a:t> role is used for creating databases: membership in this role grants CREATE / ALTER / DROP Database privileges</a:t>
            </a: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spc="-51" dirty="0" smtClean="0"/>
              <a:t>Manage logins with  CREATE / ALTER / DROP LOGIN commands</a:t>
            </a:r>
          </a:p>
          <a:p>
            <a:pPr rtl="0"/>
            <a:r>
              <a:rPr lang="en-US" b="1" dirty="0" smtClean="0">
                <a:effectLst/>
                <a:latin typeface="Segoe UI" panose="020B0502040204020203" pitchFamily="34" charset="0"/>
              </a:rPr>
              <a:t>Notes:</a:t>
            </a:r>
            <a:endParaRPr lang="en-US" dirty="0" smtClean="0">
              <a:effectLst/>
            </a:endParaRP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dirty="0" smtClean="0"/>
              <a:t>Although the server-level principal login is not a member of the two database roles </a:t>
            </a:r>
            <a:r>
              <a:rPr lang="en-US" sz="1600" dirty="0" err="1" smtClean="0"/>
              <a:t>dbmanager</a:t>
            </a:r>
            <a:r>
              <a:rPr lang="en-US" sz="1600" dirty="0" smtClean="0"/>
              <a:t> and </a:t>
            </a:r>
            <a:r>
              <a:rPr lang="en-US" sz="1600" dirty="0" err="1" smtClean="0"/>
              <a:t>loginmanager</a:t>
            </a:r>
            <a:r>
              <a:rPr lang="en-US" sz="1600" dirty="0" smtClean="0"/>
              <a:t> in the master database, it has all permissions granted to these two roles.</a:t>
            </a:r>
            <a:endParaRPr lang="en-US" sz="1600" spc="-5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4074636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rPr>
              <a:t>Highlight the important server security aspects and benefits of SQL Database security.</a:t>
            </a: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From</a:t>
            </a:r>
            <a:r>
              <a:rPr lang="en-US" baseline="0" dirty="0" smtClean="0">
                <a:effectLst/>
                <a:latin typeface="Segoe UI" panose="020B0502040204020203" pitchFamily="34" charset="0"/>
              </a:rPr>
              <a:t> the server perspective, there are several things that should be things that should be considered when managing the security of your SQL Database.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r>
              <a:rPr lang="en-US" dirty="0" smtClean="0"/>
              <a:t>No</a:t>
            </a:r>
            <a:r>
              <a:rPr lang="en-US" baseline="0" dirty="0" smtClean="0"/>
              <a:t> Integrated Authentication</a:t>
            </a:r>
            <a:endParaRPr lang="en-US" dirty="0" smtClean="0"/>
          </a:p>
          <a:p>
            <a:r>
              <a:rPr lang="en-US" dirty="0" smtClean="0"/>
              <a:t>Use Master to create and drop databases</a:t>
            </a:r>
          </a:p>
          <a:p>
            <a:r>
              <a:rPr lang="en-US" dirty="0" smtClean="0"/>
              <a:t>The </a:t>
            </a:r>
            <a:r>
              <a:rPr lang="en-US" b="1" dirty="0" smtClean="0"/>
              <a:t>Admin</a:t>
            </a:r>
            <a:r>
              <a:rPr lang="en-US" baseline="0" dirty="0" smtClean="0"/>
              <a:t> login (</a:t>
            </a:r>
            <a:r>
              <a:rPr lang="en-US" i="1" baseline="0" dirty="0" smtClean="0"/>
              <a:t>which was created during server provisioning</a:t>
            </a:r>
            <a:r>
              <a:rPr lang="en-US" baseline="0" dirty="0" smtClean="0"/>
              <a:t>) is equivalent to </a:t>
            </a:r>
            <a:r>
              <a:rPr lang="en-US" b="1" baseline="0" dirty="0" err="1" smtClean="0"/>
              <a:t>sa</a:t>
            </a:r>
            <a:r>
              <a:rPr lang="en-US" baseline="0" dirty="0" smtClean="0"/>
              <a:t>. It has full rights on the server (and all databases) and should only be used for administration.</a:t>
            </a:r>
          </a:p>
          <a:p>
            <a:r>
              <a:rPr lang="en-US" baseline="0" dirty="0" smtClean="0"/>
              <a:t>The </a:t>
            </a:r>
            <a:r>
              <a:rPr lang="en-US" b="1" baseline="0" dirty="0" err="1" smtClean="0"/>
              <a:t>loginmanager</a:t>
            </a:r>
            <a:r>
              <a:rPr lang="en-US" baseline="0" dirty="0" smtClean="0"/>
              <a:t> role is used for creating logins: membership in this role grants CREATE / ALTER / DROP Login privileges</a:t>
            </a:r>
          </a:p>
          <a:p>
            <a:r>
              <a:rPr lang="en-US" baseline="0" dirty="0" smtClean="0"/>
              <a:t>The </a:t>
            </a:r>
            <a:r>
              <a:rPr lang="en-US" baseline="0" dirty="0" err="1" smtClean="0"/>
              <a:t>db</a:t>
            </a:r>
            <a:r>
              <a:rPr lang="en-US" b="1" baseline="0" dirty="0" err="1" smtClean="0"/>
              <a:t>manager</a:t>
            </a:r>
            <a:r>
              <a:rPr lang="en-US" baseline="0" dirty="0" smtClean="0"/>
              <a:t> role is used for creating databases: membership in this role grants CREATE / ALTER / DROP Database privileges</a:t>
            </a: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spc="-51" dirty="0" smtClean="0"/>
              <a:t>Manage logins with  CREATE / ALTER / DROP LOGIN commands</a:t>
            </a:r>
          </a:p>
          <a:p>
            <a:pPr rtl="0"/>
            <a:r>
              <a:rPr lang="en-US" b="1" dirty="0" smtClean="0">
                <a:effectLst/>
                <a:latin typeface="Segoe UI" panose="020B0502040204020203" pitchFamily="34" charset="0"/>
              </a:rPr>
              <a:t>Notes:</a:t>
            </a:r>
            <a:endParaRPr lang="en-US" dirty="0" smtClean="0">
              <a:effectLst/>
            </a:endParaRP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dirty="0" smtClean="0"/>
              <a:t>Although the server-level principal login is not a member of the two database roles </a:t>
            </a:r>
            <a:r>
              <a:rPr lang="en-US" sz="1600" dirty="0" err="1" smtClean="0"/>
              <a:t>dbmanager</a:t>
            </a:r>
            <a:r>
              <a:rPr lang="en-US" sz="1600" dirty="0" smtClean="0"/>
              <a:t> and </a:t>
            </a:r>
            <a:r>
              <a:rPr lang="en-US" sz="1600" dirty="0" err="1" smtClean="0"/>
              <a:t>loginmanager</a:t>
            </a:r>
            <a:r>
              <a:rPr lang="en-US" sz="1600" dirty="0" smtClean="0"/>
              <a:t> in the master database, it has all permissions granted to these two roles.</a:t>
            </a:r>
            <a:endParaRPr lang="en-US" sz="1600" spc="-5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33057033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rPr>
              <a:t>Highlight the important server security aspects and benefits of SQL Database security.</a:t>
            </a: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From</a:t>
            </a:r>
            <a:r>
              <a:rPr lang="en-US" baseline="0" dirty="0" smtClean="0">
                <a:effectLst/>
                <a:latin typeface="Segoe UI" panose="020B0502040204020203" pitchFamily="34" charset="0"/>
              </a:rPr>
              <a:t> the server perspective, there are several things that should be things that should be considered when managing the security of your SQL Database.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r>
              <a:rPr lang="en-US" dirty="0" smtClean="0"/>
              <a:t>No</a:t>
            </a:r>
            <a:r>
              <a:rPr lang="en-US" baseline="0" dirty="0" smtClean="0"/>
              <a:t> Integrated Authentication</a:t>
            </a:r>
            <a:endParaRPr lang="en-US" dirty="0" smtClean="0"/>
          </a:p>
          <a:p>
            <a:r>
              <a:rPr lang="en-US" dirty="0" smtClean="0"/>
              <a:t>Use Master to create and drop databases</a:t>
            </a:r>
          </a:p>
          <a:p>
            <a:r>
              <a:rPr lang="en-US" dirty="0" smtClean="0"/>
              <a:t>The </a:t>
            </a:r>
            <a:r>
              <a:rPr lang="en-US" b="1" dirty="0" smtClean="0"/>
              <a:t>Admin</a:t>
            </a:r>
            <a:r>
              <a:rPr lang="en-US" baseline="0" dirty="0" smtClean="0"/>
              <a:t> login (</a:t>
            </a:r>
            <a:r>
              <a:rPr lang="en-US" i="1" baseline="0" dirty="0" smtClean="0"/>
              <a:t>which was created during server provisioning</a:t>
            </a:r>
            <a:r>
              <a:rPr lang="en-US" baseline="0" dirty="0" smtClean="0"/>
              <a:t>) is equivalent to </a:t>
            </a:r>
            <a:r>
              <a:rPr lang="en-US" b="1" baseline="0" dirty="0" err="1" smtClean="0"/>
              <a:t>sa</a:t>
            </a:r>
            <a:r>
              <a:rPr lang="en-US" baseline="0" dirty="0" smtClean="0"/>
              <a:t>. It has full rights on the server (and all databases) and should only be used for administration.</a:t>
            </a:r>
          </a:p>
          <a:p>
            <a:r>
              <a:rPr lang="en-US" baseline="0" dirty="0" smtClean="0"/>
              <a:t>The </a:t>
            </a:r>
            <a:r>
              <a:rPr lang="en-US" b="1" baseline="0" dirty="0" err="1" smtClean="0"/>
              <a:t>loginmanager</a:t>
            </a:r>
            <a:r>
              <a:rPr lang="en-US" baseline="0" dirty="0" smtClean="0"/>
              <a:t> role is used for creating logins: membership in this role grants CREATE / ALTER / DROP Login privileges</a:t>
            </a:r>
          </a:p>
          <a:p>
            <a:r>
              <a:rPr lang="en-US" baseline="0" dirty="0" smtClean="0"/>
              <a:t>The </a:t>
            </a:r>
            <a:r>
              <a:rPr lang="en-US" baseline="0" dirty="0" err="1" smtClean="0"/>
              <a:t>db</a:t>
            </a:r>
            <a:r>
              <a:rPr lang="en-US" b="1" baseline="0" dirty="0" err="1" smtClean="0"/>
              <a:t>manager</a:t>
            </a:r>
            <a:r>
              <a:rPr lang="en-US" baseline="0" dirty="0" smtClean="0"/>
              <a:t> role is used for creating databases: membership in this role grants CREATE / ALTER / DROP Database privileges</a:t>
            </a: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spc="-51" dirty="0" smtClean="0"/>
              <a:t>Manage logins with  CREATE / ALTER / DROP LOGIN commands</a:t>
            </a:r>
          </a:p>
          <a:p>
            <a:pPr rtl="0"/>
            <a:r>
              <a:rPr lang="en-US" b="1" dirty="0" smtClean="0">
                <a:effectLst/>
                <a:latin typeface="Segoe UI" panose="020B0502040204020203" pitchFamily="34" charset="0"/>
              </a:rPr>
              <a:t>Notes:</a:t>
            </a:r>
            <a:endParaRPr lang="en-US" dirty="0" smtClean="0">
              <a:effectLst/>
            </a:endParaRP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dirty="0" smtClean="0"/>
              <a:t>Although the server-level principal login is not a member of the two database roles </a:t>
            </a:r>
            <a:r>
              <a:rPr lang="en-US" sz="1600" dirty="0" err="1" smtClean="0"/>
              <a:t>dbmanager</a:t>
            </a:r>
            <a:r>
              <a:rPr lang="en-US" sz="1600" dirty="0" smtClean="0"/>
              <a:t> and </a:t>
            </a:r>
            <a:r>
              <a:rPr lang="en-US" sz="1600" dirty="0" err="1" smtClean="0"/>
              <a:t>loginmanager</a:t>
            </a:r>
            <a:r>
              <a:rPr lang="en-US" sz="1600" dirty="0" smtClean="0"/>
              <a:t> in the master database, it has all permissions granted to these two roles.</a:t>
            </a:r>
            <a:endParaRPr lang="en-US" sz="1600" spc="-5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14360626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rPr>
              <a:t>Highlight the important server security aspects and benefits of SQL Database security.</a:t>
            </a: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From</a:t>
            </a:r>
            <a:r>
              <a:rPr lang="en-US" baseline="0" dirty="0" smtClean="0">
                <a:effectLst/>
                <a:latin typeface="Segoe UI" panose="020B0502040204020203" pitchFamily="34" charset="0"/>
              </a:rPr>
              <a:t> the server perspective, there are several things that should be things that should be considered when managing the security of your SQL Database.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r>
              <a:rPr lang="en-US" dirty="0" smtClean="0"/>
              <a:t>No</a:t>
            </a:r>
            <a:r>
              <a:rPr lang="en-US" baseline="0" dirty="0" smtClean="0"/>
              <a:t> Integrated Authentication</a:t>
            </a:r>
            <a:endParaRPr lang="en-US" dirty="0" smtClean="0"/>
          </a:p>
          <a:p>
            <a:r>
              <a:rPr lang="en-US" dirty="0" smtClean="0"/>
              <a:t>Use Master to create and drop databases</a:t>
            </a:r>
          </a:p>
          <a:p>
            <a:r>
              <a:rPr lang="en-US" dirty="0" smtClean="0"/>
              <a:t>The </a:t>
            </a:r>
            <a:r>
              <a:rPr lang="en-US" b="1" dirty="0" smtClean="0"/>
              <a:t>Admin</a:t>
            </a:r>
            <a:r>
              <a:rPr lang="en-US" baseline="0" dirty="0" smtClean="0"/>
              <a:t> login (</a:t>
            </a:r>
            <a:r>
              <a:rPr lang="en-US" i="1" baseline="0" dirty="0" smtClean="0"/>
              <a:t>which was created during server provisioning</a:t>
            </a:r>
            <a:r>
              <a:rPr lang="en-US" baseline="0" dirty="0" smtClean="0"/>
              <a:t>) is equivalent to </a:t>
            </a:r>
            <a:r>
              <a:rPr lang="en-US" b="1" baseline="0" dirty="0" err="1" smtClean="0"/>
              <a:t>sa</a:t>
            </a:r>
            <a:r>
              <a:rPr lang="en-US" baseline="0" dirty="0" smtClean="0"/>
              <a:t>. It has full rights on the server (and all databases) and should only be used for administration.</a:t>
            </a:r>
          </a:p>
          <a:p>
            <a:r>
              <a:rPr lang="en-US" baseline="0" dirty="0" smtClean="0"/>
              <a:t>The </a:t>
            </a:r>
            <a:r>
              <a:rPr lang="en-US" b="1" baseline="0" dirty="0" err="1" smtClean="0"/>
              <a:t>loginmanager</a:t>
            </a:r>
            <a:r>
              <a:rPr lang="en-US" baseline="0" dirty="0" smtClean="0"/>
              <a:t> role is used for creating logins: membership in this role grants CREATE / ALTER / DROP Login privileges</a:t>
            </a:r>
          </a:p>
          <a:p>
            <a:r>
              <a:rPr lang="en-US" baseline="0" dirty="0" smtClean="0"/>
              <a:t>The </a:t>
            </a:r>
            <a:r>
              <a:rPr lang="en-US" baseline="0" dirty="0" err="1" smtClean="0"/>
              <a:t>db</a:t>
            </a:r>
            <a:r>
              <a:rPr lang="en-US" b="1" baseline="0" dirty="0" err="1" smtClean="0"/>
              <a:t>manager</a:t>
            </a:r>
            <a:r>
              <a:rPr lang="en-US" baseline="0" dirty="0" smtClean="0"/>
              <a:t> role is used for creating databases: membership in this role grants CREATE / ALTER / DROP Database privileges</a:t>
            </a: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spc="-51" dirty="0" smtClean="0"/>
              <a:t>Manage logins with  CREATE / ALTER / DROP LOGIN commands</a:t>
            </a:r>
          </a:p>
          <a:p>
            <a:pPr rtl="0"/>
            <a:r>
              <a:rPr lang="en-US" b="1" dirty="0" smtClean="0">
                <a:effectLst/>
                <a:latin typeface="Segoe UI" panose="020B0502040204020203" pitchFamily="34" charset="0"/>
              </a:rPr>
              <a:t>Notes:</a:t>
            </a:r>
            <a:endParaRPr lang="en-US" dirty="0" smtClean="0">
              <a:effectLst/>
            </a:endParaRP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dirty="0" smtClean="0"/>
              <a:t>Although the server-level principal login is not a member of the two database roles </a:t>
            </a:r>
            <a:r>
              <a:rPr lang="en-US" sz="1600" dirty="0" err="1" smtClean="0"/>
              <a:t>dbmanager</a:t>
            </a:r>
            <a:r>
              <a:rPr lang="en-US" sz="1600" dirty="0" smtClean="0"/>
              <a:t> and </a:t>
            </a:r>
            <a:r>
              <a:rPr lang="en-US" sz="1600" dirty="0" err="1" smtClean="0"/>
              <a:t>loginmanager</a:t>
            </a:r>
            <a:r>
              <a:rPr lang="en-US" sz="1600" dirty="0" smtClean="0"/>
              <a:t> in the master database, it has all permissions granted to these two roles.</a:t>
            </a:r>
            <a:endParaRPr lang="en-US" sz="1600" spc="-5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14173272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Illustrate</a:t>
            </a:r>
            <a:r>
              <a:rPr lang="en-US" baseline="0" dirty="0" smtClean="0">
                <a:effectLst/>
                <a:latin typeface="Segoe UI" panose="020B0502040204020203" pitchFamily="34" charset="0"/>
              </a:rPr>
              <a:t> the how SQL Database Firewall </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Transition statement(s) to setup the slide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By</a:t>
            </a:r>
            <a:r>
              <a:rPr lang="en-US" baseline="0" dirty="0" smtClean="0">
                <a:effectLst/>
                <a:latin typeface="Segoe UI" panose="020B0502040204020203" pitchFamily="34" charset="0"/>
              </a:rPr>
              <a:t> default, no-one is allowed to access the database.</a:t>
            </a:r>
          </a:p>
          <a:p>
            <a:pPr rtl="0"/>
            <a:r>
              <a:rPr lang="en-US" baseline="0" dirty="0" smtClean="0">
                <a:effectLst/>
                <a:latin typeface="Segoe UI" panose="020B0502040204020203" pitchFamily="34" charset="0"/>
              </a:rPr>
              <a:t>Server Rules enable clients to access your entire SQL Database server</a:t>
            </a:r>
          </a:p>
          <a:p>
            <a:pPr rtl="0"/>
            <a:r>
              <a:rPr lang="en-US" baseline="0" dirty="0" smtClean="0">
                <a:effectLst/>
                <a:latin typeface="Segoe UI" panose="020B0502040204020203" pitchFamily="34" charset="0"/>
              </a:rPr>
              <a:t>Database rules enable clients to access individual databases within your SQL Database server</a:t>
            </a:r>
            <a:endParaRPr lang="en-US" dirty="0" smtClean="0">
              <a:effectLst/>
            </a:endParaRPr>
          </a:p>
          <a:p>
            <a:pPr rtl="0"/>
            <a:r>
              <a:rPr lang="en-US" dirty="0" smtClean="0">
                <a:effectLst/>
                <a:latin typeface="Segoe UI" panose="020B0502040204020203" pitchFamily="34" charset="0"/>
              </a:rPr>
              <a:t>Rules are originating IP Address</a:t>
            </a:r>
            <a:r>
              <a:rPr lang="en-US" baseline="0" dirty="0" smtClean="0">
                <a:effectLst/>
                <a:latin typeface="Segoe UI" panose="020B0502040204020203" pitchFamily="34" charset="0"/>
              </a:rPr>
              <a:t>-based.</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sz="1200" b="0" i="0" u="none" strike="noStrike" kern="1200" baseline="0" dirty="0" smtClean="0">
                <a:solidFill>
                  <a:schemeClr val="tx1"/>
                </a:solidFill>
                <a:latin typeface="Segoe UI" pitchFamily="34" charset="0"/>
                <a:ea typeface="+mn-ea"/>
                <a:cs typeface="+mn-cs"/>
              </a:rPr>
              <a:t>Maximum of 128 Rules</a:t>
            </a:r>
          </a:p>
          <a:p>
            <a:endParaRPr lang="en-US" sz="1200" b="0" i="0" u="none" strike="noStrike" kern="1200" baseline="0" dirty="0" smtClean="0">
              <a:solidFill>
                <a:schemeClr val="tx1"/>
              </a:solidFill>
              <a:latin typeface="Segoe UI" pitchFamily="34" charset="0"/>
              <a:ea typeface="+mn-ea"/>
              <a:cs typeface="+mn-cs"/>
            </a:endParaRPr>
          </a:p>
          <a:p>
            <a:r>
              <a:rPr lang="en-US" sz="1200" b="0" i="0" u="none" strike="noStrike" kern="1200" baseline="0" dirty="0" smtClean="0">
                <a:solidFill>
                  <a:schemeClr val="tx1"/>
                </a:solidFill>
                <a:latin typeface="Segoe UI" pitchFamily="34" charset="0"/>
                <a:ea typeface="+mn-ea"/>
                <a:cs typeface="+mn-cs"/>
              </a:rPr>
              <a:t>Rather than using a REST API like the other Azure storage services, SQL Database is accessed via Tabular Data Stream (TDS), the same protocol used by Microsoft SQL Server (operating over port TCP/1433). </a:t>
            </a:r>
            <a:r>
              <a:rPr lang="en-US" dirty="0" smtClean="0"/>
              <a:t>To help protect the</a:t>
            </a:r>
            <a:r>
              <a:rPr lang="en-US" baseline="0" dirty="0" smtClean="0"/>
              <a:t> </a:t>
            </a:r>
            <a:r>
              <a:rPr lang="en-US" dirty="0" smtClean="0"/>
              <a:t>data, the SQL Database firewall prevents all access to your SQL Database server until you specify which computers have permission. </a:t>
            </a:r>
            <a:endParaRPr lang="en-US" sz="1200" b="0" i="0" u="none" strike="noStrike" kern="1200" baseline="0" dirty="0" smtClean="0">
              <a:solidFill>
                <a:schemeClr val="tx1"/>
              </a:solidFill>
              <a:latin typeface="Segoe UI" pitchFamily="34" charset="0"/>
              <a:ea typeface="+mn-ea"/>
              <a:cs typeface="+mn-cs"/>
            </a:endParaRPr>
          </a:p>
          <a:p>
            <a:endParaRPr lang="en-US" dirty="0" smtClean="0"/>
          </a:p>
          <a:p>
            <a:r>
              <a:rPr lang="en-US" dirty="0" smtClean="0"/>
              <a:t>Initially, all access to your SQL Database server is blocked by the SQL Database firewall; connection attempts originating from the Internet or Microsoft Azure will not be able to reach your SQL Database server. In order to begin using your SQL Database server, you must go to the SQL Database</a:t>
            </a:r>
            <a:r>
              <a:rPr lang="en-US" baseline="0" dirty="0" smtClean="0"/>
              <a:t> Portal</a:t>
            </a:r>
            <a:r>
              <a:rPr lang="en-US" dirty="0" smtClean="0"/>
              <a:t> and specify one or more firewall settings that enable access to your SQL Database server. Use the firewall settings to specify which IP address ranges from the Internet are allowed, and whether or not Microsoft Azure applications can attempt to connect to your SQL Database server.</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ADA9749E-FBCD-4239-AFBA-6C4AFE6C59B7}" type="slidenum">
              <a:rPr lang="en-US" smtClean="0"/>
              <a:pPr/>
              <a:t>39</a:t>
            </a:fld>
            <a:endParaRPr lang="en-US"/>
          </a:p>
        </p:txBody>
      </p:sp>
    </p:spTree>
    <p:extLst>
      <p:ext uri="{BB962C8B-B14F-4D97-AF65-F5344CB8AC3E}">
        <p14:creationId xmlns:p14="http://schemas.microsoft.com/office/powerpoint/2010/main" val="5822906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application connectivity requirement, considerations and best practices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connecting</a:t>
            </a:r>
            <a:r>
              <a:rPr lang="en-US" baseline="0" dirty="0" smtClean="0">
                <a:effectLst/>
                <a:latin typeface="Segoe UI" panose="020B0502040204020203" pitchFamily="34" charset="0"/>
              </a:rPr>
              <a:t> to SQL Database is fairly straight forward, there are some general considerations and recommended coding practices when developing Microsoft Azure SQL Database applications.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dirty="0" smtClean="0"/>
              <a:t>Login: </a:t>
            </a:r>
          </a:p>
          <a:p>
            <a:pPr marL="171450" indent="-171450">
              <a:buFont typeface="Arial" pitchFamily="34" charset="0"/>
              <a:buChar char="•"/>
            </a:pPr>
            <a:r>
              <a:rPr lang="en-US" dirty="0" smtClean="0"/>
              <a:t>Idle connections terminated</a:t>
            </a:r>
            <a:r>
              <a:rPr lang="en-US" baseline="0" dirty="0" smtClean="0"/>
              <a:t> after 30 minutes</a:t>
            </a:r>
          </a:p>
          <a:p>
            <a:pPr marL="171450" indent="-171450">
              <a:buFont typeface="Arial" pitchFamily="34" charset="0"/>
              <a:buChar char="•"/>
            </a:pPr>
            <a:r>
              <a:rPr lang="en-US" baseline="0" dirty="0" smtClean="0"/>
              <a:t>Long running transactions terminated after 24 hours</a:t>
            </a:r>
          </a:p>
          <a:p>
            <a:pPr marL="171450" indent="-171450">
              <a:buFont typeface="Arial" pitchFamily="34" charset="0"/>
              <a:buChar char="•"/>
            </a:pPr>
            <a:r>
              <a:rPr lang="en-US" baseline="0" dirty="0" err="1" smtClean="0"/>
              <a:t>DoS</a:t>
            </a:r>
            <a:r>
              <a:rPr lang="en-US" baseline="0" dirty="0" smtClean="0"/>
              <a:t> guard terminates suspect connections with no error message</a:t>
            </a:r>
          </a:p>
          <a:p>
            <a:pPr marL="171450" indent="-171450">
              <a:buFont typeface="Arial" pitchFamily="34" charset="0"/>
              <a:buChar char="•"/>
            </a:pPr>
            <a:r>
              <a:rPr lang="en-US" baseline="0" dirty="0" smtClean="0"/>
              <a:t>Failover events terminate connections</a:t>
            </a:r>
          </a:p>
          <a:p>
            <a:pPr marL="171450" indent="-171450">
              <a:buFont typeface="Arial" pitchFamily="34" charset="0"/>
              <a:buChar char="•"/>
            </a:pPr>
            <a:r>
              <a:rPr lang="en-US" baseline="0" dirty="0" smtClean="0"/>
              <a:t>Throttling may generate errors…which leads to:</a:t>
            </a:r>
          </a:p>
          <a:p>
            <a:pPr marL="171450" indent="-171450">
              <a:buFont typeface="Arial" pitchFamily="34" charset="0"/>
              <a:buChar char="•"/>
            </a:pPr>
            <a:r>
              <a:rPr lang="en-US" baseline="0" dirty="0" smtClean="0"/>
              <a:t>Implement Connection Pooling and Retry logic to handle transient failures</a:t>
            </a:r>
          </a:p>
          <a:p>
            <a:pPr marL="171450" indent="-171450">
              <a:buFont typeface="Arial" pitchFamily="34" charset="0"/>
              <a:buChar char="•"/>
            </a:pPr>
            <a:r>
              <a:rPr lang="en-US" baseline="0" dirty="0" smtClean="0"/>
              <a:t>Latency introduced for updates due to HA replicas</a:t>
            </a:r>
          </a:p>
          <a:p>
            <a:pPr marL="171450" indent="-171450">
              <a:buFont typeface="Arial" pitchFamily="34" charset="0"/>
              <a:buChar char="•"/>
            </a:pPr>
            <a:r>
              <a:rPr lang="en-US" baseline="0" dirty="0" smtClean="0"/>
              <a:t>No cross-database dependencies: </a:t>
            </a:r>
            <a:r>
              <a:rPr lang="en-US" baseline="0" dirty="0" err="1" smtClean="0"/>
              <a:t>resultsets</a:t>
            </a:r>
            <a:r>
              <a:rPr lang="en-US" baseline="0" dirty="0" smtClean="0"/>
              <a:t> from different database must be combined in the application tier (Fan out queries)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ADA9749E-FBCD-4239-AFBA-6C4AFE6C59B7}" type="slidenum">
              <a:rPr lang="en-US" smtClean="0"/>
              <a:pPr/>
              <a:t>40</a:t>
            </a:fld>
            <a:endParaRPr lang="en-US"/>
          </a:p>
        </p:txBody>
      </p:sp>
    </p:spTree>
    <p:extLst>
      <p:ext uri="{BB962C8B-B14F-4D97-AF65-F5344CB8AC3E}">
        <p14:creationId xmlns:p14="http://schemas.microsoft.com/office/powerpoint/2010/main" val="12789714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application connectivity requirement, considerations and best practices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connecting</a:t>
            </a:r>
            <a:r>
              <a:rPr lang="en-US" baseline="0" dirty="0" smtClean="0">
                <a:effectLst/>
                <a:latin typeface="Segoe UI" panose="020B0502040204020203" pitchFamily="34" charset="0"/>
              </a:rPr>
              <a:t> to SQL Database is fairly straight forward, there are some general considerations and recommended coding practices when developing Microsoft Azure SQL Database applications.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dirty="0" smtClean="0"/>
              <a:t>Login: </a:t>
            </a:r>
          </a:p>
          <a:p>
            <a:pPr marL="171450" indent="-171450">
              <a:buFont typeface="Arial" pitchFamily="34" charset="0"/>
              <a:buChar char="•"/>
            </a:pPr>
            <a:r>
              <a:rPr lang="en-US" dirty="0" smtClean="0"/>
              <a:t>Idle connections terminated</a:t>
            </a:r>
            <a:r>
              <a:rPr lang="en-US" baseline="0" dirty="0" smtClean="0"/>
              <a:t> after 30 minutes</a:t>
            </a:r>
          </a:p>
          <a:p>
            <a:pPr marL="171450" indent="-171450">
              <a:buFont typeface="Arial" pitchFamily="34" charset="0"/>
              <a:buChar char="•"/>
            </a:pPr>
            <a:r>
              <a:rPr lang="en-US" baseline="0" dirty="0" smtClean="0"/>
              <a:t>Long running transactions terminated after 24 hours</a:t>
            </a:r>
          </a:p>
          <a:p>
            <a:pPr marL="171450" indent="-171450">
              <a:buFont typeface="Arial" pitchFamily="34" charset="0"/>
              <a:buChar char="•"/>
            </a:pPr>
            <a:r>
              <a:rPr lang="en-US" baseline="0" dirty="0" err="1" smtClean="0"/>
              <a:t>DoS</a:t>
            </a:r>
            <a:r>
              <a:rPr lang="en-US" baseline="0" dirty="0" smtClean="0"/>
              <a:t> guard terminates suspect connections with no error message</a:t>
            </a:r>
          </a:p>
          <a:p>
            <a:pPr marL="171450" indent="-171450">
              <a:buFont typeface="Arial" pitchFamily="34" charset="0"/>
              <a:buChar char="•"/>
            </a:pPr>
            <a:r>
              <a:rPr lang="en-US" baseline="0" dirty="0" smtClean="0"/>
              <a:t>Failover events terminate connections</a:t>
            </a:r>
          </a:p>
          <a:p>
            <a:pPr marL="171450" indent="-171450">
              <a:buFont typeface="Arial" pitchFamily="34" charset="0"/>
              <a:buChar char="•"/>
            </a:pPr>
            <a:r>
              <a:rPr lang="en-US" baseline="0" dirty="0" smtClean="0"/>
              <a:t>Throttling may generate errors…which leads to:</a:t>
            </a:r>
          </a:p>
          <a:p>
            <a:pPr marL="171450" indent="-171450">
              <a:buFont typeface="Arial" pitchFamily="34" charset="0"/>
              <a:buChar char="•"/>
            </a:pPr>
            <a:r>
              <a:rPr lang="en-US" baseline="0" dirty="0" smtClean="0"/>
              <a:t>Implement Connection Pooling and Retry logic to handle transient failures</a:t>
            </a:r>
          </a:p>
          <a:p>
            <a:pPr marL="171450" indent="-171450">
              <a:buFont typeface="Arial" pitchFamily="34" charset="0"/>
              <a:buChar char="•"/>
            </a:pPr>
            <a:r>
              <a:rPr lang="en-US" baseline="0" dirty="0" smtClean="0"/>
              <a:t>Latency introduced for updates due to HA replicas</a:t>
            </a:r>
          </a:p>
          <a:p>
            <a:pPr marL="171450" indent="-171450">
              <a:buFont typeface="Arial" pitchFamily="34" charset="0"/>
              <a:buChar char="•"/>
            </a:pPr>
            <a:r>
              <a:rPr lang="en-US" baseline="0" dirty="0" smtClean="0"/>
              <a:t>No cross-database dependencies: </a:t>
            </a:r>
            <a:r>
              <a:rPr lang="en-US" baseline="0" dirty="0" err="1" smtClean="0"/>
              <a:t>resultsets</a:t>
            </a:r>
            <a:r>
              <a:rPr lang="en-US" baseline="0" dirty="0" smtClean="0"/>
              <a:t> from different database must be combined in the application tier (Fan out queries)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ADA9749E-FBCD-4239-AFBA-6C4AFE6C59B7}" type="slidenum">
              <a:rPr lang="en-US" smtClean="0"/>
              <a:pPr/>
              <a:t>41</a:t>
            </a:fld>
            <a:endParaRPr lang="en-US"/>
          </a:p>
        </p:txBody>
      </p:sp>
    </p:spTree>
    <p:extLst>
      <p:ext uri="{BB962C8B-B14F-4D97-AF65-F5344CB8AC3E}">
        <p14:creationId xmlns:p14="http://schemas.microsoft.com/office/powerpoint/2010/main" val="33477696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application connectivity requirement, considerations and best practices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connecting</a:t>
            </a:r>
            <a:r>
              <a:rPr lang="en-US" baseline="0" dirty="0" smtClean="0">
                <a:effectLst/>
                <a:latin typeface="Segoe UI" panose="020B0502040204020203" pitchFamily="34" charset="0"/>
              </a:rPr>
              <a:t> to SQL Database is fairly straight forward, there are some general considerations and recommended coding practices when developing Microsoft Azure SQL Database applications.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dirty="0" smtClean="0"/>
              <a:t>Login: </a:t>
            </a:r>
          </a:p>
          <a:p>
            <a:pPr marL="171450" indent="-171450">
              <a:buFont typeface="Arial" pitchFamily="34" charset="0"/>
              <a:buChar char="•"/>
            </a:pPr>
            <a:r>
              <a:rPr lang="en-US" dirty="0" smtClean="0"/>
              <a:t>Idle connections terminated</a:t>
            </a:r>
            <a:r>
              <a:rPr lang="en-US" baseline="0" dirty="0" smtClean="0"/>
              <a:t> after 30 minutes</a:t>
            </a:r>
          </a:p>
          <a:p>
            <a:pPr marL="171450" indent="-171450">
              <a:buFont typeface="Arial" pitchFamily="34" charset="0"/>
              <a:buChar char="•"/>
            </a:pPr>
            <a:r>
              <a:rPr lang="en-US" baseline="0" dirty="0" smtClean="0"/>
              <a:t>Long running transactions terminated after 24 hours</a:t>
            </a:r>
          </a:p>
          <a:p>
            <a:pPr marL="171450" indent="-171450">
              <a:buFont typeface="Arial" pitchFamily="34" charset="0"/>
              <a:buChar char="•"/>
            </a:pPr>
            <a:r>
              <a:rPr lang="en-US" baseline="0" dirty="0" err="1" smtClean="0"/>
              <a:t>DoS</a:t>
            </a:r>
            <a:r>
              <a:rPr lang="en-US" baseline="0" dirty="0" smtClean="0"/>
              <a:t> guard terminates suspect connections with no error message</a:t>
            </a:r>
          </a:p>
          <a:p>
            <a:pPr marL="171450" indent="-171450">
              <a:buFont typeface="Arial" pitchFamily="34" charset="0"/>
              <a:buChar char="•"/>
            </a:pPr>
            <a:r>
              <a:rPr lang="en-US" baseline="0" dirty="0" smtClean="0"/>
              <a:t>Failover events terminate connections</a:t>
            </a:r>
          </a:p>
          <a:p>
            <a:pPr marL="171450" indent="-171450">
              <a:buFont typeface="Arial" pitchFamily="34" charset="0"/>
              <a:buChar char="•"/>
            </a:pPr>
            <a:r>
              <a:rPr lang="en-US" baseline="0" dirty="0" smtClean="0"/>
              <a:t>Throttling may generate errors…which leads to:</a:t>
            </a:r>
          </a:p>
          <a:p>
            <a:pPr marL="171450" indent="-171450">
              <a:buFont typeface="Arial" pitchFamily="34" charset="0"/>
              <a:buChar char="•"/>
            </a:pPr>
            <a:r>
              <a:rPr lang="en-US" baseline="0" dirty="0" smtClean="0"/>
              <a:t>Implement Connection Pooling and Retry logic to handle transient failures</a:t>
            </a:r>
          </a:p>
          <a:p>
            <a:pPr marL="171450" indent="-171450">
              <a:buFont typeface="Arial" pitchFamily="34" charset="0"/>
              <a:buChar char="•"/>
            </a:pPr>
            <a:r>
              <a:rPr lang="en-US" baseline="0" dirty="0" smtClean="0"/>
              <a:t>Latency introduced for updates due to HA replicas</a:t>
            </a:r>
          </a:p>
          <a:p>
            <a:pPr marL="171450" indent="-171450">
              <a:buFont typeface="Arial" pitchFamily="34" charset="0"/>
              <a:buChar char="•"/>
            </a:pPr>
            <a:r>
              <a:rPr lang="en-US" baseline="0" dirty="0" smtClean="0"/>
              <a:t>No cross-database dependencies: </a:t>
            </a:r>
            <a:r>
              <a:rPr lang="en-US" baseline="0" dirty="0" err="1" smtClean="0"/>
              <a:t>resultsets</a:t>
            </a:r>
            <a:r>
              <a:rPr lang="en-US" baseline="0" dirty="0" smtClean="0"/>
              <a:t> from different database must be combined in the application tier (Fan out queries)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ADA9749E-FBCD-4239-AFBA-6C4AFE6C59B7}" type="slidenum">
              <a:rPr lang="en-US" smtClean="0"/>
              <a:pPr/>
              <a:t>42</a:t>
            </a:fld>
            <a:endParaRPr lang="en-US"/>
          </a:p>
        </p:txBody>
      </p:sp>
    </p:spTree>
    <p:extLst>
      <p:ext uri="{BB962C8B-B14F-4D97-AF65-F5344CB8AC3E}">
        <p14:creationId xmlns:p14="http://schemas.microsoft.com/office/powerpoint/2010/main" val="1605413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7</a:t>
            </a:fld>
            <a:endParaRPr lang="en-US" dirty="0"/>
          </a:p>
        </p:txBody>
      </p:sp>
    </p:spTree>
    <p:extLst>
      <p:ext uri="{BB962C8B-B14F-4D97-AF65-F5344CB8AC3E}">
        <p14:creationId xmlns:p14="http://schemas.microsoft.com/office/powerpoint/2010/main" val="285847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application connectivity requirement, considerations and best practices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connecting</a:t>
            </a:r>
            <a:r>
              <a:rPr lang="en-US" baseline="0" dirty="0" smtClean="0">
                <a:effectLst/>
                <a:latin typeface="Segoe UI" panose="020B0502040204020203" pitchFamily="34" charset="0"/>
              </a:rPr>
              <a:t> to SQL Database is fairly straight forward, there are some general considerations and recommended coding practices when developing Microsoft Azure SQL Database applications.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dirty="0" smtClean="0"/>
              <a:t>Login: </a:t>
            </a:r>
          </a:p>
          <a:p>
            <a:pPr marL="171450" indent="-171450">
              <a:buFont typeface="Arial" pitchFamily="34" charset="0"/>
              <a:buChar char="•"/>
            </a:pPr>
            <a:r>
              <a:rPr lang="en-US" dirty="0" smtClean="0"/>
              <a:t>Idle connections terminated</a:t>
            </a:r>
            <a:r>
              <a:rPr lang="en-US" baseline="0" dirty="0" smtClean="0"/>
              <a:t> after 30 minutes</a:t>
            </a:r>
          </a:p>
          <a:p>
            <a:pPr marL="171450" indent="-171450">
              <a:buFont typeface="Arial" pitchFamily="34" charset="0"/>
              <a:buChar char="•"/>
            </a:pPr>
            <a:r>
              <a:rPr lang="en-US" baseline="0" dirty="0" smtClean="0"/>
              <a:t>Long running transactions terminated after 24 hours</a:t>
            </a:r>
          </a:p>
          <a:p>
            <a:pPr marL="171450" indent="-171450">
              <a:buFont typeface="Arial" pitchFamily="34" charset="0"/>
              <a:buChar char="•"/>
            </a:pPr>
            <a:r>
              <a:rPr lang="en-US" baseline="0" dirty="0" err="1" smtClean="0"/>
              <a:t>DoS</a:t>
            </a:r>
            <a:r>
              <a:rPr lang="en-US" baseline="0" dirty="0" smtClean="0"/>
              <a:t> guard terminates suspect connections with no error message</a:t>
            </a:r>
          </a:p>
          <a:p>
            <a:pPr marL="171450" indent="-171450">
              <a:buFont typeface="Arial" pitchFamily="34" charset="0"/>
              <a:buChar char="•"/>
            </a:pPr>
            <a:r>
              <a:rPr lang="en-US" baseline="0" dirty="0" smtClean="0"/>
              <a:t>Failover events terminate connections</a:t>
            </a:r>
          </a:p>
          <a:p>
            <a:pPr marL="171450" indent="-171450">
              <a:buFont typeface="Arial" pitchFamily="34" charset="0"/>
              <a:buChar char="•"/>
            </a:pPr>
            <a:r>
              <a:rPr lang="en-US" baseline="0" dirty="0" smtClean="0"/>
              <a:t>Throttling may generate errors…which leads to:</a:t>
            </a:r>
          </a:p>
          <a:p>
            <a:pPr marL="171450" indent="-171450">
              <a:buFont typeface="Arial" pitchFamily="34" charset="0"/>
              <a:buChar char="•"/>
            </a:pPr>
            <a:r>
              <a:rPr lang="en-US" baseline="0" dirty="0" smtClean="0"/>
              <a:t>Implement Connection Pooling and Retry logic to handle transient failures</a:t>
            </a:r>
          </a:p>
          <a:p>
            <a:pPr marL="171450" indent="-171450">
              <a:buFont typeface="Arial" pitchFamily="34" charset="0"/>
              <a:buChar char="•"/>
            </a:pPr>
            <a:r>
              <a:rPr lang="en-US" baseline="0" dirty="0" smtClean="0"/>
              <a:t>Latency introduced for updates due to HA replicas</a:t>
            </a:r>
          </a:p>
          <a:p>
            <a:pPr marL="171450" indent="-171450">
              <a:buFont typeface="Arial" pitchFamily="34" charset="0"/>
              <a:buChar char="•"/>
            </a:pPr>
            <a:r>
              <a:rPr lang="en-US" baseline="0" dirty="0" smtClean="0"/>
              <a:t>No cross-database dependencies: </a:t>
            </a:r>
            <a:r>
              <a:rPr lang="en-US" baseline="0" dirty="0" err="1" smtClean="0"/>
              <a:t>resultsets</a:t>
            </a:r>
            <a:r>
              <a:rPr lang="en-US" baseline="0" dirty="0" smtClean="0"/>
              <a:t> from different database must be combined in the application tier (Fan out queries)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ADA9749E-FBCD-4239-AFBA-6C4AFE6C59B7}" type="slidenum">
              <a:rPr lang="en-US" smtClean="0"/>
              <a:pPr/>
              <a:t>43</a:t>
            </a:fld>
            <a:endParaRPr lang="en-US"/>
          </a:p>
        </p:txBody>
      </p:sp>
    </p:spTree>
    <p:extLst>
      <p:ext uri="{BB962C8B-B14F-4D97-AF65-F5344CB8AC3E}">
        <p14:creationId xmlns:p14="http://schemas.microsoft.com/office/powerpoint/2010/main" val="33981177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44</a:t>
            </a:fld>
            <a:endParaRPr lang="en-US"/>
          </a:p>
        </p:txBody>
      </p:sp>
    </p:spTree>
    <p:extLst>
      <p:ext uri="{BB962C8B-B14F-4D97-AF65-F5344CB8AC3E}">
        <p14:creationId xmlns:p14="http://schemas.microsoft.com/office/powerpoint/2010/main" val="35986852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portal.azure.com</a:t>
            </a:r>
            <a:r>
              <a:rPr lang="en-US" baseline="0" dirty="0" smtClean="0"/>
              <a:t>.</a:t>
            </a:r>
          </a:p>
          <a:p>
            <a:r>
              <a:rPr lang="en-US" baseline="0" dirty="0" smtClean="0"/>
              <a:t>Enter Marketplace.</a:t>
            </a:r>
          </a:p>
          <a:p>
            <a:r>
              <a:rPr lang="en-US" baseline="0" dirty="0" smtClean="0"/>
              <a:t>Select Data -&gt; SQL Server -&gt; Any SQL VM you like.</a:t>
            </a:r>
          </a:p>
          <a:p>
            <a:r>
              <a:rPr lang="en-US" baseline="0" dirty="0" smtClean="0"/>
              <a:t>Show Pricing tier options and settings.</a:t>
            </a:r>
          </a:p>
          <a:p>
            <a:r>
              <a:rPr lang="en-US" baseline="0" dirty="0" smtClean="0"/>
              <a:t>Deploy it!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47</a:t>
            </a:fld>
            <a:endParaRPr lang="en-US"/>
          </a:p>
        </p:txBody>
      </p:sp>
    </p:spTree>
    <p:extLst>
      <p:ext uri="{BB962C8B-B14F-4D97-AF65-F5344CB8AC3E}">
        <p14:creationId xmlns:p14="http://schemas.microsoft.com/office/powerpoint/2010/main" val="42629526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11/21/2014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49546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11/21/2014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59</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617379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11/21/2014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60</a:t>
            </a:fld>
            <a:endParaRPr lang="en-US" dirty="0">
              <a:solidFill>
                <a:prstClr val="black"/>
              </a:solidFill>
            </a:endParaRPr>
          </a:p>
        </p:txBody>
      </p:sp>
    </p:spTree>
    <p:extLst>
      <p:ext uri="{BB962C8B-B14F-4D97-AF65-F5344CB8AC3E}">
        <p14:creationId xmlns:p14="http://schemas.microsoft.com/office/powerpoint/2010/main" val="36379379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pPr marL="171450" indent="-171450">
              <a:buFont typeface="Arial" pitchFamily="34" charset="0"/>
              <a:buChar char="•"/>
            </a:pPr>
            <a:r>
              <a:rPr lang="en-NZ" dirty="0" smtClean="0"/>
              <a:t>The Blob service provides storage for entities, such as binary files and text files. </a:t>
            </a:r>
          </a:p>
          <a:p>
            <a:pPr marL="171450" indent="-171450">
              <a:buFont typeface="Arial" pitchFamily="34" charset="0"/>
              <a:buChar char="•"/>
            </a:pPr>
            <a:r>
              <a:rPr lang="en-NZ" dirty="0" smtClean="0"/>
              <a:t>The REST API for the Blob service exposes two resources: </a:t>
            </a:r>
          </a:p>
          <a:p>
            <a:pPr marL="384431" lvl="1" indent="-171450">
              <a:buFont typeface="Arial" pitchFamily="34" charset="0"/>
              <a:buChar char="•"/>
            </a:pPr>
            <a:r>
              <a:rPr lang="en-NZ" dirty="0" smtClean="0"/>
              <a:t>Containers </a:t>
            </a:r>
          </a:p>
          <a:p>
            <a:pPr marL="384431" lvl="1" indent="-171450">
              <a:buFont typeface="Arial" pitchFamily="34" charset="0"/>
              <a:buChar char="•"/>
            </a:pPr>
            <a:r>
              <a:rPr lang="en-NZ" dirty="0" smtClean="0"/>
              <a:t>Blobs. </a:t>
            </a:r>
          </a:p>
          <a:p>
            <a:pPr marL="384431" lvl="1" indent="-171450">
              <a:buFont typeface="Arial" pitchFamily="34" charset="0"/>
              <a:buChar char="•"/>
            </a:pPr>
            <a:r>
              <a:rPr lang="en-NZ" dirty="0" smtClean="0"/>
              <a:t>A container is a set of blobs; every blob must belong to a container. </a:t>
            </a:r>
          </a:p>
          <a:p>
            <a:pPr marL="171450" lvl="0" indent="-171450">
              <a:buFont typeface="Arial" pitchFamily="34" charset="0"/>
              <a:buChar char="•"/>
            </a:pPr>
            <a:r>
              <a:rPr lang="en-NZ" dirty="0" smtClean="0"/>
              <a:t>The Blob service defines two types of blobs:</a:t>
            </a:r>
          </a:p>
          <a:p>
            <a:pPr marL="384431" lvl="1" indent="-171450">
              <a:buFont typeface="Arial" pitchFamily="34" charset="0"/>
              <a:buChar char="•"/>
            </a:pPr>
            <a:r>
              <a:rPr lang="en-NZ" dirty="0" smtClean="0"/>
              <a:t>Block blobs, which are optimized for streaming. </a:t>
            </a:r>
          </a:p>
          <a:p>
            <a:pPr marL="384431" lvl="1" indent="-171450">
              <a:buFont typeface="Arial" pitchFamily="34" charset="0"/>
              <a:buChar char="•"/>
            </a:pPr>
            <a:r>
              <a:rPr lang="en-NZ" dirty="0" smtClean="0"/>
              <a:t>Page blobs, which are optimized for random read/write operations and which provide the ability to write to a range of bytes in a blob.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Blobs can be read by calling the </a:t>
            </a:r>
            <a:r>
              <a:rPr lang="en-NZ" dirty="0" smtClean="0">
                <a:hlinkClick r:id="rId3"/>
              </a:rPr>
              <a:t>Get Blob</a:t>
            </a:r>
            <a:r>
              <a:rPr lang="en-NZ" dirty="0" smtClean="0"/>
              <a:t> operation. A client may read the entire blob, or an arbitrary range of bytes.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Block blobs less than or equal to 64 MB in size can be uploaded by calling the </a:t>
            </a:r>
            <a:r>
              <a:rPr lang="en-NZ" dirty="0" smtClean="0">
                <a:hlinkClick r:id="rId4"/>
              </a:rPr>
              <a:t>Put Blob</a:t>
            </a:r>
            <a:r>
              <a:rPr lang="en-NZ" dirty="0" smtClean="0"/>
              <a:t> operation. </a:t>
            </a:r>
          </a:p>
          <a:p>
            <a:pPr marL="171450" lvl="0" indent="-171450">
              <a:buFont typeface="Arial" pitchFamily="34" charset="0"/>
              <a:buChar char="•"/>
            </a:pPr>
            <a:r>
              <a:rPr lang="en-NZ" dirty="0" smtClean="0"/>
              <a:t>Block blobs larger than 64 MB must be uploaded as a set of blocks, each of which must be less than or equal to 4 MB in size. </a:t>
            </a:r>
            <a:br>
              <a:rPr lang="en-NZ" dirty="0" smtClean="0"/>
            </a:br>
            <a:endParaRPr lang="en-NZ" dirty="0" smtClean="0"/>
          </a:p>
          <a:p>
            <a:pPr marL="171450" lvl="0" indent="-171450">
              <a:buFont typeface="Arial" pitchFamily="34" charset="0"/>
              <a:buChar char="•"/>
            </a:pPr>
            <a:r>
              <a:rPr lang="en-NZ" dirty="0" smtClean="0"/>
              <a:t>Page blobs are created and initialized with a maximum size with a call to </a:t>
            </a:r>
            <a:r>
              <a:rPr lang="en-NZ" dirty="0" smtClean="0">
                <a:hlinkClick r:id="rId4"/>
              </a:rPr>
              <a:t>Put Blob</a:t>
            </a:r>
            <a:r>
              <a:rPr lang="en-NZ" dirty="0" smtClean="0"/>
              <a:t>. </a:t>
            </a:r>
          </a:p>
          <a:p>
            <a:pPr marL="171450" lvl="0" indent="-171450">
              <a:buFont typeface="Arial" pitchFamily="34" charset="0"/>
              <a:buChar char="•"/>
            </a:pPr>
            <a:r>
              <a:rPr lang="en-NZ" dirty="0" smtClean="0"/>
              <a:t>To write content to a page blob, you call the </a:t>
            </a:r>
            <a:r>
              <a:rPr lang="en-NZ" dirty="0" smtClean="0">
                <a:hlinkClick r:id="rId5"/>
              </a:rPr>
              <a:t>Put Page</a:t>
            </a:r>
            <a:r>
              <a:rPr lang="en-NZ" dirty="0" smtClean="0"/>
              <a:t> operation. The maximum size currently supported for a page blob is 1 TB.</a:t>
            </a:r>
          </a:p>
          <a:p>
            <a:endParaRPr lang="en-US" b="1" dirty="0" smtClean="0"/>
          </a:p>
          <a:p>
            <a:r>
              <a:rPr lang="en-US" b="1" dirty="0" smtClean="0"/>
              <a:t>Notes</a:t>
            </a:r>
          </a:p>
          <a:p>
            <a:r>
              <a:rPr lang="en-US" dirty="0" smtClean="0"/>
              <a:t>http://msdn.microsoft.com/en-us/library/dd573356.aspx</a:t>
            </a:r>
          </a:p>
          <a:p>
            <a:r>
              <a:rPr lang="en-NZ" dirty="0" smtClean="0"/>
              <a:t>Using the REST API for the Blob service, developers can create a hierarchical namespace similar to a file system. 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i="1" dirty="0" smtClean="0"/>
              <a:t>MyGroup/</a:t>
            </a:r>
            <a:r>
              <a:rPr lang="en-NZ" dirty="0" smtClean="0"/>
              <a:t>.</a:t>
            </a:r>
            <a:endParaRPr lang="en-US"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pPr/>
              <a:t>68</a:t>
            </a:fld>
            <a:endParaRPr lang="en-US" dirty="0"/>
          </a:p>
        </p:txBody>
      </p:sp>
    </p:spTree>
    <p:extLst>
      <p:ext uri="{BB962C8B-B14F-4D97-AF65-F5344CB8AC3E}">
        <p14:creationId xmlns:p14="http://schemas.microsoft.com/office/powerpoint/2010/main" val="7994587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69</a:t>
            </a:fld>
            <a:endParaRPr lang="en-US" dirty="0"/>
          </a:p>
        </p:txBody>
      </p:sp>
    </p:spTree>
    <p:extLst>
      <p:ext uri="{BB962C8B-B14F-4D97-AF65-F5344CB8AC3E}">
        <p14:creationId xmlns:p14="http://schemas.microsoft.com/office/powerpoint/2010/main" val="19290621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70</a:t>
            </a:fld>
            <a:endParaRPr lang="en-US" dirty="0"/>
          </a:p>
        </p:txBody>
      </p:sp>
    </p:spTree>
    <p:extLst>
      <p:ext uri="{BB962C8B-B14F-4D97-AF65-F5344CB8AC3E}">
        <p14:creationId xmlns:p14="http://schemas.microsoft.com/office/powerpoint/2010/main" val="23197482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71</a:t>
            </a:fld>
            <a:endParaRPr lang="en-US" dirty="0"/>
          </a:p>
        </p:txBody>
      </p:sp>
    </p:spTree>
    <p:extLst>
      <p:ext uri="{BB962C8B-B14F-4D97-AF65-F5344CB8AC3E}">
        <p14:creationId xmlns:p14="http://schemas.microsoft.com/office/powerpoint/2010/main" val="595432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the overall</a:t>
            </a:r>
            <a:r>
              <a:rPr lang="en-US" baseline="0" dirty="0" smtClean="0">
                <a:effectLst/>
                <a:latin typeface="Segoe UI" panose="020B0502040204020203" pitchFamily="34" charset="0"/>
              </a:rPr>
              <a:t> concepts and benefits of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Let’s clear up</a:t>
            </a:r>
            <a:r>
              <a:rPr lang="en-US" baseline="0" dirty="0" smtClean="0">
                <a:effectLst/>
                <a:latin typeface="Segoe UI" panose="020B0502040204020203" pitchFamily="34" charset="0"/>
              </a:rPr>
              <a:t> any confusion and look at the basics of what SQL Database really is and some of its benefits.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The same great SQL Server database technology that you know, love, and use on-premises provided</a:t>
            </a:r>
            <a:r>
              <a:rPr lang="en-US" baseline="0" dirty="0" smtClean="0">
                <a:effectLst/>
                <a:latin typeface="Segoe UI" panose="020B0502040204020203" pitchFamily="34" charset="0"/>
              </a:rPr>
              <a:t> as a service</a:t>
            </a:r>
            <a:endParaRPr lang="en-US" dirty="0" smtClean="0">
              <a:effectLst/>
            </a:endParaRPr>
          </a:p>
          <a:p>
            <a:pPr rtl="0"/>
            <a:r>
              <a:rPr lang="en-US" dirty="0" smtClean="0">
                <a:effectLst/>
                <a:latin typeface="Segoe UI" panose="020B0502040204020203" pitchFamily="34" charset="0"/>
              </a:rPr>
              <a:t>Enterprise-ready</a:t>
            </a:r>
            <a:r>
              <a:rPr lang="en-US" baseline="0" dirty="0" smtClean="0">
                <a:effectLst/>
                <a:latin typeface="Segoe UI" panose="020B0502040204020203" pitchFamily="34" charset="0"/>
              </a:rPr>
              <a:t> </a:t>
            </a:r>
          </a:p>
          <a:p>
            <a:pPr rtl="0"/>
            <a:r>
              <a:rPr lang="en-US" baseline="0" dirty="0" smtClean="0">
                <a:effectLst/>
                <a:latin typeface="Segoe UI" panose="020B0502040204020203" pitchFamily="34" charset="0"/>
              </a:rPr>
              <a:t>Automatic support for High-Availability</a:t>
            </a:r>
          </a:p>
          <a:p>
            <a:pPr rtl="0"/>
            <a:r>
              <a:rPr lang="en-US" baseline="0" dirty="0" smtClean="0">
                <a:effectLst/>
                <a:latin typeface="Segoe UI" panose="020B0502040204020203" pitchFamily="34" charset="0"/>
              </a:rPr>
              <a:t>Designed to scale on-demand to provide the same great elasticity</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High-availability – 3 copies of the database free for the cost of the one database. Always</a:t>
            </a:r>
            <a:r>
              <a:rPr lang="en-US" baseline="0" dirty="0" smtClean="0">
                <a:effectLst/>
                <a:latin typeface="Segoe UI" panose="020B0502040204020203" pitchFamily="34" charset="0"/>
              </a:rPr>
              <a:t> in sync. The cost to do this on-premises isn’t cheap. This is </a:t>
            </a:r>
            <a:r>
              <a:rPr lang="en-US" b="1" baseline="0" dirty="0" smtClean="0">
                <a:effectLst/>
                <a:latin typeface="Segoe UI" panose="020B0502040204020203" pitchFamily="34" charset="0"/>
              </a:rPr>
              <a:t>FREE</a:t>
            </a:r>
            <a:r>
              <a:rPr lang="en-US" baseline="0" dirty="0" smtClean="0">
                <a:effectLst/>
                <a:latin typeface="Segoe UI" panose="020B0502040204020203" pitchFamily="34" charset="0"/>
              </a:rPr>
              <a:t> in SQL Database.</a:t>
            </a:r>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3201292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dirty="0" smtClean="0"/>
              <a:t>Account can contain unlimited number of containers</a:t>
            </a:r>
          </a:p>
          <a:p>
            <a:pPr marL="171450" indent="-171450">
              <a:buFont typeface="Arial" pitchFamily="34" charset="0"/>
              <a:buChar char="•"/>
            </a:pPr>
            <a:r>
              <a:rPr lang="en-US" dirty="0" smtClean="0"/>
              <a:t>Root container useful</a:t>
            </a:r>
            <a:r>
              <a:rPr lang="en-US" baseline="0" dirty="0" smtClean="0"/>
              <a:t> when serving Silverlight and flash out of Blob storage. May need to store Cross domain access policy files in root of the domain</a:t>
            </a:r>
          </a:p>
          <a:p>
            <a:pPr marL="171450" indent="-171450">
              <a:buFont typeface="Arial" pitchFamily="34" charset="0"/>
              <a:buChar char="•"/>
            </a:pPr>
            <a:r>
              <a:rPr lang="en-US" baseline="0" dirty="0" smtClean="0"/>
              <a:t>Metadata is up to 8KB of name value pairs per container</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72</a:t>
            </a:fld>
            <a:endParaRPr lang="en-US" dirty="0"/>
          </a:p>
        </p:txBody>
      </p:sp>
    </p:spTree>
    <p:extLst>
      <p:ext uri="{BB962C8B-B14F-4D97-AF65-F5344CB8AC3E}">
        <p14:creationId xmlns:p14="http://schemas.microsoft.com/office/powerpoint/2010/main" val="34365889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basics of listing blobs in a container</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The </a:t>
            </a:r>
            <a:r>
              <a:rPr lang="en-NZ" b="1" dirty="0" smtClean="0"/>
              <a:t>List Blobs</a:t>
            </a:r>
            <a:r>
              <a:rPr lang="en-NZ" dirty="0" smtClean="0"/>
              <a:t> operation enumerates the list of blobs under the specified container.</a:t>
            </a:r>
          </a:p>
          <a:p>
            <a:pPr marL="171450" indent="-171450">
              <a:buFont typeface="Arial" pitchFamily="34" charset="0"/>
              <a:buChar char="•"/>
            </a:pPr>
            <a:r>
              <a:rPr lang="en-NZ" dirty="0" smtClean="0"/>
              <a:t>Can include uncommitted</a:t>
            </a:r>
            <a:r>
              <a:rPr lang="en-NZ" baseline="0" dirty="0" smtClean="0"/>
              <a:t> Blobs- see discussion on Blocks and Block Lists</a:t>
            </a:r>
          </a:p>
          <a:p>
            <a:pPr marL="171450" indent="-171450">
              <a:buFont typeface="Arial" pitchFamily="34" charset="0"/>
              <a:buChar char="•"/>
            </a:pPr>
            <a:r>
              <a:rPr lang="en-NZ" baseline="0" dirty="0" smtClean="0"/>
              <a:t>Can include snapshots</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73</a:t>
            </a:fld>
            <a:endParaRPr lang="en-US" dirty="0"/>
          </a:p>
        </p:txBody>
      </p:sp>
    </p:spTree>
    <p:extLst>
      <p:ext uri="{BB962C8B-B14F-4D97-AF65-F5344CB8AC3E}">
        <p14:creationId xmlns:p14="http://schemas.microsoft.com/office/powerpoint/2010/main" val="34275910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pagination when listing blobs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Reponses over multiple pages return</a:t>
            </a:r>
            <a:r>
              <a:rPr lang="en-NZ" baseline="0" dirty="0" smtClean="0"/>
              <a:t> a marker value</a:t>
            </a:r>
          </a:p>
          <a:p>
            <a:pPr marL="171450" indent="-171450">
              <a:buFont typeface="Arial" pitchFamily="34" charset="0"/>
              <a:buChar char="•"/>
            </a:pPr>
            <a:r>
              <a:rPr lang="en-NZ" baseline="0" dirty="0" smtClean="0"/>
              <a:t>This marker is sent to get subsequent page</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74</a:t>
            </a:fld>
            <a:endParaRPr lang="en-US" dirty="0"/>
          </a:p>
        </p:txBody>
      </p:sp>
    </p:spTree>
    <p:extLst>
      <p:ext uri="{BB962C8B-B14F-4D97-AF65-F5344CB8AC3E}">
        <p14:creationId xmlns:p14="http://schemas.microsoft.com/office/powerpoint/2010/main" val="2283472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r>
              <a:rPr lang="en-US" baseline="0" dirty="0" smtClean="0"/>
              <a:t> specific demo identified.  Use the MMC or MyAzureStorage.com or Visual Studio to interact with </a:t>
            </a:r>
            <a:r>
              <a:rPr lang="en-US" baseline="0" smtClean="0"/>
              <a:t>blob storage.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75</a:t>
            </a:fld>
            <a:endParaRPr lang="en-US" dirty="0"/>
          </a:p>
        </p:txBody>
      </p:sp>
    </p:spTree>
    <p:extLst>
      <p:ext uri="{BB962C8B-B14F-4D97-AF65-F5344CB8AC3E}">
        <p14:creationId xmlns:p14="http://schemas.microsoft.com/office/powerpoint/2010/main" val="42124519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Slide Objective</a:t>
            </a:r>
          </a:p>
          <a:p>
            <a:r>
              <a:rPr lang="en-US" b="0" dirty="0" smtClean="0"/>
              <a:t>Understand different blob types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Microsoft Azure 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171450" indent="-171450">
              <a:buFont typeface="Arial" pitchFamily="34" charset="0"/>
              <a:buChar char="•"/>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6"/>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76</a:t>
            </a:fld>
            <a:endParaRPr lang="en-US" dirty="0"/>
          </a:p>
        </p:txBody>
      </p:sp>
    </p:spTree>
    <p:extLst>
      <p:ext uri="{BB962C8B-B14F-4D97-AF65-F5344CB8AC3E}">
        <p14:creationId xmlns:p14="http://schemas.microsoft.com/office/powerpoint/2010/main" val="3448692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uploading a block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Block blobs let you upload large blobs efficiently. Block blobs are comprised of blocks, each of which is identified by a block ID.</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When you upload a block to a blob in your storage account, it is associated with the specified block blob, but it does not become part of the blob until you commit a list of blocks that includes the new block's ID. </a:t>
            </a:r>
          </a:p>
          <a:p>
            <a:pPr marL="285750" indent="-285750">
              <a:buFont typeface="Arial" pitchFamily="34" charset="0"/>
              <a:buChar char="•"/>
            </a:pPr>
            <a:r>
              <a:rPr lang="en-US" dirty="0" smtClean="0"/>
              <a:t>New blocks remain in an uncommitted state until they are specifically committed or discarded. </a:t>
            </a:r>
          </a:p>
          <a:p>
            <a:pPr marL="285750" indent="-285750">
              <a:buFont typeface="Arial" pitchFamily="34" charset="0"/>
              <a:buChar char="•"/>
            </a:pPr>
            <a:r>
              <a:rPr lang="en-US" dirty="0" smtClean="0"/>
              <a:t>Writing a block does not update the last modified time of an existing blob.</a:t>
            </a:r>
          </a:p>
          <a:p>
            <a:pPr marL="285750" indent="-285750">
              <a:buFont typeface="Arial" pitchFamily="34" charset="0"/>
              <a:buChar char="•"/>
            </a:pPr>
            <a:r>
              <a:rPr lang="en-US" dirty="0" smtClean="0"/>
              <a:t>With a block blob, you can upload multiple blocks in parallel to decrease upload time. </a:t>
            </a:r>
          </a:p>
          <a:p>
            <a:pPr marL="285750" indent="-285750">
              <a:buFont typeface="Arial" pitchFamily="34" charset="0"/>
              <a:buChar char="•"/>
            </a:pPr>
            <a:r>
              <a:rPr lang="en-US" dirty="0" smtClean="0"/>
              <a:t>Each block can include an MD5 hash to verify the transfer, so you can track upload progress and re-send blocks as needed. </a:t>
            </a:r>
          </a:p>
          <a:p>
            <a:pPr marL="285750" indent="-285750">
              <a:buFont typeface="Arial" pitchFamily="34" charset="0"/>
              <a:buChar char="•"/>
            </a:pPr>
            <a:r>
              <a:rPr lang="en-US" dirty="0" smtClean="0"/>
              <a:t>You can upload blocks in any order, and determine their sequence in the final block list commitment step.</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77</a:t>
            </a:fld>
            <a:endParaRPr lang="en-US" dirty="0"/>
          </a:p>
        </p:txBody>
      </p:sp>
    </p:spTree>
    <p:extLst>
      <p:ext uri="{BB962C8B-B14F-4D97-AF65-F5344CB8AC3E}">
        <p14:creationId xmlns:p14="http://schemas.microsoft.com/office/powerpoint/2010/main" val="2570604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page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Page blobs are a collection of 512-byte pages optimized for random read and write operations.</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The maximum size for a page blob is 1 TB.</a:t>
            </a:r>
          </a:p>
          <a:p>
            <a:pPr marL="285750" indent="-285750">
              <a:buFont typeface="Arial" pitchFamily="34" charset="0"/>
              <a:buChar char="•"/>
            </a:pPr>
            <a:r>
              <a:rPr lang="en-US" dirty="0" smtClean="0"/>
              <a:t>To create a page blob, you initialize the page blob and specify the maximum size the page blob will grow. </a:t>
            </a:r>
          </a:p>
          <a:p>
            <a:pPr marL="285750" indent="-285750">
              <a:buFont typeface="Arial" pitchFamily="34" charset="0"/>
              <a:buChar char="•"/>
            </a:pPr>
            <a:r>
              <a:rPr lang="en-US" dirty="0" smtClean="0"/>
              <a:t>To add or update the contents of a page blob, you write a page or pages by specifying an offset and a range that align to 512-byte page boundaries. </a:t>
            </a:r>
          </a:p>
          <a:p>
            <a:pPr marL="285750" indent="-285750">
              <a:buFont typeface="Arial" pitchFamily="34" charset="0"/>
              <a:buChar char="•"/>
            </a:pPr>
            <a:r>
              <a:rPr lang="en-US" dirty="0" smtClean="0"/>
              <a:t>A write to a page blob can overwrite just one page, some pages, or up to 4 MB of the page blob. </a:t>
            </a:r>
          </a:p>
          <a:p>
            <a:pPr marL="285750" indent="-285750">
              <a:buFont typeface="Arial" pitchFamily="34" charset="0"/>
              <a:buChar char="•"/>
            </a:pPr>
            <a:r>
              <a:rPr lang="en-US" dirty="0" smtClean="0"/>
              <a:t>Writes to page blobs happen in-place and are immediately committed to the blob. </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78</a:t>
            </a:fld>
            <a:endParaRPr lang="en-US" dirty="0"/>
          </a:p>
        </p:txBody>
      </p:sp>
    </p:spTree>
    <p:extLst>
      <p:ext uri="{BB962C8B-B14F-4D97-AF65-F5344CB8AC3E}">
        <p14:creationId xmlns:p14="http://schemas.microsoft.com/office/powerpoint/2010/main" val="296277057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79</a:t>
            </a:fld>
            <a:endParaRPr lang="en-US" dirty="0"/>
          </a:p>
        </p:txBody>
      </p:sp>
    </p:spTree>
    <p:extLst>
      <p:ext uri="{BB962C8B-B14F-4D97-AF65-F5344CB8AC3E}">
        <p14:creationId xmlns:p14="http://schemas.microsoft.com/office/powerpoint/2010/main" val="25047869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80</a:t>
            </a:fld>
            <a:endParaRPr lang="en-US" dirty="0"/>
          </a:p>
        </p:txBody>
      </p:sp>
    </p:spTree>
    <p:extLst>
      <p:ext uri="{BB962C8B-B14F-4D97-AF65-F5344CB8AC3E}">
        <p14:creationId xmlns:p14="http://schemas.microsoft.com/office/powerpoint/2010/main" val="40755393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81</a:t>
            </a:fld>
            <a:endParaRPr lang="en-US" dirty="0"/>
          </a:p>
        </p:txBody>
      </p:sp>
    </p:spTree>
    <p:extLst>
      <p:ext uri="{BB962C8B-B14F-4D97-AF65-F5344CB8AC3E}">
        <p14:creationId xmlns:p14="http://schemas.microsoft.com/office/powerpoint/2010/main" val="1914455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To understand the actual architecture</a:t>
            </a:r>
            <a:r>
              <a:rPr lang="en-US" baseline="0" dirty="0" smtClean="0">
                <a:effectLst/>
                <a:latin typeface="Segoe UI" panose="020B0502040204020203" pitchFamily="34" charset="0"/>
              </a:rPr>
              <a:t> that provides the enterprise-ready SQL Database service.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Developers have spent years working</a:t>
            </a:r>
            <a:r>
              <a:rPr lang="en-US" baseline="0" dirty="0" smtClean="0">
                <a:effectLst/>
              </a:rPr>
              <a:t> with their technology of choice, and Microsoft wanted to ensure that the technologies and tools you use today will continue to work with SQL Database without learning a whole new set of technologies.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Familiar technology</a:t>
            </a:r>
            <a:r>
              <a:rPr lang="en-US" baseline="0" dirty="0" smtClean="0">
                <a:effectLst/>
                <a:latin typeface="Segoe UI" panose="020B0502040204020203" pitchFamily="34" charset="0"/>
              </a:rPr>
              <a:t> and tools</a:t>
            </a:r>
          </a:p>
          <a:p>
            <a:pPr rtl="0"/>
            <a:r>
              <a:rPr lang="en-US" baseline="0" dirty="0" smtClean="0">
                <a:effectLst/>
                <a:latin typeface="Segoe UI" panose="020B0502040204020203" pitchFamily="34" charset="0"/>
              </a:rPr>
              <a:t>Similar architecture as that of on-premises</a:t>
            </a:r>
            <a:endParaRPr lang="en-US" dirty="0" smtClean="0">
              <a:effectLst/>
            </a:endParaRPr>
          </a:p>
          <a:p>
            <a:pPr rtl="0"/>
            <a:r>
              <a:rPr lang="en-US" dirty="0" smtClean="0">
                <a:effectLst/>
                <a:latin typeface="Segoe UI" panose="020B0502040204020203" pitchFamily="34" charset="0"/>
              </a:rPr>
              <a:t>Additional layer providing</a:t>
            </a:r>
            <a:r>
              <a:rPr lang="en-US" baseline="0" dirty="0" smtClean="0">
                <a:effectLst/>
                <a:latin typeface="Segoe UI" panose="020B0502040204020203" pitchFamily="34" charset="0"/>
              </a:rPr>
              <a:t> server and database partitioning, client connection routing, and billing. </a:t>
            </a:r>
          </a:p>
          <a:p>
            <a:pPr rtl="0"/>
            <a:r>
              <a:rPr lang="en-US" baseline="0" dirty="0" smtClean="0">
                <a:effectLst/>
                <a:latin typeface="Segoe UI" panose="020B0502040204020203" pitchFamily="34" charset="0"/>
              </a:rPr>
              <a:t>Same great SQL Server technology on the backend.</a:t>
            </a:r>
          </a:p>
          <a:p>
            <a:pPr rtl="0"/>
            <a:r>
              <a:rPr lang="en-US" baseline="0" dirty="0" smtClean="0">
                <a:effectLst/>
                <a:latin typeface="Segoe UI" panose="020B0502040204020203" pitchFamily="34" charset="0"/>
              </a:rPr>
              <a:t>Additional services (SQL Database Fabric) to ensure SLAs are met and to ensure optimum performance.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b="1" dirty="0" smtClean="0"/>
              <a:t>Client</a:t>
            </a:r>
            <a:r>
              <a:rPr lang="en-US" baseline="0" dirty="0" smtClean="0"/>
              <a:t> - </a:t>
            </a:r>
            <a:r>
              <a:rPr lang="en-US" dirty="0" smtClean="0"/>
              <a:t>The client layer resides closest to your application, and is used by your application to communicate directly with SQL Database. The client layer can reside on-premise in your datacenter or be hosted in Microsoft Azure. Because SQL Database provides the same tabular data stream (TDS) interface as SQL Server, you can use familiar tools and libraries to build client applications for data that is in the cloud.</a:t>
            </a:r>
          </a:p>
          <a:p>
            <a:endParaRPr lang="en-US" dirty="0" smtClean="0"/>
          </a:p>
          <a:p>
            <a:r>
              <a:rPr lang="en-US" b="1" dirty="0" smtClean="0"/>
              <a:t>Services</a:t>
            </a:r>
            <a:r>
              <a:rPr lang="en-US" dirty="0" smtClean="0"/>
              <a:t> - The services layer functions as a gateway between the client layer and the platform layer, where the data resides. The services layer provides three functions: provisioning, billing and metering, and connection routing. </a:t>
            </a:r>
          </a:p>
          <a:p>
            <a:r>
              <a:rPr lang="en-US" dirty="0" smtClean="0"/>
              <a:t>The services layer provisions the databases that you specify with your Microsoft Azure platform account. The billing and metering aspect of the services layer enables multi-tenant support by providing monitoring and billing for database usage based on individual Microsoft Azure platform accounts. SQL Database is built on a scalable platform involving numerous physical servers; this layer handles all the connections routing between your application and the physical servers where your data resides.</a:t>
            </a:r>
          </a:p>
          <a:p>
            <a:endParaRPr lang="en-US" dirty="0" smtClean="0"/>
          </a:p>
          <a:p>
            <a:r>
              <a:rPr lang="en-US" b="1" dirty="0" smtClean="0"/>
              <a:t>Platform</a:t>
            </a:r>
            <a:r>
              <a:rPr lang="en-US" dirty="0" smtClean="0"/>
              <a:t> - The platform layer includes the physical servers and services that support the services layer. The platform layer consists of many instances of SQL Server, each of which is managed by the SQL Database fabric. </a:t>
            </a:r>
          </a:p>
          <a:p>
            <a:r>
              <a:rPr lang="en-US" dirty="0" smtClean="0"/>
              <a:t>The SQL Database fabric is a distributed computing system composed of tightly integrated networks, servers, and storage. It enables automatic failover, load balancing, and automatic replication between physical servers. </a:t>
            </a:r>
          </a:p>
          <a:p>
            <a:r>
              <a:rPr lang="en-US" dirty="0" smtClean="0"/>
              <a:t>Management services monitor the health of individual servers and enable automated installation of service upgrades and software patches. </a:t>
            </a:r>
          </a:p>
          <a:p>
            <a:endParaRPr lang="en-US" dirty="0" smtClean="0"/>
          </a:p>
          <a:p>
            <a:r>
              <a:rPr lang="en-US" b="1" dirty="0" smtClean="0"/>
              <a:t>Infrastructure</a:t>
            </a:r>
            <a:r>
              <a:rPr lang="en-US" baseline="0" dirty="0" smtClean="0"/>
              <a:t> - </a:t>
            </a:r>
            <a:r>
              <a:rPr lang="en-US" dirty="0" smtClean="0"/>
              <a:t>The infrastructure layer represents the IT administration of the physical hardware and operating systems that support the services layer.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0833638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86</a:t>
            </a:fld>
            <a:endParaRPr lang="en-US"/>
          </a:p>
        </p:txBody>
      </p:sp>
    </p:spTree>
    <p:extLst>
      <p:ext uri="{BB962C8B-B14F-4D97-AF65-F5344CB8AC3E}">
        <p14:creationId xmlns:p14="http://schemas.microsoft.com/office/powerpoint/2010/main" val="31606375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87</a:t>
            </a:fld>
            <a:endParaRPr lang="en-US"/>
          </a:p>
        </p:txBody>
      </p:sp>
    </p:spTree>
    <p:extLst>
      <p:ext uri="{BB962C8B-B14F-4D97-AF65-F5344CB8AC3E}">
        <p14:creationId xmlns:p14="http://schemas.microsoft.com/office/powerpoint/2010/main" val="8765138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26E5E5-F476-4DA6-B9AA-CF3C112633E7}" type="slidenum">
              <a:rPr lang="en-US" smtClean="0"/>
              <a:t>88</a:t>
            </a:fld>
            <a:endParaRPr lang="en-US"/>
          </a:p>
        </p:txBody>
      </p:sp>
    </p:spTree>
    <p:extLst>
      <p:ext uri="{BB962C8B-B14F-4D97-AF65-F5344CB8AC3E}">
        <p14:creationId xmlns:p14="http://schemas.microsoft.com/office/powerpoint/2010/main" val="285860637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89</a:t>
            </a:fld>
            <a:endParaRPr lang="en-US"/>
          </a:p>
        </p:txBody>
      </p:sp>
    </p:spTree>
    <p:extLst>
      <p:ext uri="{BB962C8B-B14F-4D97-AF65-F5344CB8AC3E}">
        <p14:creationId xmlns:p14="http://schemas.microsoft.com/office/powerpoint/2010/main" val="5790122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of all, the queue length directly reflects how well the backend processing nodes are catching up with the overall workload.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 the use of queues decouples different parts of the application, making it easier to scale different parts of the application independently.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Third, the use of queues allows the flexibility of efficient resource usage within an application, allowing the application to scale more efficiently.  That is, separate queues can be used for work items of different priorities and/or different weights, and separate pools of backend servers can process these different queues.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Queues provide buffering to absorb traffic bursts and reduce the impact of individual component failures. </a:t>
            </a:r>
            <a:endParaRPr lang="en-US" dirty="0" smtClean="0"/>
          </a:p>
          <a:p>
            <a:endParaRPr lang="en-US" dirty="0"/>
          </a:p>
        </p:txBody>
      </p:sp>
      <p:sp>
        <p:nvSpPr>
          <p:cNvPr id="4" name="Slide Number Placeholder 3"/>
          <p:cNvSpPr>
            <a:spLocks noGrp="1"/>
          </p:cNvSpPr>
          <p:nvPr>
            <p:ph type="sldNum" sz="quarter" idx="10"/>
          </p:nvPr>
        </p:nvSpPr>
        <p:spPr/>
        <p:txBody>
          <a:bodyPr/>
          <a:lstStyle/>
          <a:p>
            <a:fld id="{FA26E5E5-F476-4DA6-B9AA-CF3C112633E7}" type="slidenum">
              <a:rPr lang="en-US" smtClean="0"/>
              <a:t>90</a:t>
            </a:fld>
            <a:endParaRPr lang="en-US"/>
          </a:p>
        </p:txBody>
      </p:sp>
    </p:spTree>
    <p:extLst>
      <p:ext uri="{BB962C8B-B14F-4D97-AF65-F5344CB8AC3E}">
        <p14:creationId xmlns:p14="http://schemas.microsoft.com/office/powerpoint/2010/main" val="11596321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The Table service provides structured storage in the form of tables. </a:t>
            </a:r>
          </a:p>
          <a:p>
            <a:pPr marL="171450" indent="-171450">
              <a:buFont typeface="Arial" pitchFamily="34" charset="0"/>
              <a:buChar char="•"/>
            </a:pPr>
            <a:r>
              <a:rPr lang="en-NZ" dirty="0" smtClean="0"/>
              <a:t>The Table service supports a REST API that is compliant with the ADO.NET Data Services REST API. </a:t>
            </a:r>
          </a:p>
          <a:p>
            <a:pPr marL="171450" indent="-171450">
              <a:buFont typeface="Arial" pitchFamily="34" charset="0"/>
              <a:buChar char="•"/>
            </a:pPr>
            <a:r>
              <a:rPr lang="en-NZ" dirty="0" smtClean="0"/>
              <a:t>Developers may also use the .NET Client Library for ADO.NET Data Services to access the Table service.</a:t>
            </a:r>
            <a:endParaRPr lang="en-US" b="1"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93</a:t>
            </a:fld>
            <a:endParaRPr lang="en-US" dirty="0"/>
          </a:p>
        </p:txBody>
      </p:sp>
    </p:spTree>
    <p:extLst>
      <p:ext uri="{BB962C8B-B14F-4D97-AF65-F5344CB8AC3E}">
        <p14:creationId xmlns:p14="http://schemas.microsoft.com/office/powerpoint/2010/main" val="276989129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94</a:t>
            </a:fld>
            <a:endParaRPr lang="en-US" dirty="0"/>
          </a:p>
        </p:txBody>
      </p:sp>
    </p:spTree>
    <p:extLst>
      <p:ext uri="{BB962C8B-B14F-4D97-AF65-F5344CB8AC3E}">
        <p14:creationId xmlns:p14="http://schemas.microsoft.com/office/powerpoint/2010/main" val="118479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95</a:t>
            </a:fld>
            <a:endParaRPr lang="en-US" dirty="0"/>
          </a:p>
        </p:txBody>
      </p:sp>
    </p:spTree>
    <p:extLst>
      <p:ext uri="{BB962C8B-B14F-4D97-AF65-F5344CB8AC3E}">
        <p14:creationId xmlns:p14="http://schemas.microsoft.com/office/powerpoint/2010/main" val="240851753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Flexible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 table can contain entities of any shape</a:t>
            </a:r>
          </a:p>
          <a:p>
            <a:pPr marL="384431" lvl="1" indent="-171450">
              <a:buFont typeface="Arial" pitchFamily="34" charset="0"/>
              <a:buChar char="•"/>
            </a:pPr>
            <a:r>
              <a:rPr lang="en-NZ" dirty="0" smtClean="0"/>
              <a:t>There</a:t>
            </a:r>
            <a:r>
              <a:rPr lang="en-NZ" baseline="0" dirty="0" smtClean="0"/>
              <a:t> is no fixed schema</a:t>
            </a:r>
          </a:p>
          <a:p>
            <a:pPr marL="384431" lvl="1" indent="-171450">
              <a:buFont typeface="Arial" pitchFamily="34" charset="0"/>
              <a:buChar char="•"/>
            </a:pPr>
            <a:r>
              <a:rPr lang="en-NZ" baseline="0" dirty="0" smtClean="0"/>
              <a:t>There is no schema checking</a:t>
            </a:r>
          </a:p>
          <a:p>
            <a:pPr marL="171450" lvl="0" indent="-171450">
              <a:buFont typeface="Arial" pitchFamily="34" charset="0"/>
              <a:buChar char="•"/>
            </a:pPr>
            <a:r>
              <a:rPr lang="en-NZ" baseline="0" dirty="0" smtClean="0"/>
              <a:t>There is no strong typing- not that Birthdate is stored as both a </a:t>
            </a:r>
            <a:r>
              <a:rPr lang="en-NZ" baseline="0" dirty="0" err="1" smtClean="0"/>
              <a:t>datetime</a:t>
            </a:r>
            <a:r>
              <a:rPr lang="en-NZ" baseline="0" dirty="0" smtClean="0"/>
              <a:t> value and as a string</a:t>
            </a:r>
          </a:p>
          <a:p>
            <a:pPr marL="171450" lvl="0" indent="-171450">
              <a:buFont typeface="Arial" pitchFamily="34" charset="0"/>
              <a:buChar char="•"/>
            </a:pPr>
            <a:r>
              <a:rPr lang="en-NZ" baseline="0" dirty="0" smtClean="0"/>
              <a:t>Not that we can add additional columns</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96</a:t>
            </a:fld>
            <a:endParaRPr lang="en-US" dirty="0"/>
          </a:p>
        </p:txBody>
      </p:sp>
    </p:spTree>
    <p:extLst>
      <p:ext uri="{BB962C8B-B14F-4D97-AF65-F5344CB8AC3E}">
        <p14:creationId xmlns:p14="http://schemas.microsoft.com/office/powerpoint/2010/main" val="357153307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Basic Query Syntax</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Querying is per the ADO.NET</a:t>
            </a:r>
            <a:r>
              <a:rPr lang="en-NZ" baseline="0" dirty="0" smtClean="0"/>
              <a:t> Data Services spec</a:t>
            </a:r>
            <a:br>
              <a:rPr lang="en-NZ" baseline="0" dirty="0" smtClean="0"/>
            </a:br>
            <a:r>
              <a:rPr lang="en-NZ" baseline="0" dirty="0" smtClean="0"/>
              <a:t>http://msdn.microsoft.com/en-us/library/cc668784.aspx</a:t>
            </a:r>
          </a:p>
          <a:p>
            <a:pPr marL="171450" indent="-171450">
              <a:buFont typeface="Arial" pitchFamily="34" charset="0"/>
              <a:buChar char="•"/>
            </a:pPr>
            <a:r>
              <a:rPr lang="en-NZ" baseline="0" dirty="0" smtClean="0"/>
              <a:t>Should endeavour to always include the Partition key to limit scope of query- partitions always served by a single storage node</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97</a:t>
            </a:fld>
            <a:endParaRPr lang="en-US" dirty="0"/>
          </a:p>
        </p:txBody>
      </p:sp>
    </p:spTree>
    <p:extLst>
      <p:ext uri="{BB962C8B-B14F-4D97-AF65-F5344CB8AC3E}">
        <p14:creationId xmlns:p14="http://schemas.microsoft.com/office/powerpoint/2010/main" val="2866890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To understand the actual architecture</a:t>
            </a:r>
            <a:r>
              <a:rPr lang="en-US" baseline="0" dirty="0" smtClean="0">
                <a:effectLst/>
                <a:latin typeface="Segoe UI" panose="020B0502040204020203" pitchFamily="34" charset="0"/>
              </a:rPr>
              <a:t> that provides the enterprise-ready SQL Database service.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Developers have spent years working</a:t>
            </a:r>
            <a:r>
              <a:rPr lang="en-US" baseline="0" dirty="0" smtClean="0">
                <a:effectLst/>
              </a:rPr>
              <a:t> with their technology of choice, and Microsoft wanted to ensure that the technologies and tools you use today will continue to work with SQL Database without learning a whole new set of technologies.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Familiar technology</a:t>
            </a:r>
            <a:r>
              <a:rPr lang="en-US" baseline="0" dirty="0" smtClean="0">
                <a:effectLst/>
                <a:latin typeface="Segoe UI" panose="020B0502040204020203" pitchFamily="34" charset="0"/>
              </a:rPr>
              <a:t> and tools</a:t>
            </a:r>
          </a:p>
          <a:p>
            <a:pPr rtl="0"/>
            <a:r>
              <a:rPr lang="en-US" baseline="0" dirty="0" smtClean="0">
                <a:effectLst/>
                <a:latin typeface="Segoe UI" panose="020B0502040204020203" pitchFamily="34" charset="0"/>
              </a:rPr>
              <a:t>Similar architecture as that of on-premises</a:t>
            </a:r>
            <a:endParaRPr lang="en-US" dirty="0" smtClean="0">
              <a:effectLst/>
            </a:endParaRPr>
          </a:p>
          <a:p>
            <a:pPr rtl="0"/>
            <a:r>
              <a:rPr lang="en-US" dirty="0" smtClean="0">
                <a:effectLst/>
                <a:latin typeface="Segoe UI" panose="020B0502040204020203" pitchFamily="34" charset="0"/>
              </a:rPr>
              <a:t>Additional layer providing</a:t>
            </a:r>
            <a:r>
              <a:rPr lang="en-US" baseline="0" dirty="0" smtClean="0">
                <a:effectLst/>
                <a:latin typeface="Segoe UI" panose="020B0502040204020203" pitchFamily="34" charset="0"/>
              </a:rPr>
              <a:t> server and database partitioning, client connection routing, and billing. </a:t>
            </a:r>
          </a:p>
          <a:p>
            <a:pPr rtl="0"/>
            <a:r>
              <a:rPr lang="en-US" baseline="0" dirty="0" smtClean="0">
                <a:effectLst/>
                <a:latin typeface="Segoe UI" panose="020B0502040204020203" pitchFamily="34" charset="0"/>
              </a:rPr>
              <a:t>Same great SQL Server technology on the backend.</a:t>
            </a:r>
          </a:p>
          <a:p>
            <a:pPr rtl="0"/>
            <a:r>
              <a:rPr lang="en-US" baseline="0" dirty="0" smtClean="0">
                <a:effectLst/>
                <a:latin typeface="Segoe UI" panose="020B0502040204020203" pitchFamily="34" charset="0"/>
              </a:rPr>
              <a:t>Additional services (SQL Database Fabric) to ensure SLAs are met and to ensure optimum performance.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b="1" dirty="0" smtClean="0"/>
              <a:t>Client</a:t>
            </a:r>
            <a:r>
              <a:rPr lang="en-US" baseline="0" dirty="0" smtClean="0"/>
              <a:t> - </a:t>
            </a:r>
            <a:r>
              <a:rPr lang="en-US" dirty="0" smtClean="0"/>
              <a:t>The client layer resides closest to your application, and is used by your application to communicate directly with SQL Database. The client layer can reside on-premise in your datacenter or be hosted in Microsoft Azure. Because SQL Database provides the same tabular data stream (TDS) interface as SQL Server, you can use familiar tools and libraries to build client applications for data that is in the cloud.</a:t>
            </a:r>
          </a:p>
          <a:p>
            <a:endParaRPr lang="en-US" dirty="0" smtClean="0"/>
          </a:p>
          <a:p>
            <a:r>
              <a:rPr lang="en-US" b="1" dirty="0" smtClean="0"/>
              <a:t>Services</a:t>
            </a:r>
            <a:r>
              <a:rPr lang="en-US" dirty="0" smtClean="0"/>
              <a:t> - The services layer functions as a gateway between the client layer and the platform layer, where the data resides. The services layer provides three functions: provisioning, billing and metering, and connection routing. </a:t>
            </a:r>
          </a:p>
          <a:p>
            <a:r>
              <a:rPr lang="en-US" dirty="0" smtClean="0"/>
              <a:t>The services layer provisions the databases that you specify with your Microsoft Azure platform account. The billing and metering aspect of the services layer enables multi-tenant support by providing monitoring and billing for database usage based on individual Microsoft Azure platform accounts. SQL Database is built on a scalable platform involving numerous physical servers; this layer handles all the connections routing between your application and the physical servers where your data resides.</a:t>
            </a:r>
          </a:p>
          <a:p>
            <a:endParaRPr lang="en-US" dirty="0" smtClean="0"/>
          </a:p>
          <a:p>
            <a:r>
              <a:rPr lang="en-US" b="1" dirty="0" smtClean="0"/>
              <a:t>Platform</a:t>
            </a:r>
            <a:r>
              <a:rPr lang="en-US" dirty="0" smtClean="0"/>
              <a:t> - The platform layer includes the physical servers and services that support the services layer. The platform layer consists of many instances of SQL Server, each of which is managed by the SQL Database fabric. </a:t>
            </a:r>
          </a:p>
          <a:p>
            <a:r>
              <a:rPr lang="en-US" dirty="0" smtClean="0"/>
              <a:t>The SQL Database fabric is a distributed computing system composed of tightly integrated networks, servers, and storage. It enables automatic failover, load balancing, and automatic replication between physical servers. </a:t>
            </a:r>
          </a:p>
          <a:p>
            <a:r>
              <a:rPr lang="en-US" dirty="0" smtClean="0"/>
              <a:t>Management services monitor the health of individual servers and enable automated installation of service upgrades and software patches. </a:t>
            </a:r>
          </a:p>
          <a:p>
            <a:endParaRPr lang="en-US" dirty="0" smtClean="0"/>
          </a:p>
          <a:p>
            <a:r>
              <a:rPr lang="en-US" b="1" dirty="0" smtClean="0"/>
              <a:t>Infrastructure</a:t>
            </a:r>
            <a:r>
              <a:rPr lang="en-US" baseline="0" dirty="0" smtClean="0"/>
              <a:t> - </a:t>
            </a:r>
            <a:r>
              <a:rPr lang="en-US" dirty="0" smtClean="0"/>
              <a:t>The infrastructure layer represents the IT administration of the physical hardware and operating systems that support the services layer.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43376448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err="1"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err="1"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98</a:t>
            </a:fld>
            <a:endParaRPr lang="en-US" dirty="0"/>
          </a:p>
        </p:txBody>
      </p:sp>
    </p:spTree>
    <p:extLst>
      <p:ext uri="{BB962C8B-B14F-4D97-AF65-F5344CB8AC3E}">
        <p14:creationId xmlns:p14="http://schemas.microsoft.com/office/powerpoint/2010/main" val="37043793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Understand Partition Ranges</a:t>
            </a:r>
          </a:p>
          <a:p>
            <a:endParaRPr lang="en-US" dirty="0" smtClean="0"/>
          </a:p>
          <a:p>
            <a:r>
              <a:rPr lang="en-US" b="1" dirty="0" smtClean="0"/>
              <a:t>Speaker Notes</a:t>
            </a:r>
          </a:p>
          <a:p>
            <a:pPr marL="285750" indent="-285750">
              <a:buFont typeface="Arial" pitchFamily="34" charset="0"/>
              <a:buChar char="•"/>
            </a:pPr>
            <a:r>
              <a:rPr lang="en-US" baseline="0" dirty="0" smtClean="0"/>
              <a:t>DON’T use unique </a:t>
            </a:r>
            <a:r>
              <a:rPr lang="en-US" baseline="0" dirty="0" err="1" smtClean="0"/>
              <a:t>PartionKey</a:t>
            </a:r>
            <a:r>
              <a:rPr lang="en-US" baseline="0" dirty="0" smtClean="0"/>
              <a:t> values for your entities – each entity will then belong to its own partition</a:t>
            </a:r>
          </a:p>
          <a:p>
            <a:pPr marL="285750" indent="-285750">
              <a:buFont typeface="Arial" pitchFamily="34" charset="0"/>
              <a:buChar char="•"/>
            </a:pPr>
            <a:r>
              <a:rPr lang="en-US" dirty="0" smtClean="0"/>
              <a:t>Range partitions group entities that have sequentially, unique </a:t>
            </a:r>
            <a:r>
              <a:rPr lang="en-US" dirty="0" err="1" smtClean="0"/>
              <a:t>PartitionKey</a:t>
            </a:r>
            <a:r>
              <a:rPr lang="en-US" dirty="0" smtClean="0"/>
              <a:t> values to improve the performance of range queries. </a:t>
            </a:r>
          </a:p>
          <a:p>
            <a:pPr marL="285750" indent="-285750">
              <a:buFont typeface="Arial" pitchFamily="34" charset="0"/>
              <a:buChar char="•"/>
            </a:pPr>
            <a:r>
              <a:rPr lang="en-US" dirty="0" smtClean="0"/>
              <a:t>Without range partitions, a range query will need to cross partition boundaries or server boundaries, which can decrease the performance of the query. </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endParaRPr lang="en-US" dirty="0" smtClean="0"/>
          </a:p>
        </p:txBody>
      </p:sp>
      <p:sp>
        <p:nvSpPr>
          <p:cNvPr id="4" name="Slide Number Placeholder 3"/>
          <p:cNvSpPr>
            <a:spLocks noGrp="1"/>
          </p:cNvSpPr>
          <p:nvPr>
            <p:ph type="sldNum" sz="quarter" idx="10"/>
          </p:nvPr>
        </p:nvSpPr>
        <p:spPr/>
        <p:txBody>
          <a:bodyPr/>
          <a:lstStyle/>
          <a:p>
            <a:fld id="{508C3800-5C46-4493-B456-B5C0A0B190CA}" type="slidenum">
              <a:rPr lang="en-US" smtClean="0"/>
              <a:pPr/>
              <a:t>99</a:t>
            </a:fld>
            <a:endParaRPr lang="en-US" dirty="0"/>
          </a:p>
        </p:txBody>
      </p:sp>
    </p:spTree>
    <p:extLst>
      <p:ext uri="{BB962C8B-B14F-4D97-AF65-F5344CB8AC3E}">
        <p14:creationId xmlns:p14="http://schemas.microsoft.com/office/powerpoint/2010/main" val="357408060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11/21/2014 11:20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101</a:t>
            </a:fld>
            <a:endParaRPr lang="en-US" dirty="0">
              <a:solidFill>
                <a:prstClr val="black"/>
              </a:solidFill>
            </a:endParaRPr>
          </a:p>
        </p:txBody>
      </p:sp>
    </p:spTree>
    <p:extLst>
      <p:ext uri="{BB962C8B-B14F-4D97-AF65-F5344CB8AC3E}">
        <p14:creationId xmlns:p14="http://schemas.microsoft.com/office/powerpoint/2010/main" val="32431484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11/21/2014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102</a:t>
            </a:fld>
            <a:endParaRPr lang="en-US" dirty="0"/>
          </a:p>
        </p:txBody>
      </p:sp>
    </p:spTree>
    <p:extLst>
      <p:ext uri="{BB962C8B-B14F-4D97-AF65-F5344CB8AC3E}">
        <p14:creationId xmlns:p14="http://schemas.microsoft.com/office/powerpoint/2010/main" val="398818265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103</a:t>
            </a:fld>
            <a:endParaRPr lang="en-US"/>
          </a:p>
        </p:txBody>
      </p:sp>
    </p:spTree>
    <p:extLst>
      <p:ext uri="{BB962C8B-B14F-4D97-AF65-F5344CB8AC3E}">
        <p14:creationId xmlns:p14="http://schemas.microsoft.com/office/powerpoint/2010/main" val="126422507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11/21/2014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104</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the SQL</a:t>
            </a:r>
            <a:r>
              <a:rPr lang="en-US" baseline="0" dirty="0" smtClean="0">
                <a:effectLst/>
                <a:latin typeface="Segoe UI" panose="020B0502040204020203" pitchFamily="34" charset="0"/>
              </a:rPr>
              <a:t> Database pricing</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rPr>
              <a:t>Reduced database rates as of February 2012</a:t>
            </a:r>
          </a:p>
          <a:p>
            <a:pPr rtl="0"/>
            <a:r>
              <a:rPr lang="en-US" b="1" dirty="0" smtClean="0">
                <a:effectLst/>
                <a:latin typeface="Segoe UI" panose="020B0502040204020203" pitchFamily="34" charset="0"/>
              </a:rPr>
              <a:t>Notes:</a:t>
            </a:r>
            <a:endParaRPr lang="en-US" dirty="0" smtClean="0">
              <a:effectLst/>
            </a:endParaRPr>
          </a:p>
          <a:p>
            <a:r>
              <a:rPr lang="en-US" dirty="0" smtClean="0"/>
              <a:t>http://www.windowsazure.com/en-us/pricing/details/#data-management</a:t>
            </a:r>
          </a:p>
          <a:p>
            <a:r>
              <a:rPr lang="en-US" dirty="0" smtClean="0"/>
              <a:t>http://www.windowsazure.com/en-us/pricing/details/#data-transfers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105</a:t>
            </a:fld>
            <a:endParaRPr lang="en-US" dirty="0"/>
          </a:p>
        </p:txBody>
      </p:sp>
    </p:spTree>
    <p:extLst>
      <p:ext uri="{BB962C8B-B14F-4D97-AF65-F5344CB8AC3E}">
        <p14:creationId xmlns:p14="http://schemas.microsoft.com/office/powerpoint/2010/main" val="3173363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To understand the actual architecture</a:t>
            </a:r>
            <a:r>
              <a:rPr lang="en-US" baseline="0" dirty="0" smtClean="0">
                <a:effectLst/>
                <a:latin typeface="Segoe UI" panose="020B0502040204020203" pitchFamily="34" charset="0"/>
              </a:rPr>
              <a:t> that provides the enterprise-ready SQL Database service.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Developers have spent years working</a:t>
            </a:r>
            <a:r>
              <a:rPr lang="en-US" baseline="0" dirty="0" smtClean="0">
                <a:effectLst/>
              </a:rPr>
              <a:t> with their technology of choice, and Microsoft wanted to ensure that the technologies and tools you use today will continue to work with SQL Database without learning a whole new set of technologies.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Familiar technology</a:t>
            </a:r>
            <a:r>
              <a:rPr lang="en-US" baseline="0" dirty="0" smtClean="0">
                <a:effectLst/>
                <a:latin typeface="Segoe UI" panose="020B0502040204020203" pitchFamily="34" charset="0"/>
              </a:rPr>
              <a:t> and tools</a:t>
            </a:r>
          </a:p>
          <a:p>
            <a:pPr rtl="0"/>
            <a:r>
              <a:rPr lang="en-US" baseline="0" dirty="0" smtClean="0">
                <a:effectLst/>
                <a:latin typeface="Segoe UI" panose="020B0502040204020203" pitchFamily="34" charset="0"/>
              </a:rPr>
              <a:t>Similar architecture as that of on-premises</a:t>
            </a:r>
            <a:endParaRPr lang="en-US" dirty="0" smtClean="0">
              <a:effectLst/>
            </a:endParaRPr>
          </a:p>
          <a:p>
            <a:pPr rtl="0"/>
            <a:r>
              <a:rPr lang="en-US" dirty="0" smtClean="0">
                <a:effectLst/>
                <a:latin typeface="Segoe UI" panose="020B0502040204020203" pitchFamily="34" charset="0"/>
              </a:rPr>
              <a:t>Additional layer providing</a:t>
            </a:r>
            <a:r>
              <a:rPr lang="en-US" baseline="0" dirty="0" smtClean="0">
                <a:effectLst/>
                <a:latin typeface="Segoe UI" panose="020B0502040204020203" pitchFamily="34" charset="0"/>
              </a:rPr>
              <a:t> server and database partitioning, client connection routing, and billing. </a:t>
            </a:r>
          </a:p>
          <a:p>
            <a:pPr rtl="0"/>
            <a:r>
              <a:rPr lang="en-US" baseline="0" dirty="0" smtClean="0">
                <a:effectLst/>
                <a:latin typeface="Segoe UI" panose="020B0502040204020203" pitchFamily="34" charset="0"/>
              </a:rPr>
              <a:t>Same great SQL Server technology on the backend.</a:t>
            </a:r>
          </a:p>
          <a:p>
            <a:pPr rtl="0"/>
            <a:r>
              <a:rPr lang="en-US" baseline="0" dirty="0" smtClean="0">
                <a:effectLst/>
                <a:latin typeface="Segoe UI" panose="020B0502040204020203" pitchFamily="34" charset="0"/>
              </a:rPr>
              <a:t>Additional services (SQL Database Fabric) to ensure SLAs are met and to ensure optimum performance.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b="1" dirty="0" smtClean="0"/>
              <a:t>Client</a:t>
            </a:r>
            <a:r>
              <a:rPr lang="en-US" baseline="0" dirty="0" smtClean="0"/>
              <a:t> - </a:t>
            </a:r>
            <a:r>
              <a:rPr lang="en-US" dirty="0" smtClean="0"/>
              <a:t>The client layer resides closest to your application, and is used by your application to communicate directly with SQL Database. The client layer can reside on-premise in your datacenter or be hosted in Microsoft Azure. Because SQL Database provides the same tabular data stream (TDS) interface as SQL Server, you can use familiar tools and libraries to build client applications for data that is in the cloud.</a:t>
            </a:r>
          </a:p>
          <a:p>
            <a:endParaRPr lang="en-US" dirty="0" smtClean="0"/>
          </a:p>
          <a:p>
            <a:r>
              <a:rPr lang="en-US" b="1" dirty="0" smtClean="0"/>
              <a:t>Services</a:t>
            </a:r>
            <a:r>
              <a:rPr lang="en-US" dirty="0" smtClean="0"/>
              <a:t> - The services layer functions as a gateway between the client layer and the platform layer, where the data resides. The services layer provides three functions: provisioning, billing and metering, and connection routing. </a:t>
            </a:r>
          </a:p>
          <a:p>
            <a:r>
              <a:rPr lang="en-US" dirty="0" smtClean="0"/>
              <a:t>The services layer provisions the databases that you specify with your Microsoft Azure platform account. The billing and metering aspect of the services layer enables multi-tenant support by providing monitoring and billing for database usage based on individual Microsoft Azure platform accounts. SQL Database is built on a scalable platform involving numerous physical servers; this layer handles all the connections routing between your application and the physical servers where your data resides.</a:t>
            </a:r>
          </a:p>
          <a:p>
            <a:endParaRPr lang="en-US" dirty="0" smtClean="0"/>
          </a:p>
          <a:p>
            <a:r>
              <a:rPr lang="en-US" b="1" dirty="0" smtClean="0"/>
              <a:t>Platform</a:t>
            </a:r>
            <a:r>
              <a:rPr lang="en-US" dirty="0" smtClean="0"/>
              <a:t> - The platform layer includes the physical servers and services that support the services layer. The platform layer consists of many instances of SQL Server, each of which is managed by the SQL Database fabric. </a:t>
            </a:r>
          </a:p>
          <a:p>
            <a:r>
              <a:rPr lang="en-US" dirty="0" smtClean="0"/>
              <a:t>The SQL Database fabric is a distributed computing system composed of tightly integrated networks, servers, and storage. It enables automatic failover, load balancing, and automatic replication between physical servers. </a:t>
            </a:r>
          </a:p>
          <a:p>
            <a:r>
              <a:rPr lang="en-US" dirty="0" smtClean="0"/>
              <a:t>Management services monitor the health of individual servers and enable automated installation of service upgrades and software patches. </a:t>
            </a:r>
          </a:p>
          <a:p>
            <a:endParaRPr lang="en-US" dirty="0" smtClean="0"/>
          </a:p>
          <a:p>
            <a:r>
              <a:rPr lang="en-US" b="1" dirty="0" smtClean="0"/>
              <a:t>Infrastructure</a:t>
            </a:r>
            <a:r>
              <a:rPr lang="en-US" baseline="0" dirty="0" smtClean="0"/>
              <a:t> - </a:t>
            </a:r>
            <a:r>
              <a:rPr lang="en-US" dirty="0" smtClean="0"/>
              <a:t>The infrastructure layer represents the IT administration of the physical hardware and operating systems that support the services layer.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1311124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To understand the actual architecture</a:t>
            </a:r>
            <a:r>
              <a:rPr lang="en-US" baseline="0" dirty="0" smtClean="0">
                <a:effectLst/>
                <a:latin typeface="Segoe UI" panose="020B0502040204020203" pitchFamily="34" charset="0"/>
              </a:rPr>
              <a:t> that provides the enterprise-ready SQL Database service.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Developers have spent years working</a:t>
            </a:r>
            <a:r>
              <a:rPr lang="en-US" baseline="0" dirty="0" smtClean="0">
                <a:effectLst/>
              </a:rPr>
              <a:t> with their technology of choice, and Microsoft wanted to ensure that the technologies and tools you use today will continue to work with SQL Database without learning a whole new set of technologies.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Familiar technology</a:t>
            </a:r>
            <a:r>
              <a:rPr lang="en-US" baseline="0" dirty="0" smtClean="0">
                <a:effectLst/>
                <a:latin typeface="Segoe UI" panose="020B0502040204020203" pitchFamily="34" charset="0"/>
              </a:rPr>
              <a:t> and tools</a:t>
            </a:r>
          </a:p>
          <a:p>
            <a:pPr rtl="0"/>
            <a:r>
              <a:rPr lang="en-US" baseline="0" dirty="0" smtClean="0">
                <a:effectLst/>
                <a:latin typeface="Segoe UI" panose="020B0502040204020203" pitchFamily="34" charset="0"/>
              </a:rPr>
              <a:t>Similar architecture as that of on-premises</a:t>
            </a:r>
            <a:endParaRPr lang="en-US" dirty="0" smtClean="0">
              <a:effectLst/>
            </a:endParaRPr>
          </a:p>
          <a:p>
            <a:pPr rtl="0"/>
            <a:r>
              <a:rPr lang="en-US" dirty="0" smtClean="0">
                <a:effectLst/>
                <a:latin typeface="Segoe UI" panose="020B0502040204020203" pitchFamily="34" charset="0"/>
              </a:rPr>
              <a:t>Additional layer providing</a:t>
            </a:r>
            <a:r>
              <a:rPr lang="en-US" baseline="0" dirty="0" smtClean="0">
                <a:effectLst/>
                <a:latin typeface="Segoe UI" panose="020B0502040204020203" pitchFamily="34" charset="0"/>
              </a:rPr>
              <a:t> server and database partitioning, client connection routing, and billing. </a:t>
            </a:r>
          </a:p>
          <a:p>
            <a:pPr rtl="0"/>
            <a:r>
              <a:rPr lang="en-US" baseline="0" dirty="0" smtClean="0">
                <a:effectLst/>
                <a:latin typeface="Segoe UI" panose="020B0502040204020203" pitchFamily="34" charset="0"/>
              </a:rPr>
              <a:t>Same great SQL Server technology on the backend.</a:t>
            </a:r>
          </a:p>
          <a:p>
            <a:pPr rtl="0"/>
            <a:r>
              <a:rPr lang="en-US" baseline="0" dirty="0" smtClean="0">
                <a:effectLst/>
                <a:latin typeface="Segoe UI" panose="020B0502040204020203" pitchFamily="34" charset="0"/>
              </a:rPr>
              <a:t>Additional services (SQL Database Fabric) to ensure SLAs are met and to ensure optimum performance.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b="1" dirty="0" smtClean="0"/>
              <a:t>Client</a:t>
            </a:r>
            <a:r>
              <a:rPr lang="en-US" baseline="0" dirty="0" smtClean="0"/>
              <a:t> - </a:t>
            </a:r>
            <a:r>
              <a:rPr lang="en-US" dirty="0" smtClean="0"/>
              <a:t>The client layer resides closest to your application, and is used by your application to communicate directly with SQL Database. The client layer can reside on-premise in your datacenter or be hosted in Microsoft Azure. Because SQL Database provides the same tabular data stream (TDS) interface as SQL Server, you can use familiar tools and libraries to build client applications for data that is in the cloud.</a:t>
            </a:r>
          </a:p>
          <a:p>
            <a:endParaRPr lang="en-US" dirty="0" smtClean="0"/>
          </a:p>
          <a:p>
            <a:r>
              <a:rPr lang="en-US" b="1" dirty="0" smtClean="0"/>
              <a:t>Services</a:t>
            </a:r>
            <a:r>
              <a:rPr lang="en-US" dirty="0" smtClean="0"/>
              <a:t> - The services layer functions as a gateway between the client layer and the platform layer, where the data resides. The services layer provides three functions: provisioning, billing and metering, and connection routing. </a:t>
            </a:r>
          </a:p>
          <a:p>
            <a:r>
              <a:rPr lang="en-US" dirty="0" smtClean="0"/>
              <a:t>The services layer provisions the databases that you specify with your Microsoft Azure platform account. The billing and metering aspect of the services layer enables multi-tenant support by providing monitoring and billing for database usage based on individual Microsoft Azure platform accounts. SQL Database is built on a scalable platform involving numerous physical servers; this layer handles all the connections routing between your application and the physical servers where your data resides.</a:t>
            </a:r>
          </a:p>
          <a:p>
            <a:endParaRPr lang="en-US" dirty="0" smtClean="0"/>
          </a:p>
          <a:p>
            <a:r>
              <a:rPr lang="en-US" b="1" dirty="0" smtClean="0"/>
              <a:t>Platform</a:t>
            </a:r>
            <a:r>
              <a:rPr lang="en-US" dirty="0" smtClean="0"/>
              <a:t> - The platform layer includes the physical servers and services that support the services layer. The platform layer consists of many instances of SQL Server, each of which is managed by the SQL Database fabric. </a:t>
            </a:r>
          </a:p>
          <a:p>
            <a:r>
              <a:rPr lang="en-US" dirty="0" smtClean="0"/>
              <a:t>The SQL Database fabric is a distributed computing system composed of tightly integrated networks, servers, and storage. It enables automatic failover, load balancing, and automatic replication between physical servers. </a:t>
            </a:r>
          </a:p>
          <a:p>
            <a:r>
              <a:rPr lang="en-US" dirty="0" smtClean="0"/>
              <a:t>Management services monitor the health of individual servers and enable automated installation of service upgrades and software patches. </a:t>
            </a:r>
          </a:p>
          <a:p>
            <a:endParaRPr lang="en-US" dirty="0" smtClean="0"/>
          </a:p>
          <a:p>
            <a:r>
              <a:rPr lang="en-US" b="1" dirty="0" smtClean="0"/>
              <a:t>Infrastructure</a:t>
            </a:r>
            <a:r>
              <a:rPr lang="en-US" baseline="0" dirty="0" smtClean="0"/>
              <a:t> - </a:t>
            </a:r>
            <a:r>
              <a:rPr lang="en-US" dirty="0" smtClean="0"/>
              <a:t>The infrastructure layer represents the IT administration of the physical hardware and operating systems that support the services layer.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723234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tx1"/>
                </a:solidFill>
                <a:latin typeface="+mj-lt"/>
                <a:ea typeface="+mn-ea"/>
                <a:cs typeface="+mn-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93597670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43710752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59237930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330660379"/>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910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292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839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Blank Color 1 Layout">
    <p:bg>
      <p:bgPr>
        <a:solidFill>
          <a:srgbClr val="007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126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accent3">
                    <a:lumMod val="50000"/>
                  </a:schemeClr>
                </a:solidFill>
                <a:latin typeface="+mj-lt"/>
                <a:ea typeface="+mn-ea"/>
                <a:cs typeface="+mn-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247425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Blank Color 1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3312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Blank Color 1 Layout">
    <p:bg>
      <p:bgPr>
        <a:solidFill>
          <a:srgbClr val="C86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9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Blank Color 1 Layout">
    <p:bg>
      <p:bgPr>
        <a:solidFill>
          <a:srgbClr val="58005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598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Blank Color 1 Layout">
    <p:bg>
      <p:bgPr>
        <a:solidFill>
          <a:srgbClr val="658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796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4_Blank Color 1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519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241909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0" y="0"/>
            <a:ext cx="12191999" cy="6858000"/>
          </a:xfrm>
        </p:spPr>
        <p:txBody>
          <a:bodyPr anchor="ctr">
            <a:normAutofit/>
          </a:bodyPr>
          <a:lstStyle>
            <a:lvl1pPr algn="ctr">
              <a:defRPr lang="en-US" sz="16600" kern="1200" dirty="0">
                <a:solidFill>
                  <a:schemeClr val="bg1"/>
                </a:solidFill>
                <a:latin typeface="+mj-lt"/>
                <a:ea typeface="+mj-ea"/>
                <a:cs typeface="+mj-cs"/>
              </a:defRPr>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6858000"/>
          </a:xfrm>
        </p:spPr>
        <p:txBody>
          <a:bodyPr anchor="ctr">
            <a:noAutofit/>
          </a:bodyPr>
          <a:lstStyle>
            <a:lvl1pPr algn="ctr">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510319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12192000" cy="6858000"/>
          </a:xfrm>
          <a:prstGeom prst="rect">
            <a:avLst/>
          </a:prstGeom>
        </p:spPr>
        <p:txBody>
          <a:bodyPr vert="horz" lIns="91440" tIns="45720" rIns="91440" bIns="45720" rtlCol="0" anchor="ctr">
            <a:normAutofit/>
          </a:bodyPr>
          <a:lstStyle/>
          <a:p>
            <a:pPr lvl="0"/>
            <a:r>
              <a:rPr lang="en-US" dirty="0" smtClean="0"/>
              <a:t>Click to edit Master text styles</a:t>
            </a:r>
          </a:p>
        </p:txBody>
      </p:sp>
      <p:sp>
        <p:nvSpPr>
          <p:cNvPr id="2" name="Title Placeholder 1"/>
          <p:cNvSpPr>
            <a:spLocks noGrp="1"/>
          </p:cNvSpPr>
          <p:nvPr>
            <p:ph type="title"/>
          </p:nvPr>
        </p:nvSpPr>
        <p:spPr>
          <a:xfrm>
            <a:off x="0" y="0"/>
            <a:ext cx="12201418" cy="812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713" r:id="rId2"/>
    <p:sldLayoutId id="2147483687" r:id="rId3"/>
    <p:sldLayoutId id="2147483690" r:id="rId4"/>
    <p:sldLayoutId id="2147483686" r:id="rId5"/>
    <p:sldLayoutId id="2147483685" r:id="rId6"/>
    <p:sldLayoutId id="2147483662" r:id="rId7"/>
    <p:sldLayoutId id="2147483668" r:id="rId8"/>
    <p:sldLayoutId id="2147483693" r:id="rId9"/>
    <p:sldLayoutId id="2147483696" r:id="rId10"/>
    <p:sldLayoutId id="2147483697" r:id="rId11"/>
    <p:sldLayoutId id="2147483699" r:id="rId12"/>
    <p:sldLayoutId id="2147483700" r:id="rId13"/>
    <p:sldLayoutId id="2147483666" r:id="rId14"/>
    <p:sldLayoutId id="214748369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1" r:id="rId23"/>
    <p:sldLayoutId id="2147483712" r:id="rId24"/>
    <p:sldLayoutId id="2147483688" r:id="rId25"/>
    <p:sldLayoutId id="2147483701" r:id="rId26"/>
  </p:sldLayoutIdLst>
  <p:timing>
    <p:tnLst>
      <p:par>
        <p:cTn id="1" dur="indefinite" restart="never" nodeType="tmRoot"/>
      </p:par>
    </p:tnLst>
  </p:timing>
  <p:hf hdr="0" ftr="0" dt="0"/>
  <p:txStyles>
    <p:title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60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5.xml"/><Relationship Id="rId1" Type="http://schemas.openxmlformats.org/officeDocument/2006/relationships/slideLayout" Target="../slideLayouts/slideLayout25.xml"/><Relationship Id="rId4" Type="http://schemas.openxmlformats.org/officeDocument/2006/relationships/image" Target="../media/image28.png"/></Relationships>
</file>

<file path=ppt/slides/_rels/slide10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6.xml"/><Relationship Id="rId1" Type="http://schemas.openxmlformats.org/officeDocument/2006/relationships/slideLayout" Target="../slideLayouts/slideLayout9.xml"/></Relationships>
</file>

<file path=ppt/slides/_rels/slide10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hyperlink" Target="http://myaccount.blob.core.windows.net/mycontainer/myblob" TargetMode="External"/><Relationship Id="rId2" Type="http://schemas.openxmlformats.org/officeDocument/2006/relationships/notesSlide" Target="../notesSlides/notesSlide44.xml"/><Relationship Id="rId1" Type="http://schemas.openxmlformats.org/officeDocument/2006/relationships/slideLayout" Target="../slideLayouts/slideLayout9.xml"/><Relationship Id="rId5" Type="http://schemas.openxmlformats.org/officeDocument/2006/relationships/hyperlink" Target="http://myaccount.file.core.windows.net/myshare/myfile.txt" TargetMode="External"/><Relationship Id="rId4" Type="http://schemas.openxmlformats.org/officeDocument/2006/relationships/hyperlink" Target="file:///\\myaccount.file.core.windows.net\myshare\myfile.txt"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wm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hyperlink" Target="http://blogs.msdn.com/b/windowsazurestorage/archive/2011/11/20/windows-azure-storage-a-highly-available-cloud-storage-service-with-strong-consistency.aspx" TargetMode="Externa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6.xml"/><Relationship Id="rId1" Type="http://schemas.openxmlformats.org/officeDocument/2006/relationships/slideLayout" Target="../slideLayouts/slideLayout9.xml"/><Relationship Id="rId4" Type="http://schemas.microsoft.com/office/2007/relationships/hdphoto" Target="../media/hdphoto1.wdp"/></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9.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9.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18662" y="2235200"/>
            <a:ext cx="12210662" cy="2387600"/>
          </a:xfrm>
        </p:spPr>
        <p:txBody>
          <a:bodyPr anchor="ctr">
            <a:noAutofit/>
          </a:bodyPr>
          <a:lstStyle/>
          <a:p>
            <a:pPr algn="l"/>
            <a:r>
              <a:rPr lang="en-US" sz="9600" dirty="0" smtClean="0">
                <a:solidFill>
                  <a:schemeClr val="bg1"/>
                </a:solidFill>
              </a:rPr>
              <a:t>Azure Data Overview</a:t>
            </a:r>
            <a:endParaRPr lang="en-US" sz="9600" dirty="0">
              <a:solidFill>
                <a:schemeClr val="bg1"/>
              </a:solidFill>
            </a:endParaRPr>
          </a:p>
        </p:txBody>
      </p:sp>
      <p:sp>
        <p:nvSpPr>
          <p:cNvPr id="3" name="Subtitle 2"/>
          <p:cNvSpPr>
            <a:spLocks noGrp="1"/>
          </p:cNvSpPr>
          <p:nvPr>
            <p:ph type="subTitle" idx="1"/>
          </p:nvPr>
        </p:nvSpPr>
        <p:spPr>
          <a:xfrm>
            <a:off x="-18663" y="4261447"/>
            <a:ext cx="12210662" cy="1655762"/>
          </a:xfrm>
        </p:spPr>
        <p:txBody>
          <a:bodyPr>
            <a:normAutofit/>
          </a:bodyPr>
          <a:lstStyle/>
          <a:p>
            <a:pPr marL="252000" algn="l"/>
            <a:r>
              <a:rPr lang="en-US" sz="4400" dirty="0" smtClean="0">
                <a:solidFill>
                  <a:srgbClr val="00B0F0"/>
                </a:solidFill>
                <a:latin typeface="+mj-lt"/>
              </a:rPr>
              <a:t>Presenter Name</a:t>
            </a:r>
          </a:p>
          <a:p>
            <a:pPr marL="252000"/>
            <a:r>
              <a:rPr lang="en-US" sz="2800" dirty="0" smtClean="0">
                <a:solidFill>
                  <a:schemeClr val="bg1"/>
                </a:solidFill>
                <a:latin typeface="+mj-lt"/>
              </a:rPr>
              <a:t>Position or role</a:t>
            </a: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p:cNvSpPr txBox="1">
            <a:spLocks/>
          </p:cNvSpPr>
          <p:nvPr/>
        </p:nvSpPr>
        <p:spPr>
          <a:xfrm>
            <a:off x="512939" y="2282776"/>
            <a:ext cx="6577690" cy="1801093"/>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sz="3600" spc="-51" dirty="0" smtClean="0">
                <a:solidFill>
                  <a:schemeClr val="bg2"/>
                </a:solidFill>
                <a:latin typeface="+mj-lt"/>
              </a:rPr>
              <a:t>Gateway </a:t>
            </a:r>
            <a:r>
              <a:rPr lang="en-US" sz="3600" spc="-51" dirty="0">
                <a:solidFill>
                  <a:schemeClr val="bg2"/>
                </a:solidFill>
                <a:latin typeface="+mj-lt"/>
              </a:rPr>
              <a:t>between Client </a:t>
            </a:r>
            <a:r>
              <a:rPr lang="en-US" sz="3600" spc="-51" dirty="0" smtClean="0">
                <a:solidFill>
                  <a:schemeClr val="bg2"/>
                </a:solidFill>
                <a:latin typeface="+mj-lt"/>
              </a:rPr>
              <a:t>layer</a:t>
            </a:r>
            <a:br>
              <a:rPr lang="en-US" sz="3600" spc="-51" dirty="0" smtClean="0">
                <a:solidFill>
                  <a:schemeClr val="bg2"/>
                </a:solidFill>
                <a:latin typeface="+mj-lt"/>
              </a:rPr>
            </a:br>
            <a:r>
              <a:rPr lang="en-US" sz="3600" spc="-51" dirty="0" smtClean="0">
                <a:solidFill>
                  <a:schemeClr val="bg2"/>
                </a:solidFill>
                <a:latin typeface="+mj-lt"/>
              </a:rPr>
              <a:t>and </a:t>
            </a:r>
            <a:r>
              <a:rPr lang="en-US" sz="3600" spc="-51" dirty="0">
                <a:solidFill>
                  <a:schemeClr val="bg2"/>
                </a:solidFill>
                <a:latin typeface="+mj-lt"/>
              </a:rPr>
              <a:t>Platform layer</a:t>
            </a:r>
            <a:r>
              <a:rPr lang="en-US" sz="3600" spc="-51" dirty="0" smtClean="0">
                <a:solidFill>
                  <a:schemeClr val="bg2"/>
                </a:solidFill>
                <a:latin typeface="+mj-lt"/>
              </a:rPr>
              <a:t>.</a:t>
            </a:r>
            <a:endParaRPr lang="en-US" sz="3600" spc="-51" dirty="0">
              <a:solidFill>
                <a:schemeClr val="bg2"/>
              </a:solidFill>
              <a:latin typeface="+mj-lt"/>
            </a:endParaRPr>
          </a:p>
        </p:txBody>
      </p:sp>
      <p:grpSp>
        <p:nvGrpSpPr>
          <p:cNvPr id="6" name="Group 5"/>
          <p:cNvGrpSpPr/>
          <p:nvPr/>
        </p:nvGrpSpPr>
        <p:grpSpPr>
          <a:xfrm>
            <a:off x="7518833" y="353101"/>
            <a:ext cx="3976070" cy="1592486"/>
            <a:chOff x="7518833" y="353101"/>
            <a:chExt cx="3976070" cy="1592486"/>
          </a:xfrm>
        </p:grpSpPr>
        <p:sp>
          <p:nvSpPr>
            <p:cNvPr id="84" name="Rectangle 83"/>
            <p:cNvSpPr/>
            <p:nvPr/>
          </p:nvSpPr>
          <p:spPr bwMode="auto">
            <a:xfrm>
              <a:off x="7518833" y="353101"/>
              <a:ext cx="3976070" cy="1592486"/>
            </a:xfrm>
            <a:prstGeom prst="rect">
              <a:avLst/>
            </a:prstGeom>
            <a:solidFill>
              <a:schemeClr val="accent4">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solidFill>
                    <a:schemeClr val="accent3">
                      <a:lumMod val="50000"/>
                    </a:schemeClr>
                  </a:solidFill>
                </a:rPr>
                <a:t>Client Layer</a:t>
              </a:r>
            </a:p>
          </p:txBody>
        </p:sp>
        <p:sp>
          <p:nvSpPr>
            <p:cNvPr id="3" name="Rectangle 2"/>
            <p:cNvSpPr/>
            <p:nvPr/>
          </p:nvSpPr>
          <p:spPr bwMode="auto">
            <a:xfrm>
              <a:off x="7755827" y="634999"/>
              <a:ext cx="950621"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PHP</a:t>
              </a:r>
            </a:p>
          </p:txBody>
        </p:sp>
        <p:sp>
          <p:nvSpPr>
            <p:cNvPr id="39" name="Rectangle 38"/>
            <p:cNvSpPr/>
            <p:nvPr/>
          </p:nvSpPr>
          <p:spPr bwMode="auto">
            <a:xfrm>
              <a:off x="10293349" y="634999"/>
              <a:ext cx="950625"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WCF Data Services</a:t>
              </a:r>
            </a:p>
          </p:txBody>
        </p:sp>
        <p:sp>
          <p:nvSpPr>
            <p:cNvPr id="40" name="Rectangle 39"/>
            <p:cNvSpPr/>
            <p:nvPr/>
          </p:nvSpPr>
          <p:spPr bwMode="auto">
            <a:xfrm>
              <a:off x="8814342" y="634999"/>
              <a:ext cx="1371114"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SQL Server</a:t>
              </a:r>
            </a:p>
            <a:p>
              <a:pPr algn="ctr" defTabSz="914099" fontAlgn="base">
                <a:spcBef>
                  <a:spcPct val="0"/>
                </a:spcBef>
                <a:spcAft>
                  <a:spcPct val="0"/>
                </a:spcAft>
              </a:pPr>
              <a:r>
                <a:rPr lang="en-US" sz="1200" dirty="0">
                  <a:solidFill>
                    <a:sysClr val="windowText" lastClr="000000"/>
                  </a:solidFill>
                </a:rPr>
                <a:t>Applications</a:t>
              </a:r>
            </a:p>
            <a:p>
              <a:pPr algn="ctr" defTabSz="914099" fontAlgn="base">
                <a:spcBef>
                  <a:spcPct val="0"/>
                </a:spcBef>
                <a:spcAft>
                  <a:spcPct val="0"/>
                </a:spcAft>
              </a:pPr>
              <a:r>
                <a:rPr lang="en-US" sz="1200" dirty="0">
                  <a:solidFill>
                    <a:sysClr val="windowText" lastClr="000000"/>
                  </a:solidFill>
                </a:rPr>
                <a:t>and Tools</a:t>
              </a:r>
            </a:p>
          </p:txBody>
        </p:sp>
        <p:sp>
          <p:nvSpPr>
            <p:cNvPr id="41" name="Rectangle 40"/>
            <p:cNvSpPr/>
            <p:nvPr/>
          </p:nvSpPr>
          <p:spPr bwMode="auto">
            <a:xfrm>
              <a:off x="7755826"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ODBC</a:t>
              </a:r>
            </a:p>
          </p:txBody>
        </p:sp>
        <p:sp>
          <p:nvSpPr>
            <p:cNvPr id="42" name="Rectangle 41"/>
            <p:cNvSpPr/>
            <p:nvPr/>
          </p:nvSpPr>
          <p:spPr bwMode="auto">
            <a:xfrm>
              <a:off x="9551973"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ADO.NET</a:t>
              </a:r>
            </a:p>
          </p:txBody>
        </p:sp>
        <p:sp>
          <p:nvSpPr>
            <p:cNvPr id="43" name="Rectangle 42"/>
            <p:cNvSpPr/>
            <p:nvPr/>
          </p:nvSpPr>
          <p:spPr bwMode="auto">
            <a:xfrm>
              <a:off x="7755826" y="1570505"/>
              <a:ext cx="3488147"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Tabular Data Stream (TDS)</a:t>
              </a:r>
            </a:p>
          </p:txBody>
        </p:sp>
      </p:grpSp>
      <p:grpSp>
        <p:nvGrpSpPr>
          <p:cNvPr id="7" name="Group 6"/>
          <p:cNvGrpSpPr/>
          <p:nvPr/>
        </p:nvGrpSpPr>
        <p:grpSpPr>
          <a:xfrm>
            <a:off x="7518833" y="1999680"/>
            <a:ext cx="3976070" cy="2084188"/>
            <a:chOff x="7518833" y="1990153"/>
            <a:chExt cx="3976070" cy="2084188"/>
          </a:xfrm>
        </p:grpSpPr>
        <p:cxnSp>
          <p:nvCxnSpPr>
            <p:cNvPr id="13" name="Straight Connector 12"/>
            <p:cNvCxnSpPr/>
            <p:nvPr/>
          </p:nvCxnSpPr>
          <p:spPr>
            <a:xfrm>
              <a:off x="7518833" y="2169940"/>
              <a:ext cx="3976069"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8833" y="2273249"/>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61173"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9667"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1" name="Rectangle 50"/>
            <p:cNvSpPr/>
            <p:nvPr/>
          </p:nvSpPr>
          <p:spPr bwMode="auto">
            <a:xfrm>
              <a:off x="9049667"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52" name="Rectangle 51"/>
            <p:cNvSpPr/>
            <p:nvPr/>
          </p:nvSpPr>
          <p:spPr bwMode="auto">
            <a:xfrm>
              <a:off x="9049667"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53" name="Rectangle 52"/>
            <p:cNvSpPr/>
            <p:nvPr/>
          </p:nvSpPr>
          <p:spPr bwMode="auto">
            <a:xfrm>
              <a:off x="10152585"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41079"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5" name="Rectangle 54"/>
            <p:cNvSpPr/>
            <p:nvPr/>
          </p:nvSpPr>
          <p:spPr bwMode="auto">
            <a:xfrm>
              <a:off x="10241079"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56" name="Rectangle 55"/>
            <p:cNvSpPr/>
            <p:nvPr/>
          </p:nvSpPr>
          <p:spPr bwMode="auto">
            <a:xfrm>
              <a:off x="10241079"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57" name="Rectangle 56"/>
            <p:cNvSpPr/>
            <p:nvPr/>
          </p:nvSpPr>
          <p:spPr bwMode="auto">
            <a:xfrm>
              <a:off x="7755828"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4322"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9" name="Rectangle 58"/>
            <p:cNvSpPr/>
            <p:nvPr/>
          </p:nvSpPr>
          <p:spPr bwMode="auto">
            <a:xfrm>
              <a:off x="7844322"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60" name="Rectangle 59"/>
            <p:cNvSpPr/>
            <p:nvPr/>
          </p:nvSpPr>
          <p:spPr bwMode="auto">
            <a:xfrm>
              <a:off x="7844322"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17" name="TextBox 16"/>
            <p:cNvSpPr txBox="1"/>
            <p:nvPr/>
          </p:nvSpPr>
          <p:spPr>
            <a:xfrm>
              <a:off x="11288425" y="277946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1" name="TextBox 60"/>
            <p:cNvSpPr txBox="1"/>
            <p:nvPr/>
          </p:nvSpPr>
          <p:spPr>
            <a:xfrm>
              <a:off x="11288425" y="321201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2" name="TextBox 61"/>
            <p:cNvSpPr txBox="1"/>
            <p:nvPr/>
          </p:nvSpPr>
          <p:spPr>
            <a:xfrm>
              <a:off x="11288425" y="364150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82" name="Straight Arrow Connector 81"/>
            <p:cNvCxnSpPr/>
            <p:nvPr/>
          </p:nvCxnSpPr>
          <p:spPr>
            <a:xfrm flipV="1">
              <a:off x="9535865" y="2030053"/>
              <a:ext cx="0" cy="243196"/>
            </a:xfrm>
            <a:prstGeom prst="straightConnector1">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1915" y="1990153"/>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a:solidFill>
                    <a:schemeClr val="bg1"/>
                  </a:solidFill>
                </a:rPr>
                <a:t>TDS+SSL</a:t>
              </a:r>
            </a:p>
          </p:txBody>
        </p:sp>
      </p:grpSp>
      <p:sp>
        <p:nvSpPr>
          <p:cNvPr id="81"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How It </a:t>
            </a:r>
            <a:r>
              <a:rPr lang="en-US" dirty="0" smtClean="0"/>
              <a:t>Works – Architecture of the Service</a:t>
            </a:r>
            <a:endParaRPr lang="en-US" dirty="0"/>
          </a:p>
        </p:txBody>
      </p:sp>
      <p:sp>
        <p:nvSpPr>
          <p:cNvPr id="2" name="Rectangle 1"/>
          <p:cNvSpPr/>
          <p:nvPr/>
        </p:nvSpPr>
        <p:spPr>
          <a:xfrm>
            <a:off x="7518832" y="353102"/>
            <a:ext cx="3976069" cy="1592486"/>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254919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276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a:ea typeface="メイリオ" pitchFamily="50" charset="-128"/>
                <a:cs typeface="Segoe UI Light" panose="020B0502040204020203" pitchFamily="34" charset="0"/>
              </a:rPr>
              <a:t>Azure </a:t>
            </a:r>
            <a:r>
              <a:rPr lang="en-US" altLang="ja-JP" sz="4799" dirty="0" smtClean="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rgbClr val="92D050"/>
                </a:solidFill>
              </a:rPr>
              <a:t>16 regions worldwide in 2014</a:t>
            </a:r>
            <a:endParaRPr lang="en-US" sz="3600" dirty="0">
              <a:solidFill>
                <a:srgbClr val="92D050"/>
              </a:solidFill>
            </a:endParaRPr>
          </a:p>
        </p:txBody>
      </p:sp>
    </p:spTree>
    <p:extLst>
      <p:ext uri="{BB962C8B-B14F-4D97-AF65-F5344CB8AC3E}">
        <p14:creationId xmlns:p14="http://schemas.microsoft.com/office/powerpoint/2010/main" val="248660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418115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423782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20701" y="228601"/>
            <a:ext cx="11149013" cy="1329595"/>
          </a:xfrm>
        </p:spPr>
        <p:txBody>
          <a:bodyPr>
            <a:normAutofit fontScale="90000"/>
          </a:bodyPr>
          <a:lstStyle/>
          <a:p>
            <a:r>
              <a:rPr lang="en-US" sz="4800" dirty="0"/>
              <a:t>SQL Database Billing Rates (As of February 2012)</a:t>
            </a:r>
            <a:endParaRPr lang="en-US" dirty="0">
              <a:solidFill>
                <a:schemeClr val="accent2">
                  <a:alpha val="99000"/>
                </a:schemeClr>
              </a:solidFill>
              <a:cs typeface="Segoe UI" pitchFamily="34" charset="0"/>
            </a:endParaRPr>
          </a:p>
        </p:txBody>
      </p:sp>
      <p:pic>
        <p:nvPicPr>
          <p:cNvPr id="6"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8904" r="8656"/>
          <a:stretch/>
        </p:blipFill>
        <p:spPr>
          <a:xfrm>
            <a:off x="200509" y="1805627"/>
            <a:ext cx="3345104" cy="3043210"/>
          </a:xfrm>
          <a:prstGeom prst="rect">
            <a:avLst/>
          </a:prstGeom>
          <a:noFill/>
          <a:ln>
            <a:noFill/>
          </a:ln>
        </p:spPr>
      </p:pic>
      <p:sp>
        <p:nvSpPr>
          <p:cNvPr id="7" name="Content Placeholder 2"/>
          <p:cNvSpPr txBox="1">
            <a:spLocks/>
          </p:cNvSpPr>
          <p:nvPr/>
        </p:nvSpPr>
        <p:spPr>
          <a:xfrm>
            <a:off x="6339283" y="3489820"/>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endParaRPr lang="en-US" sz="1600" spc="-51" dirty="0"/>
          </a:p>
        </p:txBody>
      </p:sp>
      <p:graphicFrame>
        <p:nvGraphicFramePr>
          <p:cNvPr id="8" name="Content Placeholder 1"/>
          <p:cNvGraphicFramePr>
            <a:graphicFrameLocks/>
          </p:cNvGraphicFramePr>
          <p:nvPr>
            <p:extLst/>
          </p:nvPr>
        </p:nvGraphicFramePr>
        <p:xfrm>
          <a:off x="4517027" y="1447800"/>
          <a:ext cx="7152686" cy="2042022"/>
        </p:xfrm>
        <a:graphic>
          <a:graphicData uri="http://schemas.openxmlformats.org/drawingml/2006/table">
            <a:tbl>
              <a:tblPr firstRow="1" bandRow="1">
                <a:tableStyleId>{5C22544A-7EE6-4342-B048-85BDC9FD1C3A}</a:tableStyleId>
              </a:tblPr>
              <a:tblGrid>
                <a:gridCol w="2001784"/>
                <a:gridCol w="5150902"/>
              </a:tblGrid>
              <a:tr h="340337">
                <a:tc>
                  <a:txBody>
                    <a:bodyPr/>
                    <a:lstStyle/>
                    <a:p>
                      <a:r>
                        <a:rPr lang="en-US" sz="1400" dirty="0" smtClean="0"/>
                        <a:t>Database Size</a:t>
                      </a:r>
                      <a:endParaRPr lang="en-US" sz="1400" dirty="0"/>
                    </a:p>
                  </a:txBody>
                  <a:tcPr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r>
                        <a:rPr lang="en-US" sz="1400" dirty="0" smtClean="0"/>
                        <a:t>Price Per Database Per Month</a:t>
                      </a:r>
                      <a:endParaRPr lang="en-US" sz="1400" dirty="0"/>
                    </a:p>
                  </a:txBody>
                  <a:tcPr anchor="ctr">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r>
              <a:tr h="340337">
                <a:tc>
                  <a:txBody>
                    <a:bodyPr/>
                    <a:lstStyle/>
                    <a:p>
                      <a:r>
                        <a:rPr lang="en-US" sz="1400" dirty="0" smtClean="0"/>
                        <a:t>0</a:t>
                      </a:r>
                      <a:r>
                        <a:rPr lang="en-US" sz="1400" baseline="0" dirty="0" smtClean="0"/>
                        <a:t> to 100 MB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a:t>
                      </a:r>
                      <a:r>
                        <a:rPr lang="en-US" sz="1400" baseline="0" dirty="0" smtClean="0"/>
                        <a:t> $4.995</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100</a:t>
                      </a:r>
                      <a:r>
                        <a:rPr lang="en-US" sz="1400" baseline="0" dirty="0" smtClean="0"/>
                        <a:t> to 1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 $9.99</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1GB to 10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$9.99 for first</a:t>
                      </a:r>
                      <a:r>
                        <a:rPr lang="en-US" sz="1400" baseline="0" dirty="0" smtClean="0"/>
                        <a:t> GB, $3.99 per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10 GB to 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$45.954 for first 10 GB, $1.998 for</a:t>
                      </a:r>
                      <a:r>
                        <a:rPr lang="en-US" sz="1400" baseline="0" dirty="0" smtClean="0"/>
                        <a:t>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50 GB to 150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$145.874 for first 50 GB, $0.999 for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9" name="Content Placeholder 2"/>
          <p:cNvSpPr txBox="1">
            <a:spLocks/>
          </p:cNvSpPr>
          <p:nvPr/>
        </p:nvSpPr>
        <p:spPr>
          <a:xfrm>
            <a:off x="4517027" y="5059959"/>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a:solidFill>
                  <a:schemeClr val="accent2">
                    <a:alpha val="99000"/>
                  </a:schemeClr>
                </a:solidFill>
                <a:latin typeface="Segoe UI Light" pitchFamily="34" charset="0"/>
              </a:rPr>
              <a:t>Data Transfers</a:t>
            </a:r>
          </a:p>
          <a:p>
            <a:pPr marL="3175" lvl="1" indent="0" defTabSz="914325">
              <a:spcBef>
                <a:spcPts val="600"/>
              </a:spcBef>
              <a:buNone/>
            </a:pPr>
            <a:r>
              <a:rPr lang="en-US" sz="1600" spc="-51" dirty="0"/>
              <a:t>North America and Europe regions $0.05 - $0.12 per GB outbound</a:t>
            </a:r>
          </a:p>
          <a:p>
            <a:pPr marL="3175" lvl="1" indent="0" defTabSz="914325">
              <a:spcBef>
                <a:spcPts val="600"/>
              </a:spcBef>
              <a:buNone/>
            </a:pPr>
            <a:r>
              <a:rPr lang="en-US" sz="1600" spc="-51" dirty="0"/>
              <a:t>Asia Pacific region $0.12 - $0.19 per GB outbound</a:t>
            </a:r>
          </a:p>
          <a:p>
            <a:pPr marL="3175" lvl="1" indent="0" defTabSz="914325">
              <a:spcBef>
                <a:spcPts val="600"/>
              </a:spcBef>
              <a:buNone/>
            </a:pPr>
            <a:r>
              <a:rPr lang="en-US" sz="1600" spc="-51" dirty="0"/>
              <a:t>All inbound data transfers are at no charge.</a:t>
            </a:r>
          </a:p>
        </p:txBody>
      </p:sp>
      <p:sp>
        <p:nvSpPr>
          <p:cNvPr id="10" name="Content Placeholder 2"/>
          <p:cNvSpPr txBox="1">
            <a:spLocks/>
          </p:cNvSpPr>
          <p:nvPr/>
        </p:nvSpPr>
        <p:spPr>
          <a:xfrm>
            <a:off x="4517027" y="3727508"/>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1600" spc="-51" dirty="0"/>
              <a:t>Based on graduated rate based on database size</a:t>
            </a:r>
          </a:p>
          <a:p>
            <a:pPr marL="3175" indent="0" defTabSz="914325">
              <a:spcBef>
                <a:spcPts val="0"/>
              </a:spcBef>
              <a:spcAft>
                <a:spcPts val="300"/>
              </a:spcAft>
              <a:buNone/>
            </a:pPr>
            <a:r>
              <a:rPr lang="en-US" sz="1600" spc="-51" dirty="0"/>
              <a:t>Charged at monthly rate per database</a:t>
            </a:r>
          </a:p>
          <a:p>
            <a:pPr marL="3175" lvl="1" indent="0" defTabSz="914325">
              <a:spcBef>
                <a:spcPts val="600"/>
              </a:spcBef>
              <a:buNone/>
            </a:pPr>
            <a:r>
              <a:rPr lang="en-US" sz="1600" spc="-51" dirty="0"/>
              <a:t>Amortized over month -&gt; calculated on daily basis</a:t>
            </a:r>
          </a:p>
          <a:p>
            <a:pPr marL="3175" lvl="1" indent="0" defTabSz="914325">
              <a:spcBef>
                <a:spcPts val="600"/>
              </a:spcBef>
              <a:buNone/>
            </a:pPr>
            <a:r>
              <a:rPr lang="en-US" sz="1600" spc="-51" dirty="0"/>
              <a:t>No Transaction Charges</a:t>
            </a:r>
          </a:p>
        </p:txBody>
      </p:sp>
    </p:spTree>
    <p:extLst>
      <p:ext uri="{BB962C8B-B14F-4D97-AF65-F5344CB8AC3E}">
        <p14:creationId xmlns:p14="http://schemas.microsoft.com/office/powerpoint/2010/main" val="3593768338"/>
      </p:ext>
    </p:extLst>
  </p:cSld>
  <p:clrMapOvr>
    <a:masterClrMapping/>
  </p:clrMapOvr>
  <p:transition>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1" y="228600"/>
            <a:ext cx="11149013" cy="553998"/>
          </a:xfrm>
        </p:spPr>
        <p:txBody>
          <a:bodyPr>
            <a:normAutofit fontScale="90000"/>
          </a:bodyPr>
          <a:lstStyle/>
          <a:p>
            <a:r>
              <a:rPr lang="en-US" sz="4000" dirty="0"/>
              <a:t>SQL Database Architecture</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91" b="1379"/>
          <a:stretch/>
        </p:blipFill>
        <p:spPr bwMode="auto">
          <a:xfrm>
            <a:off x="2833903" y="1447800"/>
            <a:ext cx="6524194"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3779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p:cNvSpPr txBox="1">
            <a:spLocks/>
          </p:cNvSpPr>
          <p:nvPr/>
        </p:nvSpPr>
        <p:spPr>
          <a:xfrm>
            <a:off x="512939" y="4137961"/>
            <a:ext cx="6577690" cy="193181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sz="3600" spc="-51" dirty="0" smtClean="0">
                <a:solidFill>
                  <a:schemeClr val="bg2"/>
                </a:solidFill>
                <a:latin typeface="+mj-lt"/>
              </a:rPr>
              <a:t>Includes physical servicers</a:t>
            </a:r>
            <a:br>
              <a:rPr lang="en-US" sz="3600" spc="-51" dirty="0" smtClean="0">
                <a:solidFill>
                  <a:schemeClr val="bg2"/>
                </a:solidFill>
                <a:latin typeface="+mj-lt"/>
              </a:rPr>
            </a:br>
            <a:r>
              <a:rPr lang="en-US" sz="3600" spc="-51" dirty="0" smtClean="0">
                <a:solidFill>
                  <a:schemeClr val="bg2"/>
                </a:solidFill>
                <a:latin typeface="+mj-lt"/>
              </a:rPr>
              <a:t>and services that support</a:t>
            </a:r>
            <a:br>
              <a:rPr lang="en-US" sz="3600" spc="-51" dirty="0" smtClean="0">
                <a:solidFill>
                  <a:schemeClr val="bg2"/>
                </a:solidFill>
                <a:latin typeface="+mj-lt"/>
              </a:rPr>
            </a:br>
            <a:r>
              <a:rPr lang="en-US" sz="3600" spc="-51" dirty="0" smtClean="0">
                <a:solidFill>
                  <a:schemeClr val="bg2"/>
                </a:solidFill>
                <a:latin typeface="+mj-lt"/>
              </a:rPr>
              <a:t>the Services layer.</a:t>
            </a:r>
            <a:endParaRPr lang="en-US" sz="3600" spc="-51" dirty="0">
              <a:solidFill>
                <a:schemeClr val="bg2"/>
              </a:solidFill>
              <a:latin typeface="+mj-lt"/>
            </a:endParaRPr>
          </a:p>
        </p:txBody>
      </p:sp>
      <p:grpSp>
        <p:nvGrpSpPr>
          <p:cNvPr id="6" name="Group 5"/>
          <p:cNvGrpSpPr/>
          <p:nvPr/>
        </p:nvGrpSpPr>
        <p:grpSpPr>
          <a:xfrm>
            <a:off x="7518833" y="353101"/>
            <a:ext cx="3976070" cy="1592486"/>
            <a:chOff x="7518833" y="353101"/>
            <a:chExt cx="3976070" cy="1592486"/>
          </a:xfrm>
        </p:grpSpPr>
        <p:sp>
          <p:nvSpPr>
            <p:cNvPr id="84" name="Rectangle 83"/>
            <p:cNvSpPr/>
            <p:nvPr/>
          </p:nvSpPr>
          <p:spPr bwMode="auto">
            <a:xfrm>
              <a:off x="7518833" y="353101"/>
              <a:ext cx="3976070" cy="1592486"/>
            </a:xfrm>
            <a:prstGeom prst="rect">
              <a:avLst/>
            </a:prstGeom>
            <a:solidFill>
              <a:schemeClr val="accent4">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solidFill>
                    <a:schemeClr val="accent3">
                      <a:lumMod val="50000"/>
                    </a:schemeClr>
                  </a:solidFill>
                </a:rPr>
                <a:t>Client Layer</a:t>
              </a:r>
            </a:p>
          </p:txBody>
        </p:sp>
        <p:sp>
          <p:nvSpPr>
            <p:cNvPr id="3" name="Rectangle 2"/>
            <p:cNvSpPr/>
            <p:nvPr/>
          </p:nvSpPr>
          <p:spPr bwMode="auto">
            <a:xfrm>
              <a:off x="7755827" y="634999"/>
              <a:ext cx="950621"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PHP</a:t>
              </a:r>
            </a:p>
          </p:txBody>
        </p:sp>
        <p:sp>
          <p:nvSpPr>
            <p:cNvPr id="39" name="Rectangle 38"/>
            <p:cNvSpPr/>
            <p:nvPr/>
          </p:nvSpPr>
          <p:spPr bwMode="auto">
            <a:xfrm>
              <a:off x="10293349" y="634999"/>
              <a:ext cx="950625"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WCF Data Services</a:t>
              </a:r>
            </a:p>
          </p:txBody>
        </p:sp>
        <p:sp>
          <p:nvSpPr>
            <p:cNvPr id="40" name="Rectangle 39"/>
            <p:cNvSpPr/>
            <p:nvPr/>
          </p:nvSpPr>
          <p:spPr bwMode="auto">
            <a:xfrm>
              <a:off x="8814342" y="634999"/>
              <a:ext cx="1371114"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SQL Server</a:t>
              </a:r>
            </a:p>
            <a:p>
              <a:pPr algn="ctr" defTabSz="914099" fontAlgn="base">
                <a:spcBef>
                  <a:spcPct val="0"/>
                </a:spcBef>
                <a:spcAft>
                  <a:spcPct val="0"/>
                </a:spcAft>
              </a:pPr>
              <a:r>
                <a:rPr lang="en-US" sz="1200" dirty="0">
                  <a:solidFill>
                    <a:sysClr val="windowText" lastClr="000000"/>
                  </a:solidFill>
                </a:rPr>
                <a:t>Applications</a:t>
              </a:r>
            </a:p>
            <a:p>
              <a:pPr algn="ctr" defTabSz="914099" fontAlgn="base">
                <a:spcBef>
                  <a:spcPct val="0"/>
                </a:spcBef>
                <a:spcAft>
                  <a:spcPct val="0"/>
                </a:spcAft>
              </a:pPr>
              <a:r>
                <a:rPr lang="en-US" sz="1200" dirty="0">
                  <a:solidFill>
                    <a:sysClr val="windowText" lastClr="000000"/>
                  </a:solidFill>
                </a:rPr>
                <a:t>and Tools</a:t>
              </a:r>
            </a:p>
          </p:txBody>
        </p:sp>
        <p:sp>
          <p:nvSpPr>
            <p:cNvPr id="41" name="Rectangle 40"/>
            <p:cNvSpPr/>
            <p:nvPr/>
          </p:nvSpPr>
          <p:spPr bwMode="auto">
            <a:xfrm>
              <a:off x="7755826"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ODBC</a:t>
              </a:r>
            </a:p>
          </p:txBody>
        </p:sp>
        <p:sp>
          <p:nvSpPr>
            <p:cNvPr id="42" name="Rectangle 41"/>
            <p:cNvSpPr/>
            <p:nvPr/>
          </p:nvSpPr>
          <p:spPr bwMode="auto">
            <a:xfrm>
              <a:off x="9551973"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ADO.NET</a:t>
              </a:r>
            </a:p>
          </p:txBody>
        </p:sp>
        <p:sp>
          <p:nvSpPr>
            <p:cNvPr id="43" name="Rectangle 42"/>
            <p:cNvSpPr/>
            <p:nvPr/>
          </p:nvSpPr>
          <p:spPr bwMode="auto">
            <a:xfrm>
              <a:off x="7755826" y="1570505"/>
              <a:ext cx="3488147"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Tabular Data Stream (TDS)</a:t>
              </a:r>
            </a:p>
          </p:txBody>
        </p:sp>
      </p:grpSp>
      <p:grpSp>
        <p:nvGrpSpPr>
          <p:cNvPr id="7" name="Group 6"/>
          <p:cNvGrpSpPr/>
          <p:nvPr/>
        </p:nvGrpSpPr>
        <p:grpSpPr>
          <a:xfrm>
            <a:off x="7518833" y="1999680"/>
            <a:ext cx="3976070" cy="2084188"/>
            <a:chOff x="7518833" y="1990153"/>
            <a:chExt cx="3976070" cy="2084188"/>
          </a:xfrm>
        </p:grpSpPr>
        <p:cxnSp>
          <p:nvCxnSpPr>
            <p:cNvPr id="13" name="Straight Connector 12"/>
            <p:cNvCxnSpPr/>
            <p:nvPr/>
          </p:nvCxnSpPr>
          <p:spPr>
            <a:xfrm>
              <a:off x="7518833" y="2169940"/>
              <a:ext cx="3976069"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8833" y="2273249"/>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61173"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9667"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1" name="Rectangle 50"/>
            <p:cNvSpPr/>
            <p:nvPr/>
          </p:nvSpPr>
          <p:spPr bwMode="auto">
            <a:xfrm>
              <a:off x="9049667"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52" name="Rectangle 51"/>
            <p:cNvSpPr/>
            <p:nvPr/>
          </p:nvSpPr>
          <p:spPr bwMode="auto">
            <a:xfrm>
              <a:off x="9049667"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53" name="Rectangle 52"/>
            <p:cNvSpPr/>
            <p:nvPr/>
          </p:nvSpPr>
          <p:spPr bwMode="auto">
            <a:xfrm>
              <a:off x="10152585"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41079"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5" name="Rectangle 54"/>
            <p:cNvSpPr/>
            <p:nvPr/>
          </p:nvSpPr>
          <p:spPr bwMode="auto">
            <a:xfrm>
              <a:off x="10241079"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56" name="Rectangle 55"/>
            <p:cNvSpPr/>
            <p:nvPr/>
          </p:nvSpPr>
          <p:spPr bwMode="auto">
            <a:xfrm>
              <a:off x="10241079"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57" name="Rectangle 56"/>
            <p:cNvSpPr/>
            <p:nvPr/>
          </p:nvSpPr>
          <p:spPr bwMode="auto">
            <a:xfrm>
              <a:off x="7755828"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4322"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9" name="Rectangle 58"/>
            <p:cNvSpPr/>
            <p:nvPr/>
          </p:nvSpPr>
          <p:spPr bwMode="auto">
            <a:xfrm>
              <a:off x="7844322"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60" name="Rectangle 59"/>
            <p:cNvSpPr/>
            <p:nvPr/>
          </p:nvSpPr>
          <p:spPr bwMode="auto">
            <a:xfrm>
              <a:off x="7844322"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17" name="TextBox 16"/>
            <p:cNvSpPr txBox="1"/>
            <p:nvPr/>
          </p:nvSpPr>
          <p:spPr>
            <a:xfrm>
              <a:off x="11288425" y="277946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1" name="TextBox 60"/>
            <p:cNvSpPr txBox="1"/>
            <p:nvPr/>
          </p:nvSpPr>
          <p:spPr>
            <a:xfrm>
              <a:off x="11288425" y="321201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2" name="TextBox 61"/>
            <p:cNvSpPr txBox="1"/>
            <p:nvPr/>
          </p:nvSpPr>
          <p:spPr>
            <a:xfrm>
              <a:off x="11288425" y="364150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82" name="Straight Arrow Connector 81"/>
            <p:cNvCxnSpPr/>
            <p:nvPr/>
          </p:nvCxnSpPr>
          <p:spPr>
            <a:xfrm flipV="1">
              <a:off x="9535865" y="2030053"/>
              <a:ext cx="0" cy="243196"/>
            </a:xfrm>
            <a:prstGeom prst="straightConnector1">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1915" y="1990153"/>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a:solidFill>
                    <a:schemeClr val="bg1"/>
                  </a:solidFill>
                </a:rPr>
                <a:t>TDS+SSL</a:t>
              </a:r>
            </a:p>
          </p:txBody>
        </p:sp>
      </p:grpSp>
      <p:grpSp>
        <p:nvGrpSpPr>
          <p:cNvPr id="3072" name="Group 3071"/>
          <p:cNvGrpSpPr/>
          <p:nvPr/>
        </p:nvGrpSpPr>
        <p:grpSpPr>
          <a:xfrm>
            <a:off x="7518832" y="4137961"/>
            <a:ext cx="3976070" cy="1931810"/>
            <a:chOff x="7517244" y="4348917"/>
            <a:chExt cx="3976070" cy="1931810"/>
          </a:xfrm>
        </p:grpSpPr>
        <p:sp>
          <p:nvSpPr>
            <p:cNvPr id="63" name="Rectangle 62"/>
            <p:cNvSpPr/>
            <p:nvPr/>
          </p:nvSpPr>
          <p:spPr bwMode="auto">
            <a:xfrm>
              <a:off x="7517244" y="4348917"/>
              <a:ext cx="3976070" cy="1931810"/>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Platform Layer</a:t>
              </a:r>
            </a:p>
          </p:txBody>
        </p:sp>
        <p:sp>
          <p:nvSpPr>
            <p:cNvPr id="64" name="Rectangle 63"/>
            <p:cNvSpPr/>
            <p:nvPr/>
          </p:nvSpPr>
          <p:spPr bwMode="auto">
            <a:xfrm>
              <a:off x="8959584"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5" name="Rectangle 64"/>
            <p:cNvSpPr/>
            <p:nvPr/>
          </p:nvSpPr>
          <p:spPr bwMode="auto">
            <a:xfrm>
              <a:off x="9048078"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66" name="Rectangle 65"/>
            <p:cNvSpPr/>
            <p:nvPr/>
          </p:nvSpPr>
          <p:spPr bwMode="auto">
            <a:xfrm>
              <a:off x="9048078"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67" name="Rectangle 66"/>
            <p:cNvSpPr/>
            <p:nvPr/>
          </p:nvSpPr>
          <p:spPr bwMode="auto">
            <a:xfrm>
              <a:off x="9048078"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68" name="Rectangle 67"/>
            <p:cNvSpPr/>
            <p:nvPr/>
          </p:nvSpPr>
          <p:spPr bwMode="auto">
            <a:xfrm>
              <a:off x="10150996" y="463618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9" name="Rectangle 68"/>
            <p:cNvSpPr/>
            <p:nvPr/>
          </p:nvSpPr>
          <p:spPr bwMode="auto">
            <a:xfrm>
              <a:off x="10239490" y="47319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0" name="Rectangle 69"/>
            <p:cNvSpPr/>
            <p:nvPr/>
          </p:nvSpPr>
          <p:spPr bwMode="auto">
            <a:xfrm>
              <a:off x="10239490" y="51645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1" name="Rectangle 70"/>
            <p:cNvSpPr/>
            <p:nvPr/>
          </p:nvSpPr>
          <p:spPr bwMode="auto">
            <a:xfrm>
              <a:off x="10239490" y="559400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2" name="Rectangle 71"/>
            <p:cNvSpPr/>
            <p:nvPr/>
          </p:nvSpPr>
          <p:spPr bwMode="auto">
            <a:xfrm>
              <a:off x="7754240"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73" name="Rectangle 72"/>
            <p:cNvSpPr/>
            <p:nvPr/>
          </p:nvSpPr>
          <p:spPr bwMode="auto">
            <a:xfrm>
              <a:off x="7842734"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4" name="Rectangle 73"/>
            <p:cNvSpPr/>
            <p:nvPr/>
          </p:nvSpPr>
          <p:spPr bwMode="auto">
            <a:xfrm>
              <a:off x="7842734"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5" name="Rectangle 74"/>
            <p:cNvSpPr/>
            <p:nvPr/>
          </p:nvSpPr>
          <p:spPr bwMode="auto">
            <a:xfrm>
              <a:off x="7842734"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6" name="TextBox 75"/>
            <p:cNvSpPr txBox="1"/>
            <p:nvPr/>
          </p:nvSpPr>
          <p:spPr>
            <a:xfrm>
              <a:off x="11286837" y="482615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77" name="TextBox 76"/>
            <p:cNvSpPr txBox="1"/>
            <p:nvPr/>
          </p:nvSpPr>
          <p:spPr>
            <a:xfrm>
              <a:off x="11286837" y="5272131"/>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78" name="TextBox 77"/>
            <p:cNvSpPr txBox="1"/>
            <p:nvPr/>
          </p:nvSpPr>
          <p:spPr>
            <a:xfrm>
              <a:off x="11298173" y="569714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20" name="Elbow Connector 19"/>
            <p:cNvCxnSpPr/>
            <p:nvPr/>
          </p:nvCxnSpPr>
          <p:spPr>
            <a:xfrm rot="5400000" flipH="1" flipV="1">
              <a:off x="9493838" y="4862471"/>
              <a:ext cx="8950" cy="2396756"/>
            </a:xfrm>
            <a:prstGeom prst="bentConnector3">
              <a:avLst>
                <a:gd name="adj1" fmla="val -1728592"/>
              </a:avLst>
            </a:prstGeom>
            <a:ln w="158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9505279" y="6065324"/>
              <a:ext cx="0" cy="14151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81"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How It </a:t>
            </a:r>
            <a:r>
              <a:rPr lang="en-US" dirty="0" smtClean="0"/>
              <a:t>Works – Architecture of the Service</a:t>
            </a:r>
            <a:endParaRPr lang="en-US" dirty="0"/>
          </a:p>
        </p:txBody>
      </p:sp>
      <p:sp>
        <p:nvSpPr>
          <p:cNvPr id="80" name="Rectangle 79"/>
          <p:cNvSpPr/>
          <p:nvPr/>
        </p:nvSpPr>
        <p:spPr>
          <a:xfrm>
            <a:off x="7518832" y="353102"/>
            <a:ext cx="3976069" cy="3730766"/>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01593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2"/>
                                        </p:tgtEl>
                                        <p:attrNameLst>
                                          <p:attrName>style.visibility</p:attrName>
                                        </p:attrNameLst>
                                      </p:cBhvr>
                                      <p:to>
                                        <p:strVal val="visible"/>
                                      </p:to>
                                    </p:set>
                                    <p:anim calcmode="lin" valueType="num">
                                      <p:cBhvr additive="base">
                                        <p:cTn id="11" dur="500" fill="hold"/>
                                        <p:tgtEl>
                                          <p:spTgt spid="3072"/>
                                        </p:tgtEl>
                                        <p:attrNameLst>
                                          <p:attrName>ppt_x</p:attrName>
                                        </p:attrNameLst>
                                      </p:cBhvr>
                                      <p:tavLst>
                                        <p:tav tm="0">
                                          <p:val>
                                            <p:strVal val="#ppt_x"/>
                                          </p:val>
                                        </p:tav>
                                        <p:tav tm="100000">
                                          <p:val>
                                            <p:strVal val="#ppt_x"/>
                                          </p:val>
                                        </p:tav>
                                      </p:tavLst>
                                    </p:anim>
                                    <p:anim calcmode="lin" valueType="num">
                                      <p:cBhvr additive="base">
                                        <p:cTn id="12" dur="500" fill="hold"/>
                                        <p:tgtEl>
                                          <p:spTgt spid="3072"/>
                                        </p:tgtEl>
                                        <p:attrNameLst>
                                          <p:attrName>ppt_y</p:attrName>
                                        </p:attrNameLst>
                                      </p:cBhvr>
                                      <p:tavLst>
                                        <p:tav tm="0">
                                          <p:val>
                                            <p:strVal val="1+#ppt_h/2"/>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8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p:cNvSpPr txBox="1">
            <a:spLocks/>
          </p:cNvSpPr>
          <p:nvPr/>
        </p:nvSpPr>
        <p:spPr>
          <a:xfrm>
            <a:off x="512939" y="5486192"/>
            <a:ext cx="6577690" cy="1371808"/>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sz="3600" spc="-51" dirty="0" smtClean="0">
                <a:solidFill>
                  <a:schemeClr val="bg2"/>
                </a:solidFill>
                <a:latin typeface="+mj-lt"/>
              </a:rPr>
              <a:t>Administration of the physical </a:t>
            </a:r>
            <a:r>
              <a:rPr lang="en-US" sz="3600" spc="-51" dirty="0">
                <a:solidFill>
                  <a:schemeClr val="bg2"/>
                </a:solidFill>
                <a:latin typeface="+mj-lt"/>
              </a:rPr>
              <a:t>HW and OS.</a:t>
            </a:r>
          </a:p>
        </p:txBody>
      </p:sp>
      <p:sp>
        <p:nvSpPr>
          <p:cNvPr id="79" name="Rectangle 78"/>
          <p:cNvSpPr/>
          <p:nvPr/>
        </p:nvSpPr>
        <p:spPr bwMode="auto">
          <a:xfrm>
            <a:off x="7518833" y="6123865"/>
            <a:ext cx="3976070" cy="325421"/>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Infrastructure Layer</a:t>
            </a:r>
          </a:p>
        </p:txBody>
      </p:sp>
      <p:grpSp>
        <p:nvGrpSpPr>
          <p:cNvPr id="6" name="Group 5"/>
          <p:cNvGrpSpPr/>
          <p:nvPr/>
        </p:nvGrpSpPr>
        <p:grpSpPr>
          <a:xfrm>
            <a:off x="7518833" y="353101"/>
            <a:ext cx="3976070" cy="1592486"/>
            <a:chOff x="7518833" y="353101"/>
            <a:chExt cx="3976070" cy="1592486"/>
          </a:xfrm>
        </p:grpSpPr>
        <p:sp>
          <p:nvSpPr>
            <p:cNvPr id="84" name="Rectangle 83"/>
            <p:cNvSpPr/>
            <p:nvPr/>
          </p:nvSpPr>
          <p:spPr bwMode="auto">
            <a:xfrm>
              <a:off x="7518833" y="353101"/>
              <a:ext cx="3976070" cy="1592486"/>
            </a:xfrm>
            <a:prstGeom prst="rect">
              <a:avLst/>
            </a:prstGeom>
            <a:solidFill>
              <a:schemeClr val="accent4">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solidFill>
                    <a:schemeClr val="accent3">
                      <a:lumMod val="50000"/>
                    </a:schemeClr>
                  </a:solidFill>
                </a:rPr>
                <a:t>Client Layer</a:t>
              </a:r>
            </a:p>
          </p:txBody>
        </p:sp>
        <p:sp>
          <p:nvSpPr>
            <p:cNvPr id="3" name="Rectangle 2"/>
            <p:cNvSpPr/>
            <p:nvPr/>
          </p:nvSpPr>
          <p:spPr bwMode="auto">
            <a:xfrm>
              <a:off x="7755827" y="634999"/>
              <a:ext cx="950621"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PHP</a:t>
              </a:r>
            </a:p>
          </p:txBody>
        </p:sp>
        <p:sp>
          <p:nvSpPr>
            <p:cNvPr id="39" name="Rectangle 38"/>
            <p:cNvSpPr/>
            <p:nvPr/>
          </p:nvSpPr>
          <p:spPr bwMode="auto">
            <a:xfrm>
              <a:off x="10293349" y="634999"/>
              <a:ext cx="950625"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WCF Data Services</a:t>
              </a:r>
            </a:p>
          </p:txBody>
        </p:sp>
        <p:sp>
          <p:nvSpPr>
            <p:cNvPr id="40" name="Rectangle 39"/>
            <p:cNvSpPr/>
            <p:nvPr/>
          </p:nvSpPr>
          <p:spPr bwMode="auto">
            <a:xfrm>
              <a:off x="8814342" y="634999"/>
              <a:ext cx="1371114"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SQL Server</a:t>
              </a:r>
            </a:p>
            <a:p>
              <a:pPr algn="ctr" defTabSz="914099" fontAlgn="base">
                <a:spcBef>
                  <a:spcPct val="0"/>
                </a:spcBef>
                <a:spcAft>
                  <a:spcPct val="0"/>
                </a:spcAft>
              </a:pPr>
              <a:r>
                <a:rPr lang="en-US" sz="1200" dirty="0">
                  <a:solidFill>
                    <a:sysClr val="windowText" lastClr="000000"/>
                  </a:solidFill>
                </a:rPr>
                <a:t>Applications</a:t>
              </a:r>
            </a:p>
            <a:p>
              <a:pPr algn="ctr" defTabSz="914099" fontAlgn="base">
                <a:spcBef>
                  <a:spcPct val="0"/>
                </a:spcBef>
                <a:spcAft>
                  <a:spcPct val="0"/>
                </a:spcAft>
              </a:pPr>
              <a:r>
                <a:rPr lang="en-US" sz="1200" dirty="0">
                  <a:solidFill>
                    <a:sysClr val="windowText" lastClr="000000"/>
                  </a:solidFill>
                </a:rPr>
                <a:t>and Tools</a:t>
              </a:r>
            </a:p>
          </p:txBody>
        </p:sp>
        <p:sp>
          <p:nvSpPr>
            <p:cNvPr id="41" name="Rectangle 40"/>
            <p:cNvSpPr/>
            <p:nvPr/>
          </p:nvSpPr>
          <p:spPr bwMode="auto">
            <a:xfrm>
              <a:off x="7755826"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ODBC</a:t>
              </a:r>
            </a:p>
          </p:txBody>
        </p:sp>
        <p:sp>
          <p:nvSpPr>
            <p:cNvPr id="42" name="Rectangle 41"/>
            <p:cNvSpPr/>
            <p:nvPr/>
          </p:nvSpPr>
          <p:spPr bwMode="auto">
            <a:xfrm>
              <a:off x="9551973"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ADO.NET</a:t>
              </a:r>
            </a:p>
          </p:txBody>
        </p:sp>
        <p:sp>
          <p:nvSpPr>
            <p:cNvPr id="43" name="Rectangle 42"/>
            <p:cNvSpPr/>
            <p:nvPr/>
          </p:nvSpPr>
          <p:spPr bwMode="auto">
            <a:xfrm>
              <a:off x="7755826" y="1570505"/>
              <a:ext cx="3488147"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Tabular Data Stream (TDS)</a:t>
              </a:r>
            </a:p>
          </p:txBody>
        </p:sp>
      </p:grpSp>
      <p:grpSp>
        <p:nvGrpSpPr>
          <p:cNvPr id="7" name="Group 6"/>
          <p:cNvGrpSpPr/>
          <p:nvPr/>
        </p:nvGrpSpPr>
        <p:grpSpPr>
          <a:xfrm>
            <a:off x="7518833" y="1999680"/>
            <a:ext cx="3976070" cy="2084188"/>
            <a:chOff x="7518833" y="1990153"/>
            <a:chExt cx="3976070" cy="2084188"/>
          </a:xfrm>
        </p:grpSpPr>
        <p:cxnSp>
          <p:nvCxnSpPr>
            <p:cNvPr id="13" name="Straight Connector 12"/>
            <p:cNvCxnSpPr/>
            <p:nvPr/>
          </p:nvCxnSpPr>
          <p:spPr>
            <a:xfrm>
              <a:off x="7518833" y="2169940"/>
              <a:ext cx="3976069"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8833" y="2273249"/>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61173"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9667"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1" name="Rectangle 50"/>
            <p:cNvSpPr/>
            <p:nvPr/>
          </p:nvSpPr>
          <p:spPr bwMode="auto">
            <a:xfrm>
              <a:off x="9049667"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52" name="Rectangle 51"/>
            <p:cNvSpPr/>
            <p:nvPr/>
          </p:nvSpPr>
          <p:spPr bwMode="auto">
            <a:xfrm>
              <a:off x="9049667"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53" name="Rectangle 52"/>
            <p:cNvSpPr/>
            <p:nvPr/>
          </p:nvSpPr>
          <p:spPr bwMode="auto">
            <a:xfrm>
              <a:off x="10152585"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41079"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5" name="Rectangle 54"/>
            <p:cNvSpPr/>
            <p:nvPr/>
          </p:nvSpPr>
          <p:spPr bwMode="auto">
            <a:xfrm>
              <a:off x="10241079"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56" name="Rectangle 55"/>
            <p:cNvSpPr/>
            <p:nvPr/>
          </p:nvSpPr>
          <p:spPr bwMode="auto">
            <a:xfrm>
              <a:off x="10241079"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57" name="Rectangle 56"/>
            <p:cNvSpPr/>
            <p:nvPr/>
          </p:nvSpPr>
          <p:spPr bwMode="auto">
            <a:xfrm>
              <a:off x="7755828"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4322"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9" name="Rectangle 58"/>
            <p:cNvSpPr/>
            <p:nvPr/>
          </p:nvSpPr>
          <p:spPr bwMode="auto">
            <a:xfrm>
              <a:off x="7844322"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60" name="Rectangle 59"/>
            <p:cNvSpPr/>
            <p:nvPr/>
          </p:nvSpPr>
          <p:spPr bwMode="auto">
            <a:xfrm>
              <a:off x="7844322"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17" name="TextBox 16"/>
            <p:cNvSpPr txBox="1"/>
            <p:nvPr/>
          </p:nvSpPr>
          <p:spPr>
            <a:xfrm>
              <a:off x="11288425" y="277946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1" name="TextBox 60"/>
            <p:cNvSpPr txBox="1"/>
            <p:nvPr/>
          </p:nvSpPr>
          <p:spPr>
            <a:xfrm>
              <a:off x="11288425" y="321201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2" name="TextBox 61"/>
            <p:cNvSpPr txBox="1"/>
            <p:nvPr/>
          </p:nvSpPr>
          <p:spPr>
            <a:xfrm>
              <a:off x="11288425" y="364150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82" name="Straight Arrow Connector 81"/>
            <p:cNvCxnSpPr/>
            <p:nvPr/>
          </p:nvCxnSpPr>
          <p:spPr>
            <a:xfrm flipV="1">
              <a:off x="9535865" y="2030053"/>
              <a:ext cx="0" cy="243196"/>
            </a:xfrm>
            <a:prstGeom prst="straightConnector1">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1915" y="1990153"/>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a:solidFill>
                    <a:schemeClr val="bg1"/>
                  </a:solidFill>
                </a:rPr>
                <a:t>TDS+SSL</a:t>
              </a:r>
            </a:p>
          </p:txBody>
        </p:sp>
      </p:grpSp>
      <p:grpSp>
        <p:nvGrpSpPr>
          <p:cNvPr id="3072" name="Group 3071"/>
          <p:cNvGrpSpPr/>
          <p:nvPr/>
        </p:nvGrpSpPr>
        <p:grpSpPr>
          <a:xfrm>
            <a:off x="7518832" y="4137961"/>
            <a:ext cx="3976070" cy="1931810"/>
            <a:chOff x="7517244" y="4348917"/>
            <a:chExt cx="3976070" cy="1931810"/>
          </a:xfrm>
        </p:grpSpPr>
        <p:sp>
          <p:nvSpPr>
            <p:cNvPr id="63" name="Rectangle 62"/>
            <p:cNvSpPr/>
            <p:nvPr/>
          </p:nvSpPr>
          <p:spPr bwMode="auto">
            <a:xfrm>
              <a:off x="7517244" y="4348917"/>
              <a:ext cx="3976070" cy="1931810"/>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Platform Layer</a:t>
              </a:r>
            </a:p>
          </p:txBody>
        </p:sp>
        <p:sp>
          <p:nvSpPr>
            <p:cNvPr id="64" name="Rectangle 63"/>
            <p:cNvSpPr/>
            <p:nvPr/>
          </p:nvSpPr>
          <p:spPr bwMode="auto">
            <a:xfrm>
              <a:off x="8959584"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5" name="Rectangle 64"/>
            <p:cNvSpPr/>
            <p:nvPr/>
          </p:nvSpPr>
          <p:spPr bwMode="auto">
            <a:xfrm>
              <a:off x="9048078"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66" name="Rectangle 65"/>
            <p:cNvSpPr/>
            <p:nvPr/>
          </p:nvSpPr>
          <p:spPr bwMode="auto">
            <a:xfrm>
              <a:off x="9048078"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67" name="Rectangle 66"/>
            <p:cNvSpPr/>
            <p:nvPr/>
          </p:nvSpPr>
          <p:spPr bwMode="auto">
            <a:xfrm>
              <a:off x="9048078"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68" name="Rectangle 67"/>
            <p:cNvSpPr/>
            <p:nvPr/>
          </p:nvSpPr>
          <p:spPr bwMode="auto">
            <a:xfrm>
              <a:off x="10150996" y="463618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9" name="Rectangle 68"/>
            <p:cNvSpPr/>
            <p:nvPr/>
          </p:nvSpPr>
          <p:spPr bwMode="auto">
            <a:xfrm>
              <a:off x="10239490" y="47319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0" name="Rectangle 69"/>
            <p:cNvSpPr/>
            <p:nvPr/>
          </p:nvSpPr>
          <p:spPr bwMode="auto">
            <a:xfrm>
              <a:off x="10239490" y="51645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1" name="Rectangle 70"/>
            <p:cNvSpPr/>
            <p:nvPr/>
          </p:nvSpPr>
          <p:spPr bwMode="auto">
            <a:xfrm>
              <a:off x="10239490" y="559400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2" name="Rectangle 71"/>
            <p:cNvSpPr/>
            <p:nvPr/>
          </p:nvSpPr>
          <p:spPr bwMode="auto">
            <a:xfrm>
              <a:off x="7754240"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73" name="Rectangle 72"/>
            <p:cNvSpPr/>
            <p:nvPr/>
          </p:nvSpPr>
          <p:spPr bwMode="auto">
            <a:xfrm>
              <a:off x="7842734"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4" name="Rectangle 73"/>
            <p:cNvSpPr/>
            <p:nvPr/>
          </p:nvSpPr>
          <p:spPr bwMode="auto">
            <a:xfrm>
              <a:off x="7842734"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5" name="Rectangle 74"/>
            <p:cNvSpPr/>
            <p:nvPr/>
          </p:nvSpPr>
          <p:spPr bwMode="auto">
            <a:xfrm>
              <a:off x="7842734"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6" name="TextBox 75"/>
            <p:cNvSpPr txBox="1"/>
            <p:nvPr/>
          </p:nvSpPr>
          <p:spPr>
            <a:xfrm>
              <a:off x="11286837" y="482615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77" name="TextBox 76"/>
            <p:cNvSpPr txBox="1"/>
            <p:nvPr/>
          </p:nvSpPr>
          <p:spPr>
            <a:xfrm>
              <a:off x="11286837" y="5272131"/>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78" name="TextBox 77"/>
            <p:cNvSpPr txBox="1"/>
            <p:nvPr/>
          </p:nvSpPr>
          <p:spPr>
            <a:xfrm>
              <a:off x="11298173" y="569714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20" name="Elbow Connector 19"/>
            <p:cNvCxnSpPr/>
            <p:nvPr/>
          </p:nvCxnSpPr>
          <p:spPr>
            <a:xfrm rot="5400000" flipH="1" flipV="1">
              <a:off x="9493838" y="4862471"/>
              <a:ext cx="8950" cy="2396756"/>
            </a:xfrm>
            <a:prstGeom prst="bentConnector3">
              <a:avLst>
                <a:gd name="adj1" fmla="val -1728592"/>
              </a:avLst>
            </a:prstGeom>
            <a:ln w="158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9505279" y="6065324"/>
              <a:ext cx="0" cy="14151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81"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How It </a:t>
            </a:r>
            <a:r>
              <a:rPr lang="en-US" dirty="0" smtClean="0"/>
              <a:t>Works – Architecture of the Service</a:t>
            </a:r>
            <a:endParaRPr lang="en-US" dirty="0"/>
          </a:p>
        </p:txBody>
      </p:sp>
      <p:sp>
        <p:nvSpPr>
          <p:cNvPr id="80" name="Rectangle 79"/>
          <p:cNvSpPr/>
          <p:nvPr/>
        </p:nvSpPr>
        <p:spPr>
          <a:xfrm>
            <a:off x="7518832" y="353101"/>
            <a:ext cx="3976069" cy="5716669"/>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19245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ppt_x"/>
                                          </p:val>
                                        </p:tav>
                                        <p:tav tm="100000">
                                          <p:val>
                                            <p:strVal val="#ppt_x"/>
                                          </p:val>
                                        </p:tav>
                                      </p:tavLst>
                                    </p:anim>
                                    <p:anim calcmode="lin" valueType="num">
                                      <p:cBhvr additive="base">
                                        <p:cTn id="12" dur="500" fill="hold"/>
                                        <p:tgtEl>
                                          <p:spTgt spid="79"/>
                                        </p:tgtEl>
                                        <p:attrNameLst>
                                          <p:attrName>ppt_y</p:attrName>
                                        </p:attrNameLst>
                                      </p:cBhvr>
                                      <p:tavLst>
                                        <p:tav tm="0">
                                          <p:val>
                                            <p:strVal val="1+#ppt_h/2"/>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79" grpId="0" animBg="1"/>
      <p:bldP spid="8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bwMode="auto">
          <a:xfrm>
            <a:off x="7518833" y="6123865"/>
            <a:ext cx="3976070" cy="325421"/>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Infrastructure Layer</a:t>
            </a:r>
          </a:p>
        </p:txBody>
      </p:sp>
      <p:grpSp>
        <p:nvGrpSpPr>
          <p:cNvPr id="6" name="Group 5"/>
          <p:cNvGrpSpPr/>
          <p:nvPr/>
        </p:nvGrpSpPr>
        <p:grpSpPr>
          <a:xfrm>
            <a:off x="7518833" y="353101"/>
            <a:ext cx="3976070" cy="1592486"/>
            <a:chOff x="7518833" y="353101"/>
            <a:chExt cx="3976070" cy="1592486"/>
          </a:xfrm>
        </p:grpSpPr>
        <p:sp>
          <p:nvSpPr>
            <p:cNvPr id="84" name="Rectangle 83"/>
            <p:cNvSpPr/>
            <p:nvPr/>
          </p:nvSpPr>
          <p:spPr bwMode="auto">
            <a:xfrm>
              <a:off x="7518833" y="353101"/>
              <a:ext cx="3976070" cy="1592486"/>
            </a:xfrm>
            <a:prstGeom prst="rect">
              <a:avLst/>
            </a:prstGeom>
            <a:solidFill>
              <a:schemeClr val="accent4">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solidFill>
                    <a:schemeClr val="accent3">
                      <a:lumMod val="50000"/>
                    </a:schemeClr>
                  </a:solidFill>
                </a:rPr>
                <a:t>Client Layer</a:t>
              </a:r>
            </a:p>
          </p:txBody>
        </p:sp>
        <p:sp>
          <p:nvSpPr>
            <p:cNvPr id="3" name="Rectangle 2"/>
            <p:cNvSpPr/>
            <p:nvPr/>
          </p:nvSpPr>
          <p:spPr bwMode="auto">
            <a:xfrm>
              <a:off x="7755827" y="634999"/>
              <a:ext cx="950621"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PHP</a:t>
              </a:r>
            </a:p>
          </p:txBody>
        </p:sp>
        <p:sp>
          <p:nvSpPr>
            <p:cNvPr id="39" name="Rectangle 38"/>
            <p:cNvSpPr/>
            <p:nvPr/>
          </p:nvSpPr>
          <p:spPr bwMode="auto">
            <a:xfrm>
              <a:off x="10293349" y="634999"/>
              <a:ext cx="950625"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WCF Data Services</a:t>
              </a:r>
            </a:p>
          </p:txBody>
        </p:sp>
        <p:sp>
          <p:nvSpPr>
            <p:cNvPr id="40" name="Rectangle 39"/>
            <p:cNvSpPr/>
            <p:nvPr/>
          </p:nvSpPr>
          <p:spPr bwMode="auto">
            <a:xfrm>
              <a:off x="8814342" y="634999"/>
              <a:ext cx="1371114"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SQL Server</a:t>
              </a:r>
            </a:p>
            <a:p>
              <a:pPr algn="ctr" defTabSz="914099" fontAlgn="base">
                <a:spcBef>
                  <a:spcPct val="0"/>
                </a:spcBef>
                <a:spcAft>
                  <a:spcPct val="0"/>
                </a:spcAft>
              </a:pPr>
              <a:r>
                <a:rPr lang="en-US" sz="1200" dirty="0">
                  <a:solidFill>
                    <a:sysClr val="windowText" lastClr="000000"/>
                  </a:solidFill>
                </a:rPr>
                <a:t>Applications</a:t>
              </a:r>
            </a:p>
            <a:p>
              <a:pPr algn="ctr" defTabSz="914099" fontAlgn="base">
                <a:spcBef>
                  <a:spcPct val="0"/>
                </a:spcBef>
                <a:spcAft>
                  <a:spcPct val="0"/>
                </a:spcAft>
              </a:pPr>
              <a:r>
                <a:rPr lang="en-US" sz="1200" dirty="0">
                  <a:solidFill>
                    <a:sysClr val="windowText" lastClr="000000"/>
                  </a:solidFill>
                </a:rPr>
                <a:t>and Tools</a:t>
              </a:r>
            </a:p>
          </p:txBody>
        </p:sp>
        <p:sp>
          <p:nvSpPr>
            <p:cNvPr id="41" name="Rectangle 40"/>
            <p:cNvSpPr/>
            <p:nvPr/>
          </p:nvSpPr>
          <p:spPr bwMode="auto">
            <a:xfrm>
              <a:off x="7755826"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ODBC</a:t>
              </a:r>
            </a:p>
          </p:txBody>
        </p:sp>
        <p:sp>
          <p:nvSpPr>
            <p:cNvPr id="42" name="Rectangle 41"/>
            <p:cNvSpPr/>
            <p:nvPr/>
          </p:nvSpPr>
          <p:spPr bwMode="auto">
            <a:xfrm>
              <a:off x="9551973"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ADO.NET</a:t>
              </a:r>
            </a:p>
          </p:txBody>
        </p:sp>
        <p:sp>
          <p:nvSpPr>
            <p:cNvPr id="43" name="Rectangle 42"/>
            <p:cNvSpPr/>
            <p:nvPr/>
          </p:nvSpPr>
          <p:spPr bwMode="auto">
            <a:xfrm>
              <a:off x="7755826" y="1570505"/>
              <a:ext cx="3488147"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Tabular Data Stream (TDS)</a:t>
              </a:r>
            </a:p>
          </p:txBody>
        </p:sp>
      </p:grpSp>
      <p:grpSp>
        <p:nvGrpSpPr>
          <p:cNvPr id="7" name="Group 6"/>
          <p:cNvGrpSpPr/>
          <p:nvPr/>
        </p:nvGrpSpPr>
        <p:grpSpPr>
          <a:xfrm>
            <a:off x="7518833" y="1999680"/>
            <a:ext cx="3976070" cy="2084188"/>
            <a:chOff x="7518833" y="1990153"/>
            <a:chExt cx="3976070" cy="2084188"/>
          </a:xfrm>
        </p:grpSpPr>
        <p:cxnSp>
          <p:nvCxnSpPr>
            <p:cNvPr id="13" name="Straight Connector 12"/>
            <p:cNvCxnSpPr/>
            <p:nvPr/>
          </p:nvCxnSpPr>
          <p:spPr>
            <a:xfrm>
              <a:off x="7518833" y="2169940"/>
              <a:ext cx="3976069"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8833" y="2273249"/>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61173"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9667"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1" name="Rectangle 50"/>
            <p:cNvSpPr/>
            <p:nvPr/>
          </p:nvSpPr>
          <p:spPr bwMode="auto">
            <a:xfrm>
              <a:off x="9049667"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52" name="Rectangle 51"/>
            <p:cNvSpPr/>
            <p:nvPr/>
          </p:nvSpPr>
          <p:spPr bwMode="auto">
            <a:xfrm>
              <a:off x="9049667"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53" name="Rectangle 52"/>
            <p:cNvSpPr/>
            <p:nvPr/>
          </p:nvSpPr>
          <p:spPr bwMode="auto">
            <a:xfrm>
              <a:off x="10152585"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41079"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5" name="Rectangle 54"/>
            <p:cNvSpPr/>
            <p:nvPr/>
          </p:nvSpPr>
          <p:spPr bwMode="auto">
            <a:xfrm>
              <a:off x="10241079"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56" name="Rectangle 55"/>
            <p:cNvSpPr/>
            <p:nvPr/>
          </p:nvSpPr>
          <p:spPr bwMode="auto">
            <a:xfrm>
              <a:off x="10241079"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57" name="Rectangle 56"/>
            <p:cNvSpPr/>
            <p:nvPr/>
          </p:nvSpPr>
          <p:spPr bwMode="auto">
            <a:xfrm>
              <a:off x="7755828"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4322"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9" name="Rectangle 58"/>
            <p:cNvSpPr/>
            <p:nvPr/>
          </p:nvSpPr>
          <p:spPr bwMode="auto">
            <a:xfrm>
              <a:off x="7844322"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60" name="Rectangle 59"/>
            <p:cNvSpPr/>
            <p:nvPr/>
          </p:nvSpPr>
          <p:spPr bwMode="auto">
            <a:xfrm>
              <a:off x="7844322"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17" name="TextBox 16"/>
            <p:cNvSpPr txBox="1"/>
            <p:nvPr/>
          </p:nvSpPr>
          <p:spPr>
            <a:xfrm>
              <a:off x="11288425" y="277946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1" name="TextBox 60"/>
            <p:cNvSpPr txBox="1"/>
            <p:nvPr/>
          </p:nvSpPr>
          <p:spPr>
            <a:xfrm>
              <a:off x="11288425" y="321201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2" name="TextBox 61"/>
            <p:cNvSpPr txBox="1"/>
            <p:nvPr/>
          </p:nvSpPr>
          <p:spPr>
            <a:xfrm>
              <a:off x="11288425" y="364150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82" name="Straight Arrow Connector 81"/>
            <p:cNvCxnSpPr/>
            <p:nvPr/>
          </p:nvCxnSpPr>
          <p:spPr>
            <a:xfrm flipV="1">
              <a:off x="9535865" y="2030053"/>
              <a:ext cx="0" cy="243196"/>
            </a:xfrm>
            <a:prstGeom prst="straightConnector1">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1915" y="1990153"/>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a:solidFill>
                    <a:schemeClr val="bg1"/>
                  </a:solidFill>
                </a:rPr>
                <a:t>TDS+SSL</a:t>
              </a:r>
            </a:p>
          </p:txBody>
        </p:sp>
      </p:grpSp>
      <p:grpSp>
        <p:nvGrpSpPr>
          <p:cNvPr id="3072" name="Group 3071"/>
          <p:cNvGrpSpPr/>
          <p:nvPr/>
        </p:nvGrpSpPr>
        <p:grpSpPr>
          <a:xfrm>
            <a:off x="7518832" y="4137961"/>
            <a:ext cx="3976070" cy="1931810"/>
            <a:chOff x="7517244" y="4348917"/>
            <a:chExt cx="3976070" cy="1931810"/>
          </a:xfrm>
        </p:grpSpPr>
        <p:sp>
          <p:nvSpPr>
            <p:cNvPr id="63" name="Rectangle 62"/>
            <p:cNvSpPr/>
            <p:nvPr/>
          </p:nvSpPr>
          <p:spPr bwMode="auto">
            <a:xfrm>
              <a:off x="7517244" y="4348917"/>
              <a:ext cx="3976070" cy="1931810"/>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Platform Layer</a:t>
              </a:r>
            </a:p>
          </p:txBody>
        </p:sp>
        <p:sp>
          <p:nvSpPr>
            <p:cNvPr id="64" name="Rectangle 63"/>
            <p:cNvSpPr/>
            <p:nvPr/>
          </p:nvSpPr>
          <p:spPr bwMode="auto">
            <a:xfrm>
              <a:off x="8959584"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5" name="Rectangle 64"/>
            <p:cNvSpPr/>
            <p:nvPr/>
          </p:nvSpPr>
          <p:spPr bwMode="auto">
            <a:xfrm>
              <a:off x="9048078"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66" name="Rectangle 65"/>
            <p:cNvSpPr/>
            <p:nvPr/>
          </p:nvSpPr>
          <p:spPr bwMode="auto">
            <a:xfrm>
              <a:off x="9048078"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67" name="Rectangle 66"/>
            <p:cNvSpPr/>
            <p:nvPr/>
          </p:nvSpPr>
          <p:spPr bwMode="auto">
            <a:xfrm>
              <a:off x="9048078"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68" name="Rectangle 67"/>
            <p:cNvSpPr/>
            <p:nvPr/>
          </p:nvSpPr>
          <p:spPr bwMode="auto">
            <a:xfrm>
              <a:off x="10150996" y="463618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9" name="Rectangle 68"/>
            <p:cNvSpPr/>
            <p:nvPr/>
          </p:nvSpPr>
          <p:spPr bwMode="auto">
            <a:xfrm>
              <a:off x="10239490" y="47319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0" name="Rectangle 69"/>
            <p:cNvSpPr/>
            <p:nvPr/>
          </p:nvSpPr>
          <p:spPr bwMode="auto">
            <a:xfrm>
              <a:off x="10239490" y="51645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1" name="Rectangle 70"/>
            <p:cNvSpPr/>
            <p:nvPr/>
          </p:nvSpPr>
          <p:spPr bwMode="auto">
            <a:xfrm>
              <a:off x="10239490" y="559400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2" name="Rectangle 71"/>
            <p:cNvSpPr/>
            <p:nvPr/>
          </p:nvSpPr>
          <p:spPr bwMode="auto">
            <a:xfrm>
              <a:off x="7754240"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73" name="Rectangle 72"/>
            <p:cNvSpPr/>
            <p:nvPr/>
          </p:nvSpPr>
          <p:spPr bwMode="auto">
            <a:xfrm>
              <a:off x="7842734"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4" name="Rectangle 73"/>
            <p:cNvSpPr/>
            <p:nvPr/>
          </p:nvSpPr>
          <p:spPr bwMode="auto">
            <a:xfrm>
              <a:off x="7842734"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5" name="Rectangle 74"/>
            <p:cNvSpPr/>
            <p:nvPr/>
          </p:nvSpPr>
          <p:spPr bwMode="auto">
            <a:xfrm>
              <a:off x="7842734"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6" name="TextBox 75"/>
            <p:cNvSpPr txBox="1"/>
            <p:nvPr/>
          </p:nvSpPr>
          <p:spPr>
            <a:xfrm>
              <a:off x="11286837" y="482615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77" name="TextBox 76"/>
            <p:cNvSpPr txBox="1"/>
            <p:nvPr/>
          </p:nvSpPr>
          <p:spPr>
            <a:xfrm>
              <a:off x="11286837" y="5272131"/>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78" name="TextBox 77"/>
            <p:cNvSpPr txBox="1"/>
            <p:nvPr/>
          </p:nvSpPr>
          <p:spPr>
            <a:xfrm>
              <a:off x="11298173" y="569714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20" name="Elbow Connector 19"/>
            <p:cNvCxnSpPr/>
            <p:nvPr/>
          </p:nvCxnSpPr>
          <p:spPr>
            <a:xfrm rot="5400000" flipH="1" flipV="1">
              <a:off x="9493838" y="4862471"/>
              <a:ext cx="8950" cy="2396756"/>
            </a:xfrm>
            <a:prstGeom prst="bentConnector3">
              <a:avLst>
                <a:gd name="adj1" fmla="val -1728592"/>
              </a:avLst>
            </a:prstGeom>
            <a:ln w="158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9505279" y="6065324"/>
              <a:ext cx="0" cy="14151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81"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How It </a:t>
            </a:r>
            <a:r>
              <a:rPr lang="en-US" dirty="0" smtClean="0"/>
              <a:t>Works – Architecture of the Service</a:t>
            </a:r>
            <a:endParaRPr lang="en-US" dirty="0"/>
          </a:p>
        </p:txBody>
      </p:sp>
      <p:sp>
        <p:nvSpPr>
          <p:cNvPr id="2" name="Left Brace 1"/>
          <p:cNvSpPr/>
          <p:nvPr/>
        </p:nvSpPr>
        <p:spPr>
          <a:xfrm>
            <a:off x="6531427" y="2179466"/>
            <a:ext cx="667658" cy="4269820"/>
          </a:xfrm>
          <a:prstGeom prst="lef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80" name="Content Placeholder 2"/>
          <p:cNvSpPr txBox="1">
            <a:spLocks/>
          </p:cNvSpPr>
          <p:nvPr/>
        </p:nvSpPr>
        <p:spPr>
          <a:xfrm>
            <a:off x="1175657" y="3562787"/>
            <a:ext cx="5355769" cy="1503179"/>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sz="5400" spc="-51" dirty="0" smtClean="0">
                <a:solidFill>
                  <a:schemeClr val="bg2"/>
                </a:solidFill>
                <a:latin typeface="+mj-lt"/>
              </a:rPr>
              <a:t>Microsoft Azure</a:t>
            </a:r>
            <a:br>
              <a:rPr lang="en-US" sz="5400" spc="-51" dirty="0" smtClean="0">
                <a:solidFill>
                  <a:schemeClr val="bg2"/>
                </a:solidFill>
                <a:latin typeface="+mj-lt"/>
              </a:rPr>
            </a:br>
            <a:r>
              <a:rPr lang="en-US" sz="5400" spc="-51" dirty="0" smtClean="0">
                <a:solidFill>
                  <a:schemeClr val="bg2"/>
                </a:solidFill>
                <a:latin typeface="+mj-lt"/>
              </a:rPr>
              <a:t>SQL Database</a:t>
            </a:r>
          </a:p>
          <a:p>
            <a:pPr marL="3175" lvl="1" indent="0" defTabSz="914325">
              <a:spcBef>
                <a:spcPts val="600"/>
              </a:spcBef>
              <a:buNone/>
            </a:pPr>
            <a:r>
              <a:rPr lang="en-US" sz="5400" spc="-51" dirty="0" smtClean="0">
                <a:solidFill>
                  <a:schemeClr val="bg2"/>
                </a:solidFill>
                <a:latin typeface="+mj-lt"/>
              </a:rPr>
              <a:t>SaaS</a:t>
            </a:r>
            <a:endParaRPr lang="en-US" sz="5400" dirty="0">
              <a:latin typeface="+mj-lt"/>
            </a:endParaRPr>
          </a:p>
        </p:txBody>
      </p:sp>
    </p:spTree>
    <p:extLst>
      <p:ext uri="{BB962C8B-B14F-4D97-AF65-F5344CB8AC3E}">
        <p14:creationId xmlns:p14="http://schemas.microsoft.com/office/powerpoint/2010/main" val="2885980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045030" y="0"/>
            <a:ext cx="1010194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25">
              <a:spcBef>
                <a:spcPts val="2400"/>
              </a:spcBef>
              <a:buNone/>
            </a:pPr>
            <a:r>
              <a:rPr lang="en-US" sz="4400" spc="-51" dirty="0" smtClean="0">
                <a:solidFill>
                  <a:schemeClr val="bg2"/>
                </a:solidFill>
                <a:latin typeface="+mj-lt"/>
              </a:rPr>
              <a:t>The Service </a:t>
            </a:r>
            <a:r>
              <a:rPr lang="en-US" sz="4400" spc="-51" dirty="0">
                <a:solidFill>
                  <a:schemeClr val="bg2"/>
                </a:solidFill>
                <a:latin typeface="+mj-lt"/>
              </a:rPr>
              <a:t>head </a:t>
            </a:r>
            <a:r>
              <a:rPr lang="en-US" sz="4400" spc="-51" dirty="0" smtClean="0">
                <a:solidFill>
                  <a:schemeClr val="bg2"/>
                </a:solidFill>
                <a:latin typeface="+mj-lt"/>
              </a:rPr>
              <a:t>contains </a:t>
            </a:r>
            <a:r>
              <a:rPr lang="en-US" sz="4400" spc="-51" dirty="0">
                <a:solidFill>
                  <a:schemeClr val="bg2"/>
                </a:solidFill>
                <a:latin typeface="+mj-lt"/>
              </a:rPr>
              <a:t>databases</a:t>
            </a:r>
          </a:p>
          <a:p>
            <a:pPr marL="0" lvl="1" indent="0" defTabSz="914325">
              <a:spcBef>
                <a:spcPts val="2400"/>
              </a:spcBef>
              <a:buNone/>
            </a:pPr>
            <a:r>
              <a:rPr lang="en-US" sz="4400" spc="-51" dirty="0">
                <a:solidFill>
                  <a:schemeClr val="bg2"/>
                </a:solidFill>
                <a:latin typeface="+mj-lt"/>
              </a:rPr>
              <a:t>Connect via automatically generated </a:t>
            </a:r>
            <a:r>
              <a:rPr lang="en-US" sz="4400" spc="-51" dirty="0" smtClean="0">
                <a:solidFill>
                  <a:schemeClr val="bg2"/>
                </a:solidFill>
                <a:latin typeface="+mj-lt"/>
              </a:rPr>
              <a:t>FQDN: {name}.database.windows.net</a:t>
            </a:r>
            <a:endParaRPr lang="en-US" sz="4400" spc="-51" dirty="0">
              <a:solidFill>
                <a:schemeClr val="bg2"/>
              </a:solidFill>
              <a:latin typeface="+mj-lt"/>
            </a:endParaRPr>
          </a:p>
          <a:p>
            <a:pPr marL="0" lvl="1" indent="0" defTabSz="914325">
              <a:spcBef>
                <a:spcPts val="2400"/>
              </a:spcBef>
              <a:buNone/>
            </a:pPr>
            <a:r>
              <a:rPr lang="en-US" sz="4400" spc="-51" dirty="0">
                <a:solidFill>
                  <a:schemeClr val="bg2"/>
                </a:solidFill>
                <a:latin typeface="+mj-lt"/>
              </a:rPr>
              <a:t>Initially contains only a master </a:t>
            </a:r>
            <a:r>
              <a:rPr lang="en-US" sz="4400" spc="-51" dirty="0" smtClean="0">
                <a:solidFill>
                  <a:schemeClr val="bg2"/>
                </a:solidFill>
                <a:latin typeface="+mj-lt"/>
              </a:rPr>
              <a:t>database</a:t>
            </a:r>
            <a:endParaRPr lang="en-US" sz="4400" spc="-51" dirty="0">
              <a:solidFill>
                <a:schemeClr val="bg2"/>
              </a:solidFill>
              <a:latin typeface="+mj-lt"/>
            </a:endParaRP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 </a:t>
            </a:r>
            <a:r>
              <a:rPr lang="en-US" dirty="0" smtClean="0"/>
              <a:t>Server Definition</a:t>
            </a:r>
            <a:endParaRPr lang="en-US" dirty="0"/>
          </a:p>
        </p:txBody>
      </p:sp>
      <p:pic>
        <p:nvPicPr>
          <p:cNvPr id="8" name="Picture 7"/>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1196773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59658" y="1"/>
            <a:ext cx="7048126"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defTabSz="914325">
              <a:spcBef>
                <a:spcPts val="2400"/>
              </a:spcBef>
              <a:buNone/>
            </a:pPr>
            <a:r>
              <a:rPr lang="en-US" sz="4400" spc="-51" dirty="0">
                <a:solidFill>
                  <a:schemeClr val="bg2"/>
                </a:solidFill>
                <a:latin typeface="+mj-lt"/>
              </a:rPr>
              <a:t>Log on to Microsoft Azure Management Portal</a:t>
            </a:r>
          </a:p>
          <a:p>
            <a:pPr marL="0" lvl="1" indent="0" defTabSz="914325">
              <a:spcBef>
                <a:spcPts val="2400"/>
              </a:spcBef>
              <a:buNone/>
            </a:pPr>
            <a:r>
              <a:rPr lang="en-US" sz="4400" spc="-51" dirty="0">
                <a:solidFill>
                  <a:schemeClr val="bg2"/>
                </a:solidFill>
                <a:latin typeface="+mj-lt"/>
              </a:rPr>
              <a:t>Create a SQL Database server</a:t>
            </a:r>
          </a:p>
          <a:p>
            <a:pPr marL="0" lvl="1" indent="0" defTabSz="914325">
              <a:spcBef>
                <a:spcPts val="2400"/>
              </a:spcBef>
              <a:buNone/>
            </a:pPr>
            <a:r>
              <a:rPr lang="en-US" sz="4400" spc="-51" dirty="0">
                <a:solidFill>
                  <a:schemeClr val="bg2"/>
                </a:solidFill>
                <a:latin typeface="+mj-lt"/>
              </a:rPr>
              <a:t>Specify admin login credentials</a:t>
            </a:r>
          </a:p>
          <a:p>
            <a:pPr marL="0" lvl="1" indent="0" defTabSz="914325">
              <a:spcBef>
                <a:spcPts val="2400"/>
              </a:spcBef>
              <a:buNone/>
            </a:pPr>
            <a:r>
              <a:rPr lang="en-US" sz="4400" spc="-51" dirty="0">
                <a:solidFill>
                  <a:schemeClr val="bg2"/>
                </a:solidFill>
                <a:latin typeface="+mj-lt"/>
              </a:rPr>
              <a:t>Add firewall </a:t>
            </a:r>
            <a:r>
              <a:rPr lang="en-US" sz="4400" spc="-51" dirty="0" smtClean="0">
                <a:solidFill>
                  <a:schemeClr val="bg2"/>
                </a:solidFill>
                <a:latin typeface="+mj-lt"/>
              </a:rPr>
              <a:t>rules and </a:t>
            </a:r>
            <a:r>
              <a:rPr lang="en-US" sz="4400" spc="-51" dirty="0">
                <a:solidFill>
                  <a:schemeClr val="bg2"/>
                </a:solidFill>
                <a:latin typeface="+mj-lt"/>
              </a:rPr>
              <a:t>enable service access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7441" y="1397076"/>
            <a:ext cx="4658342" cy="4063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 Provision Servers </a:t>
            </a:r>
            <a:r>
              <a:rPr lang="en-US" dirty="0" smtClean="0"/>
              <a:t>Interactively</a:t>
            </a:r>
            <a:endParaRPr lang="en-US" dirty="0"/>
          </a:p>
        </p:txBody>
      </p:sp>
    </p:spTree>
    <p:extLst>
      <p:ext uri="{BB962C8B-B14F-4D97-AF65-F5344CB8AC3E}">
        <p14:creationId xmlns:p14="http://schemas.microsoft.com/office/powerpoint/2010/main" val="1022973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59658" y="1"/>
            <a:ext cx="7048126"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defTabSz="914325">
              <a:spcBef>
                <a:spcPts val="2400"/>
              </a:spcBef>
              <a:buNone/>
            </a:pPr>
            <a:r>
              <a:rPr lang="en-US" sz="4400" spc="-51" dirty="0">
                <a:solidFill>
                  <a:schemeClr val="bg2"/>
                </a:solidFill>
                <a:latin typeface="+mj-lt"/>
              </a:rPr>
              <a:t>Log on to Microsoft Azure Management Portal</a:t>
            </a:r>
          </a:p>
          <a:p>
            <a:pPr marL="0" lvl="1" indent="0" defTabSz="914325">
              <a:spcBef>
                <a:spcPts val="2400"/>
              </a:spcBef>
              <a:buNone/>
            </a:pPr>
            <a:r>
              <a:rPr lang="en-US" sz="4400" spc="-51" dirty="0">
                <a:solidFill>
                  <a:schemeClr val="bg2"/>
                </a:solidFill>
                <a:latin typeface="+mj-lt"/>
              </a:rPr>
              <a:t>Create a SQL Database server</a:t>
            </a:r>
          </a:p>
          <a:p>
            <a:pPr marL="0" lvl="1" indent="0" defTabSz="914325">
              <a:spcBef>
                <a:spcPts val="2400"/>
              </a:spcBef>
              <a:buNone/>
            </a:pPr>
            <a:r>
              <a:rPr lang="en-US" sz="4400" spc="-51" dirty="0">
                <a:solidFill>
                  <a:schemeClr val="bg2"/>
                </a:solidFill>
                <a:latin typeface="+mj-lt"/>
              </a:rPr>
              <a:t>Specify admin login credentials</a:t>
            </a:r>
          </a:p>
          <a:p>
            <a:pPr marL="0" lvl="1" indent="0" defTabSz="914325">
              <a:spcBef>
                <a:spcPts val="2400"/>
              </a:spcBef>
              <a:buNone/>
            </a:pPr>
            <a:r>
              <a:rPr lang="en-US" sz="4400" spc="-51" dirty="0">
                <a:solidFill>
                  <a:schemeClr val="bg2"/>
                </a:solidFill>
                <a:latin typeface="+mj-lt"/>
              </a:rPr>
              <a:t>Add firewall </a:t>
            </a:r>
            <a:r>
              <a:rPr lang="en-US" sz="4400" spc="-51" dirty="0" smtClean="0">
                <a:solidFill>
                  <a:schemeClr val="bg2"/>
                </a:solidFill>
                <a:latin typeface="+mj-lt"/>
              </a:rPr>
              <a:t>rules and </a:t>
            </a:r>
            <a:r>
              <a:rPr lang="en-US" sz="4400" spc="-51" dirty="0">
                <a:solidFill>
                  <a:schemeClr val="bg2"/>
                </a:solidFill>
                <a:latin typeface="+mj-lt"/>
              </a:rPr>
              <a:t>enable service access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7441" y="1397076"/>
            <a:ext cx="4658342" cy="4063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 Provision Servers </a:t>
            </a:r>
            <a:r>
              <a:rPr lang="en-US" dirty="0" smtClean="0"/>
              <a:t>Interactively</a:t>
            </a:r>
            <a:endParaRPr lang="en-US" dirty="0"/>
          </a:p>
        </p:txBody>
      </p:sp>
      <p:sp>
        <p:nvSpPr>
          <p:cNvPr id="2" name="TextBox 1"/>
          <p:cNvSpPr txBox="1"/>
          <p:nvPr/>
        </p:nvSpPr>
        <p:spPr>
          <a:xfrm>
            <a:off x="580571" y="2336800"/>
            <a:ext cx="11030857" cy="1200329"/>
          </a:xfrm>
          <a:prstGeom prst="rect">
            <a:avLst/>
          </a:prstGeom>
          <a:solidFill>
            <a:schemeClr val="accent2">
              <a:lumMod val="60000"/>
              <a:lumOff val="40000"/>
            </a:schemeClr>
          </a:solidFill>
        </p:spPr>
        <p:txBody>
          <a:bodyPr wrap="square" rtlCol="0">
            <a:spAutoFit/>
          </a:bodyPr>
          <a:lstStyle/>
          <a:p>
            <a:pPr algn="ctr"/>
            <a:r>
              <a:rPr lang="sv-SE" sz="7200" dirty="0" smtClean="0"/>
              <a:t>Same for Preview Portal?</a:t>
            </a:r>
            <a:endParaRPr lang="sv-SE" sz="7200" dirty="0"/>
          </a:p>
        </p:txBody>
      </p:sp>
    </p:spTree>
    <p:extLst>
      <p:ext uri="{BB962C8B-B14F-4D97-AF65-F5344CB8AC3E}">
        <p14:creationId xmlns:p14="http://schemas.microsoft.com/office/powerpoint/2010/main" val="1572515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0" y="1"/>
            <a:ext cx="12191999" cy="3421625"/>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914325">
              <a:spcBef>
                <a:spcPts val="2400"/>
              </a:spcBef>
              <a:buNone/>
            </a:pPr>
            <a:r>
              <a:rPr lang="en-US" sz="4000" spc="-51" dirty="0" smtClean="0">
                <a:solidFill>
                  <a:schemeClr val="bg2"/>
                </a:solidFill>
                <a:latin typeface="+mj-lt"/>
              </a:rPr>
              <a:t>Use </a:t>
            </a:r>
            <a:r>
              <a:rPr lang="en-US" sz="4000" spc="-51" dirty="0">
                <a:solidFill>
                  <a:schemeClr val="bg2"/>
                </a:solidFill>
                <a:latin typeface="+mj-lt"/>
              </a:rPr>
              <a:t>Microsoft Azure Platform PowerShell </a:t>
            </a:r>
            <a:r>
              <a:rPr lang="en-US" sz="4000" spc="-51" dirty="0" err="1" smtClean="0">
                <a:solidFill>
                  <a:schemeClr val="bg2"/>
                </a:solidFill>
                <a:latin typeface="+mj-lt"/>
              </a:rPr>
              <a:t>cmdlets</a:t>
            </a:r>
            <a:endParaRPr lang="en-US" sz="4000" spc="-51" dirty="0" smtClean="0">
              <a:solidFill>
                <a:schemeClr val="bg2"/>
              </a:solidFill>
              <a:latin typeface="+mj-lt"/>
            </a:endParaRPr>
          </a:p>
          <a:p>
            <a:pPr marL="0" lvl="1" indent="0" algn="ctr" defTabSz="914325">
              <a:spcBef>
                <a:spcPts val="2400"/>
              </a:spcBef>
              <a:buNone/>
            </a:pPr>
            <a:r>
              <a:rPr lang="en-US" sz="4000" spc="-51" dirty="0" smtClean="0">
                <a:solidFill>
                  <a:schemeClr val="bg2"/>
                </a:solidFill>
                <a:latin typeface="+mj-lt"/>
              </a:rPr>
              <a:t>http://azure.microsoft.com/en-us/services/automation</a:t>
            </a:r>
            <a:endParaRPr lang="en-US" sz="4000" spc="-51" dirty="0">
              <a:solidFill>
                <a:schemeClr val="bg2"/>
              </a:solidFill>
              <a:latin typeface="+mj-lt"/>
            </a:endParaRP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 </a:t>
            </a:r>
            <a:r>
              <a:rPr lang="en-US" spc="-51" dirty="0">
                <a:solidFill>
                  <a:schemeClr val="bg2"/>
                </a:solidFill>
              </a:rPr>
              <a:t>Automate Server Provisioning</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09" t="1182"/>
          <a:stretch/>
        </p:blipFill>
        <p:spPr>
          <a:xfrm>
            <a:off x="2909888" y="2662237"/>
            <a:ext cx="6405002" cy="2686547"/>
          </a:xfrm>
          <a:prstGeom prst="rect">
            <a:avLst/>
          </a:prstGeom>
          <a:noFill/>
          <a:ln w="9525">
            <a:noFill/>
            <a:miter lim="800000"/>
            <a:headEnd/>
            <a:tailEnd/>
          </a:ln>
          <a:effectLst>
            <a:outerShdw blurRad="50800" dist="25400" dir="2700000" algn="tl" rotWithShape="0">
              <a:prstClr val="black">
                <a:alpha val="20000"/>
              </a:prstClr>
            </a:outerShdw>
          </a:effectLst>
        </p:spPr>
      </p:pic>
      <p:sp>
        <p:nvSpPr>
          <p:cNvPr id="7" name="Content Placeholder 2"/>
          <p:cNvSpPr txBox="1">
            <a:spLocks/>
          </p:cNvSpPr>
          <p:nvPr/>
        </p:nvSpPr>
        <p:spPr>
          <a:xfrm>
            <a:off x="1" y="5707626"/>
            <a:ext cx="12191999" cy="1150374"/>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914325">
              <a:spcBef>
                <a:spcPts val="2400"/>
              </a:spcBef>
              <a:buNone/>
            </a:pPr>
            <a:r>
              <a:rPr lang="en-US" sz="4000" spc="-51" dirty="0" smtClean="0">
                <a:solidFill>
                  <a:schemeClr val="bg2"/>
                </a:solidFill>
                <a:latin typeface="+mj-lt"/>
              </a:rPr>
              <a:t>Or use the </a:t>
            </a:r>
            <a:r>
              <a:rPr lang="en-US" sz="4000" spc="-51" dirty="0">
                <a:solidFill>
                  <a:schemeClr val="bg2"/>
                </a:solidFill>
                <a:latin typeface="+mj-lt"/>
              </a:rPr>
              <a:t>Azure </a:t>
            </a:r>
            <a:r>
              <a:rPr lang="en-US" sz="4000" spc="-51" dirty="0" smtClean="0">
                <a:solidFill>
                  <a:schemeClr val="bg2"/>
                </a:solidFill>
                <a:latin typeface="+mj-lt"/>
              </a:rPr>
              <a:t>Cross-Platform </a:t>
            </a:r>
            <a:r>
              <a:rPr lang="en-US" sz="4000" spc="-51" dirty="0">
                <a:solidFill>
                  <a:schemeClr val="bg2"/>
                </a:solidFill>
                <a:latin typeface="+mj-lt"/>
              </a:rPr>
              <a:t>Command-Line Interface (xplat-cli)</a:t>
            </a:r>
          </a:p>
        </p:txBody>
      </p:sp>
      <p:sp>
        <p:nvSpPr>
          <p:cNvPr id="8" name="TextBox 7"/>
          <p:cNvSpPr txBox="1"/>
          <p:nvPr/>
        </p:nvSpPr>
        <p:spPr>
          <a:xfrm>
            <a:off x="596960" y="3421626"/>
            <a:ext cx="11030857" cy="1200329"/>
          </a:xfrm>
          <a:prstGeom prst="rect">
            <a:avLst/>
          </a:prstGeom>
          <a:solidFill>
            <a:schemeClr val="accent2">
              <a:lumMod val="60000"/>
              <a:lumOff val="40000"/>
            </a:schemeClr>
          </a:solidFill>
        </p:spPr>
        <p:txBody>
          <a:bodyPr wrap="square" rtlCol="0">
            <a:spAutoFit/>
          </a:bodyPr>
          <a:lstStyle/>
          <a:p>
            <a:pPr algn="ctr"/>
            <a:r>
              <a:rPr lang="en-US" sz="7200" dirty="0" smtClean="0"/>
              <a:t>Make separate slides!</a:t>
            </a:r>
            <a:endParaRPr lang="en-US" sz="7200" dirty="0"/>
          </a:p>
        </p:txBody>
      </p:sp>
    </p:spTree>
    <p:extLst>
      <p:ext uri="{BB962C8B-B14F-4D97-AF65-F5344CB8AC3E}">
        <p14:creationId xmlns:p14="http://schemas.microsoft.com/office/powerpoint/2010/main" val="795505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894654017"/>
              </p:ext>
            </p:extLst>
          </p:nvPr>
        </p:nvGraphicFramePr>
        <p:xfrm>
          <a:off x="340517" y="1487468"/>
          <a:ext cx="11510966" cy="3968287"/>
        </p:xfrm>
        <a:graphic>
          <a:graphicData uri="http://schemas.openxmlformats.org/drawingml/2006/table">
            <a:tbl>
              <a:tblPr firstRow="1" bandRow="1">
                <a:tableStyleId>{93296810-A885-4BE3-A3E7-6D5BEEA58F35}</a:tableStyleId>
              </a:tblPr>
              <a:tblGrid>
                <a:gridCol w="1198567"/>
                <a:gridCol w="1674812"/>
                <a:gridCol w="2071688"/>
                <a:gridCol w="1016000"/>
                <a:gridCol w="1841500"/>
                <a:gridCol w="830658"/>
                <a:gridCol w="960042"/>
                <a:gridCol w="1917699"/>
              </a:tblGrid>
              <a:tr h="566310">
                <a:tc rowSpan="2">
                  <a:txBody>
                    <a:bodyPr/>
                    <a:lstStyle/>
                    <a:p>
                      <a:r>
                        <a:rPr lang="en-US" b="0" dirty="0" smtClean="0">
                          <a:latin typeface="+mj-lt"/>
                        </a:rPr>
                        <a:t>Service</a:t>
                      </a:r>
                      <a:r>
                        <a:rPr lang="en-US" b="0" baseline="0" dirty="0" smtClean="0">
                          <a:latin typeface="+mj-lt"/>
                        </a:rPr>
                        <a:t> Tier</a:t>
                      </a:r>
                      <a:endParaRPr lang="en-US" b="0" dirty="0">
                        <a:latin typeface="+mj-lt"/>
                      </a:endParaRPr>
                    </a:p>
                  </a:txBody>
                  <a:tcPr/>
                </a:tc>
                <a:tc rowSpan="2">
                  <a:txBody>
                    <a:bodyPr/>
                    <a:lstStyle/>
                    <a:p>
                      <a:pPr marL="0" algn="l" defTabSz="914400" rtl="0" eaLnBrk="1" latinLnBrk="0" hangingPunct="1"/>
                      <a:r>
                        <a:rPr lang="en-US" sz="1800" b="0" kern="1200" dirty="0" smtClean="0">
                          <a:solidFill>
                            <a:schemeClr val="lt1"/>
                          </a:solidFill>
                          <a:latin typeface="+mj-lt"/>
                          <a:ea typeface="+mn-ea"/>
                          <a:cs typeface="+mn-cs"/>
                        </a:rPr>
                        <a:t>Performance Level</a:t>
                      </a:r>
                      <a:endParaRPr lang="en-US" sz="1800" b="0" kern="1200" dirty="0">
                        <a:solidFill>
                          <a:schemeClr val="lt1"/>
                        </a:solidFill>
                        <a:latin typeface="+mj-lt"/>
                        <a:ea typeface="+mn-ea"/>
                        <a:cs typeface="+mn-cs"/>
                      </a:endParaRPr>
                    </a:p>
                  </a:txBody>
                  <a:tcPr/>
                </a:tc>
                <a:tc rowSpan="2">
                  <a:txBody>
                    <a:bodyPr/>
                    <a:lstStyle/>
                    <a:p>
                      <a:pPr marL="0" algn="l" defTabSz="914400" rtl="0" eaLnBrk="1" latinLnBrk="0" hangingPunct="1"/>
                      <a:r>
                        <a:rPr lang="en-US" sz="1800" b="0" kern="1200" dirty="0" smtClean="0">
                          <a:solidFill>
                            <a:schemeClr val="lt1"/>
                          </a:solidFill>
                          <a:latin typeface="+mj-lt"/>
                          <a:ea typeface="+mn-ea"/>
                          <a:cs typeface="+mn-cs"/>
                        </a:rPr>
                        <a:t>Common App Pattern</a:t>
                      </a:r>
                      <a:endParaRPr lang="en-US" sz="1800" b="0" kern="1200" dirty="0">
                        <a:solidFill>
                          <a:schemeClr val="lt1"/>
                        </a:solidFill>
                        <a:latin typeface="+mj-lt"/>
                        <a:ea typeface="+mn-ea"/>
                        <a:cs typeface="+mn-cs"/>
                      </a:endParaRPr>
                    </a:p>
                  </a:txBody>
                  <a:tcPr/>
                </a:tc>
                <a:tc gridSpan="3">
                  <a:txBody>
                    <a:bodyPr/>
                    <a:lstStyle/>
                    <a:p>
                      <a:pPr marL="0" algn="l" defTabSz="914400" rtl="0" eaLnBrk="1" latinLnBrk="0" hangingPunct="1"/>
                      <a:r>
                        <a:rPr lang="en-US" sz="1800" b="0" kern="1200" dirty="0" smtClean="0">
                          <a:solidFill>
                            <a:schemeClr val="lt1"/>
                          </a:solidFill>
                          <a:latin typeface="+mj-lt"/>
                          <a:ea typeface="+mn-ea"/>
                          <a:cs typeface="+mn-cs"/>
                        </a:rPr>
                        <a:t>Performance</a:t>
                      </a:r>
                      <a:endParaRPr lang="en-US" sz="1800" b="0" kern="1200" dirty="0">
                        <a:solidFill>
                          <a:schemeClr val="lt1"/>
                        </a:solidFill>
                        <a:latin typeface="+mj-lt"/>
                        <a:ea typeface="+mn-ea"/>
                        <a:cs typeface="+mn-cs"/>
                      </a:endParaRPr>
                    </a:p>
                  </a:txBody>
                  <a:tcPr/>
                </a:tc>
                <a:tc hMerge="1">
                  <a:txBody>
                    <a:bodyPr/>
                    <a:lstStyle/>
                    <a:p>
                      <a:endParaRPr lang="en-US" dirty="0"/>
                    </a:p>
                  </a:txBody>
                  <a:tcPr/>
                </a:tc>
                <a:tc hMerge="1">
                  <a:txBody>
                    <a:bodyPr/>
                    <a:lstStyle/>
                    <a:p>
                      <a:endParaRPr lang="en-US" dirty="0"/>
                    </a:p>
                  </a:txBody>
                  <a:tcPr/>
                </a:tc>
                <a:tc gridSpan="2">
                  <a:txBody>
                    <a:bodyPr/>
                    <a:lstStyle/>
                    <a:p>
                      <a:pPr marL="0" algn="l" defTabSz="914400" rtl="0" eaLnBrk="1" latinLnBrk="0" hangingPunct="1"/>
                      <a:r>
                        <a:rPr lang="en-US" sz="1800" b="0" kern="1200" dirty="0" smtClean="0">
                          <a:solidFill>
                            <a:schemeClr val="lt1"/>
                          </a:solidFill>
                          <a:latin typeface="+mj-lt"/>
                          <a:ea typeface="+mn-ea"/>
                          <a:cs typeface="+mn-cs"/>
                        </a:rPr>
                        <a:t>Business Continuity </a:t>
                      </a:r>
                      <a:endParaRPr lang="en-US" sz="1800" b="0" kern="1200" dirty="0">
                        <a:solidFill>
                          <a:schemeClr val="lt1"/>
                        </a:solidFill>
                        <a:latin typeface="+mj-lt"/>
                        <a:ea typeface="+mn-ea"/>
                        <a:cs typeface="+mn-cs"/>
                      </a:endParaRPr>
                    </a:p>
                  </a:txBody>
                  <a:tcPr/>
                </a:tc>
                <a:tc hMerge="1">
                  <a:txBody>
                    <a:bodyPr/>
                    <a:lstStyle/>
                    <a:p>
                      <a:endParaRPr lang="en-US" dirty="0"/>
                    </a:p>
                  </a:txBody>
                  <a:tcPr/>
                </a:tc>
              </a:tr>
              <a:tr h="718636">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r>
                        <a:rPr lang="en-US" dirty="0" smtClean="0">
                          <a:latin typeface="+mj-lt"/>
                        </a:rPr>
                        <a:t>Max DB Size</a:t>
                      </a:r>
                      <a:endParaRPr lang="en-US" dirty="0">
                        <a:latin typeface="+mj-lt"/>
                      </a:endParaRPr>
                    </a:p>
                  </a:txBody>
                  <a:tcPr/>
                </a:tc>
                <a:tc>
                  <a:txBody>
                    <a:bodyPr/>
                    <a:lstStyle/>
                    <a:p>
                      <a:r>
                        <a:rPr lang="en-US" dirty="0" smtClean="0">
                          <a:latin typeface="+mj-lt"/>
                        </a:rPr>
                        <a:t>Trans. </a:t>
                      </a:r>
                      <a:r>
                        <a:rPr lang="en-US" dirty="0" err="1" smtClean="0">
                          <a:latin typeface="+mj-lt"/>
                        </a:rPr>
                        <a:t>Perf</a:t>
                      </a:r>
                      <a:r>
                        <a:rPr lang="en-US" dirty="0" smtClean="0">
                          <a:latin typeface="+mj-lt"/>
                        </a:rPr>
                        <a:t>. Objective</a:t>
                      </a:r>
                      <a:endParaRPr lang="en-US" dirty="0">
                        <a:latin typeface="+mj-lt"/>
                      </a:endParaRPr>
                    </a:p>
                  </a:txBody>
                  <a:tcPr/>
                </a:tc>
                <a:tc>
                  <a:txBody>
                    <a:bodyPr/>
                    <a:lstStyle/>
                    <a:p>
                      <a:r>
                        <a:rPr lang="en-US" dirty="0" smtClean="0">
                          <a:latin typeface="+mj-lt"/>
                        </a:rPr>
                        <a:t>DTU</a:t>
                      </a:r>
                      <a:endParaRPr lang="en-US" dirty="0">
                        <a:latin typeface="+mj-lt"/>
                      </a:endParaRPr>
                    </a:p>
                  </a:txBody>
                  <a:tcPr/>
                </a:tc>
                <a:tc>
                  <a:txBody>
                    <a:bodyPr/>
                    <a:lstStyle/>
                    <a:p>
                      <a:r>
                        <a:rPr lang="en-US" dirty="0" smtClean="0">
                          <a:latin typeface="+mj-lt"/>
                        </a:rPr>
                        <a:t>PITR</a:t>
                      </a:r>
                      <a:endParaRPr lang="en-US" dirty="0">
                        <a:latin typeface="+mj-lt"/>
                      </a:endParaRPr>
                    </a:p>
                  </a:txBody>
                  <a:tcPr/>
                </a:tc>
                <a:tc>
                  <a:txBody>
                    <a:bodyPr/>
                    <a:lstStyle/>
                    <a:p>
                      <a:r>
                        <a:rPr lang="en-US" dirty="0" smtClean="0">
                          <a:latin typeface="+mj-lt"/>
                        </a:rPr>
                        <a:t>DR / GEO-Rep</a:t>
                      </a:r>
                      <a:endParaRPr lang="en-US" dirty="0">
                        <a:latin typeface="+mj-lt"/>
                      </a:endParaRPr>
                    </a:p>
                  </a:txBody>
                  <a:tcPr/>
                </a:tc>
              </a:tr>
              <a:tr h="854541">
                <a:tc>
                  <a:txBody>
                    <a:bodyPr/>
                    <a:lstStyle/>
                    <a:p>
                      <a:r>
                        <a:rPr lang="en-US" dirty="0" smtClean="0">
                          <a:latin typeface="+mj-lt"/>
                        </a:rPr>
                        <a:t>Basic</a:t>
                      </a:r>
                      <a:endParaRPr lang="en-US" dirty="0">
                        <a:latin typeface="+mj-lt"/>
                      </a:endParaRPr>
                    </a:p>
                  </a:txBody>
                  <a:tcPr/>
                </a:tc>
                <a:tc>
                  <a:txBody>
                    <a:bodyPr/>
                    <a:lstStyle/>
                    <a:p>
                      <a:r>
                        <a:rPr lang="en-US" dirty="0" smtClean="0">
                          <a:latin typeface="+mj-lt"/>
                        </a:rPr>
                        <a:t>Basic</a:t>
                      </a:r>
                      <a:endParaRPr lang="en-US" dirty="0">
                        <a:latin typeface="+mj-lt"/>
                      </a:endParaRPr>
                    </a:p>
                  </a:txBody>
                  <a:tcPr/>
                </a:tc>
                <a:tc>
                  <a:txBody>
                    <a:bodyPr/>
                    <a:lstStyle/>
                    <a:p>
                      <a:r>
                        <a:rPr lang="en-US" sz="1600" dirty="0" smtClean="0">
                          <a:latin typeface="+mj-lt"/>
                        </a:rPr>
                        <a:t>Small</a:t>
                      </a:r>
                      <a:r>
                        <a:rPr lang="en-US" sz="1600" baseline="0" dirty="0" smtClean="0">
                          <a:latin typeface="+mj-lt"/>
                        </a:rPr>
                        <a:t> DB, SQL </a:t>
                      </a:r>
                      <a:r>
                        <a:rPr lang="en-US" sz="1600" baseline="0" dirty="0" err="1" smtClean="0">
                          <a:latin typeface="+mj-lt"/>
                        </a:rPr>
                        <a:t>opp</a:t>
                      </a:r>
                      <a:endParaRPr lang="en-US" dirty="0">
                        <a:latin typeface="+mj-lt"/>
                      </a:endParaRPr>
                    </a:p>
                  </a:txBody>
                  <a:tcPr/>
                </a:tc>
                <a:tc>
                  <a:txBody>
                    <a:bodyPr/>
                    <a:lstStyle/>
                    <a:p>
                      <a:r>
                        <a:rPr lang="en-US" dirty="0" smtClean="0">
                          <a:latin typeface="+mj-lt"/>
                        </a:rPr>
                        <a:t>2 GB</a:t>
                      </a:r>
                      <a:endParaRPr lang="en-US" dirty="0">
                        <a:latin typeface="+mj-lt"/>
                      </a:endParaRPr>
                    </a:p>
                  </a:txBody>
                  <a:tcPr/>
                </a:tc>
                <a:tc>
                  <a:txBody>
                    <a:bodyPr/>
                    <a:lstStyle/>
                    <a:p>
                      <a:r>
                        <a:rPr lang="en-US" dirty="0" smtClean="0">
                          <a:latin typeface="+mj-lt"/>
                        </a:rPr>
                        <a:t>Reliability</a:t>
                      </a:r>
                      <a:r>
                        <a:rPr lang="en-US" baseline="0" dirty="0" smtClean="0">
                          <a:latin typeface="+mj-lt"/>
                        </a:rPr>
                        <a:t> / Hr.</a:t>
                      </a:r>
                      <a:endParaRPr lang="en-US" dirty="0">
                        <a:latin typeface="+mj-lt"/>
                      </a:endParaRPr>
                    </a:p>
                  </a:txBody>
                  <a:tcPr/>
                </a:tc>
                <a:tc>
                  <a:txBody>
                    <a:bodyPr/>
                    <a:lstStyle/>
                    <a:p>
                      <a:r>
                        <a:rPr lang="en-US" dirty="0" smtClean="0">
                          <a:latin typeface="+mj-lt"/>
                        </a:rPr>
                        <a:t>5</a:t>
                      </a:r>
                      <a:endParaRPr lang="en-US" dirty="0">
                        <a:latin typeface="+mj-lt"/>
                      </a:endParaRPr>
                    </a:p>
                  </a:txBody>
                  <a:tcPr/>
                </a:tc>
                <a:tc>
                  <a:txBody>
                    <a:bodyPr/>
                    <a:lstStyle/>
                    <a:p>
                      <a:r>
                        <a:rPr lang="en-US" dirty="0" smtClean="0">
                          <a:latin typeface="+mj-lt"/>
                        </a:rPr>
                        <a:t>7 Days</a:t>
                      </a:r>
                      <a:endParaRPr lang="en-US" dirty="0">
                        <a:latin typeface="+mj-lt"/>
                      </a:endParaRPr>
                    </a:p>
                  </a:txBody>
                  <a:tcPr/>
                </a:tc>
                <a:tc>
                  <a:txBody>
                    <a:bodyPr/>
                    <a:lstStyle/>
                    <a:p>
                      <a:r>
                        <a:rPr lang="en-US" dirty="0" smtClean="0">
                          <a:latin typeface="+mj-lt"/>
                        </a:rPr>
                        <a:t>DB Copy + Manual Export</a:t>
                      </a:r>
                      <a:endParaRPr lang="en-US" dirty="0">
                        <a:latin typeface="+mj-lt"/>
                      </a:endParaRPr>
                    </a:p>
                  </a:txBody>
                  <a:tcPr/>
                </a:tc>
              </a:tr>
              <a:tr h="829178">
                <a:tc>
                  <a:txBody>
                    <a:bodyPr/>
                    <a:lstStyle/>
                    <a:p>
                      <a:r>
                        <a:rPr lang="en-US" dirty="0" smtClean="0">
                          <a:latin typeface="+mj-lt"/>
                        </a:rPr>
                        <a:t>Standard</a:t>
                      </a:r>
                      <a:endParaRPr lang="en-US" dirty="0">
                        <a:latin typeface="+mj-lt"/>
                      </a:endParaRPr>
                    </a:p>
                  </a:txBody>
                  <a:tcPr/>
                </a:tc>
                <a:tc>
                  <a:txBody>
                    <a:bodyPr/>
                    <a:lstStyle/>
                    <a:p>
                      <a:r>
                        <a:rPr lang="en-US" dirty="0" smtClean="0">
                          <a:latin typeface="+mj-lt"/>
                        </a:rPr>
                        <a:t>S0</a:t>
                      </a:r>
                      <a:br>
                        <a:rPr lang="en-US" dirty="0" smtClean="0">
                          <a:latin typeface="+mj-lt"/>
                        </a:rPr>
                      </a:br>
                      <a:r>
                        <a:rPr lang="en-US" dirty="0" smtClean="0">
                          <a:latin typeface="+mj-lt"/>
                        </a:rPr>
                        <a:t>S1</a:t>
                      </a:r>
                      <a:br>
                        <a:rPr lang="en-US" dirty="0" smtClean="0">
                          <a:latin typeface="+mj-lt"/>
                        </a:rPr>
                      </a:br>
                      <a:r>
                        <a:rPr lang="en-US" dirty="0" smtClean="0">
                          <a:latin typeface="+mj-lt"/>
                        </a:rPr>
                        <a:t>S2</a:t>
                      </a:r>
                      <a:endParaRPr lang="en-US" dirty="0">
                        <a:latin typeface="+mj-lt"/>
                      </a:endParaRPr>
                    </a:p>
                  </a:txBody>
                  <a:tcPr/>
                </a:tc>
                <a:tc>
                  <a:txBody>
                    <a:bodyPr/>
                    <a:lstStyle/>
                    <a:p>
                      <a:r>
                        <a:rPr lang="en-US" sz="1600" dirty="0" err="1" smtClean="0">
                          <a:latin typeface="+mj-lt"/>
                        </a:rPr>
                        <a:t>Wrkgp</a:t>
                      </a:r>
                      <a:r>
                        <a:rPr lang="en-US" sz="1600" dirty="0" smtClean="0">
                          <a:latin typeface="+mj-lt"/>
                        </a:rPr>
                        <a:t>/cloud</a:t>
                      </a:r>
                      <a:r>
                        <a:rPr lang="en-US" sz="1600" baseline="0" dirty="0" smtClean="0">
                          <a:latin typeface="+mj-lt"/>
                        </a:rPr>
                        <a:t> app, multiple concurrent  operations</a:t>
                      </a:r>
                      <a:endParaRPr lang="en-US" sz="1600" dirty="0">
                        <a:latin typeface="+mj-lt"/>
                      </a:endParaRPr>
                    </a:p>
                  </a:txBody>
                  <a:tcPr/>
                </a:tc>
                <a:tc>
                  <a:txBody>
                    <a:bodyPr/>
                    <a:lstStyle/>
                    <a:p>
                      <a:r>
                        <a:rPr lang="en-US" dirty="0" smtClean="0">
                          <a:latin typeface="+mj-lt"/>
                        </a:rPr>
                        <a:t>250 GB</a:t>
                      </a:r>
                      <a:endParaRPr lang="en-US" dirty="0">
                        <a:latin typeface="+mj-lt"/>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latin typeface="+mj-lt"/>
                        </a:rPr>
                        <a:t>Reliability</a:t>
                      </a:r>
                      <a:r>
                        <a:rPr lang="en-US" baseline="0" dirty="0" smtClean="0">
                          <a:latin typeface="+mj-lt"/>
                        </a:rPr>
                        <a:t> / Min.</a:t>
                      </a:r>
                      <a:endParaRPr lang="en-US" dirty="0" smtClean="0">
                        <a:latin typeface="+mj-lt"/>
                      </a:endParaRPr>
                    </a:p>
                  </a:txBody>
                  <a:tcPr/>
                </a:tc>
                <a:tc>
                  <a:txBody>
                    <a:bodyPr/>
                    <a:lstStyle/>
                    <a:p>
                      <a:r>
                        <a:rPr lang="en-US" dirty="0" smtClean="0">
                          <a:latin typeface="+mj-lt"/>
                        </a:rPr>
                        <a:t>10</a:t>
                      </a:r>
                      <a:br>
                        <a:rPr lang="en-US" dirty="0" smtClean="0">
                          <a:latin typeface="+mj-lt"/>
                        </a:rPr>
                      </a:br>
                      <a:r>
                        <a:rPr lang="en-US" dirty="0" smtClean="0">
                          <a:latin typeface="+mj-lt"/>
                        </a:rPr>
                        <a:t>20</a:t>
                      </a:r>
                      <a:br>
                        <a:rPr lang="en-US" dirty="0" smtClean="0">
                          <a:latin typeface="+mj-lt"/>
                        </a:rPr>
                      </a:br>
                      <a:r>
                        <a:rPr lang="en-US" dirty="0" smtClean="0">
                          <a:latin typeface="+mj-lt"/>
                        </a:rPr>
                        <a:t>50</a:t>
                      </a:r>
                      <a:endParaRPr lang="en-US" dirty="0">
                        <a:latin typeface="+mj-lt"/>
                      </a:endParaRPr>
                    </a:p>
                  </a:txBody>
                  <a:tcPr/>
                </a:tc>
                <a:tc>
                  <a:txBody>
                    <a:bodyPr/>
                    <a:lstStyle/>
                    <a:p>
                      <a:r>
                        <a:rPr lang="en-US" dirty="0" smtClean="0">
                          <a:latin typeface="+mj-lt"/>
                        </a:rPr>
                        <a:t>14 Days</a:t>
                      </a:r>
                      <a:endParaRPr lang="en-US" dirty="0">
                        <a:latin typeface="+mj-lt"/>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latin typeface="+mj-lt"/>
                        </a:rPr>
                        <a:t>DB Copy + Manual Export</a:t>
                      </a:r>
                    </a:p>
                  </a:txBody>
                  <a:tcPr/>
                </a:tc>
              </a:tr>
              <a:tr h="899032">
                <a:tc>
                  <a:txBody>
                    <a:bodyPr/>
                    <a:lstStyle/>
                    <a:p>
                      <a:r>
                        <a:rPr lang="en-US" dirty="0" smtClean="0">
                          <a:latin typeface="+mj-lt"/>
                        </a:rPr>
                        <a:t>Premium</a:t>
                      </a:r>
                      <a:endParaRPr lang="en-US" dirty="0">
                        <a:latin typeface="+mj-lt"/>
                      </a:endParaRPr>
                    </a:p>
                  </a:txBody>
                  <a:tcPr/>
                </a:tc>
                <a:tc>
                  <a:txBody>
                    <a:bodyPr/>
                    <a:lstStyle/>
                    <a:p>
                      <a:r>
                        <a:rPr lang="en-US" dirty="0" smtClean="0">
                          <a:latin typeface="+mj-lt"/>
                        </a:rPr>
                        <a:t>P1</a:t>
                      </a:r>
                      <a:r>
                        <a:rPr lang="en-US" baseline="0" dirty="0" smtClean="0">
                          <a:latin typeface="+mj-lt"/>
                        </a:rPr>
                        <a:t/>
                      </a:r>
                      <a:br>
                        <a:rPr lang="en-US" baseline="0" dirty="0" smtClean="0">
                          <a:latin typeface="+mj-lt"/>
                        </a:rPr>
                      </a:br>
                      <a:r>
                        <a:rPr lang="en-US" baseline="0" dirty="0" smtClean="0">
                          <a:latin typeface="+mj-lt"/>
                        </a:rPr>
                        <a:t>P2</a:t>
                      </a:r>
                      <a:br>
                        <a:rPr lang="en-US" baseline="0" dirty="0" smtClean="0">
                          <a:latin typeface="+mj-lt"/>
                        </a:rPr>
                      </a:br>
                      <a:r>
                        <a:rPr lang="en-US" baseline="0" dirty="0" smtClean="0">
                          <a:latin typeface="+mj-lt"/>
                        </a:rPr>
                        <a:t>P3</a:t>
                      </a:r>
                      <a:endParaRPr lang="en-US" dirty="0">
                        <a:latin typeface="+mj-lt"/>
                      </a:endParaRPr>
                    </a:p>
                  </a:txBody>
                  <a:tcPr/>
                </a:tc>
                <a:tc>
                  <a:txBody>
                    <a:bodyPr/>
                    <a:lstStyle/>
                    <a:p>
                      <a:r>
                        <a:rPr lang="en-US" sz="1600" dirty="0" smtClean="0">
                          <a:latin typeface="+mj-lt"/>
                        </a:rPr>
                        <a:t>Mission</a:t>
                      </a:r>
                      <a:r>
                        <a:rPr lang="en-US" sz="1600" baseline="0" dirty="0" smtClean="0">
                          <a:latin typeface="+mj-lt"/>
                        </a:rPr>
                        <a:t> Critical, High volume, Many concurrent Users</a:t>
                      </a:r>
                      <a:endParaRPr lang="en-US" sz="1600" dirty="0">
                        <a:latin typeface="+mj-lt"/>
                      </a:endParaRPr>
                    </a:p>
                  </a:txBody>
                  <a:tcPr/>
                </a:tc>
                <a:tc>
                  <a:txBody>
                    <a:bodyPr/>
                    <a:lstStyle/>
                    <a:p>
                      <a:r>
                        <a:rPr lang="en-US" dirty="0" smtClean="0">
                          <a:latin typeface="+mj-lt"/>
                        </a:rPr>
                        <a:t>500 GB</a:t>
                      </a:r>
                      <a:endParaRPr lang="en-US" dirty="0">
                        <a:latin typeface="+mj-lt"/>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latin typeface="+mj-lt"/>
                        </a:rPr>
                        <a:t>Reliability</a:t>
                      </a:r>
                      <a:r>
                        <a:rPr lang="en-US" baseline="0" dirty="0" smtClean="0">
                          <a:latin typeface="+mj-lt"/>
                        </a:rPr>
                        <a:t> / sec.</a:t>
                      </a:r>
                      <a:endParaRPr lang="en-US" dirty="0" smtClean="0">
                        <a:latin typeface="+mj-lt"/>
                      </a:endParaRPr>
                    </a:p>
                  </a:txBody>
                  <a:tcPr/>
                </a:tc>
                <a:tc>
                  <a:txBody>
                    <a:bodyPr/>
                    <a:lstStyle/>
                    <a:p>
                      <a:r>
                        <a:rPr lang="en-US" dirty="0" smtClean="0">
                          <a:latin typeface="+mj-lt"/>
                        </a:rPr>
                        <a:t>100</a:t>
                      </a:r>
                    </a:p>
                    <a:p>
                      <a:r>
                        <a:rPr lang="en-US" dirty="0" smtClean="0">
                          <a:latin typeface="+mj-lt"/>
                        </a:rPr>
                        <a:t>200</a:t>
                      </a:r>
                    </a:p>
                    <a:p>
                      <a:r>
                        <a:rPr lang="en-US" dirty="0" smtClean="0">
                          <a:latin typeface="+mj-lt"/>
                        </a:rPr>
                        <a:t>800</a:t>
                      </a:r>
                      <a:endParaRPr lang="en-US" dirty="0">
                        <a:latin typeface="+mj-lt"/>
                      </a:endParaRPr>
                    </a:p>
                  </a:txBody>
                  <a:tcPr/>
                </a:tc>
                <a:tc>
                  <a:txBody>
                    <a:bodyPr/>
                    <a:lstStyle/>
                    <a:p>
                      <a:r>
                        <a:rPr lang="en-US" dirty="0" smtClean="0">
                          <a:latin typeface="+mj-lt"/>
                        </a:rPr>
                        <a:t>35 Days</a:t>
                      </a:r>
                      <a:endParaRPr lang="en-US" dirty="0">
                        <a:latin typeface="+mj-lt"/>
                      </a:endParaRPr>
                    </a:p>
                  </a:txBody>
                  <a:tcPr/>
                </a:tc>
                <a:tc>
                  <a:txBody>
                    <a:bodyPr/>
                    <a:lstStyle/>
                    <a:p>
                      <a:r>
                        <a:rPr lang="en-US" dirty="0" smtClean="0">
                          <a:latin typeface="+mj-lt"/>
                        </a:rPr>
                        <a:t>Active Geo-replication</a:t>
                      </a:r>
                      <a:endParaRPr lang="en-US" dirty="0">
                        <a:latin typeface="+mj-lt"/>
                      </a:endParaRPr>
                    </a:p>
                  </a:txBody>
                  <a:tcPr/>
                </a:tc>
              </a:tr>
            </a:tbl>
          </a:graphicData>
        </a:graphic>
      </p:graphicFrame>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Selecting the right </a:t>
            </a:r>
            <a:r>
              <a:rPr lang="en-US" dirty="0" smtClean="0"/>
              <a:t>SQL Database edition</a:t>
            </a:r>
            <a:endParaRPr lang="en-US" dirty="0"/>
          </a:p>
        </p:txBody>
      </p:sp>
      <p:sp>
        <p:nvSpPr>
          <p:cNvPr id="5" name="Content Placeholder 2"/>
          <p:cNvSpPr txBox="1">
            <a:spLocks/>
          </p:cNvSpPr>
          <p:nvPr/>
        </p:nvSpPr>
        <p:spPr>
          <a:xfrm>
            <a:off x="0" y="5376863"/>
            <a:ext cx="12192000" cy="1481137"/>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914325">
              <a:spcBef>
                <a:spcPts val="2400"/>
              </a:spcBef>
              <a:buNone/>
            </a:pPr>
            <a:r>
              <a:rPr lang="en-US" sz="3200" spc="-51" dirty="0" smtClean="0">
                <a:solidFill>
                  <a:schemeClr val="bg2"/>
                </a:solidFill>
                <a:latin typeface="+mj-lt"/>
              </a:rPr>
              <a:t>This information is subject to change over time.</a:t>
            </a:r>
            <a:endParaRPr lang="en-US" sz="3200" spc="-51" dirty="0">
              <a:solidFill>
                <a:schemeClr val="bg2"/>
              </a:solidFill>
              <a:latin typeface="+mj-lt"/>
            </a:endParaRPr>
          </a:p>
        </p:txBody>
      </p:sp>
    </p:spTree>
    <p:extLst>
      <p:ext uri="{BB962C8B-B14F-4D97-AF65-F5344CB8AC3E}">
        <p14:creationId xmlns:p14="http://schemas.microsoft.com/office/powerpoint/2010/main" val="4207901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a:latin typeface="+mj-lt"/>
              </a:rPr>
              <a:t>Creating A SQL </a:t>
            </a:r>
            <a:r>
              <a:rPr lang="en-US" sz="4400" dirty="0" smtClean="0">
                <a:latin typeface="+mj-lt"/>
              </a:rPr>
              <a:t>Database </a:t>
            </a:r>
            <a:r>
              <a:rPr lang="en-US" sz="4400" dirty="0">
                <a:latin typeface="+mj-lt"/>
              </a:rPr>
              <a:t>Server</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spTree>
    <p:extLst>
      <p:ext uri="{BB962C8B-B14F-4D97-AF65-F5344CB8AC3E}">
        <p14:creationId xmlns:p14="http://schemas.microsoft.com/office/powerpoint/2010/main" val="115098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12" name="Diagram 11"/>
          <p:cNvGraphicFramePr/>
          <p:nvPr>
            <p:extLst>
              <p:ext uri="{D42A27DB-BD31-4B8C-83A1-F6EECF244321}">
                <p14:modId xmlns:p14="http://schemas.microsoft.com/office/powerpoint/2010/main" val="152365070"/>
              </p:ext>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49596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a:t>Create </a:t>
            </a:r>
            <a:r>
              <a:rPr lang="en-US" sz="4400" dirty="0" smtClean="0"/>
              <a:t>and deploy your database</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spTree>
    <p:extLst>
      <p:ext uri="{BB962C8B-B14F-4D97-AF65-F5344CB8AC3E}">
        <p14:creationId xmlns:p14="http://schemas.microsoft.com/office/powerpoint/2010/main" val="122595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0" y="0"/>
            <a:ext cx="12191999"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algn="ctr" defTabSz="914325">
              <a:spcBef>
                <a:spcPts val="900"/>
              </a:spcBef>
              <a:buNone/>
            </a:pPr>
            <a:r>
              <a:rPr lang="en-US" sz="4400" dirty="0">
                <a:solidFill>
                  <a:schemeClr val="bg1"/>
                </a:solidFill>
                <a:latin typeface="+mj-lt"/>
              </a:rPr>
              <a:t>Transact-SQL</a:t>
            </a: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Use </a:t>
            </a:r>
            <a:r>
              <a:rPr lang="en-US" dirty="0"/>
              <a:t>Familiar Technologies</a:t>
            </a:r>
          </a:p>
        </p:txBody>
      </p:sp>
      <p:sp>
        <p:nvSpPr>
          <p:cNvPr id="4" name="Content Placeholder 2"/>
          <p:cNvSpPr txBox="1">
            <a:spLocks/>
          </p:cNvSpPr>
          <p:nvPr/>
        </p:nvSpPr>
        <p:spPr>
          <a:xfrm>
            <a:off x="1" y="6135329"/>
            <a:ext cx="12191999" cy="722671"/>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algn="ctr" defTabSz="914325">
              <a:spcBef>
                <a:spcPts val="900"/>
              </a:spcBef>
              <a:buNone/>
            </a:pPr>
            <a:r>
              <a:rPr lang="en-US" sz="3200" dirty="0" smtClean="0">
                <a:solidFill>
                  <a:schemeClr val="bg1"/>
                </a:solidFill>
                <a:latin typeface="+mj-lt"/>
              </a:rPr>
              <a:t>(obviously)</a:t>
            </a:r>
            <a:endParaRPr lang="en-US" sz="3200" dirty="0">
              <a:solidFill>
                <a:schemeClr val="bg1"/>
              </a:solidFill>
              <a:latin typeface="+mj-lt"/>
            </a:endParaRPr>
          </a:p>
        </p:txBody>
      </p:sp>
    </p:spTree>
    <p:extLst>
      <p:ext uri="{BB962C8B-B14F-4D97-AF65-F5344CB8AC3E}">
        <p14:creationId xmlns:p14="http://schemas.microsoft.com/office/powerpoint/2010/main" val="2082266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0"/>
              </a:spcBef>
              <a:buNone/>
            </a:pPr>
            <a:r>
              <a:rPr lang="en-US" sz="4400" dirty="0" smtClean="0">
                <a:solidFill>
                  <a:schemeClr val="bg1"/>
                </a:solidFill>
                <a:latin typeface="+mj-lt"/>
              </a:rPr>
              <a:t>.</a:t>
            </a:r>
            <a:r>
              <a:rPr lang="en-US" sz="4400" dirty="0">
                <a:solidFill>
                  <a:schemeClr val="bg1"/>
                </a:solidFill>
                <a:latin typeface="+mj-lt"/>
              </a:rPr>
              <a:t>NET Framework (C#, Visual Basic, F</a:t>
            </a:r>
            <a:r>
              <a:rPr lang="en-US" sz="4400" dirty="0" smtClean="0">
                <a:solidFill>
                  <a:schemeClr val="bg1"/>
                </a:solidFill>
                <a:latin typeface="+mj-lt"/>
              </a:rPr>
              <a:t>#): </a:t>
            </a:r>
            <a:r>
              <a:rPr lang="en-US" sz="4400" dirty="0">
                <a:solidFill>
                  <a:schemeClr val="bg1"/>
                </a:solidFill>
                <a:latin typeface="+mj-lt"/>
              </a:rPr>
              <a:t>ADO.NET</a:t>
            </a:r>
          </a:p>
          <a:p>
            <a:pPr marL="252000" lvl="1" indent="0" defTabSz="914325">
              <a:spcBef>
                <a:spcPts val="0"/>
              </a:spcBef>
              <a:buNone/>
            </a:pPr>
            <a:endParaRPr lang="en-US" sz="4400" dirty="0" smtClean="0">
              <a:solidFill>
                <a:schemeClr val="bg1"/>
              </a:solidFill>
              <a:latin typeface="+mj-lt"/>
            </a:endParaRPr>
          </a:p>
          <a:p>
            <a:pPr marL="252000" lvl="1" indent="0" defTabSz="914325">
              <a:spcBef>
                <a:spcPts val="0"/>
              </a:spcBef>
              <a:buNone/>
            </a:pPr>
            <a:r>
              <a:rPr lang="en-US" sz="4400" dirty="0" smtClean="0">
                <a:solidFill>
                  <a:schemeClr val="bg1"/>
                </a:solidFill>
                <a:latin typeface="+mj-lt"/>
              </a:rPr>
              <a:t>C </a:t>
            </a:r>
            <a:r>
              <a:rPr lang="en-US" sz="4400" dirty="0">
                <a:solidFill>
                  <a:schemeClr val="bg1"/>
                </a:solidFill>
                <a:latin typeface="+mj-lt"/>
              </a:rPr>
              <a:t>/ C</a:t>
            </a:r>
            <a:r>
              <a:rPr lang="en-US" sz="4400" dirty="0" smtClean="0">
                <a:solidFill>
                  <a:schemeClr val="bg1"/>
                </a:solidFill>
                <a:latin typeface="+mj-lt"/>
              </a:rPr>
              <a:t>++: </a:t>
            </a:r>
            <a:r>
              <a:rPr lang="en-US" sz="4400" dirty="0">
                <a:solidFill>
                  <a:schemeClr val="bg1"/>
                </a:solidFill>
                <a:latin typeface="+mj-lt"/>
              </a:rPr>
              <a:t>ODBC</a:t>
            </a:r>
          </a:p>
          <a:p>
            <a:pPr marL="252000" lvl="1" indent="0" defTabSz="914325">
              <a:spcBef>
                <a:spcPts val="0"/>
              </a:spcBef>
              <a:buNone/>
            </a:pPr>
            <a:endParaRPr lang="en-US" sz="4400" dirty="0" smtClean="0">
              <a:solidFill>
                <a:schemeClr val="bg1"/>
              </a:solidFill>
              <a:latin typeface="+mj-lt"/>
            </a:endParaRPr>
          </a:p>
          <a:p>
            <a:pPr marL="252000" lvl="1" indent="0" defTabSz="914325">
              <a:spcBef>
                <a:spcPts val="0"/>
              </a:spcBef>
              <a:buNone/>
            </a:pPr>
            <a:r>
              <a:rPr lang="en-US" sz="4400" dirty="0" smtClean="0">
                <a:solidFill>
                  <a:schemeClr val="bg1"/>
                </a:solidFill>
                <a:latin typeface="+mj-lt"/>
              </a:rPr>
              <a:t>Java: </a:t>
            </a:r>
            <a:r>
              <a:rPr lang="en-US" sz="4400" dirty="0">
                <a:solidFill>
                  <a:schemeClr val="bg1"/>
                </a:solidFill>
                <a:latin typeface="+mj-lt"/>
              </a:rPr>
              <a:t>Microsoft JDBC provider</a:t>
            </a:r>
          </a:p>
          <a:p>
            <a:pPr marL="252000" lvl="1" indent="0" defTabSz="914325">
              <a:spcBef>
                <a:spcPts val="0"/>
              </a:spcBef>
              <a:buNone/>
            </a:pPr>
            <a:endParaRPr lang="en-US" sz="4400" dirty="0" smtClean="0">
              <a:solidFill>
                <a:schemeClr val="bg1"/>
              </a:solidFill>
              <a:latin typeface="+mj-lt"/>
            </a:endParaRPr>
          </a:p>
          <a:p>
            <a:pPr marL="252000" lvl="1" indent="0" defTabSz="914325">
              <a:spcBef>
                <a:spcPts val="0"/>
              </a:spcBef>
              <a:buNone/>
            </a:pPr>
            <a:r>
              <a:rPr lang="en-US" sz="4400" dirty="0" smtClean="0">
                <a:solidFill>
                  <a:schemeClr val="bg1"/>
                </a:solidFill>
                <a:latin typeface="+mj-lt"/>
              </a:rPr>
              <a:t>PHP: </a:t>
            </a:r>
            <a:r>
              <a:rPr lang="en-US" sz="4400" dirty="0">
                <a:solidFill>
                  <a:schemeClr val="bg1"/>
                </a:solidFill>
                <a:latin typeface="+mj-lt"/>
              </a:rPr>
              <a:t>Microsoft PHP </a:t>
            </a:r>
            <a:r>
              <a:rPr lang="en-US" sz="4400" dirty="0" smtClean="0">
                <a:solidFill>
                  <a:schemeClr val="bg1"/>
                </a:solidFill>
                <a:latin typeface="+mj-lt"/>
              </a:rPr>
              <a:t>provider</a:t>
            </a:r>
            <a:endParaRPr lang="en-US" sz="4400" dirty="0">
              <a:solidFill>
                <a:schemeClr val="bg1"/>
              </a:solidFill>
              <a:latin typeface="+mj-lt"/>
            </a:endParaRP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Use </a:t>
            </a:r>
            <a:r>
              <a:rPr lang="en-US" dirty="0"/>
              <a:t>Familiar </a:t>
            </a:r>
            <a:r>
              <a:rPr lang="en-US" dirty="0" smtClean="0"/>
              <a:t>Technologies </a:t>
            </a:r>
            <a:r>
              <a:rPr lang="en-US" dirty="0"/>
              <a:t>- Languages</a:t>
            </a:r>
          </a:p>
        </p:txBody>
      </p:sp>
    </p:spTree>
    <p:extLst>
      <p:ext uri="{BB962C8B-B14F-4D97-AF65-F5344CB8AC3E}">
        <p14:creationId xmlns:p14="http://schemas.microsoft.com/office/powerpoint/2010/main" val="2489507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0"/>
              </a:spcBef>
              <a:buNone/>
            </a:pPr>
            <a:r>
              <a:rPr lang="en-US" sz="4400" dirty="0" err="1">
                <a:solidFill>
                  <a:schemeClr val="bg1"/>
                </a:solidFill>
                <a:latin typeface="+mj-lt"/>
              </a:rPr>
              <a:t>Odata</a:t>
            </a:r>
            <a:endParaRPr lang="en-US" sz="4400" dirty="0">
              <a:solidFill>
                <a:schemeClr val="bg1"/>
              </a:solidFill>
              <a:latin typeface="+mj-lt"/>
            </a:endParaRPr>
          </a:p>
          <a:p>
            <a:pPr marL="252000" lvl="1" indent="0" defTabSz="914325">
              <a:spcBef>
                <a:spcPts val="0"/>
              </a:spcBef>
              <a:buNone/>
            </a:pPr>
            <a:endParaRPr lang="en-US" sz="4400" dirty="0">
              <a:solidFill>
                <a:schemeClr val="bg1"/>
              </a:solidFill>
              <a:latin typeface="+mj-lt"/>
            </a:endParaRPr>
          </a:p>
          <a:p>
            <a:pPr marL="252000" lvl="1" indent="0" defTabSz="914325">
              <a:spcBef>
                <a:spcPts val="0"/>
              </a:spcBef>
              <a:buNone/>
            </a:pPr>
            <a:r>
              <a:rPr lang="en-US" sz="4400" dirty="0">
                <a:solidFill>
                  <a:schemeClr val="bg1"/>
                </a:solidFill>
                <a:latin typeface="+mj-lt"/>
              </a:rPr>
              <a:t>Entity Framework</a:t>
            </a:r>
          </a:p>
          <a:p>
            <a:pPr marL="252000" lvl="1" indent="0" defTabSz="914325">
              <a:spcBef>
                <a:spcPts val="0"/>
              </a:spcBef>
              <a:buNone/>
            </a:pPr>
            <a:endParaRPr lang="en-US" sz="4400" dirty="0">
              <a:solidFill>
                <a:schemeClr val="bg1"/>
              </a:solidFill>
              <a:latin typeface="+mj-lt"/>
            </a:endParaRPr>
          </a:p>
          <a:p>
            <a:pPr marL="252000" lvl="1" indent="0" defTabSz="914325">
              <a:spcBef>
                <a:spcPts val="0"/>
              </a:spcBef>
              <a:buNone/>
            </a:pPr>
            <a:r>
              <a:rPr lang="en-US" sz="4400" dirty="0">
                <a:solidFill>
                  <a:schemeClr val="bg1"/>
                </a:solidFill>
                <a:latin typeface="+mj-lt"/>
              </a:rPr>
              <a:t>WCF Data Services</a:t>
            </a:r>
          </a:p>
          <a:p>
            <a:pPr marL="252000" lvl="1" indent="0" defTabSz="914325">
              <a:spcBef>
                <a:spcPts val="0"/>
              </a:spcBef>
              <a:buNone/>
            </a:pPr>
            <a:endParaRPr lang="en-US" sz="4400" dirty="0">
              <a:solidFill>
                <a:schemeClr val="bg1"/>
              </a:solidFill>
              <a:latin typeface="+mj-lt"/>
            </a:endParaRPr>
          </a:p>
          <a:p>
            <a:pPr marL="252000" lvl="1" indent="0" defTabSz="914325">
              <a:spcBef>
                <a:spcPts val="0"/>
              </a:spcBef>
              <a:buNone/>
            </a:pPr>
            <a:r>
              <a:rPr lang="en-US" sz="4400" dirty="0" err="1">
                <a:solidFill>
                  <a:schemeClr val="bg1"/>
                </a:solidFill>
                <a:latin typeface="+mj-lt"/>
              </a:rPr>
              <a:t>Nhibernate</a:t>
            </a:r>
            <a:r>
              <a:rPr lang="en-US" sz="4400" dirty="0">
                <a:solidFill>
                  <a:schemeClr val="bg1"/>
                </a:solidFill>
                <a:latin typeface="+mj-lt"/>
              </a:rPr>
              <a:t> (etc.)</a:t>
            </a: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Use </a:t>
            </a:r>
            <a:r>
              <a:rPr lang="en-US" dirty="0"/>
              <a:t>Familiar </a:t>
            </a:r>
            <a:r>
              <a:rPr lang="en-US" dirty="0" smtClean="0"/>
              <a:t>Technologies - </a:t>
            </a:r>
            <a:r>
              <a:rPr lang="en-US" dirty="0"/>
              <a:t>Frameworks</a:t>
            </a:r>
          </a:p>
        </p:txBody>
      </p:sp>
    </p:spTree>
    <p:extLst>
      <p:ext uri="{BB962C8B-B14F-4D97-AF65-F5344CB8AC3E}">
        <p14:creationId xmlns:p14="http://schemas.microsoft.com/office/powerpoint/2010/main" val="859021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0"/>
              </a:spcBef>
              <a:buNone/>
            </a:pPr>
            <a:r>
              <a:rPr lang="en-US" sz="4400" dirty="0" smtClean="0">
                <a:solidFill>
                  <a:schemeClr val="bg1"/>
                </a:solidFill>
                <a:latin typeface="+mj-lt"/>
              </a:rPr>
              <a:t>SQL </a:t>
            </a:r>
            <a:r>
              <a:rPr lang="en-US" sz="4400" dirty="0">
                <a:solidFill>
                  <a:schemeClr val="bg1"/>
                </a:solidFill>
                <a:latin typeface="+mj-lt"/>
              </a:rPr>
              <a:t>Server Management Studio </a:t>
            </a:r>
            <a:r>
              <a:rPr lang="en-US" sz="4400" dirty="0" smtClean="0">
                <a:solidFill>
                  <a:schemeClr val="bg1"/>
                </a:solidFill>
                <a:latin typeface="+mj-lt"/>
              </a:rPr>
              <a:t>(&gt;=2008 R2)</a:t>
            </a:r>
            <a:endParaRPr lang="en-US" sz="4400" dirty="0">
              <a:solidFill>
                <a:schemeClr val="bg1"/>
              </a:solidFill>
              <a:latin typeface="+mj-lt"/>
            </a:endParaRPr>
          </a:p>
          <a:p>
            <a:pPr marL="252000" lvl="1" indent="0" defTabSz="914325">
              <a:spcBef>
                <a:spcPts val="0"/>
              </a:spcBef>
              <a:buNone/>
            </a:pPr>
            <a:endParaRPr lang="en-US" sz="4400" dirty="0" smtClean="0">
              <a:solidFill>
                <a:schemeClr val="bg1"/>
              </a:solidFill>
              <a:latin typeface="+mj-lt"/>
            </a:endParaRPr>
          </a:p>
          <a:p>
            <a:pPr marL="252000" lvl="1" indent="0" defTabSz="914325">
              <a:spcBef>
                <a:spcPts val="0"/>
              </a:spcBef>
              <a:buNone/>
            </a:pPr>
            <a:r>
              <a:rPr lang="en-US" sz="4400" dirty="0">
                <a:solidFill>
                  <a:schemeClr val="bg1"/>
                </a:solidFill>
                <a:latin typeface="+mj-lt"/>
              </a:rPr>
              <a:t>SQL</a:t>
            </a:r>
            <a:r>
              <a:rPr lang="en-US" sz="4400" dirty="0" smtClean="0">
                <a:solidFill>
                  <a:schemeClr val="bg1"/>
                </a:solidFill>
                <a:latin typeface="+mj-lt"/>
              </a:rPr>
              <a:t> </a:t>
            </a:r>
            <a:r>
              <a:rPr lang="en-US" sz="4400" dirty="0">
                <a:solidFill>
                  <a:schemeClr val="bg1"/>
                </a:solidFill>
                <a:latin typeface="+mj-lt"/>
              </a:rPr>
              <a:t>Server command-line utilities (SQLCMD, BCP)</a:t>
            </a:r>
          </a:p>
          <a:p>
            <a:pPr marL="252000" lvl="1" indent="0" defTabSz="914325">
              <a:spcBef>
                <a:spcPts val="0"/>
              </a:spcBef>
              <a:buNone/>
            </a:pPr>
            <a:endParaRPr lang="en-US" sz="4400" dirty="0" smtClean="0">
              <a:solidFill>
                <a:schemeClr val="bg1"/>
              </a:solidFill>
              <a:latin typeface="+mj-lt"/>
            </a:endParaRPr>
          </a:p>
          <a:p>
            <a:pPr marL="252000" lvl="1" indent="0" defTabSz="914325">
              <a:spcBef>
                <a:spcPts val="0"/>
              </a:spcBef>
              <a:buNone/>
            </a:pPr>
            <a:r>
              <a:rPr lang="en-US" sz="4400" dirty="0" smtClean="0">
                <a:solidFill>
                  <a:schemeClr val="bg1"/>
                </a:solidFill>
                <a:latin typeface="+mj-lt"/>
              </a:rPr>
              <a:t>CA </a:t>
            </a:r>
            <a:r>
              <a:rPr lang="en-US" sz="4400" dirty="0">
                <a:solidFill>
                  <a:schemeClr val="bg1"/>
                </a:solidFill>
                <a:latin typeface="+mj-lt"/>
              </a:rPr>
              <a:t>Erwin® Data Modeler</a:t>
            </a:r>
          </a:p>
          <a:p>
            <a:pPr marL="252000" lvl="1" indent="0" defTabSz="914325">
              <a:spcBef>
                <a:spcPts val="0"/>
              </a:spcBef>
              <a:buNone/>
            </a:pPr>
            <a:endParaRPr lang="en-US" sz="4400" dirty="0" smtClean="0">
              <a:solidFill>
                <a:schemeClr val="bg1"/>
              </a:solidFill>
              <a:latin typeface="+mj-lt"/>
            </a:endParaRPr>
          </a:p>
          <a:p>
            <a:pPr marL="252000" lvl="1" indent="0" defTabSz="914325">
              <a:spcBef>
                <a:spcPts val="0"/>
              </a:spcBef>
              <a:buNone/>
            </a:pPr>
            <a:r>
              <a:rPr lang="en-US" sz="4400" dirty="0" smtClean="0">
                <a:solidFill>
                  <a:schemeClr val="bg1"/>
                </a:solidFill>
                <a:latin typeface="+mj-lt"/>
              </a:rPr>
              <a:t>Embarcadero </a:t>
            </a:r>
            <a:r>
              <a:rPr lang="en-US" sz="4400" dirty="0">
                <a:solidFill>
                  <a:schemeClr val="bg1"/>
                </a:solidFill>
                <a:latin typeface="+mj-lt"/>
              </a:rPr>
              <a:t>Technologies DBArtisan®</a:t>
            </a: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Use </a:t>
            </a:r>
            <a:r>
              <a:rPr lang="en-US" dirty="0"/>
              <a:t>Familiar </a:t>
            </a:r>
            <a:r>
              <a:rPr lang="en-US" dirty="0" smtClean="0"/>
              <a:t>Technologies - </a:t>
            </a:r>
            <a:r>
              <a:rPr lang="en-US" dirty="0"/>
              <a:t>Tools</a:t>
            </a:r>
          </a:p>
        </p:txBody>
      </p:sp>
      <p:sp>
        <p:nvSpPr>
          <p:cNvPr id="2" name="TextBox 1"/>
          <p:cNvSpPr txBox="1"/>
          <p:nvPr/>
        </p:nvSpPr>
        <p:spPr>
          <a:xfrm>
            <a:off x="904568" y="5849266"/>
            <a:ext cx="10382864" cy="523220"/>
          </a:xfrm>
          <a:prstGeom prst="rect">
            <a:avLst/>
          </a:prstGeom>
          <a:solidFill>
            <a:schemeClr val="accent2">
              <a:lumMod val="60000"/>
              <a:lumOff val="40000"/>
            </a:schemeClr>
          </a:solidFill>
        </p:spPr>
        <p:txBody>
          <a:bodyPr wrap="square" rtlCol="0">
            <a:spAutoFit/>
          </a:bodyPr>
          <a:lstStyle>
            <a:defPPr>
              <a:defRPr lang="en-US"/>
            </a:defPPr>
            <a:lvl1pPr algn="ctr">
              <a:defRPr sz="7200"/>
            </a:lvl1pPr>
          </a:lstStyle>
          <a:p>
            <a:r>
              <a:rPr lang="en-US" sz="2800" dirty="0"/>
              <a:t>Why are there specific options here for other technologies?</a:t>
            </a:r>
            <a:endParaRPr lang="sv-SE" sz="2800" dirty="0"/>
          </a:p>
        </p:txBody>
      </p:sp>
    </p:spTree>
    <p:extLst>
      <p:ext uri="{BB962C8B-B14F-4D97-AF65-F5344CB8AC3E}">
        <p14:creationId xmlns:p14="http://schemas.microsoft.com/office/powerpoint/2010/main" val="3256881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0"/>
              </a:spcBef>
              <a:spcAft>
                <a:spcPts val="2400"/>
              </a:spcAft>
              <a:buNone/>
            </a:pPr>
            <a:r>
              <a:rPr lang="en-US" sz="4400" dirty="0" smtClean="0">
                <a:solidFill>
                  <a:schemeClr val="bg1"/>
                </a:solidFill>
                <a:latin typeface="+mj-lt"/>
              </a:rPr>
              <a:t>Focus </a:t>
            </a:r>
            <a:r>
              <a:rPr lang="en-US" sz="4400" dirty="0">
                <a:solidFill>
                  <a:schemeClr val="bg1"/>
                </a:solidFill>
                <a:latin typeface="+mj-lt"/>
              </a:rPr>
              <a:t>on logical vs. physical administration</a:t>
            </a:r>
          </a:p>
          <a:p>
            <a:pPr marL="252000" lvl="1" indent="0" defTabSz="914325">
              <a:spcBef>
                <a:spcPts val="0"/>
              </a:spcBef>
              <a:spcAft>
                <a:spcPts val="2400"/>
              </a:spcAft>
              <a:buNone/>
            </a:pPr>
            <a:r>
              <a:rPr lang="en-US" sz="4400" dirty="0">
                <a:solidFill>
                  <a:schemeClr val="bg1"/>
                </a:solidFill>
                <a:latin typeface="+mj-lt"/>
              </a:rPr>
              <a:t>Database and log files automatically placed</a:t>
            </a:r>
          </a:p>
          <a:p>
            <a:pPr marL="252000" lvl="1" indent="0" defTabSz="914325">
              <a:spcBef>
                <a:spcPts val="0"/>
              </a:spcBef>
              <a:spcAft>
                <a:spcPts val="2400"/>
              </a:spcAft>
              <a:buNone/>
            </a:pPr>
            <a:r>
              <a:rPr lang="en-US" sz="4400" dirty="0">
                <a:solidFill>
                  <a:schemeClr val="bg1"/>
                </a:solidFill>
                <a:latin typeface="+mj-lt"/>
              </a:rPr>
              <a:t>Three high-availability replicas maintained for every database</a:t>
            </a:r>
          </a:p>
          <a:p>
            <a:pPr marL="252000" lvl="1" indent="0" defTabSz="914325">
              <a:spcBef>
                <a:spcPts val="0"/>
              </a:spcBef>
              <a:spcAft>
                <a:spcPts val="2400"/>
              </a:spcAft>
              <a:buNone/>
            </a:pPr>
            <a:r>
              <a:rPr lang="en-US" sz="4400" dirty="0">
                <a:solidFill>
                  <a:schemeClr val="bg1"/>
                </a:solidFill>
                <a:latin typeface="+mj-lt"/>
              </a:rPr>
              <a:t>Tables require a clustered index</a:t>
            </a:r>
          </a:p>
          <a:p>
            <a:pPr marL="252000" lvl="1" indent="0" defTabSz="914325">
              <a:spcBef>
                <a:spcPts val="0"/>
              </a:spcBef>
              <a:spcAft>
                <a:spcPts val="2400"/>
              </a:spcAft>
              <a:buNone/>
            </a:pPr>
            <a:r>
              <a:rPr lang="en-US" sz="4400" dirty="0">
                <a:solidFill>
                  <a:schemeClr val="bg1"/>
                </a:solidFill>
                <a:latin typeface="+mj-lt"/>
              </a:rPr>
              <a:t>Maximum database size is 500 GB</a:t>
            </a: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Azure SQL Database vs. SQL Server</a:t>
            </a:r>
            <a:endParaRPr lang="en-US" dirty="0"/>
          </a:p>
        </p:txBody>
      </p:sp>
      <p:sp>
        <p:nvSpPr>
          <p:cNvPr id="2" name="Rectangle 1"/>
          <p:cNvSpPr/>
          <p:nvPr/>
        </p:nvSpPr>
        <p:spPr>
          <a:xfrm>
            <a:off x="0" y="894163"/>
            <a:ext cx="12192000" cy="806326"/>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Rectangle 4"/>
          <p:cNvSpPr/>
          <p:nvPr/>
        </p:nvSpPr>
        <p:spPr>
          <a:xfrm>
            <a:off x="0" y="1700489"/>
            <a:ext cx="12192000" cy="858314"/>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Rectangle 7"/>
          <p:cNvSpPr/>
          <p:nvPr/>
        </p:nvSpPr>
        <p:spPr>
          <a:xfrm>
            <a:off x="0" y="2558803"/>
            <a:ext cx="12192000" cy="1615440"/>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Rectangle 8"/>
          <p:cNvSpPr/>
          <p:nvPr/>
        </p:nvSpPr>
        <p:spPr>
          <a:xfrm>
            <a:off x="0" y="4174243"/>
            <a:ext cx="12192000" cy="806326"/>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Rectangle 9"/>
          <p:cNvSpPr/>
          <p:nvPr/>
        </p:nvSpPr>
        <p:spPr>
          <a:xfrm>
            <a:off x="0" y="4980569"/>
            <a:ext cx="12192000" cy="915794"/>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 name="TextBox 10"/>
          <p:cNvSpPr txBox="1"/>
          <p:nvPr/>
        </p:nvSpPr>
        <p:spPr>
          <a:xfrm>
            <a:off x="904568" y="6113852"/>
            <a:ext cx="10382864" cy="523220"/>
          </a:xfrm>
          <a:prstGeom prst="rect">
            <a:avLst/>
          </a:prstGeom>
          <a:solidFill>
            <a:schemeClr val="accent2">
              <a:lumMod val="60000"/>
              <a:lumOff val="40000"/>
            </a:schemeClr>
          </a:solidFill>
        </p:spPr>
        <p:txBody>
          <a:bodyPr wrap="square" rtlCol="0">
            <a:spAutoFit/>
          </a:bodyPr>
          <a:lstStyle>
            <a:defPPr>
              <a:defRPr lang="en-US"/>
            </a:defPPr>
            <a:lvl1pPr algn="ctr">
              <a:defRPr sz="7200"/>
            </a:lvl1pPr>
          </a:lstStyle>
          <a:p>
            <a:r>
              <a:rPr lang="en-US" sz="2800" dirty="0" smtClean="0"/>
              <a:t>Do you like this design that </a:t>
            </a:r>
            <a:r>
              <a:rPr lang="en-US" sz="2800" dirty="0" err="1" smtClean="0"/>
              <a:t>foucuses</a:t>
            </a:r>
            <a:r>
              <a:rPr lang="en-US" sz="2800" dirty="0" smtClean="0"/>
              <a:t> on one point at a time?</a:t>
            </a:r>
            <a:endParaRPr lang="sv-SE" sz="2800" dirty="0"/>
          </a:p>
        </p:txBody>
      </p:sp>
    </p:spTree>
    <p:extLst>
      <p:ext uri="{BB962C8B-B14F-4D97-AF65-F5344CB8AC3E}">
        <p14:creationId xmlns:p14="http://schemas.microsoft.com/office/powerpoint/2010/main" val="1363602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xit" presetSubtype="0" fill="hold" grpId="0"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xit" presetSubtype="0" fill="hold" grpId="0" nodeType="with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1"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xit" presetSubtype="0" fill="hold" grpId="0" nodeType="with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2"/>
                                        </p:tgtEl>
                                      </p:cBhvr>
                                    </p:animEffect>
                                    <p:set>
                                      <p:cBhvr>
                                        <p:cTn id="39" dur="1" fill="hold">
                                          <p:stCondLst>
                                            <p:cond delay="499"/>
                                          </p:stCondLst>
                                        </p:cTn>
                                        <p:tgtEl>
                                          <p:spTgt spid="2"/>
                                        </p:tgtEl>
                                        <p:attrNameLst>
                                          <p:attrName>style.visibility</p:attrName>
                                        </p:attrNameLst>
                                      </p:cBhvr>
                                      <p:to>
                                        <p:strVal val="hidden"/>
                                      </p:to>
                                    </p:set>
                                  </p:childTnLst>
                                </p:cTn>
                              </p:par>
                              <p:par>
                                <p:cTn id="40" presetID="10" presetClass="exit" presetSubtype="0" fill="hold" grpId="2" nodeType="withEffect">
                                  <p:stCondLst>
                                    <p:cond delay="0"/>
                                  </p:stCondLst>
                                  <p:childTnLst>
                                    <p:animEffect transition="out" filter="fade">
                                      <p:cBhvr>
                                        <p:cTn id="41" dur="500"/>
                                        <p:tgtEl>
                                          <p:spTgt spid="5"/>
                                        </p:tgtEl>
                                      </p:cBhvr>
                                    </p:animEffect>
                                    <p:set>
                                      <p:cBhvr>
                                        <p:cTn id="42" dur="1" fill="hold">
                                          <p:stCondLst>
                                            <p:cond delay="499"/>
                                          </p:stCondLst>
                                        </p:cTn>
                                        <p:tgtEl>
                                          <p:spTgt spid="5"/>
                                        </p:tgtEl>
                                        <p:attrNameLst>
                                          <p:attrName>style.visibility</p:attrName>
                                        </p:attrNameLst>
                                      </p:cBhvr>
                                      <p:to>
                                        <p:strVal val="hidden"/>
                                      </p:to>
                                    </p:set>
                                  </p:childTnLst>
                                </p:cTn>
                              </p:par>
                              <p:par>
                                <p:cTn id="43" presetID="10" presetClass="exit" presetSubtype="0" fill="hold" grpId="2" nodeType="withEffect">
                                  <p:stCondLst>
                                    <p:cond delay="0"/>
                                  </p:stCondLst>
                                  <p:childTnLst>
                                    <p:animEffect transition="out" filter="fade">
                                      <p:cBhvr>
                                        <p:cTn id="44" dur="500"/>
                                        <p:tgtEl>
                                          <p:spTgt spid="8"/>
                                        </p:tgtEl>
                                      </p:cBhvr>
                                    </p:animEffect>
                                    <p:set>
                                      <p:cBhvr>
                                        <p:cTn id="45" dur="1" fill="hold">
                                          <p:stCondLst>
                                            <p:cond delay="499"/>
                                          </p:stCondLst>
                                        </p:cTn>
                                        <p:tgtEl>
                                          <p:spTgt spid="8"/>
                                        </p:tgtEl>
                                        <p:attrNameLst>
                                          <p:attrName>style.visibility</p:attrName>
                                        </p:attrNameLst>
                                      </p:cBhvr>
                                      <p:to>
                                        <p:strVal val="hidden"/>
                                      </p:to>
                                    </p:set>
                                  </p:childTnLst>
                                </p:cTn>
                              </p:par>
                              <p:par>
                                <p:cTn id="46" presetID="10" presetClass="exit" presetSubtype="0" fill="hold" grpId="2" nodeType="withEffect">
                                  <p:stCondLst>
                                    <p:cond delay="0"/>
                                  </p:stCondLst>
                                  <p:childTnLst>
                                    <p:animEffect transition="out" filter="fade">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5" grpId="2" animBg="1"/>
      <p:bldP spid="8" grpId="0" animBg="1"/>
      <p:bldP spid="8" grpId="1" animBg="1"/>
      <p:bldP spid="8" grpId="2" animBg="1"/>
      <p:bldP spid="9" grpId="0" animBg="1"/>
      <p:bldP spid="9" grpId="1" animBg="1"/>
      <p:bldP spid="9" grpId="2"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900"/>
              </a:spcBef>
              <a:buNone/>
            </a:pPr>
            <a:endParaRPr lang="en-US" sz="4400" dirty="0">
              <a:solidFill>
                <a:schemeClr val="bg1"/>
              </a:solidFill>
              <a:latin typeface="+mj-lt"/>
            </a:endParaRPr>
          </a:p>
          <a:p>
            <a:pPr marL="228600" lvl="1" indent="0" defTabSz="914325">
              <a:spcBef>
                <a:spcPts val="0"/>
              </a:spcBef>
              <a:spcAft>
                <a:spcPts val="2400"/>
              </a:spcAft>
              <a:buNone/>
            </a:pPr>
            <a:r>
              <a:rPr lang="en-US" sz="4400" dirty="0">
                <a:solidFill>
                  <a:schemeClr val="bg1"/>
                </a:solidFill>
                <a:latin typeface="+mj-lt"/>
              </a:rPr>
              <a:t>Use command, distributed transactions, distributed views</a:t>
            </a:r>
          </a:p>
          <a:p>
            <a:pPr marL="228600" lvl="1" indent="0" defTabSz="914325">
              <a:spcBef>
                <a:spcPts val="0"/>
              </a:spcBef>
              <a:spcAft>
                <a:spcPts val="2400"/>
              </a:spcAft>
              <a:buNone/>
            </a:pPr>
            <a:r>
              <a:rPr lang="en-US" sz="4400" dirty="0">
                <a:solidFill>
                  <a:schemeClr val="bg1"/>
                </a:solidFill>
                <a:latin typeface="+mj-lt"/>
              </a:rPr>
              <a:t>Service Broker</a:t>
            </a:r>
          </a:p>
          <a:p>
            <a:pPr marL="228600" lvl="1" indent="0" defTabSz="914325">
              <a:spcBef>
                <a:spcPts val="0"/>
              </a:spcBef>
              <a:spcAft>
                <a:spcPts val="2400"/>
              </a:spcAft>
              <a:buNone/>
            </a:pPr>
            <a:r>
              <a:rPr lang="en-US" sz="4400" dirty="0">
                <a:solidFill>
                  <a:schemeClr val="bg1"/>
                </a:solidFill>
                <a:latin typeface="+mj-lt"/>
              </a:rPr>
              <a:t>Common Language Runtime (CLR)</a:t>
            </a:r>
          </a:p>
          <a:p>
            <a:pPr marL="228600" lvl="1" indent="0" defTabSz="914325">
              <a:spcBef>
                <a:spcPts val="0"/>
              </a:spcBef>
              <a:spcAft>
                <a:spcPts val="2400"/>
              </a:spcAft>
              <a:buNone/>
            </a:pPr>
            <a:r>
              <a:rPr lang="en-US" sz="4400" dirty="0">
                <a:solidFill>
                  <a:schemeClr val="bg1"/>
                </a:solidFill>
                <a:latin typeface="+mj-lt"/>
              </a:rPr>
              <a:t>SQL Agent</a:t>
            </a:r>
          </a:p>
          <a:p>
            <a:pPr marL="228600" lvl="1" indent="0" defTabSz="914325">
              <a:spcBef>
                <a:spcPts val="0"/>
              </a:spcBef>
              <a:spcAft>
                <a:spcPts val="2400"/>
              </a:spcAft>
              <a:buNone/>
            </a:pPr>
            <a:r>
              <a:rPr lang="en-US" sz="4400" dirty="0">
                <a:solidFill>
                  <a:schemeClr val="bg1"/>
                </a:solidFill>
                <a:latin typeface="+mj-lt"/>
              </a:rPr>
              <a:t>SQL Profiler</a:t>
            </a:r>
          </a:p>
          <a:p>
            <a:pPr marL="228600" lvl="1" indent="0" defTabSz="914325">
              <a:spcBef>
                <a:spcPts val="0"/>
              </a:spcBef>
              <a:spcAft>
                <a:spcPts val="2400"/>
              </a:spcAft>
              <a:buNone/>
            </a:pPr>
            <a:r>
              <a:rPr lang="en-US" sz="4400" dirty="0">
                <a:solidFill>
                  <a:schemeClr val="bg1"/>
                </a:solidFill>
                <a:latin typeface="+mj-lt"/>
              </a:rPr>
              <a:t>Native Encryption</a:t>
            </a: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Unsupported SQL Server Features</a:t>
            </a:r>
          </a:p>
        </p:txBody>
      </p:sp>
    </p:spTree>
    <p:extLst>
      <p:ext uri="{BB962C8B-B14F-4D97-AF65-F5344CB8AC3E}">
        <p14:creationId xmlns:p14="http://schemas.microsoft.com/office/powerpoint/2010/main" val="4285851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1369" y="956707"/>
            <a:ext cx="8249264" cy="4679122"/>
          </a:xfrm>
          <a:prstGeom prst="rect">
            <a:avLst/>
          </a:prstGeom>
        </p:spPr>
      </p:pic>
      <p:sp>
        <p:nvSpPr>
          <p:cNvPr id="7" name="Content Placeholder 2"/>
          <p:cNvSpPr txBox="1">
            <a:spLocks/>
          </p:cNvSpPr>
          <p:nvPr/>
        </p:nvSpPr>
        <p:spPr>
          <a:xfrm>
            <a:off x="3347885" y="5530645"/>
            <a:ext cx="5496230" cy="1327354"/>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900"/>
              </a:spcBef>
              <a:buNone/>
            </a:pPr>
            <a:r>
              <a:rPr lang="en-US" sz="2400" spc="-51" dirty="0" smtClean="0">
                <a:solidFill>
                  <a:schemeClr val="bg2"/>
                </a:solidFill>
                <a:latin typeface="+mj-lt"/>
              </a:rPr>
              <a:t>Web </a:t>
            </a:r>
            <a:r>
              <a:rPr lang="en-US" sz="2400" spc="-51" dirty="0">
                <a:solidFill>
                  <a:schemeClr val="bg2"/>
                </a:solidFill>
                <a:latin typeface="+mj-lt"/>
              </a:rPr>
              <a:t>designers for tables, views, stored procs</a:t>
            </a:r>
          </a:p>
          <a:p>
            <a:pPr marL="3175" lvl="1" indent="0" defTabSz="914325">
              <a:spcBef>
                <a:spcPts val="900"/>
              </a:spcBef>
              <a:buNone/>
            </a:pPr>
            <a:r>
              <a:rPr lang="en-US" sz="2400" spc="-51" dirty="0">
                <a:solidFill>
                  <a:schemeClr val="bg2"/>
                </a:solidFill>
                <a:latin typeface="+mj-lt"/>
              </a:rPr>
              <a:t>Interactive query editing and </a:t>
            </a:r>
            <a:r>
              <a:rPr lang="en-US" sz="2400" spc="-51" dirty="0" smtClean="0">
                <a:solidFill>
                  <a:schemeClr val="bg2"/>
                </a:solidFill>
                <a:latin typeface="+mj-lt"/>
              </a:rPr>
              <a:t>execution</a:t>
            </a:r>
            <a:endParaRPr lang="en-US" sz="3200" dirty="0">
              <a:latin typeface="+mj-lt"/>
            </a:endParaRPr>
          </a:p>
        </p:txBody>
      </p:sp>
      <p:sp>
        <p:nvSpPr>
          <p:cNvPr id="8"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Azure SQL </a:t>
            </a:r>
            <a:r>
              <a:rPr lang="en-US" dirty="0"/>
              <a:t>Database Management Portal</a:t>
            </a:r>
          </a:p>
        </p:txBody>
      </p:sp>
    </p:spTree>
    <p:extLst>
      <p:ext uri="{BB962C8B-B14F-4D97-AF65-F5344CB8AC3E}">
        <p14:creationId xmlns:p14="http://schemas.microsoft.com/office/powerpoint/2010/main" val="2433113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SQL </a:t>
            </a:r>
            <a:r>
              <a:rPr lang="en-US" dirty="0"/>
              <a:t>Server </a:t>
            </a:r>
            <a:r>
              <a:rPr lang="en-US" dirty="0" smtClean="0"/>
              <a:t>Management Studio </a:t>
            </a:r>
            <a:r>
              <a:rPr lang="en-US" dirty="0"/>
              <a:t>(</a:t>
            </a:r>
            <a:r>
              <a:rPr lang="en-US" dirty="0" smtClean="0"/>
              <a:t>SSMS)</a:t>
            </a:r>
            <a:endParaRPr lang="en-US" dirty="0"/>
          </a:p>
        </p:txBody>
      </p:sp>
      <p:sp>
        <p:nvSpPr>
          <p:cNvPr id="11" name="TextBox 10"/>
          <p:cNvSpPr txBox="1"/>
          <p:nvPr/>
        </p:nvSpPr>
        <p:spPr>
          <a:xfrm>
            <a:off x="580571" y="2336800"/>
            <a:ext cx="11030857" cy="1200329"/>
          </a:xfrm>
          <a:prstGeom prst="rect">
            <a:avLst/>
          </a:prstGeom>
          <a:solidFill>
            <a:schemeClr val="accent2">
              <a:lumMod val="60000"/>
              <a:lumOff val="40000"/>
            </a:schemeClr>
          </a:solidFill>
        </p:spPr>
        <p:txBody>
          <a:bodyPr wrap="square" rtlCol="0">
            <a:spAutoFit/>
          </a:bodyPr>
          <a:lstStyle/>
          <a:p>
            <a:pPr algn="ctr"/>
            <a:r>
              <a:rPr lang="sv-SE" sz="7200" dirty="0" smtClean="0"/>
              <a:t>SSMS </a:t>
            </a:r>
            <a:r>
              <a:rPr lang="sv-SE" sz="7200" dirty="0" err="1" smtClean="0"/>
              <a:t>picture</a:t>
            </a:r>
            <a:endParaRPr lang="sv-SE" sz="7200" dirty="0"/>
          </a:p>
        </p:txBody>
      </p:sp>
    </p:spTree>
    <p:extLst>
      <p:ext uri="{BB962C8B-B14F-4D97-AF65-F5344CB8AC3E}">
        <p14:creationId xmlns:p14="http://schemas.microsoft.com/office/powerpoint/2010/main" val="1898380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0" y="0"/>
            <a:ext cx="12192000" cy="4830792"/>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0"/>
              </a:spcBef>
              <a:buNone/>
            </a:pPr>
            <a:r>
              <a:rPr lang="en-US" sz="4000" dirty="0" smtClean="0">
                <a:solidFill>
                  <a:schemeClr val="bg1"/>
                </a:solidFill>
                <a:latin typeface="+mj-lt"/>
              </a:rPr>
              <a:t>Includes </a:t>
            </a:r>
            <a:r>
              <a:rPr lang="en-US" sz="4000" dirty="0">
                <a:solidFill>
                  <a:schemeClr val="bg1"/>
                </a:solidFill>
                <a:latin typeface="+mj-lt"/>
              </a:rPr>
              <a:t>modern designers and projects with declarative, </a:t>
            </a:r>
            <a:r>
              <a:rPr lang="en-US" sz="4000" dirty="0" smtClean="0">
                <a:solidFill>
                  <a:schemeClr val="bg1"/>
                </a:solidFill>
                <a:latin typeface="+mj-lt"/>
              </a:rPr>
              <a:t>model-driven development</a:t>
            </a:r>
          </a:p>
          <a:p>
            <a:pPr marL="252000" lvl="1" indent="0" defTabSz="914325">
              <a:spcBef>
                <a:spcPts val="0"/>
              </a:spcBef>
              <a:buNone/>
            </a:pPr>
            <a:endParaRPr lang="en-US" sz="4000" dirty="0">
              <a:solidFill>
                <a:schemeClr val="bg1"/>
              </a:solidFill>
              <a:latin typeface="+mj-lt"/>
            </a:endParaRPr>
          </a:p>
          <a:p>
            <a:pPr marL="252000" lvl="1" indent="0" defTabSz="914325">
              <a:spcBef>
                <a:spcPts val="0"/>
              </a:spcBef>
              <a:buNone/>
            </a:pPr>
            <a:r>
              <a:rPr lang="en-US" sz="4000" dirty="0">
                <a:solidFill>
                  <a:schemeClr val="bg1"/>
                </a:solidFill>
                <a:latin typeface="+mj-lt"/>
              </a:rPr>
              <a:t>Develop and test in both connected and disconnected </a:t>
            </a:r>
            <a:r>
              <a:rPr lang="en-US" sz="4000" dirty="0" smtClean="0">
                <a:solidFill>
                  <a:schemeClr val="bg1"/>
                </a:solidFill>
                <a:latin typeface="+mj-lt"/>
              </a:rPr>
              <a:t>states</a:t>
            </a:r>
            <a:endParaRPr lang="en-US" sz="4000" dirty="0">
              <a:solidFill>
                <a:schemeClr val="bg1"/>
              </a:solidFill>
              <a:latin typeface="+mj-lt"/>
            </a:endParaRPr>
          </a:p>
        </p:txBody>
      </p:sp>
      <p:sp>
        <p:nvSpPr>
          <p:cNvPr id="8"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Visual Studio IDE for database development</a:t>
            </a:r>
          </a:p>
        </p:txBody>
      </p:sp>
      <p:pic>
        <p:nvPicPr>
          <p:cNvPr id="9" name="Content Placeholder 4"/>
          <p:cNvPicPr>
            <a:picLocks noChangeAspect="1"/>
          </p:cNvPicPr>
          <p:nvPr/>
        </p:nvPicPr>
        <p:blipFill rotWithShape="1">
          <a:blip r:embed="rId3" cstate="print">
            <a:extLst>
              <a:ext uri="{28A0092B-C50C-407E-A947-70E740481C1C}">
                <a14:useLocalDpi xmlns:a14="http://schemas.microsoft.com/office/drawing/2010/main" val="0"/>
              </a:ext>
            </a:extLst>
          </a:blip>
          <a:srcRect t="3664" r="894" b="6527"/>
          <a:stretch/>
        </p:blipFill>
        <p:spPr>
          <a:xfrm>
            <a:off x="5660678" y="3321170"/>
            <a:ext cx="6391909" cy="3397190"/>
          </a:xfrm>
          <a:prstGeom prst="rect">
            <a:avLst/>
          </a:prstGeom>
        </p:spPr>
      </p:pic>
    </p:spTree>
    <p:extLst>
      <p:ext uri="{BB962C8B-B14F-4D97-AF65-F5344CB8AC3E}">
        <p14:creationId xmlns:p14="http://schemas.microsoft.com/office/powerpoint/2010/main" val="994936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973394"/>
          </a:xfrm>
        </p:spPr>
        <p:txBody>
          <a:bodyPr>
            <a:normAutofit/>
          </a:bodyPr>
          <a:lstStyle/>
          <a:p>
            <a:pPr marL="0" algn="ctr"/>
            <a:r>
              <a:rPr lang="en-US" sz="6000" dirty="0" smtClean="0"/>
              <a:t>Microsoft Azure SQL Database</a:t>
            </a:r>
            <a:endParaRPr lang="en-US" sz="6000" dirty="0"/>
          </a:p>
        </p:txBody>
      </p:sp>
      <p:pic>
        <p:nvPicPr>
          <p:cNvPr id="3" name="Picture 2"/>
          <p:cNvPicPr>
            <a:picLocks noChangeAspect="1"/>
          </p:cNvPicPr>
          <p:nvPr/>
        </p:nvPicPr>
        <p:blipFill>
          <a:blip r:embed="rId2">
            <a:biLevel thresh="25000"/>
          </a:blip>
          <a:stretch>
            <a:fillRect/>
          </a:stretch>
        </p:blipFill>
        <p:spPr>
          <a:xfrm>
            <a:off x="4788310" y="2052785"/>
            <a:ext cx="2615380" cy="2752430"/>
          </a:xfrm>
          <a:prstGeom prst="rect">
            <a:avLst/>
          </a:prstGeom>
        </p:spPr>
      </p:pic>
    </p:spTree>
    <p:extLst>
      <p:ext uri="{BB962C8B-B14F-4D97-AF65-F5344CB8AC3E}">
        <p14:creationId xmlns:p14="http://schemas.microsoft.com/office/powerpoint/2010/main" val="7214004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8228" y="3978153"/>
            <a:ext cx="4916928" cy="2765773"/>
          </a:xfrm>
          <a:prstGeom prst="rect">
            <a:avLst/>
          </a:prstGeom>
        </p:spPr>
      </p:pic>
      <p:sp>
        <p:nvSpPr>
          <p:cNvPr id="6" name="Content Placeholder 2"/>
          <p:cNvSpPr txBox="1">
            <a:spLocks/>
          </p:cNvSpPr>
          <p:nvPr/>
        </p:nvSpPr>
        <p:spPr>
          <a:xfrm>
            <a:off x="-1" y="530942"/>
            <a:ext cx="12192001" cy="6327058"/>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0"/>
              </a:spcBef>
              <a:spcAft>
                <a:spcPts val="1200"/>
              </a:spcAft>
              <a:buNone/>
            </a:pPr>
            <a:r>
              <a:rPr lang="en-US" sz="3200" dirty="0" smtClean="0">
                <a:solidFill>
                  <a:schemeClr val="bg1"/>
                </a:solidFill>
                <a:latin typeface="+mj-lt"/>
              </a:rPr>
              <a:t>Alternative </a:t>
            </a:r>
            <a:r>
              <a:rPr lang="en-US" sz="3200" dirty="0">
                <a:solidFill>
                  <a:schemeClr val="bg1"/>
                </a:solidFill>
                <a:latin typeface="+mj-lt"/>
              </a:rPr>
              <a:t>to traditional script based approach</a:t>
            </a:r>
          </a:p>
          <a:p>
            <a:pPr marL="252000" lvl="1" indent="0" defTabSz="914325">
              <a:spcBef>
                <a:spcPts val="0"/>
              </a:spcBef>
              <a:spcAft>
                <a:spcPts val="1200"/>
              </a:spcAft>
              <a:buNone/>
            </a:pPr>
            <a:r>
              <a:rPr lang="en-US" sz="3200" dirty="0">
                <a:solidFill>
                  <a:schemeClr val="bg1"/>
                </a:solidFill>
                <a:latin typeface="+mj-lt"/>
              </a:rPr>
              <a:t>Dramatically simplifies deployment, </a:t>
            </a:r>
            <a:r>
              <a:rPr lang="en-US" sz="3200" dirty="0" smtClean="0">
                <a:solidFill>
                  <a:schemeClr val="bg1"/>
                </a:solidFill>
                <a:latin typeface="+mj-lt"/>
              </a:rPr>
              <a:t>migration </a:t>
            </a:r>
            <a:r>
              <a:rPr lang="en-US" sz="3200" dirty="0">
                <a:solidFill>
                  <a:schemeClr val="bg1"/>
                </a:solidFill>
                <a:latin typeface="+mj-lt"/>
              </a:rPr>
              <a:t>and versioning of databases</a:t>
            </a:r>
          </a:p>
          <a:p>
            <a:pPr marL="252000" lvl="1" indent="0" defTabSz="914325">
              <a:spcBef>
                <a:spcPts val="0"/>
              </a:spcBef>
              <a:spcAft>
                <a:spcPts val="1200"/>
              </a:spcAft>
              <a:buNone/>
            </a:pPr>
            <a:r>
              <a:rPr lang="en-US" sz="3200" dirty="0">
                <a:solidFill>
                  <a:schemeClr val="bg1"/>
                </a:solidFill>
                <a:latin typeface="+mj-lt"/>
              </a:rPr>
              <a:t>Provides a single unit of deployment for schema (dacpac) or </a:t>
            </a:r>
            <a:r>
              <a:rPr lang="en-US" sz="3200" dirty="0" smtClean="0">
                <a:solidFill>
                  <a:schemeClr val="bg1"/>
                </a:solidFill>
                <a:latin typeface="+mj-lt"/>
              </a:rPr>
              <a:t>for schema </a:t>
            </a:r>
            <a:r>
              <a:rPr lang="en-US" sz="3200" dirty="0">
                <a:solidFill>
                  <a:schemeClr val="bg1"/>
                </a:solidFill>
                <a:latin typeface="+mj-lt"/>
              </a:rPr>
              <a:t>+ data (bacpac)</a:t>
            </a:r>
          </a:p>
          <a:p>
            <a:pPr marL="252000" lvl="1" indent="0" defTabSz="914325">
              <a:spcBef>
                <a:spcPts val="0"/>
              </a:spcBef>
              <a:spcAft>
                <a:spcPts val="1200"/>
              </a:spcAft>
              <a:buNone/>
            </a:pPr>
            <a:r>
              <a:rPr lang="en-US" sz="3200" dirty="0">
                <a:solidFill>
                  <a:schemeClr val="bg1"/>
                </a:solidFill>
                <a:latin typeface="+mj-lt"/>
              </a:rPr>
              <a:t>Supports automatic versioning </a:t>
            </a:r>
            <a:r>
              <a:rPr lang="en-US" sz="3200" dirty="0" smtClean="0">
                <a:solidFill>
                  <a:schemeClr val="bg1"/>
                </a:solidFill>
                <a:latin typeface="+mj-lt"/>
              </a:rPr>
              <a:t>of</a:t>
            </a:r>
            <a:br>
              <a:rPr lang="en-US" sz="3200" dirty="0" smtClean="0">
                <a:solidFill>
                  <a:schemeClr val="bg1"/>
                </a:solidFill>
                <a:latin typeface="+mj-lt"/>
              </a:rPr>
            </a:br>
            <a:r>
              <a:rPr lang="en-US" sz="3200" dirty="0" smtClean="0">
                <a:solidFill>
                  <a:schemeClr val="bg1"/>
                </a:solidFill>
                <a:latin typeface="+mj-lt"/>
              </a:rPr>
              <a:t>database </a:t>
            </a:r>
            <a:r>
              <a:rPr lang="en-US" sz="3200" dirty="0">
                <a:solidFill>
                  <a:schemeClr val="bg1"/>
                </a:solidFill>
                <a:latin typeface="+mj-lt"/>
              </a:rPr>
              <a:t>schemas</a:t>
            </a:r>
          </a:p>
          <a:p>
            <a:pPr marL="252000" lvl="1" indent="0" defTabSz="914325">
              <a:spcBef>
                <a:spcPts val="0"/>
              </a:spcBef>
              <a:spcAft>
                <a:spcPts val="1200"/>
              </a:spcAft>
              <a:buNone/>
            </a:pPr>
            <a:r>
              <a:rPr lang="en-US" sz="3200" dirty="0">
                <a:solidFill>
                  <a:schemeClr val="bg1"/>
                </a:solidFill>
                <a:latin typeface="+mj-lt"/>
              </a:rPr>
              <a:t>Supports platform targeting for </a:t>
            </a:r>
            <a:r>
              <a:rPr lang="en-US" sz="3200" dirty="0" smtClean="0">
                <a:solidFill>
                  <a:schemeClr val="bg1"/>
                </a:solidFill>
                <a:latin typeface="+mj-lt"/>
              </a:rPr>
              <a:t>both</a:t>
            </a:r>
            <a:br>
              <a:rPr lang="en-US" sz="3200" dirty="0" smtClean="0">
                <a:solidFill>
                  <a:schemeClr val="bg1"/>
                </a:solidFill>
                <a:latin typeface="+mj-lt"/>
              </a:rPr>
            </a:br>
            <a:r>
              <a:rPr lang="en-US" sz="3200" dirty="0" smtClean="0">
                <a:solidFill>
                  <a:schemeClr val="bg1"/>
                </a:solidFill>
                <a:latin typeface="+mj-lt"/>
              </a:rPr>
              <a:t>SQL </a:t>
            </a:r>
            <a:r>
              <a:rPr lang="en-US" sz="3200" dirty="0">
                <a:solidFill>
                  <a:schemeClr val="bg1"/>
                </a:solidFill>
                <a:latin typeface="+mj-lt"/>
              </a:rPr>
              <a:t>Server (2005 and </a:t>
            </a:r>
            <a:r>
              <a:rPr lang="en-US" sz="3200" dirty="0" smtClean="0">
                <a:solidFill>
                  <a:schemeClr val="bg1"/>
                </a:solidFill>
                <a:latin typeface="+mj-lt"/>
              </a:rPr>
              <a:t>above)</a:t>
            </a:r>
            <a:br>
              <a:rPr lang="en-US" sz="3200" dirty="0" smtClean="0">
                <a:solidFill>
                  <a:schemeClr val="bg1"/>
                </a:solidFill>
                <a:latin typeface="+mj-lt"/>
              </a:rPr>
            </a:br>
            <a:r>
              <a:rPr lang="en-US" sz="3200" dirty="0" smtClean="0">
                <a:solidFill>
                  <a:schemeClr val="bg1"/>
                </a:solidFill>
                <a:latin typeface="+mj-lt"/>
              </a:rPr>
              <a:t>and SQL </a:t>
            </a:r>
            <a:r>
              <a:rPr lang="en-US" sz="3200" dirty="0">
                <a:solidFill>
                  <a:schemeClr val="bg1"/>
                </a:solidFill>
                <a:latin typeface="+mj-lt"/>
              </a:rPr>
              <a:t>Database</a:t>
            </a:r>
          </a:p>
          <a:p>
            <a:pPr marL="252000" lvl="1" indent="0" defTabSz="914325">
              <a:spcBef>
                <a:spcPts val="0"/>
              </a:spcBef>
              <a:spcAft>
                <a:spcPts val="1200"/>
              </a:spcAft>
              <a:buNone/>
            </a:pPr>
            <a:r>
              <a:rPr lang="en-US" sz="3200" dirty="0">
                <a:solidFill>
                  <a:schemeClr val="bg1"/>
                </a:solidFill>
                <a:latin typeface="+mj-lt"/>
              </a:rPr>
              <a:t>Build from </a:t>
            </a:r>
            <a:r>
              <a:rPr lang="en-US" sz="3200" dirty="0" smtClean="0">
                <a:solidFill>
                  <a:schemeClr val="bg1"/>
                </a:solidFill>
                <a:latin typeface="+mj-lt"/>
              </a:rPr>
              <a:t>scratch</a:t>
            </a:r>
            <a:br>
              <a:rPr lang="en-US" sz="3200" dirty="0" smtClean="0">
                <a:solidFill>
                  <a:schemeClr val="bg1"/>
                </a:solidFill>
                <a:latin typeface="+mj-lt"/>
              </a:rPr>
            </a:br>
            <a:r>
              <a:rPr lang="en-US" sz="3200" dirty="0" smtClean="0">
                <a:solidFill>
                  <a:schemeClr val="bg1"/>
                </a:solidFill>
                <a:latin typeface="+mj-lt"/>
              </a:rPr>
              <a:t>or </a:t>
            </a:r>
            <a:r>
              <a:rPr lang="en-US" sz="3200" dirty="0">
                <a:solidFill>
                  <a:schemeClr val="bg1"/>
                </a:solidFill>
                <a:latin typeface="+mj-lt"/>
              </a:rPr>
              <a:t>extract from existing </a:t>
            </a:r>
            <a:r>
              <a:rPr lang="en-US" sz="3200" dirty="0" err="1" smtClean="0">
                <a:solidFill>
                  <a:schemeClr val="bg1"/>
                </a:solidFill>
                <a:latin typeface="+mj-lt"/>
              </a:rPr>
              <a:t>db</a:t>
            </a:r>
            <a:endParaRPr lang="en-US" sz="3200" dirty="0">
              <a:solidFill>
                <a:schemeClr val="bg1"/>
              </a:solidFill>
              <a:latin typeface="+mj-lt"/>
            </a:endParaRPr>
          </a:p>
        </p:txBody>
      </p:sp>
      <p:sp>
        <p:nvSpPr>
          <p:cNvPr id="5"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Database Deployment - Data-Tier Application Framework </a:t>
            </a:r>
            <a:r>
              <a:rPr lang="en-US" dirty="0" smtClean="0"/>
              <a:t>(</a:t>
            </a:r>
            <a:r>
              <a:rPr lang="en-US" dirty="0"/>
              <a:t>DAC </a:t>
            </a:r>
            <a:r>
              <a:rPr lang="en-US" dirty="0" err="1"/>
              <a:t>Fx</a:t>
            </a:r>
            <a:r>
              <a:rPr lang="en-US" dirty="0" smtClean="0"/>
              <a:t>)</a:t>
            </a:r>
            <a:endParaRPr lang="en-US" dirty="0"/>
          </a:p>
        </p:txBody>
      </p:sp>
    </p:spTree>
    <p:extLst>
      <p:ext uri="{BB962C8B-B14F-4D97-AF65-F5344CB8AC3E}">
        <p14:creationId xmlns:p14="http://schemas.microsoft.com/office/powerpoint/2010/main" val="2439183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fade">
                                      <p:cBhvr>
                                        <p:cTn id="25"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530942"/>
            <a:ext cx="12192000" cy="6327058"/>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0"/>
              </a:spcBef>
              <a:spcAft>
                <a:spcPts val="1200"/>
              </a:spcAft>
              <a:buNone/>
            </a:pPr>
            <a:r>
              <a:rPr lang="en-US" sz="4000" dirty="0" smtClean="0">
                <a:solidFill>
                  <a:schemeClr val="bg1"/>
                </a:solidFill>
                <a:latin typeface="+mj-lt"/>
              </a:rPr>
              <a:t>SQL </a:t>
            </a:r>
            <a:r>
              <a:rPr lang="en-US" sz="4000" dirty="0">
                <a:solidFill>
                  <a:schemeClr val="bg1"/>
                </a:solidFill>
                <a:latin typeface="+mj-lt"/>
              </a:rPr>
              <a:t>Server Data </a:t>
            </a:r>
            <a:r>
              <a:rPr lang="en-US" sz="4000" dirty="0" smtClean="0">
                <a:solidFill>
                  <a:schemeClr val="bg1"/>
                </a:solidFill>
                <a:latin typeface="+mj-lt"/>
              </a:rPr>
              <a:t>Tools</a:t>
            </a:r>
          </a:p>
          <a:p>
            <a:pPr marL="252000" lvl="1" indent="0" defTabSz="914325">
              <a:spcBef>
                <a:spcPts val="0"/>
              </a:spcBef>
              <a:spcAft>
                <a:spcPts val="1200"/>
              </a:spcAft>
              <a:buNone/>
            </a:pPr>
            <a:endParaRPr lang="en-US" sz="4000" dirty="0">
              <a:solidFill>
                <a:schemeClr val="bg1"/>
              </a:solidFill>
              <a:latin typeface="+mj-lt"/>
            </a:endParaRPr>
          </a:p>
          <a:p>
            <a:pPr marL="252000" lvl="1" indent="0" defTabSz="914325">
              <a:spcBef>
                <a:spcPts val="0"/>
              </a:spcBef>
              <a:spcAft>
                <a:spcPts val="1200"/>
              </a:spcAft>
              <a:buNone/>
            </a:pPr>
            <a:r>
              <a:rPr lang="en-US" sz="4000" dirty="0" smtClean="0">
                <a:solidFill>
                  <a:schemeClr val="bg1"/>
                </a:solidFill>
                <a:latin typeface="+mj-lt"/>
              </a:rPr>
              <a:t>SQL </a:t>
            </a:r>
            <a:r>
              <a:rPr lang="en-US" sz="4000" dirty="0">
                <a:solidFill>
                  <a:schemeClr val="bg1"/>
                </a:solidFill>
                <a:latin typeface="+mj-lt"/>
              </a:rPr>
              <a:t>Server 2012/2014 Management Studio</a:t>
            </a:r>
          </a:p>
          <a:p>
            <a:pPr marL="252000" lvl="1" indent="0" defTabSz="914325">
              <a:spcBef>
                <a:spcPts val="0"/>
              </a:spcBef>
              <a:spcAft>
                <a:spcPts val="1200"/>
              </a:spcAft>
              <a:buNone/>
            </a:pPr>
            <a:endParaRPr lang="en-US" sz="4000" dirty="0" smtClean="0">
              <a:solidFill>
                <a:schemeClr val="bg1"/>
              </a:solidFill>
              <a:latin typeface="+mj-lt"/>
            </a:endParaRPr>
          </a:p>
          <a:p>
            <a:pPr marL="252000" lvl="1" indent="0" defTabSz="914325">
              <a:spcBef>
                <a:spcPts val="0"/>
              </a:spcBef>
              <a:spcAft>
                <a:spcPts val="1200"/>
              </a:spcAft>
              <a:buNone/>
            </a:pPr>
            <a:r>
              <a:rPr lang="en-US" sz="4000" dirty="0" smtClean="0">
                <a:solidFill>
                  <a:schemeClr val="bg1"/>
                </a:solidFill>
                <a:latin typeface="+mj-lt"/>
              </a:rPr>
              <a:t>SQL </a:t>
            </a:r>
            <a:r>
              <a:rPr lang="en-US" sz="4000" dirty="0">
                <a:solidFill>
                  <a:schemeClr val="bg1"/>
                </a:solidFill>
                <a:latin typeface="+mj-lt"/>
              </a:rPr>
              <a:t>Database Import/Export Service</a:t>
            </a:r>
          </a:p>
          <a:p>
            <a:pPr marL="252000" lvl="1" indent="0" defTabSz="914325">
              <a:spcBef>
                <a:spcPts val="0"/>
              </a:spcBef>
              <a:spcAft>
                <a:spcPts val="1200"/>
              </a:spcAft>
              <a:buNone/>
            </a:pPr>
            <a:endParaRPr lang="en-US" sz="4000" dirty="0" smtClean="0">
              <a:solidFill>
                <a:schemeClr val="bg1"/>
              </a:solidFill>
              <a:latin typeface="+mj-lt"/>
            </a:endParaRPr>
          </a:p>
          <a:p>
            <a:pPr marL="252000" lvl="1" indent="0" defTabSz="914325">
              <a:spcBef>
                <a:spcPts val="0"/>
              </a:spcBef>
              <a:spcAft>
                <a:spcPts val="1200"/>
              </a:spcAft>
              <a:buNone/>
            </a:pPr>
            <a:r>
              <a:rPr lang="en-US" sz="4000" dirty="0" smtClean="0">
                <a:solidFill>
                  <a:schemeClr val="bg1"/>
                </a:solidFill>
                <a:latin typeface="+mj-lt"/>
              </a:rPr>
              <a:t>http://sqldacexamples.codeplex.com</a:t>
            </a:r>
            <a:endParaRPr lang="en-US" sz="4000" dirty="0">
              <a:solidFill>
                <a:schemeClr val="bg1"/>
              </a:solidFill>
              <a:latin typeface="+mj-lt"/>
            </a:endParaRPr>
          </a:p>
        </p:txBody>
      </p:sp>
      <p:sp>
        <p:nvSpPr>
          <p:cNvPr id="5"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Database Deployment - How To Get The Latest DAC </a:t>
            </a:r>
            <a:r>
              <a:rPr lang="en-US" dirty="0" err="1"/>
              <a:t>Fx</a:t>
            </a:r>
            <a:endParaRPr lang="en-US" dirty="0"/>
          </a:p>
        </p:txBody>
      </p:sp>
    </p:spTree>
    <p:extLst>
      <p:ext uri="{BB962C8B-B14F-4D97-AF65-F5344CB8AC3E}">
        <p14:creationId xmlns:p14="http://schemas.microsoft.com/office/powerpoint/2010/main" val="3807730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fade">
                                      <p:cBhvr>
                                        <p:cTn id="16"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a:t>DAC Deployment </a:t>
            </a:r>
            <a:br>
              <a:rPr lang="en-US" sz="4400" dirty="0"/>
            </a:br>
            <a:r>
              <a:rPr lang="en-US" sz="4400" dirty="0" smtClean="0"/>
              <a:t>From </a:t>
            </a:r>
            <a:r>
              <a:rPr lang="en-US" sz="4400" dirty="0"/>
              <a:t>SQL Server Management Studio</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spTree>
    <p:extLst>
      <p:ext uri="{BB962C8B-B14F-4D97-AF65-F5344CB8AC3E}">
        <p14:creationId xmlns:p14="http://schemas.microsoft.com/office/powerpoint/2010/main" val="345623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normAutofit/>
          </a:bodyPr>
          <a:lstStyle/>
          <a:p>
            <a:pPr marL="0" algn="ctr"/>
            <a:r>
              <a:rPr lang="en-US" sz="9600" dirty="0"/>
              <a:t>Secure </a:t>
            </a:r>
            <a:r>
              <a:rPr lang="en-US" sz="9600" dirty="0" smtClean="0"/>
              <a:t>your Database</a:t>
            </a:r>
            <a:endParaRPr lang="en-US" sz="9600" dirty="0"/>
          </a:p>
        </p:txBody>
      </p:sp>
    </p:spTree>
    <p:extLst>
      <p:ext uri="{BB962C8B-B14F-4D97-AF65-F5344CB8AC3E}">
        <p14:creationId xmlns:p14="http://schemas.microsoft.com/office/powerpoint/2010/main" val="3002263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194844" y="1245903"/>
            <a:ext cx="5802312" cy="4366194"/>
            <a:chOff x="3194844" y="1447800"/>
            <a:chExt cx="5802312" cy="4366194"/>
          </a:xfrm>
        </p:grpSpPr>
        <p:grpSp>
          <p:nvGrpSpPr>
            <p:cNvPr id="2" name="Group 1"/>
            <p:cNvGrpSpPr/>
            <p:nvPr/>
          </p:nvGrpSpPr>
          <p:grpSpPr>
            <a:xfrm>
              <a:off x="3194844" y="1447800"/>
              <a:ext cx="5802312" cy="1639914"/>
              <a:chOff x="5867401" y="1447800"/>
              <a:chExt cx="5802312" cy="1639914"/>
            </a:xfrm>
          </p:grpSpPr>
          <p:sp>
            <p:nvSpPr>
              <p:cNvPr id="9" name="Rounded Rectangle 8"/>
              <p:cNvSpPr/>
              <p:nvPr/>
            </p:nvSpPr>
            <p:spPr bwMode="auto">
              <a:xfrm>
                <a:off x="5867401" y="1447800"/>
                <a:ext cx="5802312" cy="16399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10" name="TextBox 9"/>
              <p:cNvSpPr txBox="1"/>
              <p:nvPr/>
            </p:nvSpPr>
            <p:spPr>
              <a:xfrm>
                <a:off x="7420911" y="1931676"/>
                <a:ext cx="4248802" cy="646331"/>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sz="3600" dirty="0">
                    <a:latin typeface="+mj-lt"/>
                  </a:rPr>
                  <a:t>On The Server</a:t>
                </a:r>
              </a:p>
            </p:txBody>
          </p:sp>
          <p:sp>
            <p:nvSpPr>
              <p:cNvPr id="12" name="Freeform 58"/>
              <p:cNvSpPr>
                <a:spLocks noEditPoints="1"/>
              </p:cNvSpPr>
              <p:nvPr/>
            </p:nvSpPr>
            <p:spPr bwMode="black">
              <a:xfrm>
                <a:off x="6033884" y="1705536"/>
                <a:ext cx="1024996" cy="109861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grpSp>
          <p:nvGrpSpPr>
            <p:cNvPr id="4" name="Group 3"/>
            <p:cNvGrpSpPr/>
            <p:nvPr/>
          </p:nvGrpSpPr>
          <p:grpSpPr>
            <a:xfrm>
              <a:off x="3194844" y="4174080"/>
              <a:ext cx="5802312" cy="1639914"/>
              <a:chOff x="5867401" y="3198720"/>
              <a:chExt cx="5802312" cy="1639914"/>
            </a:xfrm>
          </p:grpSpPr>
          <p:sp>
            <p:nvSpPr>
              <p:cNvPr id="5" name="Rounded Rectangle 4"/>
              <p:cNvSpPr/>
              <p:nvPr/>
            </p:nvSpPr>
            <p:spPr bwMode="auto">
              <a:xfrm>
                <a:off x="5867401" y="3198720"/>
                <a:ext cx="5802312" cy="16399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7" name="TextBox 6"/>
              <p:cNvSpPr txBox="1"/>
              <p:nvPr/>
            </p:nvSpPr>
            <p:spPr>
              <a:xfrm>
                <a:off x="7339631" y="3684381"/>
                <a:ext cx="4330082" cy="646331"/>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sz="3600" dirty="0">
                    <a:latin typeface="+mj-lt"/>
                  </a:rPr>
                  <a:t>Within The Database</a:t>
                </a:r>
              </a:p>
            </p:txBody>
          </p:sp>
          <p:sp>
            <p:nvSpPr>
              <p:cNvPr id="13" name="Freeform 83"/>
              <p:cNvSpPr>
                <a:spLocks noEditPoints="1"/>
              </p:cNvSpPr>
              <p:nvPr/>
            </p:nvSpPr>
            <p:spPr bwMode="black">
              <a:xfrm>
                <a:off x="6037386" y="3465419"/>
                <a:ext cx="1027116" cy="1084254"/>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grpSp>
      <p:sp>
        <p:nvSpPr>
          <p:cNvPr id="11" name="Title 3"/>
          <p:cNvSpPr txBox="1">
            <a:spLocks/>
          </p:cNvSpPr>
          <p:nvPr/>
        </p:nvSpPr>
        <p:spPr>
          <a:xfrm>
            <a:off x="0" y="0"/>
            <a:ext cx="12192000" cy="812800"/>
          </a:xfrm>
          <a:prstGeom prst="rect">
            <a:avLst/>
          </a:prstGeom>
        </p:spPr>
        <p:txBody>
          <a:bodyPr vert="horz" lIns="91440" tIns="45720" rIns="91440" bIns="45720" rtlCol="0" anchor="ctr">
            <a:no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There </a:t>
            </a:r>
            <a:r>
              <a:rPr lang="en-US" dirty="0" smtClean="0"/>
              <a:t>are two ways to </a:t>
            </a:r>
            <a:r>
              <a:rPr lang="en-US" dirty="0"/>
              <a:t>Secure </a:t>
            </a:r>
            <a:r>
              <a:rPr lang="en-US" dirty="0" smtClean="0"/>
              <a:t>a database</a:t>
            </a:r>
            <a:endParaRPr lang="en-US" dirty="0"/>
          </a:p>
        </p:txBody>
      </p:sp>
    </p:spTree>
    <p:extLst>
      <p:ext uri="{BB962C8B-B14F-4D97-AF65-F5344CB8AC3E}">
        <p14:creationId xmlns:p14="http://schemas.microsoft.com/office/powerpoint/2010/main" val="3275220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462981" y="0"/>
            <a:ext cx="7266038" cy="6857999"/>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900"/>
              </a:spcBef>
              <a:buNone/>
            </a:pPr>
            <a:r>
              <a:rPr lang="en-US" sz="4400" dirty="0" smtClean="0">
                <a:solidFill>
                  <a:schemeClr val="bg1"/>
                </a:solidFill>
                <a:latin typeface="+mj-lt"/>
              </a:rPr>
              <a:t>SQL </a:t>
            </a:r>
            <a:r>
              <a:rPr lang="en-US" sz="4400" dirty="0">
                <a:solidFill>
                  <a:schemeClr val="bg1"/>
                </a:solidFill>
                <a:latin typeface="+mj-lt"/>
              </a:rPr>
              <a:t>authentication </a:t>
            </a:r>
            <a:r>
              <a:rPr lang="en-US" sz="4400" dirty="0" smtClean="0">
                <a:solidFill>
                  <a:schemeClr val="bg1"/>
                </a:solidFill>
                <a:latin typeface="+mj-lt"/>
              </a:rPr>
              <a:t>supported</a:t>
            </a:r>
          </a:p>
          <a:p>
            <a:pPr marL="3175" lvl="1" indent="0" defTabSz="914325">
              <a:spcBef>
                <a:spcPts val="900"/>
              </a:spcBef>
              <a:buNone/>
            </a:pPr>
            <a:r>
              <a:rPr lang="en-US" sz="3200" dirty="0" smtClean="0">
                <a:solidFill>
                  <a:schemeClr val="bg1"/>
                </a:solidFill>
                <a:latin typeface="+mj-lt"/>
              </a:rPr>
              <a:t>(No </a:t>
            </a:r>
            <a:r>
              <a:rPr lang="en-US" sz="3200" dirty="0">
                <a:solidFill>
                  <a:schemeClr val="bg1"/>
                </a:solidFill>
                <a:latin typeface="+mj-lt"/>
              </a:rPr>
              <a:t>Integrated </a:t>
            </a:r>
            <a:r>
              <a:rPr lang="en-US" sz="3200" dirty="0" smtClean="0">
                <a:solidFill>
                  <a:schemeClr val="bg1"/>
                </a:solidFill>
                <a:latin typeface="+mj-lt"/>
              </a:rPr>
              <a:t>authentication)</a:t>
            </a:r>
            <a:endParaRPr lang="en-US" sz="4400" dirty="0">
              <a:solidFill>
                <a:schemeClr val="bg1"/>
              </a:solidFill>
              <a:latin typeface="+mj-lt"/>
            </a:endParaRPr>
          </a:p>
          <a:p>
            <a:pPr marL="3175" lvl="1" indent="0" defTabSz="914325">
              <a:spcBef>
                <a:spcPts val="900"/>
              </a:spcBef>
              <a:buNone/>
            </a:pPr>
            <a:endParaRPr lang="en-US" sz="4400" dirty="0" smtClean="0">
              <a:solidFill>
                <a:schemeClr val="bg1"/>
              </a:solidFill>
              <a:latin typeface="+mj-lt"/>
            </a:endParaRPr>
          </a:p>
          <a:p>
            <a:pPr marL="0" lvl="1" indent="0" defTabSz="914325">
              <a:spcBef>
                <a:spcPts val="0"/>
              </a:spcBef>
              <a:spcAft>
                <a:spcPts val="1200"/>
              </a:spcAft>
              <a:buNone/>
            </a:pPr>
            <a:r>
              <a:rPr lang="en-US" sz="4400" dirty="0" smtClean="0">
                <a:solidFill>
                  <a:schemeClr val="bg1"/>
                </a:solidFill>
                <a:latin typeface="+mj-lt"/>
              </a:rPr>
              <a:t>The </a:t>
            </a:r>
            <a:r>
              <a:rPr lang="en-US" sz="4400" dirty="0">
                <a:solidFill>
                  <a:schemeClr val="bg1"/>
                </a:solidFill>
                <a:latin typeface="+mj-lt"/>
              </a:rPr>
              <a:t>Admin login is similar to </a:t>
            </a:r>
            <a:r>
              <a:rPr lang="en-US" sz="4400" dirty="0" err="1" smtClean="0">
                <a:solidFill>
                  <a:schemeClr val="bg1"/>
                </a:solidFill>
                <a:latin typeface="+mj-lt"/>
              </a:rPr>
              <a:t>sa</a:t>
            </a:r>
            <a:endParaRPr lang="en-US" sz="4400" dirty="0">
              <a:solidFill>
                <a:schemeClr val="bg1"/>
              </a:solidFill>
              <a:latin typeface="+mj-lt"/>
            </a:endParaRPr>
          </a:p>
        </p:txBody>
      </p:sp>
      <p:sp>
        <p:nvSpPr>
          <p:cNvPr id="7" name="Title 3"/>
          <p:cNvSpPr txBox="1">
            <a:spLocks/>
          </p:cNvSpPr>
          <p:nvPr/>
        </p:nvSpPr>
        <p:spPr>
          <a:xfrm>
            <a:off x="0" y="0"/>
            <a:ext cx="12192000" cy="812800"/>
          </a:xfrm>
          <a:prstGeom prst="rect">
            <a:avLst/>
          </a:prstGeom>
        </p:spPr>
        <p:txBody>
          <a:bodyPr vert="horz" lIns="91440" tIns="45720" rIns="91440" bIns="45720" rtlCol="0" anchor="ctr">
            <a:no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Server Security</a:t>
            </a:r>
          </a:p>
        </p:txBody>
      </p:sp>
      <p:sp>
        <p:nvSpPr>
          <p:cNvPr id="8" name="Freeform 58"/>
          <p:cNvSpPr>
            <a:spLocks noEditPoints="1"/>
          </p:cNvSpPr>
          <p:nvPr/>
        </p:nvSpPr>
        <p:spPr bwMode="black">
          <a:xfrm>
            <a:off x="11426854" y="50800"/>
            <a:ext cx="663545" cy="71120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946312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71948" y="0"/>
            <a:ext cx="11248104" cy="6857999"/>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defTabSz="914325">
              <a:spcBef>
                <a:spcPts val="0"/>
              </a:spcBef>
              <a:buNone/>
            </a:pPr>
            <a:r>
              <a:rPr lang="en-US" sz="4400" dirty="0" smtClean="0">
                <a:solidFill>
                  <a:schemeClr val="bg1"/>
                </a:solidFill>
                <a:latin typeface="+mj-lt"/>
              </a:rPr>
              <a:t>Connect </a:t>
            </a:r>
            <a:r>
              <a:rPr lang="en-US" sz="4400" dirty="0">
                <a:solidFill>
                  <a:schemeClr val="bg1"/>
                </a:solidFill>
                <a:latin typeface="+mj-lt"/>
              </a:rPr>
              <a:t>to master to administer logins</a:t>
            </a:r>
          </a:p>
          <a:p>
            <a:pPr marL="0" lvl="1" indent="0" defTabSz="914325">
              <a:spcBef>
                <a:spcPts val="0"/>
              </a:spcBef>
              <a:buNone/>
            </a:pPr>
            <a:endParaRPr lang="en-US" sz="4400" dirty="0" smtClean="0">
              <a:solidFill>
                <a:schemeClr val="bg1"/>
              </a:solidFill>
              <a:latin typeface="+mj-lt"/>
            </a:endParaRPr>
          </a:p>
          <a:p>
            <a:pPr marL="0" lvl="1" indent="0" defTabSz="914325">
              <a:spcBef>
                <a:spcPts val="0"/>
              </a:spcBef>
              <a:buNone/>
            </a:pPr>
            <a:r>
              <a:rPr lang="en-US" sz="4400" dirty="0" err="1" smtClean="0">
                <a:solidFill>
                  <a:schemeClr val="bg1"/>
                </a:solidFill>
                <a:latin typeface="+mj-lt"/>
              </a:rPr>
              <a:t>loginmanager</a:t>
            </a:r>
            <a:r>
              <a:rPr lang="en-US" sz="4400" dirty="0" smtClean="0">
                <a:solidFill>
                  <a:schemeClr val="bg1"/>
                </a:solidFill>
                <a:latin typeface="+mj-lt"/>
              </a:rPr>
              <a:t> role:</a:t>
            </a:r>
            <a:br>
              <a:rPr lang="en-US" sz="4400" dirty="0" smtClean="0">
                <a:solidFill>
                  <a:schemeClr val="bg1"/>
                </a:solidFill>
                <a:latin typeface="+mj-lt"/>
              </a:rPr>
            </a:br>
            <a:r>
              <a:rPr lang="en-US" sz="4400" dirty="0" smtClean="0">
                <a:solidFill>
                  <a:schemeClr val="bg1"/>
                </a:solidFill>
                <a:latin typeface="+mj-lt"/>
              </a:rPr>
              <a:t>Server-Level </a:t>
            </a:r>
            <a:r>
              <a:rPr lang="en-US" sz="4400" dirty="0">
                <a:solidFill>
                  <a:schemeClr val="bg1"/>
                </a:solidFill>
                <a:latin typeface="+mj-lt"/>
              </a:rPr>
              <a:t>security role for creating logins</a:t>
            </a:r>
          </a:p>
          <a:p>
            <a:pPr marL="0" lvl="1" indent="0" defTabSz="914325">
              <a:spcBef>
                <a:spcPts val="0"/>
              </a:spcBef>
              <a:buNone/>
            </a:pPr>
            <a:endParaRPr lang="en-US" sz="4400" dirty="0" smtClean="0">
              <a:solidFill>
                <a:schemeClr val="bg1"/>
              </a:solidFill>
              <a:latin typeface="+mj-lt"/>
            </a:endParaRPr>
          </a:p>
          <a:p>
            <a:pPr marL="0" lvl="1" indent="0" defTabSz="914325">
              <a:spcBef>
                <a:spcPts val="0"/>
              </a:spcBef>
              <a:buNone/>
            </a:pPr>
            <a:r>
              <a:rPr lang="en-US" sz="4400" dirty="0" err="1" smtClean="0">
                <a:solidFill>
                  <a:schemeClr val="bg1"/>
                </a:solidFill>
                <a:latin typeface="+mj-lt"/>
              </a:rPr>
              <a:t>dbmanager</a:t>
            </a:r>
            <a:r>
              <a:rPr lang="en-US" sz="4400" dirty="0" smtClean="0">
                <a:solidFill>
                  <a:schemeClr val="bg1"/>
                </a:solidFill>
                <a:latin typeface="+mj-lt"/>
              </a:rPr>
              <a:t> role:</a:t>
            </a:r>
            <a:br>
              <a:rPr lang="en-US" sz="4400" dirty="0" smtClean="0">
                <a:solidFill>
                  <a:schemeClr val="bg1"/>
                </a:solidFill>
                <a:latin typeface="+mj-lt"/>
              </a:rPr>
            </a:br>
            <a:r>
              <a:rPr lang="en-US" sz="4400" dirty="0" smtClean="0">
                <a:solidFill>
                  <a:schemeClr val="bg1"/>
                </a:solidFill>
                <a:latin typeface="+mj-lt"/>
              </a:rPr>
              <a:t>Server-Level </a:t>
            </a:r>
            <a:r>
              <a:rPr lang="en-US" sz="4400" dirty="0">
                <a:solidFill>
                  <a:schemeClr val="bg1"/>
                </a:solidFill>
                <a:latin typeface="+mj-lt"/>
              </a:rPr>
              <a:t>security role for creating databases</a:t>
            </a:r>
          </a:p>
        </p:txBody>
      </p:sp>
      <p:sp>
        <p:nvSpPr>
          <p:cNvPr id="7" name="Title 3"/>
          <p:cNvSpPr txBox="1">
            <a:spLocks/>
          </p:cNvSpPr>
          <p:nvPr/>
        </p:nvSpPr>
        <p:spPr>
          <a:xfrm>
            <a:off x="0" y="0"/>
            <a:ext cx="12192000" cy="812800"/>
          </a:xfrm>
          <a:prstGeom prst="rect">
            <a:avLst/>
          </a:prstGeom>
        </p:spPr>
        <p:txBody>
          <a:bodyPr vert="horz" lIns="91440" tIns="45720" rIns="91440" bIns="45720" rtlCol="0" anchor="ctr">
            <a:no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SQL Database Server Security</a:t>
            </a:r>
            <a:endParaRPr lang="en-US" dirty="0"/>
          </a:p>
        </p:txBody>
      </p:sp>
      <p:sp>
        <p:nvSpPr>
          <p:cNvPr id="8" name="Freeform 58"/>
          <p:cNvSpPr>
            <a:spLocks noEditPoints="1"/>
          </p:cNvSpPr>
          <p:nvPr/>
        </p:nvSpPr>
        <p:spPr bwMode="black">
          <a:xfrm>
            <a:off x="11426854" y="50800"/>
            <a:ext cx="663545" cy="71120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0694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973394" y="0"/>
            <a:ext cx="10245212" cy="6857999"/>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0"/>
              </a:spcBef>
              <a:spcAft>
                <a:spcPts val="1200"/>
              </a:spcAft>
              <a:buNone/>
            </a:pPr>
            <a:r>
              <a:rPr lang="en-US" sz="4400" dirty="0">
                <a:solidFill>
                  <a:schemeClr val="bg1"/>
                </a:solidFill>
                <a:latin typeface="+mj-lt"/>
              </a:rPr>
              <a:t>Logins require an associated user account</a:t>
            </a:r>
          </a:p>
          <a:p>
            <a:pPr marL="3175" lvl="1" indent="0" defTabSz="914325">
              <a:spcBef>
                <a:spcPts val="0"/>
              </a:spcBef>
              <a:spcAft>
                <a:spcPts val="1200"/>
              </a:spcAft>
              <a:buNone/>
            </a:pPr>
            <a:endParaRPr lang="en-US" sz="4400" dirty="0" smtClean="0">
              <a:solidFill>
                <a:schemeClr val="bg1"/>
              </a:solidFill>
              <a:latin typeface="+mj-lt"/>
            </a:endParaRPr>
          </a:p>
          <a:p>
            <a:pPr marL="3175" lvl="1" indent="0" defTabSz="914325">
              <a:spcBef>
                <a:spcPts val="0"/>
              </a:spcBef>
              <a:spcAft>
                <a:spcPts val="1200"/>
              </a:spcAft>
              <a:buNone/>
            </a:pPr>
            <a:r>
              <a:rPr lang="en-US" sz="4400" dirty="0" smtClean="0">
                <a:solidFill>
                  <a:schemeClr val="bg1"/>
                </a:solidFill>
                <a:latin typeface="+mj-lt"/>
              </a:rPr>
              <a:t>The </a:t>
            </a:r>
            <a:r>
              <a:rPr lang="en-US" sz="4400" dirty="0">
                <a:solidFill>
                  <a:schemeClr val="bg1"/>
                </a:solidFill>
                <a:latin typeface="+mj-lt"/>
              </a:rPr>
              <a:t>Admin login is automatically associated with </a:t>
            </a:r>
            <a:r>
              <a:rPr lang="en-US" sz="4400" dirty="0" err="1" smtClean="0">
                <a:solidFill>
                  <a:schemeClr val="bg1"/>
                </a:solidFill>
                <a:latin typeface="+mj-lt"/>
              </a:rPr>
              <a:t>dbo</a:t>
            </a:r>
            <a:endParaRPr lang="en-US" sz="4400" dirty="0" smtClean="0">
              <a:solidFill>
                <a:schemeClr val="bg1"/>
              </a:solidFill>
              <a:latin typeface="+mj-lt"/>
            </a:endParaRPr>
          </a:p>
          <a:p>
            <a:pPr marL="3175" lvl="1" indent="0" defTabSz="914325">
              <a:spcBef>
                <a:spcPts val="0"/>
              </a:spcBef>
              <a:spcAft>
                <a:spcPts val="1200"/>
              </a:spcAft>
              <a:buNone/>
            </a:pPr>
            <a:endParaRPr lang="en-US" sz="4400" dirty="0">
              <a:solidFill>
                <a:schemeClr val="bg1"/>
              </a:solidFill>
              <a:latin typeface="+mj-lt"/>
            </a:endParaRPr>
          </a:p>
          <a:p>
            <a:pPr marL="3175" lvl="1" indent="0" defTabSz="914325">
              <a:spcBef>
                <a:spcPts val="0"/>
              </a:spcBef>
              <a:spcAft>
                <a:spcPts val="1200"/>
              </a:spcAft>
              <a:buNone/>
            </a:pPr>
            <a:r>
              <a:rPr lang="en-US" sz="4400" dirty="0">
                <a:solidFill>
                  <a:schemeClr val="bg1"/>
                </a:solidFill>
                <a:latin typeface="+mj-lt"/>
              </a:rPr>
              <a:t>The </a:t>
            </a:r>
            <a:r>
              <a:rPr lang="en-US" sz="4400" dirty="0" err="1">
                <a:solidFill>
                  <a:schemeClr val="bg1"/>
                </a:solidFill>
                <a:latin typeface="+mj-lt"/>
              </a:rPr>
              <a:t>dbo</a:t>
            </a:r>
            <a:r>
              <a:rPr lang="en-US" sz="4400" dirty="0">
                <a:solidFill>
                  <a:schemeClr val="bg1"/>
                </a:solidFill>
                <a:latin typeface="+mj-lt"/>
              </a:rPr>
              <a:t> has full rights in the </a:t>
            </a:r>
            <a:r>
              <a:rPr lang="en-US" sz="4400" dirty="0" smtClean="0">
                <a:solidFill>
                  <a:schemeClr val="bg1"/>
                </a:solidFill>
                <a:latin typeface="+mj-lt"/>
              </a:rPr>
              <a:t>database</a:t>
            </a:r>
            <a:endParaRPr lang="en-US" sz="4400" dirty="0">
              <a:solidFill>
                <a:schemeClr val="bg1"/>
              </a:solidFill>
              <a:latin typeface="+mj-lt"/>
            </a:endParaRPr>
          </a:p>
        </p:txBody>
      </p:sp>
      <p:sp>
        <p:nvSpPr>
          <p:cNvPr id="7" name="Title 3"/>
          <p:cNvSpPr txBox="1">
            <a:spLocks/>
          </p:cNvSpPr>
          <p:nvPr/>
        </p:nvSpPr>
        <p:spPr>
          <a:xfrm>
            <a:off x="0" y="0"/>
            <a:ext cx="12192000" cy="812800"/>
          </a:xfrm>
          <a:prstGeom prst="rect">
            <a:avLst/>
          </a:prstGeom>
        </p:spPr>
        <p:txBody>
          <a:bodyPr vert="horz" lIns="91440" tIns="45720" rIns="91440" bIns="45720" rtlCol="0" anchor="ctr">
            <a:no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a:t>
            </a:r>
            <a:r>
              <a:rPr lang="en-US" dirty="0" smtClean="0"/>
              <a:t>Security</a:t>
            </a:r>
            <a:endParaRPr lang="en-US" dirty="0"/>
          </a:p>
        </p:txBody>
      </p:sp>
      <p:sp>
        <p:nvSpPr>
          <p:cNvPr id="10" name="Freeform 83"/>
          <p:cNvSpPr>
            <a:spLocks noEditPoints="1"/>
          </p:cNvSpPr>
          <p:nvPr/>
        </p:nvSpPr>
        <p:spPr bwMode="black">
          <a:xfrm>
            <a:off x="11426854" y="50800"/>
            <a:ext cx="663545" cy="711200"/>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510179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973394" y="0"/>
            <a:ext cx="10245212" cy="6857999"/>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0"/>
              </a:spcBef>
              <a:spcAft>
                <a:spcPts val="1200"/>
              </a:spcAft>
              <a:buNone/>
            </a:pPr>
            <a:r>
              <a:rPr lang="en-US" sz="4400" dirty="0" smtClean="0">
                <a:solidFill>
                  <a:schemeClr val="bg1"/>
                </a:solidFill>
                <a:latin typeface="+mj-lt"/>
              </a:rPr>
              <a:t>Manage </a:t>
            </a:r>
            <a:r>
              <a:rPr lang="en-US" sz="4400" dirty="0">
                <a:solidFill>
                  <a:schemeClr val="bg1"/>
                </a:solidFill>
                <a:latin typeface="+mj-lt"/>
              </a:rPr>
              <a:t>users with </a:t>
            </a:r>
            <a:br>
              <a:rPr lang="en-US" sz="4400" dirty="0">
                <a:solidFill>
                  <a:schemeClr val="bg1"/>
                </a:solidFill>
                <a:latin typeface="+mj-lt"/>
              </a:rPr>
            </a:br>
            <a:r>
              <a:rPr lang="en-US" sz="4400" dirty="0" smtClean="0">
                <a:solidFill>
                  <a:schemeClr val="bg1"/>
                </a:solidFill>
                <a:latin typeface="+mj-lt"/>
              </a:rPr>
              <a:t>CREATE </a:t>
            </a:r>
            <a:r>
              <a:rPr lang="en-US" sz="4400" dirty="0">
                <a:solidFill>
                  <a:schemeClr val="bg1"/>
                </a:solidFill>
                <a:latin typeface="+mj-lt"/>
              </a:rPr>
              <a:t>/ ALTER / DROP USER commands</a:t>
            </a:r>
          </a:p>
          <a:p>
            <a:pPr marL="3175" lvl="1" indent="0" defTabSz="914325">
              <a:spcBef>
                <a:spcPts val="0"/>
              </a:spcBef>
              <a:spcAft>
                <a:spcPts val="1200"/>
              </a:spcAft>
              <a:buNone/>
            </a:pPr>
            <a:endParaRPr lang="en-US" sz="4400" dirty="0" smtClean="0">
              <a:solidFill>
                <a:schemeClr val="bg1"/>
              </a:solidFill>
              <a:latin typeface="+mj-lt"/>
            </a:endParaRPr>
          </a:p>
          <a:p>
            <a:pPr marL="3175" lvl="1" indent="0" defTabSz="914325">
              <a:spcBef>
                <a:spcPts val="0"/>
              </a:spcBef>
              <a:spcAft>
                <a:spcPts val="1200"/>
              </a:spcAft>
              <a:buNone/>
            </a:pPr>
            <a:r>
              <a:rPr lang="en-US" sz="4400" dirty="0" smtClean="0">
                <a:solidFill>
                  <a:schemeClr val="bg1"/>
                </a:solidFill>
                <a:latin typeface="+mj-lt"/>
              </a:rPr>
              <a:t>Add </a:t>
            </a:r>
            <a:r>
              <a:rPr lang="en-US" sz="4400" dirty="0">
                <a:solidFill>
                  <a:schemeClr val="bg1"/>
                </a:solidFill>
                <a:latin typeface="+mj-lt"/>
              </a:rPr>
              <a:t>users to roles via </a:t>
            </a:r>
            <a:r>
              <a:rPr lang="en-US" sz="4400" dirty="0" err="1">
                <a:solidFill>
                  <a:schemeClr val="bg1"/>
                </a:solidFill>
                <a:latin typeface="+mj-lt"/>
              </a:rPr>
              <a:t>sp_add_rolemember</a:t>
            </a:r>
            <a:r>
              <a:rPr lang="en-US" sz="4400" dirty="0">
                <a:solidFill>
                  <a:schemeClr val="bg1"/>
                </a:solidFill>
                <a:latin typeface="+mj-lt"/>
              </a:rPr>
              <a:t> to grant privileges</a:t>
            </a:r>
          </a:p>
          <a:p>
            <a:pPr marL="3175" lvl="1" indent="0" defTabSz="914325">
              <a:spcBef>
                <a:spcPts val="0"/>
              </a:spcBef>
              <a:spcAft>
                <a:spcPts val="1200"/>
              </a:spcAft>
              <a:buNone/>
            </a:pPr>
            <a:endParaRPr lang="en-US" sz="4400" dirty="0" smtClean="0">
              <a:solidFill>
                <a:schemeClr val="bg1"/>
              </a:solidFill>
              <a:latin typeface="+mj-lt"/>
            </a:endParaRPr>
          </a:p>
          <a:p>
            <a:pPr marL="3175" lvl="1" indent="0" defTabSz="914325">
              <a:spcBef>
                <a:spcPts val="0"/>
              </a:spcBef>
              <a:spcAft>
                <a:spcPts val="1200"/>
              </a:spcAft>
              <a:buNone/>
            </a:pPr>
            <a:r>
              <a:rPr lang="en-US" sz="4400" dirty="0" smtClean="0">
                <a:solidFill>
                  <a:schemeClr val="bg1"/>
                </a:solidFill>
                <a:latin typeface="+mj-lt"/>
              </a:rPr>
              <a:t>Utilize </a:t>
            </a:r>
            <a:r>
              <a:rPr lang="en-US" sz="4400" dirty="0">
                <a:solidFill>
                  <a:schemeClr val="bg1"/>
                </a:solidFill>
                <a:latin typeface="+mj-lt"/>
              </a:rPr>
              <a:t>schemas where appropriate</a:t>
            </a:r>
          </a:p>
        </p:txBody>
      </p:sp>
      <p:sp>
        <p:nvSpPr>
          <p:cNvPr id="7" name="Title 3"/>
          <p:cNvSpPr txBox="1">
            <a:spLocks/>
          </p:cNvSpPr>
          <p:nvPr/>
        </p:nvSpPr>
        <p:spPr>
          <a:xfrm>
            <a:off x="0" y="0"/>
            <a:ext cx="12192000" cy="812800"/>
          </a:xfrm>
          <a:prstGeom prst="rect">
            <a:avLst/>
          </a:prstGeom>
        </p:spPr>
        <p:txBody>
          <a:bodyPr vert="horz" lIns="91440" tIns="45720" rIns="91440" bIns="45720" rtlCol="0" anchor="ctr">
            <a:no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Security</a:t>
            </a:r>
          </a:p>
        </p:txBody>
      </p:sp>
      <p:sp>
        <p:nvSpPr>
          <p:cNvPr id="8" name="Freeform 83"/>
          <p:cNvSpPr>
            <a:spLocks noEditPoints="1"/>
          </p:cNvSpPr>
          <p:nvPr/>
        </p:nvSpPr>
        <p:spPr bwMode="black">
          <a:xfrm>
            <a:off x="11426854" y="50800"/>
            <a:ext cx="663545" cy="711200"/>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761887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9525" y="0"/>
            <a:ext cx="12201525" cy="812800"/>
          </a:xfrm>
        </p:spPr>
        <p:txBody>
          <a:bodyPr>
            <a:normAutofit/>
          </a:bodyPr>
          <a:lstStyle/>
          <a:p>
            <a:r>
              <a:rPr lang="en-US" dirty="0" smtClean="0"/>
              <a:t>SQL Database Firewall</a:t>
            </a:r>
            <a:endParaRPr lang="en-US" dirty="0"/>
          </a:p>
        </p:txBody>
      </p:sp>
      <p:sp>
        <p:nvSpPr>
          <p:cNvPr id="5" name="Content Placeholder 4"/>
          <p:cNvSpPr>
            <a:spLocks noGrp="1"/>
          </p:cNvSpPr>
          <p:nvPr>
            <p:ph type="body" sz="quarter" idx="4294967295"/>
          </p:nvPr>
        </p:nvSpPr>
        <p:spPr>
          <a:xfrm>
            <a:off x="0" y="574675"/>
            <a:ext cx="12192000" cy="4073525"/>
          </a:xfrm>
        </p:spPr>
        <p:txBody>
          <a:bodyPr>
            <a:noAutofit/>
          </a:bodyPr>
          <a:lstStyle/>
          <a:p>
            <a:pPr marL="252000" algn="l"/>
            <a:r>
              <a:rPr lang="en-US" sz="3600" dirty="0"/>
              <a:t>IP Address-based access control for SQL Database</a:t>
            </a:r>
          </a:p>
          <a:p>
            <a:pPr marL="252000" algn="l"/>
            <a:r>
              <a:rPr lang="en-US" sz="3600" dirty="0"/>
              <a:t>Rules can be defined at the server and database</a:t>
            </a:r>
          </a:p>
          <a:p>
            <a:pPr marL="252000" algn="l"/>
            <a:r>
              <a:rPr lang="en-US" sz="3600" dirty="0"/>
              <a:t>No IP authorized by default</a:t>
            </a:r>
          </a:p>
          <a:p>
            <a:pPr marL="252000" algn="l"/>
            <a:r>
              <a:rPr lang="en-US" sz="3600" dirty="0"/>
              <a:t>Configurable using the SQL Database Portal and REST API</a:t>
            </a:r>
          </a:p>
          <a:p>
            <a:pPr marL="252000" algn="l"/>
            <a:r>
              <a:rPr lang="en-US" sz="3600" dirty="0"/>
              <a:t>Option to disable/enable access from applications hosted in Microsoft Azure</a:t>
            </a:r>
          </a:p>
        </p:txBody>
      </p:sp>
      <p:pic>
        <p:nvPicPr>
          <p:cNvPr id="1026" name="Picture 2" descr="C:\Users\Magnus\AppData\Local\Temp\SNAGHTMLd37186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026" y="4395019"/>
            <a:ext cx="9163948" cy="2341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467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bwMode="auto">
          <a:xfrm>
            <a:off x="8072313" y="2208992"/>
            <a:ext cx="1549840" cy="1908524"/>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60" name="Rectangle 59"/>
          <p:cNvSpPr/>
          <p:nvPr/>
        </p:nvSpPr>
        <p:spPr bwMode="auto">
          <a:xfrm>
            <a:off x="8072313" y="4168401"/>
            <a:ext cx="1549840" cy="518916"/>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endParaRPr lang="en-US" kern="0" dirty="0">
              <a:gradFill>
                <a:gsLst>
                  <a:gs pos="85000">
                    <a:srgbClr val="FFFFFF"/>
                  </a:gs>
                  <a:gs pos="0">
                    <a:srgbClr val="FFFFFF"/>
                  </a:gs>
                </a:gsLst>
                <a:lin ang="5400000" scaled="0"/>
              </a:gradFill>
            </a:endParaRPr>
          </a:p>
        </p:txBody>
      </p:sp>
      <p:sp>
        <p:nvSpPr>
          <p:cNvPr id="80" name="Rectangle 79"/>
          <p:cNvSpPr/>
          <p:nvPr/>
        </p:nvSpPr>
        <p:spPr bwMode="auto">
          <a:xfrm>
            <a:off x="6478175" y="4168401"/>
            <a:ext cx="1549840" cy="518916"/>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endParaRPr lang="en-US" kern="0" dirty="0">
              <a:gradFill>
                <a:gsLst>
                  <a:gs pos="85000">
                    <a:srgbClr val="FFFFFF"/>
                  </a:gs>
                  <a:gs pos="0">
                    <a:srgbClr val="FFFFFF"/>
                  </a:gs>
                </a:gsLst>
                <a:lin ang="5400000" scaled="0"/>
              </a:gradFill>
            </a:endParaRPr>
          </a:p>
        </p:txBody>
      </p:sp>
      <p:sp>
        <p:nvSpPr>
          <p:cNvPr id="28" name="Rectangle 27"/>
          <p:cNvSpPr/>
          <p:nvPr/>
        </p:nvSpPr>
        <p:spPr bwMode="auto">
          <a:xfrm>
            <a:off x="6478175" y="4168401"/>
            <a:ext cx="1549840" cy="518916"/>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pPr>
            <a:r>
              <a:rPr lang="en-US" kern="0" dirty="0" err="1" smtClean="0">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6478175" y="2208992"/>
            <a:ext cx="1549840" cy="1908524"/>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81" name="Rectangle 80"/>
          <p:cNvSpPr/>
          <p:nvPr/>
        </p:nvSpPr>
        <p:spPr bwMode="auto">
          <a:xfrm>
            <a:off x="8072313" y="0"/>
            <a:ext cx="154984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fontAlgn="base">
              <a:spcBef>
                <a:spcPct val="0"/>
              </a:spcBef>
              <a:spcAft>
                <a:spcPct val="0"/>
              </a:spcAft>
            </a:pPr>
            <a:endParaRPr lang="en-US" sz="2700">
              <a:gradFill>
                <a:gsLst>
                  <a:gs pos="0">
                    <a:srgbClr val="FFFFFF"/>
                  </a:gs>
                  <a:gs pos="100000">
                    <a:srgbClr val="FFFFFF"/>
                  </a:gs>
                </a:gsLst>
                <a:lin ang="5400000" scaled="0"/>
              </a:gradFill>
            </a:endParaRPr>
          </a:p>
        </p:txBody>
      </p:sp>
      <p:sp>
        <p:nvSpPr>
          <p:cNvPr id="64" name="Rectangle 63"/>
          <p:cNvSpPr/>
          <p:nvPr/>
        </p:nvSpPr>
        <p:spPr bwMode="auto">
          <a:xfrm>
            <a:off x="3291425" y="4168401"/>
            <a:ext cx="1549840" cy="518916"/>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121877" tIns="0" rIns="0" bIns="0" numCol="1" rtlCol="0" anchor="ctr" anchorCtr="1" compatLnSpc="1">
            <a:prstTxWarp prst="textNoShape">
              <a:avLst/>
            </a:prstTxWarp>
          </a:bodyPr>
          <a:lstStyle/>
          <a:p>
            <a:pPr algn="ctr" defTabSz="914209">
              <a:buSzPct val="90000"/>
              <a:defRPr/>
            </a:pPr>
            <a:r>
              <a:rPr lang="en-US" kern="0" dirty="0">
                <a:gradFill>
                  <a:gsLst>
                    <a:gs pos="85000">
                      <a:srgbClr val="FFFFFF"/>
                    </a:gs>
                    <a:gs pos="0">
                      <a:srgbClr val="FFFFFF"/>
                    </a:gs>
                  </a:gsLst>
                  <a:lin ang="5400000" scaled="0"/>
                </a:gradFill>
              </a:rPr>
              <a:t>Physical</a:t>
            </a:r>
          </a:p>
        </p:txBody>
      </p:sp>
      <p:sp>
        <p:nvSpPr>
          <p:cNvPr id="65" name="Rectangle 64"/>
          <p:cNvSpPr/>
          <p:nvPr/>
        </p:nvSpPr>
        <p:spPr bwMode="auto">
          <a:xfrm>
            <a:off x="3289904" y="2208992"/>
            <a:ext cx="1549840" cy="1908524"/>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76" name="Rectangle 75"/>
          <p:cNvSpPr/>
          <p:nvPr/>
        </p:nvSpPr>
        <p:spPr bwMode="auto">
          <a:xfrm>
            <a:off x="4885561" y="4168399"/>
            <a:ext cx="1549840" cy="518916"/>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914209">
              <a:lnSpc>
                <a:spcPct val="90000"/>
              </a:lnSpc>
              <a:buSzPct val="90000"/>
              <a:defRPr/>
            </a:pPr>
            <a:r>
              <a:rPr lang="en-US" kern="0" dirty="0" smtClean="0">
                <a:gradFill>
                  <a:gsLst>
                    <a:gs pos="85000">
                      <a:srgbClr val="FFFFFF"/>
                    </a:gs>
                    <a:gs pos="0">
                      <a:srgbClr val="FFFFFF"/>
                    </a:gs>
                  </a:gsLst>
                  <a:lin ang="5400000" scaled="0"/>
                </a:gradFill>
              </a:rPr>
              <a:t>Virtual</a:t>
            </a:r>
            <a:endParaRPr lang="en-US" kern="0" dirty="0">
              <a:gradFill>
                <a:gsLst>
                  <a:gs pos="85000">
                    <a:srgbClr val="FFFFFF"/>
                  </a:gs>
                  <a:gs pos="0">
                    <a:srgbClr val="FFFFFF"/>
                  </a:gs>
                </a:gsLst>
                <a:lin ang="5400000" scaled="0"/>
              </a:gradFill>
            </a:endParaRPr>
          </a:p>
        </p:txBody>
      </p:sp>
      <p:sp>
        <p:nvSpPr>
          <p:cNvPr id="77" name="Rectangle 76"/>
          <p:cNvSpPr/>
          <p:nvPr/>
        </p:nvSpPr>
        <p:spPr bwMode="auto">
          <a:xfrm>
            <a:off x="4884040" y="2208992"/>
            <a:ext cx="1549840" cy="1908524"/>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31" name="Freeform 6"/>
          <p:cNvSpPr>
            <a:spLocks noChangeAspect="1" noEditPoints="1"/>
          </p:cNvSpPr>
          <p:nvPr/>
        </p:nvSpPr>
        <p:spPr bwMode="auto">
          <a:xfrm>
            <a:off x="3727238" y="2719473"/>
            <a:ext cx="675171" cy="887563"/>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33" name="Freeform 17"/>
          <p:cNvSpPr>
            <a:spLocks noEditPoints="1"/>
          </p:cNvSpPr>
          <p:nvPr/>
        </p:nvSpPr>
        <p:spPr bwMode="auto">
          <a:xfrm>
            <a:off x="5225441" y="2725867"/>
            <a:ext cx="867039" cy="874773"/>
          </a:xfrm>
          <a:custGeom>
            <a:avLst/>
            <a:gdLst>
              <a:gd name="T0" fmla="*/ 57 w 293"/>
              <a:gd name="T1" fmla="*/ 195 h 296"/>
              <a:gd name="T2" fmla="*/ 112 w 293"/>
              <a:gd name="T3" fmla="*/ 187 h 296"/>
              <a:gd name="T4" fmla="*/ 229 w 293"/>
              <a:gd name="T5" fmla="*/ 213 h 296"/>
              <a:gd name="T6" fmla="*/ 44 w 293"/>
              <a:gd name="T7" fmla="*/ 120 h 296"/>
              <a:gd name="T8" fmla="*/ 61 w 293"/>
              <a:gd name="T9" fmla="*/ 101 h 296"/>
              <a:gd name="T10" fmla="*/ 44 w 293"/>
              <a:gd name="T11" fmla="*/ 217 h 296"/>
              <a:gd name="T12" fmla="*/ 52 w 293"/>
              <a:gd name="T13" fmla="*/ 236 h 296"/>
              <a:gd name="T14" fmla="*/ 183 w 293"/>
              <a:gd name="T15" fmla="*/ 236 h 296"/>
              <a:gd name="T16" fmla="*/ 223 w 293"/>
              <a:gd name="T17" fmla="*/ 244 h 296"/>
              <a:gd name="T18" fmla="*/ 229 w 293"/>
              <a:gd name="T19" fmla="*/ 179 h 296"/>
              <a:gd name="T20" fmla="*/ 223 w 293"/>
              <a:gd name="T21" fmla="*/ 143 h 296"/>
              <a:gd name="T22" fmla="*/ 32 w 293"/>
              <a:gd name="T23" fmla="*/ 139 h 296"/>
              <a:gd name="T24" fmla="*/ 56 w 293"/>
              <a:gd name="T25" fmla="*/ 142 h 296"/>
              <a:gd name="T26" fmla="*/ 179 w 293"/>
              <a:gd name="T27" fmla="*/ 150 h 296"/>
              <a:gd name="T28" fmla="*/ 57 w 293"/>
              <a:gd name="T29" fmla="*/ 60 h 296"/>
              <a:gd name="T30" fmla="*/ 112 w 293"/>
              <a:gd name="T31" fmla="*/ 52 h 296"/>
              <a:gd name="T32" fmla="*/ 261 w 293"/>
              <a:gd name="T33" fmla="*/ 194 h 296"/>
              <a:gd name="T34" fmla="*/ 277 w 293"/>
              <a:gd name="T35" fmla="*/ 147 h 296"/>
              <a:gd name="T36" fmla="*/ 246 w 293"/>
              <a:gd name="T37" fmla="*/ 279 h 296"/>
              <a:gd name="T38" fmla="*/ 261 w 293"/>
              <a:gd name="T39" fmla="*/ 254 h 296"/>
              <a:gd name="T40" fmla="*/ 223 w 293"/>
              <a:gd name="T41" fmla="*/ 87 h 296"/>
              <a:gd name="T42" fmla="*/ 253 w 293"/>
              <a:gd name="T43" fmla="*/ 254 h 296"/>
              <a:gd name="T44" fmla="*/ 79 w 293"/>
              <a:gd name="T45" fmla="*/ 272 h 296"/>
              <a:gd name="T46" fmla="*/ 43 w 293"/>
              <a:gd name="T47" fmla="*/ 23 h 296"/>
              <a:gd name="T48" fmla="*/ 226 w 293"/>
              <a:gd name="T49" fmla="*/ 109 h 296"/>
              <a:gd name="T50" fmla="*/ 4 w 293"/>
              <a:gd name="T51" fmla="*/ 96 h 296"/>
              <a:gd name="T52" fmla="*/ 61 w 293"/>
              <a:gd name="T53" fmla="*/ 4 h 296"/>
              <a:gd name="T54" fmla="*/ 4 w 293"/>
              <a:gd name="T55" fmla="*/ 24 h 296"/>
              <a:gd name="T56" fmla="*/ 69 w 293"/>
              <a:gd name="T57" fmla="*/ 0 h 296"/>
              <a:gd name="T58" fmla="*/ 0 w 293"/>
              <a:gd name="T59" fmla="*/ 56 h 296"/>
              <a:gd name="T60" fmla="*/ 4 w 293"/>
              <a:gd name="T61" fmla="*/ 42 h 296"/>
              <a:gd name="T62" fmla="*/ 4 w 293"/>
              <a:gd name="T63" fmla="*/ 72 h 296"/>
              <a:gd name="T64" fmla="*/ 109 w 293"/>
              <a:gd name="T65" fmla="*/ 0 h 296"/>
              <a:gd name="T66" fmla="*/ 259 w 293"/>
              <a:gd name="T67" fmla="*/ 61 h 296"/>
              <a:gd name="T68" fmla="*/ 274 w 293"/>
              <a:gd name="T69" fmla="*/ 89 h 296"/>
              <a:gd name="T70" fmla="*/ 243 w 293"/>
              <a:gd name="T71" fmla="*/ 33 h 296"/>
              <a:gd name="T72" fmla="*/ 205 w 293"/>
              <a:gd name="T73" fmla="*/ 4 h 296"/>
              <a:gd name="T74" fmla="*/ 172 w 293"/>
              <a:gd name="T75" fmla="*/ 0 h 296"/>
              <a:gd name="T76" fmla="*/ 210 w 293"/>
              <a:gd name="T77" fmla="*/ 11 h 296"/>
              <a:gd name="T78" fmla="*/ 291 w 293"/>
              <a:gd name="T79" fmla="*/ 142 h 296"/>
              <a:gd name="T80" fmla="*/ 234 w 293"/>
              <a:gd name="T81" fmla="*/ 292 h 296"/>
              <a:gd name="T82" fmla="*/ 218 w 293"/>
              <a:gd name="T83" fmla="*/ 292 h 296"/>
              <a:gd name="T84" fmla="*/ 171 w 293"/>
              <a:gd name="T85" fmla="*/ 292 h 296"/>
              <a:gd name="T86" fmla="*/ 203 w 293"/>
              <a:gd name="T87" fmla="*/ 292 h 296"/>
              <a:gd name="T88" fmla="*/ 281 w 293"/>
              <a:gd name="T89" fmla="*/ 284 h 296"/>
              <a:gd name="T90" fmla="*/ 293 w 293"/>
              <a:gd name="T91" fmla="*/ 175 h 296"/>
              <a:gd name="T92" fmla="*/ 282 w 293"/>
              <a:gd name="T93" fmla="*/ 120 h 296"/>
              <a:gd name="T94" fmla="*/ 283 w 293"/>
              <a:gd name="T95" fmla="*/ 276 h 296"/>
              <a:gd name="T96" fmla="*/ 288 w 293"/>
              <a:gd name="T97" fmla="*/ 262 h 296"/>
              <a:gd name="T98" fmla="*/ 289 w 293"/>
              <a:gd name="T99" fmla="*/ 246 h 296"/>
              <a:gd name="T100" fmla="*/ 4 w 293"/>
              <a:gd name="T101" fmla="*/ 215 h 296"/>
              <a:gd name="T102" fmla="*/ 4 w 293"/>
              <a:gd name="T103" fmla="*/ 247 h 296"/>
              <a:gd name="T104" fmla="*/ 4 w 293"/>
              <a:gd name="T105" fmla="*/ 183 h 296"/>
              <a:gd name="T106" fmla="*/ 4 w 293"/>
              <a:gd name="T107" fmla="*/ 104 h 296"/>
              <a:gd name="T108" fmla="*/ 4 w 293"/>
              <a:gd name="T109" fmla="*/ 151 h 296"/>
              <a:gd name="T110" fmla="*/ 51 w 293"/>
              <a:gd name="T111" fmla="*/ 296 h 296"/>
              <a:gd name="T112" fmla="*/ 67 w 293"/>
              <a:gd name="T113" fmla="*/ 296 h 296"/>
              <a:gd name="T114" fmla="*/ 20 w 293"/>
              <a:gd name="T115" fmla="*/ 290 h 296"/>
              <a:gd name="T116" fmla="*/ 43 w 293"/>
              <a:gd name="T117" fmla="*/ 29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3" h="296">
                <a:moveTo>
                  <a:pt x="187" y="172"/>
                </a:moveTo>
                <a:cubicBezTo>
                  <a:pt x="44" y="172"/>
                  <a:pt x="44" y="172"/>
                  <a:pt x="44" y="172"/>
                </a:cubicBezTo>
                <a:cubicBezTo>
                  <a:pt x="38" y="172"/>
                  <a:pt x="32" y="178"/>
                  <a:pt x="32" y="184"/>
                </a:cubicBezTo>
                <a:cubicBezTo>
                  <a:pt x="32" y="198"/>
                  <a:pt x="32" y="198"/>
                  <a:pt x="32" y="198"/>
                </a:cubicBezTo>
                <a:cubicBezTo>
                  <a:pt x="32" y="205"/>
                  <a:pt x="38" y="210"/>
                  <a:pt x="44" y="210"/>
                </a:cubicBezTo>
                <a:cubicBezTo>
                  <a:pt x="187" y="210"/>
                  <a:pt x="187" y="210"/>
                  <a:pt x="187" y="210"/>
                </a:cubicBezTo>
                <a:cubicBezTo>
                  <a:pt x="194" y="210"/>
                  <a:pt x="199" y="205"/>
                  <a:pt x="199" y="198"/>
                </a:cubicBezTo>
                <a:cubicBezTo>
                  <a:pt x="199" y="184"/>
                  <a:pt x="199" y="184"/>
                  <a:pt x="199" y="184"/>
                </a:cubicBezTo>
                <a:cubicBezTo>
                  <a:pt x="199" y="178"/>
                  <a:pt x="194" y="172"/>
                  <a:pt x="187" y="172"/>
                </a:cubicBezTo>
                <a:close/>
                <a:moveTo>
                  <a:pt x="57" y="195"/>
                </a:moveTo>
                <a:cubicBezTo>
                  <a:pt x="56" y="195"/>
                  <a:pt x="56" y="195"/>
                  <a:pt x="56" y="195"/>
                </a:cubicBezTo>
                <a:cubicBezTo>
                  <a:pt x="54" y="195"/>
                  <a:pt x="52" y="193"/>
                  <a:pt x="52" y="191"/>
                </a:cubicBezTo>
                <a:cubicBezTo>
                  <a:pt x="52" y="189"/>
                  <a:pt x="54" y="187"/>
                  <a:pt x="56" y="187"/>
                </a:cubicBezTo>
                <a:cubicBezTo>
                  <a:pt x="57" y="187"/>
                  <a:pt x="57" y="187"/>
                  <a:pt x="57" y="187"/>
                </a:cubicBezTo>
                <a:cubicBezTo>
                  <a:pt x="59" y="187"/>
                  <a:pt x="61" y="189"/>
                  <a:pt x="61" y="191"/>
                </a:cubicBezTo>
                <a:cubicBezTo>
                  <a:pt x="61" y="193"/>
                  <a:pt x="59" y="195"/>
                  <a:pt x="57" y="195"/>
                </a:cubicBezTo>
                <a:close/>
                <a:moveTo>
                  <a:pt x="179" y="195"/>
                </a:moveTo>
                <a:cubicBezTo>
                  <a:pt x="112" y="195"/>
                  <a:pt x="112" y="195"/>
                  <a:pt x="112" y="195"/>
                </a:cubicBezTo>
                <a:cubicBezTo>
                  <a:pt x="110" y="195"/>
                  <a:pt x="108" y="193"/>
                  <a:pt x="108" y="191"/>
                </a:cubicBezTo>
                <a:cubicBezTo>
                  <a:pt x="108" y="189"/>
                  <a:pt x="110" y="187"/>
                  <a:pt x="112" y="187"/>
                </a:cubicBezTo>
                <a:cubicBezTo>
                  <a:pt x="179" y="187"/>
                  <a:pt x="179" y="187"/>
                  <a:pt x="179" y="187"/>
                </a:cubicBezTo>
                <a:cubicBezTo>
                  <a:pt x="181" y="187"/>
                  <a:pt x="183" y="189"/>
                  <a:pt x="183" y="191"/>
                </a:cubicBezTo>
                <a:cubicBezTo>
                  <a:pt x="183" y="193"/>
                  <a:pt x="181" y="195"/>
                  <a:pt x="179" y="195"/>
                </a:cubicBezTo>
                <a:close/>
                <a:moveTo>
                  <a:pt x="241" y="218"/>
                </a:moveTo>
                <a:cubicBezTo>
                  <a:pt x="241" y="208"/>
                  <a:pt x="241" y="208"/>
                  <a:pt x="241" y="208"/>
                </a:cubicBezTo>
                <a:cubicBezTo>
                  <a:pt x="241" y="203"/>
                  <a:pt x="237" y="199"/>
                  <a:pt x="232" y="199"/>
                </a:cubicBezTo>
                <a:cubicBezTo>
                  <a:pt x="223" y="199"/>
                  <a:pt x="223" y="199"/>
                  <a:pt x="223" y="199"/>
                </a:cubicBezTo>
                <a:cubicBezTo>
                  <a:pt x="223" y="210"/>
                  <a:pt x="223" y="210"/>
                  <a:pt x="223" y="210"/>
                </a:cubicBezTo>
                <a:cubicBezTo>
                  <a:pt x="226" y="210"/>
                  <a:pt x="226" y="210"/>
                  <a:pt x="226" y="210"/>
                </a:cubicBezTo>
                <a:cubicBezTo>
                  <a:pt x="228" y="210"/>
                  <a:pt x="229" y="212"/>
                  <a:pt x="229" y="213"/>
                </a:cubicBezTo>
                <a:cubicBezTo>
                  <a:pt x="229" y="215"/>
                  <a:pt x="228" y="216"/>
                  <a:pt x="226" y="216"/>
                </a:cubicBezTo>
                <a:cubicBezTo>
                  <a:pt x="223" y="216"/>
                  <a:pt x="223" y="216"/>
                  <a:pt x="223" y="216"/>
                </a:cubicBezTo>
                <a:cubicBezTo>
                  <a:pt x="223" y="227"/>
                  <a:pt x="223" y="227"/>
                  <a:pt x="223" y="227"/>
                </a:cubicBezTo>
                <a:cubicBezTo>
                  <a:pt x="232" y="227"/>
                  <a:pt x="232" y="227"/>
                  <a:pt x="232" y="227"/>
                </a:cubicBezTo>
                <a:cubicBezTo>
                  <a:pt x="237" y="227"/>
                  <a:pt x="241" y="223"/>
                  <a:pt x="241" y="218"/>
                </a:cubicBezTo>
                <a:close/>
                <a:moveTo>
                  <a:pt x="187" y="82"/>
                </a:moveTo>
                <a:cubicBezTo>
                  <a:pt x="44" y="82"/>
                  <a:pt x="44" y="82"/>
                  <a:pt x="44" y="82"/>
                </a:cubicBezTo>
                <a:cubicBezTo>
                  <a:pt x="38" y="82"/>
                  <a:pt x="32" y="88"/>
                  <a:pt x="32" y="94"/>
                </a:cubicBezTo>
                <a:cubicBezTo>
                  <a:pt x="32" y="108"/>
                  <a:pt x="32" y="108"/>
                  <a:pt x="32" y="108"/>
                </a:cubicBezTo>
                <a:cubicBezTo>
                  <a:pt x="32" y="115"/>
                  <a:pt x="38" y="120"/>
                  <a:pt x="44" y="120"/>
                </a:cubicBezTo>
                <a:cubicBezTo>
                  <a:pt x="187" y="120"/>
                  <a:pt x="187" y="120"/>
                  <a:pt x="187" y="120"/>
                </a:cubicBezTo>
                <a:cubicBezTo>
                  <a:pt x="194" y="120"/>
                  <a:pt x="199" y="115"/>
                  <a:pt x="199" y="108"/>
                </a:cubicBezTo>
                <a:cubicBezTo>
                  <a:pt x="199" y="94"/>
                  <a:pt x="199" y="94"/>
                  <a:pt x="199" y="94"/>
                </a:cubicBezTo>
                <a:cubicBezTo>
                  <a:pt x="199" y="88"/>
                  <a:pt x="194" y="82"/>
                  <a:pt x="187" y="82"/>
                </a:cubicBezTo>
                <a:close/>
                <a:moveTo>
                  <a:pt x="57" y="105"/>
                </a:moveTo>
                <a:cubicBezTo>
                  <a:pt x="56" y="105"/>
                  <a:pt x="56" y="105"/>
                  <a:pt x="56" y="105"/>
                </a:cubicBezTo>
                <a:cubicBezTo>
                  <a:pt x="54" y="105"/>
                  <a:pt x="52" y="103"/>
                  <a:pt x="52" y="101"/>
                </a:cubicBezTo>
                <a:cubicBezTo>
                  <a:pt x="52" y="99"/>
                  <a:pt x="54" y="97"/>
                  <a:pt x="56" y="97"/>
                </a:cubicBezTo>
                <a:cubicBezTo>
                  <a:pt x="57" y="97"/>
                  <a:pt x="57" y="97"/>
                  <a:pt x="57" y="97"/>
                </a:cubicBezTo>
                <a:cubicBezTo>
                  <a:pt x="59" y="97"/>
                  <a:pt x="61" y="99"/>
                  <a:pt x="61" y="101"/>
                </a:cubicBezTo>
                <a:cubicBezTo>
                  <a:pt x="61" y="103"/>
                  <a:pt x="59" y="105"/>
                  <a:pt x="57" y="105"/>
                </a:cubicBezTo>
                <a:close/>
                <a:moveTo>
                  <a:pt x="179" y="105"/>
                </a:moveTo>
                <a:cubicBezTo>
                  <a:pt x="112" y="105"/>
                  <a:pt x="112" y="105"/>
                  <a:pt x="112" y="105"/>
                </a:cubicBezTo>
                <a:cubicBezTo>
                  <a:pt x="110" y="105"/>
                  <a:pt x="108" y="103"/>
                  <a:pt x="108" y="101"/>
                </a:cubicBezTo>
                <a:cubicBezTo>
                  <a:pt x="108" y="99"/>
                  <a:pt x="110" y="97"/>
                  <a:pt x="112" y="97"/>
                </a:cubicBezTo>
                <a:cubicBezTo>
                  <a:pt x="179" y="97"/>
                  <a:pt x="179" y="97"/>
                  <a:pt x="179" y="97"/>
                </a:cubicBezTo>
                <a:cubicBezTo>
                  <a:pt x="181" y="97"/>
                  <a:pt x="183" y="99"/>
                  <a:pt x="183" y="101"/>
                </a:cubicBezTo>
                <a:cubicBezTo>
                  <a:pt x="183" y="103"/>
                  <a:pt x="181" y="105"/>
                  <a:pt x="179" y="105"/>
                </a:cubicBezTo>
                <a:close/>
                <a:moveTo>
                  <a:pt x="187" y="217"/>
                </a:moveTo>
                <a:cubicBezTo>
                  <a:pt x="44" y="217"/>
                  <a:pt x="44" y="217"/>
                  <a:pt x="44" y="217"/>
                </a:cubicBezTo>
                <a:cubicBezTo>
                  <a:pt x="38" y="217"/>
                  <a:pt x="32" y="223"/>
                  <a:pt x="32" y="229"/>
                </a:cubicBezTo>
                <a:cubicBezTo>
                  <a:pt x="32" y="243"/>
                  <a:pt x="32" y="243"/>
                  <a:pt x="32" y="243"/>
                </a:cubicBezTo>
                <a:cubicBezTo>
                  <a:pt x="32" y="250"/>
                  <a:pt x="38" y="255"/>
                  <a:pt x="44" y="255"/>
                </a:cubicBezTo>
                <a:cubicBezTo>
                  <a:pt x="187" y="255"/>
                  <a:pt x="187" y="255"/>
                  <a:pt x="187" y="255"/>
                </a:cubicBezTo>
                <a:cubicBezTo>
                  <a:pt x="194" y="255"/>
                  <a:pt x="199" y="250"/>
                  <a:pt x="199" y="243"/>
                </a:cubicBezTo>
                <a:cubicBezTo>
                  <a:pt x="199" y="229"/>
                  <a:pt x="199" y="229"/>
                  <a:pt x="199" y="229"/>
                </a:cubicBezTo>
                <a:cubicBezTo>
                  <a:pt x="199" y="223"/>
                  <a:pt x="194" y="217"/>
                  <a:pt x="187" y="217"/>
                </a:cubicBezTo>
                <a:close/>
                <a:moveTo>
                  <a:pt x="57" y="240"/>
                </a:moveTo>
                <a:cubicBezTo>
                  <a:pt x="56" y="240"/>
                  <a:pt x="56" y="240"/>
                  <a:pt x="56" y="240"/>
                </a:cubicBezTo>
                <a:cubicBezTo>
                  <a:pt x="54" y="240"/>
                  <a:pt x="52" y="238"/>
                  <a:pt x="52" y="236"/>
                </a:cubicBezTo>
                <a:cubicBezTo>
                  <a:pt x="52" y="234"/>
                  <a:pt x="54" y="232"/>
                  <a:pt x="56" y="232"/>
                </a:cubicBezTo>
                <a:cubicBezTo>
                  <a:pt x="57" y="232"/>
                  <a:pt x="57" y="232"/>
                  <a:pt x="57" y="232"/>
                </a:cubicBezTo>
                <a:cubicBezTo>
                  <a:pt x="59" y="232"/>
                  <a:pt x="61" y="234"/>
                  <a:pt x="61" y="236"/>
                </a:cubicBezTo>
                <a:cubicBezTo>
                  <a:pt x="61" y="238"/>
                  <a:pt x="59" y="240"/>
                  <a:pt x="57" y="240"/>
                </a:cubicBezTo>
                <a:close/>
                <a:moveTo>
                  <a:pt x="179" y="240"/>
                </a:moveTo>
                <a:cubicBezTo>
                  <a:pt x="112" y="240"/>
                  <a:pt x="112" y="240"/>
                  <a:pt x="112" y="240"/>
                </a:cubicBezTo>
                <a:cubicBezTo>
                  <a:pt x="110" y="240"/>
                  <a:pt x="108" y="238"/>
                  <a:pt x="108" y="236"/>
                </a:cubicBezTo>
                <a:cubicBezTo>
                  <a:pt x="108" y="234"/>
                  <a:pt x="110" y="232"/>
                  <a:pt x="112" y="232"/>
                </a:cubicBezTo>
                <a:cubicBezTo>
                  <a:pt x="179" y="232"/>
                  <a:pt x="179" y="232"/>
                  <a:pt x="179" y="232"/>
                </a:cubicBezTo>
                <a:cubicBezTo>
                  <a:pt x="181" y="232"/>
                  <a:pt x="183" y="234"/>
                  <a:pt x="183" y="236"/>
                </a:cubicBezTo>
                <a:cubicBezTo>
                  <a:pt x="183" y="238"/>
                  <a:pt x="181" y="240"/>
                  <a:pt x="179" y="240"/>
                </a:cubicBezTo>
                <a:close/>
                <a:moveTo>
                  <a:pt x="226" y="250"/>
                </a:moveTo>
                <a:cubicBezTo>
                  <a:pt x="223" y="250"/>
                  <a:pt x="223" y="250"/>
                  <a:pt x="223" y="250"/>
                </a:cubicBezTo>
                <a:cubicBezTo>
                  <a:pt x="222" y="254"/>
                  <a:pt x="221" y="258"/>
                  <a:pt x="219" y="261"/>
                </a:cubicBezTo>
                <a:cubicBezTo>
                  <a:pt x="232" y="261"/>
                  <a:pt x="232" y="261"/>
                  <a:pt x="232" y="261"/>
                </a:cubicBezTo>
                <a:cubicBezTo>
                  <a:pt x="237" y="261"/>
                  <a:pt x="241" y="257"/>
                  <a:pt x="241" y="252"/>
                </a:cubicBezTo>
                <a:cubicBezTo>
                  <a:pt x="241" y="242"/>
                  <a:pt x="241" y="242"/>
                  <a:pt x="241" y="242"/>
                </a:cubicBezTo>
                <a:cubicBezTo>
                  <a:pt x="241" y="237"/>
                  <a:pt x="237" y="233"/>
                  <a:pt x="232" y="233"/>
                </a:cubicBezTo>
                <a:cubicBezTo>
                  <a:pt x="223" y="233"/>
                  <a:pt x="223" y="233"/>
                  <a:pt x="223" y="233"/>
                </a:cubicBezTo>
                <a:cubicBezTo>
                  <a:pt x="223" y="244"/>
                  <a:pt x="223" y="244"/>
                  <a:pt x="223" y="244"/>
                </a:cubicBezTo>
                <a:cubicBezTo>
                  <a:pt x="226" y="244"/>
                  <a:pt x="226" y="244"/>
                  <a:pt x="226" y="244"/>
                </a:cubicBezTo>
                <a:cubicBezTo>
                  <a:pt x="228" y="244"/>
                  <a:pt x="229" y="245"/>
                  <a:pt x="229" y="247"/>
                </a:cubicBezTo>
                <a:cubicBezTo>
                  <a:pt x="229" y="249"/>
                  <a:pt x="228" y="250"/>
                  <a:pt x="226" y="250"/>
                </a:cubicBezTo>
                <a:close/>
                <a:moveTo>
                  <a:pt x="241" y="185"/>
                </a:moveTo>
                <a:cubicBezTo>
                  <a:pt x="241" y="174"/>
                  <a:pt x="241" y="174"/>
                  <a:pt x="241" y="174"/>
                </a:cubicBezTo>
                <a:cubicBezTo>
                  <a:pt x="241" y="169"/>
                  <a:pt x="237" y="165"/>
                  <a:pt x="232" y="165"/>
                </a:cubicBezTo>
                <a:cubicBezTo>
                  <a:pt x="223" y="165"/>
                  <a:pt x="223" y="165"/>
                  <a:pt x="223" y="165"/>
                </a:cubicBezTo>
                <a:cubicBezTo>
                  <a:pt x="223" y="176"/>
                  <a:pt x="223" y="176"/>
                  <a:pt x="223" y="176"/>
                </a:cubicBezTo>
                <a:cubicBezTo>
                  <a:pt x="226" y="176"/>
                  <a:pt x="226" y="176"/>
                  <a:pt x="226" y="176"/>
                </a:cubicBezTo>
                <a:cubicBezTo>
                  <a:pt x="228" y="176"/>
                  <a:pt x="229" y="178"/>
                  <a:pt x="229" y="179"/>
                </a:cubicBezTo>
                <a:cubicBezTo>
                  <a:pt x="229" y="181"/>
                  <a:pt x="228" y="182"/>
                  <a:pt x="226" y="182"/>
                </a:cubicBezTo>
                <a:cubicBezTo>
                  <a:pt x="223" y="182"/>
                  <a:pt x="223" y="182"/>
                  <a:pt x="223" y="182"/>
                </a:cubicBezTo>
                <a:cubicBezTo>
                  <a:pt x="223" y="194"/>
                  <a:pt x="223" y="194"/>
                  <a:pt x="223" y="194"/>
                </a:cubicBezTo>
                <a:cubicBezTo>
                  <a:pt x="232" y="194"/>
                  <a:pt x="232" y="194"/>
                  <a:pt x="232" y="194"/>
                </a:cubicBezTo>
                <a:cubicBezTo>
                  <a:pt x="237" y="194"/>
                  <a:pt x="241" y="190"/>
                  <a:pt x="241" y="185"/>
                </a:cubicBezTo>
                <a:close/>
                <a:moveTo>
                  <a:pt x="241" y="151"/>
                </a:moveTo>
                <a:cubicBezTo>
                  <a:pt x="241" y="141"/>
                  <a:pt x="241" y="141"/>
                  <a:pt x="241" y="141"/>
                </a:cubicBezTo>
                <a:cubicBezTo>
                  <a:pt x="241" y="136"/>
                  <a:pt x="237" y="132"/>
                  <a:pt x="232" y="132"/>
                </a:cubicBezTo>
                <a:cubicBezTo>
                  <a:pt x="223" y="132"/>
                  <a:pt x="223" y="132"/>
                  <a:pt x="223" y="132"/>
                </a:cubicBezTo>
                <a:cubicBezTo>
                  <a:pt x="223" y="143"/>
                  <a:pt x="223" y="143"/>
                  <a:pt x="223" y="143"/>
                </a:cubicBezTo>
                <a:cubicBezTo>
                  <a:pt x="226" y="143"/>
                  <a:pt x="226" y="143"/>
                  <a:pt x="226" y="143"/>
                </a:cubicBezTo>
                <a:cubicBezTo>
                  <a:pt x="228" y="143"/>
                  <a:pt x="229" y="144"/>
                  <a:pt x="229" y="146"/>
                </a:cubicBezTo>
                <a:cubicBezTo>
                  <a:pt x="229" y="147"/>
                  <a:pt x="228" y="149"/>
                  <a:pt x="226" y="149"/>
                </a:cubicBezTo>
                <a:cubicBezTo>
                  <a:pt x="223" y="149"/>
                  <a:pt x="223" y="149"/>
                  <a:pt x="223" y="149"/>
                </a:cubicBezTo>
                <a:cubicBezTo>
                  <a:pt x="223" y="160"/>
                  <a:pt x="223" y="160"/>
                  <a:pt x="223" y="160"/>
                </a:cubicBezTo>
                <a:cubicBezTo>
                  <a:pt x="232" y="160"/>
                  <a:pt x="232" y="160"/>
                  <a:pt x="232" y="160"/>
                </a:cubicBezTo>
                <a:cubicBezTo>
                  <a:pt x="237" y="160"/>
                  <a:pt x="241" y="156"/>
                  <a:pt x="241" y="151"/>
                </a:cubicBezTo>
                <a:close/>
                <a:moveTo>
                  <a:pt x="187" y="127"/>
                </a:moveTo>
                <a:cubicBezTo>
                  <a:pt x="44" y="127"/>
                  <a:pt x="44" y="127"/>
                  <a:pt x="44" y="127"/>
                </a:cubicBezTo>
                <a:cubicBezTo>
                  <a:pt x="38" y="127"/>
                  <a:pt x="32" y="133"/>
                  <a:pt x="32" y="139"/>
                </a:cubicBezTo>
                <a:cubicBezTo>
                  <a:pt x="32" y="153"/>
                  <a:pt x="32" y="153"/>
                  <a:pt x="32" y="153"/>
                </a:cubicBezTo>
                <a:cubicBezTo>
                  <a:pt x="32" y="160"/>
                  <a:pt x="38" y="165"/>
                  <a:pt x="44" y="165"/>
                </a:cubicBezTo>
                <a:cubicBezTo>
                  <a:pt x="187" y="165"/>
                  <a:pt x="187" y="165"/>
                  <a:pt x="187" y="165"/>
                </a:cubicBezTo>
                <a:cubicBezTo>
                  <a:pt x="194" y="165"/>
                  <a:pt x="199" y="160"/>
                  <a:pt x="199" y="153"/>
                </a:cubicBezTo>
                <a:cubicBezTo>
                  <a:pt x="199" y="139"/>
                  <a:pt x="199" y="139"/>
                  <a:pt x="199" y="139"/>
                </a:cubicBezTo>
                <a:cubicBezTo>
                  <a:pt x="199" y="133"/>
                  <a:pt x="194" y="127"/>
                  <a:pt x="187" y="127"/>
                </a:cubicBezTo>
                <a:close/>
                <a:moveTo>
                  <a:pt x="57" y="150"/>
                </a:moveTo>
                <a:cubicBezTo>
                  <a:pt x="56" y="150"/>
                  <a:pt x="56" y="150"/>
                  <a:pt x="56" y="150"/>
                </a:cubicBezTo>
                <a:cubicBezTo>
                  <a:pt x="54" y="150"/>
                  <a:pt x="52" y="148"/>
                  <a:pt x="52" y="146"/>
                </a:cubicBezTo>
                <a:cubicBezTo>
                  <a:pt x="52" y="144"/>
                  <a:pt x="54" y="142"/>
                  <a:pt x="56" y="142"/>
                </a:cubicBezTo>
                <a:cubicBezTo>
                  <a:pt x="57" y="142"/>
                  <a:pt x="57" y="142"/>
                  <a:pt x="57" y="142"/>
                </a:cubicBezTo>
                <a:cubicBezTo>
                  <a:pt x="59" y="142"/>
                  <a:pt x="61" y="144"/>
                  <a:pt x="61" y="146"/>
                </a:cubicBezTo>
                <a:cubicBezTo>
                  <a:pt x="61" y="148"/>
                  <a:pt x="59" y="150"/>
                  <a:pt x="57" y="150"/>
                </a:cubicBezTo>
                <a:close/>
                <a:moveTo>
                  <a:pt x="179" y="150"/>
                </a:moveTo>
                <a:cubicBezTo>
                  <a:pt x="112" y="150"/>
                  <a:pt x="112" y="150"/>
                  <a:pt x="112" y="150"/>
                </a:cubicBezTo>
                <a:cubicBezTo>
                  <a:pt x="110" y="150"/>
                  <a:pt x="108" y="148"/>
                  <a:pt x="108" y="146"/>
                </a:cubicBezTo>
                <a:cubicBezTo>
                  <a:pt x="108" y="144"/>
                  <a:pt x="110" y="142"/>
                  <a:pt x="112" y="142"/>
                </a:cubicBezTo>
                <a:cubicBezTo>
                  <a:pt x="179" y="142"/>
                  <a:pt x="179" y="142"/>
                  <a:pt x="179" y="142"/>
                </a:cubicBezTo>
                <a:cubicBezTo>
                  <a:pt x="181" y="142"/>
                  <a:pt x="183" y="144"/>
                  <a:pt x="183" y="146"/>
                </a:cubicBezTo>
                <a:cubicBezTo>
                  <a:pt x="183" y="148"/>
                  <a:pt x="181" y="150"/>
                  <a:pt x="179" y="150"/>
                </a:cubicBezTo>
                <a:close/>
                <a:moveTo>
                  <a:pt x="187" y="37"/>
                </a:moveTo>
                <a:cubicBezTo>
                  <a:pt x="44" y="37"/>
                  <a:pt x="44" y="37"/>
                  <a:pt x="44" y="37"/>
                </a:cubicBezTo>
                <a:cubicBezTo>
                  <a:pt x="38" y="37"/>
                  <a:pt x="32" y="43"/>
                  <a:pt x="32" y="49"/>
                </a:cubicBezTo>
                <a:cubicBezTo>
                  <a:pt x="32" y="63"/>
                  <a:pt x="32" y="63"/>
                  <a:pt x="32" y="63"/>
                </a:cubicBezTo>
                <a:cubicBezTo>
                  <a:pt x="32" y="70"/>
                  <a:pt x="38" y="75"/>
                  <a:pt x="44" y="75"/>
                </a:cubicBezTo>
                <a:cubicBezTo>
                  <a:pt x="187" y="75"/>
                  <a:pt x="187" y="75"/>
                  <a:pt x="187" y="75"/>
                </a:cubicBezTo>
                <a:cubicBezTo>
                  <a:pt x="194" y="75"/>
                  <a:pt x="199" y="70"/>
                  <a:pt x="199" y="63"/>
                </a:cubicBezTo>
                <a:cubicBezTo>
                  <a:pt x="199" y="49"/>
                  <a:pt x="199" y="49"/>
                  <a:pt x="199" y="49"/>
                </a:cubicBezTo>
                <a:cubicBezTo>
                  <a:pt x="199" y="43"/>
                  <a:pt x="194" y="37"/>
                  <a:pt x="187" y="37"/>
                </a:cubicBezTo>
                <a:close/>
                <a:moveTo>
                  <a:pt x="57" y="60"/>
                </a:moveTo>
                <a:cubicBezTo>
                  <a:pt x="56" y="60"/>
                  <a:pt x="56" y="60"/>
                  <a:pt x="56" y="60"/>
                </a:cubicBezTo>
                <a:cubicBezTo>
                  <a:pt x="54" y="60"/>
                  <a:pt x="52" y="58"/>
                  <a:pt x="52" y="56"/>
                </a:cubicBezTo>
                <a:cubicBezTo>
                  <a:pt x="52" y="54"/>
                  <a:pt x="54" y="52"/>
                  <a:pt x="56" y="52"/>
                </a:cubicBezTo>
                <a:cubicBezTo>
                  <a:pt x="57" y="52"/>
                  <a:pt x="57" y="52"/>
                  <a:pt x="57" y="52"/>
                </a:cubicBezTo>
                <a:cubicBezTo>
                  <a:pt x="59" y="52"/>
                  <a:pt x="61" y="54"/>
                  <a:pt x="61" y="56"/>
                </a:cubicBezTo>
                <a:cubicBezTo>
                  <a:pt x="61" y="58"/>
                  <a:pt x="59" y="60"/>
                  <a:pt x="57" y="60"/>
                </a:cubicBezTo>
                <a:close/>
                <a:moveTo>
                  <a:pt x="179" y="60"/>
                </a:moveTo>
                <a:cubicBezTo>
                  <a:pt x="112" y="60"/>
                  <a:pt x="112" y="60"/>
                  <a:pt x="112" y="60"/>
                </a:cubicBezTo>
                <a:cubicBezTo>
                  <a:pt x="110" y="60"/>
                  <a:pt x="108" y="58"/>
                  <a:pt x="108" y="56"/>
                </a:cubicBezTo>
                <a:cubicBezTo>
                  <a:pt x="108" y="54"/>
                  <a:pt x="110" y="52"/>
                  <a:pt x="112" y="52"/>
                </a:cubicBezTo>
                <a:cubicBezTo>
                  <a:pt x="179" y="52"/>
                  <a:pt x="179" y="52"/>
                  <a:pt x="179" y="52"/>
                </a:cubicBezTo>
                <a:cubicBezTo>
                  <a:pt x="181" y="52"/>
                  <a:pt x="183" y="54"/>
                  <a:pt x="183" y="56"/>
                </a:cubicBezTo>
                <a:cubicBezTo>
                  <a:pt x="183" y="58"/>
                  <a:pt x="181" y="60"/>
                  <a:pt x="179" y="60"/>
                </a:cubicBezTo>
                <a:close/>
                <a:moveTo>
                  <a:pt x="268" y="175"/>
                </a:moveTo>
                <a:cubicBezTo>
                  <a:pt x="268" y="172"/>
                  <a:pt x="265" y="169"/>
                  <a:pt x="261" y="169"/>
                </a:cubicBezTo>
                <a:cubicBezTo>
                  <a:pt x="261" y="190"/>
                  <a:pt x="261" y="190"/>
                  <a:pt x="261" y="190"/>
                </a:cubicBezTo>
                <a:cubicBezTo>
                  <a:pt x="265" y="189"/>
                  <a:pt x="268" y="187"/>
                  <a:pt x="268" y="183"/>
                </a:cubicBezTo>
                <a:lnTo>
                  <a:pt x="268" y="175"/>
                </a:lnTo>
                <a:close/>
                <a:moveTo>
                  <a:pt x="268" y="201"/>
                </a:moveTo>
                <a:cubicBezTo>
                  <a:pt x="268" y="197"/>
                  <a:pt x="265" y="194"/>
                  <a:pt x="261" y="194"/>
                </a:cubicBezTo>
                <a:cubicBezTo>
                  <a:pt x="261" y="215"/>
                  <a:pt x="261" y="215"/>
                  <a:pt x="261" y="215"/>
                </a:cubicBezTo>
                <a:cubicBezTo>
                  <a:pt x="265" y="215"/>
                  <a:pt x="268" y="212"/>
                  <a:pt x="268" y="208"/>
                </a:cubicBezTo>
                <a:lnTo>
                  <a:pt x="268" y="201"/>
                </a:lnTo>
                <a:close/>
                <a:moveTo>
                  <a:pt x="268" y="150"/>
                </a:moveTo>
                <a:cubicBezTo>
                  <a:pt x="268" y="146"/>
                  <a:pt x="265" y="143"/>
                  <a:pt x="261" y="143"/>
                </a:cubicBezTo>
                <a:cubicBezTo>
                  <a:pt x="261" y="164"/>
                  <a:pt x="261" y="164"/>
                  <a:pt x="261" y="164"/>
                </a:cubicBezTo>
                <a:cubicBezTo>
                  <a:pt x="265" y="164"/>
                  <a:pt x="268" y="161"/>
                  <a:pt x="268" y="158"/>
                </a:cubicBezTo>
                <a:lnTo>
                  <a:pt x="268" y="150"/>
                </a:lnTo>
                <a:close/>
                <a:moveTo>
                  <a:pt x="277" y="260"/>
                </a:moveTo>
                <a:cubicBezTo>
                  <a:pt x="277" y="147"/>
                  <a:pt x="277" y="147"/>
                  <a:pt x="277" y="147"/>
                </a:cubicBezTo>
                <a:cubicBezTo>
                  <a:pt x="277" y="139"/>
                  <a:pt x="270" y="132"/>
                  <a:pt x="261" y="132"/>
                </a:cubicBezTo>
                <a:cubicBezTo>
                  <a:pt x="261" y="132"/>
                  <a:pt x="261" y="132"/>
                  <a:pt x="261" y="132"/>
                </a:cubicBezTo>
                <a:cubicBezTo>
                  <a:pt x="261" y="135"/>
                  <a:pt x="261" y="135"/>
                  <a:pt x="261" y="135"/>
                </a:cubicBezTo>
                <a:cubicBezTo>
                  <a:pt x="261" y="135"/>
                  <a:pt x="261" y="135"/>
                  <a:pt x="261" y="135"/>
                </a:cubicBezTo>
                <a:cubicBezTo>
                  <a:pt x="268" y="135"/>
                  <a:pt x="273" y="141"/>
                  <a:pt x="273" y="147"/>
                </a:cubicBezTo>
                <a:cubicBezTo>
                  <a:pt x="273" y="260"/>
                  <a:pt x="273" y="260"/>
                  <a:pt x="273" y="260"/>
                </a:cubicBezTo>
                <a:cubicBezTo>
                  <a:pt x="273" y="267"/>
                  <a:pt x="268" y="272"/>
                  <a:pt x="261" y="272"/>
                </a:cubicBezTo>
                <a:cubicBezTo>
                  <a:pt x="254" y="272"/>
                  <a:pt x="254" y="272"/>
                  <a:pt x="254" y="272"/>
                </a:cubicBezTo>
                <a:cubicBezTo>
                  <a:pt x="252" y="275"/>
                  <a:pt x="249" y="277"/>
                  <a:pt x="246" y="279"/>
                </a:cubicBezTo>
                <a:cubicBezTo>
                  <a:pt x="246" y="279"/>
                  <a:pt x="246" y="279"/>
                  <a:pt x="246" y="279"/>
                </a:cubicBezTo>
                <a:cubicBezTo>
                  <a:pt x="264" y="279"/>
                  <a:pt x="264" y="279"/>
                  <a:pt x="264" y="279"/>
                </a:cubicBezTo>
                <a:cubicBezTo>
                  <a:pt x="267" y="274"/>
                  <a:pt x="267" y="274"/>
                  <a:pt x="267" y="274"/>
                </a:cubicBezTo>
                <a:cubicBezTo>
                  <a:pt x="273" y="272"/>
                  <a:pt x="277" y="267"/>
                  <a:pt x="277" y="260"/>
                </a:cubicBezTo>
                <a:close/>
                <a:moveTo>
                  <a:pt x="268" y="226"/>
                </a:moveTo>
                <a:cubicBezTo>
                  <a:pt x="268" y="222"/>
                  <a:pt x="265" y="219"/>
                  <a:pt x="261" y="219"/>
                </a:cubicBezTo>
                <a:cubicBezTo>
                  <a:pt x="261" y="240"/>
                  <a:pt x="261" y="240"/>
                  <a:pt x="261" y="240"/>
                </a:cubicBezTo>
                <a:cubicBezTo>
                  <a:pt x="265" y="240"/>
                  <a:pt x="268" y="237"/>
                  <a:pt x="268" y="234"/>
                </a:cubicBezTo>
                <a:lnTo>
                  <a:pt x="268" y="226"/>
                </a:lnTo>
                <a:close/>
                <a:moveTo>
                  <a:pt x="261" y="245"/>
                </a:moveTo>
                <a:cubicBezTo>
                  <a:pt x="261" y="254"/>
                  <a:pt x="261" y="254"/>
                  <a:pt x="261" y="254"/>
                </a:cubicBezTo>
                <a:cubicBezTo>
                  <a:pt x="261" y="258"/>
                  <a:pt x="260" y="262"/>
                  <a:pt x="259" y="266"/>
                </a:cubicBezTo>
                <a:cubicBezTo>
                  <a:pt x="261" y="266"/>
                  <a:pt x="261" y="266"/>
                  <a:pt x="261" y="266"/>
                </a:cubicBezTo>
                <a:cubicBezTo>
                  <a:pt x="265" y="266"/>
                  <a:pt x="268" y="263"/>
                  <a:pt x="268" y="259"/>
                </a:cubicBezTo>
                <a:cubicBezTo>
                  <a:pt x="268" y="251"/>
                  <a:pt x="268" y="251"/>
                  <a:pt x="268" y="251"/>
                </a:cubicBezTo>
                <a:cubicBezTo>
                  <a:pt x="268" y="248"/>
                  <a:pt x="265" y="245"/>
                  <a:pt x="261" y="245"/>
                </a:cubicBezTo>
                <a:close/>
                <a:moveTo>
                  <a:pt x="253" y="254"/>
                </a:moveTo>
                <a:cubicBezTo>
                  <a:pt x="253" y="103"/>
                  <a:pt x="253" y="103"/>
                  <a:pt x="253" y="103"/>
                </a:cubicBezTo>
                <a:cubicBezTo>
                  <a:pt x="253" y="92"/>
                  <a:pt x="244" y="83"/>
                  <a:pt x="233" y="83"/>
                </a:cubicBezTo>
                <a:cubicBezTo>
                  <a:pt x="223" y="83"/>
                  <a:pt x="223" y="83"/>
                  <a:pt x="223" y="83"/>
                </a:cubicBezTo>
                <a:cubicBezTo>
                  <a:pt x="223" y="87"/>
                  <a:pt x="223" y="87"/>
                  <a:pt x="223" y="87"/>
                </a:cubicBezTo>
                <a:cubicBezTo>
                  <a:pt x="233" y="87"/>
                  <a:pt x="233" y="87"/>
                  <a:pt x="233" y="87"/>
                </a:cubicBezTo>
                <a:cubicBezTo>
                  <a:pt x="242" y="87"/>
                  <a:pt x="249" y="94"/>
                  <a:pt x="249" y="103"/>
                </a:cubicBezTo>
                <a:cubicBezTo>
                  <a:pt x="249" y="254"/>
                  <a:pt x="249" y="254"/>
                  <a:pt x="249" y="254"/>
                </a:cubicBezTo>
                <a:cubicBezTo>
                  <a:pt x="249" y="262"/>
                  <a:pt x="242" y="269"/>
                  <a:pt x="233" y="269"/>
                </a:cubicBezTo>
                <a:cubicBezTo>
                  <a:pt x="213" y="269"/>
                  <a:pt x="213" y="269"/>
                  <a:pt x="213" y="269"/>
                </a:cubicBezTo>
                <a:cubicBezTo>
                  <a:pt x="211" y="271"/>
                  <a:pt x="209" y="273"/>
                  <a:pt x="207" y="275"/>
                </a:cubicBezTo>
                <a:cubicBezTo>
                  <a:pt x="209" y="279"/>
                  <a:pt x="209" y="279"/>
                  <a:pt x="209" y="279"/>
                </a:cubicBezTo>
                <a:cubicBezTo>
                  <a:pt x="237" y="279"/>
                  <a:pt x="237" y="279"/>
                  <a:pt x="237" y="279"/>
                </a:cubicBezTo>
                <a:cubicBezTo>
                  <a:pt x="240" y="273"/>
                  <a:pt x="240" y="273"/>
                  <a:pt x="240" y="273"/>
                </a:cubicBezTo>
                <a:cubicBezTo>
                  <a:pt x="248" y="270"/>
                  <a:pt x="253" y="262"/>
                  <a:pt x="253" y="254"/>
                </a:cubicBezTo>
                <a:close/>
                <a:moveTo>
                  <a:pt x="215" y="245"/>
                </a:moveTo>
                <a:cubicBezTo>
                  <a:pt x="215" y="44"/>
                  <a:pt x="215" y="44"/>
                  <a:pt x="215" y="44"/>
                </a:cubicBezTo>
                <a:cubicBezTo>
                  <a:pt x="215" y="29"/>
                  <a:pt x="203" y="17"/>
                  <a:pt x="188" y="17"/>
                </a:cubicBezTo>
                <a:cubicBezTo>
                  <a:pt x="43" y="17"/>
                  <a:pt x="43" y="17"/>
                  <a:pt x="43" y="17"/>
                </a:cubicBezTo>
                <a:cubicBezTo>
                  <a:pt x="28" y="17"/>
                  <a:pt x="16" y="29"/>
                  <a:pt x="16" y="44"/>
                </a:cubicBezTo>
                <a:cubicBezTo>
                  <a:pt x="16" y="245"/>
                  <a:pt x="16" y="245"/>
                  <a:pt x="16" y="245"/>
                </a:cubicBezTo>
                <a:cubicBezTo>
                  <a:pt x="16" y="257"/>
                  <a:pt x="24" y="266"/>
                  <a:pt x="34" y="270"/>
                </a:cubicBezTo>
                <a:cubicBezTo>
                  <a:pt x="38" y="279"/>
                  <a:pt x="38" y="279"/>
                  <a:pt x="38" y="279"/>
                </a:cubicBezTo>
                <a:cubicBezTo>
                  <a:pt x="75" y="279"/>
                  <a:pt x="75" y="279"/>
                  <a:pt x="75" y="279"/>
                </a:cubicBezTo>
                <a:cubicBezTo>
                  <a:pt x="79" y="272"/>
                  <a:pt x="79" y="272"/>
                  <a:pt x="79" y="272"/>
                </a:cubicBezTo>
                <a:cubicBezTo>
                  <a:pt x="153" y="272"/>
                  <a:pt x="153" y="272"/>
                  <a:pt x="153" y="272"/>
                </a:cubicBezTo>
                <a:cubicBezTo>
                  <a:pt x="156" y="279"/>
                  <a:pt x="156" y="279"/>
                  <a:pt x="156" y="279"/>
                </a:cubicBezTo>
                <a:cubicBezTo>
                  <a:pt x="193" y="279"/>
                  <a:pt x="193" y="279"/>
                  <a:pt x="193" y="279"/>
                </a:cubicBezTo>
                <a:cubicBezTo>
                  <a:pt x="198" y="270"/>
                  <a:pt x="198" y="270"/>
                  <a:pt x="198" y="270"/>
                </a:cubicBezTo>
                <a:cubicBezTo>
                  <a:pt x="208" y="266"/>
                  <a:pt x="215" y="257"/>
                  <a:pt x="215" y="245"/>
                </a:cubicBezTo>
                <a:close/>
                <a:moveTo>
                  <a:pt x="188" y="266"/>
                </a:moveTo>
                <a:cubicBezTo>
                  <a:pt x="43" y="266"/>
                  <a:pt x="43" y="266"/>
                  <a:pt x="43" y="266"/>
                </a:cubicBezTo>
                <a:cubicBezTo>
                  <a:pt x="32" y="266"/>
                  <a:pt x="22" y="257"/>
                  <a:pt x="22" y="245"/>
                </a:cubicBezTo>
                <a:cubicBezTo>
                  <a:pt x="22" y="44"/>
                  <a:pt x="22" y="44"/>
                  <a:pt x="22" y="44"/>
                </a:cubicBezTo>
                <a:cubicBezTo>
                  <a:pt x="22" y="32"/>
                  <a:pt x="32" y="23"/>
                  <a:pt x="43" y="23"/>
                </a:cubicBezTo>
                <a:cubicBezTo>
                  <a:pt x="188" y="23"/>
                  <a:pt x="188" y="23"/>
                  <a:pt x="188" y="23"/>
                </a:cubicBezTo>
                <a:cubicBezTo>
                  <a:pt x="200" y="23"/>
                  <a:pt x="209" y="32"/>
                  <a:pt x="209" y="44"/>
                </a:cubicBezTo>
                <a:cubicBezTo>
                  <a:pt x="209" y="245"/>
                  <a:pt x="209" y="245"/>
                  <a:pt x="209" y="245"/>
                </a:cubicBezTo>
                <a:cubicBezTo>
                  <a:pt x="209" y="257"/>
                  <a:pt x="200" y="266"/>
                  <a:pt x="188" y="266"/>
                </a:cubicBezTo>
                <a:close/>
                <a:moveTo>
                  <a:pt x="241" y="117"/>
                </a:moveTo>
                <a:cubicBezTo>
                  <a:pt x="241" y="107"/>
                  <a:pt x="241" y="107"/>
                  <a:pt x="241" y="107"/>
                </a:cubicBezTo>
                <a:cubicBezTo>
                  <a:pt x="241" y="102"/>
                  <a:pt x="237" y="98"/>
                  <a:pt x="232" y="98"/>
                </a:cubicBezTo>
                <a:cubicBezTo>
                  <a:pt x="223" y="98"/>
                  <a:pt x="223" y="98"/>
                  <a:pt x="223" y="98"/>
                </a:cubicBezTo>
                <a:cubicBezTo>
                  <a:pt x="223" y="109"/>
                  <a:pt x="223" y="109"/>
                  <a:pt x="223" y="109"/>
                </a:cubicBezTo>
                <a:cubicBezTo>
                  <a:pt x="226" y="109"/>
                  <a:pt x="226" y="109"/>
                  <a:pt x="226" y="109"/>
                </a:cubicBezTo>
                <a:cubicBezTo>
                  <a:pt x="228" y="109"/>
                  <a:pt x="229" y="110"/>
                  <a:pt x="229" y="112"/>
                </a:cubicBezTo>
                <a:cubicBezTo>
                  <a:pt x="229" y="114"/>
                  <a:pt x="228" y="115"/>
                  <a:pt x="226" y="115"/>
                </a:cubicBezTo>
                <a:cubicBezTo>
                  <a:pt x="223" y="115"/>
                  <a:pt x="223" y="115"/>
                  <a:pt x="223" y="115"/>
                </a:cubicBezTo>
                <a:cubicBezTo>
                  <a:pt x="223" y="126"/>
                  <a:pt x="223" y="126"/>
                  <a:pt x="223" y="126"/>
                </a:cubicBezTo>
                <a:cubicBezTo>
                  <a:pt x="232" y="126"/>
                  <a:pt x="232" y="126"/>
                  <a:pt x="232" y="126"/>
                </a:cubicBezTo>
                <a:cubicBezTo>
                  <a:pt x="237" y="126"/>
                  <a:pt x="241" y="122"/>
                  <a:pt x="241" y="117"/>
                </a:cubicBezTo>
                <a:close/>
                <a:moveTo>
                  <a:pt x="4" y="88"/>
                </a:moveTo>
                <a:cubicBezTo>
                  <a:pt x="0" y="88"/>
                  <a:pt x="0" y="88"/>
                  <a:pt x="0" y="88"/>
                </a:cubicBezTo>
                <a:cubicBezTo>
                  <a:pt x="0" y="96"/>
                  <a:pt x="0" y="96"/>
                  <a:pt x="0" y="96"/>
                </a:cubicBezTo>
                <a:cubicBezTo>
                  <a:pt x="4" y="96"/>
                  <a:pt x="4" y="96"/>
                  <a:pt x="4" y="96"/>
                </a:cubicBezTo>
                <a:lnTo>
                  <a:pt x="4" y="88"/>
                </a:lnTo>
                <a:close/>
                <a:moveTo>
                  <a:pt x="125" y="0"/>
                </a:moveTo>
                <a:cubicBezTo>
                  <a:pt x="117" y="0"/>
                  <a:pt x="117" y="0"/>
                  <a:pt x="117" y="0"/>
                </a:cubicBezTo>
                <a:cubicBezTo>
                  <a:pt x="117" y="4"/>
                  <a:pt x="117" y="4"/>
                  <a:pt x="117" y="4"/>
                </a:cubicBezTo>
                <a:cubicBezTo>
                  <a:pt x="125" y="4"/>
                  <a:pt x="125" y="4"/>
                  <a:pt x="125" y="4"/>
                </a:cubicBezTo>
                <a:lnTo>
                  <a:pt x="125" y="0"/>
                </a:lnTo>
                <a:close/>
                <a:moveTo>
                  <a:pt x="61" y="0"/>
                </a:moveTo>
                <a:cubicBezTo>
                  <a:pt x="53" y="0"/>
                  <a:pt x="53" y="0"/>
                  <a:pt x="53" y="0"/>
                </a:cubicBezTo>
                <a:cubicBezTo>
                  <a:pt x="53" y="4"/>
                  <a:pt x="53" y="4"/>
                  <a:pt x="53" y="4"/>
                </a:cubicBezTo>
                <a:cubicBezTo>
                  <a:pt x="61" y="4"/>
                  <a:pt x="61" y="4"/>
                  <a:pt x="61" y="4"/>
                </a:cubicBezTo>
                <a:lnTo>
                  <a:pt x="61" y="0"/>
                </a:lnTo>
                <a:close/>
                <a:moveTo>
                  <a:pt x="42" y="4"/>
                </a:moveTo>
                <a:cubicBezTo>
                  <a:pt x="45" y="4"/>
                  <a:pt x="45" y="4"/>
                  <a:pt x="45" y="4"/>
                </a:cubicBezTo>
                <a:cubicBezTo>
                  <a:pt x="45" y="0"/>
                  <a:pt x="45" y="0"/>
                  <a:pt x="45" y="0"/>
                </a:cubicBezTo>
                <a:cubicBezTo>
                  <a:pt x="42" y="0"/>
                  <a:pt x="42" y="0"/>
                  <a:pt x="42" y="0"/>
                </a:cubicBezTo>
                <a:cubicBezTo>
                  <a:pt x="40" y="0"/>
                  <a:pt x="39" y="0"/>
                  <a:pt x="37" y="1"/>
                </a:cubicBezTo>
                <a:cubicBezTo>
                  <a:pt x="37" y="5"/>
                  <a:pt x="37" y="5"/>
                  <a:pt x="37" y="5"/>
                </a:cubicBezTo>
                <a:cubicBezTo>
                  <a:pt x="39" y="4"/>
                  <a:pt x="40" y="4"/>
                  <a:pt x="42" y="4"/>
                </a:cubicBezTo>
                <a:close/>
                <a:moveTo>
                  <a:pt x="8" y="25"/>
                </a:moveTo>
                <a:cubicBezTo>
                  <a:pt x="4" y="24"/>
                  <a:pt x="4" y="24"/>
                  <a:pt x="4" y="24"/>
                </a:cubicBezTo>
                <a:cubicBezTo>
                  <a:pt x="3" y="26"/>
                  <a:pt x="2" y="29"/>
                  <a:pt x="1" y="32"/>
                </a:cubicBezTo>
                <a:cubicBezTo>
                  <a:pt x="5" y="33"/>
                  <a:pt x="5" y="33"/>
                  <a:pt x="5" y="33"/>
                </a:cubicBezTo>
                <a:cubicBezTo>
                  <a:pt x="6" y="30"/>
                  <a:pt x="7" y="28"/>
                  <a:pt x="8" y="25"/>
                </a:cubicBezTo>
                <a:close/>
                <a:moveTo>
                  <a:pt x="93" y="0"/>
                </a:moveTo>
                <a:cubicBezTo>
                  <a:pt x="85" y="0"/>
                  <a:pt x="85" y="0"/>
                  <a:pt x="85" y="0"/>
                </a:cubicBezTo>
                <a:cubicBezTo>
                  <a:pt x="85" y="4"/>
                  <a:pt x="85" y="4"/>
                  <a:pt x="85" y="4"/>
                </a:cubicBezTo>
                <a:cubicBezTo>
                  <a:pt x="93" y="4"/>
                  <a:pt x="93" y="4"/>
                  <a:pt x="93" y="4"/>
                </a:cubicBezTo>
                <a:lnTo>
                  <a:pt x="93" y="0"/>
                </a:lnTo>
                <a:close/>
                <a:moveTo>
                  <a:pt x="77" y="0"/>
                </a:moveTo>
                <a:cubicBezTo>
                  <a:pt x="69" y="0"/>
                  <a:pt x="69" y="0"/>
                  <a:pt x="69" y="0"/>
                </a:cubicBezTo>
                <a:cubicBezTo>
                  <a:pt x="69" y="4"/>
                  <a:pt x="69" y="4"/>
                  <a:pt x="69" y="4"/>
                </a:cubicBezTo>
                <a:cubicBezTo>
                  <a:pt x="77" y="4"/>
                  <a:pt x="77" y="4"/>
                  <a:pt x="77" y="4"/>
                </a:cubicBezTo>
                <a:lnTo>
                  <a:pt x="77" y="0"/>
                </a:lnTo>
                <a:close/>
                <a:moveTo>
                  <a:pt x="141" y="0"/>
                </a:moveTo>
                <a:cubicBezTo>
                  <a:pt x="133" y="0"/>
                  <a:pt x="133" y="0"/>
                  <a:pt x="133" y="0"/>
                </a:cubicBezTo>
                <a:cubicBezTo>
                  <a:pt x="133" y="4"/>
                  <a:pt x="133" y="4"/>
                  <a:pt x="133" y="4"/>
                </a:cubicBezTo>
                <a:cubicBezTo>
                  <a:pt x="141" y="4"/>
                  <a:pt x="141" y="4"/>
                  <a:pt x="141" y="4"/>
                </a:cubicBezTo>
                <a:lnTo>
                  <a:pt x="141" y="0"/>
                </a:lnTo>
                <a:close/>
                <a:moveTo>
                  <a:pt x="4" y="56"/>
                </a:moveTo>
                <a:cubicBezTo>
                  <a:pt x="0" y="56"/>
                  <a:pt x="0" y="56"/>
                  <a:pt x="0" y="56"/>
                </a:cubicBezTo>
                <a:cubicBezTo>
                  <a:pt x="0" y="64"/>
                  <a:pt x="0" y="64"/>
                  <a:pt x="0" y="64"/>
                </a:cubicBezTo>
                <a:cubicBezTo>
                  <a:pt x="4" y="64"/>
                  <a:pt x="4" y="64"/>
                  <a:pt x="4" y="64"/>
                </a:cubicBezTo>
                <a:lnTo>
                  <a:pt x="4" y="56"/>
                </a:lnTo>
                <a:close/>
                <a:moveTo>
                  <a:pt x="4" y="42"/>
                </a:moveTo>
                <a:cubicBezTo>
                  <a:pt x="4" y="42"/>
                  <a:pt x="4" y="41"/>
                  <a:pt x="4" y="40"/>
                </a:cubicBezTo>
                <a:cubicBezTo>
                  <a:pt x="0" y="40"/>
                  <a:pt x="0" y="40"/>
                  <a:pt x="0" y="40"/>
                </a:cubicBezTo>
                <a:cubicBezTo>
                  <a:pt x="0" y="41"/>
                  <a:pt x="0" y="41"/>
                  <a:pt x="0" y="42"/>
                </a:cubicBezTo>
                <a:cubicBezTo>
                  <a:pt x="0" y="48"/>
                  <a:pt x="0" y="48"/>
                  <a:pt x="0" y="48"/>
                </a:cubicBezTo>
                <a:cubicBezTo>
                  <a:pt x="4" y="48"/>
                  <a:pt x="4" y="48"/>
                  <a:pt x="4" y="48"/>
                </a:cubicBezTo>
                <a:lnTo>
                  <a:pt x="4" y="42"/>
                </a:lnTo>
                <a:close/>
                <a:moveTo>
                  <a:pt x="17" y="14"/>
                </a:moveTo>
                <a:cubicBezTo>
                  <a:pt x="14" y="11"/>
                  <a:pt x="14" y="11"/>
                  <a:pt x="14" y="11"/>
                </a:cubicBezTo>
                <a:cubicBezTo>
                  <a:pt x="12" y="12"/>
                  <a:pt x="10" y="14"/>
                  <a:pt x="9" y="17"/>
                </a:cubicBezTo>
                <a:cubicBezTo>
                  <a:pt x="12" y="19"/>
                  <a:pt x="12" y="19"/>
                  <a:pt x="12" y="19"/>
                </a:cubicBezTo>
                <a:cubicBezTo>
                  <a:pt x="13" y="17"/>
                  <a:pt x="15" y="15"/>
                  <a:pt x="17" y="14"/>
                </a:cubicBezTo>
                <a:close/>
                <a:moveTo>
                  <a:pt x="4" y="72"/>
                </a:moveTo>
                <a:cubicBezTo>
                  <a:pt x="0" y="72"/>
                  <a:pt x="0" y="72"/>
                  <a:pt x="0" y="72"/>
                </a:cubicBezTo>
                <a:cubicBezTo>
                  <a:pt x="0" y="80"/>
                  <a:pt x="0" y="80"/>
                  <a:pt x="0" y="80"/>
                </a:cubicBezTo>
                <a:cubicBezTo>
                  <a:pt x="4" y="80"/>
                  <a:pt x="4" y="80"/>
                  <a:pt x="4" y="80"/>
                </a:cubicBezTo>
                <a:lnTo>
                  <a:pt x="4" y="72"/>
                </a:lnTo>
                <a:close/>
                <a:moveTo>
                  <a:pt x="30" y="6"/>
                </a:moveTo>
                <a:cubicBezTo>
                  <a:pt x="29" y="2"/>
                  <a:pt x="29" y="2"/>
                  <a:pt x="29" y="2"/>
                </a:cubicBezTo>
                <a:cubicBezTo>
                  <a:pt x="26" y="3"/>
                  <a:pt x="24" y="4"/>
                  <a:pt x="21" y="6"/>
                </a:cubicBezTo>
                <a:cubicBezTo>
                  <a:pt x="23" y="9"/>
                  <a:pt x="23" y="9"/>
                  <a:pt x="23" y="9"/>
                </a:cubicBezTo>
                <a:cubicBezTo>
                  <a:pt x="25" y="8"/>
                  <a:pt x="28" y="7"/>
                  <a:pt x="30" y="6"/>
                </a:cubicBezTo>
                <a:close/>
                <a:moveTo>
                  <a:pt x="109" y="0"/>
                </a:moveTo>
                <a:cubicBezTo>
                  <a:pt x="101" y="0"/>
                  <a:pt x="101" y="0"/>
                  <a:pt x="101" y="0"/>
                </a:cubicBezTo>
                <a:cubicBezTo>
                  <a:pt x="101" y="4"/>
                  <a:pt x="101" y="4"/>
                  <a:pt x="101" y="4"/>
                </a:cubicBezTo>
                <a:cubicBezTo>
                  <a:pt x="109" y="4"/>
                  <a:pt x="109" y="4"/>
                  <a:pt x="109" y="4"/>
                </a:cubicBezTo>
                <a:lnTo>
                  <a:pt x="109" y="0"/>
                </a:lnTo>
                <a:close/>
                <a:moveTo>
                  <a:pt x="251" y="47"/>
                </a:moveTo>
                <a:cubicBezTo>
                  <a:pt x="247" y="40"/>
                  <a:pt x="247" y="40"/>
                  <a:pt x="247" y="40"/>
                </a:cubicBezTo>
                <a:cubicBezTo>
                  <a:pt x="244" y="42"/>
                  <a:pt x="244" y="42"/>
                  <a:pt x="244" y="42"/>
                </a:cubicBezTo>
                <a:cubicBezTo>
                  <a:pt x="247" y="49"/>
                  <a:pt x="247" y="49"/>
                  <a:pt x="247" y="49"/>
                </a:cubicBezTo>
                <a:lnTo>
                  <a:pt x="251" y="47"/>
                </a:lnTo>
                <a:close/>
                <a:moveTo>
                  <a:pt x="259" y="61"/>
                </a:moveTo>
                <a:cubicBezTo>
                  <a:pt x="255" y="54"/>
                  <a:pt x="255" y="54"/>
                  <a:pt x="255" y="54"/>
                </a:cubicBezTo>
                <a:cubicBezTo>
                  <a:pt x="251" y="56"/>
                  <a:pt x="251" y="56"/>
                  <a:pt x="251" y="56"/>
                </a:cubicBezTo>
                <a:cubicBezTo>
                  <a:pt x="255" y="63"/>
                  <a:pt x="255" y="63"/>
                  <a:pt x="255" y="63"/>
                </a:cubicBezTo>
                <a:lnTo>
                  <a:pt x="259" y="61"/>
                </a:lnTo>
                <a:close/>
                <a:moveTo>
                  <a:pt x="266" y="75"/>
                </a:moveTo>
                <a:cubicBezTo>
                  <a:pt x="262" y="68"/>
                  <a:pt x="262" y="68"/>
                  <a:pt x="262" y="68"/>
                </a:cubicBezTo>
                <a:cubicBezTo>
                  <a:pt x="259" y="70"/>
                  <a:pt x="259" y="70"/>
                  <a:pt x="259" y="70"/>
                </a:cubicBezTo>
                <a:cubicBezTo>
                  <a:pt x="263" y="77"/>
                  <a:pt x="263" y="77"/>
                  <a:pt x="263" y="77"/>
                </a:cubicBezTo>
                <a:lnTo>
                  <a:pt x="266" y="75"/>
                </a:lnTo>
                <a:close/>
                <a:moveTo>
                  <a:pt x="274" y="89"/>
                </a:moveTo>
                <a:cubicBezTo>
                  <a:pt x="270" y="82"/>
                  <a:pt x="270" y="82"/>
                  <a:pt x="270" y="82"/>
                </a:cubicBezTo>
                <a:cubicBezTo>
                  <a:pt x="266" y="84"/>
                  <a:pt x="266" y="84"/>
                  <a:pt x="266" y="84"/>
                </a:cubicBezTo>
                <a:cubicBezTo>
                  <a:pt x="270" y="91"/>
                  <a:pt x="270" y="91"/>
                  <a:pt x="270" y="91"/>
                </a:cubicBezTo>
                <a:lnTo>
                  <a:pt x="274" y="89"/>
                </a:lnTo>
                <a:close/>
                <a:moveTo>
                  <a:pt x="232" y="20"/>
                </a:moveTo>
                <a:cubicBezTo>
                  <a:pt x="231" y="19"/>
                  <a:pt x="228" y="17"/>
                  <a:pt x="226" y="15"/>
                </a:cubicBezTo>
                <a:cubicBezTo>
                  <a:pt x="224" y="19"/>
                  <a:pt x="224" y="19"/>
                  <a:pt x="224" y="19"/>
                </a:cubicBezTo>
                <a:cubicBezTo>
                  <a:pt x="226" y="20"/>
                  <a:pt x="228" y="22"/>
                  <a:pt x="230" y="23"/>
                </a:cubicBezTo>
                <a:lnTo>
                  <a:pt x="232" y="20"/>
                </a:lnTo>
                <a:close/>
                <a:moveTo>
                  <a:pt x="243" y="33"/>
                </a:moveTo>
                <a:cubicBezTo>
                  <a:pt x="242" y="31"/>
                  <a:pt x="240" y="28"/>
                  <a:pt x="238" y="26"/>
                </a:cubicBezTo>
                <a:cubicBezTo>
                  <a:pt x="235" y="29"/>
                  <a:pt x="235" y="29"/>
                  <a:pt x="235" y="29"/>
                </a:cubicBezTo>
                <a:cubicBezTo>
                  <a:pt x="237" y="31"/>
                  <a:pt x="239" y="33"/>
                  <a:pt x="240" y="35"/>
                </a:cubicBezTo>
                <a:lnTo>
                  <a:pt x="243" y="33"/>
                </a:lnTo>
                <a:close/>
                <a:moveTo>
                  <a:pt x="277" y="105"/>
                </a:moveTo>
                <a:cubicBezTo>
                  <a:pt x="280" y="104"/>
                  <a:pt x="280" y="104"/>
                  <a:pt x="280" y="104"/>
                </a:cubicBezTo>
                <a:cubicBezTo>
                  <a:pt x="279" y="101"/>
                  <a:pt x="278" y="99"/>
                  <a:pt x="277" y="96"/>
                </a:cubicBezTo>
                <a:cubicBezTo>
                  <a:pt x="274" y="98"/>
                  <a:pt x="274" y="98"/>
                  <a:pt x="274" y="98"/>
                </a:cubicBezTo>
                <a:cubicBezTo>
                  <a:pt x="275" y="100"/>
                  <a:pt x="276" y="103"/>
                  <a:pt x="277" y="105"/>
                </a:cubicBezTo>
                <a:close/>
                <a:moveTo>
                  <a:pt x="205" y="4"/>
                </a:moveTo>
                <a:cubicBezTo>
                  <a:pt x="202" y="3"/>
                  <a:pt x="199" y="2"/>
                  <a:pt x="197" y="2"/>
                </a:cubicBezTo>
                <a:cubicBezTo>
                  <a:pt x="196" y="6"/>
                  <a:pt x="196" y="6"/>
                  <a:pt x="196" y="6"/>
                </a:cubicBezTo>
                <a:cubicBezTo>
                  <a:pt x="198" y="6"/>
                  <a:pt x="201" y="7"/>
                  <a:pt x="203" y="8"/>
                </a:cubicBezTo>
                <a:lnTo>
                  <a:pt x="205" y="4"/>
                </a:lnTo>
                <a:close/>
                <a:moveTo>
                  <a:pt x="157" y="0"/>
                </a:moveTo>
                <a:cubicBezTo>
                  <a:pt x="149" y="0"/>
                  <a:pt x="149" y="0"/>
                  <a:pt x="149" y="0"/>
                </a:cubicBezTo>
                <a:cubicBezTo>
                  <a:pt x="149" y="4"/>
                  <a:pt x="149" y="4"/>
                  <a:pt x="149" y="4"/>
                </a:cubicBezTo>
                <a:cubicBezTo>
                  <a:pt x="157" y="4"/>
                  <a:pt x="157" y="4"/>
                  <a:pt x="157" y="4"/>
                </a:cubicBezTo>
                <a:lnTo>
                  <a:pt x="157" y="0"/>
                </a:lnTo>
                <a:close/>
                <a:moveTo>
                  <a:pt x="172" y="0"/>
                </a:moveTo>
                <a:cubicBezTo>
                  <a:pt x="165" y="0"/>
                  <a:pt x="165" y="0"/>
                  <a:pt x="165" y="0"/>
                </a:cubicBezTo>
                <a:cubicBezTo>
                  <a:pt x="165" y="4"/>
                  <a:pt x="165" y="4"/>
                  <a:pt x="165" y="4"/>
                </a:cubicBezTo>
                <a:cubicBezTo>
                  <a:pt x="172" y="4"/>
                  <a:pt x="172" y="4"/>
                  <a:pt x="172" y="4"/>
                </a:cubicBezTo>
                <a:lnTo>
                  <a:pt x="172" y="0"/>
                </a:lnTo>
                <a:close/>
                <a:moveTo>
                  <a:pt x="188" y="4"/>
                </a:moveTo>
                <a:cubicBezTo>
                  <a:pt x="189" y="0"/>
                  <a:pt x="189" y="0"/>
                  <a:pt x="189" y="0"/>
                </a:cubicBezTo>
                <a:cubicBezTo>
                  <a:pt x="187" y="0"/>
                  <a:pt x="186" y="0"/>
                  <a:pt x="185" y="0"/>
                </a:cubicBezTo>
                <a:cubicBezTo>
                  <a:pt x="180" y="0"/>
                  <a:pt x="180" y="0"/>
                  <a:pt x="180" y="0"/>
                </a:cubicBezTo>
                <a:cubicBezTo>
                  <a:pt x="180" y="4"/>
                  <a:pt x="180" y="4"/>
                  <a:pt x="180" y="4"/>
                </a:cubicBezTo>
                <a:cubicBezTo>
                  <a:pt x="185" y="4"/>
                  <a:pt x="185" y="4"/>
                  <a:pt x="185" y="4"/>
                </a:cubicBezTo>
                <a:cubicBezTo>
                  <a:pt x="186" y="4"/>
                  <a:pt x="187" y="4"/>
                  <a:pt x="188" y="4"/>
                </a:cubicBezTo>
                <a:close/>
                <a:moveTo>
                  <a:pt x="219" y="11"/>
                </a:moveTo>
                <a:cubicBezTo>
                  <a:pt x="217" y="9"/>
                  <a:pt x="215" y="8"/>
                  <a:pt x="212" y="7"/>
                </a:cubicBezTo>
                <a:cubicBezTo>
                  <a:pt x="210" y="11"/>
                  <a:pt x="210" y="11"/>
                  <a:pt x="210" y="11"/>
                </a:cubicBezTo>
                <a:cubicBezTo>
                  <a:pt x="213" y="12"/>
                  <a:pt x="215" y="13"/>
                  <a:pt x="217" y="14"/>
                </a:cubicBezTo>
                <a:lnTo>
                  <a:pt x="219" y="11"/>
                </a:lnTo>
                <a:close/>
                <a:moveTo>
                  <a:pt x="285" y="135"/>
                </a:moveTo>
                <a:cubicBezTo>
                  <a:pt x="289" y="135"/>
                  <a:pt x="289" y="135"/>
                  <a:pt x="289" y="135"/>
                </a:cubicBezTo>
                <a:cubicBezTo>
                  <a:pt x="289" y="132"/>
                  <a:pt x="288" y="129"/>
                  <a:pt x="288" y="127"/>
                </a:cubicBezTo>
                <a:cubicBezTo>
                  <a:pt x="284" y="128"/>
                  <a:pt x="284" y="128"/>
                  <a:pt x="284" y="128"/>
                </a:cubicBezTo>
                <a:cubicBezTo>
                  <a:pt x="284" y="130"/>
                  <a:pt x="285" y="133"/>
                  <a:pt x="285" y="135"/>
                </a:cubicBezTo>
                <a:close/>
                <a:moveTo>
                  <a:pt x="288" y="151"/>
                </a:moveTo>
                <a:cubicBezTo>
                  <a:pt x="292" y="150"/>
                  <a:pt x="292" y="150"/>
                  <a:pt x="292" y="150"/>
                </a:cubicBezTo>
                <a:cubicBezTo>
                  <a:pt x="292" y="148"/>
                  <a:pt x="291" y="145"/>
                  <a:pt x="291" y="142"/>
                </a:cubicBezTo>
                <a:cubicBezTo>
                  <a:pt x="287" y="143"/>
                  <a:pt x="287" y="143"/>
                  <a:pt x="287" y="143"/>
                </a:cubicBezTo>
                <a:cubicBezTo>
                  <a:pt x="287" y="146"/>
                  <a:pt x="288" y="148"/>
                  <a:pt x="288" y="151"/>
                </a:cubicBezTo>
                <a:close/>
                <a:moveTo>
                  <a:pt x="242" y="296"/>
                </a:moveTo>
                <a:cubicBezTo>
                  <a:pt x="250" y="296"/>
                  <a:pt x="250" y="296"/>
                  <a:pt x="250" y="296"/>
                </a:cubicBezTo>
                <a:cubicBezTo>
                  <a:pt x="250" y="292"/>
                  <a:pt x="250" y="292"/>
                  <a:pt x="250" y="292"/>
                </a:cubicBezTo>
                <a:cubicBezTo>
                  <a:pt x="242" y="292"/>
                  <a:pt x="242" y="292"/>
                  <a:pt x="242" y="292"/>
                </a:cubicBezTo>
                <a:lnTo>
                  <a:pt x="242" y="296"/>
                </a:lnTo>
                <a:close/>
                <a:moveTo>
                  <a:pt x="226" y="296"/>
                </a:moveTo>
                <a:cubicBezTo>
                  <a:pt x="234" y="296"/>
                  <a:pt x="234" y="296"/>
                  <a:pt x="234" y="296"/>
                </a:cubicBezTo>
                <a:cubicBezTo>
                  <a:pt x="234" y="292"/>
                  <a:pt x="234" y="292"/>
                  <a:pt x="234" y="292"/>
                </a:cubicBezTo>
                <a:cubicBezTo>
                  <a:pt x="226" y="292"/>
                  <a:pt x="226" y="292"/>
                  <a:pt x="226" y="292"/>
                </a:cubicBezTo>
                <a:lnTo>
                  <a:pt x="226" y="296"/>
                </a:lnTo>
                <a:close/>
                <a:moveTo>
                  <a:pt x="258" y="292"/>
                </a:moveTo>
                <a:cubicBezTo>
                  <a:pt x="259" y="296"/>
                  <a:pt x="259" y="296"/>
                  <a:pt x="259" y="296"/>
                </a:cubicBezTo>
                <a:cubicBezTo>
                  <a:pt x="261" y="295"/>
                  <a:pt x="264" y="294"/>
                  <a:pt x="267" y="293"/>
                </a:cubicBezTo>
                <a:cubicBezTo>
                  <a:pt x="265" y="290"/>
                  <a:pt x="265" y="290"/>
                  <a:pt x="265" y="290"/>
                </a:cubicBezTo>
                <a:cubicBezTo>
                  <a:pt x="263" y="291"/>
                  <a:pt x="260" y="291"/>
                  <a:pt x="258" y="292"/>
                </a:cubicBezTo>
                <a:close/>
                <a:moveTo>
                  <a:pt x="210" y="296"/>
                </a:moveTo>
                <a:cubicBezTo>
                  <a:pt x="218" y="296"/>
                  <a:pt x="218" y="296"/>
                  <a:pt x="218" y="296"/>
                </a:cubicBezTo>
                <a:cubicBezTo>
                  <a:pt x="218" y="292"/>
                  <a:pt x="218" y="292"/>
                  <a:pt x="218" y="292"/>
                </a:cubicBezTo>
                <a:cubicBezTo>
                  <a:pt x="210" y="292"/>
                  <a:pt x="210" y="292"/>
                  <a:pt x="210" y="292"/>
                </a:cubicBezTo>
                <a:lnTo>
                  <a:pt x="210" y="296"/>
                </a:lnTo>
                <a:close/>
                <a:moveTo>
                  <a:pt x="179" y="296"/>
                </a:moveTo>
                <a:cubicBezTo>
                  <a:pt x="187" y="296"/>
                  <a:pt x="187" y="296"/>
                  <a:pt x="187" y="296"/>
                </a:cubicBezTo>
                <a:cubicBezTo>
                  <a:pt x="187" y="292"/>
                  <a:pt x="187" y="292"/>
                  <a:pt x="187" y="292"/>
                </a:cubicBezTo>
                <a:cubicBezTo>
                  <a:pt x="179" y="292"/>
                  <a:pt x="179" y="292"/>
                  <a:pt x="179" y="292"/>
                </a:cubicBezTo>
                <a:lnTo>
                  <a:pt x="179" y="296"/>
                </a:lnTo>
                <a:close/>
                <a:moveTo>
                  <a:pt x="163" y="296"/>
                </a:moveTo>
                <a:cubicBezTo>
                  <a:pt x="171" y="296"/>
                  <a:pt x="171" y="296"/>
                  <a:pt x="171" y="296"/>
                </a:cubicBezTo>
                <a:cubicBezTo>
                  <a:pt x="171" y="292"/>
                  <a:pt x="171" y="292"/>
                  <a:pt x="171" y="292"/>
                </a:cubicBezTo>
                <a:cubicBezTo>
                  <a:pt x="163" y="292"/>
                  <a:pt x="163" y="292"/>
                  <a:pt x="163" y="292"/>
                </a:cubicBezTo>
                <a:lnTo>
                  <a:pt x="163" y="296"/>
                </a:lnTo>
                <a:close/>
                <a:moveTo>
                  <a:pt x="147" y="296"/>
                </a:moveTo>
                <a:cubicBezTo>
                  <a:pt x="155" y="296"/>
                  <a:pt x="155" y="296"/>
                  <a:pt x="155" y="296"/>
                </a:cubicBezTo>
                <a:cubicBezTo>
                  <a:pt x="155" y="292"/>
                  <a:pt x="155" y="292"/>
                  <a:pt x="155" y="292"/>
                </a:cubicBezTo>
                <a:cubicBezTo>
                  <a:pt x="147" y="292"/>
                  <a:pt x="147" y="292"/>
                  <a:pt x="147" y="292"/>
                </a:cubicBezTo>
                <a:lnTo>
                  <a:pt x="147" y="296"/>
                </a:lnTo>
                <a:close/>
                <a:moveTo>
                  <a:pt x="195" y="296"/>
                </a:moveTo>
                <a:cubicBezTo>
                  <a:pt x="203" y="296"/>
                  <a:pt x="203" y="296"/>
                  <a:pt x="203" y="296"/>
                </a:cubicBezTo>
                <a:cubicBezTo>
                  <a:pt x="203" y="292"/>
                  <a:pt x="203" y="292"/>
                  <a:pt x="203" y="292"/>
                </a:cubicBezTo>
                <a:cubicBezTo>
                  <a:pt x="195" y="292"/>
                  <a:pt x="195" y="292"/>
                  <a:pt x="195" y="292"/>
                </a:cubicBezTo>
                <a:lnTo>
                  <a:pt x="195" y="296"/>
                </a:lnTo>
                <a:close/>
                <a:moveTo>
                  <a:pt x="131" y="296"/>
                </a:moveTo>
                <a:cubicBezTo>
                  <a:pt x="139" y="296"/>
                  <a:pt x="139" y="296"/>
                  <a:pt x="139" y="296"/>
                </a:cubicBezTo>
                <a:cubicBezTo>
                  <a:pt x="139" y="292"/>
                  <a:pt x="139" y="292"/>
                  <a:pt x="139" y="292"/>
                </a:cubicBezTo>
                <a:cubicBezTo>
                  <a:pt x="131" y="292"/>
                  <a:pt x="131" y="292"/>
                  <a:pt x="131" y="292"/>
                </a:cubicBezTo>
                <a:lnTo>
                  <a:pt x="131" y="296"/>
                </a:lnTo>
                <a:close/>
                <a:moveTo>
                  <a:pt x="272" y="286"/>
                </a:moveTo>
                <a:cubicBezTo>
                  <a:pt x="274" y="289"/>
                  <a:pt x="274" y="289"/>
                  <a:pt x="274" y="289"/>
                </a:cubicBezTo>
                <a:cubicBezTo>
                  <a:pt x="276" y="288"/>
                  <a:pt x="279" y="286"/>
                  <a:pt x="281" y="284"/>
                </a:cubicBezTo>
                <a:cubicBezTo>
                  <a:pt x="278" y="281"/>
                  <a:pt x="278" y="281"/>
                  <a:pt x="278" y="281"/>
                </a:cubicBezTo>
                <a:cubicBezTo>
                  <a:pt x="276" y="283"/>
                  <a:pt x="274" y="285"/>
                  <a:pt x="272" y="286"/>
                </a:cubicBezTo>
                <a:close/>
                <a:moveTo>
                  <a:pt x="289" y="214"/>
                </a:moveTo>
                <a:cubicBezTo>
                  <a:pt x="293" y="214"/>
                  <a:pt x="293" y="214"/>
                  <a:pt x="293" y="214"/>
                </a:cubicBezTo>
                <a:cubicBezTo>
                  <a:pt x="293" y="206"/>
                  <a:pt x="293" y="206"/>
                  <a:pt x="293" y="206"/>
                </a:cubicBezTo>
                <a:cubicBezTo>
                  <a:pt x="289" y="206"/>
                  <a:pt x="289" y="206"/>
                  <a:pt x="289" y="206"/>
                </a:cubicBezTo>
                <a:lnTo>
                  <a:pt x="289" y="214"/>
                </a:lnTo>
                <a:close/>
                <a:moveTo>
                  <a:pt x="289" y="182"/>
                </a:moveTo>
                <a:cubicBezTo>
                  <a:pt x="293" y="182"/>
                  <a:pt x="293" y="182"/>
                  <a:pt x="293" y="182"/>
                </a:cubicBezTo>
                <a:cubicBezTo>
                  <a:pt x="293" y="175"/>
                  <a:pt x="293" y="175"/>
                  <a:pt x="293" y="175"/>
                </a:cubicBezTo>
                <a:cubicBezTo>
                  <a:pt x="289" y="175"/>
                  <a:pt x="289" y="175"/>
                  <a:pt x="289" y="175"/>
                </a:cubicBezTo>
                <a:lnTo>
                  <a:pt x="289" y="182"/>
                </a:lnTo>
                <a:close/>
                <a:moveTo>
                  <a:pt x="289" y="198"/>
                </a:moveTo>
                <a:cubicBezTo>
                  <a:pt x="293" y="198"/>
                  <a:pt x="293" y="198"/>
                  <a:pt x="293" y="198"/>
                </a:cubicBezTo>
                <a:cubicBezTo>
                  <a:pt x="293" y="190"/>
                  <a:pt x="293" y="190"/>
                  <a:pt x="293" y="190"/>
                </a:cubicBezTo>
                <a:cubicBezTo>
                  <a:pt x="289" y="190"/>
                  <a:pt x="289" y="190"/>
                  <a:pt x="289" y="190"/>
                </a:cubicBezTo>
                <a:lnTo>
                  <a:pt x="289" y="198"/>
                </a:lnTo>
                <a:close/>
                <a:moveTo>
                  <a:pt x="283" y="111"/>
                </a:moveTo>
                <a:cubicBezTo>
                  <a:pt x="279" y="113"/>
                  <a:pt x="279" y="113"/>
                  <a:pt x="279" y="113"/>
                </a:cubicBezTo>
                <a:cubicBezTo>
                  <a:pt x="280" y="115"/>
                  <a:pt x="281" y="118"/>
                  <a:pt x="282" y="120"/>
                </a:cubicBezTo>
                <a:cubicBezTo>
                  <a:pt x="285" y="119"/>
                  <a:pt x="285" y="119"/>
                  <a:pt x="285" y="119"/>
                </a:cubicBezTo>
                <a:cubicBezTo>
                  <a:pt x="285" y="116"/>
                  <a:pt x="284" y="114"/>
                  <a:pt x="283" y="111"/>
                </a:cubicBezTo>
                <a:close/>
                <a:moveTo>
                  <a:pt x="293" y="158"/>
                </a:moveTo>
                <a:cubicBezTo>
                  <a:pt x="289" y="159"/>
                  <a:pt x="289" y="159"/>
                  <a:pt x="289" y="159"/>
                </a:cubicBezTo>
                <a:cubicBezTo>
                  <a:pt x="289" y="161"/>
                  <a:pt x="289" y="163"/>
                  <a:pt x="289" y="166"/>
                </a:cubicBezTo>
                <a:cubicBezTo>
                  <a:pt x="289" y="167"/>
                  <a:pt x="289" y="167"/>
                  <a:pt x="289" y="167"/>
                </a:cubicBezTo>
                <a:cubicBezTo>
                  <a:pt x="293" y="167"/>
                  <a:pt x="293" y="167"/>
                  <a:pt x="293" y="167"/>
                </a:cubicBezTo>
                <a:cubicBezTo>
                  <a:pt x="293" y="166"/>
                  <a:pt x="293" y="166"/>
                  <a:pt x="293" y="166"/>
                </a:cubicBezTo>
                <a:cubicBezTo>
                  <a:pt x="293" y="163"/>
                  <a:pt x="293" y="161"/>
                  <a:pt x="293" y="158"/>
                </a:cubicBezTo>
                <a:close/>
                <a:moveTo>
                  <a:pt x="283" y="276"/>
                </a:moveTo>
                <a:cubicBezTo>
                  <a:pt x="286" y="278"/>
                  <a:pt x="286" y="278"/>
                  <a:pt x="286" y="278"/>
                </a:cubicBezTo>
                <a:cubicBezTo>
                  <a:pt x="287" y="276"/>
                  <a:pt x="289" y="273"/>
                  <a:pt x="290" y="271"/>
                </a:cubicBezTo>
                <a:cubicBezTo>
                  <a:pt x="286" y="269"/>
                  <a:pt x="286" y="269"/>
                  <a:pt x="286" y="269"/>
                </a:cubicBezTo>
                <a:cubicBezTo>
                  <a:pt x="285" y="271"/>
                  <a:pt x="284" y="274"/>
                  <a:pt x="283" y="276"/>
                </a:cubicBezTo>
                <a:close/>
                <a:moveTo>
                  <a:pt x="288" y="262"/>
                </a:moveTo>
                <a:cubicBezTo>
                  <a:pt x="292" y="263"/>
                  <a:pt x="292" y="263"/>
                  <a:pt x="292" y="263"/>
                </a:cubicBezTo>
                <a:cubicBezTo>
                  <a:pt x="293" y="260"/>
                  <a:pt x="293" y="257"/>
                  <a:pt x="293" y="254"/>
                </a:cubicBezTo>
                <a:cubicBezTo>
                  <a:pt x="293" y="254"/>
                  <a:pt x="293" y="254"/>
                  <a:pt x="293" y="254"/>
                </a:cubicBezTo>
                <a:cubicBezTo>
                  <a:pt x="289" y="254"/>
                  <a:pt x="289" y="254"/>
                  <a:pt x="289" y="254"/>
                </a:cubicBezTo>
                <a:cubicBezTo>
                  <a:pt x="289" y="257"/>
                  <a:pt x="289" y="259"/>
                  <a:pt x="288" y="262"/>
                </a:cubicBezTo>
                <a:close/>
                <a:moveTo>
                  <a:pt x="289" y="230"/>
                </a:moveTo>
                <a:cubicBezTo>
                  <a:pt x="293" y="230"/>
                  <a:pt x="293" y="230"/>
                  <a:pt x="293" y="230"/>
                </a:cubicBezTo>
                <a:cubicBezTo>
                  <a:pt x="293" y="222"/>
                  <a:pt x="293" y="222"/>
                  <a:pt x="293" y="222"/>
                </a:cubicBezTo>
                <a:cubicBezTo>
                  <a:pt x="289" y="222"/>
                  <a:pt x="289" y="222"/>
                  <a:pt x="289" y="222"/>
                </a:cubicBezTo>
                <a:lnTo>
                  <a:pt x="289" y="230"/>
                </a:lnTo>
                <a:close/>
                <a:moveTo>
                  <a:pt x="289" y="246"/>
                </a:moveTo>
                <a:cubicBezTo>
                  <a:pt x="293" y="246"/>
                  <a:pt x="293" y="246"/>
                  <a:pt x="293" y="246"/>
                </a:cubicBezTo>
                <a:cubicBezTo>
                  <a:pt x="293" y="238"/>
                  <a:pt x="293" y="238"/>
                  <a:pt x="293" y="238"/>
                </a:cubicBezTo>
                <a:cubicBezTo>
                  <a:pt x="289" y="238"/>
                  <a:pt x="289" y="238"/>
                  <a:pt x="289" y="238"/>
                </a:cubicBezTo>
                <a:lnTo>
                  <a:pt x="289" y="246"/>
                </a:lnTo>
                <a:close/>
                <a:moveTo>
                  <a:pt x="4" y="119"/>
                </a:moveTo>
                <a:cubicBezTo>
                  <a:pt x="0" y="119"/>
                  <a:pt x="0" y="119"/>
                  <a:pt x="0" y="119"/>
                </a:cubicBezTo>
                <a:cubicBezTo>
                  <a:pt x="0" y="127"/>
                  <a:pt x="0" y="127"/>
                  <a:pt x="0" y="127"/>
                </a:cubicBezTo>
                <a:cubicBezTo>
                  <a:pt x="4" y="127"/>
                  <a:pt x="4" y="127"/>
                  <a:pt x="4" y="127"/>
                </a:cubicBezTo>
                <a:lnTo>
                  <a:pt x="4" y="119"/>
                </a:lnTo>
                <a:close/>
                <a:moveTo>
                  <a:pt x="4" y="215"/>
                </a:moveTo>
                <a:cubicBezTo>
                  <a:pt x="0" y="215"/>
                  <a:pt x="0" y="215"/>
                  <a:pt x="0" y="215"/>
                </a:cubicBezTo>
                <a:cubicBezTo>
                  <a:pt x="0" y="223"/>
                  <a:pt x="0" y="223"/>
                  <a:pt x="0" y="223"/>
                </a:cubicBezTo>
                <a:cubicBezTo>
                  <a:pt x="4" y="223"/>
                  <a:pt x="4" y="223"/>
                  <a:pt x="4" y="223"/>
                </a:cubicBezTo>
                <a:lnTo>
                  <a:pt x="4" y="215"/>
                </a:lnTo>
                <a:close/>
                <a:moveTo>
                  <a:pt x="115" y="296"/>
                </a:moveTo>
                <a:cubicBezTo>
                  <a:pt x="123" y="296"/>
                  <a:pt x="123" y="296"/>
                  <a:pt x="123" y="296"/>
                </a:cubicBezTo>
                <a:cubicBezTo>
                  <a:pt x="123" y="292"/>
                  <a:pt x="123" y="292"/>
                  <a:pt x="123" y="292"/>
                </a:cubicBezTo>
                <a:cubicBezTo>
                  <a:pt x="115" y="292"/>
                  <a:pt x="115" y="292"/>
                  <a:pt x="115" y="292"/>
                </a:cubicBezTo>
                <a:lnTo>
                  <a:pt x="115" y="296"/>
                </a:lnTo>
                <a:close/>
                <a:moveTo>
                  <a:pt x="4" y="247"/>
                </a:moveTo>
                <a:cubicBezTo>
                  <a:pt x="0" y="247"/>
                  <a:pt x="0" y="247"/>
                  <a:pt x="0" y="247"/>
                </a:cubicBezTo>
                <a:cubicBezTo>
                  <a:pt x="0" y="255"/>
                  <a:pt x="0" y="255"/>
                  <a:pt x="0" y="255"/>
                </a:cubicBezTo>
                <a:cubicBezTo>
                  <a:pt x="4" y="255"/>
                  <a:pt x="4" y="255"/>
                  <a:pt x="4" y="255"/>
                </a:cubicBezTo>
                <a:lnTo>
                  <a:pt x="4" y="247"/>
                </a:lnTo>
                <a:close/>
                <a:moveTo>
                  <a:pt x="4" y="231"/>
                </a:moveTo>
                <a:cubicBezTo>
                  <a:pt x="0" y="231"/>
                  <a:pt x="0" y="231"/>
                  <a:pt x="0" y="231"/>
                </a:cubicBezTo>
                <a:cubicBezTo>
                  <a:pt x="0" y="239"/>
                  <a:pt x="0" y="239"/>
                  <a:pt x="0" y="239"/>
                </a:cubicBezTo>
                <a:cubicBezTo>
                  <a:pt x="4" y="239"/>
                  <a:pt x="4" y="239"/>
                  <a:pt x="4" y="239"/>
                </a:cubicBezTo>
                <a:lnTo>
                  <a:pt x="4" y="231"/>
                </a:lnTo>
                <a:close/>
                <a:moveTo>
                  <a:pt x="4" y="183"/>
                </a:moveTo>
                <a:cubicBezTo>
                  <a:pt x="0" y="183"/>
                  <a:pt x="0" y="183"/>
                  <a:pt x="0" y="183"/>
                </a:cubicBezTo>
                <a:cubicBezTo>
                  <a:pt x="0" y="191"/>
                  <a:pt x="0" y="191"/>
                  <a:pt x="0" y="191"/>
                </a:cubicBezTo>
                <a:cubicBezTo>
                  <a:pt x="4" y="191"/>
                  <a:pt x="4" y="191"/>
                  <a:pt x="4" y="191"/>
                </a:cubicBezTo>
                <a:lnTo>
                  <a:pt x="4" y="183"/>
                </a:lnTo>
                <a:close/>
                <a:moveTo>
                  <a:pt x="4" y="135"/>
                </a:moveTo>
                <a:cubicBezTo>
                  <a:pt x="0" y="135"/>
                  <a:pt x="0" y="135"/>
                  <a:pt x="0" y="135"/>
                </a:cubicBezTo>
                <a:cubicBezTo>
                  <a:pt x="0" y="143"/>
                  <a:pt x="0" y="143"/>
                  <a:pt x="0" y="143"/>
                </a:cubicBezTo>
                <a:cubicBezTo>
                  <a:pt x="4" y="143"/>
                  <a:pt x="4" y="143"/>
                  <a:pt x="4" y="143"/>
                </a:cubicBezTo>
                <a:lnTo>
                  <a:pt x="4" y="135"/>
                </a:lnTo>
                <a:close/>
                <a:moveTo>
                  <a:pt x="4" y="104"/>
                </a:moveTo>
                <a:cubicBezTo>
                  <a:pt x="0" y="104"/>
                  <a:pt x="0" y="104"/>
                  <a:pt x="0" y="104"/>
                </a:cubicBezTo>
                <a:cubicBezTo>
                  <a:pt x="0" y="112"/>
                  <a:pt x="0" y="112"/>
                  <a:pt x="0" y="112"/>
                </a:cubicBezTo>
                <a:cubicBezTo>
                  <a:pt x="4" y="112"/>
                  <a:pt x="4" y="112"/>
                  <a:pt x="4" y="112"/>
                </a:cubicBezTo>
                <a:lnTo>
                  <a:pt x="4" y="104"/>
                </a:lnTo>
                <a:close/>
                <a:moveTo>
                  <a:pt x="4" y="167"/>
                </a:moveTo>
                <a:cubicBezTo>
                  <a:pt x="0" y="167"/>
                  <a:pt x="0" y="167"/>
                  <a:pt x="0" y="167"/>
                </a:cubicBezTo>
                <a:cubicBezTo>
                  <a:pt x="0" y="175"/>
                  <a:pt x="0" y="175"/>
                  <a:pt x="0" y="175"/>
                </a:cubicBezTo>
                <a:cubicBezTo>
                  <a:pt x="4" y="175"/>
                  <a:pt x="4" y="175"/>
                  <a:pt x="4" y="175"/>
                </a:cubicBezTo>
                <a:lnTo>
                  <a:pt x="4" y="167"/>
                </a:lnTo>
                <a:close/>
                <a:moveTo>
                  <a:pt x="4" y="151"/>
                </a:moveTo>
                <a:cubicBezTo>
                  <a:pt x="0" y="151"/>
                  <a:pt x="0" y="151"/>
                  <a:pt x="0" y="151"/>
                </a:cubicBezTo>
                <a:cubicBezTo>
                  <a:pt x="0" y="159"/>
                  <a:pt x="0" y="159"/>
                  <a:pt x="0" y="159"/>
                </a:cubicBezTo>
                <a:cubicBezTo>
                  <a:pt x="4" y="159"/>
                  <a:pt x="4" y="159"/>
                  <a:pt x="4" y="159"/>
                </a:cubicBezTo>
                <a:lnTo>
                  <a:pt x="4" y="151"/>
                </a:lnTo>
                <a:close/>
                <a:moveTo>
                  <a:pt x="4" y="199"/>
                </a:moveTo>
                <a:cubicBezTo>
                  <a:pt x="0" y="199"/>
                  <a:pt x="0" y="199"/>
                  <a:pt x="0" y="199"/>
                </a:cubicBezTo>
                <a:cubicBezTo>
                  <a:pt x="0" y="207"/>
                  <a:pt x="0" y="207"/>
                  <a:pt x="0" y="207"/>
                </a:cubicBezTo>
                <a:cubicBezTo>
                  <a:pt x="4" y="207"/>
                  <a:pt x="4" y="207"/>
                  <a:pt x="4" y="207"/>
                </a:cubicBezTo>
                <a:lnTo>
                  <a:pt x="4" y="199"/>
                </a:lnTo>
                <a:close/>
                <a:moveTo>
                  <a:pt x="51" y="296"/>
                </a:moveTo>
                <a:cubicBezTo>
                  <a:pt x="59" y="296"/>
                  <a:pt x="59" y="296"/>
                  <a:pt x="59" y="296"/>
                </a:cubicBezTo>
                <a:cubicBezTo>
                  <a:pt x="59" y="292"/>
                  <a:pt x="59" y="292"/>
                  <a:pt x="59" y="292"/>
                </a:cubicBezTo>
                <a:cubicBezTo>
                  <a:pt x="51" y="292"/>
                  <a:pt x="51" y="292"/>
                  <a:pt x="51" y="292"/>
                </a:cubicBezTo>
                <a:lnTo>
                  <a:pt x="51" y="296"/>
                </a:lnTo>
                <a:close/>
                <a:moveTo>
                  <a:pt x="83" y="296"/>
                </a:moveTo>
                <a:cubicBezTo>
                  <a:pt x="91" y="296"/>
                  <a:pt x="91" y="296"/>
                  <a:pt x="91" y="296"/>
                </a:cubicBezTo>
                <a:cubicBezTo>
                  <a:pt x="91" y="292"/>
                  <a:pt x="91" y="292"/>
                  <a:pt x="91" y="292"/>
                </a:cubicBezTo>
                <a:cubicBezTo>
                  <a:pt x="83" y="292"/>
                  <a:pt x="83" y="292"/>
                  <a:pt x="83" y="292"/>
                </a:cubicBezTo>
                <a:lnTo>
                  <a:pt x="83" y="296"/>
                </a:lnTo>
                <a:close/>
                <a:moveTo>
                  <a:pt x="67" y="296"/>
                </a:moveTo>
                <a:cubicBezTo>
                  <a:pt x="75" y="296"/>
                  <a:pt x="75" y="296"/>
                  <a:pt x="75" y="296"/>
                </a:cubicBezTo>
                <a:cubicBezTo>
                  <a:pt x="75" y="292"/>
                  <a:pt x="75" y="292"/>
                  <a:pt x="75" y="292"/>
                </a:cubicBezTo>
                <a:cubicBezTo>
                  <a:pt x="67" y="292"/>
                  <a:pt x="67" y="292"/>
                  <a:pt x="67" y="292"/>
                </a:cubicBezTo>
                <a:lnTo>
                  <a:pt x="67" y="296"/>
                </a:lnTo>
                <a:close/>
                <a:moveTo>
                  <a:pt x="99" y="296"/>
                </a:moveTo>
                <a:cubicBezTo>
                  <a:pt x="107" y="296"/>
                  <a:pt x="107" y="296"/>
                  <a:pt x="107" y="296"/>
                </a:cubicBezTo>
                <a:cubicBezTo>
                  <a:pt x="107" y="292"/>
                  <a:pt x="107" y="292"/>
                  <a:pt x="107" y="292"/>
                </a:cubicBezTo>
                <a:cubicBezTo>
                  <a:pt x="99" y="292"/>
                  <a:pt x="99" y="292"/>
                  <a:pt x="99" y="292"/>
                </a:cubicBezTo>
                <a:lnTo>
                  <a:pt x="99" y="296"/>
                </a:lnTo>
                <a:close/>
                <a:moveTo>
                  <a:pt x="20" y="290"/>
                </a:moveTo>
                <a:cubicBezTo>
                  <a:pt x="22" y="291"/>
                  <a:pt x="24" y="293"/>
                  <a:pt x="27" y="294"/>
                </a:cubicBezTo>
                <a:cubicBezTo>
                  <a:pt x="28" y="290"/>
                  <a:pt x="28" y="290"/>
                  <a:pt x="28" y="290"/>
                </a:cubicBezTo>
                <a:cubicBezTo>
                  <a:pt x="26" y="289"/>
                  <a:pt x="24" y="288"/>
                  <a:pt x="22" y="286"/>
                </a:cubicBezTo>
                <a:lnTo>
                  <a:pt x="20" y="290"/>
                </a:lnTo>
                <a:close/>
                <a:moveTo>
                  <a:pt x="7" y="278"/>
                </a:moveTo>
                <a:cubicBezTo>
                  <a:pt x="9" y="281"/>
                  <a:pt x="11" y="283"/>
                  <a:pt x="13" y="285"/>
                </a:cubicBezTo>
                <a:cubicBezTo>
                  <a:pt x="16" y="282"/>
                  <a:pt x="16" y="282"/>
                  <a:pt x="16" y="282"/>
                </a:cubicBezTo>
                <a:cubicBezTo>
                  <a:pt x="14" y="280"/>
                  <a:pt x="12" y="278"/>
                  <a:pt x="11" y="276"/>
                </a:cubicBezTo>
                <a:lnTo>
                  <a:pt x="7" y="278"/>
                </a:lnTo>
                <a:close/>
                <a:moveTo>
                  <a:pt x="36" y="292"/>
                </a:moveTo>
                <a:cubicBezTo>
                  <a:pt x="35" y="296"/>
                  <a:pt x="35" y="296"/>
                  <a:pt x="35" y="296"/>
                </a:cubicBezTo>
                <a:cubicBezTo>
                  <a:pt x="37" y="296"/>
                  <a:pt x="40" y="296"/>
                  <a:pt x="42" y="296"/>
                </a:cubicBezTo>
                <a:cubicBezTo>
                  <a:pt x="43" y="296"/>
                  <a:pt x="43" y="296"/>
                  <a:pt x="43" y="296"/>
                </a:cubicBezTo>
                <a:cubicBezTo>
                  <a:pt x="43" y="292"/>
                  <a:pt x="43" y="292"/>
                  <a:pt x="43" y="292"/>
                </a:cubicBezTo>
                <a:cubicBezTo>
                  <a:pt x="42" y="292"/>
                  <a:pt x="42" y="292"/>
                  <a:pt x="42" y="292"/>
                </a:cubicBezTo>
                <a:cubicBezTo>
                  <a:pt x="40" y="292"/>
                  <a:pt x="38" y="292"/>
                  <a:pt x="36" y="292"/>
                </a:cubicBezTo>
                <a:close/>
                <a:moveTo>
                  <a:pt x="1" y="263"/>
                </a:moveTo>
                <a:cubicBezTo>
                  <a:pt x="1" y="266"/>
                  <a:pt x="2" y="269"/>
                  <a:pt x="3" y="271"/>
                </a:cubicBezTo>
                <a:cubicBezTo>
                  <a:pt x="7" y="269"/>
                  <a:pt x="7" y="269"/>
                  <a:pt x="7" y="269"/>
                </a:cubicBezTo>
                <a:cubicBezTo>
                  <a:pt x="6" y="267"/>
                  <a:pt x="5" y="265"/>
                  <a:pt x="5" y="262"/>
                </a:cubicBezTo>
                <a:lnTo>
                  <a:pt x="1" y="263"/>
                </a:ln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grpSp>
        <p:nvGrpSpPr>
          <p:cNvPr id="4" name="Group 3"/>
          <p:cNvGrpSpPr/>
          <p:nvPr/>
        </p:nvGrpSpPr>
        <p:grpSpPr>
          <a:xfrm>
            <a:off x="6730374" y="2579194"/>
            <a:ext cx="1045443" cy="1168121"/>
            <a:chOff x="6705443" y="2579193"/>
            <a:chExt cx="1045443" cy="1168121"/>
          </a:xfrm>
        </p:grpSpPr>
        <p:sp>
          <p:nvSpPr>
            <p:cNvPr id="35" name="Freeform 6"/>
            <p:cNvSpPr>
              <a:spLocks noChangeAspect="1" noEditPoints="1"/>
            </p:cNvSpPr>
            <p:nvPr/>
          </p:nvSpPr>
          <p:spPr bwMode="auto">
            <a:xfrm>
              <a:off x="6705443" y="2579193"/>
              <a:ext cx="442311" cy="581451"/>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24" name="Freeform 128"/>
            <p:cNvSpPr>
              <a:spLocks noChangeAspect="1"/>
            </p:cNvSpPr>
            <p:nvPr/>
          </p:nvSpPr>
          <p:spPr bwMode="black">
            <a:xfrm>
              <a:off x="7097892" y="3386591"/>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rapezoid 1"/>
            <p:cNvSpPr/>
            <p:nvPr/>
          </p:nvSpPr>
          <p:spPr bwMode="auto">
            <a:xfrm rot="8419041">
              <a:off x="6915480" y="2911222"/>
              <a:ext cx="549101" cy="678034"/>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9101" h="678034">
                  <a:moveTo>
                    <a:pt x="0" y="678034"/>
                  </a:moveTo>
                  <a:lnTo>
                    <a:pt x="142540" y="0"/>
                  </a:lnTo>
                  <a:lnTo>
                    <a:pt x="430299" y="0"/>
                  </a:lnTo>
                  <a:lnTo>
                    <a:pt x="549101" y="643388"/>
                  </a:lnTo>
                  <a:lnTo>
                    <a:pt x="250203" y="389765"/>
                  </a:lnTo>
                  <a:lnTo>
                    <a:pt x="0" y="678034"/>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6" name="Rectangle 35"/>
          <p:cNvSpPr/>
          <p:nvPr/>
        </p:nvSpPr>
        <p:spPr>
          <a:xfrm>
            <a:off x="8480487" y="4241666"/>
            <a:ext cx="733492" cy="372387"/>
          </a:xfrm>
          <a:prstGeom prst="rect">
            <a:avLst/>
          </a:prstGeom>
        </p:spPr>
        <p:txBody>
          <a:bodyPr wrap="none" lIns="121899" tIns="60949" rIns="121899" bIns="60949">
            <a:spAutoFit/>
          </a:bodyPr>
          <a:lstStyle/>
          <a:p>
            <a:pPr defTabSz="914209">
              <a:lnSpc>
                <a:spcPct val="90000"/>
              </a:lnSpc>
              <a:buSzPct val="90000"/>
              <a:defRPr/>
            </a:pPr>
            <a:r>
              <a:rPr lang="en-US" kern="0" dirty="0" smtClean="0">
                <a:gradFill>
                  <a:gsLst>
                    <a:gs pos="85000">
                      <a:srgbClr val="FFFFFF"/>
                    </a:gs>
                    <a:gs pos="0">
                      <a:srgbClr val="FFFFFF"/>
                    </a:gs>
                  </a:gsLst>
                  <a:lin ang="5400000" scaled="0"/>
                </a:gradFill>
              </a:rPr>
              <a:t>SaaS</a:t>
            </a:r>
            <a:endParaRPr lang="en-US" kern="0" dirty="0">
              <a:gradFill>
                <a:gsLst>
                  <a:gs pos="85000">
                    <a:srgbClr val="FFFFFF"/>
                  </a:gs>
                  <a:gs pos="0">
                    <a:srgbClr val="FFFFFF"/>
                  </a:gs>
                </a:gsLst>
                <a:lin ang="5400000" scaled="0"/>
              </a:gradFill>
            </a:endParaRPr>
          </a:p>
        </p:txBody>
      </p:sp>
      <p:grpSp>
        <p:nvGrpSpPr>
          <p:cNvPr id="6" name="Group 5"/>
          <p:cNvGrpSpPr/>
          <p:nvPr/>
        </p:nvGrpSpPr>
        <p:grpSpPr>
          <a:xfrm>
            <a:off x="8333090" y="2557292"/>
            <a:ext cx="1028286" cy="1211925"/>
            <a:chOff x="8237852" y="2535042"/>
            <a:chExt cx="1028286" cy="1211925"/>
          </a:xfrm>
        </p:grpSpPr>
        <p:pic>
          <p:nvPicPr>
            <p:cNvPr id="72" name="Picture 2" descr="\\MAGNUM\Projects\Microsoft\Cloud Power FY12\Design\Icons\PNGs\Web.png"/>
            <p:cNvPicPr>
              <a:picLocks noChangeAspect="1" noChangeArrowheads="1"/>
            </p:cNvPicPr>
            <p:nvPr/>
          </p:nvPicPr>
          <p:blipFill rotWithShape="1">
            <a:blip r:embed="rId3" cstate="print">
              <a:lum bright="100000"/>
            </a:blip>
            <a:srcRect t="1" b="-1316"/>
            <a:stretch/>
          </p:blipFill>
          <p:spPr bwMode="auto">
            <a:xfrm>
              <a:off x="8237852" y="2535042"/>
              <a:ext cx="676969" cy="685872"/>
            </a:xfrm>
            <a:prstGeom prst="rect">
              <a:avLst/>
            </a:prstGeom>
            <a:noFill/>
          </p:spPr>
        </p:pic>
        <p:sp>
          <p:nvSpPr>
            <p:cNvPr id="30" name="Freeform 128"/>
            <p:cNvSpPr>
              <a:spLocks noChangeAspect="1"/>
            </p:cNvSpPr>
            <p:nvPr/>
          </p:nvSpPr>
          <p:spPr bwMode="black">
            <a:xfrm>
              <a:off x="8613144" y="3386244"/>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Trapezoid 1"/>
            <p:cNvSpPr/>
            <p:nvPr/>
          </p:nvSpPr>
          <p:spPr bwMode="auto">
            <a:xfrm rot="9184644">
              <a:off x="8512224" y="2917660"/>
              <a:ext cx="575091" cy="661425"/>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282909 w 581807"/>
                <a:gd name="connsiteY4" fmla="*/ 389765 h 661425"/>
                <a:gd name="connsiteX5" fmla="*/ 0 w 581807"/>
                <a:gd name="connsiteY5" fmla="*/ 661425 h 661425"/>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151795 w 581807"/>
                <a:gd name="connsiteY4" fmla="*/ 370198 h 661425"/>
                <a:gd name="connsiteX5" fmla="*/ 0 w 581807"/>
                <a:gd name="connsiteY5" fmla="*/ 661425 h 661425"/>
                <a:gd name="connsiteX0" fmla="*/ 0 w 575091"/>
                <a:gd name="connsiteY0" fmla="*/ 661425 h 661425"/>
                <a:gd name="connsiteX1" fmla="*/ 175246 w 575091"/>
                <a:gd name="connsiteY1" fmla="*/ 0 h 661425"/>
                <a:gd name="connsiteX2" fmla="*/ 463005 w 575091"/>
                <a:gd name="connsiteY2" fmla="*/ 0 h 661425"/>
                <a:gd name="connsiteX3" fmla="*/ 575091 w 575091"/>
                <a:gd name="connsiteY3" fmla="*/ 592961 h 661425"/>
                <a:gd name="connsiteX4" fmla="*/ 151795 w 575091"/>
                <a:gd name="connsiteY4" fmla="*/ 370198 h 661425"/>
                <a:gd name="connsiteX5" fmla="*/ 0 w 575091"/>
                <a:gd name="connsiteY5" fmla="*/ 661425 h 6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091" h="661425">
                  <a:moveTo>
                    <a:pt x="0" y="661425"/>
                  </a:moveTo>
                  <a:lnTo>
                    <a:pt x="175246" y="0"/>
                  </a:lnTo>
                  <a:lnTo>
                    <a:pt x="463005" y="0"/>
                  </a:lnTo>
                  <a:lnTo>
                    <a:pt x="575091" y="592961"/>
                  </a:lnTo>
                  <a:lnTo>
                    <a:pt x="151795" y="370198"/>
                  </a:lnTo>
                  <a:lnTo>
                    <a:pt x="0" y="661425"/>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 name="Rectangle 2"/>
          <p:cNvSpPr/>
          <p:nvPr/>
        </p:nvSpPr>
        <p:spPr>
          <a:xfrm>
            <a:off x="1061884" y="4687314"/>
            <a:ext cx="7010429" cy="2170686"/>
          </a:xfrm>
          <a:prstGeom prst="rect">
            <a:avLst/>
          </a:prstGeom>
        </p:spPr>
        <p:txBody>
          <a:bodyPr wrap="square" anchor="ctr">
            <a:noAutofit/>
          </a:bodyPr>
          <a:lstStyle/>
          <a:p>
            <a:pPr algn="r"/>
            <a:r>
              <a:rPr lang="en-US" sz="4400" dirty="0" smtClean="0">
                <a:solidFill>
                  <a:schemeClr val="bg1"/>
                </a:solidFill>
                <a:latin typeface="+mj-lt"/>
                <a:ea typeface="+mj-ea"/>
                <a:cs typeface="+mj-cs"/>
              </a:rPr>
              <a:t>From private to public </a:t>
            </a:r>
            <a:r>
              <a:rPr lang="en-US" sz="4400" dirty="0">
                <a:solidFill>
                  <a:schemeClr val="bg1"/>
                </a:solidFill>
                <a:latin typeface="+mj-lt"/>
                <a:ea typeface="+mj-ea"/>
                <a:cs typeface="+mj-cs"/>
              </a:rPr>
              <a:t>Cloud</a:t>
            </a:r>
            <a:endParaRPr lang="sv-SE" sz="4400" dirty="0">
              <a:solidFill>
                <a:schemeClr val="bg1"/>
              </a:solidFill>
              <a:latin typeface="+mj-lt"/>
              <a:ea typeface="+mj-ea"/>
              <a:cs typeface="+mj-cs"/>
            </a:endParaRPr>
          </a:p>
        </p:txBody>
      </p:sp>
      <p:sp>
        <p:nvSpPr>
          <p:cNvPr id="37" name="Title 1"/>
          <p:cNvSpPr txBox="1">
            <a:spLocks/>
          </p:cNvSpPr>
          <p:nvPr/>
        </p:nvSpPr>
        <p:spPr>
          <a:xfrm>
            <a:off x="0" y="0"/>
            <a:ext cx="12201418"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Microsoft Relational Storage Options</a:t>
            </a:r>
            <a:endParaRPr lang="en-US" dirty="0"/>
          </a:p>
        </p:txBody>
      </p:sp>
      <p:sp>
        <p:nvSpPr>
          <p:cNvPr id="38" name="Rectangle 37"/>
          <p:cNvSpPr/>
          <p:nvPr/>
        </p:nvSpPr>
        <p:spPr>
          <a:xfrm>
            <a:off x="1061884" y="548787"/>
            <a:ext cx="7010430" cy="1660204"/>
          </a:xfrm>
          <a:prstGeom prst="rect">
            <a:avLst/>
          </a:prstGeom>
        </p:spPr>
        <p:txBody>
          <a:bodyPr wrap="square" anchor="ctr">
            <a:noAutofit/>
          </a:bodyPr>
          <a:lstStyle/>
          <a:p>
            <a:pPr algn="r"/>
            <a:r>
              <a:rPr lang="en-US" sz="4400" dirty="0">
                <a:solidFill>
                  <a:schemeClr val="bg1"/>
                </a:solidFill>
                <a:latin typeface="+mj-lt"/>
                <a:ea typeface="+mj-ea"/>
                <a:cs typeface="+mj-cs"/>
              </a:rPr>
              <a:t>A Continuous </a:t>
            </a:r>
            <a:r>
              <a:rPr lang="en-US" sz="4400" dirty="0" smtClean="0">
                <a:solidFill>
                  <a:schemeClr val="bg1"/>
                </a:solidFill>
                <a:latin typeface="+mj-lt"/>
                <a:ea typeface="+mj-ea"/>
                <a:cs typeface="+mj-cs"/>
              </a:rPr>
              <a:t>offering</a:t>
            </a:r>
            <a:endParaRPr lang="sv-SE" sz="4400" dirty="0">
              <a:solidFill>
                <a:schemeClr val="bg1"/>
              </a:solidFill>
              <a:latin typeface="+mj-lt"/>
              <a:ea typeface="+mj-ea"/>
              <a:cs typeface="+mj-cs"/>
            </a:endParaRPr>
          </a:p>
        </p:txBody>
      </p:sp>
    </p:spTree>
    <p:extLst>
      <p:ext uri="{BB962C8B-B14F-4D97-AF65-F5344CB8AC3E}">
        <p14:creationId xmlns:p14="http://schemas.microsoft.com/office/powerpoint/2010/main" val="1889526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9525" y="0"/>
            <a:ext cx="12201525" cy="812800"/>
          </a:xfrm>
        </p:spPr>
        <p:txBody>
          <a:bodyPr>
            <a:normAutofit/>
          </a:bodyPr>
          <a:lstStyle/>
          <a:p>
            <a:r>
              <a:rPr lang="en-US" dirty="0"/>
              <a:t>Connecting To SQL Database</a:t>
            </a:r>
          </a:p>
        </p:txBody>
      </p:sp>
      <p:sp>
        <p:nvSpPr>
          <p:cNvPr id="5" name="Content Placeholder 4"/>
          <p:cNvSpPr>
            <a:spLocks noGrp="1"/>
          </p:cNvSpPr>
          <p:nvPr>
            <p:ph type="body" sz="quarter" idx="4294967295"/>
          </p:nvPr>
        </p:nvSpPr>
        <p:spPr>
          <a:xfrm>
            <a:off x="0" y="0"/>
            <a:ext cx="12192000" cy="6857999"/>
          </a:xfrm>
        </p:spPr>
        <p:txBody>
          <a:bodyPr>
            <a:noAutofit/>
          </a:bodyPr>
          <a:lstStyle/>
          <a:p>
            <a:pPr marL="252000" algn="l">
              <a:spcBef>
                <a:spcPts val="0"/>
              </a:spcBef>
              <a:spcAft>
                <a:spcPts val="1200"/>
              </a:spcAft>
            </a:pPr>
            <a:r>
              <a:rPr lang="en-US" sz="4400" dirty="0" smtClean="0"/>
              <a:t>Tabular Data Stream (TDS) protocol over TCP/IP</a:t>
            </a:r>
          </a:p>
          <a:p>
            <a:pPr marL="252000" algn="l">
              <a:spcBef>
                <a:spcPts val="0"/>
              </a:spcBef>
              <a:spcAft>
                <a:spcPts val="1200"/>
              </a:spcAft>
            </a:pPr>
            <a:endParaRPr lang="en-US" sz="4400" dirty="0" smtClean="0"/>
          </a:p>
          <a:p>
            <a:pPr marL="252000" algn="l">
              <a:spcBef>
                <a:spcPts val="0"/>
              </a:spcBef>
              <a:spcAft>
                <a:spcPts val="1200"/>
              </a:spcAft>
            </a:pPr>
            <a:r>
              <a:rPr lang="en-US" sz="4400" dirty="0" smtClean="0"/>
              <a:t>SSL required</a:t>
            </a:r>
            <a:endParaRPr lang="en-US" sz="4400" dirty="0"/>
          </a:p>
        </p:txBody>
      </p:sp>
      <p:sp>
        <p:nvSpPr>
          <p:cNvPr id="6" name="TextBox 5"/>
          <p:cNvSpPr txBox="1"/>
          <p:nvPr/>
        </p:nvSpPr>
        <p:spPr>
          <a:xfrm>
            <a:off x="6091237" y="3428999"/>
            <a:ext cx="5153553" cy="3000821"/>
          </a:xfrm>
          <a:prstGeom prst="rect">
            <a:avLst/>
          </a:prstGeom>
          <a:solidFill>
            <a:schemeClr val="bg1">
              <a:alpha val="50000"/>
            </a:schemeClr>
          </a:solidFill>
          <a:ln>
            <a:solidFill>
              <a:schemeClr val="accent2">
                <a:alpha val="50000"/>
              </a:schemeClr>
            </a:solidFill>
          </a:ln>
        </p:spPr>
        <p:txBody>
          <a:bodyPr wrap="square" lIns="91440" tIns="0" rIns="0" bIns="0" rtlCol="0">
            <a:spAutoFit/>
          </a:bodyPr>
          <a:lstStyle/>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a:solidFill>
                  <a:srgbClr val="A31515"/>
                </a:solidFill>
                <a:latin typeface="Consolas"/>
              </a:rPr>
              <a:t>add</a:t>
            </a:r>
            <a:r>
              <a:rPr lang="en-US" sz="1600" dirty="0">
                <a:solidFill>
                  <a:srgbClr val="FF0000"/>
                </a:solidFill>
                <a:latin typeface="Consolas"/>
              </a:rPr>
              <a:t>name</a:t>
            </a:r>
            <a:r>
              <a:rPr lang="en-US" sz="1600" dirty="0">
                <a:solidFill>
                  <a:srgbClr val="0000FF"/>
                </a:solidFill>
                <a:latin typeface="Consolas"/>
              </a:rPr>
              <a:t>=</a:t>
            </a:r>
            <a:r>
              <a:rPr lang="en-US" sz="1600" dirty="0">
                <a:solidFill>
                  <a:srgbClr val="000000"/>
                </a:solidFill>
                <a:latin typeface="Consolas"/>
              </a:rPr>
              <a:t>"</a:t>
            </a:r>
            <a:r>
              <a:rPr lang="en-US" sz="1600" dirty="0">
                <a:solidFill>
                  <a:srgbClr val="0000FF"/>
                </a:solidFill>
                <a:latin typeface="Consolas"/>
              </a:rPr>
              <a:t>AdventureWorks</a:t>
            </a:r>
            <a:r>
              <a:rPr lang="en-US" sz="1600" dirty="0">
                <a:solidFill>
                  <a:srgbClr val="000000"/>
                </a:solidFill>
                <a:latin typeface="Consolas"/>
              </a:rPr>
              <a:t>"</a:t>
            </a:r>
            <a:r>
              <a:rPr lang="en-US" sz="1600" dirty="0">
                <a:solidFill>
                  <a:srgbClr val="FF0000"/>
                </a:solidFill>
                <a:latin typeface="Consolas"/>
              </a:rPr>
              <a:t>connectionString</a:t>
            </a:r>
            <a:r>
              <a:rPr lang="en-US" sz="1600" dirty="0">
                <a:solidFill>
                  <a:srgbClr val="0000FF"/>
                </a:solidFill>
                <a:latin typeface="Consolas"/>
              </a:rPr>
              <a:t>=</a:t>
            </a:r>
            <a:endParaRPr lang="en-US" sz="800" dirty="0">
              <a:latin typeface="Segoe UI" pitchFamily="34" charset="0"/>
              <a:ea typeface="Segoe UI" pitchFamily="34" charset="0"/>
            </a:endParaRPr>
          </a:p>
          <a:p>
            <a:pPr marL="457120"/>
            <a:r>
              <a:rPr lang="en-US" sz="1600" dirty="0">
                <a:solidFill>
                  <a:srgbClr val="000000"/>
                </a:solidFill>
                <a:latin typeface="Consolas"/>
              </a:rPr>
              <a:t>"</a:t>
            </a:r>
            <a:r>
              <a:rPr lang="en-US" sz="1600" dirty="0">
                <a:solidFill>
                  <a:srgbClr val="0000FF"/>
                </a:solidFill>
                <a:latin typeface="Consolas"/>
              </a:rPr>
              <a:t>Data Source=</a:t>
            </a:r>
            <a:r>
              <a:rPr lang="en-US" sz="1600" dirty="0">
                <a:solidFill>
                  <a:srgbClr val="0000FF"/>
                </a:solidFill>
                <a:highlight>
                  <a:srgbClr val="FFFF00"/>
                </a:highlight>
                <a:latin typeface="Consolas"/>
              </a:rPr>
              <a:t>[server].database.windows.net</a:t>
            </a:r>
            <a:r>
              <a:rPr lang="en-US" sz="1600" dirty="0">
                <a:solidFill>
                  <a:srgbClr val="0000FF"/>
                </a:solidFill>
                <a:latin typeface="Consolas"/>
              </a:rPr>
              <a:t>;</a:t>
            </a:r>
            <a:endParaRPr lang="en-US" sz="800" dirty="0">
              <a:latin typeface="Segoe UI" pitchFamily="34" charset="0"/>
              <a:ea typeface="Segoe UI" pitchFamily="34" charset="0"/>
            </a:endParaRPr>
          </a:p>
          <a:p>
            <a:pPr marL="457120"/>
            <a:r>
              <a:rPr lang="en-US" sz="1600" dirty="0">
                <a:solidFill>
                  <a:srgbClr val="0000FF"/>
                </a:solidFill>
                <a:latin typeface="Consolas"/>
              </a:rPr>
              <a:t>Integrated Security=False;</a:t>
            </a:r>
            <a:endParaRPr lang="en-US" sz="800" dirty="0">
              <a:latin typeface="Segoe UI" pitchFamily="34" charset="0"/>
              <a:ea typeface="Segoe UI" pitchFamily="34" charset="0"/>
            </a:endParaRPr>
          </a:p>
          <a:p>
            <a:pPr marL="457120"/>
            <a:r>
              <a:rPr lang="en-US" sz="1600" dirty="0">
                <a:solidFill>
                  <a:srgbClr val="0000FF"/>
                </a:solidFill>
                <a:latin typeface="Consolas"/>
              </a:rPr>
              <a:t>Initial Catalog=ProductsDb;</a:t>
            </a:r>
            <a:endParaRPr lang="en-US" sz="800" dirty="0">
              <a:latin typeface="Segoe UI" pitchFamily="34" charset="0"/>
              <a:ea typeface="Segoe UI" pitchFamily="34" charset="0"/>
            </a:endParaRPr>
          </a:p>
          <a:p>
            <a:pPr marL="457120"/>
            <a:r>
              <a:rPr lang="en-US" sz="1600" dirty="0">
                <a:solidFill>
                  <a:srgbClr val="0000FF"/>
                </a:solidFill>
                <a:latin typeface="Consolas"/>
              </a:rPr>
              <a:t>User Id=[login]@[server];</a:t>
            </a:r>
            <a:endParaRPr lang="en-US" sz="800" dirty="0">
              <a:latin typeface="Segoe UI" pitchFamily="34" charset="0"/>
              <a:ea typeface="Segoe UI" pitchFamily="34" charset="0"/>
            </a:endParaRPr>
          </a:p>
          <a:p>
            <a:pPr marL="457120"/>
            <a:r>
              <a:rPr lang="en-US" sz="1600" dirty="0">
                <a:solidFill>
                  <a:srgbClr val="0000FF"/>
                </a:solidFill>
                <a:latin typeface="Consolas"/>
              </a:rPr>
              <a:t>Password=[password];</a:t>
            </a:r>
          </a:p>
          <a:p>
            <a:pPr marL="457120"/>
            <a:r>
              <a:rPr lang="en-US" sz="1600" dirty="0" err="1">
                <a:solidFill>
                  <a:srgbClr val="0000FF"/>
                </a:solidFill>
                <a:latin typeface="Consolas"/>
                <a:ea typeface="Segoe UI" pitchFamily="34" charset="0"/>
              </a:rPr>
              <a:t>Trusted_Connection</a:t>
            </a:r>
            <a:r>
              <a:rPr lang="en-US" sz="1600" dirty="0">
                <a:solidFill>
                  <a:srgbClr val="0000FF"/>
                </a:solidFill>
                <a:latin typeface="Consolas"/>
                <a:ea typeface="Segoe UI" pitchFamily="34" charset="0"/>
              </a:rPr>
              <a:t>=False;</a:t>
            </a:r>
            <a:endParaRPr lang="en-US" sz="800" dirty="0">
              <a:latin typeface="Segoe UI" pitchFamily="34" charset="0"/>
              <a:ea typeface="Segoe UI" pitchFamily="34" charset="0"/>
            </a:endParaRPr>
          </a:p>
          <a:p>
            <a:pPr marL="457120"/>
            <a:r>
              <a:rPr lang="en-US" sz="1600" dirty="0">
                <a:solidFill>
                  <a:srgbClr val="0000FF"/>
                </a:solidFill>
                <a:highlight>
                  <a:srgbClr val="FFFF00"/>
                </a:highlight>
                <a:latin typeface="Consolas"/>
              </a:rPr>
              <a:t>Encrypt=true</a:t>
            </a:r>
            <a:r>
              <a:rPr lang="en-US" sz="1600" dirty="0">
                <a:solidFill>
                  <a:srgbClr val="0000FF"/>
                </a:solidFill>
                <a:latin typeface="Consolas"/>
              </a:rPr>
              <a:t>;</a:t>
            </a:r>
            <a:r>
              <a:rPr lang="en-US" sz="1600" dirty="0">
                <a:solidFill>
                  <a:srgbClr val="000000"/>
                </a:solidFill>
                <a:latin typeface="Consolas"/>
              </a:rPr>
              <a:t>"</a:t>
            </a:r>
            <a:endParaRPr lang="en-US" sz="800" dirty="0">
              <a:latin typeface="Segoe UI" pitchFamily="34" charset="0"/>
              <a:ea typeface="Segoe UI" pitchFamily="34" charset="0"/>
            </a:endParaRPr>
          </a:p>
          <a:p>
            <a:r>
              <a:rPr lang="en-US" sz="1600" dirty="0">
                <a:solidFill>
                  <a:srgbClr val="FF0000"/>
                </a:solidFill>
                <a:latin typeface="Consolas"/>
              </a:rPr>
              <a:t>providerName</a:t>
            </a:r>
            <a:r>
              <a:rPr lang="en-US" sz="1600" dirty="0">
                <a:solidFill>
                  <a:srgbClr val="0000FF"/>
                </a:solidFill>
                <a:latin typeface="Consolas"/>
              </a:rPr>
              <a:t>=</a:t>
            </a:r>
            <a:r>
              <a:rPr lang="en-US" sz="1600" dirty="0">
                <a:solidFill>
                  <a:srgbClr val="000000"/>
                </a:solidFill>
                <a:latin typeface="Consolas"/>
              </a:rPr>
              <a:t>"</a:t>
            </a:r>
            <a:r>
              <a:rPr lang="en-US" sz="1600" dirty="0">
                <a:solidFill>
                  <a:srgbClr val="0000FF"/>
                </a:solidFill>
                <a:latin typeface="Consolas"/>
              </a:rPr>
              <a:t>System.Data.SqlClient</a:t>
            </a:r>
            <a:r>
              <a:rPr lang="en-US" sz="1600" dirty="0">
                <a:solidFill>
                  <a:srgbClr val="000000"/>
                </a:solidFill>
                <a:latin typeface="Consolas"/>
              </a:rPr>
              <a:t>"</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1600" dirty="0">
              <a:solidFill>
                <a:prstClr val="black"/>
              </a:solidFill>
              <a:latin typeface="Consolas"/>
            </a:endParaRPr>
          </a:p>
        </p:txBody>
      </p:sp>
    </p:spTree>
    <p:extLst>
      <p:ext uri="{BB962C8B-B14F-4D97-AF65-F5344CB8AC3E}">
        <p14:creationId xmlns:p14="http://schemas.microsoft.com/office/powerpoint/2010/main" val="413424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12201525" cy="812800"/>
          </a:xfrm>
        </p:spPr>
        <p:txBody>
          <a:bodyPr>
            <a:normAutofit/>
          </a:bodyPr>
          <a:lstStyle/>
          <a:p>
            <a:r>
              <a:rPr lang="en-US" dirty="0" smtClean="0"/>
              <a:t>SQL </a:t>
            </a:r>
            <a:r>
              <a:rPr lang="en-US" dirty="0"/>
              <a:t>Database </a:t>
            </a:r>
            <a:r>
              <a:rPr lang="en-US" dirty="0" smtClean="0"/>
              <a:t>Considerations and Best Practices</a:t>
            </a:r>
            <a:endParaRPr lang="en-US" dirty="0"/>
          </a:p>
        </p:txBody>
      </p:sp>
      <p:sp>
        <p:nvSpPr>
          <p:cNvPr id="5" name="Content Placeholder 4"/>
          <p:cNvSpPr>
            <a:spLocks noGrp="1"/>
          </p:cNvSpPr>
          <p:nvPr>
            <p:ph type="body" sz="quarter" idx="4294967295"/>
          </p:nvPr>
        </p:nvSpPr>
        <p:spPr>
          <a:xfrm>
            <a:off x="2802194" y="530225"/>
            <a:ext cx="6587612" cy="6327775"/>
          </a:xfrm>
        </p:spPr>
        <p:txBody>
          <a:bodyPr>
            <a:noAutofit/>
          </a:bodyPr>
          <a:lstStyle/>
          <a:p>
            <a:pPr marL="252000" algn="l">
              <a:spcBef>
                <a:spcPts val="0"/>
              </a:spcBef>
              <a:spcAft>
                <a:spcPts val="1200"/>
              </a:spcAft>
            </a:pPr>
            <a:r>
              <a:rPr lang="en-US" sz="4400" dirty="0"/>
              <a:t>login: [login]@[server]</a:t>
            </a:r>
          </a:p>
          <a:p>
            <a:pPr marL="252000" algn="l">
              <a:spcBef>
                <a:spcPts val="0"/>
              </a:spcBef>
              <a:spcAft>
                <a:spcPts val="1200"/>
              </a:spcAft>
            </a:pPr>
            <a:endParaRPr lang="en-US" sz="4400" dirty="0" smtClean="0"/>
          </a:p>
          <a:p>
            <a:pPr marL="252000" algn="l">
              <a:spcBef>
                <a:spcPts val="0"/>
              </a:spcBef>
              <a:spcAft>
                <a:spcPts val="1200"/>
              </a:spcAft>
            </a:pPr>
            <a:r>
              <a:rPr lang="en-US" sz="4400" dirty="0" smtClean="0"/>
              <a:t>Idle </a:t>
            </a:r>
            <a:r>
              <a:rPr lang="en-US" sz="4400" dirty="0"/>
              <a:t>connections</a:t>
            </a:r>
          </a:p>
          <a:p>
            <a:pPr marL="252000" algn="l">
              <a:spcBef>
                <a:spcPts val="0"/>
              </a:spcBef>
              <a:spcAft>
                <a:spcPts val="1200"/>
              </a:spcAft>
            </a:pPr>
            <a:endParaRPr lang="en-US" sz="4400" dirty="0" smtClean="0"/>
          </a:p>
          <a:p>
            <a:pPr marL="252000" algn="l">
              <a:spcBef>
                <a:spcPts val="0"/>
              </a:spcBef>
              <a:spcAft>
                <a:spcPts val="1200"/>
              </a:spcAft>
            </a:pPr>
            <a:r>
              <a:rPr lang="en-US" sz="4400" dirty="0" smtClean="0"/>
              <a:t>Long </a:t>
            </a:r>
            <a:r>
              <a:rPr lang="en-US" sz="4400" dirty="0"/>
              <a:t>running transactions</a:t>
            </a:r>
          </a:p>
        </p:txBody>
      </p:sp>
    </p:spTree>
    <p:extLst>
      <p:ext uri="{BB962C8B-B14F-4D97-AF65-F5344CB8AC3E}">
        <p14:creationId xmlns:p14="http://schemas.microsoft.com/office/powerpoint/2010/main" val="277928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12201525" cy="812800"/>
          </a:xfrm>
        </p:spPr>
        <p:txBody>
          <a:bodyPr>
            <a:normAutofit/>
          </a:bodyPr>
          <a:lstStyle/>
          <a:p>
            <a:r>
              <a:rPr lang="en-US" dirty="0"/>
              <a:t>SQL Database Considerations and Best Practices</a:t>
            </a:r>
          </a:p>
        </p:txBody>
      </p:sp>
      <p:sp>
        <p:nvSpPr>
          <p:cNvPr id="5" name="Content Placeholder 4"/>
          <p:cNvSpPr>
            <a:spLocks noGrp="1"/>
          </p:cNvSpPr>
          <p:nvPr>
            <p:ph type="body" sz="quarter" idx="4294967295"/>
          </p:nvPr>
        </p:nvSpPr>
        <p:spPr>
          <a:xfrm>
            <a:off x="4159045" y="530225"/>
            <a:ext cx="3873910" cy="6327775"/>
          </a:xfrm>
        </p:spPr>
        <p:txBody>
          <a:bodyPr>
            <a:noAutofit/>
          </a:bodyPr>
          <a:lstStyle/>
          <a:p>
            <a:pPr marL="252000" algn="l">
              <a:spcBef>
                <a:spcPts val="0"/>
              </a:spcBef>
              <a:spcAft>
                <a:spcPts val="1200"/>
              </a:spcAft>
            </a:pPr>
            <a:r>
              <a:rPr lang="en-US" sz="4400" dirty="0" err="1"/>
              <a:t>DoS</a:t>
            </a:r>
            <a:r>
              <a:rPr lang="en-US" sz="4400" dirty="0"/>
              <a:t> guard</a:t>
            </a:r>
          </a:p>
          <a:p>
            <a:pPr marL="252000" algn="l">
              <a:spcBef>
                <a:spcPts val="0"/>
              </a:spcBef>
              <a:spcAft>
                <a:spcPts val="1200"/>
              </a:spcAft>
            </a:pPr>
            <a:endParaRPr lang="en-US" sz="4400" dirty="0" smtClean="0"/>
          </a:p>
          <a:p>
            <a:pPr marL="252000" algn="l">
              <a:spcBef>
                <a:spcPts val="0"/>
              </a:spcBef>
              <a:spcAft>
                <a:spcPts val="1200"/>
              </a:spcAft>
            </a:pPr>
            <a:r>
              <a:rPr lang="en-US" sz="4400" dirty="0" smtClean="0"/>
              <a:t>Failover </a:t>
            </a:r>
            <a:r>
              <a:rPr lang="en-US" sz="4400" dirty="0"/>
              <a:t>events</a:t>
            </a:r>
          </a:p>
          <a:p>
            <a:pPr marL="252000" algn="l">
              <a:spcBef>
                <a:spcPts val="0"/>
              </a:spcBef>
              <a:spcAft>
                <a:spcPts val="1200"/>
              </a:spcAft>
            </a:pPr>
            <a:endParaRPr lang="en-US" sz="4400" dirty="0" smtClean="0"/>
          </a:p>
          <a:p>
            <a:pPr marL="252000" algn="l">
              <a:spcBef>
                <a:spcPts val="0"/>
              </a:spcBef>
              <a:spcAft>
                <a:spcPts val="1200"/>
              </a:spcAft>
            </a:pPr>
            <a:r>
              <a:rPr lang="en-US" sz="4400" dirty="0" smtClean="0"/>
              <a:t>Throttling</a:t>
            </a:r>
            <a:endParaRPr lang="en-US" sz="4400" dirty="0"/>
          </a:p>
        </p:txBody>
      </p:sp>
    </p:spTree>
    <p:extLst>
      <p:ext uri="{BB962C8B-B14F-4D97-AF65-F5344CB8AC3E}">
        <p14:creationId xmlns:p14="http://schemas.microsoft.com/office/powerpoint/2010/main" val="277018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12201525" cy="812800"/>
          </a:xfrm>
        </p:spPr>
        <p:txBody>
          <a:bodyPr>
            <a:normAutofit/>
          </a:bodyPr>
          <a:lstStyle/>
          <a:p>
            <a:r>
              <a:rPr lang="en-US" dirty="0"/>
              <a:t>SQL Database Considerations and Best Practices</a:t>
            </a:r>
          </a:p>
        </p:txBody>
      </p:sp>
      <p:sp>
        <p:nvSpPr>
          <p:cNvPr id="5" name="Content Placeholder 4"/>
          <p:cNvSpPr>
            <a:spLocks noGrp="1"/>
          </p:cNvSpPr>
          <p:nvPr>
            <p:ph type="body" sz="quarter" idx="4294967295"/>
          </p:nvPr>
        </p:nvSpPr>
        <p:spPr>
          <a:xfrm>
            <a:off x="1710813" y="530225"/>
            <a:ext cx="8770374" cy="6327775"/>
          </a:xfrm>
        </p:spPr>
        <p:txBody>
          <a:bodyPr>
            <a:noAutofit/>
          </a:bodyPr>
          <a:lstStyle/>
          <a:p>
            <a:pPr marL="252000" algn="l">
              <a:spcBef>
                <a:spcPts val="0"/>
              </a:spcBef>
              <a:spcAft>
                <a:spcPts val="1200"/>
              </a:spcAft>
            </a:pPr>
            <a:r>
              <a:rPr lang="en-US" sz="4400" dirty="0"/>
              <a:t>Connection pooling and Retry logic</a:t>
            </a:r>
          </a:p>
          <a:p>
            <a:pPr marL="252000" algn="l">
              <a:spcBef>
                <a:spcPts val="0"/>
              </a:spcBef>
              <a:spcAft>
                <a:spcPts val="1200"/>
              </a:spcAft>
            </a:pPr>
            <a:endParaRPr lang="en-US" sz="4400" dirty="0" smtClean="0"/>
          </a:p>
          <a:p>
            <a:pPr marL="252000" algn="l">
              <a:spcBef>
                <a:spcPts val="0"/>
              </a:spcBef>
              <a:spcAft>
                <a:spcPts val="1200"/>
              </a:spcAft>
            </a:pPr>
            <a:r>
              <a:rPr lang="en-US" sz="4400" dirty="0" smtClean="0"/>
              <a:t>Latency </a:t>
            </a:r>
            <a:r>
              <a:rPr lang="en-US" sz="4400" dirty="0"/>
              <a:t>introduced for updates</a:t>
            </a:r>
          </a:p>
          <a:p>
            <a:pPr marL="252000" algn="l">
              <a:spcBef>
                <a:spcPts val="0"/>
              </a:spcBef>
              <a:spcAft>
                <a:spcPts val="1200"/>
              </a:spcAft>
            </a:pPr>
            <a:endParaRPr lang="en-US" sz="4400" dirty="0" smtClean="0"/>
          </a:p>
          <a:p>
            <a:pPr marL="252000" algn="l">
              <a:spcBef>
                <a:spcPts val="0"/>
              </a:spcBef>
              <a:spcAft>
                <a:spcPts val="1200"/>
              </a:spcAft>
            </a:pPr>
            <a:r>
              <a:rPr lang="en-US" sz="4400" dirty="0" smtClean="0"/>
              <a:t>No </a:t>
            </a:r>
            <a:r>
              <a:rPr lang="en-US" sz="4400" dirty="0"/>
              <a:t>cross-database dependencies</a:t>
            </a:r>
          </a:p>
        </p:txBody>
      </p:sp>
    </p:spTree>
    <p:extLst>
      <p:ext uri="{BB962C8B-B14F-4D97-AF65-F5344CB8AC3E}">
        <p14:creationId xmlns:p14="http://schemas.microsoft.com/office/powerpoint/2010/main" val="1071135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13800" dirty="0" smtClean="0">
                <a:solidFill>
                  <a:schemeClr val="bg1"/>
                </a:solidFill>
              </a:rPr>
              <a:t>SQL on </a:t>
            </a:r>
            <a:r>
              <a:rPr lang="en-US" sz="13800" dirty="0" err="1" smtClean="0">
                <a:solidFill>
                  <a:schemeClr val="bg1"/>
                </a:solidFill>
              </a:rPr>
              <a:t>IaaS</a:t>
            </a:r>
            <a:endParaRPr lang="en-US" sz="13800" dirty="0">
              <a:solidFill>
                <a:schemeClr val="bg1"/>
              </a:solidFill>
            </a:endParaRPr>
          </a:p>
        </p:txBody>
      </p:sp>
    </p:spTree>
    <p:extLst>
      <p:ext uri="{BB962C8B-B14F-4D97-AF65-F5344CB8AC3E}">
        <p14:creationId xmlns:p14="http://schemas.microsoft.com/office/powerpoint/2010/main" val="303547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a:solidFill>
                  <a:schemeClr val="bg2"/>
                </a:solidFill>
              </a:rPr>
              <a:t>Run SQL on VM</a:t>
            </a:r>
            <a:endParaRPr lang="en-US" dirty="0"/>
          </a:p>
        </p:txBody>
      </p:sp>
      <p:sp>
        <p:nvSpPr>
          <p:cNvPr id="3" name="Content Placeholder 2"/>
          <p:cNvSpPr>
            <a:spLocks noGrp="1"/>
          </p:cNvSpPr>
          <p:nvPr>
            <p:ph idx="4294967295"/>
          </p:nvPr>
        </p:nvSpPr>
        <p:spPr>
          <a:xfrm>
            <a:off x="0" y="0"/>
            <a:ext cx="12201525" cy="6858000"/>
          </a:xfrm>
        </p:spPr>
        <p:txBody>
          <a:bodyPr>
            <a:noAutofit/>
          </a:bodyPr>
          <a:lstStyle/>
          <a:p>
            <a:pPr marL="252000" algn="l">
              <a:spcBef>
                <a:spcPts val="0"/>
              </a:spcBef>
            </a:pPr>
            <a:r>
              <a:rPr lang="en-US" sz="4400" dirty="0"/>
              <a:t>Run any SQL product on cloud VM </a:t>
            </a:r>
          </a:p>
          <a:p>
            <a:pPr marL="252000" algn="l">
              <a:spcBef>
                <a:spcPts val="0"/>
              </a:spcBef>
            </a:pPr>
            <a:endParaRPr lang="en-US" sz="4400" dirty="0" smtClean="0"/>
          </a:p>
          <a:p>
            <a:pPr marL="252000" algn="l">
              <a:spcBef>
                <a:spcPts val="0"/>
              </a:spcBef>
            </a:pPr>
            <a:r>
              <a:rPr lang="en-US" sz="4400" dirty="0" smtClean="0"/>
              <a:t>Support </a:t>
            </a:r>
            <a:r>
              <a:rPr lang="en-US" sz="4400" dirty="0"/>
              <a:t>for SQL Server, Oracle, </a:t>
            </a:r>
            <a:r>
              <a:rPr lang="en-US" sz="4400" dirty="0" err="1"/>
              <a:t>MySql</a:t>
            </a:r>
            <a:endParaRPr lang="en-US" sz="4400" dirty="0"/>
          </a:p>
          <a:p>
            <a:pPr marL="252000" algn="l">
              <a:spcBef>
                <a:spcPts val="0"/>
              </a:spcBef>
            </a:pPr>
            <a:endParaRPr lang="en-US" sz="4400" dirty="0" smtClean="0"/>
          </a:p>
          <a:p>
            <a:pPr marL="252000" algn="l">
              <a:spcBef>
                <a:spcPts val="0"/>
              </a:spcBef>
            </a:pPr>
            <a:r>
              <a:rPr lang="en-US" sz="4400" dirty="0" smtClean="0"/>
              <a:t>Ready </a:t>
            </a:r>
            <a:r>
              <a:rPr lang="en-US" sz="4400" dirty="0"/>
              <a:t>to go VM images available in Gallery</a:t>
            </a:r>
          </a:p>
          <a:p>
            <a:pPr marL="252000" algn="l">
              <a:spcBef>
                <a:spcPts val="0"/>
              </a:spcBef>
            </a:pPr>
            <a:endParaRPr lang="en-US" sz="4400" dirty="0" smtClean="0"/>
          </a:p>
          <a:p>
            <a:pPr marL="252000" algn="l">
              <a:spcBef>
                <a:spcPts val="0"/>
              </a:spcBef>
            </a:pPr>
            <a:r>
              <a:rPr lang="en-US" sz="4400" dirty="0" smtClean="0"/>
              <a:t>Persistent </a:t>
            </a:r>
            <a:r>
              <a:rPr lang="en-US" sz="4400" dirty="0"/>
              <a:t>storage using attached disk in blob storage</a:t>
            </a:r>
          </a:p>
        </p:txBody>
      </p:sp>
    </p:spTree>
    <p:extLst>
      <p:ext uri="{BB962C8B-B14F-4D97-AF65-F5344CB8AC3E}">
        <p14:creationId xmlns:p14="http://schemas.microsoft.com/office/powerpoint/2010/main" val="3144122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pPr marL="72000"/>
            <a:r>
              <a:rPr lang="en-US" dirty="0" smtClean="0">
                <a:solidFill>
                  <a:schemeClr val="bg2"/>
                </a:solidFill>
              </a:rPr>
              <a:t>SQL Database</a:t>
            </a:r>
            <a:endParaRPr lang="en-US" dirty="0"/>
          </a:p>
        </p:txBody>
      </p:sp>
      <p:sp>
        <p:nvSpPr>
          <p:cNvPr id="7" name="Rectangle 6"/>
          <p:cNvSpPr/>
          <p:nvPr/>
        </p:nvSpPr>
        <p:spPr bwMode="auto">
          <a:xfrm>
            <a:off x="0" y="-1"/>
            <a:ext cx="6096000" cy="68580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marL="72000"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Fully managed “as a Service”</a:t>
            </a:r>
          </a:p>
          <a:p>
            <a:pPr marL="72000"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Enterprise-ready with automatic support for HA, DR, Backups, replication and more</a:t>
            </a:r>
          </a:p>
          <a:p>
            <a:pPr marL="72000"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Can scale out elastically using </a:t>
            </a:r>
            <a:r>
              <a:rPr lang="en-US" sz="3200" dirty="0" err="1">
                <a:gradFill>
                  <a:gsLst>
                    <a:gs pos="0">
                      <a:srgbClr val="FFFFFF"/>
                    </a:gs>
                    <a:gs pos="100000">
                      <a:srgbClr val="FFFFFF"/>
                    </a:gs>
                  </a:gsLst>
                  <a:lin ang="5400000" scaled="0"/>
                </a:gradFill>
                <a:latin typeface="+mj-lt"/>
              </a:rPr>
              <a:t>ElasticScale</a:t>
            </a:r>
            <a:endParaRPr lang="en-US" sz="3200" dirty="0">
              <a:gradFill>
                <a:gsLst>
                  <a:gs pos="0">
                    <a:srgbClr val="FFFFFF"/>
                  </a:gs>
                  <a:gs pos="100000">
                    <a:srgbClr val="FFFFFF"/>
                  </a:gs>
                </a:gsLst>
                <a:lin ang="5400000" scaled="0"/>
              </a:gradFill>
              <a:latin typeface="+mj-lt"/>
            </a:endParaRPr>
          </a:p>
          <a:p>
            <a:pPr marL="72000"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a:t>
            </a:r>
          </a:p>
        </p:txBody>
      </p:sp>
      <p:sp>
        <p:nvSpPr>
          <p:cNvPr id="9" name="Rectangle 8"/>
          <p:cNvSpPr/>
          <p:nvPr/>
        </p:nvSpPr>
        <p:spPr bwMode="auto">
          <a:xfrm>
            <a:off x="6193914" y="1"/>
            <a:ext cx="5998086" cy="6858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Choice of a variety of DB engines</a:t>
            </a:r>
            <a:br>
              <a:rPr lang="en-US" sz="3200" dirty="0">
                <a:gradFill>
                  <a:gsLst>
                    <a:gs pos="0">
                      <a:srgbClr val="FFFFFF"/>
                    </a:gs>
                    <a:gs pos="100000">
                      <a:srgbClr val="FFFFFF"/>
                    </a:gs>
                  </a:gsLst>
                  <a:lin ang="5400000" scaled="0"/>
                </a:gradFill>
                <a:latin typeface="+mj-lt"/>
              </a:rPr>
            </a:br>
            <a:r>
              <a:rPr lang="en-US" sz="3200" dirty="0">
                <a:gradFill>
                  <a:gsLst>
                    <a:gs pos="0">
                      <a:srgbClr val="FFFFFF"/>
                    </a:gs>
                    <a:gs pos="100000">
                      <a:srgbClr val="FFFFFF"/>
                    </a:gs>
                  </a:gsLst>
                  <a:lin ang="5400000" scaled="0"/>
                </a:gradFill>
                <a:latin typeface="+mj-lt"/>
              </a:rPr>
              <a:t>(SQL Server, Oracle, </a:t>
            </a:r>
            <a:r>
              <a:rPr lang="en-US" sz="3200" dirty="0" err="1">
                <a:gradFill>
                  <a:gsLst>
                    <a:gs pos="0">
                      <a:srgbClr val="FFFFFF"/>
                    </a:gs>
                    <a:gs pos="100000">
                      <a:srgbClr val="FFFFFF"/>
                    </a:gs>
                  </a:gsLst>
                  <a:lin ang="5400000" scaled="0"/>
                </a:gradFill>
                <a:latin typeface="+mj-lt"/>
              </a:rPr>
              <a:t>MySql</a:t>
            </a:r>
            <a:r>
              <a:rPr lang="en-US" sz="3200" dirty="0">
                <a:gradFill>
                  <a:gsLst>
                    <a:gs pos="0">
                      <a:srgbClr val="FFFFFF"/>
                    </a:gs>
                    <a:gs pos="100000">
                      <a:srgbClr val="FFFFFF"/>
                    </a:gs>
                  </a:gsLst>
                  <a:lin ang="5400000" scaled="0"/>
                </a:gradFill>
                <a:latin typeface="+mj-lt"/>
              </a:rPr>
              <a:t>)</a:t>
            </a:r>
          </a:p>
          <a:p>
            <a:pPr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All the features of native DB</a:t>
            </a:r>
          </a:p>
          <a:p>
            <a:pPr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Windows authentication available (requires VM to be joined to on-premises domain)</a:t>
            </a:r>
          </a:p>
          <a:p>
            <a:pPr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Larger database sizes possible (16TB)</a:t>
            </a:r>
          </a:p>
          <a:p>
            <a:pPr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a:t>
            </a:r>
          </a:p>
        </p:txBody>
      </p:sp>
      <p:cxnSp>
        <p:nvCxnSpPr>
          <p:cNvPr id="5" name="Straight Connector 4"/>
          <p:cNvCxnSpPr/>
          <p:nvPr/>
        </p:nvCxnSpPr>
        <p:spPr>
          <a:xfrm>
            <a:off x="6096000" y="811162"/>
            <a:ext cx="0" cy="5235677"/>
          </a:xfrm>
          <a:prstGeom prst="line">
            <a:avLst/>
          </a:prstGeom>
          <a:ln w="57150">
            <a:solidFill>
              <a:schemeClr val="bg1"/>
            </a:solidFill>
            <a:prstDash val="dash"/>
          </a:ln>
        </p:spPr>
        <p:style>
          <a:lnRef idx="3">
            <a:schemeClr val="accent1"/>
          </a:lnRef>
          <a:fillRef idx="0">
            <a:schemeClr val="accent1"/>
          </a:fillRef>
          <a:effectRef idx="2">
            <a:schemeClr val="accent1"/>
          </a:effectRef>
          <a:fontRef idx="minor">
            <a:schemeClr val="tx1"/>
          </a:fontRef>
        </p:style>
      </p:cxnSp>
      <p:sp>
        <p:nvSpPr>
          <p:cNvPr id="12" name="Title 1"/>
          <p:cNvSpPr txBox="1">
            <a:spLocks/>
          </p:cNvSpPr>
          <p:nvPr/>
        </p:nvSpPr>
        <p:spPr>
          <a:xfrm>
            <a:off x="6096001" y="0"/>
            <a:ext cx="6096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pPr marL="72000"/>
            <a:r>
              <a:rPr lang="en-US" dirty="0" smtClean="0">
                <a:solidFill>
                  <a:schemeClr val="bg2"/>
                </a:solidFill>
              </a:rPr>
              <a:t>SQL IaaS</a:t>
            </a:r>
            <a:endParaRPr lang="en-US" dirty="0"/>
          </a:p>
        </p:txBody>
      </p:sp>
      <p:sp>
        <p:nvSpPr>
          <p:cNvPr id="6" name="Rectangle 5"/>
          <p:cNvSpPr/>
          <p:nvPr/>
        </p:nvSpPr>
        <p:spPr>
          <a:xfrm>
            <a:off x="103239" y="132736"/>
            <a:ext cx="5633884" cy="57223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Rectangle 12"/>
          <p:cNvSpPr/>
          <p:nvPr/>
        </p:nvSpPr>
        <p:spPr>
          <a:xfrm>
            <a:off x="6193913" y="132735"/>
            <a:ext cx="5813208" cy="591410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56277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xit" presetSubtype="0" fill="hold" grpId="0"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000" dirty="0" smtClean="0"/>
              <a:t>Standing up a SQL Server in Azure using Marketplace</a:t>
            </a:r>
            <a:endParaRPr lang="en-US" sz="4000" dirty="0"/>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2" name="Picture 1"/>
          <p:cNvPicPr>
            <a:picLocks noChangeAspect="1"/>
          </p:cNvPicPr>
          <p:nvPr/>
        </p:nvPicPr>
        <p:blipFill>
          <a:blip r:embed="rId3"/>
          <a:stretch>
            <a:fillRect/>
          </a:stretch>
        </p:blipFill>
        <p:spPr>
          <a:xfrm>
            <a:off x="4449096" y="4083711"/>
            <a:ext cx="3293808" cy="2171198"/>
          </a:xfrm>
          <a:prstGeom prst="rect">
            <a:avLst/>
          </a:prstGeom>
        </p:spPr>
      </p:pic>
    </p:spTree>
    <p:extLst>
      <p:ext uri="{BB962C8B-B14F-4D97-AF65-F5344CB8AC3E}">
        <p14:creationId xmlns:p14="http://schemas.microsoft.com/office/powerpoint/2010/main" val="1981322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1500" dirty="0" smtClean="0"/>
              <a:t>Azure Files</a:t>
            </a:r>
            <a:endParaRPr lang="en-US" sz="11500" dirty="0"/>
          </a:p>
        </p:txBody>
      </p:sp>
    </p:spTree>
    <p:extLst>
      <p:ext uri="{BB962C8B-B14F-4D97-AF65-F5344CB8AC3E}">
        <p14:creationId xmlns:p14="http://schemas.microsoft.com/office/powerpoint/2010/main" val="1233756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3"/>
            <a:ext cx="11651870" cy="1509009"/>
          </a:xfrm>
          <a:prstGeom prst="rect">
            <a:avLst/>
          </a:prstGeom>
        </p:spPr>
        <p:txBody>
          <a:bodyPr/>
          <a:lstStyle/>
          <a:p>
            <a:pPr marL="0" indent="0">
              <a:buNone/>
            </a:pPr>
            <a:r>
              <a:rPr lang="en-US" sz="3196" dirty="0"/>
              <a:t>“I wish I could go to storage and provision a cloud drive, giving it a namespace, and that drive would then be UNC-addressable by the </a:t>
            </a:r>
            <a:r>
              <a:rPr lang="en-US" sz="3196" dirty="0" err="1"/>
              <a:t>OSes</a:t>
            </a:r>
            <a:r>
              <a:rPr lang="en-US" sz="3196" dirty="0"/>
              <a:t>.”</a:t>
            </a:r>
          </a:p>
        </p:txBody>
      </p:sp>
      <p:sp>
        <p:nvSpPr>
          <p:cNvPr id="3" name="Title 2"/>
          <p:cNvSpPr>
            <a:spLocks noGrp="1"/>
          </p:cNvSpPr>
          <p:nvPr>
            <p:ph type="title"/>
          </p:nvPr>
        </p:nvSpPr>
        <p:spPr/>
        <p:txBody>
          <a:bodyPr/>
          <a:lstStyle/>
          <a:p>
            <a:r>
              <a:rPr lang="en-US" dirty="0" smtClean="0"/>
              <a:t>Azure Files – Customer Quotes</a:t>
            </a:r>
            <a:endParaRPr lang="en-US" dirty="0"/>
          </a:p>
        </p:txBody>
      </p:sp>
      <p:sp>
        <p:nvSpPr>
          <p:cNvPr id="5" name="Text Placeholder 1"/>
          <p:cNvSpPr txBox="1">
            <a:spLocks/>
          </p:cNvSpPr>
          <p:nvPr/>
        </p:nvSpPr>
        <p:spPr>
          <a:xfrm>
            <a:off x="450111" y="2732182"/>
            <a:ext cx="11651870"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gradFill>
                  <a:gsLst>
                    <a:gs pos="0">
                      <a:srgbClr val="FFFFFF">
                        <a:lumMod val="75000"/>
                        <a:lumOff val="25000"/>
                      </a:srgbClr>
                    </a:gs>
                    <a:gs pos="86000">
                      <a:srgbClr val="FFFFFF">
                        <a:lumMod val="75000"/>
                        <a:lumOff val="25000"/>
                      </a:srgbClr>
                    </a:gs>
                  </a:gsLst>
                  <a:lin ang="5400000" scaled="0"/>
                </a:gradFill>
                <a:latin typeface="Segoe UI Light"/>
              </a:rPr>
              <a:t>“I need two VM's running with a shared drive. One will write to the drive, the other will read [it].”</a:t>
            </a:r>
          </a:p>
        </p:txBody>
      </p:sp>
      <p:sp>
        <p:nvSpPr>
          <p:cNvPr id="6" name="Text Placeholder 1"/>
          <p:cNvSpPr txBox="1">
            <a:spLocks/>
          </p:cNvSpPr>
          <p:nvPr/>
        </p:nvSpPr>
        <p:spPr>
          <a:xfrm>
            <a:off x="449317" y="3831416"/>
            <a:ext cx="11651870"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gradFill>
                  <a:gsLst>
                    <a:gs pos="0">
                      <a:srgbClr val="FFFFFF">
                        <a:lumMod val="75000"/>
                        <a:lumOff val="25000"/>
                      </a:srgbClr>
                    </a:gs>
                    <a:gs pos="86000">
                      <a:srgbClr val="FFFFFF">
                        <a:lumMod val="75000"/>
                        <a:lumOff val="25000"/>
                      </a:srgbClr>
                    </a:gs>
                  </a:gsLst>
                  <a:lin ang="5400000" scaled="0"/>
                </a:gradFill>
                <a:latin typeface="Segoe UI Light"/>
              </a:rPr>
              <a:t>“Hi, I have two VM's in Microsoft Azure. All I want to do is set up a file share between them. Is this possible?”</a:t>
            </a:r>
          </a:p>
        </p:txBody>
      </p:sp>
      <p:sp>
        <p:nvSpPr>
          <p:cNvPr id="7" name="Text Placeholder 1"/>
          <p:cNvSpPr txBox="1">
            <a:spLocks/>
          </p:cNvSpPr>
          <p:nvPr/>
        </p:nvSpPr>
        <p:spPr>
          <a:xfrm>
            <a:off x="449316" y="4930650"/>
            <a:ext cx="11651870"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gradFill>
                  <a:gsLst>
                    <a:gs pos="0">
                      <a:srgbClr val="FFFFFF">
                        <a:lumMod val="75000"/>
                        <a:lumOff val="25000"/>
                      </a:srgbClr>
                    </a:gs>
                    <a:gs pos="86000">
                      <a:srgbClr val="FFFFFF">
                        <a:lumMod val="75000"/>
                        <a:lumOff val="25000"/>
                      </a:srgbClr>
                    </a:gs>
                  </a:gsLst>
                  <a:lin ang="5400000" scaled="0"/>
                </a:gradFill>
                <a:latin typeface="Segoe UI Light"/>
              </a:rPr>
              <a:t>“Is it possible to share a secondary disk between different VM instances?”</a:t>
            </a:r>
          </a:p>
        </p:txBody>
      </p:sp>
      <p:sp>
        <p:nvSpPr>
          <p:cNvPr id="4" name="Rectangle 3"/>
          <p:cNvSpPr/>
          <p:nvPr/>
        </p:nvSpPr>
        <p:spPr>
          <a:xfrm>
            <a:off x="270066" y="1189813"/>
            <a:ext cx="11651870" cy="1509009"/>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Rectangle 7"/>
          <p:cNvSpPr/>
          <p:nvPr/>
        </p:nvSpPr>
        <p:spPr>
          <a:xfrm>
            <a:off x="270066" y="2698822"/>
            <a:ext cx="11651870" cy="967341"/>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Rectangle 8"/>
          <p:cNvSpPr/>
          <p:nvPr/>
        </p:nvSpPr>
        <p:spPr>
          <a:xfrm>
            <a:off x="270066" y="3651939"/>
            <a:ext cx="11651870" cy="1231127"/>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900490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1+#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4"/>
                                        </p:tgtEl>
                                      </p:cBhvr>
                                    </p:animEffect>
                                    <p:set>
                                      <p:cBhvr>
                                        <p:cTn id="40" dur="1" fill="hold">
                                          <p:stCondLst>
                                            <p:cond delay="499"/>
                                          </p:stCondLst>
                                        </p:cTn>
                                        <p:tgtEl>
                                          <p:spTgt spid="4"/>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8"/>
                                        </p:tgtEl>
                                      </p:cBhvr>
                                    </p:animEffect>
                                    <p:set>
                                      <p:cBhvr>
                                        <p:cTn id="43" dur="1" fill="hold">
                                          <p:stCondLst>
                                            <p:cond delay="499"/>
                                          </p:stCondLst>
                                        </p:cTn>
                                        <p:tgtEl>
                                          <p:spTgt spid="8"/>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9"/>
                                        </p:tgtEl>
                                      </p:cBhvr>
                                    </p:animEffect>
                                    <p:set>
                                      <p:cBhvr>
                                        <p:cTn id="4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6" grpId="0"/>
      <p:bldP spid="7" grpId="0"/>
      <p:bldP spid="4" grpId="0" animBg="1"/>
      <p:bldP spid="4" grpId="1" animBg="1"/>
      <p:bldP spid="8" grpId="0" animBg="1"/>
      <p:bldP spid="8" grpId="1" animBg="1"/>
      <p:bldP spid="9" grpId="0" animBg="1"/>
      <p:bldP spid="9"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pPr>
              <a:lnSpc>
                <a:spcPct val="100000"/>
              </a:lnSpc>
              <a:spcBef>
                <a:spcPts val="0"/>
              </a:spcBef>
            </a:pPr>
            <a:r>
              <a:rPr lang="en-US" dirty="0" smtClean="0"/>
              <a:t>Architecture</a:t>
            </a:r>
            <a:endParaRPr lang="en-US" dirty="0"/>
          </a:p>
        </p:txBody>
      </p:sp>
      <p:sp>
        <p:nvSpPr>
          <p:cNvPr id="3" name="Title 2"/>
          <p:cNvSpPr>
            <a:spLocks noGrp="1"/>
          </p:cNvSpPr>
          <p:nvPr>
            <p:ph type="ctrTitle"/>
          </p:nvPr>
        </p:nvSpPr>
        <p:spPr/>
        <p:txBody>
          <a:bodyPr/>
          <a:lstStyle/>
          <a:p>
            <a:r>
              <a:rPr lang="en-US" dirty="0"/>
              <a:t>Microsoft </a:t>
            </a:r>
            <a:r>
              <a:rPr lang="en-US" dirty="0" smtClean="0"/>
              <a:t>Azure SQL </a:t>
            </a:r>
            <a:r>
              <a:rPr lang="en-US" dirty="0"/>
              <a:t>Database</a:t>
            </a:r>
          </a:p>
        </p:txBody>
      </p:sp>
    </p:spTree>
    <p:extLst>
      <p:ext uri="{BB962C8B-B14F-4D97-AF65-F5344CB8AC3E}">
        <p14:creationId xmlns:p14="http://schemas.microsoft.com/office/powerpoint/2010/main" val="2617535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6248" y="1189495"/>
            <a:ext cx="11645688" cy="2490104"/>
          </a:xfrm>
          <a:prstGeom prst="rect">
            <a:avLst/>
          </a:prstGeom>
        </p:spPr>
        <p:txBody>
          <a:bodyPr>
            <a:normAutofit fontScale="55000" lnSpcReduction="20000"/>
          </a:bodyPr>
          <a:lstStyle/>
          <a:p>
            <a:pPr>
              <a:buFont typeface="Arial" panose="020B0604020202020204" pitchFamily="34" charset="0"/>
              <a:buChar char="•"/>
            </a:pPr>
            <a:r>
              <a:rPr lang="en-US" dirty="0" smtClean="0"/>
              <a:t>Setup an </a:t>
            </a:r>
            <a:r>
              <a:rPr lang="en-US" dirty="0" err="1" smtClean="0"/>
              <a:t>IaaS</a:t>
            </a:r>
            <a:r>
              <a:rPr lang="en-US" dirty="0" smtClean="0"/>
              <a:t> VM to host a File Share backed by an </a:t>
            </a:r>
            <a:r>
              <a:rPr lang="en-US" dirty="0" err="1" smtClean="0"/>
              <a:t>IaaS</a:t>
            </a:r>
            <a:r>
              <a:rPr lang="en-US" dirty="0" smtClean="0"/>
              <a:t> Disk</a:t>
            </a:r>
          </a:p>
          <a:p>
            <a:pPr>
              <a:buFont typeface="Arial" panose="020B0604020202020204" pitchFamily="34" charset="0"/>
              <a:buChar char="•"/>
            </a:pPr>
            <a:r>
              <a:rPr lang="en-US" dirty="0" smtClean="0"/>
              <a:t>Write code to find the </a:t>
            </a:r>
            <a:r>
              <a:rPr lang="en-US" dirty="0" err="1" smtClean="0"/>
              <a:t>IaaS</a:t>
            </a:r>
            <a:r>
              <a:rPr lang="en-US" dirty="0" smtClean="0"/>
              <a:t> File Share from the rest of the VMs in your service.</a:t>
            </a:r>
          </a:p>
          <a:p>
            <a:pPr>
              <a:buFont typeface="Arial" panose="020B0604020202020204" pitchFamily="34" charset="0"/>
              <a:buChar char="•"/>
            </a:pPr>
            <a:r>
              <a:rPr lang="en-US" dirty="0" smtClean="0"/>
              <a:t>Write some code to provide high availability </a:t>
            </a:r>
            <a:endParaRPr lang="en-US" dirty="0"/>
          </a:p>
          <a:p>
            <a:pPr lvl="1">
              <a:buFont typeface="Arial" panose="020B0604020202020204" pitchFamily="34" charset="0"/>
              <a:buChar char="•"/>
            </a:pPr>
            <a:r>
              <a:rPr lang="en-US" dirty="0" smtClean="0"/>
              <a:t>Handle host upgrades, node failures</a:t>
            </a:r>
          </a:p>
          <a:p>
            <a:pPr>
              <a:buFont typeface="Arial" panose="020B0604020202020204" pitchFamily="34" charset="0"/>
              <a:buChar char="•"/>
            </a:pPr>
            <a:r>
              <a:rPr lang="en-US" dirty="0" smtClean="0"/>
              <a:t>You can only access the File Share from other VMs</a:t>
            </a:r>
          </a:p>
        </p:txBody>
      </p:sp>
      <p:sp>
        <p:nvSpPr>
          <p:cNvPr id="3" name="Title 2"/>
          <p:cNvSpPr>
            <a:spLocks noGrp="1"/>
          </p:cNvSpPr>
          <p:nvPr>
            <p:ph type="title"/>
          </p:nvPr>
        </p:nvSpPr>
        <p:spPr/>
        <p:txBody>
          <a:bodyPr/>
          <a:lstStyle/>
          <a:p>
            <a:r>
              <a:rPr lang="en-US" dirty="0" smtClean="0"/>
              <a:t>Sharing Files – The old way</a:t>
            </a:r>
            <a:endParaRPr lang="en-US" dirty="0"/>
          </a:p>
        </p:txBody>
      </p:sp>
      <p:sp>
        <p:nvSpPr>
          <p:cNvPr id="4" name="Flowchart: Process 3"/>
          <p:cNvSpPr/>
          <p:nvPr/>
        </p:nvSpPr>
        <p:spPr bwMode="auto">
          <a:xfrm>
            <a:off x="2549606"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5" name="Flowchart: Process 4"/>
          <p:cNvSpPr/>
          <p:nvPr/>
        </p:nvSpPr>
        <p:spPr bwMode="auto">
          <a:xfrm>
            <a:off x="4156979"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6" name="Flowchart: Process 5"/>
          <p:cNvSpPr/>
          <p:nvPr/>
        </p:nvSpPr>
        <p:spPr bwMode="auto">
          <a:xfrm>
            <a:off x="5726959"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7" name="Flowchart: Process 6"/>
          <p:cNvSpPr/>
          <p:nvPr/>
        </p:nvSpPr>
        <p:spPr bwMode="auto">
          <a:xfrm>
            <a:off x="7299203"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cxnSp>
        <p:nvCxnSpPr>
          <p:cNvPr id="9" name="Straight Arrow Connector 8"/>
          <p:cNvCxnSpPr/>
          <p:nvPr/>
        </p:nvCxnSpPr>
        <p:spPr>
          <a:xfrm>
            <a:off x="3236934" y="4737888"/>
            <a:ext cx="1685121" cy="74951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p:cNvCxnSpPr>
          <p:nvPr/>
        </p:nvCxnSpPr>
        <p:spPr>
          <a:xfrm>
            <a:off x="4874010" y="4751131"/>
            <a:ext cx="352319" cy="736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516219" y="4751131"/>
            <a:ext cx="940514" cy="736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87874" y="4789325"/>
            <a:ext cx="2092549" cy="69807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Flowchart: Process 20"/>
          <p:cNvSpPr/>
          <p:nvPr/>
        </p:nvSpPr>
        <p:spPr bwMode="auto">
          <a:xfrm>
            <a:off x="3542693" y="5522023"/>
            <a:ext cx="3617497" cy="1195371"/>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(Sharing </a:t>
            </a: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Disk)</a:t>
            </a:r>
          </a:p>
        </p:txBody>
      </p:sp>
      <p:sp>
        <p:nvSpPr>
          <p:cNvPr id="22" name="Flowchart: Process 21"/>
          <p:cNvSpPr/>
          <p:nvPr/>
        </p:nvSpPr>
        <p:spPr bwMode="auto">
          <a:xfrm>
            <a:off x="7487498" y="5522023"/>
            <a:ext cx="3077043" cy="1195371"/>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Backup </a:t>
            </a: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VMs </a:t>
            </a:r>
            <a:br>
              <a:rPr lang="en-US" sz="2353" dirty="0">
                <a:gradFill>
                  <a:gsLst>
                    <a:gs pos="0">
                      <a:srgbClr val="FFFFFF"/>
                    </a:gs>
                    <a:gs pos="100000">
                      <a:srgbClr val="FFFFFF"/>
                    </a:gs>
                  </a:gsLst>
                  <a:lin ang="5400000" scaled="0"/>
                </a:gradFill>
                <a:ea typeface="Segoe UI" pitchFamily="34" charset="0"/>
                <a:cs typeface="Segoe UI" pitchFamily="34" charset="0"/>
              </a:rPr>
            </a:br>
            <a:r>
              <a:rPr lang="en-US" sz="2353" dirty="0">
                <a:gradFill>
                  <a:gsLst>
                    <a:gs pos="0">
                      <a:srgbClr val="FFFFFF"/>
                    </a:gs>
                    <a:gs pos="100000">
                      <a:srgbClr val="FFFFFF"/>
                    </a:gs>
                  </a:gsLst>
                  <a:lin ang="5400000" scaled="0"/>
                </a:gradFill>
                <a:ea typeface="Segoe UI" pitchFamily="34" charset="0"/>
                <a:cs typeface="Segoe UI" pitchFamily="34" charset="0"/>
              </a:rPr>
              <a:t>(Mount/Share after failover)</a:t>
            </a:r>
          </a:p>
        </p:txBody>
      </p:sp>
    </p:spTree>
    <p:extLst>
      <p:ext uri="{BB962C8B-B14F-4D97-AF65-F5344CB8AC3E}">
        <p14:creationId xmlns:p14="http://schemas.microsoft.com/office/powerpoint/2010/main" val="3994760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a:t>
            </a:r>
            <a:endParaRPr lang="en-US" sz="1765" dirty="0">
              <a:gradFill>
                <a:gsLst>
                  <a:gs pos="1250">
                    <a:schemeClr val="tx2"/>
                  </a:gs>
                  <a:gs pos="100000">
                    <a:schemeClr val="tx2"/>
                  </a:gs>
                </a:gsLst>
                <a:lin ang="5400000" scaled="0"/>
              </a:gradFill>
            </a:endParaRPr>
          </a:p>
        </p:txBody>
      </p:sp>
      <p:sp>
        <p:nvSpPr>
          <p:cNvPr id="4" name="Content Placeholder 2"/>
          <p:cNvSpPr txBox="1">
            <a:spLocks/>
          </p:cNvSpPr>
          <p:nvPr/>
        </p:nvSpPr>
        <p:spPr>
          <a:xfrm>
            <a:off x="270066" y="1189814"/>
            <a:ext cx="11651870" cy="72404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Shared Network File Storage for Azure</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Availability, durability, scalability are managed automatically</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Supports two interfaces: SMB and REST</a:t>
            </a:r>
          </a:p>
          <a:p>
            <a:pPr>
              <a:buClr>
                <a:srgbClr val="FFFFFF"/>
              </a:buClr>
              <a:buFont typeface="Arial" panose="020B0604020202020204" pitchFamily="34" charset="0"/>
              <a:buChar char="•"/>
            </a:pPr>
            <a:endParaRPr lang="en-US" sz="3920" dirty="0">
              <a:gradFill>
                <a:gsLst>
                  <a:gs pos="1250">
                    <a:srgbClr val="FFFFFF"/>
                  </a:gs>
                  <a:gs pos="100000">
                    <a:srgbClr val="FFFFFF"/>
                  </a:gs>
                </a:gsLst>
                <a:lin ang="5400000" scaled="0"/>
              </a:gradFill>
            </a:endParaRPr>
          </a:p>
        </p:txBody>
      </p:sp>
      <p:sp>
        <p:nvSpPr>
          <p:cNvPr id="5" name="Flowchart: Process 4"/>
          <p:cNvSpPr/>
          <p:nvPr/>
        </p:nvSpPr>
        <p:spPr bwMode="auto">
          <a:xfrm>
            <a:off x="2549607"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7" name="Flowchart: Process 6"/>
          <p:cNvSpPr/>
          <p:nvPr/>
        </p:nvSpPr>
        <p:spPr bwMode="auto">
          <a:xfrm>
            <a:off x="415698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8" name="Flowchart: Process 7"/>
          <p:cNvSpPr/>
          <p:nvPr/>
        </p:nvSpPr>
        <p:spPr bwMode="auto">
          <a:xfrm>
            <a:off x="572696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9" name="Flowchart: Process 8"/>
          <p:cNvSpPr/>
          <p:nvPr/>
        </p:nvSpPr>
        <p:spPr bwMode="auto">
          <a:xfrm>
            <a:off x="7299204"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10" name="Cloud 9"/>
          <p:cNvSpPr/>
          <p:nvPr/>
        </p:nvSpPr>
        <p:spPr bwMode="auto">
          <a:xfrm>
            <a:off x="3409354" y="4790187"/>
            <a:ext cx="4212554" cy="1575124"/>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 File Share</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t>
            </a: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a:t>
            </a:r>
          </a:p>
        </p:txBody>
      </p:sp>
      <p:cxnSp>
        <p:nvCxnSpPr>
          <p:cNvPr id="12" name="Straight Arrow Connector 11"/>
          <p:cNvCxnSpPr/>
          <p:nvPr/>
        </p:nvCxnSpPr>
        <p:spPr>
          <a:xfrm>
            <a:off x="3236936" y="4290607"/>
            <a:ext cx="746733" cy="640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4874010" y="4303849"/>
            <a:ext cx="0" cy="53777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456733" y="4303849"/>
            <a:ext cx="0" cy="4863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295458" y="4342044"/>
            <a:ext cx="684966" cy="4995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195644"/>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2"/>
            <a:ext cx="11651870" cy="4224169"/>
          </a:xfrm>
          <a:prstGeom prst="rect">
            <a:avLst/>
          </a:prstGeom>
        </p:spPr>
        <p:txBody>
          <a:bodyPr>
            <a:normAutofit fontScale="85000" lnSpcReduction="20000"/>
          </a:bodyPr>
          <a:lstStyle/>
          <a:p>
            <a:pPr>
              <a:buFont typeface="Arial" panose="020B0604020202020204" pitchFamily="34" charset="0"/>
              <a:buChar char="•"/>
            </a:pPr>
            <a:r>
              <a:rPr lang="en-US" dirty="0" smtClean="0"/>
              <a:t>Share </a:t>
            </a:r>
            <a:r>
              <a:rPr lang="en-US" dirty="0"/>
              <a:t>data </a:t>
            </a:r>
            <a:r>
              <a:rPr lang="en-US" dirty="0" smtClean="0"/>
              <a:t>across VMs and applications</a:t>
            </a:r>
          </a:p>
          <a:p>
            <a:pPr lvl="1">
              <a:buFont typeface="Arial" panose="020B0604020202020204" pitchFamily="34" charset="0"/>
              <a:buChar char="•"/>
            </a:pPr>
            <a:r>
              <a:rPr lang="en-US" dirty="0" smtClean="0"/>
              <a:t>Multiple writers, multiple readers using standard file system semantics.</a:t>
            </a:r>
          </a:p>
          <a:p>
            <a:pPr>
              <a:buFont typeface="Arial" panose="020B0604020202020204" pitchFamily="34" charset="0"/>
              <a:buChar char="•"/>
            </a:pPr>
            <a:r>
              <a:rPr lang="en-US" dirty="0" smtClean="0"/>
              <a:t>Share settings throughout services</a:t>
            </a:r>
          </a:p>
          <a:p>
            <a:pPr lvl="1">
              <a:buFont typeface="Arial" panose="020B0604020202020204" pitchFamily="34" charset="0"/>
              <a:buChar char="•"/>
            </a:pPr>
            <a:r>
              <a:rPr lang="en-US" dirty="0" smtClean="0"/>
              <a:t>VMs can read settings and files from a common, shared location.  These can be updated externally via REST.</a:t>
            </a:r>
          </a:p>
          <a:p>
            <a:pPr>
              <a:buFont typeface="Arial" panose="020B0604020202020204" pitchFamily="34" charset="0"/>
              <a:buChar char="•"/>
            </a:pPr>
            <a:r>
              <a:rPr lang="en-US" dirty="0" smtClean="0"/>
              <a:t>Dev/Test/Debug</a:t>
            </a:r>
          </a:p>
          <a:p>
            <a:pPr lvl="1">
              <a:buFont typeface="Arial" panose="020B0604020202020204" pitchFamily="34" charset="0"/>
              <a:buChar char="•"/>
            </a:pPr>
            <a:r>
              <a:rPr lang="en-US" dirty="0" smtClean="0"/>
              <a:t>Very useful to have a shared location for installing applications, setting up VMs, running tools, and keeping notes while developing, testing, and debugging cloud services.</a:t>
            </a:r>
          </a:p>
        </p:txBody>
      </p:sp>
      <p:sp>
        <p:nvSpPr>
          <p:cNvPr id="3" name="Title 2"/>
          <p:cNvSpPr>
            <a:spLocks noGrp="1"/>
          </p:cNvSpPr>
          <p:nvPr>
            <p:ph type="title"/>
          </p:nvPr>
        </p:nvSpPr>
        <p:spPr/>
        <p:txBody>
          <a:bodyPr/>
          <a:lstStyle/>
          <a:p>
            <a:r>
              <a:rPr lang="en-US" dirty="0" smtClean="0"/>
              <a:t>Azure Files - Scenarios</a:t>
            </a:r>
            <a:endParaRPr lang="en-US" dirty="0"/>
          </a:p>
        </p:txBody>
      </p:sp>
    </p:spTree>
    <p:extLst>
      <p:ext uri="{BB962C8B-B14F-4D97-AF65-F5344CB8AC3E}">
        <p14:creationId xmlns:p14="http://schemas.microsoft.com/office/powerpoint/2010/main" val="631908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 - SMB 2.1 Protocol</a:t>
            </a:r>
            <a:endParaRPr lang="en-US" dirty="0"/>
          </a:p>
        </p:txBody>
      </p:sp>
      <p:sp>
        <p:nvSpPr>
          <p:cNvPr id="4" name="Content Placeholder 2"/>
          <p:cNvSpPr txBox="1">
            <a:spLocks/>
          </p:cNvSpPr>
          <p:nvPr/>
        </p:nvSpPr>
        <p:spPr>
          <a:xfrm>
            <a:off x="270066" y="1189812"/>
            <a:ext cx="11651870" cy="50176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Enables moving on-premises applications that rely on shared file storage to Azure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Azure VMs can “net use” to a share</a:t>
            </a:r>
          </a:p>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Natively supported by OS APIs, libraries, and tools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Windows (</a:t>
            </a:r>
            <a:r>
              <a:rPr lang="en-US" sz="2000" dirty="0" err="1">
                <a:gradFill>
                  <a:gsLst>
                    <a:gs pos="1250">
                      <a:srgbClr val="FFFFFF"/>
                    </a:gs>
                    <a:gs pos="100000">
                      <a:srgbClr val="FFFFFF"/>
                    </a:gs>
                  </a:gsLst>
                  <a:lin ang="5400000" scaled="0"/>
                </a:gradFill>
              </a:rPr>
              <a:t>CreateFile</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ReadFile</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WriteFile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CRTs (</a:t>
            </a:r>
            <a:r>
              <a:rPr lang="en-US" sz="2000" dirty="0" err="1">
                <a:gradFill>
                  <a:gsLst>
                    <a:gs pos="1250">
                      <a:srgbClr val="FFFFFF"/>
                    </a:gs>
                    <a:gs pos="100000">
                      <a:srgbClr val="FFFFFF"/>
                    </a:gs>
                  </a:gsLst>
                  <a:lin ang="5400000" scaled="0"/>
                </a:gradFill>
              </a:rPr>
              <a:t>fopen</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fread</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fwrite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err="1">
                <a:gradFill>
                  <a:gsLst>
                    <a:gs pos="1250">
                      <a:srgbClr val="FFFFFF"/>
                    </a:gs>
                    <a:gs pos="100000">
                      <a:srgbClr val="FFFFFF"/>
                    </a:gs>
                  </a:gsLst>
                  <a:lin ang="5400000" scaled="0"/>
                </a:gradFill>
              </a:rPr>
              <a:t>.Net</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FileStream.Read</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FileStream.Write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Many more</a:t>
            </a:r>
          </a:p>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Supports standard file system semantics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Move and rename files and directories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Read-only, write through, overlapped</a:t>
            </a:r>
          </a:p>
          <a:p>
            <a:pPr lvl="1">
              <a:buClr>
                <a:srgbClr val="FFFFFF"/>
              </a:buClr>
              <a:buFont typeface="Arial" panose="020B0604020202020204" pitchFamily="34" charset="0"/>
              <a:buChar char="•"/>
            </a:pPr>
            <a:r>
              <a:rPr lang="en-US" sz="2000" dirty="0">
                <a:solidFill>
                  <a:srgbClr val="FFFFFF"/>
                </a:solidFill>
              </a:rPr>
              <a:t>Change notifications</a:t>
            </a:r>
          </a:p>
        </p:txBody>
      </p:sp>
    </p:spTree>
    <p:extLst>
      <p:ext uri="{BB962C8B-B14F-4D97-AF65-F5344CB8AC3E}">
        <p14:creationId xmlns:p14="http://schemas.microsoft.com/office/powerpoint/2010/main" val="3709699987"/>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4"/>
            <a:ext cx="11651870" cy="3644854"/>
          </a:xfrm>
          <a:prstGeom prst="rect">
            <a:avLst/>
          </a:prstGeom>
        </p:spPr>
        <p:txBody>
          <a:bodyPr>
            <a:normAutofit fontScale="70000" lnSpcReduction="20000"/>
          </a:bodyPr>
          <a:lstStyle/>
          <a:p>
            <a:pPr>
              <a:buFont typeface="Arial" panose="020B0604020202020204" pitchFamily="34" charset="0"/>
              <a:buChar char="•"/>
            </a:pPr>
            <a:r>
              <a:rPr lang="en-US" dirty="0" smtClean="0"/>
              <a:t>Allows internet </a:t>
            </a:r>
            <a:r>
              <a:rPr lang="en-US" dirty="0"/>
              <a:t>access to the same shared file system</a:t>
            </a:r>
          </a:p>
          <a:p>
            <a:pPr>
              <a:buFont typeface="Arial" panose="020B0604020202020204" pitchFamily="34" charset="0"/>
              <a:buChar char="•"/>
            </a:pPr>
            <a:r>
              <a:rPr lang="en-US" dirty="0"/>
              <a:t>Build hybrid applications (on premises + cloud)</a:t>
            </a:r>
          </a:p>
          <a:p>
            <a:pPr>
              <a:buFont typeface="Arial" panose="020B0604020202020204" pitchFamily="34" charset="0"/>
              <a:buChar char="•"/>
            </a:pPr>
            <a:r>
              <a:rPr lang="en-US" dirty="0" smtClean="0"/>
              <a:t>Supports a variety of common APIs:</a:t>
            </a:r>
          </a:p>
          <a:p>
            <a:pPr lvl="1">
              <a:buFont typeface="Arial" panose="020B0604020202020204" pitchFamily="34" charset="0"/>
              <a:buChar char="•"/>
            </a:pPr>
            <a:r>
              <a:rPr lang="en-US" dirty="0" smtClean="0"/>
              <a:t>Create/Delete Files and Directories</a:t>
            </a:r>
          </a:p>
          <a:p>
            <a:pPr lvl="1">
              <a:buFont typeface="Arial" panose="020B0604020202020204" pitchFamily="34" charset="0"/>
              <a:buChar char="•"/>
            </a:pPr>
            <a:r>
              <a:rPr lang="en-US" dirty="0" smtClean="0"/>
              <a:t>Write/Read Files</a:t>
            </a:r>
          </a:p>
          <a:p>
            <a:pPr lvl="1">
              <a:buFont typeface="Arial" panose="020B0604020202020204" pitchFamily="34" charset="0"/>
              <a:buChar char="•"/>
            </a:pPr>
            <a:r>
              <a:rPr lang="en-US" dirty="0" smtClean="0"/>
              <a:t>Get File and Directory properties</a:t>
            </a:r>
          </a:p>
          <a:p>
            <a:pPr lvl="1">
              <a:buFont typeface="Arial" panose="020B0604020202020204" pitchFamily="34" charset="0"/>
              <a:buChar char="•"/>
            </a:pPr>
            <a:r>
              <a:rPr lang="en-US" dirty="0" smtClean="0"/>
              <a:t>List Files</a:t>
            </a:r>
          </a:p>
        </p:txBody>
      </p:sp>
      <p:sp>
        <p:nvSpPr>
          <p:cNvPr id="3" name="Title 2"/>
          <p:cNvSpPr>
            <a:spLocks noGrp="1"/>
          </p:cNvSpPr>
          <p:nvPr>
            <p:ph type="title"/>
          </p:nvPr>
        </p:nvSpPr>
        <p:spPr/>
        <p:txBody>
          <a:bodyPr/>
          <a:lstStyle/>
          <a:p>
            <a:r>
              <a:rPr lang="en-US" dirty="0" smtClean="0"/>
              <a:t>Azure Files - File REST APIs</a:t>
            </a:r>
            <a:endParaRPr lang="en-US" dirty="0"/>
          </a:p>
        </p:txBody>
      </p:sp>
    </p:spTree>
    <p:extLst>
      <p:ext uri="{BB962C8B-B14F-4D97-AF65-F5344CB8AC3E}">
        <p14:creationId xmlns:p14="http://schemas.microsoft.com/office/powerpoint/2010/main" val="746496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Azure Files – Part 1</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13717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Files</a:t>
            </a:r>
            <a:endParaRPr lang="en-US" dirty="0"/>
          </a:p>
        </p:txBody>
      </p:sp>
      <p:pic>
        <p:nvPicPr>
          <p:cNvPr id="5" name="Picture 4"/>
          <p:cNvPicPr>
            <a:picLocks noChangeAspect="1"/>
          </p:cNvPicPr>
          <p:nvPr/>
        </p:nvPicPr>
        <p:blipFill>
          <a:blip r:embed="rId2"/>
          <a:stretch>
            <a:fillRect/>
          </a:stretch>
        </p:blipFill>
        <p:spPr>
          <a:xfrm>
            <a:off x="1115835" y="1189495"/>
            <a:ext cx="9958745" cy="5053251"/>
          </a:xfrm>
          <a:prstGeom prst="rect">
            <a:avLst/>
          </a:prstGeom>
        </p:spPr>
      </p:pic>
    </p:spTree>
    <p:extLst>
      <p:ext uri="{BB962C8B-B14F-4D97-AF65-F5344CB8AC3E}">
        <p14:creationId xmlns:p14="http://schemas.microsoft.com/office/powerpoint/2010/main" val="2094593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Files</a:t>
            </a:r>
            <a:endParaRPr lang="en-US" dirty="0"/>
          </a:p>
        </p:txBody>
      </p:sp>
      <p:pic>
        <p:nvPicPr>
          <p:cNvPr id="2" name="Picture 1"/>
          <p:cNvPicPr>
            <a:picLocks noChangeAspect="1"/>
          </p:cNvPicPr>
          <p:nvPr/>
        </p:nvPicPr>
        <p:blipFill>
          <a:blip r:embed="rId2"/>
          <a:stretch>
            <a:fillRect/>
          </a:stretch>
        </p:blipFill>
        <p:spPr>
          <a:xfrm>
            <a:off x="2859311" y="1173731"/>
            <a:ext cx="5779832" cy="5317974"/>
          </a:xfrm>
          <a:prstGeom prst="rect">
            <a:avLst/>
          </a:prstGeom>
        </p:spPr>
      </p:pic>
    </p:spTree>
    <p:extLst>
      <p:ext uri="{BB962C8B-B14F-4D97-AF65-F5344CB8AC3E}">
        <p14:creationId xmlns:p14="http://schemas.microsoft.com/office/powerpoint/2010/main" val="2516061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Files</a:t>
            </a:r>
            <a:endParaRPr lang="en-US" dirty="0"/>
          </a:p>
        </p:txBody>
      </p:sp>
      <p:pic>
        <p:nvPicPr>
          <p:cNvPr id="5" name="Picture 4"/>
          <p:cNvPicPr>
            <a:picLocks noChangeAspect="1"/>
          </p:cNvPicPr>
          <p:nvPr/>
        </p:nvPicPr>
        <p:blipFill>
          <a:blip r:embed="rId2"/>
          <a:stretch>
            <a:fillRect/>
          </a:stretch>
        </p:blipFill>
        <p:spPr>
          <a:xfrm>
            <a:off x="675302" y="1332627"/>
            <a:ext cx="10839812" cy="4311113"/>
          </a:xfrm>
          <a:prstGeom prst="rect">
            <a:avLst/>
          </a:prstGeom>
        </p:spPr>
      </p:pic>
    </p:spTree>
    <p:extLst>
      <p:ext uri="{BB962C8B-B14F-4D97-AF65-F5344CB8AC3E}">
        <p14:creationId xmlns:p14="http://schemas.microsoft.com/office/powerpoint/2010/main" val="2220842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112265"/>
            <a:ext cx="11655840" cy="899537"/>
          </a:xfrm>
        </p:spPr>
        <p:txBody>
          <a:bodyPr/>
          <a:lstStyle/>
          <a:p>
            <a:r>
              <a:rPr lang="en-US" dirty="0" smtClean="0"/>
              <a:t>Azure Files vs Blobs</a:t>
            </a:r>
            <a:endParaRPr lang="en-US" sz="1765" dirty="0">
              <a:gradFill>
                <a:gsLst>
                  <a:gs pos="1250">
                    <a:schemeClr val="tx2"/>
                  </a:gs>
                  <a:gs pos="100000">
                    <a:schemeClr val="tx2"/>
                  </a:gs>
                </a:gsLst>
                <a:lin ang="5400000" scaled="0"/>
              </a:gradFill>
            </a:endParaRPr>
          </a:p>
        </p:txBody>
      </p:sp>
      <p:graphicFrame>
        <p:nvGraphicFramePr>
          <p:cNvPr id="3" name="Table 2"/>
          <p:cNvGraphicFramePr>
            <a:graphicFrameLocks noGrp="1"/>
          </p:cNvGraphicFramePr>
          <p:nvPr>
            <p:extLst/>
          </p:nvPr>
        </p:nvGraphicFramePr>
        <p:xfrm>
          <a:off x="512672" y="1011802"/>
          <a:ext cx="11294830" cy="5808108"/>
        </p:xfrm>
        <a:graphic>
          <a:graphicData uri="http://schemas.openxmlformats.org/drawingml/2006/table">
            <a:tbl>
              <a:tblPr firstRow="1">
                <a:tableStyleId>{5C22544A-7EE6-4342-B048-85BDC9FD1C3A}</a:tableStyleId>
              </a:tblPr>
              <a:tblGrid>
                <a:gridCol w="2383209"/>
                <a:gridCol w="3411039"/>
                <a:gridCol w="5500582"/>
              </a:tblGrid>
              <a:tr h="429715">
                <a:tc>
                  <a:txBody>
                    <a:bodyPr/>
                    <a:lstStyle/>
                    <a:p>
                      <a:pPr marL="0" marR="0" algn="l">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a:effectLst/>
                        </a:rPr>
                        <a:t>Azure Blobs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Durability  </a:t>
                      </a:r>
                      <a:br>
                        <a:rPr lang="en-US" sz="1400" b="1">
                          <a:solidFill>
                            <a:schemeClr val="tx1"/>
                          </a:solidFill>
                          <a:effectLst/>
                        </a:rPr>
                      </a:br>
                      <a:r>
                        <a:rPr lang="en-US" sz="1400" b="1">
                          <a:solidFill>
                            <a:schemeClr val="tx1"/>
                          </a:solidFill>
                          <a:effectLst/>
                        </a:rPr>
                        <a:t>Options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LRS, ZRS, GRS (and  RA-GRS for higher availability)</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LRS, GRS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Accessibility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APIs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(standard file system APIs)</a:t>
                      </a:r>
                      <a:br>
                        <a:rPr lang="en-US" sz="1400">
                          <a:effectLst/>
                        </a:rPr>
                      </a:br>
                      <a:r>
                        <a:rPr lang="en-US" sz="1400">
                          <a:effectLst/>
                        </a:rPr>
                        <a:t>REST APIs </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Connectivity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 Worldwide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 Within region</a:t>
                      </a:r>
                      <a:br>
                        <a:rPr lang="en-US" sz="1400">
                          <a:effectLst/>
                        </a:rPr>
                      </a:br>
                      <a:r>
                        <a:rPr lang="en-US" sz="1400">
                          <a:effectLst/>
                        </a:rPr>
                        <a:t>REST – Worldwide</a:t>
                      </a:r>
                      <a:endParaRPr lang="en-US" sz="1400">
                        <a:effectLst/>
                        <a:latin typeface="Calibri"/>
                        <a:ea typeface="Calibri"/>
                        <a:cs typeface="Times New Roman"/>
                      </a:endParaRPr>
                    </a:p>
                  </a:txBody>
                  <a:tcPr marL="64227" marR="64227" marT="32113" marB="32113" anchor="ctr"/>
                </a:tc>
              </a:tr>
              <a:tr h="791502">
                <a:tc>
                  <a:txBody>
                    <a:bodyPr/>
                    <a:lstStyle/>
                    <a:p>
                      <a:pPr marL="0" marR="0" algn="l">
                        <a:lnSpc>
                          <a:spcPct val="115000"/>
                        </a:lnSpc>
                        <a:spcBef>
                          <a:spcPts val="0"/>
                        </a:spcBef>
                        <a:spcAft>
                          <a:spcPts val="1000"/>
                        </a:spcAft>
                      </a:pPr>
                      <a:r>
                        <a:rPr lang="en-US" sz="1400" b="1">
                          <a:solidFill>
                            <a:schemeClr val="tx1"/>
                          </a:solidFill>
                          <a:effectLst/>
                        </a:rPr>
                        <a:t>Endpoints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u="sng">
                          <a:effectLst/>
                          <a:hlinkClick r:id="rId3"/>
                        </a:rPr>
                        <a:t>http://myaccount.blob.core.windows.net/mycontainer/myblob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u="sng">
                          <a:effectLst/>
                          <a:hlinkClick r:id="rId4"/>
                        </a:rPr>
                        <a:t>\\myaccount.file.core.windows.net\myshare\myfile.txt</a:t>
                      </a:r>
                      <a:endParaRPr lang="en-US" sz="1400">
                        <a:effectLst/>
                      </a:endParaRPr>
                    </a:p>
                    <a:p>
                      <a:pPr marL="0" marR="0" algn="l">
                        <a:lnSpc>
                          <a:spcPct val="115000"/>
                        </a:lnSpc>
                        <a:spcBef>
                          <a:spcPts val="0"/>
                        </a:spcBef>
                        <a:spcAft>
                          <a:spcPts val="1000"/>
                        </a:spcAft>
                      </a:pPr>
                      <a:r>
                        <a:rPr lang="en-US" sz="1400" u="sng">
                          <a:effectLst/>
                          <a:hlinkClick r:id="rId5"/>
                        </a:rPr>
                        <a:t>http://myaccount.file.core.windows.net/myshare/myfile.txt</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Directories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Flat namespace  however prefix listing can simulate virtual directories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True directory objects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Case Sensitivity of Names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Case sensitive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Case insensitive, but case preserving</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Capacity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500TB containers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5TB file shares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Throughput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60 MB/s per 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60 MB/s per share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Object size </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1 TB/blob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1 TB/file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dirty="0">
                          <a:solidFill>
                            <a:schemeClr val="tx1"/>
                          </a:solidFill>
                          <a:effectLst/>
                        </a:rPr>
                        <a:t>Billed capacity</a:t>
                      </a:r>
                      <a:endParaRPr lang="en-US" sz="1400" b="1"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Based on bytes written</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dirty="0">
                          <a:effectLst/>
                        </a:rPr>
                        <a:t>Based on file size</a:t>
                      </a:r>
                      <a:endParaRPr lang="en-US" sz="1400" dirty="0">
                        <a:effectLst/>
                        <a:latin typeface="Calibri"/>
                        <a:ea typeface="Calibri"/>
                        <a:cs typeface="Times New Roman"/>
                      </a:endParaRPr>
                    </a:p>
                  </a:txBody>
                  <a:tcPr marL="64227" marR="64227" marT="32113" marB="32113" anchor="ctr"/>
                </a:tc>
              </a:tr>
            </a:tbl>
          </a:graphicData>
        </a:graphic>
      </p:graphicFrame>
    </p:spTree>
    <p:extLst>
      <p:ext uri="{BB962C8B-B14F-4D97-AF65-F5344CB8AC3E}">
        <p14:creationId xmlns:p14="http://schemas.microsoft.com/office/powerpoint/2010/main" val="58359152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12192000" cy="812800"/>
          </a:xfrm>
        </p:spPr>
        <p:txBody>
          <a:bodyPr/>
          <a:lstStyle/>
          <a:p>
            <a:r>
              <a:rPr lang="en-US" dirty="0"/>
              <a:t>A Server </a:t>
            </a:r>
            <a:r>
              <a:rPr lang="en-US" dirty="0" smtClean="0"/>
              <a:t>is not a machine</a:t>
            </a:r>
            <a:endParaRPr lang="en-US" dirty="0"/>
          </a:p>
        </p:txBody>
      </p:sp>
      <p:grpSp>
        <p:nvGrpSpPr>
          <p:cNvPr id="13" name="Group 12"/>
          <p:cNvGrpSpPr/>
          <p:nvPr/>
        </p:nvGrpSpPr>
        <p:grpSpPr>
          <a:xfrm>
            <a:off x="2413000" y="665516"/>
            <a:ext cx="7352849" cy="5526968"/>
            <a:chOff x="2413000" y="1055545"/>
            <a:chExt cx="7352849" cy="5526968"/>
          </a:xfrm>
        </p:grpSpPr>
        <p:grpSp>
          <p:nvGrpSpPr>
            <p:cNvPr id="12" name="Group 11"/>
            <p:cNvGrpSpPr/>
            <p:nvPr/>
          </p:nvGrpSpPr>
          <p:grpSpPr>
            <a:xfrm>
              <a:off x="2413000" y="1055545"/>
              <a:ext cx="7352849" cy="2520000"/>
              <a:chOff x="2413000" y="1055545"/>
              <a:chExt cx="7352849" cy="2520000"/>
            </a:xfrm>
          </p:grpSpPr>
          <p:sp>
            <p:nvSpPr>
              <p:cNvPr id="6" name="Chevron 5"/>
              <p:cNvSpPr/>
              <p:nvPr/>
            </p:nvSpPr>
            <p:spPr bwMode="auto">
              <a:xfrm>
                <a:off x="5375039" y="1594584"/>
                <a:ext cx="1441922" cy="1441922"/>
              </a:xfrm>
              <a:prstGeom prst="chevron">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a:gradFill>
                    <a:gsLst>
                      <a:gs pos="0">
                        <a:srgbClr val="FFFFFF"/>
                      </a:gs>
                      <a:gs pos="100000">
                        <a:srgbClr val="FFFFFF"/>
                      </a:gs>
                    </a:gsLst>
                    <a:lin ang="5400000" scaled="0"/>
                  </a:gradFill>
                </a:endParaRPr>
              </a:p>
            </p:txBody>
          </p:sp>
          <p:sp>
            <p:nvSpPr>
              <p:cNvPr id="5" name="Rectangle 4"/>
              <p:cNvSpPr/>
              <p:nvPr/>
            </p:nvSpPr>
            <p:spPr bwMode="auto">
              <a:xfrm>
                <a:off x="2413000" y="1055545"/>
                <a:ext cx="2520000" cy="25200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latin typeface="+mj-lt"/>
                  </a:rPr>
                  <a:t>SQL Server</a:t>
                </a:r>
              </a:p>
            </p:txBody>
          </p:sp>
          <p:sp>
            <p:nvSpPr>
              <p:cNvPr id="8" name="Rectangle 7"/>
              <p:cNvSpPr/>
              <p:nvPr/>
            </p:nvSpPr>
            <p:spPr bwMode="auto">
              <a:xfrm>
                <a:off x="7245849" y="1055545"/>
                <a:ext cx="2520000" cy="25200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latin typeface="+mj-lt"/>
                  </a:rPr>
                  <a:t>Machine</a:t>
                </a:r>
              </a:p>
            </p:txBody>
          </p:sp>
        </p:grpSp>
        <p:grpSp>
          <p:nvGrpSpPr>
            <p:cNvPr id="7" name="Group 6"/>
            <p:cNvGrpSpPr/>
            <p:nvPr/>
          </p:nvGrpSpPr>
          <p:grpSpPr>
            <a:xfrm>
              <a:off x="2415552" y="4062513"/>
              <a:ext cx="7350295" cy="2520000"/>
              <a:chOff x="2415552" y="3539999"/>
              <a:chExt cx="7350295" cy="2520000"/>
            </a:xfrm>
          </p:grpSpPr>
          <p:sp>
            <p:nvSpPr>
              <p:cNvPr id="10" name="Chevron 9"/>
              <p:cNvSpPr/>
              <p:nvPr/>
            </p:nvSpPr>
            <p:spPr bwMode="auto">
              <a:xfrm>
                <a:off x="5375039" y="4079038"/>
                <a:ext cx="1441922" cy="1441922"/>
              </a:xfrm>
              <a:prstGeom prst="chevron">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a:gradFill>
                    <a:gsLst>
                      <a:gs pos="0">
                        <a:srgbClr val="FFFFFF"/>
                      </a:gs>
                      <a:gs pos="100000">
                        <a:srgbClr val="FFFFFF"/>
                      </a:gs>
                    </a:gsLst>
                    <a:lin ang="5400000" scaled="0"/>
                  </a:gradFill>
                </a:endParaRPr>
              </a:p>
            </p:txBody>
          </p:sp>
          <p:sp>
            <p:nvSpPr>
              <p:cNvPr id="9" name="Rectangle 8"/>
              <p:cNvSpPr/>
              <p:nvPr/>
            </p:nvSpPr>
            <p:spPr bwMode="auto">
              <a:xfrm>
                <a:off x="2415552" y="3539999"/>
                <a:ext cx="2520000" cy="2520000"/>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latin typeface="+mj-lt"/>
                  </a:rPr>
                  <a:t>Azure</a:t>
                </a:r>
              </a:p>
              <a:p>
                <a:pPr algn="ctr" defTabSz="914099"/>
                <a:r>
                  <a:rPr lang="en-US" sz="4000" b="1" dirty="0">
                    <a:gradFill>
                      <a:gsLst>
                        <a:gs pos="0">
                          <a:srgbClr val="FFFFFF"/>
                        </a:gs>
                        <a:gs pos="100000">
                          <a:srgbClr val="FFFFFF"/>
                        </a:gs>
                      </a:gsLst>
                      <a:lin ang="5400000" scaled="0"/>
                    </a:gradFill>
                    <a:latin typeface="+mj-lt"/>
                  </a:rPr>
                  <a:t>SQL Database Server</a:t>
                </a:r>
              </a:p>
            </p:txBody>
          </p:sp>
          <p:sp>
            <p:nvSpPr>
              <p:cNvPr id="11" name="Rectangle 10"/>
              <p:cNvSpPr/>
              <p:nvPr/>
            </p:nvSpPr>
            <p:spPr bwMode="auto">
              <a:xfrm>
                <a:off x="7245847" y="3539999"/>
                <a:ext cx="2520000" cy="2520000"/>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latin typeface="+mj-lt"/>
                  </a:rPr>
                  <a:t>TDS Endpoint</a:t>
                </a:r>
              </a:p>
            </p:txBody>
          </p:sp>
        </p:grpSp>
      </p:grpSp>
      <p:sp>
        <p:nvSpPr>
          <p:cNvPr id="3" name="Rectangle 2"/>
          <p:cNvSpPr/>
          <p:nvPr/>
        </p:nvSpPr>
        <p:spPr>
          <a:xfrm>
            <a:off x="7245847" y="2785406"/>
            <a:ext cx="2520000" cy="400110"/>
          </a:xfrm>
          <a:prstGeom prst="rect">
            <a:avLst/>
          </a:prstGeom>
        </p:spPr>
        <p:txBody>
          <a:bodyPr wrap="square">
            <a:spAutoFit/>
          </a:bodyPr>
          <a:lstStyle/>
          <a:p>
            <a:pPr algn="ctr"/>
            <a:r>
              <a:rPr lang="en-US" sz="2000" b="1" dirty="0">
                <a:gradFill>
                  <a:gsLst>
                    <a:gs pos="0">
                      <a:srgbClr val="FFFFFF"/>
                    </a:gs>
                    <a:gs pos="100000">
                      <a:srgbClr val="FFFFFF"/>
                    </a:gs>
                  </a:gsLst>
                  <a:lin ang="5400000" scaled="0"/>
                </a:gradFill>
                <a:latin typeface="+mj-lt"/>
              </a:rPr>
              <a:t>(Physical/VM)</a:t>
            </a:r>
          </a:p>
        </p:txBody>
      </p:sp>
    </p:spTree>
    <p:extLst>
      <p:ext uri="{BB962C8B-B14F-4D97-AF65-F5344CB8AC3E}">
        <p14:creationId xmlns:p14="http://schemas.microsoft.com/office/powerpoint/2010/main" val="3320961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 vs Disks</a:t>
            </a:r>
            <a:endParaRPr lang="en-US" dirty="0"/>
          </a:p>
        </p:txBody>
      </p:sp>
      <p:graphicFrame>
        <p:nvGraphicFramePr>
          <p:cNvPr id="3" name="Table 2"/>
          <p:cNvGraphicFramePr>
            <a:graphicFrameLocks noGrp="1"/>
          </p:cNvGraphicFramePr>
          <p:nvPr>
            <p:extLst/>
          </p:nvPr>
        </p:nvGraphicFramePr>
        <p:xfrm>
          <a:off x="358943" y="1150341"/>
          <a:ext cx="11384471" cy="5742286"/>
        </p:xfrm>
        <a:graphic>
          <a:graphicData uri="http://schemas.openxmlformats.org/drawingml/2006/table">
            <a:tbl>
              <a:tblPr firstRow="1">
                <a:tableStyleId>{5C22544A-7EE6-4342-B048-85BDC9FD1C3A}</a:tableStyleId>
              </a:tblPr>
              <a:tblGrid>
                <a:gridCol w="2258679"/>
                <a:gridCol w="5360850"/>
                <a:gridCol w="3764942"/>
              </a:tblGrid>
              <a:tr h="487507">
                <a:tc>
                  <a:txBody>
                    <a:bodyPr/>
                    <a:lstStyle/>
                    <a:p>
                      <a:pPr marL="0" marR="0">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1000"/>
                        </a:spcAft>
                      </a:pPr>
                      <a:r>
                        <a:rPr lang="en-US" sz="1400">
                          <a:effectLst/>
                        </a:rPr>
                        <a:t>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162" marR="64162" marT="32082" marB="32082" anchor="ctr"/>
                </a:tc>
              </a:tr>
              <a:tr h="481081">
                <a:tc>
                  <a:txBody>
                    <a:bodyPr/>
                    <a:lstStyle/>
                    <a:p>
                      <a:pPr marL="0" marR="0">
                        <a:lnSpc>
                          <a:spcPct val="115000"/>
                        </a:lnSpc>
                        <a:spcBef>
                          <a:spcPts val="0"/>
                        </a:spcBef>
                        <a:spcAft>
                          <a:spcPts val="1000"/>
                        </a:spcAft>
                      </a:pPr>
                      <a:r>
                        <a:rPr lang="en-US" sz="1400" b="1">
                          <a:solidFill>
                            <a:schemeClr val="tx1"/>
                          </a:solidFill>
                          <a:effectLst/>
                        </a:rPr>
                        <a:t>Relationship with Azure VMs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Required for booting (OS Disk)</a:t>
                      </a:r>
                      <a:endParaRPr lang="en-US" sz="1400">
                        <a:effectLst/>
                        <a:latin typeface="Calibri"/>
                        <a:ea typeface="Calibri"/>
                        <a:cs typeface="Times New Roman"/>
                      </a:endParaRPr>
                    </a:p>
                  </a:txBody>
                  <a:tcPr marL="64162" marR="64162" marT="32082" marB="32082" anchor="ctr"/>
                </a:tc>
                <a:tc>
                  <a:txBody>
                    <a:bodyPr/>
                    <a:lstStyle/>
                    <a:p>
                      <a:pPr>
                        <a:lnSpc>
                          <a:spcPct val="107000"/>
                        </a:lnSpc>
                      </a:pPr>
                      <a:endParaRPr lang="en-US" sz="1400">
                        <a:effectLst/>
                        <a:latin typeface="Calibri"/>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Scope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Exclusive/Isolated to a single VM</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Shared access across multiple VMs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Snapshots and Copy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Yes </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No</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Configuration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Configured via portal/Management APIs and available at boot time</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Connect after boot (via net use on windows)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Built-in authentication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Built-in authentication</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Set up authentication on net use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Cleanup</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Resources can be cleaned up with VM if needed</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Manually via standard file APIs or REST APIs</a:t>
                      </a:r>
                      <a:endParaRPr lang="en-US" sz="1400">
                        <a:effectLst/>
                        <a:latin typeface="Calibri"/>
                        <a:ea typeface="Calibri"/>
                        <a:cs typeface="Times New Roman"/>
                      </a:endParaRPr>
                    </a:p>
                  </a:txBody>
                  <a:tcPr marL="64162" marR="64162" marT="32082" marB="32082" anchor="ctr"/>
                </a:tc>
              </a:tr>
              <a:tr h="545245">
                <a:tc>
                  <a:txBody>
                    <a:bodyPr/>
                    <a:lstStyle/>
                    <a:p>
                      <a:pPr marL="0" marR="0">
                        <a:lnSpc>
                          <a:spcPct val="115000"/>
                        </a:lnSpc>
                        <a:spcBef>
                          <a:spcPts val="0"/>
                        </a:spcBef>
                        <a:spcAft>
                          <a:spcPts val="1000"/>
                        </a:spcAft>
                      </a:pPr>
                      <a:r>
                        <a:rPr lang="en-US" sz="1400" b="1">
                          <a:solidFill>
                            <a:schemeClr val="tx1"/>
                          </a:solidFill>
                          <a:effectLst/>
                        </a:rPr>
                        <a:t>Access via REST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Can only access as fixed formatted VHD (single blob) via REST. Files stored in VHD cannot be accessed via REST.</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Individual files stored in share are accessible via REST</a:t>
                      </a:r>
                      <a:endParaRPr lang="en-US" sz="1400">
                        <a:effectLst/>
                        <a:latin typeface="Calibri"/>
                        <a:ea typeface="Calibri"/>
                        <a:cs typeface="Times New Roman"/>
                      </a:endParaRPr>
                    </a:p>
                  </a:txBody>
                  <a:tcPr marL="64162" marR="64162" marT="32082" marB="32082" anchor="ctr"/>
                </a:tc>
              </a:tr>
              <a:tr h="796857">
                <a:tc>
                  <a:txBody>
                    <a:bodyPr/>
                    <a:lstStyle/>
                    <a:p>
                      <a:pPr marL="0" marR="0">
                        <a:lnSpc>
                          <a:spcPct val="115000"/>
                        </a:lnSpc>
                        <a:spcBef>
                          <a:spcPts val="0"/>
                        </a:spcBef>
                        <a:spcAft>
                          <a:spcPts val="1000"/>
                        </a:spcAft>
                      </a:pPr>
                      <a:r>
                        <a:rPr lang="en-US" sz="1400" b="1">
                          <a:solidFill>
                            <a:schemeClr val="tx1"/>
                          </a:solidFill>
                          <a:effectLst/>
                        </a:rPr>
                        <a:t>Max Size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1TB 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5TB File Share</a:t>
                      </a:r>
                    </a:p>
                    <a:p>
                      <a:pPr marL="0" marR="0">
                        <a:lnSpc>
                          <a:spcPct val="115000"/>
                        </a:lnSpc>
                        <a:spcBef>
                          <a:spcPts val="0"/>
                        </a:spcBef>
                        <a:spcAft>
                          <a:spcPts val="1000"/>
                        </a:spcAft>
                      </a:pPr>
                      <a:r>
                        <a:rPr lang="en-US" sz="1400">
                          <a:effectLst/>
                        </a:rPr>
                        <a:t>1TB file within share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Max 8KB IOps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500 IOps</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1000 IOps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u="none" dirty="0">
                          <a:solidFill>
                            <a:schemeClr val="tx1"/>
                          </a:solidFill>
                          <a:effectLst/>
                        </a:rPr>
                        <a:t>Throughput</a:t>
                      </a:r>
                      <a:endParaRPr lang="en-US" sz="1400" b="1" u="none"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u="none">
                          <a:effectLst/>
                        </a:rPr>
                        <a:t>Up to 60 MB/s per Disk</a:t>
                      </a:r>
                      <a:endParaRPr lang="en-US" sz="1400" u="none">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u="none" dirty="0">
                          <a:effectLst/>
                        </a:rPr>
                        <a:t>Up to 60 MB/s per File Share</a:t>
                      </a:r>
                      <a:endParaRPr lang="en-US" sz="1400" u="none" dirty="0">
                        <a:effectLst/>
                        <a:latin typeface="Calibri"/>
                        <a:ea typeface="Calibri"/>
                        <a:cs typeface="Times New Roman"/>
                      </a:endParaRPr>
                    </a:p>
                  </a:txBody>
                  <a:tcPr marL="64162" marR="64162" marT="32082" marB="32082" anchor="ctr"/>
                </a:tc>
              </a:tr>
            </a:tbl>
          </a:graphicData>
        </a:graphic>
      </p:graphicFrame>
    </p:spTree>
    <p:extLst>
      <p:ext uri="{BB962C8B-B14F-4D97-AF65-F5344CB8AC3E}">
        <p14:creationId xmlns:p14="http://schemas.microsoft.com/office/powerpoint/2010/main" val="3469173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495"/>
            <a:ext cx="11651870" cy="3828197"/>
          </a:xfrm>
          <a:prstGeom prst="rect">
            <a:avLst/>
          </a:prstGeom>
        </p:spPr>
        <p:txBody>
          <a:bodyPr>
            <a:normAutofit fontScale="92500" lnSpcReduction="20000"/>
          </a:bodyPr>
          <a:lstStyle/>
          <a:p>
            <a:pPr>
              <a:buFont typeface="Arial" panose="020B0604020202020204" pitchFamily="34" charset="0"/>
              <a:buChar char="•"/>
            </a:pPr>
            <a:r>
              <a:rPr lang="en-US" dirty="0" smtClean="0"/>
              <a:t>Windows Supported:</a:t>
            </a:r>
          </a:p>
          <a:p>
            <a:pPr lvl="1">
              <a:buFont typeface="Arial" panose="020B0604020202020204" pitchFamily="34" charset="0"/>
              <a:buChar char="•"/>
            </a:pPr>
            <a:r>
              <a:rPr lang="en-US" dirty="0" smtClean="0"/>
              <a:t>Windows Server 2008 R2</a:t>
            </a:r>
          </a:p>
          <a:p>
            <a:pPr lvl="1">
              <a:buFont typeface="Arial" panose="020B0604020202020204" pitchFamily="34" charset="0"/>
              <a:buChar char="•"/>
            </a:pPr>
            <a:r>
              <a:rPr lang="en-US" dirty="0"/>
              <a:t>Windows </a:t>
            </a:r>
            <a:r>
              <a:rPr lang="en-US" dirty="0" smtClean="0"/>
              <a:t>Server 2012</a:t>
            </a:r>
          </a:p>
          <a:p>
            <a:pPr lvl="1">
              <a:buFont typeface="Arial" panose="020B0604020202020204" pitchFamily="34" charset="0"/>
              <a:buChar char="•"/>
            </a:pPr>
            <a:r>
              <a:rPr lang="en-US" dirty="0"/>
              <a:t>Windows Server </a:t>
            </a:r>
            <a:r>
              <a:rPr lang="en-US" dirty="0" smtClean="0"/>
              <a:t>2012 R2</a:t>
            </a:r>
          </a:p>
          <a:p>
            <a:pPr lvl="1">
              <a:buFont typeface="Arial" panose="020B0604020202020204" pitchFamily="34" charset="0"/>
              <a:buChar char="•"/>
            </a:pPr>
            <a:endParaRPr lang="en-US" dirty="0" smtClean="0"/>
          </a:p>
          <a:p>
            <a:pPr>
              <a:buFont typeface="Arial" panose="020B0604020202020204" pitchFamily="34" charset="0"/>
              <a:buChar char="•"/>
            </a:pPr>
            <a:r>
              <a:rPr lang="en-US" dirty="0" smtClean="0"/>
              <a:t>Investigating Linux Support:</a:t>
            </a:r>
          </a:p>
          <a:p>
            <a:pPr lvl="1">
              <a:buFont typeface="Arial" panose="020B0604020202020204" pitchFamily="34" charset="0"/>
              <a:buChar char="•"/>
            </a:pPr>
            <a:r>
              <a:rPr lang="en-US" dirty="0" smtClean="0"/>
              <a:t>Ubuntu 13.10</a:t>
            </a:r>
          </a:p>
          <a:p>
            <a:pPr lvl="1">
              <a:buFont typeface="Arial" panose="020B0604020202020204" pitchFamily="34" charset="0"/>
              <a:buChar char="•"/>
            </a:pPr>
            <a:r>
              <a:rPr lang="en-US" dirty="0" smtClean="0"/>
              <a:t>Ubuntu 14.04 LTS</a:t>
            </a:r>
            <a:endParaRPr lang="en-US" dirty="0"/>
          </a:p>
        </p:txBody>
      </p:sp>
      <p:sp>
        <p:nvSpPr>
          <p:cNvPr id="3" name="Title 2"/>
          <p:cNvSpPr>
            <a:spLocks noGrp="1"/>
          </p:cNvSpPr>
          <p:nvPr>
            <p:ph type="title"/>
          </p:nvPr>
        </p:nvSpPr>
        <p:spPr/>
        <p:txBody>
          <a:bodyPr/>
          <a:lstStyle/>
          <a:p>
            <a:r>
              <a:rPr lang="en-US" dirty="0" smtClean="0"/>
              <a:t>Azure Files – Client OS Support</a:t>
            </a:r>
            <a:endParaRPr lang="en-US" dirty="0"/>
          </a:p>
        </p:txBody>
      </p:sp>
    </p:spTree>
    <p:extLst>
      <p:ext uri="{BB962C8B-B14F-4D97-AF65-F5344CB8AC3E}">
        <p14:creationId xmlns:p14="http://schemas.microsoft.com/office/powerpoint/2010/main" val="3546704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0066" y="1189814"/>
            <a:ext cx="11651870" cy="3378856"/>
          </a:xfrm>
          <a:prstGeom prst="rect">
            <a:avLst/>
          </a:prstGeom>
        </p:spPr>
        <p:txBody>
          <a:bodyPr>
            <a:normAutofit fontScale="92500" lnSpcReduction="20000"/>
          </a:bodyPr>
          <a:lstStyle/>
          <a:p>
            <a:pPr>
              <a:buFont typeface="Arial" panose="020B0604020202020204" pitchFamily="34" charset="0"/>
              <a:buChar char="•"/>
            </a:pPr>
            <a:r>
              <a:rPr lang="en-US" dirty="0" smtClean="0"/>
              <a:t>Request a token</a:t>
            </a:r>
          </a:p>
          <a:p>
            <a:pPr lvl="1">
              <a:buFont typeface="Arial" panose="020B0604020202020204" pitchFamily="34" charset="0"/>
              <a:buChar char="•"/>
            </a:pPr>
            <a:r>
              <a:rPr lang="en-US" dirty="0" smtClean="0"/>
              <a:t>Tokens will start to be granted in batches by end of May 2014</a:t>
            </a:r>
          </a:p>
          <a:p>
            <a:pPr>
              <a:buFont typeface="Arial" panose="020B0604020202020204" pitchFamily="34" charset="0"/>
              <a:buChar char="•"/>
            </a:pPr>
            <a:r>
              <a:rPr lang="en-US" dirty="0" smtClean="0"/>
              <a:t>Redeem token</a:t>
            </a:r>
          </a:p>
          <a:p>
            <a:pPr lvl="1">
              <a:buFont typeface="Arial" panose="020B0604020202020204" pitchFamily="34" charset="0"/>
              <a:buChar char="•"/>
            </a:pPr>
            <a:r>
              <a:rPr lang="en-US" dirty="0" smtClean="0"/>
              <a:t>Create </a:t>
            </a:r>
            <a:r>
              <a:rPr lang="en-US" dirty="0" smtClean="0">
                <a:solidFill>
                  <a:schemeClr val="tx2"/>
                </a:solidFill>
              </a:rPr>
              <a:t>new</a:t>
            </a:r>
            <a:r>
              <a:rPr lang="en-US" dirty="0" smtClean="0"/>
              <a:t> storage account</a:t>
            </a:r>
          </a:p>
          <a:p>
            <a:pPr lvl="1">
              <a:buFont typeface="Arial" panose="020B0604020202020204" pitchFamily="34" charset="0"/>
              <a:buChar char="•"/>
            </a:pPr>
            <a:r>
              <a:rPr lang="en-US" dirty="0" smtClean="0"/>
              <a:t>Create share (using </a:t>
            </a:r>
            <a:r>
              <a:rPr lang="en-US" dirty="0" err="1" smtClean="0"/>
              <a:t>powershell</a:t>
            </a:r>
            <a:r>
              <a:rPr lang="en-US" dirty="0" smtClean="0"/>
              <a:t>)</a:t>
            </a:r>
          </a:p>
          <a:p>
            <a:pPr lvl="1">
              <a:buFont typeface="Arial" panose="020B0604020202020204" pitchFamily="34" charset="0"/>
              <a:buChar char="•"/>
            </a:pPr>
            <a:r>
              <a:rPr lang="en-US" dirty="0" smtClean="0"/>
              <a:t>Put files into share (</a:t>
            </a:r>
            <a:r>
              <a:rPr lang="en-US" dirty="0" err="1" smtClean="0"/>
              <a:t>azcopy</a:t>
            </a:r>
            <a:r>
              <a:rPr lang="en-US" dirty="0" smtClean="0"/>
              <a:t>)</a:t>
            </a:r>
          </a:p>
          <a:p>
            <a:pPr lvl="1">
              <a:buFont typeface="Arial" panose="020B0604020202020204" pitchFamily="34" charset="0"/>
              <a:buChar char="•"/>
            </a:pPr>
            <a:r>
              <a:rPr lang="en-US" dirty="0" smtClean="0"/>
              <a:t>Connect to share from VM</a:t>
            </a:r>
          </a:p>
        </p:txBody>
      </p:sp>
      <p:sp>
        <p:nvSpPr>
          <p:cNvPr id="2" name="Title 1"/>
          <p:cNvSpPr>
            <a:spLocks noGrp="1"/>
          </p:cNvSpPr>
          <p:nvPr>
            <p:ph type="title"/>
          </p:nvPr>
        </p:nvSpPr>
        <p:spPr/>
        <p:txBody>
          <a:bodyPr/>
          <a:lstStyle/>
          <a:p>
            <a:r>
              <a:rPr lang="en-US" dirty="0" smtClean="0"/>
              <a:t>Azure Files: Getting Started</a:t>
            </a:r>
            <a:endParaRPr lang="en-US" dirty="0"/>
          </a:p>
        </p:txBody>
      </p:sp>
    </p:spTree>
    <p:extLst>
      <p:ext uri="{BB962C8B-B14F-4D97-AF65-F5344CB8AC3E}">
        <p14:creationId xmlns:p14="http://schemas.microsoft.com/office/powerpoint/2010/main" val="164195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Azure Files – Part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72524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Website Served From Azure File Share</a:t>
            </a:r>
            <a:endParaRPr lang="en-US" dirty="0"/>
          </a:p>
        </p:txBody>
      </p:sp>
      <p:sp>
        <p:nvSpPr>
          <p:cNvPr id="4" name="Rectangle 3"/>
          <p:cNvSpPr/>
          <p:nvPr/>
        </p:nvSpPr>
        <p:spPr>
          <a:xfrm>
            <a:off x="4319242" y="2396282"/>
            <a:ext cx="4212555" cy="799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dirty="0">
                <a:solidFill>
                  <a:srgbClr val="FFFFFF"/>
                </a:solidFill>
              </a:rPr>
              <a:t>Load Balancer</a:t>
            </a:r>
          </a:p>
        </p:txBody>
      </p:sp>
      <p:sp>
        <p:nvSpPr>
          <p:cNvPr id="8" name="Rectangle 7"/>
          <p:cNvSpPr/>
          <p:nvPr/>
        </p:nvSpPr>
        <p:spPr>
          <a:xfrm>
            <a:off x="5450655" y="3612640"/>
            <a:ext cx="914270"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dirty="0">
                <a:solidFill>
                  <a:srgbClr val="FFFFFF"/>
                </a:solidFill>
              </a:rPr>
              <a:t>Azure VM</a:t>
            </a:r>
          </a:p>
        </p:txBody>
      </p:sp>
      <p:sp>
        <p:nvSpPr>
          <p:cNvPr id="9" name="Rectangle 8"/>
          <p:cNvSpPr/>
          <p:nvPr/>
        </p:nvSpPr>
        <p:spPr>
          <a:xfrm>
            <a:off x="6633849" y="3612640"/>
            <a:ext cx="914270"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dirty="0">
                <a:solidFill>
                  <a:srgbClr val="FFFFFF"/>
                </a:solidFill>
              </a:rPr>
              <a:t>Azure VM</a:t>
            </a:r>
          </a:p>
        </p:txBody>
      </p:sp>
      <p:sp>
        <p:nvSpPr>
          <p:cNvPr id="12" name="Cloud 11"/>
          <p:cNvSpPr/>
          <p:nvPr/>
        </p:nvSpPr>
        <p:spPr bwMode="auto">
          <a:xfrm>
            <a:off x="4564206" y="4972626"/>
            <a:ext cx="3628199" cy="1248001"/>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 File Share</a:t>
            </a:r>
          </a:p>
        </p:txBody>
      </p:sp>
      <p:pic>
        <p:nvPicPr>
          <p:cNvPr id="13" name="Picture 2" descr="C:\Program Files (x86)\Microsoft Office\MEDIA\CAGCAT10\j0292020.wmf"/>
          <p:cNvPicPr>
            <a:picLocks noChangeAspect="1" noChangeArrowheads="1"/>
          </p:cNvPicPr>
          <p:nvPr/>
        </p:nvPicPr>
        <p:blipFill>
          <a:blip r:embed="rId2" cstate="print"/>
          <a:srcRect/>
          <a:stretch>
            <a:fillRect/>
          </a:stretch>
        </p:blipFill>
        <p:spPr bwMode="auto">
          <a:xfrm>
            <a:off x="6996549" y="1289147"/>
            <a:ext cx="854111" cy="810653"/>
          </a:xfrm>
          <a:prstGeom prst="rect">
            <a:avLst/>
          </a:prstGeom>
          <a:noFill/>
        </p:spPr>
      </p:pic>
      <p:pic>
        <p:nvPicPr>
          <p:cNvPr id="14" name="Picture 2" descr="C:\Program Files (x86)\Microsoft Office\MEDIA\CAGCAT10\j0292020.wmf"/>
          <p:cNvPicPr>
            <a:picLocks noChangeAspect="1" noChangeArrowheads="1"/>
          </p:cNvPicPr>
          <p:nvPr/>
        </p:nvPicPr>
        <p:blipFill>
          <a:blip r:embed="rId2" cstate="print"/>
          <a:srcRect/>
          <a:stretch>
            <a:fillRect/>
          </a:stretch>
        </p:blipFill>
        <p:spPr bwMode="auto">
          <a:xfrm>
            <a:off x="5234718" y="1285546"/>
            <a:ext cx="854111" cy="810653"/>
          </a:xfrm>
          <a:prstGeom prst="rect">
            <a:avLst/>
          </a:prstGeom>
          <a:noFill/>
        </p:spPr>
      </p:pic>
      <p:sp>
        <p:nvSpPr>
          <p:cNvPr id="15" name="Rectangle 14"/>
          <p:cNvSpPr/>
          <p:nvPr/>
        </p:nvSpPr>
        <p:spPr>
          <a:xfrm>
            <a:off x="6108978" y="1478207"/>
            <a:ext cx="976607" cy="405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4400" dirty="0">
                <a:solidFill>
                  <a:srgbClr val="0072C6">
                    <a:lumMod val="50000"/>
                  </a:srgbClr>
                </a:solidFill>
              </a:rPr>
              <a:t>…</a:t>
            </a:r>
            <a:endParaRPr lang="en-US" dirty="0">
              <a:solidFill>
                <a:srgbClr val="0072C6">
                  <a:lumMod val="50000"/>
                </a:srgbClr>
              </a:solidFill>
            </a:endParaRPr>
          </a:p>
        </p:txBody>
      </p:sp>
      <p:cxnSp>
        <p:nvCxnSpPr>
          <p:cNvPr id="17" name="Straight Arrow Connector 16"/>
          <p:cNvCxnSpPr/>
          <p:nvPr/>
        </p:nvCxnSpPr>
        <p:spPr>
          <a:xfrm>
            <a:off x="5523057" y="1988360"/>
            <a:ext cx="587003" cy="418694"/>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874843" y="1947067"/>
            <a:ext cx="645411" cy="479739"/>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813132" y="3302987"/>
            <a:ext cx="277852" cy="248438"/>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2"/>
          </p:cNvCxnSpPr>
          <p:nvPr/>
        </p:nvCxnSpPr>
        <p:spPr>
          <a:xfrm>
            <a:off x="5907790" y="4526909"/>
            <a:ext cx="181039" cy="540661"/>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p:cNvCxnSpPr>
          <p:nvPr/>
        </p:nvCxnSpPr>
        <p:spPr>
          <a:xfrm flipH="1">
            <a:off x="6874843" y="4526909"/>
            <a:ext cx="216142" cy="540661"/>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2" idx="2"/>
          </p:cNvCxnSpPr>
          <p:nvPr/>
        </p:nvCxnSpPr>
        <p:spPr>
          <a:xfrm>
            <a:off x="3400526" y="5596627"/>
            <a:ext cx="1174934" cy="0"/>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27" name="Picture 8"/>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5027" y="5067570"/>
            <a:ext cx="615581" cy="1058113"/>
          </a:xfrm>
          <a:prstGeom prst="rect">
            <a:avLst/>
          </a:prstGeom>
          <a:solidFill>
            <a:schemeClr val="bg2"/>
          </a:solidFill>
          <a:ln w="9525">
            <a:noFill/>
            <a:miter lim="800000"/>
            <a:headEnd/>
            <a:tailEnd/>
          </a:ln>
          <a:effectLst/>
          <a:extLst/>
        </p:spPr>
      </p:pic>
      <p:sp>
        <p:nvSpPr>
          <p:cNvPr id="3" name="TextBox 2"/>
          <p:cNvSpPr txBox="1"/>
          <p:nvPr/>
        </p:nvSpPr>
        <p:spPr>
          <a:xfrm>
            <a:off x="3491564" y="5755784"/>
            <a:ext cx="1330000" cy="307777"/>
          </a:xfrm>
          <a:prstGeom prst="rect">
            <a:avLst/>
          </a:prstGeom>
          <a:noFill/>
        </p:spPr>
        <p:txBody>
          <a:bodyPr wrap="square" lIns="0" tIns="0" rIns="0" bIns="0" rtlCol="0">
            <a:spAutoFit/>
          </a:bodyPr>
          <a:lstStyle/>
          <a:p>
            <a:pPr defTabSz="914367"/>
            <a:r>
              <a:rPr lang="en-US" sz="2000" b="1" dirty="0">
                <a:gradFill>
                  <a:gsLst>
                    <a:gs pos="0">
                      <a:srgbClr val="FFFFFF"/>
                    </a:gs>
                    <a:gs pos="86000">
                      <a:srgbClr val="FFFFFF"/>
                    </a:gs>
                  </a:gsLst>
                  <a:lin ang="5400000" scaled="0"/>
                </a:gradFill>
                <a:latin typeface="Segoe UI Light" pitchFamily="34" charset="0"/>
              </a:rPr>
              <a:t>REST APIs</a:t>
            </a:r>
          </a:p>
        </p:txBody>
      </p:sp>
      <p:sp>
        <p:nvSpPr>
          <p:cNvPr id="29" name="TextBox 28"/>
          <p:cNvSpPr txBox="1"/>
          <p:nvPr/>
        </p:nvSpPr>
        <p:spPr>
          <a:xfrm>
            <a:off x="5827076" y="4549376"/>
            <a:ext cx="1258509" cy="307777"/>
          </a:xfrm>
          <a:prstGeom prst="rect">
            <a:avLst/>
          </a:prstGeom>
          <a:noFill/>
        </p:spPr>
        <p:txBody>
          <a:bodyPr wrap="square" lIns="0" tIns="0" rIns="0" bIns="0" rtlCol="0">
            <a:spAutoFit/>
          </a:bodyPr>
          <a:lstStyle/>
          <a:p>
            <a:pPr defTabSz="914367"/>
            <a:r>
              <a:rPr lang="en-US" sz="2000" b="1" dirty="0">
                <a:gradFill>
                  <a:gsLst>
                    <a:gs pos="0">
                      <a:srgbClr val="FFFFFF"/>
                    </a:gs>
                    <a:gs pos="86000">
                      <a:srgbClr val="FFFFFF"/>
                    </a:gs>
                  </a:gsLst>
                  <a:lin ang="5400000" scaled="0"/>
                </a:gradFill>
                <a:latin typeface="Segoe UI Light" pitchFamily="34" charset="0"/>
              </a:rPr>
              <a:t>   SMB 2.1</a:t>
            </a:r>
          </a:p>
        </p:txBody>
      </p:sp>
      <p:cxnSp>
        <p:nvCxnSpPr>
          <p:cNvPr id="33" name="Straight Arrow Connector 32"/>
          <p:cNvCxnSpPr/>
          <p:nvPr/>
        </p:nvCxnSpPr>
        <p:spPr>
          <a:xfrm flipH="1">
            <a:off x="5875459" y="3290556"/>
            <a:ext cx="310182" cy="260869"/>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115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2" grpId="0" animBg="1"/>
      <p:bldP spid="15" grpId="0"/>
      <p:bldP spid="3" grpId="0"/>
      <p:bldP spid="2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43686" y="1705220"/>
            <a:ext cx="7904629" cy="3447561"/>
          </a:xfrm>
          <a:prstGeom prst="rect">
            <a:avLst/>
          </a:prstGeom>
        </p:spPr>
      </p:pic>
      <p:sp>
        <p:nvSpPr>
          <p:cNvPr id="6" name="Title 2"/>
          <p:cNvSpPr>
            <a:spLocks noGrp="1"/>
          </p:cNvSpPr>
          <p:nvPr>
            <p:ph type="title"/>
          </p:nvPr>
        </p:nvSpPr>
        <p:spPr>
          <a:xfrm>
            <a:off x="520041" y="229060"/>
            <a:ext cx="11150336" cy="747791"/>
          </a:xfrm>
        </p:spPr>
        <p:txBody>
          <a:bodyPr>
            <a:normAutofit/>
          </a:bodyPr>
          <a:lstStyle/>
          <a:p>
            <a:r>
              <a:rPr lang="en-US" dirty="0" smtClean="0"/>
              <a:t>Azure Files</a:t>
            </a:r>
            <a:endParaRPr lang="en-US" dirty="0"/>
          </a:p>
        </p:txBody>
      </p:sp>
    </p:spTree>
    <p:extLst>
      <p:ext uri="{BB962C8B-B14F-4D97-AF65-F5344CB8AC3E}">
        <p14:creationId xmlns:p14="http://schemas.microsoft.com/office/powerpoint/2010/main" val="3116835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97234" y="1341346"/>
            <a:ext cx="9195946" cy="4728876"/>
          </a:xfrm>
          <a:prstGeom prst="rect">
            <a:avLst/>
          </a:prstGeom>
        </p:spPr>
      </p:pic>
      <p:sp>
        <p:nvSpPr>
          <p:cNvPr id="6" name="Title 2"/>
          <p:cNvSpPr txBox="1">
            <a:spLocks/>
          </p:cNvSpPr>
          <p:nvPr/>
        </p:nvSpPr>
        <p:spPr>
          <a:xfrm>
            <a:off x="520041" y="229060"/>
            <a:ext cx="11150336" cy="747791"/>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a:lstStyle>
          <a:p>
            <a:r>
              <a:rPr sz="5399">
                <a:gradFill flip="none" rotWithShape="1">
                  <a:gsLst>
                    <a:gs pos="0">
                      <a:srgbClr val="FFFFFF">
                        <a:lumMod val="75000"/>
                        <a:lumOff val="25000"/>
                      </a:srgbClr>
                    </a:gs>
                    <a:gs pos="86000">
                      <a:srgbClr val="FFFFFF">
                        <a:lumMod val="75000"/>
                        <a:lumOff val="25000"/>
                      </a:srgbClr>
                    </a:gs>
                  </a:gsLst>
                  <a:lin ang="5400000" scaled="0"/>
                  <a:tileRect/>
                </a:gradFill>
              </a:rPr>
              <a:t>Azure Files</a:t>
            </a:r>
          </a:p>
        </p:txBody>
      </p:sp>
    </p:spTree>
    <p:extLst>
      <p:ext uri="{BB962C8B-B14F-4D97-AF65-F5344CB8AC3E}">
        <p14:creationId xmlns:p14="http://schemas.microsoft.com/office/powerpoint/2010/main" val="326539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1500" dirty="0" smtClean="0"/>
              <a:t>Blob Storage</a:t>
            </a:r>
            <a:endParaRPr lang="en-US" sz="11500" dirty="0"/>
          </a:p>
        </p:txBody>
      </p:sp>
    </p:spTree>
    <p:extLst>
      <p:ext uri="{BB962C8B-B14F-4D97-AF65-F5344CB8AC3E}">
        <p14:creationId xmlns:p14="http://schemas.microsoft.com/office/powerpoint/2010/main" val="34566275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 Concepts</a:t>
            </a:r>
            <a:endParaRPr lang="en-US" dirty="0"/>
          </a:p>
        </p:txBody>
      </p:sp>
      <p:sp>
        <p:nvSpPr>
          <p:cNvPr id="66" name="Rounded Rectangle 65"/>
          <p:cNvSpPr/>
          <p:nvPr/>
        </p:nvSpPr>
        <p:spPr>
          <a:xfrm>
            <a:off x="5599179" y="1803399"/>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Blob</a:t>
            </a:r>
          </a:p>
        </p:txBody>
      </p:sp>
      <p:sp>
        <p:nvSpPr>
          <p:cNvPr id="69" name="Rounded Rectangle 68"/>
          <p:cNvSpPr/>
          <p:nvPr/>
        </p:nvSpPr>
        <p:spPr>
          <a:xfrm>
            <a:off x="3025874" y="1803400"/>
            <a:ext cx="2444678"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Container</a:t>
            </a:r>
          </a:p>
        </p:txBody>
      </p:sp>
      <p:sp>
        <p:nvSpPr>
          <p:cNvPr id="72" name="Rounded Rectangle 71"/>
          <p:cNvSpPr/>
          <p:nvPr/>
        </p:nvSpPr>
        <p:spPr>
          <a:xfrm>
            <a:off x="520701" y="1803400"/>
            <a:ext cx="2361146"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sp>
        <p:nvSpPr>
          <p:cNvPr id="100" name="Rectangle 99"/>
          <p:cNvSpPr/>
          <p:nvPr/>
        </p:nvSpPr>
        <p:spPr bwMode="auto">
          <a:xfrm>
            <a:off x="520701" y="1136378"/>
            <a:ext cx="9791004" cy="457200"/>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a:solidFill>
                  <a:srgbClr val="FFFFFF">
                    <a:alpha val="99000"/>
                  </a:srgbClr>
                </a:solidFill>
                <a:latin typeface="Consolas" pitchFamily="49" charset="0"/>
                <a:cs typeface="Consolas" pitchFamily="49" charset="0"/>
              </a:rPr>
              <a:t>http://&lt;account&gt;.</a:t>
            </a:r>
            <a:r>
              <a:rPr lang="en-US" sz="2000" b="1" dirty="0">
                <a:solidFill>
                  <a:srgbClr val="FFFFFF">
                    <a:alpha val="99000"/>
                  </a:srgbClr>
                </a:solidFill>
                <a:latin typeface="Consolas" pitchFamily="49" charset="0"/>
                <a:cs typeface="Consolas" pitchFamily="49" charset="0"/>
              </a:rPr>
              <a:t>blob</a:t>
            </a:r>
            <a:r>
              <a:rPr lang="en-US" sz="2000" dirty="0">
                <a:solidFill>
                  <a:srgbClr val="FFFFFF">
                    <a:alpha val="99000"/>
                  </a:srgbClr>
                </a:solidFill>
                <a:latin typeface="Consolas" pitchFamily="49" charset="0"/>
                <a:cs typeface="Consolas" pitchFamily="49" charset="0"/>
              </a:rPr>
              <a:t>.core.windows.net/&lt;container&gt;/&lt;blobname&gt;</a:t>
            </a:r>
          </a:p>
        </p:txBody>
      </p:sp>
      <p:sp>
        <p:nvSpPr>
          <p:cNvPr id="101" name="Down Arrow 100"/>
          <p:cNvSpPr/>
          <p:nvPr/>
        </p:nvSpPr>
        <p:spPr bwMode="auto">
          <a:xfrm rot="10800000">
            <a:off x="2556936" y="1544151"/>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2" name="Down Arrow 101"/>
          <p:cNvSpPr/>
          <p:nvPr/>
        </p:nvSpPr>
        <p:spPr bwMode="auto">
          <a:xfrm rot="10800000">
            <a:off x="7222166" y="1516744"/>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5" name="Rounded Rectangle 104"/>
          <p:cNvSpPr/>
          <p:nvPr/>
        </p:nvSpPr>
        <p:spPr>
          <a:xfrm>
            <a:off x="7930957" y="1803400"/>
            <a:ext cx="2380749" cy="42960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Pages/ Blocks</a:t>
            </a:r>
          </a:p>
        </p:txBody>
      </p:sp>
      <p:sp>
        <p:nvSpPr>
          <p:cNvPr id="103" name="Down Arrow 102"/>
          <p:cNvSpPr/>
          <p:nvPr/>
        </p:nvSpPr>
        <p:spPr bwMode="auto">
          <a:xfrm rot="10800000">
            <a:off x="8858667" y="1527957"/>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cxnSp>
        <p:nvCxnSpPr>
          <p:cNvPr id="4" name="Straight Connector 3"/>
          <p:cNvCxnSpPr/>
          <p:nvPr/>
        </p:nvCxnSpPr>
        <p:spPr>
          <a:xfrm>
            <a:off x="2297547" y="4551219"/>
            <a:ext cx="1537854" cy="10183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287157" y="3647209"/>
            <a:ext cx="1496291" cy="10494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58296" y="423065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119" name="Straight Connector 118"/>
          <p:cNvCxnSpPr/>
          <p:nvPr/>
        </p:nvCxnSpPr>
        <p:spPr>
          <a:xfrm>
            <a:off x="4895274" y="5434445"/>
            <a:ext cx="10287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822539" y="3709555"/>
            <a:ext cx="1273463" cy="6650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822538" y="3086100"/>
            <a:ext cx="1195386" cy="75853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326748" y="4239491"/>
            <a:ext cx="1589809" cy="90400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11" idx="1"/>
          </p:cNvCxnSpPr>
          <p:nvPr/>
        </p:nvCxnSpPr>
        <p:spPr>
          <a:xfrm flipV="1">
            <a:off x="7316356" y="3737075"/>
            <a:ext cx="1011020" cy="6686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906592" y="2773645"/>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PIC01.JPG</a:t>
            </a:r>
          </a:p>
        </p:txBody>
      </p:sp>
      <p:sp>
        <p:nvSpPr>
          <p:cNvPr id="111" name="Rounded Rectangle 18"/>
          <p:cNvSpPr/>
          <p:nvPr/>
        </p:nvSpPr>
        <p:spPr>
          <a:xfrm>
            <a:off x="8327377" y="3385646"/>
            <a:ext cx="1585469" cy="7028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5" name="Rectangle 114"/>
          <p:cNvSpPr/>
          <p:nvPr/>
        </p:nvSpPr>
        <p:spPr>
          <a:xfrm>
            <a:off x="8327167" y="452087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7" name="Rectangle 116"/>
          <p:cNvSpPr/>
          <p:nvPr/>
        </p:nvSpPr>
        <p:spPr>
          <a:xfrm>
            <a:off x="5906591" y="3916648"/>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PIC02.JPG</a:t>
            </a:r>
          </a:p>
        </p:txBody>
      </p:sp>
      <p:sp>
        <p:nvSpPr>
          <p:cNvPr id="79" name="Rectangle 78"/>
          <p:cNvSpPr/>
          <p:nvPr/>
        </p:nvSpPr>
        <p:spPr>
          <a:xfrm>
            <a:off x="3521808" y="3383250"/>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images</a:t>
            </a:r>
          </a:p>
        </p:txBody>
      </p:sp>
      <p:sp>
        <p:nvSpPr>
          <p:cNvPr id="98" name="Rounded Rectangle 97"/>
          <p:cNvSpPr/>
          <p:nvPr/>
        </p:nvSpPr>
        <p:spPr>
          <a:xfrm>
            <a:off x="5906592" y="507805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VID1.AVI</a:t>
            </a:r>
          </a:p>
        </p:txBody>
      </p:sp>
      <p:sp>
        <p:nvSpPr>
          <p:cNvPr id="92" name="Rectangle 91"/>
          <p:cNvSpPr/>
          <p:nvPr/>
        </p:nvSpPr>
        <p:spPr>
          <a:xfrm>
            <a:off x="3521809" y="5078059"/>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videos</a:t>
            </a:r>
          </a:p>
        </p:txBody>
      </p:sp>
    </p:spTree>
    <p:extLst>
      <p:ext uri="{BB962C8B-B14F-4D97-AF65-F5344CB8AC3E}">
        <p14:creationId xmlns:p14="http://schemas.microsoft.com/office/powerpoint/2010/main" val="36972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2000" tmFilter="0, 0; .2, .5; .8, .5; 1, 0"/>
                                        <p:tgtEl>
                                          <p:spTgt spid="72"/>
                                        </p:tgtEl>
                                      </p:cBhvr>
                                    </p:animEffect>
                                    <p:animScale>
                                      <p:cBhvr>
                                        <p:cTn id="12" dur="1000" autoRev="1" fill="hold"/>
                                        <p:tgtEl>
                                          <p:spTgt spid="72"/>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2000" tmFilter="0, 0; .2, .5; .8, .5; 1, 0"/>
                                        <p:tgtEl>
                                          <p:spTgt spid="69"/>
                                        </p:tgtEl>
                                      </p:cBhvr>
                                    </p:animEffect>
                                    <p:animScale>
                                      <p:cBhvr>
                                        <p:cTn id="22" dur="1000" autoRev="1" fill="hold"/>
                                        <p:tgtEl>
                                          <p:spTgt spid="69"/>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fade">
                                      <p:cBhvr>
                                        <p:cTn id="27" dur="50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0" nodeType="clickEffect">
                                  <p:stCondLst>
                                    <p:cond delay="0"/>
                                  </p:stCondLst>
                                  <p:childTnLst>
                                    <p:animEffect transition="out" filter="fade">
                                      <p:cBhvr>
                                        <p:cTn id="31" dur="2000" tmFilter="0, 0; .2, .5; .8, .5; 1, 0"/>
                                        <p:tgtEl>
                                          <p:spTgt spid="66"/>
                                        </p:tgtEl>
                                      </p:cBhvr>
                                    </p:animEffect>
                                    <p:animScale>
                                      <p:cBhvr>
                                        <p:cTn id="32" dur="1000" autoRev="1" fill="hold"/>
                                        <p:tgtEl>
                                          <p:spTgt spid="66"/>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fade">
                                      <p:cBhvr>
                                        <p:cTn id="3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2" grpId="0" animBg="1"/>
      <p:bldP spid="100" grpId="0" animBg="1"/>
      <p:bldP spid="101" grpId="0" animBg="1"/>
      <p:bldP spid="102" grpId="0" animBg="1"/>
      <p:bldP spid="10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Blob Details</a:t>
            </a:r>
            <a:endParaRPr lang="en-US" dirty="0"/>
          </a:p>
        </p:txBody>
      </p:sp>
      <p:sp>
        <p:nvSpPr>
          <p:cNvPr id="3" name="Content Placeholder 2"/>
          <p:cNvSpPr>
            <a:spLocks noGrp="1"/>
          </p:cNvSpPr>
          <p:nvPr>
            <p:ph type="body" sz="quarter" idx="4294967295"/>
          </p:nvPr>
        </p:nvSpPr>
        <p:spPr>
          <a:xfrm>
            <a:off x="-1" y="2700338"/>
            <a:ext cx="4752561" cy="1108075"/>
          </a:xfrm>
        </p:spPr>
        <p:txBody>
          <a:bodyPr>
            <a:normAutofit fontScale="77500" lnSpcReduction="20000"/>
          </a:bodyPr>
          <a:lstStyle/>
          <a:p>
            <a:pPr marL="0" indent="0" algn="r">
              <a:buNone/>
            </a:pPr>
            <a:r>
              <a:rPr lang="en-US" dirty="0" smtClean="0">
                <a:solidFill>
                  <a:schemeClr val="accent2">
                    <a:alpha val="99000"/>
                  </a:schemeClr>
                </a:solidFill>
              </a:rPr>
              <a:t>Main Web Service Operations</a:t>
            </a:r>
          </a:p>
        </p:txBody>
      </p:sp>
      <p:sp>
        <p:nvSpPr>
          <p:cNvPr id="8" name="Rectangle 7"/>
          <p:cNvSpPr/>
          <p:nvPr/>
        </p:nvSpPr>
        <p:spPr bwMode="auto">
          <a:xfrm>
            <a:off x="4957620" y="1446214"/>
            <a:ext cx="6715268" cy="3616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1645920" bIns="45718" numCol="1" rtlCol="0" anchor="ctr" anchorCtr="0" compatLnSpc="1">
            <a:prstTxWarp prst="textNoShape">
              <a:avLst/>
            </a:prstTxWarp>
          </a:bodyPr>
          <a:lstStyle/>
          <a:p>
            <a:pPr defTabSz="914099" fontAlgn="base">
              <a:spcBef>
                <a:spcPct val="0"/>
              </a:spcBef>
              <a:spcAft>
                <a:spcPct val="0"/>
              </a:spcAft>
            </a:pPr>
            <a:r>
              <a:rPr lang="en-US" sz="2800" dirty="0" err="1">
                <a:gradFill>
                  <a:gsLst>
                    <a:gs pos="0">
                      <a:srgbClr val="FFFFFF"/>
                    </a:gs>
                    <a:gs pos="100000">
                      <a:srgbClr val="FFFFFF"/>
                    </a:gs>
                  </a:gsLst>
                  <a:lin ang="5400000" scaled="0"/>
                </a:gradFill>
              </a:rPr>
              <a:t>PutBlob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GetBlob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DeleteBlob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CopyBlob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SnapshotBlob</a:t>
            </a:r>
            <a:r>
              <a:rPr lang="en-US" sz="2800" dirty="0">
                <a:gradFill>
                  <a:gsLst>
                    <a:gs pos="0">
                      <a:srgbClr val="FFFFFF"/>
                    </a:gs>
                    <a:gs pos="100000">
                      <a:srgbClr val="FFFFFF"/>
                    </a:gs>
                  </a:gsLst>
                  <a:lin ang="5400000" scaled="0"/>
                </a:gradFill>
              </a:rPr>
              <a:t> </a:t>
            </a:r>
          </a:p>
          <a:p>
            <a:pPr defTabSz="914099" fontAlgn="base">
              <a:spcBef>
                <a:spcPct val="0"/>
              </a:spcBef>
              <a:spcAft>
                <a:spcPct val="0"/>
              </a:spcAft>
            </a:pPr>
            <a:r>
              <a:rPr lang="en-US" sz="2800" dirty="0" err="1">
                <a:gradFill>
                  <a:gsLst>
                    <a:gs pos="0">
                      <a:srgbClr val="FFFFFF"/>
                    </a:gs>
                    <a:gs pos="100000">
                      <a:srgbClr val="FFFFFF"/>
                    </a:gs>
                  </a:gsLst>
                  <a:lin ang="5400000" scaled="0"/>
                </a:gradFill>
              </a:rPr>
              <a:t>LeaseBlob</a:t>
            </a:r>
            <a:r>
              <a:rPr lang="en-US" sz="2800" dirty="0">
                <a:gradFill>
                  <a:gsLst>
                    <a:gs pos="0">
                      <a:srgbClr val="FFFFFF"/>
                    </a:gs>
                    <a:gs pos="100000">
                      <a:srgbClr val="FFFFFF"/>
                    </a:gs>
                  </a:gsLst>
                  <a:lin ang="5400000" scaled="0"/>
                </a:gradFill>
              </a:rPr>
              <a:t> </a:t>
            </a:r>
          </a:p>
        </p:txBody>
      </p:sp>
      <p:sp>
        <p:nvSpPr>
          <p:cNvPr id="10" name="Freeform 9"/>
          <p:cNvSpPr>
            <a:spLocks noEditPoints="1"/>
          </p:cNvSpPr>
          <p:nvPr/>
        </p:nvSpPr>
        <p:spPr bwMode="auto">
          <a:xfrm>
            <a:off x="9738919" y="1686442"/>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09194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pPr>
              <a:lnSpc>
                <a:spcPct val="100000"/>
              </a:lnSpc>
              <a:spcBef>
                <a:spcPts val="0"/>
              </a:spcBef>
            </a:pPr>
            <a:r>
              <a:rPr lang="en-US" dirty="0" smtClean="0"/>
              <a:t>Starting with the basics</a:t>
            </a:r>
            <a:endParaRPr lang="en-US" dirty="0"/>
          </a:p>
        </p:txBody>
      </p:sp>
      <p:sp>
        <p:nvSpPr>
          <p:cNvPr id="3" name="Title 2"/>
          <p:cNvSpPr>
            <a:spLocks noGrp="1"/>
          </p:cNvSpPr>
          <p:nvPr>
            <p:ph type="ctrTitle"/>
          </p:nvPr>
        </p:nvSpPr>
        <p:spPr/>
        <p:txBody>
          <a:bodyPr/>
          <a:lstStyle/>
          <a:p>
            <a:r>
              <a:rPr lang="en-US" dirty="0"/>
              <a:t>Microsoft </a:t>
            </a:r>
            <a:r>
              <a:rPr lang="en-US" dirty="0" smtClean="0"/>
              <a:t>Azure SQL </a:t>
            </a:r>
            <a:r>
              <a:rPr lang="en-US" dirty="0"/>
              <a:t>Database</a:t>
            </a:r>
          </a:p>
        </p:txBody>
      </p:sp>
    </p:spTree>
    <p:extLst>
      <p:ext uri="{BB962C8B-B14F-4D97-AF65-F5344CB8AC3E}">
        <p14:creationId xmlns:p14="http://schemas.microsoft.com/office/powerpoint/2010/main" val="421548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Blob Details</a:t>
            </a:r>
            <a:endParaRPr lang="en-US" dirty="0"/>
          </a:p>
        </p:txBody>
      </p:sp>
      <p:sp>
        <p:nvSpPr>
          <p:cNvPr id="3" name="Content Placeholder 2"/>
          <p:cNvSpPr>
            <a:spLocks noGrp="1"/>
          </p:cNvSpPr>
          <p:nvPr>
            <p:ph type="body" sz="quarter" idx="4294967295"/>
          </p:nvPr>
        </p:nvSpPr>
        <p:spPr>
          <a:xfrm>
            <a:off x="-1" y="2700338"/>
            <a:ext cx="4752561" cy="1662112"/>
          </a:xfrm>
        </p:spPr>
        <p:txBody>
          <a:bodyPr>
            <a:normAutofit fontScale="77500" lnSpcReduction="20000"/>
          </a:bodyPr>
          <a:lstStyle/>
          <a:p>
            <a:pPr marL="0" indent="0" algn="r">
              <a:buNone/>
            </a:pPr>
            <a:r>
              <a:rPr lang="en-US" dirty="0">
                <a:solidFill>
                  <a:schemeClr val="accent2">
                    <a:alpha val="99000"/>
                  </a:schemeClr>
                </a:solidFill>
              </a:rPr>
              <a:t>Associate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Metadata </a:t>
            </a:r>
            <a:br>
              <a:rPr lang="en-US" dirty="0" smtClean="0">
                <a:solidFill>
                  <a:schemeClr val="accent2">
                    <a:alpha val="99000"/>
                  </a:schemeClr>
                </a:solidFill>
              </a:rPr>
            </a:br>
            <a:r>
              <a:rPr lang="en-US" dirty="0" smtClean="0">
                <a:solidFill>
                  <a:schemeClr val="accent2">
                    <a:alpha val="99000"/>
                  </a:schemeClr>
                </a:solidFill>
              </a:rPr>
              <a:t>with </a:t>
            </a:r>
            <a:r>
              <a:rPr lang="en-US" dirty="0">
                <a:solidFill>
                  <a:schemeClr val="accent2">
                    <a:alpha val="99000"/>
                  </a:schemeClr>
                </a:solidFill>
              </a:rPr>
              <a:t>Blob</a:t>
            </a:r>
          </a:p>
        </p:txBody>
      </p:sp>
      <p:sp>
        <p:nvSpPr>
          <p:cNvPr id="6" name="Rectangle 5"/>
          <p:cNvSpPr/>
          <p:nvPr/>
        </p:nvSpPr>
        <p:spPr bwMode="auto">
          <a:xfrm>
            <a:off x="4957620" y="1446214"/>
            <a:ext cx="6715268" cy="44816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2468880" bIns="45718" numCol="1" rtlCol="0" anchor="ctr"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Standard HTTP metadata/headers </a:t>
            </a:r>
            <a:br>
              <a:rPr lang="en-US"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(Cache-Control, Content-Encoding, Content-Type, </a:t>
            </a:r>
            <a:r>
              <a:rPr lang="en-US" dirty="0" err="1">
                <a:gradFill>
                  <a:gsLst>
                    <a:gs pos="0">
                      <a:srgbClr val="FFFFFF"/>
                    </a:gs>
                    <a:gs pos="100000">
                      <a:srgbClr val="FFFFFF"/>
                    </a:gs>
                  </a:gsLst>
                  <a:lin ang="5400000" scaled="0"/>
                </a:gradFill>
              </a:rPr>
              <a:t>etc</a:t>
            </a:r>
            <a:r>
              <a:rPr lang="en-US" dirty="0">
                <a:gradFill>
                  <a:gsLst>
                    <a:gs pos="0">
                      <a:srgbClr val="FFFFFF"/>
                    </a:gs>
                    <a:gs pos="100000">
                      <a:srgbClr val="FFFFFF"/>
                    </a:gs>
                  </a:gsLst>
                  <a:lin ang="5400000" scaled="0"/>
                </a:gradFill>
              </a:rPr>
              <a:t>)</a:t>
            </a:r>
          </a:p>
          <a:p>
            <a:pPr defTabSz="914099" fontAlgn="base">
              <a:spcBef>
                <a:spcPct val="0"/>
              </a:spcBef>
              <a:spcAft>
                <a:spcPct val="0"/>
              </a:spcAft>
            </a:pPr>
            <a:endParaRPr lang="en-US" dirty="0">
              <a:gradFill>
                <a:gsLst>
                  <a:gs pos="0">
                    <a:srgbClr val="FFFFFF"/>
                  </a:gs>
                  <a:gs pos="100000">
                    <a:srgbClr val="FFFFFF"/>
                  </a:gs>
                </a:gsLst>
                <a:lin ang="5400000" scaled="0"/>
              </a:gradFill>
            </a:endParaRPr>
          </a:p>
          <a:p>
            <a:pPr defTabSz="914099" fontAlgn="base">
              <a:spcBef>
                <a:spcPct val="0"/>
              </a:spcBef>
              <a:spcAft>
                <a:spcPct val="0"/>
              </a:spcAft>
            </a:pPr>
            <a:r>
              <a:rPr lang="en-US" dirty="0">
                <a:gradFill>
                  <a:gsLst>
                    <a:gs pos="0">
                      <a:srgbClr val="FFFFFF"/>
                    </a:gs>
                    <a:gs pos="100000">
                      <a:srgbClr val="FFFFFF"/>
                    </a:gs>
                  </a:gsLst>
                  <a:lin ang="5400000" scaled="0"/>
                </a:gradFill>
              </a:rPr>
              <a:t>Metadata is &lt;name, value&gt; pairs, up to 8KB per blob</a:t>
            </a:r>
          </a:p>
          <a:p>
            <a:pPr defTabSz="914099" fontAlgn="base">
              <a:spcBef>
                <a:spcPct val="0"/>
              </a:spcBef>
              <a:spcAft>
                <a:spcPct val="0"/>
              </a:spcAft>
            </a:pPr>
            <a:endParaRPr lang="en-US" dirty="0">
              <a:gradFill>
                <a:gsLst>
                  <a:gs pos="0">
                    <a:srgbClr val="FFFFFF"/>
                  </a:gs>
                  <a:gs pos="100000">
                    <a:srgbClr val="FFFFFF"/>
                  </a:gs>
                </a:gsLst>
                <a:lin ang="5400000" scaled="0"/>
              </a:gradFill>
            </a:endParaRPr>
          </a:p>
          <a:p>
            <a:pPr defTabSz="914099" fontAlgn="base">
              <a:spcBef>
                <a:spcPct val="0"/>
              </a:spcBef>
              <a:spcAft>
                <a:spcPct val="0"/>
              </a:spcAft>
            </a:pPr>
            <a:r>
              <a:rPr lang="en-US" dirty="0">
                <a:gradFill>
                  <a:gsLst>
                    <a:gs pos="0">
                      <a:srgbClr val="FFFFFF"/>
                    </a:gs>
                    <a:gs pos="100000">
                      <a:srgbClr val="FFFFFF"/>
                    </a:gs>
                  </a:gsLst>
                  <a:lin ang="5400000" scaled="0"/>
                </a:gradFill>
              </a:rPr>
              <a:t>Either as part of </a:t>
            </a:r>
            <a:r>
              <a:rPr lang="en-US" dirty="0" err="1">
                <a:gradFill>
                  <a:gsLst>
                    <a:gs pos="0">
                      <a:srgbClr val="FFFFFF"/>
                    </a:gs>
                    <a:gs pos="100000">
                      <a:srgbClr val="FFFFFF"/>
                    </a:gs>
                  </a:gsLst>
                  <a:lin ang="5400000" scaled="0"/>
                </a:gradFill>
              </a:rPr>
              <a:t>PutBlob</a:t>
            </a:r>
            <a:r>
              <a:rPr lang="en-US" dirty="0">
                <a:gradFill>
                  <a:gsLst>
                    <a:gs pos="0">
                      <a:srgbClr val="FFFFFF"/>
                    </a:gs>
                    <a:gs pos="100000">
                      <a:srgbClr val="FFFFFF"/>
                    </a:gs>
                  </a:gsLst>
                  <a:lin ang="5400000" scaled="0"/>
                </a:gradFill>
              </a:rPr>
              <a:t> or independently</a:t>
            </a:r>
          </a:p>
        </p:txBody>
      </p:sp>
      <p:sp>
        <p:nvSpPr>
          <p:cNvPr id="7" name="Freeform 6"/>
          <p:cNvSpPr>
            <a:spLocks noEditPoints="1"/>
          </p:cNvSpPr>
          <p:nvPr/>
        </p:nvSpPr>
        <p:spPr bwMode="auto">
          <a:xfrm>
            <a:off x="9738919" y="1686442"/>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19321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Blob Details</a:t>
            </a:r>
            <a:endParaRPr lang="en-US" dirty="0"/>
          </a:p>
        </p:txBody>
      </p:sp>
      <p:sp>
        <p:nvSpPr>
          <p:cNvPr id="3" name="Content Placeholder 2"/>
          <p:cNvSpPr>
            <a:spLocks noGrp="1"/>
          </p:cNvSpPr>
          <p:nvPr>
            <p:ph type="body" sz="quarter" idx="4294967295"/>
          </p:nvPr>
        </p:nvSpPr>
        <p:spPr>
          <a:xfrm>
            <a:off x="444500" y="2700338"/>
            <a:ext cx="4308060" cy="1108075"/>
          </a:xfrm>
        </p:spPr>
        <p:txBody>
          <a:bodyPr>
            <a:normAutofit fontScale="70000" lnSpcReduction="20000"/>
          </a:bodyPr>
          <a:lstStyle/>
          <a:p>
            <a:pPr marL="0" indent="0" algn="r">
              <a:buNone/>
            </a:pPr>
            <a:r>
              <a:rPr lang="en-US" dirty="0">
                <a:solidFill>
                  <a:schemeClr val="accent2">
                    <a:alpha val="99000"/>
                  </a:schemeClr>
                </a:solidFill>
              </a:rPr>
              <a:t>Blob always accessed by name</a:t>
            </a:r>
          </a:p>
        </p:txBody>
      </p:sp>
      <p:sp>
        <p:nvSpPr>
          <p:cNvPr id="6" name="Rectangle 5"/>
          <p:cNvSpPr/>
          <p:nvPr/>
        </p:nvSpPr>
        <p:spPr bwMode="auto">
          <a:xfrm>
            <a:off x="4957620" y="1446214"/>
            <a:ext cx="6715268" cy="3616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1645920" bIns="45718" numCol="1" rtlCol="0" anchor="ctr" anchorCtr="0" compatLnSpc="1">
            <a:prstTxWarp prst="textNoShape">
              <a:avLst/>
            </a:prstTxWarp>
          </a:bodyPr>
          <a:lstStyle/>
          <a:p>
            <a:pPr defTabSz="914099" fontAlgn="base">
              <a:spcBef>
                <a:spcPct val="0"/>
              </a:spcBef>
              <a:spcAft>
                <a:spcPct val="0"/>
              </a:spcAft>
            </a:pPr>
            <a:r>
              <a:rPr lang="en-US" sz="2800" dirty="0">
                <a:gradFill>
                  <a:gsLst>
                    <a:gs pos="0">
                      <a:srgbClr val="FFFFFF"/>
                    </a:gs>
                    <a:gs pos="100000">
                      <a:srgbClr val="FFFFFF"/>
                    </a:gs>
                  </a:gsLst>
                  <a:lin ang="5400000" scaled="0"/>
                </a:gradFill>
              </a:rPr>
              <a:t>Can include ‘/‘ or other </a:t>
            </a:r>
            <a:br>
              <a:rPr lang="en-US" sz="2800" dirty="0">
                <a:gradFill>
                  <a:gsLst>
                    <a:gs pos="0">
                      <a:srgbClr val="FFFFFF"/>
                    </a:gs>
                    <a:gs pos="100000">
                      <a:srgbClr val="FFFFFF"/>
                    </a:gs>
                  </a:gsLst>
                  <a:lin ang="5400000" scaled="0"/>
                </a:gradFill>
              </a:rPr>
            </a:br>
            <a:r>
              <a:rPr lang="en-US" sz="2800" dirty="0" err="1">
                <a:gradFill>
                  <a:gsLst>
                    <a:gs pos="0">
                      <a:srgbClr val="FFFFFF"/>
                    </a:gs>
                    <a:gs pos="100000">
                      <a:srgbClr val="FFFFFF"/>
                    </a:gs>
                  </a:gsLst>
                  <a:lin ang="5400000" scaled="0"/>
                </a:gradFill>
              </a:rPr>
              <a:t>delimeter</a:t>
            </a:r>
            <a:r>
              <a:rPr lang="en-US" sz="2800" dirty="0">
                <a:gradFill>
                  <a:gsLst>
                    <a:gs pos="0">
                      <a:srgbClr val="FFFFFF"/>
                    </a:gs>
                    <a:gs pos="100000">
                      <a:srgbClr val="FFFFFF"/>
                    </a:gs>
                  </a:gsLst>
                  <a:lin ang="5400000" scaled="0"/>
                </a:gradFill>
              </a:rPr>
              <a:t> in name </a:t>
            </a:r>
            <a:br>
              <a:rPr lang="en-US" sz="2800"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e.g. /&lt;container&gt;/</a:t>
            </a:r>
            <a:r>
              <a:rPr lang="en-US" dirty="0" err="1">
                <a:gradFill>
                  <a:gsLst>
                    <a:gs pos="0">
                      <a:srgbClr val="FFFFFF"/>
                    </a:gs>
                    <a:gs pos="100000">
                      <a:srgbClr val="FFFFFF"/>
                    </a:gs>
                  </a:gsLst>
                  <a:lin ang="5400000" scaled="0"/>
                </a:gradFill>
              </a:rPr>
              <a:t>myblobs</a:t>
            </a:r>
            <a:r>
              <a:rPr lang="en-US" dirty="0">
                <a:gradFill>
                  <a:gsLst>
                    <a:gs pos="0">
                      <a:srgbClr val="FFFFFF"/>
                    </a:gs>
                    <a:gs pos="100000">
                      <a:srgbClr val="FFFFFF"/>
                    </a:gs>
                  </a:gsLst>
                  <a:lin ang="5400000" scaled="0"/>
                </a:gradFill>
              </a:rPr>
              <a:t>/blob.jpg</a:t>
            </a:r>
          </a:p>
        </p:txBody>
      </p:sp>
      <p:sp>
        <p:nvSpPr>
          <p:cNvPr id="8" name="Freeform 7"/>
          <p:cNvSpPr>
            <a:spLocks noEditPoints="1"/>
          </p:cNvSpPr>
          <p:nvPr/>
        </p:nvSpPr>
        <p:spPr bwMode="auto">
          <a:xfrm>
            <a:off x="9738919" y="1686442"/>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33507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Blob Containers</a:t>
            </a:r>
            <a:endParaRPr lang="en-US" dirty="0"/>
          </a:p>
        </p:txBody>
      </p:sp>
      <p:sp>
        <p:nvSpPr>
          <p:cNvPr id="3" name="Content Placeholder 2"/>
          <p:cNvSpPr>
            <a:spLocks noGrp="1"/>
          </p:cNvSpPr>
          <p:nvPr>
            <p:ph type="body" sz="quarter" idx="4294967295"/>
          </p:nvPr>
        </p:nvSpPr>
        <p:spPr>
          <a:xfrm>
            <a:off x="4709483" y="1447800"/>
            <a:ext cx="7482517" cy="4727575"/>
          </a:xfrm>
        </p:spPr>
        <p:txBody>
          <a:bodyPr>
            <a:normAutofit fontScale="70000" lnSpcReduction="20000"/>
          </a:bodyPr>
          <a:lstStyle/>
          <a:p>
            <a:r>
              <a:rPr lang="en-US" sz="3200" dirty="0" smtClean="0">
                <a:solidFill>
                  <a:schemeClr val="accent2">
                    <a:alpha val="99000"/>
                  </a:schemeClr>
                </a:solidFill>
              </a:rPr>
              <a:t>Multiple Containers per Account</a:t>
            </a:r>
          </a:p>
          <a:p>
            <a:pPr lvl="1"/>
            <a:r>
              <a:rPr lang="en-US" dirty="0" smtClean="0">
                <a:solidFill>
                  <a:schemeClr val="bg1"/>
                </a:solidFill>
              </a:rPr>
              <a:t>Special $root container</a:t>
            </a:r>
          </a:p>
          <a:p>
            <a:pPr lvl="1"/>
            <a:endParaRPr lang="en-US" dirty="0" smtClean="0"/>
          </a:p>
          <a:p>
            <a:r>
              <a:rPr lang="en-US" sz="3200" dirty="0" smtClean="0">
                <a:solidFill>
                  <a:schemeClr val="accent2">
                    <a:alpha val="99000"/>
                  </a:schemeClr>
                </a:solidFill>
              </a:rPr>
              <a:t>Blob Container</a:t>
            </a:r>
          </a:p>
          <a:p>
            <a:pPr lvl="1"/>
            <a:r>
              <a:rPr lang="en-US" dirty="0" smtClean="0">
                <a:solidFill>
                  <a:schemeClr val="bg1"/>
                </a:solidFill>
              </a:rPr>
              <a:t>A container holds a set of blobs</a:t>
            </a:r>
          </a:p>
          <a:p>
            <a:pPr lvl="1"/>
            <a:r>
              <a:rPr lang="en-US" dirty="0" smtClean="0">
                <a:solidFill>
                  <a:schemeClr val="bg1"/>
                </a:solidFill>
              </a:rPr>
              <a:t>Set access policies at the container level </a:t>
            </a:r>
          </a:p>
          <a:p>
            <a:pPr lvl="1"/>
            <a:r>
              <a:rPr lang="en-US" dirty="0" smtClean="0">
                <a:solidFill>
                  <a:schemeClr val="bg1"/>
                </a:solidFill>
              </a:rPr>
              <a:t>Associate Metadata with Container</a:t>
            </a:r>
          </a:p>
          <a:p>
            <a:pPr lvl="1"/>
            <a:r>
              <a:rPr lang="en-US" dirty="0" smtClean="0">
                <a:solidFill>
                  <a:schemeClr val="bg1"/>
                </a:solidFill>
              </a:rPr>
              <a:t>List the blobs in a container</a:t>
            </a:r>
          </a:p>
          <a:p>
            <a:pPr lvl="1"/>
            <a:r>
              <a:rPr lang="en-US" dirty="0"/>
              <a:t>Including Blob Metadata and MD5 </a:t>
            </a:r>
          </a:p>
          <a:p>
            <a:pPr lvl="1"/>
            <a:r>
              <a:rPr lang="en-US" dirty="0"/>
              <a:t>NO search/query. i.e. no WHERE </a:t>
            </a:r>
            <a:r>
              <a:rPr lang="en-US" dirty="0" err="1"/>
              <a:t>MetadataValue</a:t>
            </a:r>
            <a:r>
              <a:rPr lang="en-US" dirty="0"/>
              <a:t> = ?</a:t>
            </a:r>
          </a:p>
          <a:p>
            <a:endParaRPr lang="en-US" sz="2000" dirty="0" smtClean="0">
              <a:solidFill>
                <a:schemeClr val="accent2">
                  <a:alpha val="99000"/>
                </a:schemeClr>
              </a:solidFill>
              <a:latin typeface="+mj-lt"/>
            </a:endParaRPr>
          </a:p>
          <a:p>
            <a:r>
              <a:rPr lang="en-US" sz="3200" dirty="0" smtClean="0">
                <a:solidFill>
                  <a:schemeClr val="accent2">
                    <a:alpha val="99000"/>
                  </a:schemeClr>
                </a:solidFill>
              </a:rPr>
              <a:t>Blobs Throughput</a:t>
            </a:r>
          </a:p>
          <a:p>
            <a:pPr lvl="1"/>
            <a:r>
              <a:rPr lang="en-US" dirty="0" smtClean="0">
                <a:solidFill>
                  <a:schemeClr val="bg1"/>
                </a:solidFill>
              </a:rPr>
              <a:t>Effectively in Partition of 1</a:t>
            </a:r>
          </a:p>
          <a:p>
            <a:pPr lvl="1"/>
            <a:r>
              <a:rPr lang="en-US" dirty="0" smtClean="0">
                <a:solidFill>
                  <a:schemeClr val="bg1"/>
                </a:solidFill>
              </a:rPr>
              <a:t>Target of 60MB/s per Blob</a:t>
            </a:r>
            <a:endParaRPr lang="en-US" dirty="0">
              <a:solidFill>
                <a:schemeClr val="bg1"/>
              </a:solidFill>
            </a:endParaRPr>
          </a:p>
        </p:txBody>
      </p:sp>
      <p:grpSp>
        <p:nvGrpSpPr>
          <p:cNvPr id="6" name="Group 5"/>
          <p:cNvGrpSpPr/>
          <p:nvPr/>
        </p:nvGrpSpPr>
        <p:grpSpPr>
          <a:xfrm>
            <a:off x="1482685" y="2360613"/>
            <a:ext cx="2914364" cy="2637784"/>
            <a:chOff x="8858251" y="3476625"/>
            <a:chExt cx="903288" cy="817563"/>
          </a:xfrm>
          <a:solidFill>
            <a:schemeClr val="tx1"/>
          </a:solidFill>
        </p:grpSpPr>
        <p:sp>
          <p:nvSpPr>
            <p:cNvPr id="7" name="Freeform 7"/>
            <p:cNvSpPr>
              <a:spLocks noEditPoints="1"/>
            </p:cNvSpPr>
            <p:nvPr/>
          </p:nvSpPr>
          <p:spPr bwMode="auto">
            <a:xfrm>
              <a:off x="8858251" y="3811588"/>
              <a:ext cx="903288" cy="482600"/>
            </a:xfrm>
            <a:custGeom>
              <a:avLst/>
              <a:gdLst>
                <a:gd name="T0" fmla="*/ 90 w 534"/>
                <a:gd name="T1" fmla="*/ 0 h 285"/>
                <a:gd name="T2" fmla="*/ 2 w 534"/>
                <a:gd name="T3" fmla="*/ 124 h 285"/>
                <a:gd name="T4" fmla="*/ 2 w 534"/>
                <a:gd name="T5" fmla="*/ 136 h 285"/>
                <a:gd name="T6" fmla="*/ 14 w 534"/>
                <a:gd name="T7" fmla="*/ 140 h 285"/>
                <a:gd name="T8" fmla="*/ 23 w 534"/>
                <a:gd name="T9" fmla="*/ 140 h 285"/>
                <a:gd name="T10" fmla="*/ 90 w 534"/>
                <a:gd name="T11" fmla="*/ 40 h 285"/>
                <a:gd name="T12" fmla="*/ 90 w 534"/>
                <a:gd name="T13" fmla="*/ 271 h 285"/>
                <a:gd name="T14" fmla="*/ 104 w 534"/>
                <a:gd name="T15" fmla="*/ 285 h 285"/>
                <a:gd name="T16" fmla="*/ 429 w 534"/>
                <a:gd name="T17" fmla="*/ 285 h 285"/>
                <a:gd name="T18" fmla="*/ 443 w 534"/>
                <a:gd name="T19" fmla="*/ 271 h 285"/>
                <a:gd name="T20" fmla="*/ 443 w 534"/>
                <a:gd name="T21" fmla="*/ 40 h 285"/>
                <a:gd name="T22" fmla="*/ 513 w 534"/>
                <a:gd name="T23" fmla="*/ 140 h 285"/>
                <a:gd name="T24" fmla="*/ 522 w 534"/>
                <a:gd name="T25" fmla="*/ 140 h 285"/>
                <a:gd name="T26" fmla="*/ 532 w 534"/>
                <a:gd name="T27" fmla="*/ 136 h 285"/>
                <a:gd name="T28" fmla="*/ 532 w 534"/>
                <a:gd name="T29" fmla="*/ 124 h 285"/>
                <a:gd name="T30" fmla="*/ 532 w 534"/>
                <a:gd name="T31" fmla="*/ 124 h 285"/>
                <a:gd name="T32" fmla="*/ 443 w 534"/>
                <a:gd name="T33" fmla="*/ 0 h 285"/>
                <a:gd name="T34" fmla="*/ 90 w 534"/>
                <a:gd name="T35" fmla="*/ 0 h 285"/>
                <a:gd name="T36" fmla="*/ 320 w 534"/>
                <a:gd name="T37" fmla="*/ 112 h 285"/>
                <a:gd name="T38" fmla="*/ 213 w 534"/>
                <a:gd name="T39" fmla="*/ 112 h 285"/>
                <a:gd name="T40" fmla="*/ 199 w 534"/>
                <a:gd name="T41" fmla="*/ 98 h 285"/>
                <a:gd name="T42" fmla="*/ 213 w 534"/>
                <a:gd name="T43" fmla="*/ 84 h 285"/>
                <a:gd name="T44" fmla="*/ 320 w 534"/>
                <a:gd name="T45" fmla="*/ 84 h 285"/>
                <a:gd name="T46" fmla="*/ 334 w 534"/>
                <a:gd name="T47" fmla="*/ 98 h 285"/>
                <a:gd name="T48" fmla="*/ 320 w 534"/>
                <a:gd name="T49" fmla="*/ 11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4" h="285">
                  <a:moveTo>
                    <a:pt x="90" y="0"/>
                  </a:moveTo>
                  <a:cubicBezTo>
                    <a:pt x="2" y="124"/>
                    <a:pt x="2" y="124"/>
                    <a:pt x="2" y="124"/>
                  </a:cubicBezTo>
                  <a:cubicBezTo>
                    <a:pt x="0" y="129"/>
                    <a:pt x="0" y="133"/>
                    <a:pt x="2" y="136"/>
                  </a:cubicBezTo>
                  <a:cubicBezTo>
                    <a:pt x="14" y="140"/>
                    <a:pt x="14" y="140"/>
                    <a:pt x="14" y="140"/>
                  </a:cubicBezTo>
                  <a:cubicBezTo>
                    <a:pt x="16" y="143"/>
                    <a:pt x="21" y="143"/>
                    <a:pt x="23" y="140"/>
                  </a:cubicBezTo>
                  <a:cubicBezTo>
                    <a:pt x="90" y="40"/>
                    <a:pt x="90" y="40"/>
                    <a:pt x="90" y="40"/>
                  </a:cubicBezTo>
                  <a:cubicBezTo>
                    <a:pt x="90" y="271"/>
                    <a:pt x="90" y="271"/>
                    <a:pt x="90" y="271"/>
                  </a:cubicBezTo>
                  <a:cubicBezTo>
                    <a:pt x="90" y="278"/>
                    <a:pt x="97" y="285"/>
                    <a:pt x="104" y="285"/>
                  </a:cubicBezTo>
                  <a:cubicBezTo>
                    <a:pt x="429" y="285"/>
                    <a:pt x="429" y="285"/>
                    <a:pt x="429" y="285"/>
                  </a:cubicBezTo>
                  <a:cubicBezTo>
                    <a:pt x="436" y="285"/>
                    <a:pt x="443" y="278"/>
                    <a:pt x="443" y="271"/>
                  </a:cubicBezTo>
                  <a:cubicBezTo>
                    <a:pt x="443" y="40"/>
                    <a:pt x="443" y="40"/>
                    <a:pt x="443" y="40"/>
                  </a:cubicBezTo>
                  <a:cubicBezTo>
                    <a:pt x="513" y="140"/>
                    <a:pt x="513" y="140"/>
                    <a:pt x="513" y="140"/>
                  </a:cubicBezTo>
                  <a:cubicBezTo>
                    <a:pt x="515" y="143"/>
                    <a:pt x="518" y="143"/>
                    <a:pt x="522" y="140"/>
                  </a:cubicBezTo>
                  <a:cubicBezTo>
                    <a:pt x="532" y="136"/>
                    <a:pt x="532" y="136"/>
                    <a:pt x="532" y="136"/>
                  </a:cubicBezTo>
                  <a:cubicBezTo>
                    <a:pt x="534" y="133"/>
                    <a:pt x="534" y="129"/>
                    <a:pt x="532" y="124"/>
                  </a:cubicBezTo>
                  <a:cubicBezTo>
                    <a:pt x="532" y="124"/>
                    <a:pt x="532" y="124"/>
                    <a:pt x="532" y="124"/>
                  </a:cubicBezTo>
                  <a:cubicBezTo>
                    <a:pt x="443" y="0"/>
                    <a:pt x="443" y="0"/>
                    <a:pt x="443" y="0"/>
                  </a:cubicBezTo>
                  <a:lnTo>
                    <a:pt x="90" y="0"/>
                  </a:lnTo>
                  <a:close/>
                  <a:moveTo>
                    <a:pt x="320" y="112"/>
                  </a:moveTo>
                  <a:cubicBezTo>
                    <a:pt x="213" y="112"/>
                    <a:pt x="213" y="112"/>
                    <a:pt x="213" y="112"/>
                  </a:cubicBezTo>
                  <a:cubicBezTo>
                    <a:pt x="206" y="112"/>
                    <a:pt x="199" y="105"/>
                    <a:pt x="199" y="98"/>
                  </a:cubicBezTo>
                  <a:cubicBezTo>
                    <a:pt x="199" y="89"/>
                    <a:pt x="206" y="84"/>
                    <a:pt x="213" y="84"/>
                  </a:cubicBezTo>
                  <a:cubicBezTo>
                    <a:pt x="320" y="84"/>
                    <a:pt x="320" y="84"/>
                    <a:pt x="320" y="84"/>
                  </a:cubicBezTo>
                  <a:cubicBezTo>
                    <a:pt x="327" y="84"/>
                    <a:pt x="334" y="89"/>
                    <a:pt x="334" y="98"/>
                  </a:cubicBezTo>
                  <a:cubicBezTo>
                    <a:pt x="334" y="105"/>
                    <a:pt x="327" y="112"/>
                    <a:pt x="320" y="112"/>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8" name="Freeform 8"/>
            <p:cNvSpPr>
              <a:spLocks/>
            </p:cNvSpPr>
            <p:nvPr/>
          </p:nvSpPr>
          <p:spPr bwMode="auto">
            <a:xfrm>
              <a:off x="9424988" y="3476625"/>
              <a:ext cx="153988" cy="304800"/>
            </a:xfrm>
            <a:custGeom>
              <a:avLst/>
              <a:gdLst>
                <a:gd name="T0" fmla="*/ 65 w 91"/>
                <a:gd name="T1" fmla="*/ 78 h 180"/>
                <a:gd name="T2" fmla="*/ 65 w 91"/>
                <a:gd name="T3" fmla="*/ 180 h 180"/>
                <a:gd name="T4" fmla="*/ 91 w 91"/>
                <a:gd name="T5" fmla="*/ 180 h 180"/>
                <a:gd name="T6" fmla="*/ 91 w 91"/>
                <a:gd name="T7" fmla="*/ 74 h 180"/>
                <a:gd name="T8" fmla="*/ 82 w 91"/>
                <a:gd name="T9" fmla="*/ 56 h 180"/>
                <a:gd name="T10" fmla="*/ 39 w 91"/>
                <a:gd name="T11" fmla="*/ 13 h 180"/>
                <a:gd name="T12" fmla="*/ 8 w 91"/>
                <a:gd name="T13" fmla="*/ 0 h 180"/>
                <a:gd name="T14" fmla="*/ 4 w 91"/>
                <a:gd name="T15" fmla="*/ 0 h 180"/>
                <a:gd name="T16" fmla="*/ 0 w 91"/>
                <a:gd name="T17" fmla="*/ 0 h 180"/>
                <a:gd name="T18" fmla="*/ 60 w 91"/>
                <a:gd name="T19" fmla="*/ 61 h 180"/>
                <a:gd name="T20" fmla="*/ 65 w 91"/>
                <a:gd name="T21" fmla="*/ 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180">
                  <a:moveTo>
                    <a:pt x="65" y="78"/>
                  </a:moveTo>
                  <a:cubicBezTo>
                    <a:pt x="65" y="78"/>
                    <a:pt x="65" y="78"/>
                    <a:pt x="65" y="180"/>
                  </a:cubicBezTo>
                  <a:cubicBezTo>
                    <a:pt x="91" y="180"/>
                    <a:pt x="91" y="180"/>
                    <a:pt x="91" y="180"/>
                  </a:cubicBezTo>
                  <a:cubicBezTo>
                    <a:pt x="91" y="155"/>
                    <a:pt x="91" y="121"/>
                    <a:pt x="91" y="74"/>
                  </a:cubicBezTo>
                  <a:cubicBezTo>
                    <a:pt x="91" y="69"/>
                    <a:pt x="86" y="61"/>
                    <a:pt x="82" y="56"/>
                  </a:cubicBezTo>
                  <a:cubicBezTo>
                    <a:pt x="82" y="56"/>
                    <a:pt x="82" y="56"/>
                    <a:pt x="39" y="13"/>
                  </a:cubicBezTo>
                  <a:cubicBezTo>
                    <a:pt x="26" y="0"/>
                    <a:pt x="17" y="0"/>
                    <a:pt x="8" y="0"/>
                  </a:cubicBezTo>
                  <a:cubicBezTo>
                    <a:pt x="8" y="0"/>
                    <a:pt x="8" y="0"/>
                    <a:pt x="4" y="0"/>
                  </a:cubicBezTo>
                  <a:cubicBezTo>
                    <a:pt x="4" y="0"/>
                    <a:pt x="4" y="0"/>
                    <a:pt x="0" y="0"/>
                  </a:cubicBezTo>
                  <a:cubicBezTo>
                    <a:pt x="0" y="0"/>
                    <a:pt x="0" y="0"/>
                    <a:pt x="60" y="61"/>
                  </a:cubicBezTo>
                  <a:cubicBezTo>
                    <a:pt x="65" y="65"/>
                    <a:pt x="65" y="74"/>
                    <a:pt x="65" y="78"/>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9" name="Freeform 9"/>
            <p:cNvSpPr>
              <a:spLocks/>
            </p:cNvSpPr>
            <p:nvPr/>
          </p:nvSpPr>
          <p:spPr bwMode="auto">
            <a:xfrm>
              <a:off x="9328151" y="3476625"/>
              <a:ext cx="169863" cy="304800"/>
            </a:xfrm>
            <a:custGeom>
              <a:avLst/>
              <a:gdLst>
                <a:gd name="T0" fmla="*/ 78 w 100"/>
                <a:gd name="T1" fmla="*/ 91 h 180"/>
                <a:gd name="T2" fmla="*/ 78 w 100"/>
                <a:gd name="T3" fmla="*/ 180 h 180"/>
                <a:gd name="T4" fmla="*/ 100 w 100"/>
                <a:gd name="T5" fmla="*/ 180 h 180"/>
                <a:gd name="T6" fmla="*/ 100 w 100"/>
                <a:gd name="T7" fmla="*/ 82 h 180"/>
                <a:gd name="T8" fmla="*/ 91 w 100"/>
                <a:gd name="T9" fmla="*/ 61 h 180"/>
                <a:gd name="T10" fmla="*/ 44 w 100"/>
                <a:gd name="T11" fmla="*/ 13 h 180"/>
                <a:gd name="T12" fmla="*/ 13 w 100"/>
                <a:gd name="T13" fmla="*/ 0 h 180"/>
                <a:gd name="T14" fmla="*/ 9 w 100"/>
                <a:gd name="T15" fmla="*/ 0 h 180"/>
                <a:gd name="T16" fmla="*/ 0 w 100"/>
                <a:gd name="T17" fmla="*/ 0 h 180"/>
                <a:gd name="T18" fmla="*/ 70 w 100"/>
                <a:gd name="T19" fmla="*/ 65 h 180"/>
                <a:gd name="T20" fmla="*/ 78 w 100"/>
                <a:gd name="T21" fmla="*/ 9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80">
                  <a:moveTo>
                    <a:pt x="78" y="91"/>
                  </a:moveTo>
                  <a:cubicBezTo>
                    <a:pt x="78" y="91"/>
                    <a:pt x="78" y="91"/>
                    <a:pt x="78" y="180"/>
                  </a:cubicBezTo>
                  <a:cubicBezTo>
                    <a:pt x="100" y="180"/>
                    <a:pt x="100" y="180"/>
                    <a:pt x="100" y="180"/>
                  </a:cubicBezTo>
                  <a:cubicBezTo>
                    <a:pt x="100" y="157"/>
                    <a:pt x="100" y="125"/>
                    <a:pt x="100" y="82"/>
                  </a:cubicBezTo>
                  <a:cubicBezTo>
                    <a:pt x="100" y="74"/>
                    <a:pt x="96" y="65"/>
                    <a:pt x="91" y="61"/>
                  </a:cubicBezTo>
                  <a:cubicBezTo>
                    <a:pt x="91" y="61"/>
                    <a:pt x="91" y="61"/>
                    <a:pt x="44" y="13"/>
                  </a:cubicBezTo>
                  <a:cubicBezTo>
                    <a:pt x="31" y="0"/>
                    <a:pt x="18" y="0"/>
                    <a:pt x="13" y="0"/>
                  </a:cubicBezTo>
                  <a:cubicBezTo>
                    <a:pt x="13" y="0"/>
                    <a:pt x="13" y="0"/>
                    <a:pt x="9" y="0"/>
                  </a:cubicBezTo>
                  <a:cubicBezTo>
                    <a:pt x="9" y="0"/>
                    <a:pt x="9" y="0"/>
                    <a:pt x="0" y="0"/>
                  </a:cubicBezTo>
                  <a:cubicBezTo>
                    <a:pt x="0" y="0"/>
                    <a:pt x="1" y="0"/>
                    <a:pt x="70" y="65"/>
                  </a:cubicBezTo>
                  <a:cubicBezTo>
                    <a:pt x="79" y="74"/>
                    <a:pt x="78" y="82"/>
                    <a:pt x="78" y="9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10" name="Freeform 10"/>
            <p:cNvSpPr>
              <a:spLocks noEditPoints="1"/>
            </p:cNvSpPr>
            <p:nvPr/>
          </p:nvSpPr>
          <p:spPr bwMode="auto">
            <a:xfrm>
              <a:off x="9058276" y="3476625"/>
              <a:ext cx="366713" cy="304800"/>
            </a:xfrm>
            <a:custGeom>
              <a:avLst/>
              <a:gdLst>
                <a:gd name="T0" fmla="*/ 26 w 217"/>
                <a:gd name="T1" fmla="*/ 180 h 180"/>
                <a:gd name="T2" fmla="*/ 26 w 217"/>
                <a:gd name="T3" fmla="*/ 21 h 180"/>
                <a:gd name="T4" fmla="*/ 100 w 217"/>
                <a:gd name="T5" fmla="*/ 21 h 180"/>
                <a:gd name="T6" fmla="*/ 100 w 217"/>
                <a:gd name="T7" fmla="*/ 91 h 180"/>
                <a:gd name="T8" fmla="*/ 121 w 217"/>
                <a:gd name="T9" fmla="*/ 117 h 180"/>
                <a:gd name="T10" fmla="*/ 191 w 217"/>
                <a:gd name="T11" fmla="*/ 117 h 180"/>
                <a:gd name="T12" fmla="*/ 191 w 217"/>
                <a:gd name="T13" fmla="*/ 180 h 180"/>
                <a:gd name="T14" fmla="*/ 217 w 217"/>
                <a:gd name="T15" fmla="*/ 180 h 180"/>
                <a:gd name="T16" fmla="*/ 217 w 217"/>
                <a:gd name="T17" fmla="*/ 91 h 180"/>
                <a:gd name="T18" fmla="*/ 217 w 217"/>
                <a:gd name="T19" fmla="*/ 87 h 180"/>
                <a:gd name="T20" fmla="*/ 208 w 217"/>
                <a:gd name="T21" fmla="*/ 74 h 180"/>
                <a:gd name="T22" fmla="*/ 139 w 217"/>
                <a:gd name="T23" fmla="*/ 8 h 180"/>
                <a:gd name="T24" fmla="*/ 121 w 217"/>
                <a:gd name="T25" fmla="*/ 0 h 180"/>
                <a:gd name="T26" fmla="*/ 26 w 217"/>
                <a:gd name="T27" fmla="*/ 0 h 180"/>
                <a:gd name="T28" fmla="*/ 0 w 217"/>
                <a:gd name="T29" fmla="*/ 21 h 180"/>
                <a:gd name="T30" fmla="*/ 0 w 217"/>
                <a:gd name="T31" fmla="*/ 180 h 180"/>
                <a:gd name="T32" fmla="*/ 26 w 217"/>
                <a:gd name="T33" fmla="*/ 180 h 180"/>
                <a:gd name="T34" fmla="*/ 121 w 217"/>
                <a:gd name="T35" fmla="*/ 21 h 180"/>
                <a:gd name="T36" fmla="*/ 191 w 217"/>
                <a:gd name="T37" fmla="*/ 91 h 180"/>
                <a:gd name="T38" fmla="*/ 121 w 217"/>
                <a:gd name="T39" fmla="*/ 91 h 180"/>
                <a:gd name="T40" fmla="*/ 121 w 217"/>
                <a:gd name="T41" fmla="*/ 2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7" h="180">
                  <a:moveTo>
                    <a:pt x="26" y="180"/>
                  </a:moveTo>
                  <a:cubicBezTo>
                    <a:pt x="26" y="22"/>
                    <a:pt x="26" y="21"/>
                    <a:pt x="26" y="21"/>
                  </a:cubicBezTo>
                  <a:cubicBezTo>
                    <a:pt x="100" y="21"/>
                    <a:pt x="100" y="21"/>
                    <a:pt x="100" y="21"/>
                  </a:cubicBezTo>
                  <a:cubicBezTo>
                    <a:pt x="100" y="91"/>
                    <a:pt x="100" y="91"/>
                    <a:pt x="100" y="91"/>
                  </a:cubicBezTo>
                  <a:cubicBezTo>
                    <a:pt x="100" y="104"/>
                    <a:pt x="108" y="117"/>
                    <a:pt x="121" y="117"/>
                  </a:cubicBezTo>
                  <a:cubicBezTo>
                    <a:pt x="191" y="117"/>
                    <a:pt x="191" y="117"/>
                    <a:pt x="191" y="117"/>
                  </a:cubicBezTo>
                  <a:cubicBezTo>
                    <a:pt x="191" y="143"/>
                    <a:pt x="191" y="163"/>
                    <a:pt x="191" y="180"/>
                  </a:cubicBezTo>
                  <a:cubicBezTo>
                    <a:pt x="217" y="180"/>
                    <a:pt x="217" y="180"/>
                    <a:pt x="217" y="180"/>
                  </a:cubicBezTo>
                  <a:cubicBezTo>
                    <a:pt x="217" y="91"/>
                    <a:pt x="217" y="91"/>
                    <a:pt x="217" y="91"/>
                  </a:cubicBezTo>
                  <a:cubicBezTo>
                    <a:pt x="217" y="87"/>
                    <a:pt x="217" y="87"/>
                    <a:pt x="217" y="87"/>
                  </a:cubicBezTo>
                  <a:cubicBezTo>
                    <a:pt x="217" y="83"/>
                    <a:pt x="215" y="80"/>
                    <a:pt x="208" y="74"/>
                  </a:cubicBezTo>
                  <a:cubicBezTo>
                    <a:pt x="138" y="9"/>
                    <a:pt x="139" y="8"/>
                    <a:pt x="139" y="8"/>
                  </a:cubicBezTo>
                  <a:cubicBezTo>
                    <a:pt x="133" y="2"/>
                    <a:pt x="127" y="0"/>
                    <a:pt x="121" y="0"/>
                  </a:cubicBezTo>
                  <a:cubicBezTo>
                    <a:pt x="26" y="0"/>
                    <a:pt x="26" y="0"/>
                    <a:pt x="26" y="0"/>
                  </a:cubicBezTo>
                  <a:cubicBezTo>
                    <a:pt x="13" y="0"/>
                    <a:pt x="0" y="8"/>
                    <a:pt x="0" y="21"/>
                  </a:cubicBezTo>
                  <a:cubicBezTo>
                    <a:pt x="0" y="97"/>
                    <a:pt x="0" y="147"/>
                    <a:pt x="0" y="180"/>
                  </a:cubicBezTo>
                  <a:lnTo>
                    <a:pt x="26" y="180"/>
                  </a:lnTo>
                  <a:close/>
                  <a:moveTo>
                    <a:pt x="121" y="21"/>
                  </a:moveTo>
                  <a:cubicBezTo>
                    <a:pt x="191" y="91"/>
                    <a:pt x="191" y="91"/>
                    <a:pt x="191" y="91"/>
                  </a:cubicBezTo>
                  <a:cubicBezTo>
                    <a:pt x="121" y="91"/>
                    <a:pt x="121" y="91"/>
                    <a:pt x="121" y="91"/>
                  </a:cubicBezTo>
                  <a:cubicBezTo>
                    <a:pt x="121" y="21"/>
                    <a:pt x="121" y="21"/>
                    <a:pt x="121" y="2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08695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072852" y="3307036"/>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US" sz="1600" dirty="0">
                <a:solidFill>
                  <a:schemeClr val="tx1">
                    <a:lumMod val="65000"/>
                    <a:lumOff val="35000"/>
                    <a:alpha val="99000"/>
                  </a:schemeClr>
                </a:solidFill>
                <a:latin typeface="Consolas" pitchFamily="49" charset="0"/>
                <a:cs typeface="Consolas" pitchFamily="49" charset="0"/>
              </a:rPr>
              <a:t>GET http://</a:t>
            </a:r>
            <a:r>
              <a:rPr lang="en-US" sz="1600" u="sng" dirty="0">
                <a:solidFill>
                  <a:schemeClr val="tx1">
                    <a:lumMod val="65000"/>
                    <a:lumOff val="35000"/>
                    <a:alpha val="99000"/>
                  </a:schemeClr>
                </a:solidFill>
                <a:latin typeface="Consolas" pitchFamily="49" charset="0"/>
                <a:cs typeface="Consolas" pitchFamily="49" charset="0"/>
              </a:rPr>
              <a:t>...</a:t>
            </a:r>
            <a:r>
              <a:rPr lang="en-US" sz="1600" dirty="0">
                <a:solidFill>
                  <a:schemeClr val="tx1">
                    <a:lumMod val="65000"/>
                    <a:lumOff val="35000"/>
                    <a:alpha val="99000"/>
                  </a:schemeClr>
                </a:solidFill>
                <a:latin typeface="Consolas" pitchFamily="49" charset="0"/>
                <a:cs typeface="Consolas" pitchFamily="49" charset="0"/>
              </a:rPr>
              <a:t>/</a:t>
            </a:r>
            <a:r>
              <a:rPr lang="en-US" sz="1600" u="sng" dirty="0">
                <a:solidFill>
                  <a:schemeClr val="tx1">
                    <a:lumMod val="65000"/>
                    <a:lumOff val="35000"/>
                    <a:alpha val="99000"/>
                  </a:schemeClr>
                </a:solidFill>
                <a:latin typeface="Consolas" pitchFamily="49" charset="0"/>
                <a:cs typeface="Consolas" pitchFamily="49" charset="0"/>
              </a:rPr>
              <a:t>products</a:t>
            </a:r>
            <a:r>
              <a:rPr lang="en-US" sz="1600" dirty="0">
                <a:solidFill>
                  <a:schemeClr val="tx1">
                    <a:lumMod val="65000"/>
                    <a:lumOff val="35000"/>
                    <a:alpha val="99000"/>
                  </a:schemeClr>
                </a:solidFill>
                <a:latin typeface="Consolas" pitchFamily="49" charset="0"/>
                <a:cs typeface="Consolas" pitchFamily="49" charset="0"/>
              </a:rPr>
              <a:t>?comp=list&amp;prefix=Tents&amp;delimiter=/</a:t>
            </a:r>
          </a:p>
          <a:p>
            <a:pPr defTabSz="914061"/>
            <a:endParaRPr lang="en-US" sz="1600" dirty="0">
              <a:solidFill>
                <a:schemeClr val="tx1">
                  <a:lumMod val="65000"/>
                  <a:lumOff val="35000"/>
                  <a:alpha val="99000"/>
                </a:schemeClr>
              </a:solidFill>
              <a:latin typeface="Consolas" pitchFamily="49" charset="0"/>
              <a:cs typeface="Consolas" pitchFamily="49" charset="0"/>
            </a:endParaRPr>
          </a:p>
          <a:p>
            <a:r>
              <a:rPr lang="en-US" sz="1600" dirty="0">
                <a:solidFill>
                  <a:schemeClr val="tx1">
                    <a:lumMod val="65000"/>
                    <a:lumOff val="35000"/>
                    <a:alpha val="99000"/>
                  </a:schemeClr>
                </a:solidFill>
                <a:latin typeface="Consolas" pitchFamily="49" charset="0"/>
                <a:cs typeface="Consolas" pitchFamily="49" charset="0"/>
              </a:rPr>
              <a:t>&lt;Blob&gt;Tents/PalaceTent.wmv&lt;/Blob&gt;</a:t>
            </a:r>
          </a:p>
          <a:p>
            <a:r>
              <a:rPr lang="en-US" sz="1600" dirty="0">
                <a:solidFill>
                  <a:schemeClr val="tx1">
                    <a:lumMod val="65000"/>
                    <a:lumOff val="35000"/>
                    <a:alpha val="99000"/>
                  </a:schemeClr>
                </a:solidFill>
                <a:latin typeface="Consolas" pitchFamily="49" charset="0"/>
                <a:cs typeface="Consolas" pitchFamily="49" charset="0"/>
              </a:rPr>
              <a:t>&lt;Blob&gt;Tents/ShedTent.wmv&lt;/Blob&gt;</a:t>
            </a:r>
            <a:endParaRPr lang="en-NZ" sz="1600" dirty="0">
              <a:solidFill>
                <a:schemeClr val="tx1">
                  <a:lumMod val="65000"/>
                  <a:lumOff val="35000"/>
                  <a:alpha val="99000"/>
                </a:schemeClr>
              </a:solidFill>
              <a:latin typeface="Consolas" pitchFamily="49" charset="0"/>
              <a:cs typeface="Consolas" pitchFamily="49" charset="0"/>
            </a:endParaRPr>
          </a:p>
        </p:txBody>
      </p:sp>
      <p:sp>
        <p:nvSpPr>
          <p:cNvPr id="2" name="Title 1"/>
          <p:cNvSpPr>
            <a:spLocks noGrp="1"/>
          </p:cNvSpPr>
          <p:nvPr>
            <p:ph type="title"/>
          </p:nvPr>
        </p:nvSpPr>
        <p:spPr/>
        <p:txBody>
          <a:bodyPr>
            <a:normAutofit/>
          </a:bodyPr>
          <a:lstStyle/>
          <a:p>
            <a:r>
              <a:rPr lang="en-NZ" smtClean="0"/>
              <a:t>Enumerating Blobs</a:t>
            </a:r>
            <a:endParaRPr lang="en-NZ" dirty="0"/>
          </a:p>
        </p:txBody>
      </p:sp>
      <p:sp>
        <p:nvSpPr>
          <p:cNvPr id="3" name="Content Placeholder 2"/>
          <p:cNvSpPr>
            <a:spLocks noGrp="1"/>
          </p:cNvSpPr>
          <p:nvPr>
            <p:ph type="body" sz="quarter" idx="4294967295"/>
          </p:nvPr>
        </p:nvSpPr>
        <p:spPr>
          <a:xfrm>
            <a:off x="1079500" y="2795587"/>
            <a:ext cx="4597400" cy="3079477"/>
          </a:xfrm>
        </p:spPr>
        <p:txBody>
          <a:bodyPr>
            <a:normAutofit fontScale="85000" lnSpcReduction="20000"/>
          </a:bodyPr>
          <a:lstStyle/>
          <a:p>
            <a:pPr marL="0" indent="0" algn="r">
              <a:buNone/>
            </a:pPr>
            <a:r>
              <a:rPr lang="en-NZ" dirty="0" smtClean="0">
                <a:solidFill>
                  <a:schemeClr val="accent2">
                    <a:alpha val="99000"/>
                  </a:schemeClr>
                </a:solidFill>
              </a:rPr>
              <a:t>GET Blob operation takes parameters</a:t>
            </a:r>
          </a:p>
          <a:p>
            <a:pPr lvl="1"/>
            <a:r>
              <a:rPr lang="en-NZ" dirty="0" smtClean="0"/>
              <a:t>Prefix</a:t>
            </a:r>
          </a:p>
          <a:p>
            <a:pPr lvl="1"/>
            <a:r>
              <a:rPr lang="en-NZ" dirty="0" smtClean="0"/>
              <a:t>Delimiter</a:t>
            </a:r>
          </a:p>
          <a:p>
            <a:pPr lvl="1"/>
            <a:r>
              <a:rPr lang="en-NZ" dirty="0" smtClean="0"/>
              <a:t>Include= (snapshots, metadata etc…)</a:t>
            </a:r>
            <a:endParaRPr lang="en-NZ" dirty="0"/>
          </a:p>
        </p:txBody>
      </p:sp>
      <p:sp>
        <p:nvSpPr>
          <p:cNvPr id="4" name="Rectangle 3"/>
          <p:cNvSpPr/>
          <p:nvPr/>
        </p:nvSpPr>
        <p:spPr bwMode="auto">
          <a:xfrm>
            <a:off x="6096002" y="2811717"/>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NZ" sz="1600" dirty="0">
                <a:solidFill>
                  <a:schemeClr val="tx1">
                    <a:lumMod val="65000"/>
                    <a:lumOff val="35000"/>
                    <a:alpha val="99000"/>
                  </a:schemeClr>
                </a:solidFill>
                <a:latin typeface="Consolas" pitchFamily="49" charset="0"/>
                <a:cs typeface="Consolas" pitchFamily="49" charset="0"/>
              </a:rPr>
              <a:t>http://adventureworks.blob.core.windows.net/</a:t>
            </a:r>
          </a:p>
          <a:p>
            <a:pPr defTabSz="914061"/>
            <a:r>
              <a:rPr lang="en-NZ" sz="1600" dirty="0">
                <a:solidFill>
                  <a:schemeClr val="tx1">
                    <a:lumMod val="65000"/>
                    <a:lumOff val="35000"/>
                    <a:alpha val="99000"/>
                  </a:schemeClr>
                </a:solidFill>
                <a:latin typeface="Consolas" pitchFamily="49" charset="0"/>
                <a:cs typeface="Consolas" pitchFamily="49" charset="0"/>
              </a:rPr>
              <a:t>     Products/Bikes/SuperDuperCycle.jpg</a:t>
            </a:r>
          </a:p>
          <a:p>
            <a:pPr defTabSz="914061"/>
            <a:r>
              <a:rPr lang="en-NZ" sz="1600" dirty="0">
                <a:solidFill>
                  <a:schemeClr val="tx1">
                    <a:lumMod val="65000"/>
                    <a:lumOff val="35000"/>
                    <a:alpha val="99000"/>
                  </a:schemeClr>
                </a:solidFill>
                <a:latin typeface="Consolas" pitchFamily="49" charset="0"/>
                <a:cs typeface="Consolas" pitchFamily="49" charset="0"/>
              </a:rPr>
              <a:t>     Products/Bikes/FastBike.jpg</a:t>
            </a:r>
          </a:p>
          <a:p>
            <a:pPr defTabSz="914061"/>
            <a:r>
              <a:rPr lang="en-NZ" sz="1600" dirty="0">
                <a:solidFill>
                  <a:schemeClr val="tx1">
                    <a:lumMod val="65000"/>
                    <a:lumOff val="35000"/>
                    <a:alpha val="99000"/>
                  </a:schemeClr>
                </a:solidFill>
                <a:latin typeface="Consolas" pitchFamily="49" charset="0"/>
                <a:cs typeface="Consolas" pitchFamily="49" charset="0"/>
              </a:rPr>
              <a:t>     Products/Canoes/Whitewater.jpg</a:t>
            </a:r>
          </a:p>
          <a:p>
            <a:pPr defTabSz="914061"/>
            <a:r>
              <a:rPr lang="en-NZ" sz="1600" dirty="0">
                <a:solidFill>
                  <a:schemeClr val="tx1">
                    <a:lumMod val="65000"/>
                    <a:lumOff val="35000"/>
                    <a:alpha val="99000"/>
                  </a:schemeClr>
                </a:solidFill>
                <a:latin typeface="Consolas" pitchFamily="49" charset="0"/>
                <a:cs typeface="Consolas" pitchFamily="49" charset="0"/>
              </a:rPr>
              <a:t>     Products/Canoes/Flatwater.jpg</a:t>
            </a:r>
          </a:p>
          <a:p>
            <a:pPr defTabSz="914061"/>
            <a:r>
              <a:rPr lang="en-NZ" sz="1600" dirty="0">
                <a:solidFill>
                  <a:schemeClr val="tx1">
                    <a:lumMod val="65000"/>
                    <a:lumOff val="35000"/>
                    <a:alpha val="99000"/>
                  </a:schemeClr>
                </a:solidFill>
                <a:latin typeface="Consolas" pitchFamily="49" charset="0"/>
                <a:cs typeface="Consolas" pitchFamily="49" charset="0"/>
              </a:rPr>
              <a:t>     Products/Canoes/Hybrid.jpg</a:t>
            </a:r>
          </a:p>
          <a:p>
            <a:pPr defTabSz="914061"/>
            <a:r>
              <a:rPr lang="en-NZ" sz="1600" dirty="0">
                <a:solidFill>
                  <a:schemeClr val="tx1">
                    <a:lumMod val="65000"/>
                    <a:lumOff val="35000"/>
                    <a:alpha val="99000"/>
                  </a:schemeClr>
                </a:solidFill>
                <a:latin typeface="Consolas" pitchFamily="49" charset="0"/>
                <a:cs typeface="Consolas" pitchFamily="49" charset="0"/>
              </a:rPr>
              <a:t>     Products/Tents/PalaceTent.jpg</a:t>
            </a:r>
          </a:p>
          <a:p>
            <a:pPr defTabSz="914061"/>
            <a:r>
              <a:rPr lang="en-NZ" sz="1600" dirty="0">
                <a:solidFill>
                  <a:schemeClr val="tx1">
                    <a:lumMod val="65000"/>
                    <a:lumOff val="35000"/>
                    <a:alpha val="99000"/>
                  </a:schemeClr>
                </a:solidFill>
                <a:latin typeface="Consolas" pitchFamily="49" charset="0"/>
                <a:cs typeface="Consolas" pitchFamily="49" charset="0"/>
              </a:rPr>
              <a:t>     Products/Tents/ShedTent.jpg</a:t>
            </a:r>
          </a:p>
        </p:txBody>
      </p:sp>
    </p:spTree>
    <p:extLst>
      <p:ext uri="{BB962C8B-B14F-4D97-AF65-F5344CB8AC3E}">
        <p14:creationId xmlns:p14="http://schemas.microsoft.com/office/powerpoint/2010/main" val="307720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decel="100000" fill="hold" grpId="0" nodeType="clickEffect">
                                  <p:stCondLst>
                                    <p:cond delay="0"/>
                                  </p:stCondLst>
                                  <p:childTnLst>
                                    <p:animMotion origin="layout" path="M 4.79167E-6 2.54394E-6 L -0.0017 -0.39663 " pathEditMode="relative" rAng="0" ptsTypes="AA">
                                      <p:cBhvr>
                                        <p:cTn id="6" dur="1750" fill="hold"/>
                                        <p:tgtEl>
                                          <p:spTgt spid="4"/>
                                        </p:tgtEl>
                                        <p:attrNameLst>
                                          <p:attrName>ppt_x</p:attrName>
                                          <p:attrName>ppt_y</p:attrName>
                                        </p:attrNameLst>
                                      </p:cBhvr>
                                      <p:rCtr x="-91" y="-1984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072852" y="3307036"/>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US" sz="1600" dirty="0">
                <a:solidFill>
                  <a:schemeClr val="tx1">
                    <a:lumMod val="65000"/>
                    <a:lumOff val="35000"/>
                    <a:alpha val="99000"/>
                  </a:schemeClr>
                </a:solidFill>
                <a:latin typeface="Consolas" pitchFamily="49" charset="0"/>
                <a:cs typeface="Consolas" pitchFamily="49" charset="0"/>
              </a:rPr>
              <a:t>http://.../</a:t>
            </a:r>
            <a:r>
              <a:rPr lang="en-US" sz="1600" dirty="0" err="1">
                <a:solidFill>
                  <a:schemeClr val="tx1">
                    <a:lumMod val="65000"/>
                    <a:lumOff val="35000"/>
                    <a:alpha val="99000"/>
                  </a:schemeClr>
                </a:solidFill>
                <a:latin typeface="Consolas" pitchFamily="49" charset="0"/>
                <a:cs typeface="Consolas" pitchFamily="49" charset="0"/>
              </a:rPr>
              <a:t>products?comp</a:t>
            </a:r>
            <a:r>
              <a:rPr lang="en-US" sz="1600" dirty="0">
                <a:solidFill>
                  <a:schemeClr val="tx1">
                    <a:lumMod val="65000"/>
                    <a:lumOff val="35000"/>
                    <a:alpha val="99000"/>
                  </a:schemeClr>
                </a:solidFill>
                <a:latin typeface="Consolas" pitchFamily="49" charset="0"/>
                <a:cs typeface="Consolas" pitchFamily="49" charset="0"/>
              </a:rPr>
              <a:t>=</a:t>
            </a:r>
            <a:r>
              <a:rPr lang="en-US" sz="1600" dirty="0" err="1">
                <a:solidFill>
                  <a:schemeClr val="tx1">
                    <a:lumMod val="65000"/>
                    <a:lumOff val="35000"/>
                    <a:alpha val="99000"/>
                  </a:schemeClr>
                </a:solidFill>
                <a:latin typeface="Consolas" pitchFamily="49" charset="0"/>
                <a:cs typeface="Consolas" pitchFamily="49" charset="0"/>
              </a:rPr>
              <a:t>list&amp;prefix</a:t>
            </a:r>
            <a:r>
              <a:rPr lang="en-US" sz="1600" dirty="0">
                <a:solidFill>
                  <a:schemeClr val="tx1">
                    <a:lumMod val="65000"/>
                    <a:lumOff val="35000"/>
                    <a:alpha val="99000"/>
                  </a:schemeClr>
                </a:solidFill>
                <a:latin typeface="Consolas" pitchFamily="49" charset="0"/>
                <a:cs typeface="Consolas" pitchFamily="49" charset="0"/>
              </a:rPr>
              <a:t>=</a:t>
            </a:r>
            <a:r>
              <a:rPr lang="en-US" sz="1600" dirty="0" err="1">
                <a:solidFill>
                  <a:schemeClr val="tx1">
                    <a:lumMod val="65000"/>
                    <a:lumOff val="35000"/>
                    <a:alpha val="99000"/>
                  </a:schemeClr>
                </a:solidFill>
                <a:latin typeface="Consolas" pitchFamily="49" charset="0"/>
                <a:cs typeface="Consolas" pitchFamily="49" charset="0"/>
              </a:rPr>
              <a:t>Canoes&amp;maxresults</a:t>
            </a:r>
            <a:r>
              <a:rPr lang="en-US" sz="1600" dirty="0">
                <a:solidFill>
                  <a:schemeClr val="tx1">
                    <a:lumMod val="65000"/>
                    <a:lumOff val="35000"/>
                    <a:alpha val="99000"/>
                  </a:schemeClr>
                </a:solidFill>
                <a:latin typeface="Consolas" pitchFamily="49" charset="0"/>
                <a:cs typeface="Consolas" pitchFamily="49" charset="0"/>
              </a:rPr>
              <a:t>=2</a:t>
            </a:r>
            <a:br>
              <a:rPr lang="en-US" sz="1600" dirty="0">
                <a:solidFill>
                  <a:schemeClr val="tx1">
                    <a:lumMod val="65000"/>
                    <a:lumOff val="35000"/>
                    <a:alpha val="99000"/>
                  </a:schemeClr>
                </a:solidFill>
                <a:latin typeface="Consolas" pitchFamily="49" charset="0"/>
                <a:cs typeface="Consolas" pitchFamily="49" charset="0"/>
              </a:rPr>
            </a:br>
            <a:r>
              <a:rPr lang="en-US" sz="1600" dirty="0">
                <a:solidFill>
                  <a:schemeClr val="tx1">
                    <a:lumMod val="65000"/>
                    <a:lumOff val="35000"/>
                    <a:alpha val="99000"/>
                  </a:schemeClr>
                </a:solidFill>
                <a:latin typeface="Consolas" pitchFamily="49" charset="0"/>
                <a:cs typeface="Consolas" pitchFamily="49" charset="0"/>
              </a:rPr>
              <a:t>	&amp;marker=</a:t>
            </a:r>
            <a:r>
              <a:rPr lang="en-US" sz="1600" dirty="0" err="1">
                <a:solidFill>
                  <a:schemeClr val="tx1">
                    <a:lumMod val="65000"/>
                    <a:lumOff val="35000"/>
                    <a:alpha val="99000"/>
                  </a:schemeClr>
                </a:solidFill>
                <a:latin typeface="Consolas" pitchFamily="49" charset="0"/>
                <a:cs typeface="Consolas" pitchFamily="49" charset="0"/>
              </a:rPr>
              <a:t>MarkerValue</a:t>
            </a:r>
            <a:endParaRPr lang="en-US" sz="1600" dirty="0">
              <a:solidFill>
                <a:schemeClr val="tx1">
                  <a:lumMod val="65000"/>
                  <a:lumOff val="35000"/>
                  <a:alpha val="99000"/>
                </a:schemeClr>
              </a:solidFill>
              <a:latin typeface="Consolas" pitchFamily="49" charset="0"/>
              <a:cs typeface="Consolas" pitchFamily="49" charset="0"/>
            </a:endParaRPr>
          </a:p>
          <a:p>
            <a:pPr defTabSz="914061"/>
            <a:endParaRPr lang="en-US" sz="1600" dirty="0">
              <a:solidFill>
                <a:schemeClr val="tx1">
                  <a:lumMod val="65000"/>
                  <a:lumOff val="35000"/>
                  <a:alpha val="99000"/>
                </a:schemeClr>
              </a:solidFill>
              <a:latin typeface="Consolas" pitchFamily="49" charset="0"/>
              <a:cs typeface="Consolas" pitchFamily="49" charset="0"/>
            </a:endParaRPr>
          </a:p>
          <a:p>
            <a:pPr defTabSz="914061"/>
            <a:r>
              <a:rPr lang="en-US" sz="1600" dirty="0">
                <a:solidFill>
                  <a:schemeClr val="tx1">
                    <a:lumMod val="65000"/>
                    <a:lumOff val="35000"/>
                    <a:alpha val="99000"/>
                  </a:schemeClr>
                </a:solidFill>
                <a:latin typeface="Consolas" pitchFamily="49" charset="0"/>
                <a:cs typeface="Consolas" pitchFamily="49" charset="0"/>
              </a:rPr>
              <a:t>&lt;Blob&gt;Canoes/Hybrid.jpg&lt;/Blob&gt;</a:t>
            </a:r>
          </a:p>
        </p:txBody>
      </p:sp>
      <p:sp>
        <p:nvSpPr>
          <p:cNvPr id="2" name="Title 1"/>
          <p:cNvSpPr>
            <a:spLocks noGrp="1"/>
          </p:cNvSpPr>
          <p:nvPr>
            <p:ph type="title"/>
          </p:nvPr>
        </p:nvSpPr>
        <p:spPr/>
        <p:txBody>
          <a:bodyPr>
            <a:normAutofit/>
          </a:bodyPr>
          <a:lstStyle/>
          <a:p>
            <a:r>
              <a:rPr lang="en-NZ" dirty="0"/>
              <a:t>Pagination</a:t>
            </a:r>
          </a:p>
        </p:txBody>
      </p:sp>
      <p:sp>
        <p:nvSpPr>
          <p:cNvPr id="3" name="Content Placeholder 2"/>
          <p:cNvSpPr>
            <a:spLocks noGrp="1"/>
          </p:cNvSpPr>
          <p:nvPr>
            <p:ph type="body" sz="quarter" idx="4294967295"/>
          </p:nvPr>
        </p:nvSpPr>
        <p:spPr>
          <a:xfrm>
            <a:off x="1054100" y="2795588"/>
            <a:ext cx="4521200" cy="2690812"/>
          </a:xfrm>
        </p:spPr>
        <p:txBody>
          <a:bodyPr>
            <a:normAutofit fontScale="77500" lnSpcReduction="20000"/>
          </a:bodyPr>
          <a:lstStyle/>
          <a:p>
            <a:pPr marL="0" indent="0" algn="r">
              <a:buNone/>
            </a:pPr>
            <a:r>
              <a:rPr lang="en-US" dirty="0">
                <a:solidFill>
                  <a:schemeClr val="accent2">
                    <a:alpha val="99000"/>
                  </a:schemeClr>
                </a:solidFill>
              </a:rPr>
              <a:t>Large lists of Blobs can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be </a:t>
            </a:r>
            <a:r>
              <a:rPr lang="en-US" dirty="0">
                <a:solidFill>
                  <a:schemeClr val="accent2">
                    <a:alpha val="99000"/>
                  </a:schemeClr>
                </a:solidFill>
              </a:rPr>
              <a:t>paginated</a:t>
            </a:r>
            <a:endParaRPr lang="en-NZ" dirty="0" smtClean="0">
              <a:solidFill>
                <a:schemeClr val="accent2">
                  <a:alpha val="99000"/>
                </a:schemeClr>
              </a:solidFill>
            </a:endParaRPr>
          </a:p>
          <a:p>
            <a:pPr lvl="1"/>
            <a:r>
              <a:rPr lang="en-US" dirty="0"/>
              <a:t>Either set </a:t>
            </a:r>
            <a:r>
              <a:rPr lang="en-US" dirty="0" err="1"/>
              <a:t>maxresults</a:t>
            </a:r>
            <a:r>
              <a:rPr lang="en-US" dirty="0"/>
              <a:t> or;</a:t>
            </a:r>
          </a:p>
          <a:p>
            <a:pPr lvl="1"/>
            <a:r>
              <a:rPr lang="en-US" dirty="0"/>
              <a:t>Exceed default value for </a:t>
            </a:r>
            <a:r>
              <a:rPr lang="en-US" dirty="0" err="1"/>
              <a:t>maxresults</a:t>
            </a:r>
            <a:r>
              <a:rPr lang="en-US" dirty="0"/>
              <a:t> (5000)</a:t>
            </a:r>
          </a:p>
        </p:txBody>
      </p:sp>
      <p:sp>
        <p:nvSpPr>
          <p:cNvPr id="4" name="Rectangle 3"/>
          <p:cNvSpPr/>
          <p:nvPr/>
        </p:nvSpPr>
        <p:spPr bwMode="auto">
          <a:xfrm>
            <a:off x="6096002" y="2811717"/>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NZ" sz="1600" dirty="0">
                <a:solidFill>
                  <a:schemeClr val="tx1">
                    <a:lumMod val="65000"/>
                    <a:lumOff val="35000"/>
                    <a:alpha val="99000"/>
                  </a:schemeClr>
                </a:solidFill>
                <a:latin typeface="Consolas" pitchFamily="49" charset="0"/>
                <a:cs typeface="Consolas" pitchFamily="49" charset="0"/>
              </a:rPr>
              <a:t>http://.../</a:t>
            </a:r>
            <a:r>
              <a:rPr lang="en-NZ" sz="1600" dirty="0" err="1">
                <a:solidFill>
                  <a:schemeClr val="tx1">
                    <a:lumMod val="65000"/>
                    <a:lumOff val="35000"/>
                    <a:alpha val="99000"/>
                  </a:schemeClr>
                </a:solidFill>
                <a:latin typeface="Consolas" pitchFamily="49" charset="0"/>
                <a:cs typeface="Consolas" pitchFamily="49" charset="0"/>
              </a:rPr>
              <a:t>products?comp</a:t>
            </a:r>
            <a:r>
              <a:rPr lang="en-NZ" sz="1600" dirty="0">
                <a:solidFill>
                  <a:schemeClr val="tx1">
                    <a:lumMod val="65000"/>
                    <a:lumOff val="35000"/>
                    <a:alpha val="99000"/>
                  </a:schemeClr>
                </a:solidFill>
                <a:latin typeface="Consolas" pitchFamily="49" charset="0"/>
                <a:cs typeface="Consolas" pitchFamily="49" charset="0"/>
              </a:rPr>
              <a:t>=</a:t>
            </a:r>
            <a:r>
              <a:rPr lang="en-NZ" sz="1600" dirty="0" err="1">
                <a:solidFill>
                  <a:schemeClr val="tx1">
                    <a:lumMod val="65000"/>
                    <a:lumOff val="35000"/>
                    <a:alpha val="99000"/>
                  </a:schemeClr>
                </a:solidFill>
                <a:latin typeface="Consolas" pitchFamily="49" charset="0"/>
                <a:cs typeface="Consolas" pitchFamily="49" charset="0"/>
              </a:rPr>
              <a:t>list&amp;prefix</a:t>
            </a:r>
            <a:r>
              <a:rPr lang="en-NZ" sz="1600" dirty="0">
                <a:solidFill>
                  <a:schemeClr val="tx1">
                    <a:lumMod val="65000"/>
                    <a:lumOff val="35000"/>
                    <a:alpha val="99000"/>
                  </a:schemeClr>
                </a:solidFill>
                <a:latin typeface="Consolas" pitchFamily="49" charset="0"/>
                <a:cs typeface="Consolas" pitchFamily="49" charset="0"/>
              </a:rPr>
              <a:t>=</a:t>
            </a:r>
            <a:r>
              <a:rPr lang="en-NZ" sz="1600" dirty="0" err="1">
                <a:solidFill>
                  <a:schemeClr val="tx1">
                    <a:lumMod val="65000"/>
                    <a:lumOff val="35000"/>
                    <a:alpha val="99000"/>
                  </a:schemeClr>
                </a:solidFill>
                <a:latin typeface="Consolas" pitchFamily="49" charset="0"/>
                <a:cs typeface="Consolas" pitchFamily="49" charset="0"/>
              </a:rPr>
              <a:t>Canoes&amp;maxresults</a:t>
            </a:r>
            <a:r>
              <a:rPr lang="en-NZ" sz="1600" dirty="0">
                <a:solidFill>
                  <a:schemeClr val="tx1">
                    <a:lumMod val="65000"/>
                    <a:lumOff val="35000"/>
                    <a:alpha val="99000"/>
                  </a:schemeClr>
                </a:solidFill>
                <a:latin typeface="Consolas" pitchFamily="49" charset="0"/>
                <a:cs typeface="Consolas" pitchFamily="49" charset="0"/>
              </a:rPr>
              <a:t>=2</a:t>
            </a:r>
          </a:p>
          <a:p>
            <a:pPr defTabSz="914061"/>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a:solidFill>
                  <a:schemeClr val="tx1">
                    <a:lumMod val="65000"/>
                    <a:lumOff val="35000"/>
                    <a:alpha val="99000"/>
                  </a:schemeClr>
                </a:solidFill>
                <a:latin typeface="Consolas" pitchFamily="49" charset="0"/>
                <a:cs typeface="Consolas" pitchFamily="49" charset="0"/>
              </a:rPr>
              <a:t>&lt;Blob&gt;Canoes/Whitewater.jpg&lt;/Blob&gt;</a:t>
            </a:r>
          </a:p>
          <a:p>
            <a:pPr defTabSz="914061"/>
            <a:r>
              <a:rPr lang="en-NZ" sz="1600" dirty="0">
                <a:solidFill>
                  <a:schemeClr val="tx1">
                    <a:lumMod val="65000"/>
                    <a:lumOff val="35000"/>
                    <a:alpha val="99000"/>
                  </a:schemeClr>
                </a:solidFill>
                <a:latin typeface="Consolas" pitchFamily="49" charset="0"/>
                <a:cs typeface="Consolas" pitchFamily="49" charset="0"/>
              </a:rPr>
              <a:t>&lt;Blob&gt;Canoes/Flatwater.jpg&lt;/Blob&gt;</a:t>
            </a:r>
          </a:p>
          <a:p>
            <a:pPr defTabSz="914061"/>
            <a:r>
              <a:rPr lang="en-NZ" sz="1600" dirty="0">
                <a:solidFill>
                  <a:schemeClr val="tx1">
                    <a:lumMod val="65000"/>
                    <a:lumOff val="35000"/>
                    <a:alpha val="99000"/>
                  </a:schemeClr>
                </a:solidFill>
                <a:latin typeface="Consolas" pitchFamily="49" charset="0"/>
                <a:cs typeface="Consolas" pitchFamily="49" charset="0"/>
              </a:rPr>
              <a:t>&lt;</a:t>
            </a:r>
            <a:r>
              <a:rPr lang="en-NZ" sz="1600" dirty="0" err="1">
                <a:solidFill>
                  <a:schemeClr val="tx1">
                    <a:lumMod val="65000"/>
                    <a:lumOff val="35000"/>
                    <a:alpha val="99000"/>
                  </a:schemeClr>
                </a:solidFill>
                <a:latin typeface="Consolas" pitchFamily="49" charset="0"/>
                <a:cs typeface="Consolas" pitchFamily="49" charset="0"/>
              </a:rPr>
              <a:t>NextMarker</a:t>
            </a:r>
            <a:r>
              <a:rPr lang="en-NZ" sz="1600" dirty="0">
                <a:solidFill>
                  <a:schemeClr val="tx1">
                    <a:lumMod val="65000"/>
                    <a:lumOff val="35000"/>
                    <a:alpha val="99000"/>
                  </a:schemeClr>
                </a:solidFill>
                <a:latin typeface="Consolas" pitchFamily="49" charset="0"/>
                <a:cs typeface="Consolas" pitchFamily="49" charset="0"/>
              </a:rPr>
              <a:t>&gt;</a:t>
            </a:r>
            <a:r>
              <a:rPr lang="en-NZ" sz="1600" dirty="0" err="1">
                <a:solidFill>
                  <a:schemeClr val="tx1">
                    <a:lumMod val="65000"/>
                    <a:lumOff val="35000"/>
                    <a:alpha val="99000"/>
                  </a:schemeClr>
                </a:solidFill>
                <a:latin typeface="Consolas" pitchFamily="49" charset="0"/>
                <a:cs typeface="Consolas" pitchFamily="49" charset="0"/>
              </a:rPr>
              <a:t>MarkerValue</a:t>
            </a:r>
            <a:r>
              <a:rPr lang="en-NZ" sz="1600" dirty="0">
                <a:solidFill>
                  <a:schemeClr val="tx1">
                    <a:lumMod val="65000"/>
                    <a:lumOff val="35000"/>
                    <a:alpha val="99000"/>
                  </a:schemeClr>
                </a:solidFill>
                <a:latin typeface="Consolas" pitchFamily="49" charset="0"/>
                <a:cs typeface="Consolas" pitchFamily="49" charset="0"/>
              </a:rPr>
              <a:t>&lt;/</a:t>
            </a:r>
            <a:r>
              <a:rPr lang="en-NZ" sz="1600" dirty="0" err="1">
                <a:solidFill>
                  <a:schemeClr val="tx1">
                    <a:lumMod val="65000"/>
                    <a:lumOff val="35000"/>
                    <a:alpha val="99000"/>
                  </a:schemeClr>
                </a:solidFill>
                <a:latin typeface="Consolas" pitchFamily="49" charset="0"/>
                <a:cs typeface="Consolas" pitchFamily="49" charset="0"/>
              </a:rPr>
              <a:t>NextMarker</a:t>
            </a:r>
            <a:r>
              <a:rPr lang="en-NZ" sz="1600" dirty="0">
                <a:solidFill>
                  <a:schemeClr val="tx1">
                    <a:lumMod val="65000"/>
                    <a:lumOff val="35000"/>
                    <a:alpha val="99000"/>
                  </a:schemeClr>
                </a:solidFill>
                <a:latin typeface="Consolas" pitchFamily="49" charset="0"/>
                <a:cs typeface="Consolas" pitchFamily="49" charset="0"/>
              </a:rPr>
              <a:t>&gt;</a:t>
            </a:r>
          </a:p>
          <a:p>
            <a:pPr defTabSz="914061"/>
            <a:endParaRPr lang="en-NZ" sz="1600" dirty="0">
              <a:solidFill>
                <a:schemeClr val="tx1">
                  <a:lumMod val="65000"/>
                  <a:lumOff val="35000"/>
                  <a:alpha val="99000"/>
                </a:schemeClr>
              </a:solidFill>
              <a:latin typeface="Consolas" pitchFamily="49" charset="0"/>
              <a:cs typeface="Consolas" pitchFamily="49" charset="0"/>
            </a:endParaRPr>
          </a:p>
        </p:txBody>
      </p:sp>
    </p:spTree>
    <p:extLst>
      <p:ext uri="{BB962C8B-B14F-4D97-AF65-F5344CB8AC3E}">
        <p14:creationId xmlns:p14="http://schemas.microsoft.com/office/powerpoint/2010/main" val="411268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decel="100000" fill="hold" grpId="0" nodeType="clickEffect">
                                  <p:stCondLst>
                                    <p:cond delay="0"/>
                                  </p:stCondLst>
                                  <p:childTnLst>
                                    <p:animMotion origin="layout" path="M 4.79167E-6 2.54394E-6 L -0.0017 -0.39663 " pathEditMode="relative" rAng="0" ptsTypes="AA">
                                      <p:cBhvr>
                                        <p:cTn id="6" dur="1750" fill="hold"/>
                                        <p:tgtEl>
                                          <p:spTgt spid="4"/>
                                        </p:tgtEl>
                                        <p:attrNameLst>
                                          <p:attrName>ppt_x</p:attrName>
                                          <p:attrName>ppt_y</p:attrName>
                                        </p:attrNameLst>
                                      </p:cBhvr>
                                      <p:rCtr x="-91" y="-1984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Tour of the Blob Service</a:t>
            </a:r>
            <a:endParaRPr lang="en-US" dirty="0"/>
          </a:p>
        </p:txBody>
      </p:sp>
      <p:sp>
        <p:nvSpPr>
          <p:cNvPr id="10" name="Text Placeholder 9"/>
          <p:cNvSpPr>
            <a:spLocks noGrp="1"/>
          </p:cNvSpPr>
          <p:nvPr>
            <p:ph type="body" sz="quarter" idx="10"/>
          </p:nvPr>
        </p:nvSpPr>
        <p:spPr>
          <a:xfrm>
            <a:off x="1890713" y="3615771"/>
            <a:ext cx="8872538" cy="1274538"/>
          </a:xfrm>
        </p:spPr>
        <p:txBody>
          <a:bodyPr/>
          <a:lstStyle/>
          <a:p>
            <a:r>
              <a:rPr lang="en-US" dirty="0" smtClean="0"/>
              <a:t>demo</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932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Two Types of Blobs Under the Hood</a:t>
            </a:r>
            <a:endParaRPr lang="en-US" dirty="0"/>
          </a:p>
        </p:txBody>
      </p:sp>
      <p:sp>
        <p:nvSpPr>
          <p:cNvPr id="7" name="Rectangle 6"/>
          <p:cNvSpPr/>
          <p:nvPr/>
        </p:nvSpPr>
        <p:spPr bwMode="auto">
          <a:xfrm>
            <a:off x="1779230" y="1746611"/>
            <a:ext cx="4220035" cy="41339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a:gradFill>
                  <a:gsLst>
                    <a:gs pos="0">
                      <a:srgbClr val="FFFFFF"/>
                    </a:gs>
                    <a:gs pos="100000">
                      <a:srgbClr val="FFFFFF"/>
                    </a:gs>
                  </a:gsLst>
                  <a:lin ang="5400000" scaled="0"/>
                </a:gradFill>
                <a:latin typeface="Segoe UI Light" pitchFamily="34" charset="0"/>
              </a:rPr>
              <a:t>Block Blob</a:t>
            </a:r>
            <a:endParaRPr lang="en-US" sz="3200" dirty="0">
              <a:gradFill>
                <a:gsLst>
                  <a:gs pos="0">
                    <a:srgbClr val="FFFFFF"/>
                  </a:gs>
                  <a:gs pos="100000">
                    <a:srgbClr val="FFFFFF"/>
                  </a:gs>
                </a:gsLst>
                <a:lin ang="5400000" scaled="0"/>
              </a:gradFill>
              <a:latin typeface="Segoe UI Light" pitchFamily="34" charset="0"/>
            </a:endParaRPr>
          </a:p>
          <a:p>
            <a:pPr defTabSz="914099" fontAlgn="base">
              <a:spcBef>
                <a:spcPct val="0"/>
              </a:spcBef>
              <a:spcAft>
                <a:spcPts val="1800"/>
              </a:spcAft>
            </a:pPr>
            <a:r>
              <a:rPr lang="en-US" sz="1600" dirty="0">
                <a:gradFill>
                  <a:gsLst>
                    <a:gs pos="0">
                      <a:srgbClr val="FFFFFF"/>
                    </a:gs>
                    <a:gs pos="100000">
                      <a:srgbClr val="FFFFFF"/>
                    </a:gs>
                  </a:gsLst>
                  <a:lin ang="5400000" scaled="0"/>
                </a:gradFill>
              </a:rPr>
              <a:t>Targeted at streaming workloads</a:t>
            </a:r>
          </a:p>
          <a:p>
            <a:pPr defTabSz="914099" fontAlgn="base">
              <a:spcBef>
                <a:spcPct val="0"/>
              </a:spcBef>
              <a:spcAft>
                <a:spcPts val="1800"/>
              </a:spcAft>
            </a:pPr>
            <a:r>
              <a:rPr lang="en-US" sz="1600" dirty="0">
                <a:gradFill>
                  <a:gsLst>
                    <a:gs pos="0">
                      <a:srgbClr val="FFFFFF"/>
                    </a:gs>
                    <a:gs pos="100000">
                      <a:srgbClr val="FFFFFF"/>
                    </a:gs>
                  </a:gsLst>
                  <a:lin ang="5400000" scaled="0"/>
                </a:gradFill>
              </a:rPr>
              <a:t>Each blob consists of </a:t>
            </a:r>
            <a:r>
              <a:rPr lang="en-US" sz="1600" dirty="0" smtClean="0">
                <a:gradFill>
                  <a:gsLst>
                    <a:gs pos="0">
                      <a:srgbClr val="FFFFFF"/>
                    </a:gs>
                    <a:gs pos="100000">
                      <a:srgbClr val="FFFFFF"/>
                    </a:gs>
                  </a:gsLst>
                  <a:lin ang="5400000" scaled="0"/>
                </a:gradFill>
              </a:rPr>
              <a:t>a </a:t>
            </a:r>
            <a:r>
              <a:rPr lang="en-US" sz="1600" dirty="0">
                <a:gradFill>
                  <a:gsLst>
                    <a:gs pos="0">
                      <a:srgbClr val="FFFFFF"/>
                    </a:gs>
                    <a:gs pos="100000">
                      <a:srgbClr val="FFFFFF"/>
                    </a:gs>
                  </a:gsLst>
                  <a:lin ang="5400000" scaled="0"/>
                </a:gradFill>
              </a:rPr>
              <a:t>sequence of blocks</a:t>
            </a:r>
          </a:p>
          <a:p>
            <a:pPr defTabSz="914099" fontAlgn="base">
              <a:spcBef>
                <a:spcPct val="0"/>
              </a:spcBef>
              <a:spcAft>
                <a:spcPts val="1800"/>
              </a:spcAft>
            </a:pPr>
            <a:r>
              <a:rPr lang="en-US" sz="1600" dirty="0">
                <a:gradFill>
                  <a:gsLst>
                    <a:gs pos="0">
                      <a:srgbClr val="FFFFFF"/>
                    </a:gs>
                    <a:gs pos="100000">
                      <a:srgbClr val="FFFFFF"/>
                    </a:gs>
                  </a:gsLst>
                  <a:lin ang="5400000" scaled="0"/>
                </a:gradFill>
              </a:rPr>
              <a:t>Each block is identified by a Block ID</a:t>
            </a:r>
          </a:p>
          <a:p>
            <a:pPr defTabSz="914099" fontAlgn="base">
              <a:spcBef>
                <a:spcPct val="0"/>
              </a:spcBef>
              <a:spcAft>
                <a:spcPts val="1800"/>
              </a:spcAft>
            </a:pPr>
            <a:r>
              <a:rPr lang="en-US" sz="1600" dirty="0">
                <a:gradFill>
                  <a:gsLst>
                    <a:gs pos="0">
                      <a:srgbClr val="FFFFFF"/>
                    </a:gs>
                    <a:gs pos="100000">
                      <a:srgbClr val="FFFFFF"/>
                    </a:gs>
                  </a:gsLst>
                  <a:lin ang="5400000" scaled="0"/>
                </a:gradFill>
              </a:rPr>
              <a:t>Size limit 200GB per blob</a:t>
            </a:r>
          </a:p>
          <a:p>
            <a:pPr defTabSz="914099" fontAlgn="base">
              <a:spcBef>
                <a:spcPct val="0"/>
              </a:spcBef>
              <a:spcAft>
                <a:spcPct val="0"/>
              </a:spcAft>
            </a:pPr>
            <a:r>
              <a:rPr lang="en-US" sz="1600" dirty="0">
                <a:gradFill>
                  <a:gsLst>
                    <a:gs pos="0">
                      <a:srgbClr val="FFFFFF"/>
                    </a:gs>
                    <a:gs pos="100000">
                      <a:srgbClr val="FFFFFF"/>
                    </a:gs>
                  </a:gsLst>
                  <a:lin ang="5400000" scaled="0"/>
                </a:gradFill>
              </a:rPr>
              <a:t>Optimistic Concurrency via </a:t>
            </a:r>
            <a:r>
              <a:rPr lang="en-US" sz="1600" dirty="0" err="1">
                <a:gradFill>
                  <a:gsLst>
                    <a:gs pos="0">
                      <a:srgbClr val="FFFFFF"/>
                    </a:gs>
                    <a:gs pos="100000">
                      <a:srgbClr val="FFFFFF"/>
                    </a:gs>
                  </a:gsLst>
                  <a:lin ang="5400000" scaled="0"/>
                </a:gradFill>
              </a:rPr>
              <a:t>Etags</a:t>
            </a:r>
            <a:endParaRPr lang="en-US" sz="1600" dirty="0">
              <a:gradFill>
                <a:gsLst>
                  <a:gs pos="0">
                    <a:srgbClr val="FFFFFF"/>
                  </a:gs>
                  <a:gs pos="100000">
                    <a:srgbClr val="FFFFFF"/>
                  </a:gs>
                </a:gsLst>
                <a:lin ang="5400000" scaled="0"/>
              </a:gradFill>
            </a:endParaRPr>
          </a:p>
        </p:txBody>
      </p:sp>
      <p:sp>
        <p:nvSpPr>
          <p:cNvPr id="8" name="Rectangle 7"/>
          <p:cNvSpPr/>
          <p:nvPr/>
        </p:nvSpPr>
        <p:spPr bwMode="auto">
          <a:xfrm>
            <a:off x="6193914" y="1746611"/>
            <a:ext cx="4220035" cy="41339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a:gradFill>
                  <a:gsLst>
                    <a:gs pos="0">
                      <a:srgbClr val="FFFFFF"/>
                    </a:gs>
                    <a:gs pos="100000">
                      <a:srgbClr val="FFFFFF"/>
                    </a:gs>
                  </a:gsLst>
                  <a:lin ang="5400000" scaled="0"/>
                </a:gradFill>
                <a:latin typeface="Segoe UI Light" pitchFamily="34" charset="0"/>
              </a:rPr>
              <a:t>Page Blob</a:t>
            </a:r>
          </a:p>
          <a:p>
            <a:pPr defTabSz="914099" fontAlgn="base">
              <a:spcBef>
                <a:spcPct val="0"/>
              </a:spcBef>
              <a:spcAft>
                <a:spcPts val="1800"/>
              </a:spcAft>
            </a:pPr>
            <a:r>
              <a:rPr lang="en-US" sz="1600" dirty="0">
                <a:gradFill>
                  <a:gsLst>
                    <a:gs pos="0">
                      <a:srgbClr val="FFFFFF"/>
                    </a:gs>
                    <a:gs pos="100000">
                      <a:srgbClr val="FFFFFF"/>
                    </a:gs>
                  </a:gsLst>
                  <a:lin ang="5400000" scaled="0"/>
                </a:gradFill>
              </a:rPr>
              <a:t>Targeted at random read/write workloads</a:t>
            </a:r>
          </a:p>
          <a:p>
            <a:pPr defTabSz="914099" fontAlgn="base">
              <a:spcBef>
                <a:spcPct val="0"/>
              </a:spcBef>
              <a:spcAft>
                <a:spcPts val="600"/>
              </a:spcAft>
            </a:pPr>
            <a:r>
              <a:rPr lang="en-US" sz="1600" dirty="0">
                <a:gradFill>
                  <a:gsLst>
                    <a:gs pos="0">
                      <a:srgbClr val="FFFFFF"/>
                    </a:gs>
                    <a:gs pos="100000">
                      <a:srgbClr val="FFFFFF"/>
                    </a:gs>
                  </a:gsLst>
                  <a:lin ang="5400000" scaled="0"/>
                </a:gradFill>
              </a:rPr>
              <a:t>Each blob consists of an array of pages </a:t>
            </a:r>
          </a:p>
          <a:p>
            <a:pPr defTabSz="914099" fontAlgn="base">
              <a:spcBef>
                <a:spcPct val="0"/>
              </a:spcBef>
              <a:spcAft>
                <a:spcPts val="1800"/>
              </a:spcAft>
            </a:pPr>
            <a:r>
              <a:rPr lang="en-US" sz="1600" dirty="0">
                <a:gradFill>
                  <a:gsLst>
                    <a:gs pos="0">
                      <a:srgbClr val="FFFFFF"/>
                    </a:gs>
                    <a:gs pos="100000">
                      <a:srgbClr val="FFFFFF"/>
                    </a:gs>
                  </a:gsLst>
                  <a:lin ang="5400000" scaled="0"/>
                </a:gradFill>
              </a:rPr>
              <a:t>Each page is identified by its offset from the start of the blob</a:t>
            </a:r>
          </a:p>
          <a:p>
            <a:pPr defTabSz="914099" fontAlgn="base">
              <a:spcBef>
                <a:spcPct val="0"/>
              </a:spcBef>
              <a:spcAft>
                <a:spcPts val="1800"/>
              </a:spcAft>
            </a:pPr>
            <a:r>
              <a:rPr lang="en-US" sz="1600" dirty="0">
                <a:gradFill>
                  <a:gsLst>
                    <a:gs pos="0">
                      <a:srgbClr val="FFFFFF"/>
                    </a:gs>
                    <a:gs pos="100000">
                      <a:srgbClr val="FFFFFF"/>
                    </a:gs>
                  </a:gsLst>
                  <a:lin ang="5400000" scaled="0"/>
                </a:gradFill>
              </a:rPr>
              <a:t>Size limit 1TB per blob</a:t>
            </a:r>
          </a:p>
          <a:p>
            <a:pPr defTabSz="914099" fontAlgn="base">
              <a:spcBef>
                <a:spcPct val="0"/>
              </a:spcBef>
              <a:spcAft>
                <a:spcPct val="0"/>
              </a:spcAft>
            </a:pPr>
            <a:r>
              <a:rPr lang="en-US" sz="1600" dirty="0">
                <a:gradFill>
                  <a:gsLst>
                    <a:gs pos="0">
                      <a:srgbClr val="FFFFFF"/>
                    </a:gs>
                    <a:gs pos="100000">
                      <a:srgbClr val="FFFFFF"/>
                    </a:gs>
                  </a:gsLst>
                  <a:lin ang="5400000" scaled="0"/>
                </a:gradFill>
              </a:rPr>
              <a:t>Optimistic or Pessimistic (locking) </a:t>
            </a:r>
            <a:r>
              <a:rPr lang="en-US" sz="1600" dirty="0" smtClean="0">
                <a:gradFill>
                  <a:gsLst>
                    <a:gs pos="0">
                      <a:srgbClr val="FFFFFF"/>
                    </a:gs>
                    <a:gs pos="100000">
                      <a:srgbClr val="FFFFFF"/>
                    </a:gs>
                  </a:gsLst>
                  <a:lin ang="5400000" scaled="0"/>
                </a:gradFill>
              </a:rPr>
              <a:t>concurrency </a:t>
            </a:r>
            <a:r>
              <a:rPr lang="en-US" sz="1600" dirty="0">
                <a:gradFill>
                  <a:gsLst>
                    <a:gs pos="0">
                      <a:srgbClr val="FFFFFF"/>
                    </a:gs>
                    <a:gs pos="100000">
                      <a:srgbClr val="FFFFFF"/>
                    </a:gs>
                  </a:gsLst>
                  <a:lin ang="5400000" scaled="0"/>
                </a:gradFill>
              </a:rPr>
              <a:t>via leases</a:t>
            </a:r>
          </a:p>
        </p:txBody>
      </p:sp>
    </p:spTree>
    <p:extLst>
      <p:ext uri="{BB962C8B-B14F-4D97-AF65-F5344CB8AC3E}">
        <p14:creationId xmlns:p14="http://schemas.microsoft.com/office/powerpoint/2010/main" val="250048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6"/>
          <p:cNvSpPr>
            <a:spLocks/>
          </p:cNvSpPr>
          <p:nvPr/>
        </p:nvSpPr>
        <p:spPr bwMode="auto">
          <a:xfrm>
            <a:off x="6616736" y="4795221"/>
            <a:ext cx="2414553" cy="161834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35" name="Rectangle 34"/>
          <p:cNvSpPr/>
          <p:nvPr/>
        </p:nvSpPr>
        <p:spPr>
          <a:xfrm>
            <a:off x="6402388" y="5568909"/>
            <a:ext cx="1264328" cy="433904"/>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sz="1400" dirty="0">
                <a:solidFill>
                  <a:srgbClr val="FFFFFF">
                    <a:alpha val="99000"/>
                  </a:srgbClr>
                </a:solidFill>
              </a:rPr>
              <a:t>TheBlob.wmv</a:t>
            </a:r>
          </a:p>
        </p:txBody>
      </p:sp>
      <p:sp>
        <p:nvSpPr>
          <p:cNvPr id="2" name="Title 1"/>
          <p:cNvSpPr>
            <a:spLocks noGrp="1"/>
          </p:cNvSpPr>
          <p:nvPr>
            <p:ph type="title"/>
          </p:nvPr>
        </p:nvSpPr>
        <p:spPr/>
        <p:txBody>
          <a:bodyPr>
            <a:normAutofit/>
          </a:bodyPr>
          <a:lstStyle/>
          <a:p>
            <a:r>
              <a:rPr lang="en-US" smtClean="0"/>
              <a:t>Uploading a Block Blob</a:t>
            </a:r>
            <a:endParaRPr lang="en-US" dirty="0"/>
          </a:p>
        </p:txBody>
      </p:sp>
      <p:sp>
        <p:nvSpPr>
          <p:cNvPr id="4" name="Content Placeholder 3"/>
          <p:cNvSpPr>
            <a:spLocks noGrp="1"/>
          </p:cNvSpPr>
          <p:nvPr>
            <p:ph type="body" sz="quarter" idx="4294967295"/>
          </p:nvPr>
        </p:nvSpPr>
        <p:spPr>
          <a:xfrm>
            <a:off x="0" y="1447800"/>
            <a:ext cx="11152188" cy="946150"/>
          </a:xfrm>
        </p:spPr>
        <p:txBody>
          <a:bodyPr/>
          <a:lstStyle/>
          <a:p>
            <a:pPr marL="0" indent="0">
              <a:buNone/>
            </a:pPr>
            <a:r>
              <a:rPr lang="en-US" dirty="0" smtClean="0"/>
              <a:t>Uploading a large blob</a:t>
            </a:r>
            <a:endParaRPr lang="en-US" dirty="0"/>
          </a:p>
        </p:txBody>
      </p:sp>
      <p:sp>
        <p:nvSpPr>
          <p:cNvPr id="45" name="Rectangle 44"/>
          <p:cNvSpPr/>
          <p:nvPr/>
        </p:nvSpPr>
        <p:spPr>
          <a:xfrm>
            <a:off x="2187476" y="2572400"/>
            <a:ext cx="3276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10 GB Movie</a:t>
            </a:r>
          </a:p>
        </p:txBody>
      </p:sp>
      <p:sp>
        <p:nvSpPr>
          <p:cNvPr id="63" name="Rectangle 62"/>
          <p:cNvSpPr/>
          <p:nvPr/>
        </p:nvSpPr>
        <p:spPr>
          <a:xfrm>
            <a:off x="1823384"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64" name="Group 38"/>
          <p:cNvGrpSpPr/>
          <p:nvPr/>
        </p:nvGrpSpPr>
        <p:grpSpPr>
          <a:xfrm>
            <a:off x="1718610" y="3249350"/>
            <a:ext cx="4095869" cy="1094051"/>
            <a:chOff x="830818" y="2928678"/>
            <a:chExt cx="4095869" cy="1094051"/>
          </a:xfrm>
        </p:grpSpPr>
        <p:sp>
          <p:nvSpPr>
            <p:cNvPr id="65" name="TextBox 64"/>
            <p:cNvSpPr txBox="1"/>
            <p:nvPr/>
          </p:nvSpPr>
          <p:spPr>
            <a:xfrm>
              <a:off x="830818" y="2928678"/>
              <a:ext cx="430887" cy="1042914"/>
            </a:xfrm>
            <a:prstGeom prst="rect">
              <a:avLst/>
            </a:prstGeom>
            <a:noFill/>
          </p:spPr>
          <p:txBody>
            <a:bodyPr vert="vert270" wrap="none" rtlCol="0">
              <a:spAutoFit/>
            </a:bodyPr>
            <a:lstStyle/>
            <a:p>
              <a:r>
                <a:rPr lang="en-US" sz="1600" b="1" dirty="0">
                  <a:solidFill>
                    <a:schemeClr val="bg1">
                      <a:alpha val="99000"/>
                    </a:schemeClr>
                  </a:solidFill>
                </a:rPr>
                <a:t>Block Id 1</a:t>
              </a:r>
            </a:p>
          </p:txBody>
        </p:sp>
        <p:sp>
          <p:nvSpPr>
            <p:cNvPr id="66" name="TextBox 65"/>
            <p:cNvSpPr txBox="1"/>
            <p:nvPr/>
          </p:nvSpPr>
          <p:spPr>
            <a:xfrm>
              <a:off x="1126093" y="2928678"/>
              <a:ext cx="430887" cy="1042914"/>
            </a:xfrm>
            <a:prstGeom prst="rect">
              <a:avLst/>
            </a:prstGeom>
            <a:noFill/>
          </p:spPr>
          <p:txBody>
            <a:bodyPr vert="vert270" wrap="none" rtlCol="0">
              <a:spAutoFit/>
            </a:bodyPr>
            <a:lstStyle/>
            <a:p>
              <a:r>
                <a:rPr lang="en-US" sz="1600" b="1" dirty="0">
                  <a:solidFill>
                    <a:schemeClr val="bg1">
                      <a:alpha val="99000"/>
                    </a:schemeClr>
                  </a:solidFill>
                </a:rPr>
                <a:t>Block Id 2</a:t>
              </a:r>
            </a:p>
          </p:txBody>
        </p:sp>
        <p:sp>
          <p:nvSpPr>
            <p:cNvPr id="67" name="TextBox 66"/>
            <p:cNvSpPr txBox="1"/>
            <p:nvPr/>
          </p:nvSpPr>
          <p:spPr>
            <a:xfrm>
              <a:off x="1459468" y="2928678"/>
              <a:ext cx="430887" cy="1042914"/>
            </a:xfrm>
            <a:prstGeom prst="rect">
              <a:avLst/>
            </a:prstGeom>
            <a:noFill/>
          </p:spPr>
          <p:txBody>
            <a:bodyPr vert="vert270" wrap="none" rtlCol="0">
              <a:spAutoFit/>
            </a:bodyPr>
            <a:lstStyle/>
            <a:p>
              <a:r>
                <a:rPr lang="en-US" sz="1600" b="1" dirty="0">
                  <a:solidFill>
                    <a:schemeClr val="bg1">
                      <a:alpha val="99000"/>
                    </a:schemeClr>
                  </a:solidFill>
                </a:rPr>
                <a:t>Block Id 3</a:t>
              </a:r>
            </a:p>
          </p:txBody>
        </p:sp>
        <p:sp>
          <p:nvSpPr>
            <p:cNvPr id="68" name="TextBox 67"/>
            <p:cNvSpPr txBox="1"/>
            <p:nvPr/>
          </p:nvSpPr>
          <p:spPr>
            <a:xfrm>
              <a:off x="4495800" y="2936534"/>
              <a:ext cx="430887" cy="1086195"/>
            </a:xfrm>
            <a:prstGeom prst="rect">
              <a:avLst/>
            </a:prstGeom>
            <a:noFill/>
          </p:spPr>
          <p:txBody>
            <a:bodyPr vert="vert270" wrap="none" rtlCol="0">
              <a:spAutoFit/>
            </a:bodyPr>
            <a:lstStyle/>
            <a:p>
              <a:r>
                <a:rPr lang="en-US" sz="1600" b="1" dirty="0">
                  <a:solidFill>
                    <a:schemeClr val="bg1">
                      <a:alpha val="99000"/>
                    </a:schemeClr>
                  </a:solidFill>
                </a:rPr>
                <a:t>Block Id N</a:t>
              </a:r>
            </a:p>
          </p:txBody>
        </p:sp>
        <p:cxnSp>
          <p:nvCxnSpPr>
            <p:cNvPr id="69" name="Straight Connector 68"/>
            <p:cNvCxnSpPr/>
            <p:nvPr/>
          </p:nvCxnSpPr>
          <p:spPr>
            <a:xfrm>
              <a:off x="1905000" y="3352800"/>
              <a:ext cx="2592327" cy="0"/>
            </a:xfrm>
            <a:prstGeom prst="line">
              <a:avLst/>
            </a:prstGeom>
            <a:ln w="508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sp>
        <p:nvSpPr>
          <p:cNvPr id="70" name="Rectangle 69"/>
          <p:cNvSpPr/>
          <p:nvPr/>
        </p:nvSpPr>
        <p:spPr>
          <a:xfrm>
            <a:off x="5873750" y="1446213"/>
            <a:ext cx="4108450" cy="3286058"/>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r>
              <a:rPr lang="en-US" sz="1500" dirty="0">
                <a:solidFill>
                  <a:srgbClr val="595959">
                    <a:alpha val="99000"/>
                  </a:srgbClr>
                </a:solidFill>
              </a:rPr>
              <a:t>blobName = “TheBlob.wmv”;</a:t>
            </a:r>
          </a:p>
          <a:p>
            <a:pPr defTabSz="914061" fontAlgn="base">
              <a:spcBef>
                <a:spcPct val="0"/>
              </a:spcBef>
              <a:spcAft>
                <a:spcPct val="0"/>
              </a:spcAft>
            </a:pPr>
            <a:r>
              <a:rPr lang="en-US" sz="1500" dirty="0">
                <a:solidFill>
                  <a:srgbClr val="595959">
                    <a:alpha val="99000"/>
                  </a:srgbClr>
                </a:solidFill>
              </a:rPr>
              <a:t>PutBlock(blobName, blockId1, block1Bits);</a:t>
            </a:r>
          </a:p>
          <a:p>
            <a:pPr defTabSz="914061" fontAlgn="base">
              <a:spcBef>
                <a:spcPct val="0"/>
              </a:spcBef>
              <a:spcAft>
                <a:spcPct val="0"/>
              </a:spcAft>
            </a:pPr>
            <a:r>
              <a:rPr lang="en-US" sz="1500" dirty="0">
                <a:solidFill>
                  <a:srgbClr val="595959">
                    <a:alpha val="99000"/>
                  </a:srgbClr>
                </a:solidFill>
              </a:rPr>
              <a:t>PutBlock(blobName, blockId2, block2Bits);</a:t>
            </a:r>
          </a:p>
          <a:p>
            <a:pPr defTabSz="914061" fontAlgn="base">
              <a:spcBef>
                <a:spcPct val="0"/>
              </a:spcBef>
              <a:spcAft>
                <a:spcPct val="0"/>
              </a:spcAft>
            </a:pPr>
            <a:r>
              <a:rPr lang="en-US" sz="1500" dirty="0">
                <a:solidFill>
                  <a:srgbClr val="595959">
                    <a:alpha val="99000"/>
                  </a:srgbClr>
                </a:solidFill>
              </a:rPr>
              <a:t>…………</a:t>
            </a:r>
          </a:p>
          <a:p>
            <a:pPr defTabSz="914061" fontAlgn="base">
              <a:spcBef>
                <a:spcPct val="0"/>
              </a:spcBef>
              <a:spcAft>
                <a:spcPct val="0"/>
              </a:spcAft>
            </a:pPr>
            <a:r>
              <a:rPr lang="en-US" sz="1500" dirty="0">
                <a:solidFill>
                  <a:srgbClr val="595959">
                    <a:alpha val="99000"/>
                  </a:srgbClr>
                </a:solidFill>
              </a:rPr>
              <a:t>PutBlock(blobName, blockIdN, blockNBits);</a:t>
            </a:r>
          </a:p>
          <a:p>
            <a:pPr defTabSz="914061" fontAlgn="base">
              <a:spcBef>
                <a:spcPct val="0"/>
              </a:spcBef>
              <a:spcAft>
                <a:spcPct val="0"/>
              </a:spcAft>
            </a:pPr>
            <a:r>
              <a:rPr lang="en-US" sz="1500" b="1" dirty="0">
                <a:solidFill>
                  <a:srgbClr val="595959">
                    <a:alpha val="99000"/>
                  </a:srgbClr>
                </a:solidFill>
              </a:rPr>
              <a:t>PutBlockList(blobName,</a:t>
            </a:r>
          </a:p>
          <a:p>
            <a:pPr defTabSz="914061" fontAlgn="base">
              <a:spcBef>
                <a:spcPct val="0"/>
              </a:spcBef>
              <a:spcAft>
                <a:spcPct val="0"/>
              </a:spcAft>
            </a:pPr>
            <a:r>
              <a:rPr lang="en-US" sz="1500" b="1" dirty="0">
                <a:solidFill>
                  <a:srgbClr val="595959">
                    <a:alpha val="99000"/>
                  </a:srgbClr>
                </a:solidFill>
              </a:rPr>
              <a:t>	       blockId1,…,blockIdN);</a:t>
            </a:r>
          </a:p>
        </p:txBody>
      </p:sp>
      <p:sp>
        <p:nvSpPr>
          <p:cNvPr id="71" name="Rectangle 70"/>
          <p:cNvSpPr/>
          <p:nvPr/>
        </p:nvSpPr>
        <p:spPr>
          <a:xfrm>
            <a:off x="21758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2" name="Rectangle 71"/>
          <p:cNvSpPr/>
          <p:nvPr/>
        </p:nvSpPr>
        <p:spPr>
          <a:xfrm>
            <a:off x="2494801" y="2568511"/>
            <a:ext cx="499314"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3" name="Rectangle 72"/>
          <p:cNvSpPr/>
          <p:nvPr/>
        </p:nvSpPr>
        <p:spPr>
          <a:xfrm>
            <a:off x="55286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5" name="Rectangle 74"/>
          <p:cNvSpPr/>
          <p:nvPr/>
        </p:nvSpPr>
        <p:spPr>
          <a:xfrm>
            <a:off x="6257430" y="5487988"/>
            <a:ext cx="1554244" cy="5334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TheBlob.wmv</a:t>
            </a:r>
          </a:p>
        </p:txBody>
      </p:sp>
      <p:sp>
        <p:nvSpPr>
          <p:cNvPr id="77" name="Oval 76"/>
          <p:cNvSpPr/>
          <p:nvPr/>
        </p:nvSpPr>
        <p:spPr bwMode="auto">
          <a:xfrm>
            <a:off x="5797529" y="3657225"/>
            <a:ext cx="3848340" cy="1020144"/>
          </a:xfrm>
          <a:prstGeom prst="ellipse">
            <a:avLst/>
          </a:prstGeom>
          <a:no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endParaRPr>
          </a:p>
        </p:txBody>
      </p:sp>
      <p:sp>
        <p:nvSpPr>
          <p:cNvPr id="78" name="Text Placeholder 2"/>
          <p:cNvSpPr txBox="1">
            <a:spLocks/>
          </p:cNvSpPr>
          <p:nvPr/>
        </p:nvSpPr>
        <p:spPr>
          <a:xfrm>
            <a:off x="497152" y="4353198"/>
            <a:ext cx="4052526" cy="1163395"/>
          </a:xfrm>
          <a:prstGeom prst="rect">
            <a:avLst/>
          </a:prstGeom>
        </p:spPr>
        <p:txBody>
          <a:bodyPr vert="horz" wrap="square" lIns="0" tIns="0" rIns="0" bIns="0" rtlCol="0">
            <a:spAutoFit/>
          </a:bodyPr>
          <a:lstStyle/>
          <a:p>
            <a:pPr defTabSz="914325">
              <a:lnSpc>
                <a:spcPct val="90000"/>
              </a:lnSpc>
              <a:spcBef>
                <a:spcPct val="20000"/>
              </a:spcBef>
              <a:defRPr/>
            </a:pPr>
            <a:r>
              <a:rPr lang="en-US" sz="4000" spc="-100" dirty="0">
                <a:solidFill>
                  <a:schemeClr val="bg1"/>
                </a:solidFill>
                <a:latin typeface="Segoe UI Light" pitchFamily="34" charset="0"/>
              </a:rPr>
              <a:t>Benefit</a:t>
            </a:r>
          </a:p>
          <a:p>
            <a:pPr defTabSz="914325">
              <a:lnSpc>
                <a:spcPct val="90000"/>
              </a:lnSpc>
              <a:spcBef>
                <a:spcPct val="20000"/>
              </a:spcBef>
              <a:defRPr/>
            </a:pPr>
            <a:r>
              <a:rPr lang="en-US" spc="-51" dirty="0">
                <a:solidFill>
                  <a:schemeClr val="bg1"/>
                </a:solidFill>
              </a:rPr>
              <a:t>Efficient continuation and retry</a:t>
            </a:r>
          </a:p>
          <a:p>
            <a:pPr defTabSz="914325">
              <a:lnSpc>
                <a:spcPct val="90000"/>
              </a:lnSpc>
              <a:spcBef>
                <a:spcPct val="20000"/>
              </a:spcBef>
              <a:defRPr/>
            </a:pPr>
            <a:r>
              <a:rPr lang="en-US" spc="-51" dirty="0">
                <a:solidFill>
                  <a:schemeClr val="bg1"/>
                </a:solidFill>
              </a:rPr>
              <a:t>Parallel and out of order upload of blocks</a:t>
            </a:r>
          </a:p>
        </p:txBody>
      </p:sp>
      <p:sp>
        <p:nvSpPr>
          <p:cNvPr id="37" name="Content Placeholder 3"/>
          <p:cNvSpPr txBox="1">
            <a:spLocks/>
          </p:cNvSpPr>
          <p:nvPr/>
        </p:nvSpPr>
        <p:spPr>
          <a:xfrm>
            <a:off x="6397637" y="1600200"/>
            <a:ext cx="2746364"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a:solidFill>
                  <a:schemeClr val="accent2">
                    <a:alpha val="99000"/>
                  </a:schemeClr>
                </a:solidFill>
                <a:latin typeface="Segoe UI" pitchFamily="34" charset="0"/>
                <a:ea typeface="Segoe UI" pitchFamily="34" charset="0"/>
                <a:cs typeface="Segoe UI" pitchFamily="34" charset="0"/>
              </a:rPr>
              <a:t>THE BLOB</a:t>
            </a:r>
          </a:p>
        </p:txBody>
      </p:sp>
      <p:sp>
        <p:nvSpPr>
          <p:cNvPr id="5" name="Rectangle 4"/>
          <p:cNvSpPr/>
          <p:nvPr/>
        </p:nvSpPr>
        <p:spPr>
          <a:xfrm>
            <a:off x="9050262" y="5565558"/>
            <a:ext cx="1792863" cy="646331"/>
          </a:xfrm>
          <a:prstGeom prst="rect">
            <a:avLst/>
          </a:prstGeom>
        </p:spPr>
        <p:txBody>
          <a:bodyPr wrap="none">
            <a:spAutoFit/>
          </a:bodyPr>
          <a:lstStyle/>
          <a:p>
            <a:r>
              <a:rPr lang="en-US" dirty="0" smtClean="0">
                <a:solidFill>
                  <a:schemeClr val="bg1"/>
                </a:solidFill>
              </a:rPr>
              <a:t>Microsoft Azure</a:t>
            </a:r>
            <a:r>
              <a:rPr lang="en-US" dirty="0">
                <a:solidFill>
                  <a:schemeClr val="bg1"/>
                </a:solidFill>
              </a:rPr>
              <a:t/>
            </a:r>
            <a:br>
              <a:rPr lang="en-US" dirty="0">
                <a:solidFill>
                  <a:schemeClr val="bg1"/>
                </a:solidFill>
              </a:rPr>
            </a:br>
            <a:r>
              <a:rPr lang="en-US" dirty="0">
                <a:solidFill>
                  <a:schemeClr val="bg1"/>
                </a:solidFill>
              </a:rPr>
              <a:t>Storage</a:t>
            </a:r>
            <a:endParaRPr lang="en-US" sz="2000" dirty="0">
              <a:solidFill>
                <a:schemeClr val="bg1"/>
              </a:solidFill>
            </a:endParaRPr>
          </a:p>
        </p:txBody>
      </p:sp>
      <p:grpSp>
        <p:nvGrpSpPr>
          <p:cNvPr id="3" name="Group 2"/>
          <p:cNvGrpSpPr/>
          <p:nvPr/>
        </p:nvGrpSpPr>
        <p:grpSpPr>
          <a:xfrm>
            <a:off x="1882677" y="2572400"/>
            <a:ext cx="3886200" cy="533400"/>
            <a:chOff x="1881089" y="1898650"/>
            <a:chExt cx="3886200" cy="533400"/>
          </a:xfrm>
        </p:grpSpPr>
        <p:sp>
          <p:nvSpPr>
            <p:cNvPr id="36" name="Rectangle 35"/>
            <p:cNvSpPr/>
            <p:nvPr/>
          </p:nvSpPr>
          <p:spPr>
            <a:xfrm>
              <a:off x="1881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38" name="Rectangle 37"/>
            <p:cNvSpPr/>
            <p:nvPr/>
          </p:nvSpPr>
          <p:spPr>
            <a:xfrm>
              <a:off x="2185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39" name="Rectangle 38"/>
            <p:cNvSpPr/>
            <p:nvPr/>
          </p:nvSpPr>
          <p:spPr>
            <a:xfrm>
              <a:off x="2490689" y="1898650"/>
              <a:ext cx="508911"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0" name="Rectangle 39"/>
            <p:cNvSpPr/>
            <p:nvPr/>
          </p:nvSpPr>
          <p:spPr>
            <a:xfrm>
              <a:off x="3100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1" name="Rectangle 40"/>
            <p:cNvSpPr/>
            <p:nvPr/>
          </p:nvSpPr>
          <p:spPr>
            <a:xfrm>
              <a:off x="3405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2" name="Rectangle 41"/>
            <p:cNvSpPr/>
            <p:nvPr/>
          </p:nvSpPr>
          <p:spPr>
            <a:xfrm>
              <a:off x="3709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3" name="Rectangle 42"/>
            <p:cNvSpPr/>
            <p:nvPr/>
          </p:nvSpPr>
          <p:spPr>
            <a:xfrm>
              <a:off x="4014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4" name="Rectangle 43"/>
            <p:cNvSpPr/>
            <p:nvPr/>
          </p:nvSpPr>
          <p:spPr>
            <a:xfrm>
              <a:off x="43194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7" name="Rectangle 46"/>
            <p:cNvSpPr/>
            <p:nvPr/>
          </p:nvSpPr>
          <p:spPr>
            <a:xfrm>
              <a:off x="4624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8" name="Rectangle 47"/>
            <p:cNvSpPr/>
            <p:nvPr/>
          </p:nvSpPr>
          <p:spPr>
            <a:xfrm>
              <a:off x="4929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9" name="Rectangle 48"/>
            <p:cNvSpPr/>
            <p:nvPr/>
          </p:nvSpPr>
          <p:spPr>
            <a:xfrm>
              <a:off x="5233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62" name="Rectangle 61"/>
            <p:cNvSpPr/>
            <p:nvPr/>
          </p:nvSpPr>
          <p:spPr>
            <a:xfrm>
              <a:off x="5538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grpSp>
    </p:spTree>
    <p:extLst>
      <p:ext uri="{BB962C8B-B14F-4D97-AF65-F5344CB8AC3E}">
        <p14:creationId xmlns:p14="http://schemas.microsoft.com/office/powerpoint/2010/main" val="420446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
                                            <p:txEl>
                                              <p:pRg st="0" end="0"/>
                                            </p:txEl>
                                          </p:spTgt>
                                        </p:tgtEl>
                                        <p:attrNameLst>
                                          <p:attrName>style.visibility</p:attrName>
                                        </p:attrNameLst>
                                      </p:cBhvr>
                                      <p:to>
                                        <p:strVal val="visible"/>
                                      </p:to>
                                    </p:set>
                                    <p:animEffect transition="in" filter="fade">
                                      <p:cBhvr>
                                        <p:cTn id="12" dur="500"/>
                                        <p:tgtEl>
                                          <p:spTgt spid="70">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45"/>
                                        </p:tgtEl>
                                      </p:cBhvr>
                                    </p:animEffect>
                                    <p:set>
                                      <p:cBhvr>
                                        <p:cTn id="21" dur="1" fill="hold">
                                          <p:stCondLst>
                                            <p:cond delay="499"/>
                                          </p:stCondLst>
                                        </p:cTn>
                                        <p:tgtEl>
                                          <p:spTgt spid="45"/>
                                        </p:tgtEl>
                                        <p:attrNameLst>
                                          <p:attrName>style.visibility</p:attrName>
                                        </p:attrNameLst>
                                      </p:cBhvr>
                                      <p:to>
                                        <p:strVal val="hidden"/>
                                      </p:to>
                                    </p:set>
                                  </p:childTnLst>
                                </p:cTn>
                              </p:par>
                            </p:childTnLst>
                          </p:cTn>
                        </p:par>
                        <p:par>
                          <p:cTn id="22" fill="hold">
                            <p:stCondLst>
                              <p:cond delay="500"/>
                            </p:stCondLst>
                            <p:childTnLst>
                              <p:par>
                                <p:cTn id="23" presetID="55"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strVal val="#ppt_w*0.70"/>
                                          </p:val>
                                        </p:tav>
                                        <p:tav tm="100000">
                                          <p:val>
                                            <p:strVal val="#ppt_w"/>
                                          </p:val>
                                        </p:tav>
                                      </p:tavLst>
                                    </p:anim>
                                    <p:anim calcmode="lin" valueType="num">
                                      <p:cBhvr>
                                        <p:cTn id="26" dur="1000" fill="hold"/>
                                        <p:tgtEl>
                                          <p:spTgt spid="3"/>
                                        </p:tgtEl>
                                        <p:attrNameLst>
                                          <p:attrName>ppt_h</p:attrName>
                                        </p:attrNameLst>
                                      </p:cBhvr>
                                      <p:tavLst>
                                        <p:tav tm="0">
                                          <p:val>
                                            <p:strVal val="#ppt_h"/>
                                          </p:val>
                                        </p:tav>
                                        <p:tav tm="100000">
                                          <p:val>
                                            <p:strVal val="#ppt_h"/>
                                          </p:val>
                                        </p:tav>
                                      </p:tavLst>
                                    </p:anim>
                                    <p:animEffect transition="in" filter="fade">
                                      <p:cBhvr>
                                        <p:cTn id="27" dur="1000"/>
                                        <p:tgtEl>
                                          <p:spTgt spid="3"/>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1000"/>
                                        <p:tgtEl>
                                          <p:spTgt spid="6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0">
                                            <p:txEl>
                                              <p:pRg st="1" end="1"/>
                                            </p:txEl>
                                          </p:spTgt>
                                        </p:tgtEl>
                                        <p:attrNameLst>
                                          <p:attrName>style.visibility</p:attrName>
                                        </p:attrNameLst>
                                      </p:cBhvr>
                                      <p:to>
                                        <p:strVal val="visible"/>
                                      </p:to>
                                    </p:set>
                                    <p:animEffect transition="in" filter="fade">
                                      <p:cBhvr>
                                        <p:cTn id="36" dur="500"/>
                                        <p:tgtEl>
                                          <p:spTgt spid="70">
                                            <p:txEl>
                                              <p:pRg st="1" end="1"/>
                                            </p:txEl>
                                          </p:spTgt>
                                        </p:tgtEl>
                                      </p:cBhvr>
                                    </p:animEffec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63"/>
                                        </p:tgtEl>
                                        <p:attrNameLst>
                                          <p:attrName>style.visibility</p:attrName>
                                        </p:attrNameLst>
                                      </p:cBhvr>
                                      <p:to>
                                        <p:strVal val="visible"/>
                                      </p:to>
                                    </p:set>
                                  </p:childTnLst>
                                </p:cTn>
                              </p:par>
                            </p:childTnLst>
                          </p:cTn>
                        </p:par>
                        <p:par>
                          <p:cTn id="40" fill="hold">
                            <p:stCondLst>
                              <p:cond delay="500"/>
                            </p:stCondLst>
                            <p:childTnLst>
                              <p:par>
                                <p:cTn id="41" presetID="0" presetClass="path" presetSubtype="0" accel="50000" decel="50000" fill="hold" grpId="0" nodeType="afterEffect">
                                  <p:stCondLst>
                                    <p:cond delay="0"/>
                                  </p:stCondLst>
                                  <p:childTnLst>
                                    <p:animMotion origin="layout" path="M 4.72222E-6 -3.33333E-6 C 0.04079 0.11366 0.08246 0.22778 0.16336 0.29723 C 0.24444 0.36667 0.36493 0.39144 0.48628 0.41667 " pathEditMode="relative" rAng="0" ptsTypes="aaA">
                                      <p:cBhvr>
                                        <p:cTn id="42" dur="2000" fill="hold"/>
                                        <p:tgtEl>
                                          <p:spTgt spid="63"/>
                                        </p:tgtEl>
                                        <p:attrNameLst>
                                          <p:attrName>ppt_x</p:attrName>
                                          <p:attrName>ppt_y</p:attrName>
                                        </p:attrNameLst>
                                      </p:cBhvr>
                                      <p:rCtr x="24300" y="20800"/>
                                    </p:animMotion>
                                  </p:childTnLst>
                                </p:cTn>
                              </p:par>
                            </p:childTnLst>
                          </p:cTn>
                        </p:par>
                        <p:par>
                          <p:cTn id="43" fill="hold">
                            <p:stCondLst>
                              <p:cond delay="2500"/>
                            </p:stCondLst>
                            <p:childTnLst>
                              <p:par>
                                <p:cTn id="44" presetID="10" presetClass="exit" presetSubtype="0" fill="hold" nodeType="afterEffect">
                                  <p:stCondLst>
                                    <p:cond delay="0"/>
                                  </p:stCondLst>
                                  <p:childTnLst>
                                    <p:animEffect transition="out" filter="fade">
                                      <p:cBhvr>
                                        <p:cTn id="45" dur="2000"/>
                                        <p:tgtEl>
                                          <p:spTgt spid="63"/>
                                        </p:tgtEl>
                                      </p:cBhvr>
                                    </p:animEffect>
                                    <p:set>
                                      <p:cBhvr>
                                        <p:cTn id="46" dur="1" fill="hold">
                                          <p:stCondLst>
                                            <p:cond delay="1999"/>
                                          </p:stCondLst>
                                        </p:cTn>
                                        <p:tgtEl>
                                          <p:spTgt spid="6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0">
                                            <p:txEl>
                                              <p:pRg st="2" end="2"/>
                                            </p:txEl>
                                          </p:spTgt>
                                        </p:tgtEl>
                                        <p:attrNameLst>
                                          <p:attrName>style.visibility</p:attrName>
                                        </p:attrNameLst>
                                      </p:cBhvr>
                                      <p:to>
                                        <p:strVal val="visible"/>
                                      </p:to>
                                    </p:set>
                                    <p:animEffect transition="in" filter="fade">
                                      <p:cBhvr>
                                        <p:cTn id="51" dur="500"/>
                                        <p:tgtEl>
                                          <p:spTgt spid="70">
                                            <p:txEl>
                                              <p:pRg st="2" end="2"/>
                                            </p:txEl>
                                          </p:spTgt>
                                        </p:tgtEl>
                                      </p:cBhvr>
                                    </p:animEffect>
                                  </p:childTnLst>
                                </p:cTn>
                              </p:par>
                            </p:childTnLst>
                          </p:cTn>
                        </p:par>
                        <p:par>
                          <p:cTn id="52" fill="hold">
                            <p:stCondLst>
                              <p:cond delay="500"/>
                            </p:stCondLst>
                            <p:childTnLst>
                              <p:par>
                                <p:cTn id="53" presetID="1" presetClass="entr" presetSubtype="0" fill="hold" nodeType="after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childTnLst>
                          </p:cTn>
                        </p:par>
                        <p:par>
                          <p:cTn id="55" fill="hold">
                            <p:stCondLst>
                              <p:cond delay="500"/>
                            </p:stCondLst>
                            <p:childTnLst>
                              <p:par>
                                <p:cTn id="56" presetID="0" presetClass="path" presetSubtype="0" accel="50000" decel="50000" fill="hold" grpId="0" nodeType="afterEffect">
                                  <p:stCondLst>
                                    <p:cond delay="0"/>
                                  </p:stCondLst>
                                  <p:childTnLst>
                                    <p:animMotion origin="layout" path="M -3.33333E-6 -3.33333E-6 C 0.0382 0.11065 0.07691 0.22176 0.15243 0.28936 C 0.2283 0.35695 0.3408 0.38102 0.45417 0.40556 " pathEditMode="relative" rAng="0" ptsTypes="aaA">
                                      <p:cBhvr>
                                        <p:cTn id="57" dur="2000" fill="hold"/>
                                        <p:tgtEl>
                                          <p:spTgt spid="71"/>
                                        </p:tgtEl>
                                        <p:attrNameLst>
                                          <p:attrName>ppt_x</p:attrName>
                                          <p:attrName>ppt_y</p:attrName>
                                        </p:attrNameLst>
                                      </p:cBhvr>
                                      <p:rCtr x="22700" y="20300"/>
                                    </p:animMotion>
                                  </p:childTnLst>
                                </p:cTn>
                              </p:par>
                            </p:childTnLst>
                          </p:cTn>
                        </p:par>
                        <p:par>
                          <p:cTn id="58" fill="hold">
                            <p:stCondLst>
                              <p:cond delay="2500"/>
                            </p:stCondLst>
                            <p:childTnLst>
                              <p:par>
                                <p:cTn id="59" presetID="10" presetClass="exit" presetSubtype="0" fill="hold" grpId="1" nodeType="afterEffect">
                                  <p:stCondLst>
                                    <p:cond delay="0"/>
                                  </p:stCondLst>
                                  <p:childTnLst>
                                    <p:animEffect transition="out" filter="fade">
                                      <p:cBhvr>
                                        <p:cTn id="60" dur="2000"/>
                                        <p:tgtEl>
                                          <p:spTgt spid="71"/>
                                        </p:tgtEl>
                                      </p:cBhvr>
                                    </p:animEffect>
                                    <p:set>
                                      <p:cBhvr>
                                        <p:cTn id="61" dur="1" fill="hold">
                                          <p:stCondLst>
                                            <p:cond delay="1999"/>
                                          </p:stCondLst>
                                        </p:cTn>
                                        <p:tgtEl>
                                          <p:spTgt spid="7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70">
                                            <p:txEl>
                                              <p:pRg st="3" end="3"/>
                                            </p:txEl>
                                          </p:spTgt>
                                        </p:tgtEl>
                                        <p:attrNameLst>
                                          <p:attrName>style.visibility</p:attrName>
                                        </p:attrNameLst>
                                      </p:cBhvr>
                                      <p:to>
                                        <p:strVal val="visible"/>
                                      </p:to>
                                    </p:set>
                                    <p:animEffect transition="in" filter="fade">
                                      <p:cBhvr>
                                        <p:cTn id="66" dur="500"/>
                                        <p:tgtEl>
                                          <p:spTgt spid="70">
                                            <p:txEl>
                                              <p:pRg st="3" end="3"/>
                                            </p:txEl>
                                          </p:spTgt>
                                        </p:tgtEl>
                                      </p:cBhvr>
                                    </p:animEffect>
                                  </p:childTnLst>
                                </p:cTn>
                              </p:par>
                            </p:childTnLst>
                          </p:cTn>
                        </p:par>
                        <p:par>
                          <p:cTn id="67" fill="hold">
                            <p:stCondLst>
                              <p:cond delay="500"/>
                            </p:stCondLst>
                            <p:childTnLst>
                              <p:par>
                                <p:cTn id="68" presetID="1" presetClass="entr" presetSubtype="0" fill="hold" nodeType="afterEffect">
                                  <p:stCondLst>
                                    <p:cond delay="0"/>
                                  </p:stCondLst>
                                  <p:childTnLst>
                                    <p:set>
                                      <p:cBhvr>
                                        <p:cTn id="69" dur="1" fill="hold">
                                          <p:stCondLst>
                                            <p:cond delay="0"/>
                                          </p:stCondLst>
                                        </p:cTn>
                                        <p:tgtEl>
                                          <p:spTgt spid="72"/>
                                        </p:tgtEl>
                                        <p:attrNameLst>
                                          <p:attrName>style.visibility</p:attrName>
                                        </p:attrNameLst>
                                      </p:cBhvr>
                                      <p:to>
                                        <p:strVal val="visible"/>
                                      </p:to>
                                    </p:set>
                                  </p:childTnLst>
                                </p:cTn>
                              </p:par>
                            </p:childTnLst>
                          </p:cTn>
                        </p:par>
                        <p:par>
                          <p:cTn id="70" fill="hold">
                            <p:stCondLst>
                              <p:cond delay="500"/>
                            </p:stCondLst>
                            <p:childTnLst>
                              <p:par>
                                <p:cTn id="71" presetID="0" presetClass="path" presetSubtype="0" accel="50000" decel="50000" fill="hold" grpId="0" nodeType="afterEffect">
                                  <p:stCondLst>
                                    <p:cond delay="0"/>
                                  </p:stCondLst>
                                  <p:childTnLst>
                                    <p:animMotion origin="layout" path="M 3.33333E-6 -3.33333E-6 C 0.03524 0.10764 0.07135 0.21574 0.14132 0.28148 C 0.21146 0.34723 0.3158 0.37061 0.42083 0.39445 " pathEditMode="relative" rAng="0" ptsTypes="aaA">
                                      <p:cBhvr>
                                        <p:cTn id="72" dur="2000" fill="hold"/>
                                        <p:tgtEl>
                                          <p:spTgt spid="72"/>
                                        </p:tgtEl>
                                        <p:attrNameLst>
                                          <p:attrName>ppt_x</p:attrName>
                                          <p:attrName>ppt_y</p:attrName>
                                        </p:attrNameLst>
                                      </p:cBhvr>
                                      <p:rCtr x="21000" y="19700"/>
                                    </p:animMotion>
                                  </p:childTnLst>
                                </p:cTn>
                              </p:par>
                            </p:childTnLst>
                          </p:cTn>
                        </p:par>
                        <p:par>
                          <p:cTn id="73" fill="hold">
                            <p:stCondLst>
                              <p:cond delay="2500"/>
                            </p:stCondLst>
                            <p:childTnLst>
                              <p:par>
                                <p:cTn id="74" presetID="10" presetClass="exit" presetSubtype="0" fill="hold" grpId="1" nodeType="afterEffect">
                                  <p:stCondLst>
                                    <p:cond delay="0"/>
                                  </p:stCondLst>
                                  <p:childTnLst>
                                    <p:animEffect transition="out" filter="fade">
                                      <p:cBhvr>
                                        <p:cTn id="75" dur="2000"/>
                                        <p:tgtEl>
                                          <p:spTgt spid="72"/>
                                        </p:tgtEl>
                                      </p:cBhvr>
                                    </p:animEffect>
                                    <p:set>
                                      <p:cBhvr>
                                        <p:cTn id="76" dur="1" fill="hold">
                                          <p:stCondLst>
                                            <p:cond delay="1999"/>
                                          </p:stCondLst>
                                        </p:cTn>
                                        <p:tgtEl>
                                          <p:spTgt spid="7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70">
                                            <p:txEl>
                                              <p:pRg st="4" end="4"/>
                                            </p:txEl>
                                          </p:spTgt>
                                        </p:tgtEl>
                                        <p:attrNameLst>
                                          <p:attrName>style.visibility</p:attrName>
                                        </p:attrNameLst>
                                      </p:cBhvr>
                                      <p:to>
                                        <p:strVal val="visible"/>
                                      </p:to>
                                    </p:set>
                                    <p:animEffect transition="in" filter="fade">
                                      <p:cBhvr>
                                        <p:cTn id="81" dur="500"/>
                                        <p:tgtEl>
                                          <p:spTgt spid="70">
                                            <p:txEl>
                                              <p:pRg st="4" end="4"/>
                                            </p:txEl>
                                          </p:spTgt>
                                        </p:tgtEl>
                                      </p:cBhvr>
                                    </p:animEffect>
                                  </p:childTnLst>
                                </p:cTn>
                              </p:par>
                            </p:childTnLst>
                          </p:cTn>
                        </p:par>
                        <p:par>
                          <p:cTn id="82" fill="hold">
                            <p:stCondLst>
                              <p:cond delay="500"/>
                            </p:stCondLst>
                            <p:childTnLst>
                              <p:par>
                                <p:cTn id="83" presetID="1" presetClass="entr" presetSubtype="0" fill="hold" grpId="2" nodeType="after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childTnLst>
                          </p:cTn>
                        </p:par>
                        <p:par>
                          <p:cTn id="85" fill="hold">
                            <p:stCondLst>
                              <p:cond delay="500"/>
                            </p:stCondLst>
                            <p:childTnLst>
                              <p:par>
                                <p:cTn id="86" presetID="0" presetClass="path" presetSubtype="0" accel="50000" decel="50000" fill="hold" grpId="0" nodeType="afterEffect">
                                  <p:stCondLst>
                                    <p:cond delay="0"/>
                                  </p:stCondLst>
                                  <p:childTnLst>
                                    <p:animMotion origin="layout" path="M -1.88925E-6 1.11111E-6 C 0.01043 0.1081 0.02085 0.21736 0.04183 0.28356 C 0.06267 0.34977 0.09407 0.37315 0.12547 0.39745 " pathEditMode="relative" rAng="0" ptsTypes="aaA">
                                      <p:cBhvr>
                                        <p:cTn id="87" dur="2000" fill="hold"/>
                                        <p:tgtEl>
                                          <p:spTgt spid="73"/>
                                        </p:tgtEl>
                                        <p:attrNameLst>
                                          <p:attrName>ppt_x</p:attrName>
                                          <p:attrName>ppt_y</p:attrName>
                                        </p:attrNameLst>
                                      </p:cBhvr>
                                      <p:rCtr x="6267" y="19861"/>
                                    </p:animMotion>
                                  </p:childTnLst>
                                </p:cTn>
                              </p:par>
                            </p:childTnLst>
                          </p:cTn>
                        </p:par>
                        <p:par>
                          <p:cTn id="88" fill="hold">
                            <p:stCondLst>
                              <p:cond delay="2500"/>
                            </p:stCondLst>
                            <p:childTnLst>
                              <p:par>
                                <p:cTn id="89" presetID="10" presetClass="exit" presetSubtype="0" fill="hold" grpId="1" nodeType="afterEffect">
                                  <p:stCondLst>
                                    <p:cond delay="0"/>
                                  </p:stCondLst>
                                  <p:childTnLst>
                                    <p:animEffect transition="out" filter="fade">
                                      <p:cBhvr>
                                        <p:cTn id="90" dur="2000"/>
                                        <p:tgtEl>
                                          <p:spTgt spid="73"/>
                                        </p:tgtEl>
                                      </p:cBhvr>
                                    </p:animEffect>
                                    <p:set>
                                      <p:cBhvr>
                                        <p:cTn id="91" dur="1" fill="hold">
                                          <p:stCondLst>
                                            <p:cond delay="1999"/>
                                          </p:stCondLst>
                                        </p:cTn>
                                        <p:tgtEl>
                                          <p:spTgt spid="7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70">
                                            <p:txEl>
                                              <p:pRg st="5" end="5"/>
                                            </p:txEl>
                                          </p:spTgt>
                                        </p:tgtEl>
                                        <p:attrNameLst>
                                          <p:attrName>style.visibility</p:attrName>
                                        </p:attrNameLst>
                                      </p:cBhvr>
                                      <p:to>
                                        <p:strVal val="visible"/>
                                      </p:to>
                                    </p:set>
                                    <p:animEffect transition="in" filter="fade">
                                      <p:cBhvr>
                                        <p:cTn id="96" dur="500"/>
                                        <p:tgtEl>
                                          <p:spTgt spid="70">
                                            <p:txEl>
                                              <p:pRg st="5" end="5"/>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70">
                                            <p:txEl>
                                              <p:pRg st="6" end="6"/>
                                            </p:txEl>
                                          </p:spTgt>
                                        </p:tgtEl>
                                        <p:attrNameLst>
                                          <p:attrName>style.visibility</p:attrName>
                                        </p:attrNameLst>
                                      </p:cBhvr>
                                      <p:to>
                                        <p:strVal val="visible"/>
                                      </p:to>
                                    </p:set>
                                    <p:animEffect transition="in" filter="fade">
                                      <p:cBhvr>
                                        <p:cTn id="99" dur="500"/>
                                        <p:tgtEl>
                                          <p:spTgt spid="70">
                                            <p:txEl>
                                              <p:pRg st="6" end="6"/>
                                            </p:txEl>
                                          </p:spTgt>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fade">
                                      <p:cBhvr>
                                        <p:cTn id="103" dur="750"/>
                                        <p:tgtEl>
                                          <p:spTgt spid="75"/>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fade">
                                      <p:cBhvr>
                                        <p:cTn id="108" dur="500"/>
                                        <p:tgtEl>
                                          <p:spTgt spid="77"/>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fade">
                                      <p:cBhvr>
                                        <p:cTn id="11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5" grpId="0" animBg="1"/>
      <p:bldP spid="63" grpId="0" animBg="1"/>
      <p:bldP spid="71" grpId="0" animBg="1"/>
      <p:bldP spid="71" grpId="1" animBg="1"/>
      <p:bldP spid="72" grpId="0" animBg="1"/>
      <p:bldP spid="72" grpId="1" animBg="1"/>
      <p:bldP spid="73" grpId="0" animBg="1"/>
      <p:bldP spid="73" grpId="1" animBg="1"/>
      <p:bldP spid="73" grpId="2" animBg="1"/>
      <p:bldP spid="75" grpId="0" animBg="1"/>
      <p:bldP spid="77" grpId="0" animBg="1"/>
      <p:bldP spid="78" grpId="0"/>
      <p:bldP spid="3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520701" y="1446213"/>
            <a:ext cx="4521517" cy="453167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p:txBody>
          <a:bodyPr/>
          <a:lstStyle/>
          <a:p>
            <a:r>
              <a:rPr lang="en-US" smtClean="0"/>
              <a:t>Page Blob – Random Read/Write</a:t>
            </a:r>
            <a:endParaRPr lang="en-US" dirty="0"/>
          </a:p>
        </p:txBody>
      </p:sp>
      <p:sp>
        <p:nvSpPr>
          <p:cNvPr id="40" name="Content Placeholder 2"/>
          <p:cNvSpPr txBox="1">
            <a:spLocks/>
          </p:cNvSpPr>
          <p:nvPr/>
        </p:nvSpPr>
        <p:spPr>
          <a:xfrm>
            <a:off x="5446715" y="1498600"/>
            <a:ext cx="5829537" cy="4902200"/>
          </a:xfrm>
          <a:prstGeom prst="rect">
            <a:avLst/>
          </a:prstGeom>
        </p:spPr>
        <p:txBody>
          <a:bodyPr vert="horz" wrap="square" lIns="0" tIns="0" rIns="0" bIns="0" rtlCol="0">
            <a:no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3175" indent="0" defTabSz="914363">
              <a:lnSpc>
                <a:spcPct val="110000"/>
              </a:lnSpc>
              <a:spcBef>
                <a:spcPts val="0"/>
              </a:spcBef>
              <a:buSzPct val="80000"/>
              <a:buNone/>
            </a:pPr>
            <a:r>
              <a:rPr lang="en-US" sz="4000" spc="-100" dirty="0">
                <a:solidFill>
                  <a:schemeClr val="accent2">
                    <a:alpha val="99000"/>
                  </a:schemeClr>
                </a:solidFill>
                <a:latin typeface="Segoe UI Light" pitchFamily="34" charset="0"/>
              </a:rPr>
              <a:t>Create </a:t>
            </a:r>
            <a:r>
              <a:rPr lang="en-US" sz="4000" spc="-100" dirty="0" err="1">
                <a:solidFill>
                  <a:schemeClr val="accent2">
                    <a:alpha val="99000"/>
                  </a:schemeClr>
                </a:solidFill>
                <a:latin typeface="Segoe UI Light" pitchFamily="34" charset="0"/>
              </a:rPr>
              <a:t>MyBlob</a:t>
            </a:r>
            <a:endParaRPr lang="en-US" sz="4000" spc="-100" dirty="0">
              <a:solidFill>
                <a:schemeClr val="accent2">
                  <a:alpha val="99000"/>
                </a:schemeClr>
              </a:solidFill>
              <a:latin typeface="Segoe UI Light" pitchFamily="34" charset="0"/>
            </a:endParaRPr>
          </a:p>
          <a:p>
            <a:pPr marL="533306" lvl="1" indent="0">
              <a:spcBef>
                <a:spcPts val="0"/>
              </a:spcBef>
              <a:buNone/>
            </a:pPr>
            <a:r>
              <a:rPr lang="en-US" sz="1600" dirty="0">
                <a:solidFill>
                  <a:schemeClr val="bg1">
                    <a:alpha val="99000"/>
                  </a:schemeClr>
                </a:solidFill>
              </a:rPr>
              <a:t>Specify Blob Size = 10 </a:t>
            </a:r>
            <a:r>
              <a:rPr lang="en-US" sz="1600" dirty="0" err="1">
                <a:solidFill>
                  <a:schemeClr val="bg1">
                    <a:alpha val="99000"/>
                  </a:schemeClr>
                </a:solidFill>
              </a:rPr>
              <a:t>Gbytes</a:t>
            </a:r>
            <a:endParaRPr lang="en-US" sz="1600" dirty="0">
              <a:solidFill>
                <a:schemeClr val="bg1">
                  <a:alpha val="99000"/>
                </a:schemeClr>
              </a:solidFill>
            </a:endParaRPr>
          </a:p>
          <a:p>
            <a:pPr marL="533306" lvl="1" indent="0">
              <a:buNone/>
            </a:pPr>
            <a:r>
              <a:rPr lang="en-US" sz="1600" dirty="0">
                <a:solidFill>
                  <a:schemeClr val="bg1">
                    <a:alpha val="99000"/>
                  </a:schemeClr>
                </a:solidFill>
              </a:rPr>
              <a:t>Sparse storage - Only charged for pages with data stored in them</a:t>
            </a:r>
          </a:p>
          <a:p>
            <a:pPr marL="0" indent="0">
              <a:buNone/>
            </a:pPr>
            <a:r>
              <a:rPr lang="en-US" sz="1800" dirty="0">
                <a:solidFill>
                  <a:schemeClr val="bg1">
                    <a:alpha val="99000"/>
                  </a:schemeClr>
                </a:solidFill>
              </a:rPr>
              <a:t>Fixed Page Size = 512 bytes</a:t>
            </a:r>
          </a:p>
          <a:p>
            <a:pPr marL="0" indent="0">
              <a:buNone/>
            </a:pPr>
            <a:r>
              <a:rPr lang="en-US" sz="1800" dirty="0">
                <a:solidFill>
                  <a:schemeClr val="bg1">
                    <a:alpha val="99000"/>
                  </a:schemeClr>
                </a:solidFill>
              </a:rPr>
              <a:t>Random Access Operations</a:t>
            </a:r>
          </a:p>
          <a:p>
            <a:pPr marL="533306" lvl="1" indent="0">
              <a:buNone/>
            </a:pPr>
            <a:r>
              <a:rPr lang="en-US" sz="1600" b="1" dirty="0" err="1">
                <a:solidFill>
                  <a:schemeClr val="bg1">
                    <a:alpha val="99000"/>
                  </a:schemeClr>
                </a:solidFill>
              </a:rPr>
              <a:t>PutPage</a:t>
            </a:r>
            <a:r>
              <a:rPr lang="en-US" sz="1600" dirty="0">
                <a:solidFill>
                  <a:schemeClr val="bg1">
                    <a:alpha val="99000"/>
                  </a:schemeClr>
                </a:solidFill>
              </a:rPr>
              <a:t>[512, 2048)</a:t>
            </a:r>
          </a:p>
          <a:p>
            <a:pPr marL="533306" lvl="1" indent="0">
              <a:buNone/>
            </a:pPr>
            <a:r>
              <a:rPr lang="en-US" sz="1600" b="1" dirty="0" err="1">
                <a:solidFill>
                  <a:schemeClr val="bg1">
                    <a:alpha val="99000"/>
                  </a:schemeClr>
                </a:solidFill>
              </a:rPr>
              <a:t>PutPage</a:t>
            </a:r>
            <a:r>
              <a:rPr lang="en-US" sz="1600" dirty="0">
                <a:solidFill>
                  <a:schemeClr val="bg1">
                    <a:alpha val="99000"/>
                  </a:schemeClr>
                </a:solidFill>
              </a:rPr>
              <a:t>[0, 1024)</a:t>
            </a:r>
          </a:p>
          <a:p>
            <a:pPr marL="533306" lvl="1" indent="0">
              <a:buNone/>
            </a:pPr>
            <a:r>
              <a:rPr lang="en-US" sz="1600" b="1" dirty="0" err="1">
                <a:solidFill>
                  <a:schemeClr val="bg1">
                    <a:alpha val="99000"/>
                  </a:schemeClr>
                </a:solidFill>
              </a:rPr>
              <a:t>ClearPage</a:t>
            </a:r>
            <a:r>
              <a:rPr lang="en-US" sz="1600" dirty="0">
                <a:solidFill>
                  <a:schemeClr val="bg1">
                    <a:alpha val="99000"/>
                  </a:schemeClr>
                </a:solidFill>
              </a:rPr>
              <a:t>[512, 1536)</a:t>
            </a:r>
          </a:p>
          <a:p>
            <a:pPr marL="533306" lvl="1" indent="0">
              <a:buNone/>
            </a:pPr>
            <a:r>
              <a:rPr lang="en-US" sz="1600" b="1" dirty="0" err="1">
                <a:solidFill>
                  <a:schemeClr val="bg1">
                    <a:alpha val="99000"/>
                  </a:schemeClr>
                </a:solidFill>
              </a:rPr>
              <a:t>PutPage</a:t>
            </a:r>
            <a:r>
              <a:rPr lang="en-US" sz="1600" dirty="0">
                <a:solidFill>
                  <a:schemeClr val="bg1">
                    <a:alpha val="99000"/>
                  </a:schemeClr>
                </a:solidFill>
              </a:rPr>
              <a:t>[2048,2560)</a:t>
            </a:r>
          </a:p>
          <a:p>
            <a:pPr marL="0" indent="0">
              <a:buNone/>
            </a:pPr>
            <a:r>
              <a:rPr lang="en-US" sz="1800" b="1" dirty="0" err="1">
                <a:solidFill>
                  <a:schemeClr val="bg1">
                    <a:alpha val="99000"/>
                  </a:schemeClr>
                </a:solidFill>
              </a:rPr>
              <a:t>GetPageRange</a:t>
            </a:r>
            <a:r>
              <a:rPr lang="en-US" sz="1800" dirty="0">
                <a:solidFill>
                  <a:schemeClr val="bg1">
                    <a:alpha val="99000"/>
                  </a:schemeClr>
                </a:solidFill>
              </a:rPr>
              <a:t>[0, 4096) returns valid data ranges:</a:t>
            </a:r>
          </a:p>
          <a:p>
            <a:pPr marL="533306" lvl="1" indent="0">
              <a:buNone/>
            </a:pPr>
            <a:r>
              <a:rPr lang="en-US" sz="1600" dirty="0">
                <a:solidFill>
                  <a:schemeClr val="bg1">
                    <a:alpha val="99000"/>
                  </a:schemeClr>
                </a:solidFill>
              </a:rPr>
              <a:t>[0,512) , [1536,2560)</a:t>
            </a:r>
          </a:p>
          <a:p>
            <a:pPr marL="0" indent="0">
              <a:buNone/>
            </a:pPr>
            <a:r>
              <a:rPr lang="en-US" sz="1800" b="1" dirty="0" err="1">
                <a:solidFill>
                  <a:schemeClr val="bg1">
                    <a:alpha val="99000"/>
                  </a:schemeClr>
                </a:solidFill>
              </a:rPr>
              <a:t>GetBlob</a:t>
            </a:r>
            <a:r>
              <a:rPr lang="en-US" sz="1800" dirty="0">
                <a:solidFill>
                  <a:schemeClr val="bg1">
                    <a:alpha val="99000"/>
                  </a:schemeClr>
                </a:solidFill>
              </a:rPr>
              <a:t>[1000, 2048) returns</a:t>
            </a:r>
          </a:p>
          <a:p>
            <a:pPr marL="533306" lvl="1" indent="0">
              <a:buNone/>
            </a:pPr>
            <a:r>
              <a:rPr lang="en-US" sz="1600" dirty="0">
                <a:solidFill>
                  <a:schemeClr val="bg1">
                    <a:alpha val="99000"/>
                  </a:schemeClr>
                </a:solidFill>
              </a:rPr>
              <a:t>All 0 for first 536 bytes</a:t>
            </a:r>
          </a:p>
          <a:p>
            <a:pPr marL="533306" lvl="1" indent="0">
              <a:buNone/>
            </a:pPr>
            <a:r>
              <a:rPr lang="en-US" sz="1600" dirty="0">
                <a:solidFill>
                  <a:schemeClr val="bg1">
                    <a:alpha val="99000"/>
                  </a:schemeClr>
                </a:solidFill>
              </a:rPr>
              <a:t>Next 512 bytes are data stored in [1536,2048)</a:t>
            </a:r>
          </a:p>
        </p:txBody>
      </p:sp>
      <p:sp>
        <p:nvSpPr>
          <p:cNvPr id="41" name="TextBox 40"/>
          <p:cNvSpPr txBox="1"/>
          <p:nvPr/>
        </p:nvSpPr>
        <p:spPr>
          <a:xfrm>
            <a:off x="1859043" y="1766873"/>
            <a:ext cx="268018" cy="276997"/>
          </a:xfrm>
          <a:prstGeom prst="rect">
            <a:avLst/>
          </a:prstGeom>
          <a:noFill/>
          <a:effectLst/>
        </p:spPr>
        <p:txBody>
          <a:bodyPr vert="horz" wrap="none" lIns="91436" tIns="45719" rIns="91440" bIns="45719" rtlCol="0">
            <a:spAutoFit/>
          </a:bodyPr>
          <a:lstStyle/>
          <a:p>
            <a:pPr algn="r"/>
            <a:r>
              <a:rPr lang="en-US" sz="1200" dirty="0">
                <a:solidFill>
                  <a:srgbClr val="595959">
                    <a:alpha val="99000"/>
                  </a:srgbClr>
                </a:solidFill>
              </a:rPr>
              <a:t>0</a:t>
            </a:r>
          </a:p>
        </p:txBody>
      </p:sp>
      <p:sp>
        <p:nvSpPr>
          <p:cNvPr id="43" name="Rectangle 42"/>
          <p:cNvSpPr/>
          <p:nvPr/>
        </p:nvSpPr>
        <p:spPr>
          <a:xfrm>
            <a:off x="1598415" y="5431652"/>
            <a:ext cx="587012" cy="276997"/>
          </a:xfrm>
          <a:prstGeom prst="rect">
            <a:avLst/>
          </a:prstGeom>
        </p:spPr>
        <p:txBody>
          <a:bodyPr wrap="none" lIns="91436" tIns="45719" rIns="91436" bIns="45719">
            <a:spAutoFit/>
          </a:bodyPr>
          <a:lstStyle/>
          <a:p>
            <a:pPr algn="r"/>
            <a:r>
              <a:rPr lang="en-US" sz="1200" dirty="0">
                <a:solidFill>
                  <a:srgbClr val="595959">
                    <a:alpha val="99000"/>
                  </a:srgbClr>
                </a:solidFill>
              </a:rPr>
              <a:t>10 GB</a:t>
            </a:r>
            <a:endParaRPr lang="en-US" sz="1200" baseline="30000" dirty="0">
              <a:solidFill>
                <a:srgbClr val="595959">
                  <a:alpha val="99000"/>
                </a:srgbClr>
              </a:solidFill>
            </a:endParaRPr>
          </a:p>
        </p:txBody>
      </p:sp>
      <p:sp>
        <p:nvSpPr>
          <p:cNvPr id="47" name="Rectangle 46"/>
          <p:cNvSpPr/>
          <p:nvPr/>
        </p:nvSpPr>
        <p:spPr>
          <a:xfrm rot="5400000">
            <a:off x="1104178" y="3003549"/>
            <a:ext cx="3657600" cy="1447800"/>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914061"/>
            <a:endParaRPr lang="en-US" dirty="0">
              <a:solidFill>
                <a:srgbClr val="FFFFFF">
                  <a:alpha val="99000"/>
                </a:srgbClr>
              </a:solidFill>
            </a:endParaRPr>
          </a:p>
        </p:txBody>
      </p:sp>
      <p:cxnSp>
        <p:nvCxnSpPr>
          <p:cNvPr id="49" name="Straight Connector 48"/>
          <p:cNvCxnSpPr/>
          <p:nvPr/>
        </p:nvCxnSpPr>
        <p:spPr>
          <a:xfrm rot="5400000">
            <a:off x="1081869" y="4527551"/>
            <a:ext cx="1753393" cy="794"/>
          </a:xfrm>
          <a:prstGeom prst="line">
            <a:avLst/>
          </a:prstGeom>
          <a:ln w="50800" cap="rnd">
            <a:solidFill>
              <a:srgbClr val="595959"/>
            </a:solidFill>
            <a:prstDash val="sysDot"/>
          </a:ln>
          <a:effectLst/>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661571" y="2078850"/>
            <a:ext cx="465491" cy="307754"/>
          </a:xfrm>
          <a:prstGeom prst="rect">
            <a:avLst/>
          </a:prstGeom>
        </p:spPr>
        <p:txBody>
          <a:bodyPr wrap="none" lIns="121899" tIns="60949" rIns="91440" bIns="60949">
            <a:spAutoFit/>
          </a:bodyPr>
          <a:lstStyle/>
          <a:p>
            <a:pPr algn="r"/>
            <a:r>
              <a:rPr lang="en-US" sz="1200" dirty="0">
                <a:solidFill>
                  <a:srgbClr val="595959">
                    <a:alpha val="99000"/>
                  </a:srgbClr>
                </a:solidFill>
              </a:rPr>
              <a:t>512</a:t>
            </a:r>
          </a:p>
        </p:txBody>
      </p:sp>
      <p:sp>
        <p:nvSpPr>
          <p:cNvPr id="53" name="Rectangle 52"/>
          <p:cNvSpPr/>
          <p:nvPr/>
        </p:nvSpPr>
        <p:spPr>
          <a:xfrm>
            <a:off x="1578215" y="2383650"/>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1024</a:t>
            </a:r>
          </a:p>
        </p:txBody>
      </p:sp>
      <p:cxnSp>
        <p:nvCxnSpPr>
          <p:cNvPr id="55" name="Straight Connector 54"/>
          <p:cNvCxnSpPr/>
          <p:nvPr/>
        </p:nvCxnSpPr>
        <p:spPr>
          <a:xfrm>
            <a:off x="2209079" y="2203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209079" y="43370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209079" y="46418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209079" y="2506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209079" y="28114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209079" y="31162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209079" y="34210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209079" y="37258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209079" y="4030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209079" y="49466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209079" y="5251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1578215" y="26840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1536</a:t>
            </a:r>
          </a:p>
        </p:txBody>
      </p:sp>
      <p:sp>
        <p:nvSpPr>
          <p:cNvPr id="77" name="Rectangle 76"/>
          <p:cNvSpPr/>
          <p:nvPr/>
        </p:nvSpPr>
        <p:spPr>
          <a:xfrm>
            <a:off x="1578215" y="29888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2048</a:t>
            </a:r>
          </a:p>
        </p:txBody>
      </p:sp>
      <p:sp>
        <p:nvSpPr>
          <p:cNvPr id="78" name="Rectangle 77"/>
          <p:cNvSpPr/>
          <p:nvPr/>
        </p:nvSpPr>
        <p:spPr>
          <a:xfrm>
            <a:off x="1578215" y="32936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2560</a:t>
            </a:r>
          </a:p>
        </p:txBody>
      </p:sp>
      <p:grpSp>
        <p:nvGrpSpPr>
          <p:cNvPr id="87" name="Group 103"/>
          <p:cNvGrpSpPr/>
          <p:nvPr/>
        </p:nvGrpSpPr>
        <p:grpSpPr>
          <a:xfrm>
            <a:off x="3809279" y="1898649"/>
            <a:ext cx="152400" cy="1524000"/>
            <a:chOff x="3505200" y="1828800"/>
            <a:chExt cx="152400" cy="1524000"/>
          </a:xfrm>
          <a:effectLst/>
        </p:grpSpPr>
        <p:sp>
          <p:nvSpPr>
            <p:cNvPr id="88" name="Right Brace 87"/>
            <p:cNvSpPr/>
            <p:nvPr/>
          </p:nvSpPr>
          <p:spPr>
            <a:xfrm>
              <a:off x="3505200" y="1828800"/>
              <a:ext cx="152400" cy="3048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89" name="Right Brace 88"/>
            <p:cNvSpPr/>
            <p:nvPr/>
          </p:nvSpPr>
          <p:spPr>
            <a:xfrm>
              <a:off x="3505200" y="2743200"/>
              <a:ext cx="152400" cy="6096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grpSp>
      <p:sp>
        <p:nvSpPr>
          <p:cNvPr id="90" name="Right Brace 89"/>
          <p:cNvSpPr/>
          <p:nvPr/>
        </p:nvSpPr>
        <p:spPr>
          <a:xfrm>
            <a:off x="3809279" y="2425700"/>
            <a:ext cx="152400" cy="692151"/>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lIns="91436" tIns="45719" rIns="91436" bIns="45719" rtlCol="0" anchor="ctr"/>
          <a:lstStyle/>
          <a:p>
            <a:pPr algn="ctr"/>
            <a:endParaRPr lang="en-US" dirty="0"/>
          </a:p>
        </p:txBody>
      </p:sp>
      <p:sp>
        <p:nvSpPr>
          <p:cNvPr id="6" name="Rectangle 5"/>
          <p:cNvSpPr/>
          <p:nvPr/>
        </p:nvSpPr>
        <p:spPr>
          <a:xfrm rot="5400000">
            <a:off x="1794326" y="3545276"/>
            <a:ext cx="2329869" cy="369332"/>
          </a:xfrm>
          <a:prstGeom prst="rect">
            <a:avLst/>
          </a:prstGeom>
        </p:spPr>
        <p:txBody>
          <a:bodyPr wrap="none">
            <a:spAutoFit/>
          </a:bodyPr>
          <a:lstStyle/>
          <a:p>
            <a:pPr algn="ctr" defTabSz="914061"/>
            <a:r>
              <a:rPr lang="en-US" dirty="0">
                <a:solidFill>
                  <a:srgbClr val="FFFFFF">
                    <a:alpha val="99000"/>
                  </a:srgbClr>
                </a:solidFill>
              </a:rPr>
              <a:t>10 GB Address Space</a:t>
            </a:r>
          </a:p>
        </p:txBody>
      </p:sp>
      <p:sp>
        <p:nvSpPr>
          <p:cNvPr id="79" name="Rectangle 78"/>
          <p:cNvSpPr/>
          <p:nvPr/>
        </p:nvSpPr>
        <p:spPr>
          <a:xfrm rot="5400000">
            <a:off x="2475779" y="1936750"/>
            <a:ext cx="914400" cy="14478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80" name="Rectangle 79"/>
          <p:cNvSpPr/>
          <p:nvPr/>
        </p:nvSpPr>
        <p:spPr>
          <a:xfrm rot="5400000">
            <a:off x="2628179" y="1479550"/>
            <a:ext cx="609600" cy="1447800"/>
          </a:xfrm>
          <a:prstGeom prst="rect">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81" name="Group 71"/>
          <p:cNvGrpSpPr/>
          <p:nvPr/>
        </p:nvGrpSpPr>
        <p:grpSpPr>
          <a:xfrm>
            <a:off x="2209080" y="2203449"/>
            <a:ext cx="1447800" cy="609600"/>
            <a:chOff x="3733800" y="1828800"/>
            <a:chExt cx="1447805" cy="306388"/>
          </a:xfrm>
          <a:solidFill>
            <a:schemeClr val="accent5"/>
          </a:solidFill>
          <a:effectLst/>
        </p:grpSpPr>
        <p:sp>
          <p:nvSpPr>
            <p:cNvPr id="82" name="Rectangle 81"/>
            <p:cNvSpPr/>
            <p:nvPr/>
          </p:nvSpPr>
          <p:spPr>
            <a:xfrm rot="5400000">
              <a:off x="4305300" y="1257301"/>
              <a:ext cx="304800" cy="1447800"/>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cxnSp>
          <p:nvCxnSpPr>
            <p:cNvPr id="83" name="Straight Connector 82"/>
            <p:cNvCxnSpPr/>
            <p:nvPr/>
          </p:nvCxnSpPr>
          <p:spPr>
            <a:xfrm>
              <a:off x="3733804" y="19812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3" y="21336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4" y="18288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2780579" y="2546350"/>
            <a:ext cx="304800" cy="1447800"/>
          </a:xfrm>
          <a:prstGeom prst="rect">
            <a:avLst/>
          </a:prstGeom>
          <a:solidFill>
            <a:srgbClr val="00B05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Tree>
    <p:extLst>
      <p:ext uri="{BB962C8B-B14F-4D97-AF65-F5344CB8AC3E}">
        <p14:creationId xmlns:p14="http://schemas.microsoft.com/office/powerpoint/2010/main" val="2991541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
                                            <p:txEl>
                                              <p:pRg st="1" end="1"/>
                                            </p:txEl>
                                          </p:spTgt>
                                        </p:tgtEl>
                                        <p:attrNameLst>
                                          <p:attrName>style.visibility</p:attrName>
                                        </p:attrNameLst>
                                      </p:cBhvr>
                                      <p:to>
                                        <p:strVal val="visible"/>
                                      </p:to>
                                    </p:set>
                                    <p:animEffect transition="in" filter="fade">
                                      <p:cBhvr>
                                        <p:cTn id="10" dur="500"/>
                                        <p:tgtEl>
                                          <p:spTgt spid="4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xEl>
                                              <p:pRg st="2" end="2"/>
                                            </p:txEl>
                                          </p:spTgt>
                                        </p:tgtEl>
                                        <p:attrNameLst>
                                          <p:attrName>style.visibility</p:attrName>
                                        </p:attrNameLst>
                                      </p:cBhvr>
                                      <p:to>
                                        <p:strVal val="visible"/>
                                      </p:to>
                                    </p:set>
                                    <p:animEffect transition="in" filter="fade">
                                      <p:cBhvr>
                                        <p:cTn id="13" dur="500"/>
                                        <p:tgtEl>
                                          <p:spTgt spid="4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0">
                                            <p:txEl>
                                              <p:pRg st="3" end="3"/>
                                            </p:txEl>
                                          </p:spTgt>
                                        </p:tgtEl>
                                        <p:attrNameLst>
                                          <p:attrName>style.visibility</p:attrName>
                                        </p:attrNameLst>
                                      </p:cBhvr>
                                      <p:to>
                                        <p:strVal val="visible"/>
                                      </p:to>
                                    </p:set>
                                    <p:animEffect transition="in" filter="fade">
                                      <p:cBhvr>
                                        <p:cTn id="24" dur="500"/>
                                        <p:tgtEl>
                                          <p:spTgt spid="40">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0">
                                            <p:txEl>
                                              <p:pRg st="4" end="4"/>
                                            </p:txEl>
                                          </p:spTgt>
                                        </p:tgtEl>
                                        <p:attrNameLst>
                                          <p:attrName>style.visibility</p:attrName>
                                        </p:attrNameLst>
                                      </p:cBhvr>
                                      <p:to>
                                        <p:strVal val="visible"/>
                                      </p:to>
                                    </p:set>
                                    <p:animEffect transition="in" filter="fade">
                                      <p:cBhvr>
                                        <p:cTn id="29" dur="500"/>
                                        <p:tgtEl>
                                          <p:spTgt spid="40">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0">
                                            <p:txEl>
                                              <p:pRg st="5" end="5"/>
                                            </p:txEl>
                                          </p:spTgt>
                                        </p:tgtEl>
                                        <p:attrNameLst>
                                          <p:attrName>style.visibility</p:attrName>
                                        </p:attrNameLst>
                                      </p:cBhvr>
                                      <p:to>
                                        <p:strVal val="visible"/>
                                      </p:to>
                                    </p:set>
                                    <p:animEffect transition="in" filter="fade">
                                      <p:cBhvr>
                                        <p:cTn id="34" dur="500"/>
                                        <p:tgtEl>
                                          <p:spTgt spid="40">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1000"/>
                                        <p:tgtEl>
                                          <p:spTgt spid="7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
                                            <p:txEl>
                                              <p:pRg st="6" end="6"/>
                                            </p:txEl>
                                          </p:spTgt>
                                        </p:tgtEl>
                                        <p:attrNameLst>
                                          <p:attrName>style.visibility</p:attrName>
                                        </p:attrNameLst>
                                      </p:cBhvr>
                                      <p:to>
                                        <p:strVal val="visible"/>
                                      </p:to>
                                    </p:set>
                                    <p:animEffect transition="in" filter="fade">
                                      <p:cBhvr>
                                        <p:cTn id="42" dur="500"/>
                                        <p:tgtEl>
                                          <p:spTgt spid="40">
                                            <p:txEl>
                                              <p:pRg st="6" end="6"/>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1000"/>
                                        <p:tgtEl>
                                          <p:spTgt spid="8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0">
                                            <p:txEl>
                                              <p:pRg st="7" end="7"/>
                                            </p:txEl>
                                          </p:spTgt>
                                        </p:tgtEl>
                                        <p:attrNameLst>
                                          <p:attrName>style.visibility</p:attrName>
                                        </p:attrNameLst>
                                      </p:cBhvr>
                                      <p:to>
                                        <p:strVal val="visible"/>
                                      </p:to>
                                    </p:set>
                                    <p:animEffect transition="in" filter="fade">
                                      <p:cBhvr>
                                        <p:cTn id="50" dur="500"/>
                                        <p:tgtEl>
                                          <p:spTgt spid="40">
                                            <p:txEl>
                                              <p:pRg st="7" end="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1000"/>
                                        <p:tgtEl>
                                          <p:spTgt spid="8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0">
                                            <p:txEl>
                                              <p:pRg st="8" end="8"/>
                                            </p:txEl>
                                          </p:spTgt>
                                        </p:tgtEl>
                                        <p:attrNameLst>
                                          <p:attrName>style.visibility</p:attrName>
                                        </p:attrNameLst>
                                      </p:cBhvr>
                                      <p:to>
                                        <p:strVal val="visible"/>
                                      </p:to>
                                    </p:set>
                                    <p:animEffect transition="in" filter="fade">
                                      <p:cBhvr>
                                        <p:cTn id="58" dur="500"/>
                                        <p:tgtEl>
                                          <p:spTgt spid="40">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6"/>
                                        </p:tgtEl>
                                        <p:attrNameLst>
                                          <p:attrName>style.visibility</p:attrName>
                                        </p:attrNameLst>
                                      </p:cBhvr>
                                      <p:to>
                                        <p:strVal val="visible"/>
                                      </p:to>
                                    </p:set>
                                    <p:animEffect transition="in" filter="fade">
                                      <p:cBhvr>
                                        <p:cTn id="61" dur="1000"/>
                                        <p:tgtEl>
                                          <p:spTgt spid="8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0">
                                            <p:txEl>
                                              <p:pRg st="9" end="9"/>
                                            </p:txEl>
                                          </p:spTgt>
                                        </p:tgtEl>
                                        <p:attrNameLst>
                                          <p:attrName>style.visibility</p:attrName>
                                        </p:attrNameLst>
                                      </p:cBhvr>
                                      <p:to>
                                        <p:strVal val="visible"/>
                                      </p:to>
                                    </p:set>
                                    <p:animEffect transition="in" filter="fade">
                                      <p:cBhvr>
                                        <p:cTn id="66" dur="500"/>
                                        <p:tgtEl>
                                          <p:spTgt spid="40">
                                            <p:txEl>
                                              <p:pRg st="9" end="9"/>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0">
                                            <p:txEl>
                                              <p:pRg st="10" end="10"/>
                                            </p:txEl>
                                          </p:spTgt>
                                        </p:tgtEl>
                                        <p:attrNameLst>
                                          <p:attrName>style.visibility</p:attrName>
                                        </p:attrNameLst>
                                      </p:cBhvr>
                                      <p:to>
                                        <p:strVal val="visible"/>
                                      </p:to>
                                    </p:set>
                                    <p:animEffect transition="in" filter="fade">
                                      <p:cBhvr>
                                        <p:cTn id="69" dur="500"/>
                                        <p:tgtEl>
                                          <p:spTgt spid="40">
                                            <p:txEl>
                                              <p:pRg st="10" end="10"/>
                                            </p:txEl>
                                          </p:spTgt>
                                        </p:tgtEl>
                                      </p:cBhvr>
                                    </p:animEffect>
                                  </p:childTnLst>
                                </p:cTn>
                              </p:par>
                            </p:childTnLst>
                          </p:cTn>
                        </p:par>
                        <p:par>
                          <p:cTn id="70" fill="hold">
                            <p:stCondLst>
                              <p:cond delay="500"/>
                            </p:stCondLst>
                            <p:childTnLst>
                              <p:par>
                                <p:cTn id="71" presetID="10" presetClass="entr" presetSubtype="0" fill="hold" nodeType="afterEffect">
                                  <p:stCondLst>
                                    <p:cond delay="0"/>
                                  </p:stCondLst>
                                  <p:childTnLst>
                                    <p:set>
                                      <p:cBhvr>
                                        <p:cTn id="72" dur="1" fill="hold">
                                          <p:stCondLst>
                                            <p:cond delay="0"/>
                                          </p:stCondLst>
                                        </p:cTn>
                                        <p:tgtEl>
                                          <p:spTgt spid="87"/>
                                        </p:tgtEl>
                                        <p:attrNameLst>
                                          <p:attrName>style.visibility</p:attrName>
                                        </p:attrNameLst>
                                      </p:cBhvr>
                                      <p:to>
                                        <p:strVal val="visible"/>
                                      </p:to>
                                    </p:set>
                                    <p:animEffect transition="in" filter="fade">
                                      <p:cBhvr>
                                        <p:cTn id="73" dur="250"/>
                                        <p:tgtEl>
                                          <p:spTgt spid="8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0">
                                            <p:txEl>
                                              <p:pRg st="11" end="11"/>
                                            </p:txEl>
                                          </p:spTgt>
                                        </p:tgtEl>
                                        <p:attrNameLst>
                                          <p:attrName>style.visibility</p:attrName>
                                        </p:attrNameLst>
                                      </p:cBhvr>
                                      <p:to>
                                        <p:strVal val="visible"/>
                                      </p:to>
                                    </p:set>
                                    <p:animEffect transition="in" filter="fade">
                                      <p:cBhvr>
                                        <p:cTn id="78" dur="500"/>
                                        <p:tgtEl>
                                          <p:spTgt spid="40">
                                            <p:txEl>
                                              <p:pRg st="11" end="11"/>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0">
                                            <p:txEl>
                                              <p:pRg st="12" end="12"/>
                                            </p:txEl>
                                          </p:spTgt>
                                        </p:tgtEl>
                                        <p:attrNameLst>
                                          <p:attrName>style.visibility</p:attrName>
                                        </p:attrNameLst>
                                      </p:cBhvr>
                                      <p:to>
                                        <p:strVal val="visible"/>
                                      </p:to>
                                    </p:set>
                                    <p:animEffect transition="in" filter="fade">
                                      <p:cBhvr>
                                        <p:cTn id="81" dur="500"/>
                                        <p:tgtEl>
                                          <p:spTgt spid="40">
                                            <p:txEl>
                                              <p:pRg st="12" end="12"/>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40">
                                            <p:txEl>
                                              <p:pRg st="13" end="13"/>
                                            </p:txEl>
                                          </p:spTgt>
                                        </p:tgtEl>
                                        <p:attrNameLst>
                                          <p:attrName>style.visibility</p:attrName>
                                        </p:attrNameLst>
                                      </p:cBhvr>
                                      <p:to>
                                        <p:strVal val="visible"/>
                                      </p:to>
                                    </p:set>
                                    <p:animEffect transition="in" filter="fade">
                                      <p:cBhvr>
                                        <p:cTn id="84" dur="500"/>
                                        <p:tgtEl>
                                          <p:spTgt spid="40">
                                            <p:txEl>
                                              <p:pRg st="13" end="13"/>
                                            </p:txEl>
                                          </p:spTgt>
                                        </p:tgtEl>
                                      </p:cBhvr>
                                    </p:animEffect>
                                  </p:childTnLst>
                                </p:cTn>
                              </p:par>
                              <p:par>
                                <p:cTn id="85" presetID="10" presetClass="exit" presetSubtype="0" fill="hold" nodeType="withEffect">
                                  <p:stCondLst>
                                    <p:cond delay="0"/>
                                  </p:stCondLst>
                                  <p:childTnLst>
                                    <p:animEffect transition="out" filter="fade">
                                      <p:cBhvr>
                                        <p:cTn id="86" dur="500"/>
                                        <p:tgtEl>
                                          <p:spTgt spid="87"/>
                                        </p:tgtEl>
                                      </p:cBhvr>
                                    </p:animEffect>
                                    <p:set>
                                      <p:cBhvr>
                                        <p:cTn id="87" dur="1" fill="hold">
                                          <p:stCondLst>
                                            <p:cond delay="499"/>
                                          </p:stCondLst>
                                        </p:cTn>
                                        <p:tgtEl>
                                          <p:spTgt spid="87"/>
                                        </p:tgtEl>
                                        <p:attrNameLst>
                                          <p:attrName>style.visibility</p:attrName>
                                        </p:attrNameLst>
                                      </p:cBhvr>
                                      <p:to>
                                        <p:strVal val="hidden"/>
                                      </p:to>
                                    </p:se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90"/>
                                        </p:tgtEl>
                                        <p:attrNameLst>
                                          <p:attrName>style.visibility</p:attrName>
                                        </p:attrNameLst>
                                      </p:cBhvr>
                                      <p:to>
                                        <p:strVal val="visible"/>
                                      </p:to>
                                    </p:set>
                                    <p:animEffect transition="in" filter="fade">
                                      <p:cBhvr>
                                        <p:cTn id="9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P spid="90" grpId="0" animBg="1"/>
      <p:bldP spid="79" grpId="0" animBg="1"/>
      <p:bldP spid="80" grpId="0" animBg="1"/>
      <p:bldP spid="8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Shared Access </a:t>
            </a:r>
            <a:r>
              <a:rPr lang="en-NZ" dirty="0"/>
              <a:t>Signatures</a:t>
            </a:r>
          </a:p>
        </p:txBody>
      </p:sp>
      <p:sp>
        <p:nvSpPr>
          <p:cNvPr id="3" name="Content Placeholder 2"/>
          <p:cNvSpPr>
            <a:spLocks noGrp="1"/>
          </p:cNvSpPr>
          <p:nvPr>
            <p:ph type="body" sz="quarter" idx="4294967295"/>
          </p:nvPr>
        </p:nvSpPr>
        <p:spPr>
          <a:xfrm>
            <a:off x="560798" y="1447800"/>
            <a:ext cx="10588215" cy="5143500"/>
          </a:xfrm>
        </p:spPr>
        <p:txBody>
          <a:bodyPr>
            <a:normAutofit fontScale="85000" lnSpcReduction="20000"/>
          </a:bodyPr>
          <a:lstStyle/>
          <a:p>
            <a:pPr marL="0" indent="0">
              <a:buNone/>
            </a:pPr>
            <a:r>
              <a:rPr lang="en-NZ" dirty="0">
                <a:solidFill>
                  <a:schemeClr val="accent2">
                    <a:alpha val="99000"/>
                  </a:schemeClr>
                </a:solidFill>
              </a:rPr>
              <a:t>Fine grain access rights to blobs and containers</a:t>
            </a:r>
          </a:p>
          <a:p>
            <a:pPr marL="0" indent="0">
              <a:buNone/>
            </a:pPr>
            <a:r>
              <a:rPr lang="en-NZ" dirty="0">
                <a:solidFill>
                  <a:schemeClr val="accent2">
                    <a:alpha val="99000"/>
                  </a:schemeClr>
                </a:solidFill>
              </a:rPr>
              <a:t>Sign URL with storage key – permit elevated rights</a:t>
            </a:r>
          </a:p>
          <a:p>
            <a:pPr marL="0" indent="0">
              <a:buNone/>
            </a:pPr>
            <a:r>
              <a:rPr lang="en-NZ" dirty="0">
                <a:solidFill>
                  <a:schemeClr val="accent2">
                    <a:alpha val="99000"/>
                  </a:schemeClr>
                </a:solidFill>
              </a:rPr>
              <a:t>Revocation</a:t>
            </a:r>
          </a:p>
          <a:p>
            <a:pPr lvl="1"/>
            <a:r>
              <a:rPr lang="en-NZ" sz="2400" spc="-51" dirty="0"/>
              <a:t>Use short time periods and re-issue</a:t>
            </a:r>
          </a:p>
          <a:p>
            <a:pPr lvl="1"/>
            <a:r>
              <a:rPr lang="en-NZ" sz="2400" spc="-51" dirty="0"/>
              <a:t>Use container level policy that can be deleted</a:t>
            </a:r>
          </a:p>
          <a:p>
            <a:pPr lvl="1"/>
            <a:endParaRPr lang="en-NZ" sz="2400" spc="-51" dirty="0"/>
          </a:p>
          <a:p>
            <a:pPr marL="0" indent="0">
              <a:buNone/>
            </a:pPr>
            <a:r>
              <a:rPr lang="en-NZ" dirty="0">
                <a:solidFill>
                  <a:schemeClr val="accent2">
                    <a:alpha val="99000"/>
                  </a:schemeClr>
                </a:solidFill>
              </a:rPr>
              <a:t>Two broad approaches</a:t>
            </a:r>
          </a:p>
          <a:p>
            <a:pPr lvl="1"/>
            <a:r>
              <a:rPr lang="en-NZ" sz="2400" spc="-51" dirty="0"/>
              <a:t>Ad-hoc</a:t>
            </a:r>
          </a:p>
          <a:p>
            <a:pPr lvl="1"/>
            <a:r>
              <a:rPr lang="en-NZ" sz="2400" spc="-51" dirty="0"/>
              <a:t>Policy based</a:t>
            </a:r>
          </a:p>
        </p:txBody>
      </p:sp>
      <p:sp>
        <p:nvSpPr>
          <p:cNvPr id="4" name="Freeform 154"/>
          <p:cNvSpPr>
            <a:spLocks noEditPoints="1"/>
          </p:cNvSpPr>
          <p:nvPr/>
        </p:nvSpPr>
        <p:spPr bwMode="black">
          <a:xfrm>
            <a:off x="7677854" y="3348722"/>
            <a:ext cx="2863914" cy="2863166"/>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13742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2400"/>
              </a:spcBef>
              <a:buNone/>
            </a:pPr>
            <a:r>
              <a:rPr lang="en-US" sz="4400" spc="-51" dirty="0" smtClean="0">
                <a:solidFill>
                  <a:schemeClr val="bg2"/>
                </a:solidFill>
                <a:latin typeface="+mj-lt"/>
              </a:rPr>
              <a:t>SQL </a:t>
            </a:r>
            <a:r>
              <a:rPr lang="en-US" sz="4400" spc="-51" dirty="0">
                <a:solidFill>
                  <a:schemeClr val="bg2"/>
                </a:solidFill>
                <a:latin typeface="+mj-lt"/>
              </a:rPr>
              <a:t>Server database technology </a:t>
            </a:r>
            <a:r>
              <a:rPr lang="en-US" sz="4400" spc="-51" dirty="0" smtClean="0">
                <a:solidFill>
                  <a:schemeClr val="bg2"/>
                </a:solidFill>
                <a:latin typeface="+mj-lt"/>
              </a:rPr>
              <a:t>“as </a:t>
            </a:r>
            <a:r>
              <a:rPr lang="en-US" sz="4400" spc="-51" dirty="0">
                <a:solidFill>
                  <a:schemeClr val="bg2"/>
                </a:solidFill>
                <a:latin typeface="+mj-lt"/>
              </a:rPr>
              <a:t>a </a:t>
            </a:r>
            <a:r>
              <a:rPr lang="en-US" sz="4400" spc="-51" dirty="0" smtClean="0">
                <a:solidFill>
                  <a:schemeClr val="bg2"/>
                </a:solidFill>
                <a:latin typeface="+mj-lt"/>
              </a:rPr>
              <a:t>Service”</a:t>
            </a:r>
          </a:p>
          <a:p>
            <a:pPr marL="252000" lvl="1" indent="0" defTabSz="914325">
              <a:spcBef>
                <a:spcPts val="2400"/>
              </a:spcBef>
              <a:buNone/>
            </a:pPr>
            <a:r>
              <a:rPr lang="en-US" sz="4400" spc="-51" dirty="0" smtClean="0">
                <a:solidFill>
                  <a:schemeClr val="bg2"/>
                </a:solidFill>
                <a:latin typeface="+mj-lt"/>
              </a:rPr>
              <a:t>Fully Managed</a:t>
            </a:r>
          </a:p>
          <a:p>
            <a:pPr marL="252000" lvl="1" indent="0" defTabSz="914325">
              <a:spcBef>
                <a:spcPts val="2400"/>
              </a:spcBef>
              <a:buNone/>
            </a:pPr>
            <a:r>
              <a:rPr lang="en-US" sz="4400" spc="-51" dirty="0" smtClean="0">
                <a:solidFill>
                  <a:schemeClr val="bg2"/>
                </a:solidFill>
                <a:latin typeface="+mj-lt"/>
              </a:rPr>
              <a:t>Enterprise-ready </a:t>
            </a:r>
            <a:r>
              <a:rPr lang="en-US" sz="4400" spc="-51" dirty="0">
                <a:solidFill>
                  <a:schemeClr val="bg2"/>
                </a:solidFill>
                <a:latin typeface="+mj-lt"/>
              </a:rPr>
              <a:t>with automatic support for </a:t>
            </a:r>
            <a:r>
              <a:rPr lang="en-US" sz="4400" spc="-51" dirty="0" smtClean="0">
                <a:solidFill>
                  <a:schemeClr val="bg2"/>
                </a:solidFill>
                <a:latin typeface="+mj-lt"/>
              </a:rPr>
              <a:t>HA, DR, Backups, replication and more</a:t>
            </a:r>
          </a:p>
          <a:p>
            <a:pPr marL="252000" lvl="1" indent="0" defTabSz="914325">
              <a:spcBef>
                <a:spcPts val="2400"/>
              </a:spcBef>
              <a:buNone/>
            </a:pPr>
            <a:r>
              <a:rPr lang="en-US" sz="4400" spc="-51" dirty="0" smtClean="0">
                <a:solidFill>
                  <a:schemeClr val="bg2"/>
                </a:solidFill>
                <a:latin typeface="+mj-lt"/>
              </a:rPr>
              <a:t>Can scale out elastically using </a:t>
            </a:r>
            <a:r>
              <a:rPr lang="en-US" sz="4400" spc="-51" dirty="0" err="1" smtClean="0">
                <a:solidFill>
                  <a:schemeClr val="bg2"/>
                </a:solidFill>
                <a:latin typeface="+mj-lt"/>
              </a:rPr>
              <a:t>ElasticScale</a:t>
            </a:r>
            <a:endParaRPr lang="en-US" sz="4400" spc="-51" dirty="0" smtClean="0">
              <a:solidFill>
                <a:schemeClr val="bg2"/>
              </a:solidFill>
              <a:latin typeface="+mj-lt"/>
            </a:endParaRPr>
          </a:p>
        </p:txBody>
      </p:sp>
      <p:pic>
        <p:nvPicPr>
          <p:cNvPr id="7" name="Picture 6"/>
          <p:cNvPicPr>
            <a:picLocks noChangeAspect="1"/>
          </p:cNvPicPr>
          <p:nvPr/>
        </p:nvPicPr>
        <p:blipFill>
          <a:blip r:embed="rId3">
            <a:biLevel thresh="25000"/>
          </a:blip>
          <a:stretch>
            <a:fillRect/>
          </a:stretch>
        </p:blipFill>
        <p:spPr>
          <a:xfrm>
            <a:off x="11287913" y="72570"/>
            <a:ext cx="817002" cy="859814"/>
          </a:xfrm>
          <a:prstGeom prst="rect">
            <a:avLst/>
          </a:prstGeom>
        </p:spPr>
      </p:pic>
      <p:sp>
        <p:nvSpPr>
          <p:cNvPr id="9"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 The Basics</a:t>
            </a:r>
          </a:p>
        </p:txBody>
      </p:sp>
    </p:spTree>
    <p:extLst>
      <p:ext uri="{BB962C8B-B14F-4D97-AF65-F5344CB8AC3E}">
        <p14:creationId xmlns:p14="http://schemas.microsoft.com/office/powerpoint/2010/main" val="75248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Ad Hoc </a:t>
            </a:r>
            <a:r>
              <a:rPr lang="en-NZ" dirty="0"/>
              <a:t>Signatures</a:t>
            </a:r>
          </a:p>
        </p:txBody>
      </p:sp>
      <p:sp>
        <p:nvSpPr>
          <p:cNvPr id="3" name="Content Placeholder 2"/>
          <p:cNvSpPr>
            <a:spLocks noGrp="1"/>
          </p:cNvSpPr>
          <p:nvPr>
            <p:ph type="body" sz="quarter" idx="4294967295"/>
          </p:nvPr>
        </p:nvSpPr>
        <p:spPr>
          <a:xfrm>
            <a:off x="557784" y="1447800"/>
            <a:ext cx="11149013" cy="2779713"/>
          </a:xfrm>
        </p:spPr>
        <p:txBody>
          <a:bodyPr>
            <a:normAutofit fontScale="62500" lnSpcReduction="20000"/>
          </a:bodyPr>
          <a:lstStyle/>
          <a:p>
            <a:pPr marL="0" indent="0">
              <a:buNone/>
            </a:pPr>
            <a:r>
              <a:rPr lang="en-NZ" sz="3800" dirty="0">
                <a:solidFill>
                  <a:schemeClr val="accent2">
                    <a:alpha val="99000"/>
                  </a:schemeClr>
                </a:solidFill>
              </a:rPr>
              <a:t>Create Short Dated Shared Access Signature</a:t>
            </a:r>
          </a:p>
          <a:p>
            <a:pPr lvl="1">
              <a:lnSpc>
                <a:spcPct val="110000"/>
              </a:lnSpc>
            </a:pPr>
            <a:r>
              <a:rPr lang="en-US" spc="-51" dirty="0" err="1"/>
              <a:t>Signedresource</a:t>
            </a:r>
            <a:r>
              <a:rPr lang="en-US" spc="-51" dirty="0"/>
              <a:t> </a:t>
            </a:r>
            <a:r>
              <a:rPr lang="en-NZ" spc="-51" dirty="0"/>
              <a:t>Blob or Container</a:t>
            </a:r>
          </a:p>
          <a:p>
            <a:pPr lvl="1">
              <a:lnSpc>
                <a:spcPct val="110000"/>
              </a:lnSpc>
            </a:pPr>
            <a:r>
              <a:rPr lang="en-US" spc="-51" dirty="0" err="1"/>
              <a:t>AccessPolicy</a:t>
            </a:r>
            <a:r>
              <a:rPr lang="en-US" spc="-51" dirty="0"/>
              <a:t> </a:t>
            </a:r>
            <a:r>
              <a:rPr lang="en-NZ" spc="-51" dirty="0"/>
              <a:t>Start, Expiry and Permissions</a:t>
            </a:r>
          </a:p>
          <a:p>
            <a:pPr lvl="1">
              <a:lnSpc>
                <a:spcPct val="110000"/>
              </a:lnSpc>
            </a:pPr>
            <a:r>
              <a:rPr lang="en-US" spc="-51" dirty="0"/>
              <a:t>Signature </a:t>
            </a:r>
            <a:r>
              <a:rPr lang="en-NZ" spc="-51" dirty="0"/>
              <a:t>HMAC-SHA256 of above fields</a:t>
            </a:r>
          </a:p>
          <a:p>
            <a:pPr lvl="1"/>
            <a:endParaRPr lang="en-NZ" dirty="0" smtClean="0"/>
          </a:p>
          <a:p>
            <a:pPr marL="0" indent="0">
              <a:buNone/>
            </a:pPr>
            <a:r>
              <a:rPr lang="en-NZ" sz="3800" dirty="0">
                <a:solidFill>
                  <a:schemeClr val="accent2">
                    <a:alpha val="99000"/>
                  </a:schemeClr>
                </a:solidFill>
              </a:rPr>
              <a:t>Use case</a:t>
            </a:r>
          </a:p>
          <a:p>
            <a:pPr lvl="1">
              <a:lnSpc>
                <a:spcPct val="110000"/>
              </a:lnSpc>
            </a:pPr>
            <a:r>
              <a:rPr lang="en-NZ" spc="-51" dirty="0"/>
              <a:t>Single use URLs</a:t>
            </a:r>
          </a:p>
          <a:p>
            <a:pPr lvl="1">
              <a:lnSpc>
                <a:spcPct val="110000"/>
              </a:lnSpc>
            </a:pPr>
            <a:r>
              <a:rPr lang="en-NZ" spc="-51" dirty="0"/>
              <a:t>E.g. Provide URL to </a:t>
            </a:r>
            <a:r>
              <a:rPr lang="en-NZ" spc="-51" dirty="0" smtClean="0"/>
              <a:t>mobile client </a:t>
            </a:r>
            <a:r>
              <a:rPr lang="en-NZ" spc="-51" dirty="0"/>
              <a:t>to upload to container </a:t>
            </a:r>
          </a:p>
        </p:txBody>
      </p:sp>
      <p:sp>
        <p:nvSpPr>
          <p:cNvPr id="5" name="Rectangle 4"/>
          <p:cNvSpPr/>
          <p:nvPr/>
        </p:nvSpPr>
        <p:spPr bwMode="auto">
          <a:xfrm>
            <a:off x="2143556" y="4765293"/>
            <a:ext cx="8537110" cy="1044974"/>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000" spc="-51" dirty="0">
                <a:solidFill>
                  <a:schemeClr val="accent4">
                    <a:alpha val="99000"/>
                  </a:schemeClr>
                </a:solidFill>
              </a:rPr>
              <a:t>http://...blob.../pics/image.jpg?</a:t>
            </a:r>
            <a:br>
              <a:rPr lang="en-NZ" sz="2000" spc="-51" dirty="0">
                <a:solidFill>
                  <a:schemeClr val="accent4">
                    <a:alpha val="99000"/>
                  </a:schemeClr>
                </a:solidFill>
              </a:rPr>
            </a:br>
            <a:r>
              <a:rPr lang="en-NZ" sz="2000" spc="-51" dirty="0">
                <a:solidFill>
                  <a:schemeClr val="accent4">
                    <a:alpha val="99000"/>
                  </a:schemeClr>
                </a:solidFill>
              </a:rPr>
              <a:t>sr=c&amp;st=2009-02-09T08:20Z&amp;se=2009-02-10T08:30Z&amp;sp=w</a:t>
            </a:r>
            <a:br>
              <a:rPr lang="en-NZ" sz="2000" spc="-51" dirty="0">
                <a:solidFill>
                  <a:schemeClr val="accent4">
                    <a:alpha val="99000"/>
                  </a:schemeClr>
                </a:solidFill>
              </a:rPr>
            </a:br>
            <a:r>
              <a:rPr lang="en-NZ" sz="2000" spc="-51" dirty="0">
                <a:solidFill>
                  <a:schemeClr val="accent4">
                    <a:alpha val="99000"/>
                  </a:schemeClr>
                </a:solidFill>
              </a:rPr>
              <a:t>&amp;sig= </a:t>
            </a:r>
            <a:r>
              <a:rPr lang="en-NZ" sz="2000" spc="-51" dirty="0" smtClean="0">
                <a:solidFill>
                  <a:schemeClr val="accent4">
                    <a:alpha val="99000"/>
                  </a:schemeClr>
                </a:solidFill>
              </a:rPr>
              <a:t>dD80ihBh5jfNpymO5Hg1IdiJIEvHcJpCMiCMnN%2fRnbI%3d</a:t>
            </a:r>
            <a:endParaRPr lang="en-US" sz="2000" spc="-51" dirty="0">
              <a:solidFill>
                <a:schemeClr val="accent4">
                  <a:alpha val="99000"/>
                </a:schemeClr>
              </a:solidFill>
            </a:endParaRPr>
          </a:p>
        </p:txBody>
      </p:sp>
      <p:sp>
        <p:nvSpPr>
          <p:cNvPr id="6" name="Down Arrow 5"/>
          <p:cNvSpPr/>
          <p:nvPr/>
        </p:nvSpPr>
        <p:spPr bwMode="auto">
          <a:xfrm rot="10800000" flipV="1">
            <a:off x="3287709"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7" name="Down Arrow 6"/>
          <p:cNvSpPr/>
          <p:nvPr/>
        </p:nvSpPr>
        <p:spPr bwMode="auto">
          <a:xfrm rot="10800000" flipV="1">
            <a:off x="4929470"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7318718"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9" name="Down Arrow 8"/>
          <p:cNvSpPr/>
          <p:nvPr/>
        </p:nvSpPr>
        <p:spPr bwMode="auto">
          <a:xfrm rot="10800000" flipV="1">
            <a:off x="9238825" y="4572021"/>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5910786" y="5780548"/>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260346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0" fill="hold" grpId="1" nodeType="clickEffect">
                                  <p:stCondLst>
                                    <p:cond delay="0"/>
                                  </p:stCondLst>
                                  <p:childTnLst>
                                    <p:anim calcmode="lin" valueType="num">
                                      <p:cBhvr>
                                        <p:cTn id="11" dur="500"/>
                                        <p:tgtEl>
                                          <p:spTgt spid="6"/>
                                        </p:tgtEl>
                                        <p:attrNameLst>
                                          <p:attrName>ppt_w</p:attrName>
                                        </p:attrNameLst>
                                      </p:cBhvr>
                                      <p:tavLst>
                                        <p:tav tm="0">
                                          <p:val>
                                            <p:strVal val="ppt_w"/>
                                          </p:val>
                                        </p:tav>
                                        <p:tav tm="100000">
                                          <p:val>
                                            <p:fltVal val="0"/>
                                          </p:val>
                                        </p:tav>
                                      </p:tavLst>
                                    </p:anim>
                                    <p:anim calcmode="lin" valueType="num">
                                      <p:cBhvr>
                                        <p:cTn id="12" dur="500"/>
                                        <p:tgtEl>
                                          <p:spTgt spid="6"/>
                                        </p:tgtEl>
                                        <p:attrNameLst>
                                          <p:attrName>ppt_h</p:attrName>
                                        </p:attrNameLst>
                                      </p:cBhvr>
                                      <p:tavLst>
                                        <p:tav tm="0">
                                          <p:val>
                                            <p:strVal val="ppt_h"/>
                                          </p:val>
                                        </p:tav>
                                        <p:tav tm="100000">
                                          <p:val>
                                            <p:fltVal val="0"/>
                                          </p:val>
                                        </p:tav>
                                      </p:tavLst>
                                    </p:anim>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xit" presetSubtype="0" fill="hold" grpId="1" nodeType="clickEffect">
                                  <p:stCondLst>
                                    <p:cond delay="0"/>
                                  </p:stCondLst>
                                  <p:childTnLst>
                                    <p:anim calcmode="lin" valueType="num">
                                      <p:cBhvr>
                                        <p:cTn id="21" dur="500"/>
                                        <p:tgtEl>
                                          <p:spTgt spid="7"/>
                                        </p:tgtEl>
                                        <p:attrNameLst>
                                          <p:attrName>ppt_w</p:attrName>
                                        </p:attrNameLst>
                                      </p:cBhvr>
                                      <p:tavLst>
                                        <p:tav tm="0">
                                          <p:val>
                                            <p:strVal val="ppt_w"/>
                                          </p:val>
                                        </p:tav>
                                        <p:tav tm="100000">
                                          <p:val>
                                            <p:fltVal val="0"/>
                                          </p:val>
                                        </p:tav>
                                      </p:tavLst>
                                    </p:anim>
                                    <p:anim calcmode="lin" valueType="num">
                                      <p:cBhvr>
                                        <p:cTn id="22" dur="500"/>
                                        <p:tgtEl>
                                          <p:spTgt spid="7"/>
                                        </p:tgtEl>
                                        <p:attrNameLst>
                                          <p:attrName>ppt_h</p:attrName>
                                        </p:attrNameLst>
                                      </p:cBhvr>
                                      <p:tavLst>
                                        <p:tav tm="0">
                                          <p:val>
                                            <p:strVal val="ppt_h"/>
                                          </p:val>
                                        </p:tav>
                                        <p:tav tm="100000">
                                          <p:val>
                                            <p:fltVal val="0"/>
                                          </p:val>
                                        </p:tav>
                                      </p:tavLst>
                                    </p:anim>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xit" presetSubtype="0" fill="hold" grpId="1" nodeType="clickEffect">
                                  <p:stCondLst>
                                    <p:cond delay="0"/>
                                  </p:stCondLst>
                                  <p:childTnLst>
                                    <p:anim calcmode="lin" valueType="num">
                                      <p:cBhvr>
                                        <p:cTn id="31" dur="500"/>
                                        <p:tgtEl>
                                          <p:spTgt spid="8"/>
                                        </p:tgtEl>
                                        <p:attrNameLst>
                                          <p:attrName>ppt_w</p:attrName>
                                        </p:attrNameLst>
                                      </p:cBhvr>
                                      <p:tavLst>
                                        <p:tav tm="0">
                                          <p:val>
                                            <p:strVal val="ppt_w"/>
                                          </p:val>
                                        </p:tav>
                                        <p:tav tm="100000">
                                          <p:val>
                                            <p:fltVal val="0"/>
                                          </p:val>
                                        </p:tav>
                                      </p:tavLst>
                                    </p:anim>
                                    <p:anim calcmode="lin" valueType="num">
                                      <p:cBhvr>
                                        <p:cTn id="32" dur="500"/>
                                        <p:tgtEl>
                                          <p:spTgt spid="8"/>
                                        </p:tgtEl>
                                        <p:attrNameLst>
                                          <p:attrName>ppt_h</p:attrName>
                                        </p:attrNameLst>
                                      </p:cBhvr>
                                      <p:tavLst>
                                        <p:tav tm="0">
                                          <p:val>
                                            <p:strVal val="ppt_h"/>
                                          </p:val>
                                        </p:tav>
                                        <p:tav tm="100000">
                                          <p:val>
                                            <p:fltVal val="0"/>
                                          </p:val>
                                        </p:tav>
                                      </p:tavLst>
                                    </p:anim>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0" fill="hold" grpId="1" nodeType="clickEffect">
                                  <p:stCondLst>
                                    <p:cond delay="0"/>
                                  </p:stCondLst>
                                  <p:childTnLst>
                                    <p:anim calcmode="lin" valueType="num">
                                      <p:cBhvr>
                                        <p:cTn id="41" dur="500"/>
                                        <p:tgtEl>
                                          <p:spTgt spid="9"/>
                                        </p:tgtEl>
                                        <p:attrNameLst>
                                          <p:attrName>ppt_w</p:attrName>
                                        </p:attrNameLst>
                                      </p:cBhvr>
                                      <p:tavLst>
                                        <p:tav tm="0">
                                          <p:val>
                                            <p:strVal val="ppt_w"/>
                                          </p:val>
                                        </p:tav>
                                        <p:tav tm="100000">
                                          <p:val>
                                            <p:fltVal val="0"/>
                                          </p:val>
                                        </p:tav>
                                      </p:tavLst>
                                    </p:anim>
                                    <p:anim calcmode="lin" valueType="num">
                                      <p:cBhvr>
                                        <p:cTn id="42" dur="500"/>
                                        <p:tgtEl>
                                          <p:spTgt spid="9"/>
                                        </p:tgtEl>
                                        <p:attrNameLst>
                                          <p:attrName>ppt_h</p:attrName>
                                        </p:attrNameLst>
                                      </p:cBhvr>
                                      <p:tavLst>
                                        <p:tav tm="0">
                                          <p:val>
                                            <p:strVal val="ppt_h"/>
                                          </p:val>
                                        </p:tav>
                                        <p:tav tm="100000">
                                          <p:val>
                                            <p:fltVal val="0"/>
                                          </p:val>
                                        </p:tav>
                                      </p:tavLst>
                                    </p:anim>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xit" presetSubtype="0" fill="hold" grpId="1" nodeType="clickEffect">
                                  <p:stCondLst>
                                    <p:cond delay="0"/>
                                  </p:stCondLst>
                                  <p:childTnLst>
                                    <p:anim calcmode="lin" valueType="num">
                                      <p:cBhvr>
                                        <p:cTn id="51" dur="500"/>
                                        <p:tgtEl>
                                          <p:spTgt spid="11"/>
                                        </p:tgtEl>
                                        <p:attrNameLst>
                                          <p:attrName>ppt_w</p:attrName>
                                        </p:attrNameLst>
                                      </p:cBhvr>
                                      <p:tavLst>
                                        <p:tav tm="0">
                                          <p:val>
                                            <p:strVal val="ppt_w"/>
                                          </p:val>
                                        </p:tav>
                                        <p:tav tm="100000">
                                          <p:val>
                                            <p:fltVal val="0"/>
                                          </p:val>
                                        </p:tav>
                                      </p:tavLst>
                                    </p:anim>
                                    <p:anim calcmode="lin" valueType="num">
                                      <p:cBhvr>
                                        <p:cTn id="52" dur="500"/>
                                        <p:tgtEl>
                                          <p:spTgt spid="11"/>
                                        </p:tgtEl>
                                        <p:attrNameLst>
                                          <p:attrName>ppt_h</p:attrName>
                                        </p:attrNameLst>
                                      </p:cBhvr>
                                      <p:tavLst>
                                        <p:tav tm="0">
                                          <p:val>
                                            <p:strVal val="ppt_h"/>
                                          </p:val>
                                        </p:tav>
                                        <p:tav tm="100000">
                                          <p:val>
                                            <p:fltVal val="0"/>
                                          </p:val>
                                        </p:tav>
                                      </p:tavLst>
                                    </p:anim>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1" grpId="0" animBg="1"/>
      <p:bldP spid="11"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Policy Based </a:t>
            </a:r>
            <a:r>
              <a:rPr lang="en-NZ" dirty="0"/>
              <a:t>Signatures</a:t>
            </a:r>
          </a:p>
        </p:txBody>
      </p:sp>
      <p:sp>
        <p:nvSpPr>
          <p:cNvPr id="3" name="Content Placeholder 2"/>
          <p:cNvSpPr>
            <a:spLocks noGrp="1"/>
          </p:cNvSpPr>
          <p:nvPr>
            <p:ph type="body" sz="quarter" idx="4294967295"/>
          </p:nvPr>
        </p:nvSpPr>
        <p:spPr>
          <a:xfrm>
            <a:off x="557784" y="1447800"/>
            <a:ext cx="11149013" cy="4991100"/>
          </a:xfrm>
        </p:spPr>
        <p:txBody>
          <a:bodyPr>
            <a:normAutofit fontScale="85000" lnSpcReduction="20000"/>
          </a:bodyPr>
          <a:lstStyle/>
          <a:p>
            <a:pPr marL="0" indent="0">
              <a:buNone/>
            </a:pPr>
            <a:r>
              <a:rPr lang="en-NZ" sz="3600" dirty="0">
                <a:solidFill>
                  <a:schemeClr val="accent2">
                    <a:alpha val="99000"/>
                  </a:schemeClr>
                </a:solidFill>
              </a:rPr>
              <a:t>Create Container Level Policy</a:t>
            </a:r>
          </a:p>
          <a:p>
            <a:pPr lvl="1"/>
            <a:r>
              <a:rPr lang="en-US" spc="-51" dirty="0"/>
              <a:t> </a:t>
            </a:r>
            <a:r>
              <a:rPr lang="en-NZ" spc="-51" dirty="0"/>
              <a:t>Specify </a:t>
            </a:r>
            <a:r>
              <a:rPr lang="en-US" spc="-51" dirty="0" err="1"/>
              <a:t>StartTime</a:t>
            </a:r>
            <a:r>
              <a:rPr lang="en-US" spc="-51" dirty="0"/>
              <a:t>, </a:t>
            </a:r>
            <a:r>
              <a:rPr lang="en-US" spc="-51" dirty="0" err="1"/>
              <a:t>ExpiryTime</a:t>
            </a:r>
            <a:r>
              <a:rPr lang="en-US" spc="-51" dirty="0"/>
              <a:t>, Permissions</a:t>
            </a:r>
          </a:p>
          <a:p>
            <a:pPr lvl="1"/>
            <a:endParaRPr lang="en-NZ" spc="-51" dirty="0"/>
          </a:p>
          <a:p>
            <a:pPr marL="0" indent="0">
              <a:buNone/>
            </a:pPr>
            <a:r>
              <a:rPr lang="en-NZ" sz="3600" dirty="0">
                <a:solidFill>
                  <a:schemeClr val="accent2">
                    <a:alpha val="99000"/>
                  </a:schemeClr>
                </a:solidFill>
              </a:rPr>
              <a:t>Create Shared Access Signature URL</a:t>
            </a:r>
          </a:p>
          <a:p>
            <a:pPr lvl="1">
              <a:lnSpc>
                <a:spcPct val="110000"/>
              </a:lnSpc>
            </a:pPr>
            <a:r>
              <a:rPr lang="en-US" spc="-51" dirty="0" err="1"/>
              <a:t>Signedresource</a:t>
            </a:r>
            <a:r>
              <a:rPr lang="en-US" spc="-51" dirty="0"/>
              <a:t> </a:t>
            </a:r>
            <a:r>
              <a:rPr lang="en-NZ" spc="-51" dirty="0"/>
              <a:t>Blob or Container</a:t>
            </a:r>
          </a:p>
          <a:p>
            <a:pPr lvl="1">
              <a:lnSpc>
                <a:spcPct val="110000"/>
              </a:lnSpc>
            </a:pPr>
            <a:r>
              <a:rPr lang="en-US" spc="-51" dirty="0" err="1"/>
              <a:t>Signedidentifier</a:t>
            </a:r>
            <a:r>
              <a:rPr lang="en-US" spc="-51" dirty="0"/>
              <a:t> </a:t>
            </a:r>
            <a:r>
              <a:rPr lang="en-NZ" spc="-51" dirty="0"/>
              <a:t>Optional pointer to container policy</a:t>
            </a:r>
          </a:p>
          <a:p>
            <a:pPr lvl="1">
              <a:lnSpc>
                <a:spcPct val="110000"/>
              </a:lnSpc>
            </a:pPr>
            <a:r>
              <a:rPr lang="en-US" spc="-51" dirty="0"/>
              <a:t>Signature </a:t>
            </a:r>
            <a:r>
              <a:rPr lang="en-NZ" spc="-51" dirty="0"/>
              <a:t>HMAC-SHA256 of above fields</a:t>
            </a:r>
          </a:p>
          <a:p>
            <a:pPr lvl="1">
              <a:lnSpc>
                <a:spcPct val="110000"/>
              </a:lnSpc>
            </a:pPr>
            <a:endParaRPr lang="en-NZ" spc="-51" dirty="0">
              <a:solidFill>
                <a:schemeClr val="accent2">
                  <a:alpha val="99000"/>
                </a:schemeClr>
              </a:solidFill>
            </a:endParaRPr>
          </a:p>
          <a:p>
            <a:pPr marL="0" indent="0">
              <a:spcAft>
                <a:spcPts val="900"/>
              </a:spcAft>
              <a:buNone/>
            </a:pPr>
            <a:r>
              <a:rPr lang="en-NZ" sz="4000" spc="-100" dirty="0">
                <a:solidFill>
                  <a:schemeClr val="accent2">
                    <a:alpha val="99000"/>
                  </a:schemeClr>
                </a:solidFill>
              </a:rPr>
              <a:t>Use case</a:t>
            </a:r>
          </a:p>
          <a:p>
            <a:pPr lvl="1">
              <a:lnSpc>
                <a:spcPct val="110000"/>
              </a:lnSpc>
            </a:pPr>
            <a:r>
              <a:rPr lang="en-NZ" spc="-51" dirty="0"/>
              <a:t>Providing revocable permissions to certain users/groups</a:t>
            </a:r>
          </a:p>
          <a:p>
            <a:pPr lvl="1">
              <a:lnSpc>
                <a:spcPct val="110000"/>
              </a:lnSpc>
            </a:pPr>
            <a:r>
              <a:rPr lang="en-NZ" spc="-51" dirty="0"/>
              <a:t>To revoke: Delete or update container policy </a:t>
            </a:r>
          </a:p>
        </p:txBody>
      </p:sp>
      <p:sp>
        <p:nvSpPr>
          <p:cNvPr id="9" name="Rectangle 8"/>
          <p:cNvSpPr/>
          <p:nvPr/>
        </p:nvSpPr>
        <p:spPr bwMode="auto">
          <a:xfrm>
            <a:off x="5930334" y="4309695"/>
            <a:ext cx="5894954" cy="1044974"/>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1600" spc="-51" dirty="0">
                <a:solidFill>
                  <a:schemeClr val="accent4">
                    <a:alpha val="99000"/>
                  </a:schemeClr>
                </a:solidFill>
              </a:rPr>
              <a:t>http://...blob.../</a:t>
            </a:r>
            <a:r>
              <a:rPr lang="en-NZ" sz="1600" spc="-51" dirty="0" err="1">
                <a:solidFill>
                  <a:schemeClr val="accent4">
                    <a:alpha val="99000"/>
                  </a:schemeClr>
                </a:solidFill>
              </a:rPr>
              <a:t>pics</a:t>
            </a:r>
            <a:r>
              <a:rPr lang="en-NZ" sz="1600" spc="-51" dirty="0">
                <a:solidFill>
                  <a:schemeClr val="accent4">
                    <a:alpha val="99000"/>
                  </a:schemeClr>
                </a:solidFill>
              </a:rPr>
              <a:t>/image.jpg?</a:t>
            </a:r>
            <a:br>
              <a:rPr lang="en-NZ" sz="1600" spc="-51" dirty="0">
                <a:solidFill>
                  <a:schemeClr val="accent4">
                    <a:alpha val="99000"/>
                  </a:schemeClr>
                </a:solidFill>
              </a:rPr>
            </a:br>
            <a:r>
              <a:rPr lang="en-NZ" sz="1600" spc="-51" dirty="0" err="1">
                <a:solidFill>
                  <a:schemeClr val="accent4">
                    <a:alpha val="99000"/>
                  </a:schemeClr>
                </a:solidFill>
              </a:rPr>
              <a:t>sr</a:t>
            </a:r>
            <a:r>
              <a:rPr lang="en-NZ" sz="1600" spc="-51" dirty="0">
                <a:solidFill>
                  <a:schemeClr val="accent4">
                    <a:alpha val="99000"/>
                  </a:schemeClr>
                </a:solidFill>
              </a:rPr>
              <a:t>=</a:t>
            </a:r>
            <a:r>
              <a:rPr lang="en-NZ" sz="1600" spc="-51" dirty="0" err="1">
                <a:solidFill>
                  <a:schemeClr val="accent4">
                    <a:alpha val="99000"/>
                  </a:schemeClr>
                </a:solidFill>
              </a:rPr>
              <a:t>c&amp;si</a:t>
            </a:r>
            <a:r>
              <a:rPr lang="en-NZ" sz="1600" spc="-51" dirty="0">
                <a:solidFill>
                  <a:schemeClr val="accent4">
                    <a:alpha val="99000"/>
                  </a:schemeClr>
                </a:solidFill>
              </a:rPr>
              <a:t>=MyUploadPolicyForUserID12345</a:t>
            </a:r>
            <a:br>
              <a:rPr lang="en-NZ" sz="1600" spc="-51" dirty="0">
                <a:solidFill>
                  <a:schemeClr val="accent4">
                    <a:alpha val="99000"/>
                  </a:schemeClr>
                </a:solidFill>
              </a:rPr>
            </a:br>
            <a:r>
              <a:rPr lang="en-NZ" sz="1600" spc="-51" dirty="0">
                <a:solidFill>
                  <a:schemeClr val="accent4">
                    <a:alpha val="99000"/>
                  </a:schemeClr>
                </a:solidFill>
              </a:rPr>
              <a:t>&amp;sig=dD80ihBh5jfNpymO5Hg1IdiJIEvHcJpCMiCMnN%2fRnbI%3d</a:t>
            </a:r>
          </a:p>
        </p:txBody>
      </p:sp>
      <p:sp>
        <p:nvSpPr>
          <p:cNvPr id="6" name="Down Arrow 5"/>
          <p:cNvSpPr/>
          <p:nvPr/>
        </p:nvSpPr>
        <p:spPr bwMode="auto">
          <a:xfrm rot="10800000" flipV="1">
            <a:off x="9387808" y="3801693"/>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10666416" y="3801694"/>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10264282" y="5388783"/>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254614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xit" presetSubtype="0" fill="hold" grpId="1" nodeType="after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par>
                          <p:cTn id="16" fill="hold">
                            <p:stCondLst>
                              <p:cond delay="1500"/>
                            </p:stCondLst>
                            <p:childTnLst>
                              <p:par>
                                <p:cTn id="17" presetID="10" presetClass="exit" presetSubtype="0" fill="hold" grpId="1" nodeType="after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1"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NoSQL</a:t>
            </a:r>
            <a:endParaRPr lang="en-US" dirty="0"/>
          </a:p>
        </p:txBody>
      </p:sp>
      <p:sp>
        <p:nvSpPr>
          <p:cNvPr id="2" name="Slide Number Placeholder 1"/>
          <p:cNvSpPr>
            <a:spLocks noGrp="1"/>
          </p:cNvSpPr>
          <p:nvPr>
            <p:ph type="sldNum" sz="quarter" idx="4294967295"/>
          </p:nvPr>
        </p:nvSpPr>
        <p:spPr>
          <a:xfrm>
            <a:off x="9448800" y="6256338"/>
            <a:ext cx="2743200" cy="365125"/>
          </a:xfrm>
          <a:prstGeom prst="rect">
            <a:avLst/>
          </a:prstGeom>
        </p:spPr>
        <p:txBody>
          <a:bodyPr/>
          <a:lstStyle/>
          <a:p>
            <a:fld id="{0A164282-434E-41D4-9582-783D542A7B68}" type="slidenum">
              <a:rPr lang="en-US" smtClean="0"/>
              <a:pPr/>
              <a:t>82</a:t>
            </a:fld>
            <a:endParaRPr lang="en-US"/>
          </a:p>
        </p:txBody>
      </p:sp>
    </p:spTree>
    <p:extLst>
      <p:ext uri="{BB962C8B-B14F-4D97-AF65-F5344CB8AC3E}">
        <p14:creationId xmlns:p14="http://schemas.microsoft.com/office/powerpoint/2010/main" val="425729913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bg2"/>
                </a:solidFill>
              </a:rPr>
              <a:t>Generally more scalable</a:t>
            </a:r>
            <a:endParaRPr lang="en-US" sz="4400" dirty="0"/>
          </a:p>
        </p:txBody>
      </p:sp>
      <p:sp>
        <p:nvSpPr>
          <p:cNvPr id="3" name="Content Placeholder 2"/>
          <p:cNvSpPr>
            <a:spLocks noGrp="1"/>
          </p:cNvSpPr>
          <p:nvPr>
            <p:ph idx="1"/>
          </p:nvPr>
        </p:nvSpPr>
        <p:spPr/>
        <p:txBody>
          <a:bodyPr>
            <a:noAutofit/>
          </a:bodyPr>
          <a:lstStyle/>
          <a:p>
            <a:r>
              <a:rPr lang="en-US" sz="2800" dirty="0" smtClean="0">
                <a:solidFill>
                  <a:schemeClr val="bg2"/>
                </a:solidFill>
              </a:rPr>
              <a:t>The storage engines of NoSQL stores are designed to minimize contentions enabling higher throughput and therefore more scalable</a:t>
            </a:r>
          </a:p>
          <a:p>
            <a:r>
              <a:rPr lang="en-US" sz="2800" dirty="0" smtClean="0"/>
              <a:t>Lower </a:t>
            </a:r>
            <a:r>
              <a:rPr lang="en-US" sz="2800" dirty="0"/>
              <a:t>transaction capability </a:t>
            </a:r>
            <a:r>
              <a:rPr lang="en-US" sz="2800" dirty="0" smtClean="0"/>
              <a:t>in NoSQL results in less contention and therefore more scalable</a:t>
            </a:r>
          </a:p>
          <a:p>
            <a:r>
              <a:rPr lang="en-US" sz="2800" dirty="0" smtClean="0">
                <a:sym typeface="Wingdings" panose="05000000000000000000" pitchFamily="2" charset="2"/>
              </a:rPr>
              <a:t>Less </a:t>
            </a:r>
            <a:r>
              <a:rPr lang="en-US" sz="2800" dirty="0">
                <a:sym typeface="Wingdings" panose="05000000000000000000" pitchFamily="2" charset="2"/>
              </a:rPr>
              <a:t>complex query processor </a:t>
            </a:r>
            <a:r>
              <a:rPr lang="en-US" sz="2800" dirty="0" smtClean="0">
                <a:sym typeface="Wingdings" panose="05000000000000000000" pitchFamily="2" charset="2"/>
              </a:rPr>
              <a:t>means that a </a:t>
            </a:r>
            <a:r>
              <a:rPr lang="en-US" sz="2800" dirty="0">
                <a:sym typeface="Wingdings" panose="05000000000000000000" pitchFamily="2" charset="2"/>
              </a:rPr>
              <a:t>single query can’t degrade service</a:t>
            </a:r>
          </a:p>
          <a:p>
            <a:r>
              <a:rPr lang="en-US" sz="2800" dirty="0">
                <a:sym typeface="Wingdings" panose="05000000000000000000" pitchFamily="2" charset="2"/>
              </a:rPr>
              <a:t>Built-in replication </a:t>
            </a:r>
            <a:r>
              <a:rPr lang="en-US" sz="2800" dirty="0" smtClean="0">
                <a:sym typeface="Wingdings" panose="05000000000000000000" pitchFamily="2" charset="2"/>
              </a:rPr>
              <a:t>capability means that store can scale out which better aligns to other application tiers (e.g. websites)</a:t>
            </a:r>
          </a:p>
          <a:p>
            <a:r>
              <a:rPr lang="en-US" sz="2800" dirty="0" smtClean="0">
                <a:sym typeface="Wingdings" panose="05000000000000000000" pitchFamily="2" charset="2"/>
              </a:rPr>
              <a:t>No fixed schema or lower schema requirements</a:t>
            </a:r>
            <a:endParaRPr lang="en-US" sz="2800" dirty="0"/>
          </a:p>
        </p:txBody>
      </p:sp>
      <p:sp>
        <p:nvSpPr>
          <p:cNvPr id="4" name="Slide Number Placeholder 3"/>
          <p:cNvSpPr>
            <a:spLocks noGrp="1"/>
          </p:cNvSpPr>
          <p:nvPr>
            <p:ph type="sldNum" sz="quarter" idx="4294967295"/>
          </p:nvPr>
        </p:nvSpPr>
        <p:spPr>
          <a:xfrm>
            <a:off x="8897420" y="6256216"/>
            <a:ext cx="2743200" cy="365125"/>
          </a:xfrm>
          <a:prstGeom prst="rect">
            <a:avLst/>
          </a:prstGeom>
        </p:spPr>
        <p:txBody>
          <a:bodyPr/>
          <a:lstStyle/>
          <a:p>
            <a:fld id="{0A164282-434E-41D4-9582-783D542A7B68}" type="slidenum">
              <a:rPr lang="en-US" smtClean="0"/>
              <a:pPr/>
              <a:t>83</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95609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NoSQL on Azure</a:t>
            </a:r>
            <a:endParaRPr lang="en-US" sz="4400" dirty="0"/>
          </a:p>
        </p:txBody>
      </p:sp>
      <p:sp>
        <p:nvSpPr>
          <p:cNvPr id="3" name="Content Placeholder 2"/>
          <p:cNvSpPr>
            <a:spLocks noGrp="1"/>
          </p:cNvSpPr>
          <p:nvPr>
            <p:ph idx="1"/>
          </p:nvPr>
        </p:nvSpPr>
        <p:spPr/>
        <p:txBody>
          <a:bodyPr>
            <a:noAutofit/>
          </a:bodyPr>
          <a:lstStyle/>
          <a:p>
            <a:r>
              <a:rPr lang="en-US" sz="2800" dirty="0" smtClean="0"/>
              <a:t>Azure Tables service is NoSQL row store</a:t>
            </a:r>
          </a:p>
          <a:p>
            <a:r>
              <a:rPr lang="en-US" sz="2800" dirty="0" err="1" smtClean="0"/>
              <a:t>MongoDB</a:t>
            </a:r>
            <a:r>
              <a:rPr lang="en-US" sz="2800" dirty="0" smtClean="0"/>
              <a:t> is a document (JSON) store </a:t>
            </a:r>
          </a:p>
          <a:p>
            <a:r>
              <a:rPr lang="en-US" sz="2800" dirty="0" smtClean="0"/>
              <a:t>Cassandra is a columnar store with excellent replication</a:t>
            </a:r>
          </a:p>
          <a:p>
            <a:r>
              <a:rPr lang="en-US" sz="2800" dirty="0" err="1" smtClean="0"/>
              <a:t>HBase</a:t>
            </a:r>
            <a:r>
              <a:rPr lang="en-US" sz="2800" dirty="0" smtClean="0"/>
              <a:t> is a Big Data (Hadoop) NoSQL store available in HDInsight</a:t>
            </a:r>
            <a:endParaRPr lang="en-US" sz="2800" dirty="0"/>
          </a:p>
        </p:txBody>
      </p:sp>
      <p:sp>
        <p:nvSpPr>
          <p:cNvPr id="4" name="Slide Number Placeholder 3"/>
          <p:cNvSpPr>
            <a:spLocks noGrp="1"/>
          </p:cNvSpPr>
          <p:nvPr>
            <p:ph type="sldNum" sz="quarter" idx="4294967295"/>
          </p:nvPr>
        </p:nvSpPr>
        <p:spPr>
          <a:xfrm>
            <a:off x="8897420" y="6256216"/>
            <a:ext cx="2743200" cy="365125"/>
          </a:xfrm>
          <a:prstGeom prst="rect">
            <a:avLst/>
          </a:prstGeom>
        </p:spPr>
        <p:txBody>
          <a:bodyPr/>
          <a:lstStyle/>
          <a:p>
            <a:fld id="{0A164282-434E-41D4-9582-783D542A7B68}" type="slidenum">
              <a:rPr lang="en-US" smtClean="0"/>
              <a:pPr/>
              <a:t>84</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390050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Queues</a:t>
            </a:r>
            <a:endParaRPr lang="en-US" dirty="0"/>
          </a:p>
        </p:txBody>
      </p:sp>
    </p:spTree>
    <p:extLst>
      <p:ext uri="{BB962C8B-B14F-4D97-AF65-F5344CB8AC3E}">
        <p14:creationId xmlns:p14="http://schemas.microsoft.com/office/powerpoint/2010/main" val="2937266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44220" y="1299955"/>
            <a:ext cx="4933950" cy="3077489"/>
          </a:xfrm>
          <a:ln w="76200">
            <a:solidFill>
              <a:schemeClr val="bg1"/>
            </a:solidFill>
          </a:ln>
        </p:spPr>
      </p:pic>
      <p:sp>
        <p:nvSpPr>
          <p:cNvPr id="4" name="Slide Number Placeholder 3"/>
          <p:cNvSpPr>
            <a:spLocks noGrp="1"/>
          </p:cNvSpPr>
          <p:nvPr>
            <p:ph type="sldNum" sz="quarter" idx="4294967295"/>
          </p:nvPr>
        </p:nvSpPr>
        <p:spPr>
          <a:xfrm>
            <a:off x="8897420" y="6256216"/>
            <a:ext cx="2743200" cy="365125"/>
          </a:xfrm>
          <a:prstGeom prst="rect">
            <a:avLst/>
          </a:prstGeom>
        </p:spPr>
        <p:txBody>
          <a:bodyPr/>
          <a:lstStyle/>
          <a:p>
            <a:fld id="{0A164282-434E-41D4-9582-783D542A7B68}" type="slidenum">
              <a:rPr lang="en-US" smtClean="0"/>
              <a:pPr/>
              <a:t>86</a:t>
            </a:fld>
            <a:endParaRPr lang="en-US"/>
          </a:p>
        </p:txBody>
      </p:sp>
      <p:sp>
        <p:nvSpPr>
          <p:cNvPr id="6" name="Rectangle 5"/>
          <p:cNvSpPr/>
          <p:nvPr/>
        </p:nvSpPr>
        <p:spPr>
          <a:xfrm>
            <a:off x="238124" y="4778888"/>
            <a:ext cx="11534775" cy="1200329"/>
          </a:xfrm>
          <a:prstGeom prst="rect">
            <a:avLst/>
          </a:prstGeom>
        </p:spPr>
        <p:txBody>
          <a:bodyPr wrap="square">
            <a:spAutoFit/>
          </a:bodyPr>
          <a:lstStyle/>
          <a:p>
            <a:pPr marL="342900" indent="-342900">
              <a:buFont typeface="Segoe UI Symbol" panose="020B0502040204020203" pitchFamily="34" charset="0"/>
              <a:buChar char=""/>
            </a:pPr>
            <a:r>
              <a:rPr lang="en-US" sz="2400" dirty="0" smtClean="0">
                <a:solidFill>
                  <a:schemeClr val="bg2"/>
                </a:solidFill>
              </a:rPr>
              <a:t>Storage </a:t>
            </a:r>
            <a:r>
              <a:rPr lang="en-US" sz="2400" dirty="0">
                <a:solidFill>
                  <a:schemeClr val="bg2"/>
                </a:solidFill>
              </a:rPr>
              <a:t>Account: All access to Azure Storage is done through a storage account. </a:t>
            </a:r>
            <a:endParaRPr lang="en-US" sz="2400" dirty="0" smtClean="0">
              <a:solidFill>
                <a:schemeClr val="bg2"/>
              </a:solidFill>
            </a:endParaRPr>
          </a:p>
          <a:p>
            <a:pPr marL="342900" indent="-342900">
              <a:buFont typeface="Segoe UI Symbol" panose="020B0502040204020203" pitchFamily="34" charset="0"/>
              <a:buChar char=""/>
            </a:pPr>
            <a:r>
              <a:rPr lang="en-US" sz="2400" dirty="0" smtClean="0">
                <a:solidFill>
                  <a:schemeClr val="bg2"/>
                </a:solidFill>
              </a:rPr>
              <a:t>Queue</a:t>
            </a:r>
            <a:r>
              <a:rPr lang="en-US" sz="2400" dirty="0">
                <a:solidFill>
                  <a:schemeClr val="bg2"/>
                </a:solidFill>
              </a:rPr>
              <a:t>: A queue contains a set of messages. All messages must be in a queue</a:t>
            </a:r>
            <a:r>
              <a:rPr lang="en-US" sz="2400" dirty="0" smtClean="0">
                <a:solidFill>
                  <a:schemeClr val="bg2"/>
                </a:solidFill>
              </a:rPr>
              <a:t>.</a:t>
            </a:r>
            <a:endParaRPr lang="en-US" sz="2400" dirty="0">
              <a:solidFill>
                <a:schemeClr val="bg2"/>
              </a:solidFill>
            </a:endParaRPr>
          </a:p>
          <a:p>
            <a:pPr marL="342900" indent="-342900">
              <a:buFont typeface="Segoe UI Symbol" panose="020B0502040204020203" pitchFamily="34" charset="0"/>
              <a:buChar char=""/>
            </a:pPr>
            <a:r>
              <a:rPr lang="en-US" sz="2400" dirty="0" smtClean="0">
                <a:solidFill>
                  <a:schemeClr val="bg2"/>
                </a:solidFill>
              </a:rPr>
              <a:t>Message</a:t>
            </a:r>
            <a:r>
              <a:rPr lang="en-US" sz="2400" dirty="0">
                <a:solidFill>
                  <a:schemeClr val="bg2"/>
                </a:solidFill>
              </a:rPr>
              <a:t>: A message, in any format, of up to 64KB.</a:t>
            </a:r>
          </a:p>
        </p:txBody>
      </p:sp>
    </p:spTree>
    <p:extLst>
      <p:ext uri="{BB962C8B-B14F-4D97-AF65-F5344CB8AC3E}">
        <p14:creationId xmlns:p14="http://schemas.microsoft.com/office/powerpoint/2010/main" val="844099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Format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44220" y="1299955"/>
            <a:ext cx="4933950" cy="3077489"/>
          </a:xfrm>
          <a:ln w="76200">
            <a:solidFill>
              <a:schemeClr val="bg1"/>
            </a:solidFill>
          </a:ln>
        </p:spPr>
      </p:pic>
      <p:sp>
        <p:nvSpPr>
          <p:cNvPr id="4" name="Slide Number Placeholder 3"/>
          <p:cNvSpPr>
            <a:spLocks noGrp="1"/>
          </p:cNvSpPr>
          <p:nvPr>
            <p:ph type="sldNum" sz="quarter" idx="4294967295"/>
          </p:nvPr>
        </p:nvSpPr>
        <p:spPr>
          <a:xfrm>
            <a:off x="8897420" y="6256216"/>
            <a:ext cx="2743200" cy="365125"/>
          </a:xfrm>
          <a:prstGeom prst="rect">
            <a:avLst/>
          </a:prstGeom>
        </p:spPr>
        <p:txBody>
          <a:bodyPr/>
          <a:lstStyle/>
          <a:p>
            <a:fld id="{0A164282-434E-41D4-9582-783D542A7B68}" type="slidenum">
              <a:rPr lang="en-US" smtClean="0"/>
              <a:pPr/>
              <a:t>87</a:t>
            </a:fld>
            <a:endParaRPr lang="en-US"/>
          </a:p>
        </p:txBody>
      </p:sp>
      <p:sp>
        <p:nvSpPr>
          <p:cNvPr id="6" name="Rectangle 5"/>
          <p:cNvSpPr/>
          <p:nvPr/>
        </p:nvSpPr>
        <p:spPr>
          <a:xfrm>
            <a:off x="881009" y="4778888"/>
            <a:ext cx="10439400" cy="1938992"/>
          </a:xfrm>
          <a:prstGeom prst="rect">
            <a:avLst/>
          </a:prstGeom>
        </p:spPr>
        <p:txBody>
          <a:bodyPr wrap="square">
            <a:spAutoFit/>
          </a:bodyPr>
          <a:lstStyle/>
          <a:p>
            <a:r>
              <a:rPr lang="en-US" sz="2400" dirty="0" smtClean="0">
                <a:solidFill>
                  <a:schemeClr val="bg2"/>
                </a:solidFill>
              </a:rPr>
              <a:t>Queues </a:t>
            </a:r>
            <a:r>
              <a:rPr lang="en-US" sz="2400" dirty="0">
                <a:solidFill>
                  <a:schemeClr val="bg2"/>
                </a:solidFill>
              </a:rPr>
              <a:t>are addressable using the following URL format:</a:t>
            </a:r>
          </a:p>
          <a:p>
            <a:r>
              <a:rPr lang="en-US" sz="2400" dirty="0">
                <a:solidFill>
                  <a:schemeClr val="bg2"/>
                </a:solidFill>
              </a:rPr>
              <a:t> http://&lt;storage account&gt;.queue.core.windows.net/&lt;queue&gt; </a:t>
            </a:r>
          </a:p>
          <a:p>
            <a:endParaRPr lang="en-US" sz="2400" dirty="0">
              <a:solidFill>
                <a:schemeClr val="bg2"/>
              </a:solidFill>
            </a:endParaRPr>
          </a:p>
          <a:p>
            <a:r>
              <a:rPr lang="en-US" sz="2400" dirty="0">
                <a:solidFill>
                  <a:schemeClr val="bg2"/>
                </a:solidFill>
              </a:rPr>
              <a:t>The following URL addresses one of the queues in the diagram:</a:t>
            </a:r>
          </a:p>
          <a:p>
            <a:r>
              <a:rPr lang="en-US" sz="2400" dirty="0">
                <a:solidFill>
                  <a:schemeClr val="bg2"/>
                </a:solidFill>
              </a:rPr>
              <a:t> http://myaccount.queue.core.windows.net/imagesToDownload</a:t>
            </a:r>
          </a:p>
        </p:txBody>
      </p:sp>
    </p:spTree>
    <p:extLst>
      <p:ext uri="{BB962C8B-B14F-4D97-AF65-F5344CB8AC3E}">
        <p14:creationId xmlns:p14="http://schemas.microsoft.com/office/powerpoint/2010/main" val="2529656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Considerations</a:t>
            </a:r>
            <a:endParaRPr lang="en-US" dirty="0"/>
          </a:p>
        </p:txBody>
      </p:sp>
      <p:sp>
        <p:nvSpPr>
          <p:cNvPr id="3" name="Content Placeholder 2"/>
          <p:cNvSpPr>
            <a:spLocks noGrp="1"/>
          </p:cNvSpPr>
          <p:nvPr>
            <p:ph idx="1"/>
          </p:nvPr>
        </p:nvSpPr>
        <p:spPr/>
        <p:txBody>
          <a:bodyPr>
            <a:normAutofit/>
          </a:bodyPr>
          <a:lstStyle/>
          <a:p>
            <a:pPr>
              <a:buFont typeface="Segoe UI Symbol" panose="020B0502040204020203" pitchFamily="34" charset="0"/>
              <a:buChar char=""/>
            </a:pPr>
            <a:r>
              <a:rPr lang="en-US" dirty="0" smtClean="0"/>
              <a:t>Messages are not ordered</a:t>
            </a:r>
          </a:p>
          <a:p>
            <a:pPr>
              <a:buFont typeface="Segoe UI Symbol" panose="020B0502040204020203" pitchFamily="34" charset="0"/>
              <a:buChar char=""/>
            </a:pPr>
            <a:r>
              <a:rPr lang="en-US" dirty="0" smtClean="0"/>
              <a:t>Message </a:t>
            </a:r>
          </a:p>
          <a:p>
            <a:pPr lvl="1">
              <a:buFont typeface="Segoe UI Symbol" panose="020B0502040204020203" pitchFamily="34" charset="0"/>
              <a:buChar char=""/>
            </a:pPr>
            <a:r>
              <a:rPr lang="en-US" dirty="0" smtClean="0"/>
              <a:t>Will be processed at least once</a:t>
            </a:r>
          </a:p>
          <a:p>
            <a:pPr lvl="1">
              <a:buFont typeface="Segoe UI Symbol" panose="020B0502040204020203" pitchFamily="34" charset="0"/>
              <a:buChar char=""/>
            </a:pPr>
            <a:r>
              <a:rPr lang="en-US" dirty="0" smtClean="0"/>
              <a:t>Maybe returned more than once</a:t>
            </a:r>
          </a:p>
          <a:p>
            <a:pPr>
              <a:buFont typeface="Segoe UI Symbol" panose="020B0502040204020203" pitchFamily="34" charset="0"/>
              <a:buChar char=""/>
            </a:pPr>
            <a:r>
              <a:rPr lang="en-US" dirty="0" smtClean="0"/>
              <a:t>Failover</a:t>
            </a:r>
          </a:p>
          <a:p>
            <a:pPr marL="857250" lvl="1" indent="-457200">
              <a:buFont typeface="Segoe UI Symbol" panose="020B0502040204020203" pitchFamily="34" charset="0"/>
              <a:buChar char=""/>
            </a:pPr>
            <a:r>
              <a:rPr lang="en-US" dirty="0" smtClean="0"/>
              <a:t>In case of failure, the message will be reprocessed by another node</a:t>
            </a:r>
          </a:p>
          <a:p>
            <a:pPr>
              <a:buFont typeface="Segoe UI Symbol" panose="020B0502040204020203" pitchFamily="34" charset="0"/>
              <a:buChar char=""/>
            </a:pPr>
            <a:r>
              <a:rPr lang="en-US" dirty="0" smtClean="0"/>
              <a:t>Message size&lt;= 8KB</a:t>
            </a:r>
          </a:p>
          <a:p>
            <a:pPr>
              <a:buFont typeface="Segoe UI Symbol" panose="020B0502040204020203" pitchFamily="34" charset="0"/>
              <a:buChar char=""/>
            </a:pPr>
            <a:r>
              <a:rPr lang="en-US" dirty="0" smtClean="0"/>
              <a:t>Stored up to 7 days</a:t>
            </a:r>
            <a:endParaRPr lang="en-US" dirty="0"/>
          </a:p>
        </p:txBody>
      </p:sp>
    </p:spTree>
    <p:extLst>
      <p:ext uri="{BB962C8B-B14F-4D97-AF65-F5344CB8AC3E}">
        <p14:creationId xmlns:p14="http://schemas.microsoft.com/office/powerpoint/2010/main" val="447504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sp>
        <p:nvSpPr>
          <p:cNvPr id="4" name="Rectangle 3"/>
          <p:cNvSpPr/>
          <p:nvPr/>
        </p:nvSpPr>
        <p:spPr>
          <a:xfrm>
            <a:off x="59177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2</a:t>
            </a:r>
          </a:p>
        </p:txBody>
      </p:sp>
      <p:sp>
        <p:nvSpPr>
          <p:cNvPr id="5" name="Rectangle 4"/>
          <p:cNvSpPr/>
          <p:nvPr/>
        </p:nvSpPr>
        <p:spPr>
          <a:xfrm>
            <a:off x="63749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1</a:t>
            </a:r>
          </a:p>
        </p:txBody>
      </p:sp>
      <p:sp>
        <p:nvSpPr>
          <p:cNvPr id="6" name="Oval 5"/>
          <p:cNvSpPr/>
          <p:nvPr/>
        </p:nvSpPr>
        <p:spPr>
          <a:xfrm>
            <a:off x="7365588" y="2478732"/>
            <a:ext cx="990600" cy="533400"/>
          </a:xfrm>
          <a:prstGeom prst="ellipse">
            <a:avLst/>
          </a:prstGeom>
          <a:gradFill>
            <a:gsLst>
              <a:gs pos="0">
                <a:srgbClr val="756005"/>
              </a:gs>
              <a:gs pos="55000">
                <a:srgbClr val="8D7005"/>
              </a:gs>
              <a:gs pos="100000">
                <a:srgbClr val="AA7F06"/>
              </a:gs>
            </a:gsLst>
          </a:gradFill>
          <a:ln>
            <a:solidFill>
              <a:srgbClr val="977515"/>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C</a:t>
            </a:r>
            <a:r>
              <a:rPr lang="en-US" sz="2400" baseline="-25000" dirty="0">
                <a:solidFill>
                  <a:schemeClr val="tx1"/>
                </a:solidFill>
              </a:rPr>
              <a:t>1</a:t>
            </a:r>
          </a:p>
        </p:txBody>
      </p:sp>
      <p:sp>
        <p:nvSpPr>
          <p:cNvPr id="7" name="Oval 6"/>
          <p:cNvSpPr/>
          <p:nvPr/>
        </p:nvSpPr>
        <p:spPr>
          <a:xfrm>
            <a:off x="7365588" y="4231332"/>
            <a:ext cx="990600" cy="533400"/>
          </a:xfrm>
          <a:prstGeom prst="ellipse">
            <a:avLst/>
          </a:prstGeom>
          <a:gradFill>
            <a:gsLst>
              <a:gs pos="0">
                <a:srgbClr val="C98325">
                  <a:alpha val="98824"/>
                </a:srgbClr>
              </a:gs>
              <a:gs pos="55000">
                <a:srgbClr val="ECC82E"/>
              </a:gs>
              <a:gs pos="100000">
                <a:srgbClr val="FBD443"/>
              </a:gs>
            </a:gsLst>
          </a:gradFill>
          <a:ln>
            <a:solidFill>
              <a:srgbClr val="F5D25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C</a:t>
            </a:r>
            <a:r>
              <a:rPr lang="en-US" sz="2400" baseline="-25000" dirty="0">
                <a:solidFill>
                  <a:schemeClr val="tx1"/>
                </a:solidFill>
              </a:rPr>
              <a:t>2</a:t>
            </a:r>
          </a:p>
        </p:txBody>
      </p:sp>
      <p:sp>
        <p:nvSpPr>
          <p:cNvPr id="8" name="Rectangle 7"/>
          <p:cNvSpPr/>
          <p:nvPr/>
        </p:nvSpPr>
        <p:spPr>
          <a:xfrm>
            <a:off x="6374988" y="3393132"/>
            <a:ext cx="457200" cy="838200"/>
          </a:xfrm>
          <a:prstGeom prst="rect">
            <a:avLst/>
          </a:prstGeom>
          <a:solidFill>
            <a:schemeClr val="tx1">
              <a:lumMod val="85000"/>
            </a:schemeClr>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1</a:t>
            </a:r>
          </a:p>
        </p:txBody>
      </p:sp>
      <p:sp>
        <p:nvSpPr>
          <p:cNvPr id="9" name="Rectangle 8"/>
          <p:cNvSpPr/>
          <p:nvPr/>
        </p:nvSpPr>
        <p:spPr>
          <a:xfrm>
            <a:off x="5917788" y="3393132"/>
            <a:ext cx="457200" cy="838200"/>
          </a:xfrm>
          <a:prstGeom prst="rect">
            <a:avLst/>
          </a:prstGeom>
          <a:solidFill>
            <a:schemeClr val="tx1">
              <a:lumMod val="85000"/>
            </a:schemeClr>
          </a:solidFill>
          <a:ln>
            <a:solidFill>
              <a:schemeClr val="tx1">
                <a:lumMod val="95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2</a:t>
            </a:r>
          </a:p>
        </p:txBody>
      </p:sp>
      <p:sp>
        <p:nvSpPr>
          <p:cNvPr id="10" name="Rectangle 9"/>
          <p:cNvSpPr/>
          <p:nvPr/>
        </p:nvSpPr>
        <p:spPr>
          <a:xfrm>
            <a:off x="54605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3</a:t>
            </a:r>
          </a:p>
        </p:txBody>
      </p:sp>
      <p:sp>
        <p:nvSpPr>
          <p:cNvPr id="11" name="Rectangle 10"/>
          <p:cNvSpPr/>
          <p:nvPr/>
        </p:nvSpPr>
        <p:spPr>
          <a:xfrm>
            <a:off x="50033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4</a:t>
            </a:r>
          </a:p>
        </p:txBody>
      </p:sp>
      <p:cxnSp>
        <p:nvCxnSpPr>
          <p:cNvPr id="12" name="Straight Arrow Connector 11"/>
          <p:cNvCxnSpPr>
            <a:stCxn id="16" idx="5"/>
          </p:cNvCxnSpPr>
          <p:nvPr/>
        </p:nvCxnSpPr>
        <p:spPr>
          <a:xfrm rot="16200000" flipH="1">
            <a:off x="4358397" y="3129139"/>
            <a:ext cx="687717" cy="44987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4427125" y="4036071"/>
            <a:ext cx="533400" cy="4667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23"/>
          <p:cNvSpPr txBox="1"/>
          <p:nvPr/>
        </p:nvSpPr>
        <p:spPr>
          <a:xfrm>
            <a:off x="3555588" y="1864668"/>
            <a:ext cx="1540486" cy="461665"/>
          </a:xfrm>
          <a:prstGeom prst="rect">
            <a:avLst/>
          </a:prstGeom>
          <a:noFill/>
        </p:spPr>
        <p:txBody>
          <a:bodyPr wrap="non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2400" dirty="0"/>
              <a:t>Producers</a:t>
            </a:r>
          </a:p>
        </p:txBody>
      </p:sp>
      <p:sp>
        <p:nvSpPr>
          <p:cNvPr id="15" name="TextBox 26"/>
          <p:cNvSpPr txBox="1"/>
          <p:nvPr/>
        </p:nvSpPr>
        <p:spPr>
          <a:xfrm>
            <a:off x="7060789" y="1869133"/>
            <a:ext cx="1700017" cy="461665"/>
          </a:xfrm>
          <a:prstGeom prst="rect">
            <a:avLst/>
          </a:prstGeom>
          <a:noFill/>
        </p:spPr>
        <p:txBody>
          <a:bodyPr wrap="non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2400" dirty="0"/>
              <a:t>Consumers</a:t>
            </a:r>
          </a:p>
        </p:txBody>
      </p:sp>
      <p:sp>
        <p:nvSpPr>
          <p:cNvPr id="16" name="Oval 15"/>
          <p:cNvSpPr/>
          <p:nvPr/>
        </p:nvSpPr>
        <p:spPr>
          <a:xfrm>
            <a:off x="3631788" y="2554932"/>
            <a:ext cx="990600" cy="533400"/>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P</a:t>
            </a:r>
            <a:r>
              <a:rPr lang="en-US" sz="2400" baseline="-25000" dirty="0">
                <a:solidFill>
                  <a:schemeClr val="tx1"/>
                </a:solidFill>
              </a:rPr>
              <a:t>2</a:t>
            </a:r>
          </a:p>
        </p:txBody>
      </p:sp>
      <p:sp>
        <p:nvSpPr>
          <p:cNvPr id="17" name="Oval 16"/>
          <p:cNvSpPr/>
          <p:nvPr/>
        </p:nvSpPr>
        <p:spPr>
          <a:xfrm>
            <a:off x="3631788" y="4459932"/>
            <a:ext cx="990600" cy="533400"/>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P</a:t>
            </a:r>
            <a:r>
              <a:rPr lang="en-US" sz="2400" baseline="-25000" dirty="0">
                <a:solidFill>
                  <a:schemeClr val="tx1"/>
                </a:solidFill>
              </a:rPr>
              <a:t>1</a:t>
            </a:r>
          </a:p>
        </p:txBody>
      </p:sp>
      <p:sp>
        <p:nvSpPr>
          <p:cNvPr id="18" name="Rectangle 17"/>
          <p:cNvSpPr/>
          <p:nvPr/>
        </p:nvSpPr>
        <p:spPr>
          <a:xfrm>
            <a:off x="54605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3</a:t>
            </a:r>
          </a:p>
        </p:txBody>
      </p:sp>
      <p:cxnSp>
        <p:nvCxnSpPr>
          <p:cNvPr id="19" name="Straight Arrow Connector 18"/>
          <p:cNvCxnSpPr/>
          <p:nvPr/>
        </p:nvCxnSpPr>
        <p:spPr>
          <a:xfrm flipV="1">
            <a:off x="6908389" y="3012133"/>
            <a:ext cx="695323" cy="38099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908390" y="4155132"/>
            <a:ext cx="533401" cy="15240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383535" y="3391411"/>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1</a:t>
            </a:r>
          </a:p>
        </p:txBody>
      </p:sp>
      <p:sp>
        <p:nvSpPr>
          <p:cNvPr id="22" name="Rectangle 21"/>
          <p:cNvSpPr/>
          <p:nvPr/>
        </p:nvSpPr>
        <p:spPr>
          <a:xfrm>
            <a:off x="5917788" y="3391780"/>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2</a:t>
            </a:r>
          </a:p>
        </p:txBody>
      </p:sp>
    </p:spTree>
    <p:extLst>
      <p:ext uri="{BB962C8B-B14F-4D97-AF65-F5344CB8AC3E}">
        <p14:creationId xmlns:p14="http://schemas.microsoft.com/office/powerpoint/2010/main" val="2222939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p:cNvSpPr txBox="1">
            <a:spLocks/>
          </p:cNvSpPr>
          <p:nvPr/>
        </p:nvSpPr>
        <p:spPr>
          <a:xfrm>
            <a:off x="512939" y="925286"/>
            <a:ext cx="6577690" cy="1503179"/>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sz="3600" spc="-51" dirty="0" smtClean="0">
                <a:solidFill>
                  <a:schemeClr val="bg2"/>
                </a:solidFill>
                <a:latin typeface="+mj-lt"/>
              </a:rPr>
              <a:t>Applications communicate </a:t>
            </a:r>
            <a:r>
              <a:rPr lang="en-US" sz="3600" spc="-51" dirty="0">
                <a:solidFill>
                  <a:schemeClr val="bg2"/>
                </a:solidFill>
                <a:latin typeface="+mj-lt"/>
              </a:rPr>
              <a:t>directly </a:t>
            </a:r>
            <a:r>
              <a:rPr lang="en-US" sz="3600" spc="-51" dirty="0" smtClean="0">
                <a:solidFill>
                  <a:schemeClr val="bg2"/>
                </a:solidFill>
                <a:latin typeface="+mj-lt"/>
              </a:rPr>
              <a:t>with SQL Database using TDS.</a:t>
            </a:r>
            <a:endParaRPr lang="en-US" sz="3600" dirty="0">
              <a:latin typeface="+mj-lt"/>
            </a:endParaRPr>
          </a:p>
        </p:txBody>
      </p:sp>
      <p:grpSp>
        <p:nvGrpSpPr>
          <p:cNvPr id="6" name="Group 5"/>
          <p:cNvGrpSpPr/>
          <p:nvPr/>
        </p:nvGrpSpPr>
        <p:grpSpPr>
          <a:xfrm>
            <a:off x="7518833" y="353101"/>
            <a:ext cx="3976070" cy="1592486"/>
            <a:chOff x="7518833" y="353101"/>
            <a:chExt cx="3976070" cy="1592486"/>
          </a:xfrm>
        </p:grpSpPr>
        <p:sp>
          <p:nvSpPr>
            <p:cNvPr id="84" name="Rectangle 83"/>
            <p:cNvSpPr/>
            <p:nvPr/>
          </p:nvSpPr>
          <p:spPr bwMode="auto">
            <a:xfrm>
              <a:off x="7518833" y="353101"/>
              <a:ext cx="3976070" cy="1592486"/>
            </a:xfrm>
            <a:prstGeom prst="rect">
              <a:avLst/>
            </a:prstGeom>
            <a:solidFill>
              <a:schemeClr val="accent4">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solidFill>
                    <a:schemeClr val="accent3">
                      <a:lumMod val="50000"/>
                    </a:schemeClr>
                  </a:solidFill>
                </a:rPr>
                <a:t>Client Layer</a:t>
              </a:r>
            </a:p>
          </p:txBody>
        </p:sp>
        <p:sp>
          <p:nvSpPr>
            <p:cNvPr id="3" name="Rectangle 2"/>
            <p:cNvSpPr/>
            <p:nvPr/>
          </p:nvSpPr>
          <p:spPr bwMode="auto">
            <a:xfrm>
              <a:off x="7755827" y="634999"/>
              <a:ext cx="950621"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PHP</a:t>
              </a:r>
            </a:p>
          </p:txBody>
        </p:sp>
        <p:sp>
          <p:nvSpPr>
            <p:cNvPr id="39" name="Rectangle 38"/>
            <p:cNvSpPr/>
            <p:nvPr/>
          </p:nvSpPr>
          <p:spPr bwMode="auto">
            <a:xfrm>
              <a:off x="10293349" y="634999"/>
              <a:ext cx="950625"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WCF Data Services</a:t>
              </a:r>
            </a:p>
          </p:txBody>
        </p:sp>
        <p:sp>
          <p:nvSpPr>
            <p:cNvPr id="40" name="Rectangle 39"/>
            <p:cNvSpPr/>
            <p:nvPr/>
          </p:nvSpPr>
          <p:spPr bwMode="auto">
            <a:xfrm>
              <a:off x="8814342" y="634999"/>
              <a:ext cx="1371114"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SQL Server</a:t>
              </a:r>
            </a:p>
            <a:p>
              <a:pPr algn="ctr" defTabSz="914099" fontAlgn="base">
                <a:spcBef>
                  <a:spcPct val="0"/>
                </a:spcBef>
                <a:spcAft>
                  <a:spcPct val="0"/>
                </a:spcAft>
              </a:pPr>
              <a:r>
                <a:rPr lang="en-US" sz="1200" dirty="0">
                  <a:solidFill>
                    <a:sysClr val="windowText" lastClr="000000"/>
                  </a:solidFill>
                </a:rPr>
                <a:t>Applications</a:t>
              </a:r>
            </a:p>
            <a:p>
              <a:pPr algn="ctr" defTabSz="914099" fontAlgn="base">
                <a:spcBef>
                  <a:spcPct val="0"/>
                </a:spcBef>
                <a:spcAft>
                  <a:spcPct val="0"/>
                </a:spcAft>
              </a:pPr>
              <a:r>
                <a:rPr lang="en-US" sz="1200" dirty="0">
                  <a:solidFill>
                    <a:sysClr val="windowText" lastClr="000000"/>
                  </a:solidFill>
                </a:rPr>
                <a:t>and Tools</a:t>
              </a:r>
            </a:p>
          </p:txBody>
        </p:sp>
        <p:sp>
          <p:nvSpPr>
            <p:cNvPr id="41" name="Rectangle 40"/>
            <p:cNvSpPr/>
            <p:nvPr/>
          </p:nvSpPr>
          <p:spPr bwMode="auto">
            <a:xfrm>
              <a:off x="7755826"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ODBC</a:t>
              </a:r>
            </a:p>
          </p:txBody>
        </p:sp>
        <p:sp>
          <p:nvSpPr>
            <p:cNvPr id="42" name="Rectangle 41"/>
            <p:cNvSpPr/>
            <p:nvPr/>
          </p:nvSpPr>
          <p:spPr bwMode="auto">
            <a:xfrm>
              <a:off x="9551973"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ADO.NET</a:t>
              </a:r>
            </a:p>
          </p:txBody>
        </p:sp>
        <p:sp>
          <p:nvSpPr>
            <p:cNvPr id="43" name="Rectangle 42"/>
            <p:cNvSpPr/>
            <p:nvPr/>
          </p:nvSpPr>
          <p:spPr bwMode="auto">
            <a:xfrm>
              <a:off x="7755826" y="1570505"/>
              <a:ext cx="3488147"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Tabular Data Stream (TDS)</a:t>
              </a:r>
            </a:p>
          </p:txBody>
        </p:sp>
      </p:grpSp>
      <p:sp>
        <p:nvSpPr>
          <p:cNvPr id="81"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How It </a:t>
            </a:r>
            <a:r>
              <a:rPr lang="en-US" dirty="0" smtClean="0"/>
              <a:t>Works – Architecture of the Service</a:t>
            </a:r>
            <a:endParaRPr lang="en-US" dirty="0"/>
          </a:p>
        </p:txBody>
      </p:sp>
    </p:spTree>
    <p:extLst>
      <p:ext uri="{BB962C8B-B14F-4D97-AF65-F5344CB8AC3E}">
        <p14:creationId xmlns:p14="http://schemas.microsoft.com/office/powerpoint/2010/main" val="2768731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Queue?</a:t>
            </a:r>
            <a:endParaRPr lang="en-US" dirty="0"/>
          </a:p>
        </p:txBody>
      </p:sp>
      <p:sp>
        <p:nvSpPr>
          <p:cNvPr id="3" name="Content Placeholder 2"/>
          <p:cNvSpPr>
            <a:spLocks noGrp="1"/>
          </p:cNvSpPr>
          <p:nvPr>
            <p:ph idx="1"/>
          </p:nvPr>
        </p:nvSpPr>
        <p:spPr>
          <a:xfrm>
            <a:off x="560797" y="1482812"/>
            <a:ext cx="11450227" cy="4394113"/>
          </a:xfrm>
        </p:spPr>
        <p:txBody>
          <a:bodyPr>
            <a:normAutofit fontScale="85000" lnSpcReduction="20000"/>
          </a:bodyPr>
          <a:lstStyle/>
          <a:p>
            <a:pPr>
              <a:buFont typeface="Segoe UI Symbol" panose="020B0502040204020203" pitchFamily="34" charset="0"/>
              <a:buChar char=""/>
            </a:pPr>
            <a:r>
              <a:rPr lang="en-US" sz="3900" dirty="0"/>
              <a:t>The queue length directly reflects how well the backend processing nodes are catching up with the overall workload. </a:t>
            </a:r>
          </a:p>
          <a:p>
            <a:pPr>
              <a:buFont typeface="Segoe UI Symbol" panose="020B0502040204020203" pitchFamily="34" charset="0"/>
              <a:buChar char=""/>
            </a:pPr>
            <a:endParaRPr lang="en-US" sz="3900" dirty="0"/>
          </a:p>
          <a:p>
            <a:pPr>
              <a:buFont typeface="Segoe UI Symbol" panose="020B0502040204020203" pitchFamily="34" charset="0"/>
              <a:buChar char=""/>
            </a:pPr>
            <a:r>
              <a:rPr lang="en-US" sz="3900" dirty="0"/>
              <a:t>Decouples different parts of the application.</a:t>
            </a:r>
          </a:p>
          <a:p>
            <a:pPr>
              <a:buFont typeface="Segoe UI Symbol" panose="020B0502040204020203" pitchFamily="34" charset="0"/>
              <a:buChar char=""/>
            </a:pPr>
            <a:endParaRPr lang="en-US" sz="3900" dirty="0"/>
          </a:p>
          <a:p>
            <a:pPr>
              <a:buFont typeface="Segoe UI Symbol" panose="020B0502040204020203" pitchFamily="34" charset="0"/>
              <a:buChar char=""/>
            </a:pPr>
            <a:r>
              <a:rPr lang="en-US" sz="3900" dirty="0"/>
              <a:t>Allows the flexibility of efficient resource usage within an application</a:t>
            </a:r>
          </a:p>
          <a:p>
            <a:pPr>
              <a:buFont typeface="Segoe UI Symbol" panose="020B0502040204020203" pitchFamily="34" charset="0"/>
              <a:buChar char=""/>
            </a:pPr>
            <a:endParaRPr lang="en-US" sz="3900" dirty="0"/>
          </a:p>
          <a:p>
            <a:pPr>
              <a:buFont typeface="Segoe UI Symbol" panose="020B0502040204020203" pitchFamily="34" charset="0"/>
              <a:buChar char=""/>
            </a:pPr>
            <a:r>
              <a:rPr lang="en-US" sz="3900" dirty="0"/>
              <a:t>Buffering to absorb traffic bursts and reduce the impact of individual component failures. </a:t>
            </a:r>
          </a:p>
          <a:p>
            <a:endParaRPr lang="en-US" dirty="0"/>
          </a:p>
        </p:txBody>
      </p:sp>
    </p:spTree>
    <p:extLst>
      <p:ext uri="{BB962C8B-B14F-4D97-AF65-F5344CB8AC3E}">
        <p14:creationId xmlns:p14="http://schemas.microsoft.com/office/powerpoint/2010/main" val="771849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05" dirty="0"/>
              <a:t>Azure Storage Architecture</a:t>
            </a:r>
          </a:p>
        </p:txBody>
      </p:sp>
      <p:sp>
        <p:nvSpPr>
          <p:cNvPr id="5" name="Rectangle 4"/>
          <p:cNvSpPr/>
          <p:nvPr/>
        </p:nvSpPr>
        <p:spPr bwMode="auto">
          <a:xfrm>
            <a:off x="2460978" y="3429000"/>
            <a:ext cx="7270044" cy="10981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Massive Scale Out &amp; Auto Load Balancing </a:t>
            </a:r>
            <a:br>
              <a:rPr lang="en-US" sz="2353" dirty="0">
                <a:gradFill>
                  <a:gsLst>
                    <a:gs pos="0">
                      <a:srgbClr val="FFFFFF"/>
                    </a:gs>
                    <a:gs pos="100000">
                      <a:srgbClr val="FFFFFF"/>
                    </a:gs>
                  </a:gsLst>
                  <a:lin ang="5400000" scaled="0"/>
                </a:gradFill>
                <a:ea typeface="Segoe UI" pitchFamily="34" charset="0"/>
                <a:cs typeface="Segoe UI" pitchFamily="34" charset="0"/>
              </a:rPr>
            </a:br>
            <a:r>
              <a:rPr lang="en-US" sz="2353" dirty="0">
                <a:gradFill>
                  <a:gsLst>
                    <a:gs pos="0">
                      <a:srgbClr val="FFFFFF"/>
                    </a:gs>
                    <a:gs pos="100000">
                      <a:srgbClr val="FFFFFF"/>
                    </a:gs>
                  </a:gsLst>
                  <a:lin ang="5400000" scaled="0"/>
                </a:gradFill>
                <a:ea typeface="Segoe UI" pitchFamily="34" charset="0"/>
                <a:cs typeface="Segoe UI" pitchFamily="34" charset="0"/>
              </a:rPr>
              <a:t>Index Layer</a:t>
            </a:r>
          </a:p>
        </p:txBody>
      </p:sp>
      <p:sp>
        <p:nvSpPr>
          <p:cNvPr id="6" name="Rectangle 5"/>
          <p:cNvSpPr/>
          <p:nvPr/>
        </p:nvSpPr>
        <p:spPr bwMode="auto">
          <a:xfrm>
            <a:off x="2460978" y="4683981"/>
            <a:ext cx="7270044" cy="11952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Distributed Replication Layer</a:t>
            </a:r>
          </a:p>
        </p:txBody>
      </p:sp>
      <p:grpSp>
        <p:nvGrpSpPr>
          <p:cNvPr id="36" name="Group 35"/>
          <p:cNvGrpSpPr/>
          <p:nvPr/>
        </p:nvGrpSpPr>
        <p:grpSpPr>
          <a:xfrm>
            <a:off x="2460978" y="1145230"/>
            <a:ext cx="5440502" cy="2105811"/>
            <a:chOff x="2510325" y="1167697"/>
            <a:chExt cx="5549595" cy="2148037"/>
          </a:xfrm>
        </p:grpSpPr>
        <p:sp>
          <p:nvSpPr>
            <p:cNvPr id="7" name="Rectangle 6"/>
            <p:cNvSpPr/>
            <p:nvPr/>
          </p:nvSpPr>
          <p:spPr bwMode="auto">
            <a:xfrm>
              <a:off x="2510325" y="2246793"/>
              <a:ext cx="1737342" cy="10689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Blob/Disk</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Head</a:t>
              </a:r>
            </a:p>
          </p:txBody>
        </p:sp>
        <p:sp>
          <p:nvSpPr>
            <p:cNvPr id="9" name="Rectangle 8"/>
            <p:cNvSpPr/>
            <p:nvPr/>
          </p:nvSpPr>
          <p:spPr bwMode="auto">
            <a:xfrm>
              <a:off x="6323761" y="2246793"/>
              <a:ext cx="1736159" cy="10689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Queue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Head</a:t>
              </a:r>
            </a:p>
          </p:txBody>
        </p:sp>
        <p:sp>
          <p:nvSpPr>
            <p:cNvPr id="10" name="Rectangle 9"/>
            <p:cNvSpPr/>
            <p:nvPr/>
          </p:nvSpPr>
          <p:spPr bwMode="auto">
            <a:xfrm>
              <a:off x="4431727" y="2239159"/>
              <a:ext cx="1737342" cy="10689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Table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Head</a:t>
              </a:r>
            </a:p>
          </p:txBody>
        </p:sp>
        <p:cxnSp>
          <p:nvCxnSpPr>
            <p:cNvPr id="14" name="Straight Arrow Connector 13"/>
            <p:cNvCxnSpPr/>
            <p:nvPr/>
          </p:nvCxnSpPr>
          <p:spPr>
            <a:xfrm flipV="1">
              <a:off x="3383628"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66338" y="1167697"/>
              <a:ext cx="1034579"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REST</a:t>
              </a:r>
            </a:p>
          </p:txBody>
        </p:sp>
        <p:cxnSp>
          <p:nvCxnSpPr>
            <p:cNvPr id="27" name="Straight Arrow Connector 26"/>
            <p:cNvCxnSpPr/>
            <p:nvPr/>
          </p:nvCxnSpPr>
          <p:spPr>
            <a:xfrm flipV="1">
              <a:off x="7153395"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248099"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26463" y="1167697"/>
              <a:ext cx="1034579"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REST</a:t>
              </a:r>
            </a:p>
          </p:txBody>
        </p:sp>
        <p:sp>
          <p:nvSpPr>
            <p:cNvPr id="32" name="TextBox 31"/>
            <p:cNvSpPr txBox="1"/>
            <p:nvPr/>
          </p:nvSpPr>
          <p:spPr>
            <a:xfrm>
              <a:off x="6610209" y="1167697"/>
              <a:ext cx="1034579"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REST</a:t>
              </a:r>
            </a:p>
          </p:txBody>
        </p:sp>
      </p:grpSp>
      <p:grpSp>
        <p:nvGrpSpPr>
          <p:cNvPr id="37" name="Group 36"/>
          <p:cNvGrpSpPr/>
          <p:nvPr/>
        </p:nvGrpSpPr>
        <p:grpSpPr>
          <a:xfrm>
            <a:off x="7950287" y="1150792"/>
            <a:ext cx="2000298" cy="2100249"/>
            <a:chOff x="8109706" y="1173371"/>
            <a:chExt cx="2040408" cy="2142363"/>
          </a:xfrm>
        </p:grpSpPr>
        <p:sp>
          <p:nvSpPr>
            <p:cNvPr id="33" name="TextBox 32"/>
            <p:cNvSpPr txBox="1"/>
            <p:nvPr/>
          </p:nvSpPr>
          <p:spPr>
            <a:xfrm>
              <a:off x="8109706" y="1173371"/>
              <a:ext cx="1034579"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REST</a:t>
              </a:r>
            </a:p>
          </p:txBody>
        </p:sp>
        <p:sp>
          <p:nvSpPr>
            <p:cNvPr id="11" name="Rectangle 10"/>
            <p:cNvSpPr/>
            <p:nvPr/>
          </p:nvSpPr>
          <p:spPr bwMode="auto">
            <a:xfrm>
              <a:off x="8188807" y="2246793"/>
              <a:ext cx="1737342" cy="10689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File Share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Head</a:t>
              </a:r>
            </a:p>
          </p:txBody>
        </p:sp>
        <p:cxnSp>
          <p:nvCxnSpPr>
            <p:cNvPr id="29" name="Straight Arrow Connector 28"/>
            <p:cNvCxnSpPr/>
            <p:nvPr/>
          </p:nvCxnSpPr>
          <p:spPr>
            <a:xfrm flipV="1">
              <a:off x="8619401"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9601480"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165229" y="1176786"/>
              <a:ext cx="984885"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SMB</a:t>
              </a:r>
            </a:p>
          </p:txBody>
        </p:sp>
      </p:grpSp>
      <p:sp>
        <p:nvSpPr>
          <p:cNvPr id="2" name="Rectangle 1"/>
          <p:cNvSpPr/>
          <p:nvPr/>
        </p:nvSpPr>
        <p:spPr>
          <a:xfrm>
            <a:off x="79197" y="6016417"/>
            <a:ext cx="12017648" cy="693970"/>
          </a:xfrm>
          <a:prstGeom prst="rect">
            <a:avLst/>
          </a:prstGeom>
        </p:spPr>
        <p:txBody>
          <a:bodyPr wrap="square">
            <a:spAutoFit/>
          </a:bodyPr>
          <a:lstStyle/>
          <a:p>
            <a:pPr marL="457183" lvl="1" defTabSz="914367"/>
            <a:r>
              <a:rPr lang="en-US" sz="1961" smtClean="0">
                <a:solidFill>
                  <a:srgbClr val="FFFFFF"/>
                </a:solidFill>
                <a:hlinkClick r:id="rId2"/>
              </a:rPr>
              <a:t>“Microsoft Azure </a:t>
            </a:r>
            <a:r>
              <a:rPr lang="en-US" sz="1961" dirty="0">
                <a:solidFill>
                  <a:srgbClr val="FFFFFF"/>
                </a:solidFill>
                <a:hlinkClick r:id="rId2"/>
              </a:rPr>
              <a:t>Storage: A Highly Available Cloud Storage Service with Strong Consistency”,  ACM Symposium on Operating System Principals (SOSP), Oct. 2011</a:t>
            </a:r>
            <a:endParaRPr lang="en-US" sz="1961" dirty="0">
              <a:solidFill>
                <a:srgbClr val="FFFFFF"/>
              </a:solidFill>
            </a:endParaRPr>
          </a:p>
        </p:txBody>
      </p:sp>
    </p:spTree>
    <p:extLst>
      <p:ext uri="{BB962C8B-B14F-4D97-AF65-F5344CB8AC3E}">
        <p14:creationId xmlns:p14="http://schemas.microsoft.com/office/powerpoint/2010/main" val="3782904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Tables</a:t>
            </a:r>
            <a:endParaRPr lang="en-US" dirty="0"/>
          </a:p>
        </p:txBody>
      </p:sp>
      <p:sp>
        <p:nvSpPr>
          <p:cNvPr id="2" name="Slide Number Placeholder 1"/>
          <p:cNvSpPr>
            <a:spLocks noGrp="1"/>
          </p:cNvSpPr>
          <p:nvPr>
            <p:ph type="sldNum" sz="quarter" idx="4294967295"/>
          </p:nvPr>
        </p:nvSpPr>
        <p:spPr>
          <a:xfrm>
            <a:off x="9448800" y="6256338"/>
            <a:ext cx="2743200" cy="365125"/>
          </a:xfrm>
          <a:prstGeom prst="rect">
            <a:avLst/>
          </a:prstGeom>
        </p:spPr>
        <p:txBody>
          <a:bodyPr/>
          <a:lstStyle/>
          <a:p>
            <a:fld id="{0A164282-434E-41D4-9582-783D542A7B68}" type="slidenum">
              <a:rPr lang="en-US" smtClean="0"/>
              <a:pPr/>
              <a:t>92</a:t>
            </a:fld>
            <a:endParaRPr lang="en-US"/>
          </a:p>
        </p:txBody>
      </p:sp>
    </p:spTree>
    <p:extLst>
      <p:ext uri="{BB962C8B-B14F-4D97-AF65-F5344CB8AC3E}">
        <p14:creationId xmlns:p14="http://schemas.microsoft.com/office/powerpoint/2010/main" val="291655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Table Storage Concepts</a:t>
            </a:r>
            <a:br>
              <a:rPr lang="en-US" smtClean="0"/>
            </a:br>
            <a:endParaRPr lang="en-US" dirty="0"/>
          </a:p>
        </p:txBody>
      </p:sp>
      <p:grpSp>
        <p:nvGrpSpPr>
          <p:cNvPr id="45" name="Group 4"/>
          <p:cNvGrpSpPr/>
          <p:nvPr/>
        </p:nvGrpSpPr>
        <p:grpSpPr>
          <a:xfrm>
            <a:off x="5599179" y="1446213"/>
            <a:ext cx="2200710" cy="4297680"/>
            <a:chOff x="5685541" y="393698"/>
            <a:chExt cx="2303725" cy="4297680"/>
          </a:xfrm>
        </p:grpSpPr>
        <p:sp>
          <p:nvSpPr>
            <p:cNvPr id="46" name="Rounded Rectangle 65"/>
            <p:cNvSpPr/>
            <p:nvPr/>
          </p:nvSpPr>
          <p:spPr>
            <a:xfrm>
              <a:off x="5685541" y="393698"/>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47" name="Rounded Rectangle 4"/>
            <p:cNvSpPr/>
            <p:nvPr/>
          </p:nvSpPr>
          <p:spPr>
            <a:xfrm>
              <a:off x="5685541" y="393698"/>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Entity</a:t>
              </a:r>
            </a:p>
          </p:txBody>
        </p:sp>
      </p:grpSp>
      <p:grpSp>
        <p:nvGrpSpPr>
          <p:cNvPr id="48" name="Group 5"/>
          <p:cNvGrpSpPr/>
          <p:nvPr/>
        </p:nvGrpSpPr>
        <p:grpSpPr>
          <a:xfrm>
            <a:off x="3010474" y="1446214"/>
            <a:ext cx="2460078" cy="4297680"/>
            <a:chOff x="2983350" y="355599"/>
            <a:chExt cx="2318237" cy="4297680"/>
          </a:xfrm>
        </p:grpSpPr>
        <p:sp>
          <p:nvSpPr>
            <p:cNvPr id="49" name="Rounded Rectangle 68"/>
            <p:cNvSpPr/>
            <p:nvPr/>
          </p:nvSpPr>
          <p:spPr>
            <a:xfrm>
              <a:off x="2997862"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50" name="Rounded Rectangle 6"/>
            <p:cNvSpPr/>
            <p:nvPr/>
          </p:nvSpPr>
          <p:spPr>
            <a:xfrm>
              <a:off x="2983350" y="355599"/>
              <a:ext cx="229999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Table</a:t>
              </a:r>
            </a:p>
          </p:txBody>
        </p:sp>
      </p:grpSp>
      <p:grpSp>
        <p:nvGrpSpPr>
          <p:cNvPr id="51" name="Group 6"/>
          <p:cNvGrpSpPr/>
          <p:nvPr/>
        </p:nvGrpSpPr>
        <p:grpSpPr>
          <a:xfrm>
            <a:off x="520701" y="1446214"/>
            <a:ext cx="2361146" cy="4297680"/>
            <a:chOff x="222249" y="355599"/>
            <a:chExt cx="2303725" cy="4297680"/>
          </a:xfrm>
        </p:grpSpPr>
        <p:sp>
          <p:nvSpPr>
            <p:cNvPr id="52" name="Rounded Rectangle 71"/>
            <p:cNvSpPr/>
            <p:nvPr/>
          </p:nvSpPr>
          <p:spPr>
            <a:xfrm>
              <a:off x="222249"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53" name="Rounded Rectangle 8"/>
            <p:cNvSpPr/>
            <p:nvPr/>
          </p:nvSpPr>
          <p:spPr>
            <a:xfrm>
              <a:off x="222249" y="355599"/>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grpSp>
      <p:cxnSp>
        <p:nvCxnSpPr>
          <p:cNvPr id="57" name="Straight Connector 56"/>
          <p:cNvCxnSpPr/>
          <p:nvPr/>
        </p:nvCxnSpPr>
        <p:spPr>
          <a:xfrm>
            <a:off x="2262875" y="3867665"/>
            <a:ext cx="1482811" cy="108739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2337016" y="3039763"/>
            <a:ext cx="1322173" cy="100089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958296" y="3602527"/>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61" name="Straight Connector 60"/>
          <p:cNvCxnSpPr/>
          <p:nvPr/>
        </p:nvCxnSpPr>
        <p:spPr>
          <a:xfrm>
            <a:off x="4808367" y="3101546"/>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845437" y="2656705"/>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906592" y="2360613"/>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Name =…</a:t>
            </a:r>
          </a:p>
          <a:p>
            <a:r>
              <a:rPr lang="en-US" dirty="0">
                <a:solidFill>
                  <a:schemeClr val="lt1">
                    <a:alpha val="99000"/>
                  </a:schemeClr>
                </a:solidFill>
              </a:rPr>
              <a:t>Email = …</a:t>
            </a:r>
          </a:p>
        </p:txBody>
      </p:sp>
      <p:sp>
        <p:nvSpPr>
          <p:cNvPr id="68" name="Rectangle 67"/>
          <p:cNvSpPr/>
          <p:nvPr/>
        </p:nvSpPr>
        <p:spPr>
          <a:xfrm>
            <a:off x="5906591"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Name =…</a:t>
            </a:r>
          </a:p>
          <a:p>
            <a:r>
              <a:rPr lang="en-US" dirty="0" err="1">
                <a:solidFill>
                  <a:schemeClr val="lt1">
                    <a:alpha val="99000"/>
                  </a:schemeClr>
                </a:solidFill>
              </a:rPr>
              <a:t>EMailAdd</a:t>
            </a:r>
            <a:r>
              <a:rPr lang="en-US" dirty="0">
                <a:solidFill>
                  <a:schemeClr val="lt1">
                    <a:alpha val="99000"/>
                  </a:schemeClr>
                </a:solidFill>
              </a:rPr>
              <a:t>= </a:t>
            </a:r>
          </a:p>
        </p:txBody>
      </p:sp>
      <p:sp>
        <p:nvSpPr>
          <p:cNvPr id="69" name="Rectangle 68"/>
          <p:cNvSpPr/>
          <p:nvPr/>
        </p:nvSpPr>
        <p:spPr>
          <a:xfrm>
            <a:off x="3521808" y="2774584"/>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customers</a:t>
            </a:r>
          </a:p>
        </p:txBody>
      </p:sp>
      <p:cxnSp>
        <p:nvCxnSpPr>
          <p:cNvPr id="74" name="Straight Connector 73"/>
          <p:cNvCxnSpPr/>
          <p:nvPr/>
        </p:nvCxnSpPr>
        <p:spPr>
          <a:xfrm>
            <a:off x="4808367" y="4769708"/>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4845437" y="4324867"/>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Rounded Rectangle 97"/>
          <p:cNvSpPr/>
          <p:nvPr/>
        </p:nvSpPr>
        <p:spPr>
          <a:xfrm>
            <a:off x="5906592" y="4844441"/>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Photo ID =…</a:t>
            </a:r>
          </a:p>
          <a:p>
            <a:r>
              <a:rPr lang="en-US" dirty="0">
                <a:solidFill>
                  <a:schemeClr val="lt1">
                    <a:alpha val="99000"/>
                  </a:schemeClr>
                </a:solidFill>
              </a:rPr>
              <a:t>Date =…</a:t>
            </a:r>
          </a:p>
        </p:txBody>
      </p:sp>
      <p:sp>
        <p:nvSpPr>
          <p:cNvPr id="71" name="Rectangle 70"/>
          <p:cNvSpPr/>
          <p:nvPr/>
        </p:nvSpPr>
        <p:spPr>
          <a:xfrm>
            <a:off x="3521809" y="4430470"/>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photos</a:t>
            </a:r>
          </a:p>
        </p:txBody>
      </p:sp>
      <p:sp>
        <p:nvSpPr>
          <p:cNvPr id="72" name="Rounded Rectangle 97"/>
          <p:cNvSpPr/>
          <p:nvPr/>
        </p:nvSpPr>
        <p:spPr>
          <a:xfrm>
            <a:off x="5906592"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Photo ID =…</a:t>
            </a:r>
          </a:p>
          <a:p>
            <a:r>
              <a:rPr lang="en-US" dirty="0">
                <a:solidFill>
                  <a:schemeClr val="lt1">
                    <a:alpha val="99000"/>
                  </a:schemeClr>
                </a:solidFill>
              </a:rPr>
              <a:t>Date =…</a:t>
            </a:r>
          </a:p>
        </p:txBody>
      </p:sp>
    </p:spTree>
    <p:extLst>
      <p:ext uri="{BB962C8B-B14F-4D97-AF65-F5344CB8AC3E}">
        <p14:creationId xmlns:p14="http://schemas.microsoft.com/office/powerpoint/2010/main" val="333164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Table</a:t>
            </a:r>
            <a:r>
              <a:rPr lang="en-US" dirty="0" smtClean="0"/>
              <a:t> </a:t>
            </a:r>
            <a:r>
              <a:rPr lang="en-US" dirty="0" smtClean="0">
                <a:solidFill>
                  <a:schemeClr val="bg1"/>
                </a:solidFill>
              </a:rPr>
              <a:t>Details</a:t>
            </a:r>
            <a:endParaRPr lang="en-US" dirty="0">
              <a:solidFill>
                <a:schemeClr val="bg1"/>
              </a:solidFill>
            </a:endParaRPr>
          </a:p>
        </p:txBody>
      </p:sp>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20257" y="6372547"/>
            <a:ext cx="1681921" cy="195501"/>
          </a:xfrm>
          <a:prstGeom prst="rect">
            <a:avLst/>
          </a:prstGeom>
        </p:spPr>
      </p:pic>
      <p:sp>
        <p:nvSpPr>
          <p:cNvPr id="14" name="Content Placeholder 2"/>
          <p:cNvSpPr txBox="1">
            <a:spLocks/>
          </p:cNvSpPr>
          <p:nvPr/>
        </p:nvSpPr>
        <p:spPr>
          <a:xfrm>
            <a:off x="4865418" y="3028951"/>
            <a:ext cx="6811597" cy="3597275"/>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Insert</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Update </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Merge – Partial update</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Replace – Update entire entity</a:t>
            </a:r>
            <a:endParaRPr lang="en-US" sz="1600" b="1" spc="-51" dirty="0">
              <a:solidFill>
                <a:schemeClr val="bg1">
                  <a:alpha val="99000"/>
                </a:schemeClr>
              </a:solidFill>
              <a:latin typeface="+mn-lt"/>
              <a:cs typeface="Segoe UI" pitchFamily="34" charset="0"/>
            </a:endParaRPr>
          </a:p>
          <a:p>
            <a:pPr marL="3175" lvl="1" indent="0" defTabSz="914325">
              <a:lnSpc>
                <a:spcPct val="90000"/>
              </a:lnSpc>
              <a:spcBef>
                <a:spcPts val="0"/>
              </a:spcBef>
              <a:spcAft>
                <a:spcPts val="600"/>
              </a:spcAft>
              <a:buSzPct val="80000"/>
              <a:buNone/>
            </a:pPr>
            <a:r>
              <a:rPr lang="en-US" sz="2000" b="1" spc="-51" dirty="0" err="1">
                <a:solidFill>
                  <a:schemeClr val="bg1">
                    <a:alpha val="99000"/>
                  </a:schemeClr>
                </a:solidFill>
                <a:latin typeface="+mn-lt"/>
                <a:cs typeface="Segoe UI" pitchFamily="34" charset="0"/>
              </a:rPr>
              <a:t>Upsert</a:t>
            </a:r>
            <a:endParaRPr lang="en-US" sz="2000" b="1" spc="-51" dirty="0">
              <a:solidFill>
                <a:schemeClr val="bg1">
                  <a:alpha val="99000"/>
                </a:schemeClr>
              </a:solidFill>
              <a:latin typeface="+mn-lt"/>
              <a:cs typeface="Segoe UI" pitchFamily="34" charset="0"/>
            </a:endParaRP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Delete</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Query</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Entity Group Transactions</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Multiple CUD Operations in a single atomic transaction</a:t>
            </a:r>
          </a:p>
        </p:txBody>
      </p:sp>
      <p:sp>
        <p:nvSpPr>
          <p:cNvPr id="15" name="Content Placeholder 2"/>
          <p:cNvSpPr txBox="1">
            <a:spLocks/>
          </p:cNvSpPr>
          <p:nvPr/>
        </p:nvSpPr>
        <p:spPr>
          <a:xfrm>
            <a:off x="4866054" y="1308101"/>
            <a:ext cx="6811597"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Create, Query, Delete</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Tables can have metadata</a:t>
            </a:r>
          </a:p>
        </p:txBody>
      </p:sp>
      <p:cxnSp>
        <p:nvCxnSpPr>
          <p:cNvPr id="22" name="Straight Connector 21"/>
          <p:cNvCxnSpPr/>
          <p:nvPr/>
        </p:nvCxnSpPr>
        <p:spPr>
          <a:xfrm>
            <a:off x="1589" y="2924473"/>
            <a:ext cx="12188825"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602272" y="1599367"/>
            <a:ext cx="3698943" cy="984885"/>
            <a:chOff x="600683" y="1599366"/>
            <a:chExt cx="3698943" cy="984885"/>
          </a:xfrm>
        </p:grpSpPr>
        <p:sp>
          <p:nvSpPr>
            <p:cNvPr id="20" name="TextBox 19"/>
            <p:cNvSpPr txBox="1"/>
            <p:nvPr/>
          </p:nvSpPr>
          <p:spPr>
            <a:xfrm>
              <a:off x="1650019" y="1599366"/>
              <a:ext cx="2649607" cy="984885"/>
            </a:xfrm>
            <a:prstGeom prst="rect">
              <a:avLst/>
            </a:prstGeom>
            <a:noFill/>
          </p:spPr>
          <p:txBody>
            <a:bodyPr wrap="square" lIns="0" tIns="0" rIns="0" bIns="0" rtlCol="0">
              <a:spAutoFit/>
            </a:bodyPr>
            <a:lstStyle/>
            <a:p>
              <a:r>
                <a:rPr lang="en-US" sz="3200" spc="-100" dirty="0">
                  <a:solidFill>
                    <a:schemeClr val="bg1">
                      <a:alpha val="99000"/>
                    </a:schemeClr>
                  </a:solidFill>
                  <a:latin typeface="Segoe UI" pitchFamily="34" charset="0"/>
                  <a:ea typeface="Segoe UI" pitchFamily="34" charset="0"/>
                  <a:cs typeface="Segoe UI" pitchFamily="34" charset="0"/>
                </a:rPr>
                <a:t>Not an RDBMS! </a:t>
              </a:r>
              <a:br>
                <a:rPr lang="en-US" sz="3200" spc="-100" dirty="0">
                  <a:solidFill>
                    <a:schemeClr val="bg1">
                      <a:alpha val="99000"/>
                    </a:schemeClr>
                  </a:solidFill>
                  <a:latin typeface="Segoe UI" pitchFamily="34" charset="0"/>
                  <a:ea typeface="Segoe UI" pitchFamily="34" charset="0"/>
                  <a:cs typeface="Segoe UI" pitchFamily="34" charset="0"/>
                </a:rPr>
              </a:br>
              <a:r>
                <a:rPr lang="en-US" sz="3200" spc="-100" dirty="0">
                  <a:solidFill>
                    <a:schemeClr val="bg1">
                      <a:alpha val="99000"/>
                    </a:schemeClr>
                  </a:solidFill>
                  <a:latin typeface="Segoe UI" pitchFamily="34" charset="0"/>
                  <a:ea typeface="Segoe UI" pitchFamily="34" charset="0"/>
                  <a:cs typeface="Segoe UI" pitchFamily="34" charset="0"/>
                </a:rPr>
                <a:t>Table</a:t>
              </a:r>
            </a:p>
          </p:txBody>
        </p:sp>
        <p:sp>
          <p:nvSpPr>
            <p:cNvPr id="23" name="Freeform 7"/>
            <p:cNvSpPr>
              <a:spLocks noEditPoints="1"/>
            </p:cNvSpPr>
            <p:nvPr/>
          </p:nvSpPr>
          <p:spPr bwMode="auto">
            <a:xfrm>
              <a:off x="600683" y="1754605"/>
              <a:ext cx="741734" cy="606008"/>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75166" y="4093317"/>
            <a:ext cx="2722363" cy="790728"/>
            <a:chOff x="573577" y="4093317"/>
            <a:chExt cx="2722363" cy="790728"/>
          </a:xfrm>
        </p:grpSpPr>
        <p:sp>
          <p:nvSpPr>
            <p:cNvPr id="17" name="TextBox 16"/>
            <p:cNvSpPr txBox="1"/>
            <p:nvPr/>
          </p:nvSpPr>
          <p:spPr>
            <a:xfrm>
              <a:off x="1650020" y="4292880"/>
              <a:ext cx="1645920" cy="393954"/>
            </a:xfrm>
            <a:prstGeom prst="rect">
              <a:avLst/>
            </a:prstGeom>
            <a:noFill/>
          </p:spPr>
          <p:txBody>
            <a:bodyPr wrap="square" lIns="0" tIns="0" rIns="0" bIns="0" rtlCol="0">
              <a:spAutoFit/>
            </a:bodyPr>
            <a:lstStyle/>
            <a:p>
              <a:pPr>
                <a:lnSpc>
                  <a:spcPct val="80000"/>
                </a:lnSpc>
              </a:pPr>
              <a:r>
                <a:rPr lang="en-US" sz="3200" spc="-100" dirty="0">
                  <a:solidFill>
                    <a:schemeClr val="bg1">
                      <a:alpha val="99000"/>
                    </a:schemeClr>
                  </a:solidFill>
                  <a:latin typeface="Segoe UI" pitchFamily="34" charset="0"/>
                  <a:ea typeface="Segoe UI" pitchFamily="34" charset="0"/>
                  <a:cs typeface="Segoe UI" pitchFamily="34" charset="0"/>
                </a:rPr>
                <a:t>Entities</a:t>
              </a:r>
            </a:p>
          </p:txBody>
        </p:sp>
        <p:grpSp>
          <p:nvGrpSpPr>
            <p:cNvPr id="24" name="Group 23"/>
            <p:cNvGrpSpPr/>
            <p:nvPr/>
          </p:nvGrpSpPr>
          <p:grpSpPr>
            <a:xfrm>
              <a:off x="573577" y="4093317"/>
              <a:ext cx="873770" cy="790728"/>
              <a:chOff x="7871395" y="3393689"/>
              <a:chExt cx="2527474" cy="2287264"/>
            </a:xfrm>
            <a:solidFill>
              <a:schemeClr val="bg1"/>
            </a:solidFill>
          </p:grpSpPr>
          <p:sp>
            <p:nvSpPr>
              <p:cNvPr id="25"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26"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8"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spTree>
    <p:extLst>
      <p:ext uri="{BB962C8B-B14F-4D97-AF65-F5344CB8AC3E}">
        <p14:creationId xmlns:p14="http://schemas.microsoft.com/office/powerpoint/2010/main" val="56083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Entity Properties</a:t>
            </a:r>
            <a:endParaRPr lang="en-US" dirty="0"/>
          </a:p>
        </p:txBody>
      </p:sp>
      <p:sp>
        <p:nvSpPr>
          <p:cNvPr id="3" name="Content Placeholder 2"/>
          <p:cNvSpPr>
            <a:spLocks noGrp="1"/>
          </p:cNvSpPr>
          <p:nvPr>
            <p:ph type="body" sz="quarter" idx="10"/>
          </p:nvPr>
        </p:nvSpPr>
        <p:spPr>
          <a:xfrm>
            <a:off x="520701" y="1163902"/>
            <a:ext cx="5575301" cy="4876720"/>
          </a:xfrm>
        </p:spPr>
        <p:txBody>
          <a:bodyPr>
            <a:normAutofit lnSpcReduction="10000"/>
          </a:bodyPr>
          <a:lstStyle/>
          <a:p>
            <a:r>
              <a:rPr lang="en-US" sz="2800" dirty="0">
                <a:solidFill>
                  <a:schemeClr val="accent3">
                    <a:alpha val="99000"/>
                  </a:schemeClr>
                </a:solidFill>
              </a:rPr>
              <a:t>Entity can have up to 255 properties</a:t>
            </a:r>
          </a:p>
          <a:p>
            <a:pPr lvl="1"/>
            <a:r>
              <a:rPr lang="en-US" dirty="0" smtClean="0"/>
              <a:t>Up to 1MB per entity</a:t>
            </a:r>
          </a:p>
          <a:p>
            <a:pPr lvl="1"/>
            <a:endParaRPr lang="en-US" sz="1800" dirty="0"/>
          </a:p>
          <a:p>
            <a:r>
              <a:rPr lang="en-US" sz="2800" dirty="0">
                <a:solidFill>
                  <a:schemeClr val="accent3">
                    <a:alpha val="99000"/>
                  </a:schemeClr>
                </a:solidFill>
              </a:rPr>
              <a:t>Mandatory Properties for every entity</a:t>
            </a:r>
          </a:p>
          <a:p>
            <a:pPr lvl="1"/>
            <a:r>
              <a:rPr lang="en-US" dirty="0" err="1" smtClean="0"/>
              <a:t>PartitionKey</a:t>
            </a:r>
            <a:r>
              <a:rPr lang="en-US" dirty="0" smtClean="0"/>
              <a:t> &amp; </a:t>
            </a:r>
            <a:r>
              <a:rPr lang="en-US" dirty="0" err="1" smtClean="0"/>
              <a:t>RowKey</a:t>
            </a:r>
            <a:r>
              <a:rPr lang="en-US" dirty="0" smtClean="0"/>
              <a:t> (only indexed properties)</a:t>
            </a:r>
          </a:p>
          <a:p>
            <a:pPr lvl="1"/>
            <a:r>
              <a:rPr lang="en-US" sz="1600" dirty="0"/>
              <a:t>Uniquely identifies an entity</a:t>
            </a:r>
          </a:p>
          <a:p>
            <a:pPr lvl="1">
              <a:spcAft>
                <a:spcPts val="1200"/>
              </a:spcAft>
            </a:pPr>
            <a:r>
              <a:rPr lang="en-US" sz="1600" dirty="0"/>
              <a:t>Defines the sort order</a:t>
            </a:r>
          </a:p>
          <a:p>
            <a:pPr lvl="1"/>
            <a:r>
              <a:rPr lang="en-US" dirty="0" smtClean="0"/>
              <a:t>Timestamp </a:t>
            </a:r>
          </a:p>
          <a:p>
            <a:pPr lvl="1"/>
            <a:r>
              <a:rPr lang="en-US" sz="1600" dirty="0"/>
              <a:t>Optimistic Concurrency</a:t>
            </a:r>
          </a:p>
          <a:p>
            <a:pPr lvl="1"/>
            <a:r>
              <a:rPr lang="en-US" sz="1600" dirty="0"/>
              <a:t>Exposed as an HTTP </a:t>
            </a:r>
            <a:r>
              <a:rPr lang="en-US" sz="1600" dirty="0" err="1"/>
              <a:t>Etag</a:t>
            </a:r>
            <a:endParaRPr lang="en-US" sz="1600" dirty="0"/>
          </a:p>
          <a:p>
            <a:pPr lvl="1"/>
            <a:endParaRPr lang="en-US" sz="1800" dirty="0"/>
          </a:p>
          <a:p>
            <a:r>
              <a:rPr lang="en-US" sz="2800" dirty="0">
                <a:solidFill>
                  <a:schemeClr val="accent3">
                    <a:alpha val="99000"/>
                  </a:schemeClr>
                </a:solidFill>
              </a:rPr>
              <a:t>No fixed schema for other properties</a:t>
            </a:r>
          </a:p>
          <a:p>
            <a:pPr lvl="1"/>
            <a:r>
              <a:rPr lang="en-US" sz="1800" dirty="0"/>
              <a:t>Each property is stored as a &lt;name, typed value&gt; pair</a:t>
            </a:r>
          </a:p>
          <a:p>
            <a:pPr lvl="1"/>
            <a:r>
              <a:rPr lang="en-US" sz="1800" dirty="0"/>
              <a:t>No schema stored for a table</a:t>
            </a:r>
          </a:p>
          <a:p>
            <a:pPr lvl="1"/>
            <a:r>
              <a:rPr lang="en-US" sz="1800" dirty="0"/>
              <a:t>Properties can be the standard .NET types </a:t>
            </a:r>
          </a:p>
          <a:p>
            <a:pPr lvl="1"/>
            <a:r>
              <a:rPr lang="en-US" sz="1800" dirty="0"/>
              <a:t>String, binary, </a:t>
            </a:r>
            <a:r>
              <a:rPr lang="en-US" sz="1800" dirty="0" err="1"/>
              <a:t>bool</a:t>
            </a:r>
            <a:r>
              <a:rPr lang="en-US" sz="1800" dirty="0"/>
              <a:t>, </a:t>
            </a:r>
            <a:r>
              <a:rPr lang="en-US" sz="1800" dirty="0" err="1"/>
              <a:t>DateTime</a:t>
            </a:r>
            <a:r>
              <a:rPr lang="en-US" sz="1800" dirty="0"/>
              <a:t>, GUID, </a:t>
            </a:r>
            <a:r>
              <a:rPr lang="en-US" sz="1800" dirty="0" err="1"/>
              <a:t>int</a:t>
            </a:r>
            <a:r>
              <a:rPr lang="en-US" sz="1800" dirty="0"/>
              <a:t>, int64, and double</a:t>
            </a:r>
          </a:p>
        </p:txBody>
      </p:sp>
      <p:grpSp>
        <p:nvGrpSpPr>
          <p:cNvPr id="10" name="Group 9"/>
          <p:cNvGrpSpPr/>
          <p:nvPr/>
        </p:nvGrpSpPr>
        <p:grpSpPr>
          <a:xfrm>
            <a:off x="7595266" y="2276531"/>
            <a:ext cx="3725963" cy="3371849"/>
            <a:chOff x="7871395" y="3393689"/>
            <a:chExt cx="2527474" cy="2287264"/>
          </a:xfrm>
        </p:grpSpPr>
        <p:sp>
          <p:nvSpPr>
            <p:cNvPr id="6"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7"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8"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9"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03190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p:nvPr>
        </p:nvSpPr>
        <p:spPr/>
        <p:txBody>
          <a:bodyPr/>
          <a:lstStyle/>
          <a:p>
            <a:r>
              <a:rPr lang="en-NZ" smtClean="0"/>
              <a:t>No Fixed Schema</a:t>
            </a:r>
            <a:endParaRPr lang="en-NZ" dirty="0"/>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Oval 16"/>
          <p:cNvSpPr/>
          <p:nvPr/>
        </p:nvSpPr>
        <p:spPr>
          <a:xfrm>
            <a:off x="6628815" y="4644858"/>
            <a:ext cx="1232722" cy="847928"/>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18" name="Rectangle 17"/>
          <p:cNvSpPr/>
          <p:nvPr/>
        </p:nvSpPr>
        <p:spPr>
          <a:xfrm>
            <a:off x="8181183" y="2360614"/>
            <a:ext cx="1827291" cy="649287"/>
          </a:xfrm>
          <a:prstGeom prst="rect">
            <a:avLst/>
          </a:prstGeom>
          <a:solidFill>
            <a:srgbClr val="92D050"/>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NZ" sz="1600" b="1" cap="all" dirty="0">
                <a:solidFill>
                  <a:srgbClr val="FFFFFF">
                    <a:alpha val="99000"/>
                  </a:srgbClr>
                </a:solidFill>
              </a:rPr>
              <a:t>FAV SPORT</a:t>
            </a:r>
            <a:endParaRPr lang="en-US" sz="1900" b="1" dirty="0">
              <a:solidFill>
                <a:schemeClr val="bg1">
                  <a:alpha val="99000"/>
                </a:schemeClr>
              </a:solidFill>
            </a:endParaRPr>
          </a:p>
        </p:txBody>
      </p:sp>
      <p:sp>
        <p:nvSpPr>
          <p:cNvPr id="19" name="Rectangle 18"/>
          <p:cNvSpPr/>
          <p:nvPr/>
        </p:nvSpPr>
        <p:spPr>
          <a:xfrm>
            <a:off x="8178801" y="3827532"/>
            <a:ext cx="1828800" cy="824398"/>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US" sz="1400" dirty="0">
                <a:solidFill>
                  <a:schemeClr val="tx2">
                    <a:lumMod val="75000"/>
                    <a:alpha val="99000"/>
                  </a:schemeClr>
                </a:solidFill>
              </a:rPr>
              <a:t>Canoeing</a:t>
            </a:r>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34574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p:nvPr>
        </p:nvSpPr>
        <p:spPr/>
        <p:txBody>
          <a:bodyPr/>
          <a:lstStyle/>
          <a:p>
            <a:r>
              <a:rPr lang="en-NZ" dirty="0"/>
              <a:t>Querying</a:t>
            </a:r>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Rounded Rectangle 16"/>
          <p:cNvSpPr/>
          <p:nvPr/>
        </p:nvSpPr>
        <p:spPr>
          <a:xfrm>
            <a:off x="1995760" y="3005036"/>
            <a:ext cx="6196518" cy="847928"/>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23" name="TextBox 15"/>
          <p:cNvSpPr txBox="1"/>
          <p:nvPr/>
        </p:nvSpPr>
        <p:spPr>
          <a:xfrm>
            <a:off x="6143963" y="1375433"/>
            <a:ext cx="4112015" cy="461663"/>
          </a:xfrm>
          <a:prstGeom prst="rect">
            <a:avLst/>
          </a:prstGeom>
        </p:spPr>
        <p:txBody>
          <a:bodyPr wrap="none" lIns="91436" tIns="45719" rIns="91436" bIns="4571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pc="-100" dirty="0">
                <a:solidFill>
                  <a:schemeClr val="bg1">
                    <a:alpha val="99000"/>
                  </a:schemeClr>
                </a:solidFill>
                <a:latin typeface="Consolas" pitchFamily="49" charset="0"/>
                <a:cs typeface="Consolas" pitchFamily="49" charset="0"/>
              </a:rPr>
              <a:t>?$filter=Last </a:t>
            </a:r>
            <a:r>
              <a:rPr lang="en-US" sz="2400" spc="-100" dirty="0" err="1">
                <a:solidFill>
                  <a:schemeClr val="bg1">
                    <a:alpha val="99000"/>
                  </a:schemeClr>
                </a:solidFill>
                <a:latin typeface="Consolas" pitchFamily="49" charset="0"/>
                <a:cs typeface="Consolas" pitchFamily="49" charset="0"/>
              </a:rPr>
              <a:t>eq</a:t>
            </a:r>
            <a:r>
              <a:rPr lang="en-US" sz="2400" spc="-100" dirty="0">
                <a:solidFill>
                  <a:schemeClr val="bg1">
                    <a:alpha val="99000"/>
                  </a:schemeClr>
                </a:solidFill>
                <a:latin typeface="Consolas" pitchFamily="49" charset="0"/>
                <a:cs typeface="Consolas" pitchFamily="49" charset="0"/>
              </a:rPr>
              <a:t> ‘Wegner’</a:t>
            </a:r>
          </a:p>
        </p:txBody>
      </p:sp>
    </p:spTree>
    <p:extLst>
      <p:ext uri="{BB962C8B-B14F-4D97-AF65-F5344CB8AC3E}">
        <p14:creationId xmlns:p14="http://schemas.microsoft.com/office/powerpoint/2010/main" val="272259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Purpose of the </a:t>
            </a:r>
            <a:r>
              <a:rPr lang="en-US" dirty="0" err="1"/>
              <a:t>PartitionKey</a:t>
            </a:r>
            <a:endParaRPr lang="en-US" dirty="0"/>
          </a:p>
        </p:txBody>
      </p:sp>
      <p:sp>
        <p:nvSpPr>
          <p:cNvPr id="3" name="Content Placeholder 2"/>
          <p:cNvSpPr>
            <a:spLocks noGrp="1"/>
          </p:cNvSpPr>
          <p:nvPr>
            <p:ph type="body" sz="quarter" idx="10"/>
          </p:nvPr>
        </p:nvSpPr>
        <p:spPr>
          <a:xfrm>
            <a:off x="533401" y="1295401"/>
            <a:ext cx="11149013" cy="4191917"/>
          </a:xfrm>
        </p:spPr>
        <p:txBody>
          <a:bodyPr>
            <a:normAutofit lnSpcReduction="10000"/>
          </a:bodyPr>
          <a:lstStyle/>
          <a:p>
            <a:pPr marL="0" defTabSz="888926">
              <a:spcBef>
                <a:spcPct val="0"/>
              </a:spcBef>
              <a:spcAft>
                <a:spcPts val="600"/>
              </a:spcAft>
            </a:pPr>
            <a:r>
              <a:rPr lang="en-US" sz="3200" dirty="0">
                <a:solidFill>
                  <a:schemeClr val="accent2">
                    <a:alpha val="99000"/>
                  </a:schemeClr>
                </a:solidFill>
              </a:rPr>
              <a:t>Entity Locality</a:t>
            </a:r>
          </a:p>
          <a:p>
            <a:pPr lvl="1"/>
            <a:r>
              <a:rPr lang="en-US" spc="-51" dirty="0"/>
              <a:t>Entities in the same partition will be stored together</a:t>
            </a:r>
          </a:p>
          <a:p>
            <a:pPr lvl="1"/>
            <a:r>
              <a:rPr lang="en-US" sz="1400" spc="-51" dirty="0"/>
              <a:t>Efficient querying and cache locality</a:t>
            </a:r>
          </a:p>
          <a:p>
            <a:pPr lvl="1"/>
            <a:r>
              <a:rPr lang="en-US" sz="1400" spc="-51" dirty="0"/>
              <a:t>Endeavour to include partition key in all queries</a:t>
            </a:r>
          </a:p>
          <a:p>
            <a:pPr lvl="1"/>
            <a:endParaRPr lang="en-US" sz="1400" spc="-51" dirty="0"/>
          </a:p>
          <a:p>
            <a:pPr marL="0" defTabSz="888926">
              <a:spcBef>
                <a:spcPct val="0"/>
              </a:spcBef>
              <a:spcAft>
                <a:spcPts val="600"/>
              </a:spcAft>
            </a:pPr>
            <a:r>
              <a:rPr lang="en-US" sz="3200" dirty="0">
                <a:solidFill>
                  <a:schemeClr val="accent2">
                    <a:alpha val="99000"/>
                  </a:schemeClr>
                </a:solidFill>
              </a:rPr>
              <a:t>Entity Group Transactions</a:t>
            </a:r>
          </a:p>
          <a:p>
            <a:pPr lvl="1"/>
            <a:r>
              <a:rPr lang="en-US" spc="-51" dirty="0"/>
              <a:t>Atomic multiple Insert/Update/Delete in same partition in a single transaction</a:t>
            </a:r>
          </a:p>
          <a:p>
            <a:pPr lvl="1"/>
            <a:endParaRPr lang="en-US" spc="-51" dirty="0"/>
          </a:p>
          <a:p>
            <a:pPr marL="0" defTabSz="888926">
              <a:spcBef>
                <a:spcPct val="0"/>
              </a:spcBef>
              <a:spcAft>
                <a:spcPts val="600"/>
              </a:spcAft>
            </a:pPr>
            <a:r>
              <a:rPr lang="en-US" sz="3200" dirty="0">
                <a:solidFill>
                  <a:schemeClr val="accent2">
                    <a:alpha val="99000"/>
                  </a:schemeClr>
                </a:solidFill>
              </a:rPr>
              <a:t>Table Scalability</a:t>
            </a:r>
          </a:p>
          <a:p>
            <a:pPr lvl="1"/>
            <a:r>
              <a:rPr lang="en-US" spc="-51" dirty="0"/>
              <a:t>Target throughput – 500 </a:t>
            </a:r>
            <a:r>
              <a:rPr lang="en-US" spc="-51" dirty="0" err="1"/>
              <a:t>tps</a:t>
            </a:r>
            <a:r>
              <a:rPr lang="en-US" spc="-51" dirty="0"/>
              <a:t>/partition, several thousand </a:t>
            </a:r>
            <a:r>
              <a:rPr lang="en-US" spc="-51" dirty="0" err="1"/>
              <a:t>tps</a:t>
            </a:r>
            <a:r>
              <a:rPr lang="en-US" spc="-51" dirty="0"/>
              <a:t>/account</a:t>
            </a:r>
          </a:p>
          <a:p>
            <a:pPr lvl="1"/>
            <a:r>
              <a:rPr lang="en-US" spc="-51" smtClean="0"/>
              <a:t>Microsoft Azure </a:t>
            </a:r>
            <a:r>
              <a:rPr lang="en-US" spc="-51" dirty="0"/>
              <a:t>monitors the usage patterns of partitions</a:t>
            </a:r>
          </a:p>
          <a:p>
            <a:pPr lvl="1"/>
            <a:r>
              <a:rPr lang="en-US" spc="-51" dirty="0"/>
              <a:t>Automatically load balance partitions</a:t>
            </a:r>
          </a:p>
          <a:p>
            <a:pPr lvl="1"/>
            <a:r>
              <a:rPr lang="en-US" sz="1400" spc="-51" dirty="0"/>
              <a:t>Each partition can be served by a different storage node</a:t>
            </a:r>
          </a:p>
          <a:p>
            <a:pPr lvl="1"/>
            <a:r>
              <a:rPr lang="en-US" sz="1400" spc="-51" dirty="0"/>
              <a:t>Scale to meet the traffic needs of your table</a:t>
            </a:r>
          </a:p>
        </p:txBody>
      </p:sp>
    </p:spTree>
    <p:extLst>
      <p:ext uri="{BB962C8B-B14F-4D97-AF65-F5344CB8AC3E}">
        <p14:creationId xmlns:p14="http://schemas.microsoft.com/office/powerpoint/2010/main" val="92801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2841470" y="1088075"/>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9" name="Table 38"/>
          <p:cNvGraphicFramePr>
            <a:graphicFrameLocks noGrp="1"/>
          </p:cNvGraphicFramePr>
          <p:nvPr>
            <p:extLst/>
          </p:nvPr>
        </p:nvGraphicFramePr>
        <p:xfrm>
          <a:off x="2841470" y="3808697"/>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8" name="Table 37"/>
          <p:cNvGraphicFramePr>
            <a:graphicFrameLocks noGrp="1"/>
          </p:cNvGraphicFramePr>
          <p:nvPr>
            <p:extLst/>
          </p:nvPr>
        </p:nvGraphicFramePr>
        <p:xfrm>
          <a:off x="2841470" y="1088075"/>
          <a:ext cx="8831419" cy="4614116"/>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sp>
        <p:nvSpPr>
          <p:cNvPr id="22" name="Rounded Rectangle 21"/>
          <p:cNvSpPr/>
          <p:nvPr/>
        </p:nvSpPr>
        <p:spPr>
          <a:xfrm>
            <a:off x="2853449" y="1614792"/>
            <a:ext cx="8816798" cy="1054751"/>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7" name="Rounded Rectangle 36"/>
          <p:cNvSpPr/>
          <p:nvPr/>
        </p:nvSpPr>
        <p:spPr>
          <a:xfrm>
            <a:off x="2853449" y="3010326"/>
            <a:ext cx="8816798" cy="731661"/>
          </a:xfrm>
          <a:prstGeom prst="roundRect">
            <a:avLst>
              <a:gd name="adj" fmla="val 14017"/>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2" name="Title 1"/>
          <p:cNvSpPr>
            <a:spLocks noGrp="1"/>
          </p:cNvSpPr>
          <p:nvPr>
            <p:ph type="title"/>
          </p:nvPr>
        </p:nvSpPr>
        <p:spPr/>
        <p:txBody>
          <a:bodyPr/>
          <a:lstStyle/>
          <a:p>
            <a:r>
              <a:rPr lang="en-US" smtClean="0"/>
              <a:t>Partitions and Partition Ranges</a:t>
            </a:r>
            <a:endParaRPr lang="en-US" dirty="0"/>
          </a:p>
        </p:txBody>
      </p:sp>
      <p:grpSp>
        <p:nvGrpSpPr>
          <p:cNvPr id="30" name="Group 33"/>
          <p:cNvGrpSpPr/>
          <p:nvPr/>
        </p:nvGrpSpPr>
        <p:grpSpPr>
          <a:xfrm>
            <a:off x="520702" y="2791533"/>
            <a:ext cx="2323417" cy="1673352"/>
            <a:chOff x="317101" y="2670048"/>
            <a:chExt cx="2531690" cy="1673352"/>
          </a:xfrm>
        </p:grpSpPr>
        <p:sp>
          <p:nvSpPr>
            <p:cNvPr id="34" name="Right Arrow 33"/>
            <p:cNvSpPr/>
            <p:nvPr/>
          </p:nvSpPr>
          <p:spPr bwMode="auto">
            <a:xfrm>
              <a:off x="2090853" y="3325368"/>
              <a:ext cx="757938" cy="484632"/>
            </a:xfrm>
            <a:prstGeom prst="rightArrow">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 name="Can 32"/>
            <p:cNvSpPr/>
            <p:nvPr/>
          </p:nvSpPr>
          <p:spPr bwMode="auto">
            <a:xfrm>
              <a:off x="317101" y="2670048"/>
              <a:ext cx="1905000" cy="1673352"/>
            </a:xfrm>
            <a:prstGeom prst="can">
              <a:avLst/>
            </a:prstGeom>
            <a:solidFill>
              <a:schemeClr val="accent4"/>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p:txBody>
        </p:sp>
      </p:grpSp>
      <p:grpSp>
        <p:nvGrpSpPr>
          <p:cNvPr id="23" name="Group 32"/>
          <p:cNvGrpSpPr/>
          <p:nvPr/>
        </p:nvGrpSpPr>
        <p:grpSpPr>
          <a:xfrm>
            <a:off x="520702" y="1723563"/>
            <a:ext cx="2336977" cy="4032504"/>
            <a:chOff x="427732" y="1603248"/>
            <a:chExt cx="2546464" cy="4032504"/>
          </a:xfrm>
          <a:solidFill>
            <a:schemeClr val="accent4"/>
          </a:solidFill>
        </p:grpSpPr>
        <p:sp>
          <p:nvSpPr>
            <p:cNvPr id="26" name="Right Arrow 25"/>
            <p:cNvSpPr/>
            <p:nvPr/>
          </p:nvSpPr>
          <p:spPr bwMode="auto">
            <a:xfrm>
              <a:off x="2209801" y="4620768"/>
              <a:ext cx="752092"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Right Arrow 28"/>
            <p:cNvSpPr/>
            <p:nvPr/>
          </p:nvSpPr>
          <p:spPr bwMode="auto">
            <a:xfrm>
              <a:off x="2209800" y="2258568"/>
              <a:ext cx="764396"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Can 23"/>
            <p:cNvSpPr/>
            <p:nvPr/>
          </p:nvSpPr>
          <p:spPr bwMode="auto">
            <a:xfrm>
              <a:off x="427732" y="3962400"/>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B</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[Canoes - MaxKey)</a:t>
              </a:r>
              <a:endParaRPr lang="en-US" sz="1200" dirty="0">
                <a:gradFill>
                  <a:gsLst>
                    <a:gs pos="0">
                      <a:srgbClr val="FFFFFF"/>
                    </a:gs>
                    <a:gs pos="100000">
                      <a:srgbClr val="FFFFFF"/>
                    </a:gs>
                  </a:gsLst>
                  <a:lin ang="5400000" scaled="0"/>
                </a:gradFill>
              </a:endParaRPr>
            </a:p>
          </p:txBody>
        </p:sp>
        <p:sp>
          <p:nvSpPr>
            <p:cNvPr id="25" name="Can 24"/>
            <p:cNvSpPr/>
            <p:nvPr/>
          </p:nvSpPr>
          <p:spPr bwMode="auto">
            <a:xfrm>
              <a:off x="427732" y="1603248"/>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[MinKey - Canoes)</a:t>
              </a:r>
              <a:endParaRPr lang="en-US" sz="1100" dirty="0">
                <a:gradFill>
                  <a:gsLst>
                    <a:gs pos="0">
                      <a:srgbClr val="FFFFFF"/>
                    </a:gs>
                    <a:gs pos="100000">
                      <a:srgbClr val="FFFFFF"/>
                    </a:gs>
                  </a:gsLst>
                  <a:lin ang="5400000" scaled="0"/>
                </a:gradFill>
              </a:endParaRPr>
            </a:p>
          </p:txBody>
        </p:sp>
      </p:grpSp>
      <p:sp>
        <p:nvSpPr>
          <p:cNvPr id="36" name="Oval 35"/>
          <p:cNvSpPr/>
          <p:nvPr/>
        </p:nvSpPr>
        <p:spPr bwMode="auto">
          <a:xfrm>
            <a:off x="520702" y="2712512"/>
            <a:ext cx="1738489" cy="442452"/>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5" name="Oval 34"/>
          <p:cNvSpPr/>
          <p:nvPr/>
        </p:nvSpPr>
        <p:spPr bwMode="auto">
          <a:xfrm>
            <a:off x="520702" y="5049444"/>
            <a:ext cx="1738489" cy="486429"/>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Tree>
    <p:custDataLst>
      <p:tags r:id="rId1"/>
    </p:custDataLst>
    <p:extLst>
      <p:ext uri="{BB962C8B-B14F-4D97-AF65-F5344CB8AC3E}">
        <p14:creationId xmlns:p14="http://schemas.microsoft.com/office/powerpoint/2010/main" val="428126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7"/>
                                        </p:tgtEl>
                                      </p:cBhvr>
                                    </p:animEffect>
                                    <p:set>
                                      <p:cBhvr>
                                        <p:cTn id="21" dur="1" fill="hold">
                                          <p:stCondLst>
                                            <p:cond delay="499"/>
                                          </p:stCondLst>
                                        </p:cTn>
                                        <p:tgtEl>
                                          <p:spTgt spid="3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8"/>
                                        </p:tgtEl>
                                      </p:cBhvr>
                                    </p:animEffect>
                                    <p:set>
                                      <p:cBhvr>
                                        <p:cTn id="26" dur="1" fill="hold">
                                          <p:stCondLst>
                                            <p:cond delay="499"/>
                                          </p:stCondLst>
                                        </p:cTn>
                                        <p:tgtEl>
                                          <p:spTgt spid="3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0"/>
                                        </p:tgtEl>
                                      </p:cBhvr>
                                    </p:animEffect>
                                    <p:set>
                                      <p:cBhvr>
                                        <p:cTn id="29" dur="1" fill="hold">
                                          <p:stCondLst>
                                            <p:cond delay="499"/>
                                          </p:stCondLst>
                                        </p:cTn>
                                        <p:tgtEl>
                                          <p:spTgt spid="30"/>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37" grpId="0" animBg="1"/>
      <p:bldP spid="37" grpId="1" animBg="1"/>
      <p:bldP spid="36" grpId="0" animBg="1"/>
      <p:bldP spid="3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0.3|6.9|7.6|35.2"/>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30EFEA-9AEA-457C-BAA8-93C4281792F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fee586e5-3c92-48eb-9898-42915e590ada"/>
    <ds:schemaRef ds:uri="http://www.w3.org/XML/1998/namespace"/>
  </ds:schemaRefs>
</ds:datastoreItem>
</file>

<file path=customXml/itemProps2.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B32142-DE2C-423C-A302-95CAC21486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5559</TotalTime>
  <Words>14155</Words>
  <Application>Microsoft Office PowerPoint</Application>
  <PresentationFormat>Widescreen</PresentationFormat>
  <Paragraphs>2029</Paragraphs>
  <Slides>106</Slides>
  <Notes>76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106</vt:i4>
      </vt:variant>
    </vt:vector>
  </HeadingPairs>
  <TitlesOfParts>
    <vt:vector size="116" baseType="lpstr">
      <vt:lpstr>メイリオ</vt:lpstr>
      <vt:lpstr>Arial</vt:lpstr>
      <vt:lpstr>Calibri</vt:lpstr>
      <vt:lpstr>Consolas</vt:lpstr>
      <vt:lpstr>Segoe UI</vt:lpstr>
      <vt:lpstr>Segoe UI Light</vt:lpstr>
      <vt:lpstr>Segoe UI Symbol</vt:lpstr>
      <vt:lpstr>Times New Roman</vt:lpstr>
      <vt:lpstr>Wingdings</vt:lpstr>
      <vt:lpstr>Azure Medium</vt:lpstr>
      <vt:lpstr>Azure Data Overview</vt:lpstr>
      <vt:lpstr>Agenda</vt:lpstr>
      <vt:lpstr>Microsoft Azure SQL Database</vt:lpstr>
      <vt:lpstr>PowerPoint Presentation</vt:lpstr>
      <vt:lpstr>Microsoft Azure SQL Database</vt:lpstr>
      <vt:lpstr>A Server is not a machine</vt:lpstr>
      <vt:lpstr>Microsoft Azure SQL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Secure your Database</vt:lpstr>
      <vt:lpstr>PowerPoint Presentation</vt:lpstr>
      <vt:lpstr>PowerPoint Presentation</vt:lpstr>
      <vt:lpstr>PowerPoint Presentation</vt:lpstr>
      <vt:lpstr>PowerPoint Presentation</vt:lpstr>
      <vt:lpstr>PowerPoint Presentation</vt:lpstr>
      <vt:lpstr>SQL Database Firewall</vt:lpstr>
      <vt:lpstr>Connecting To SQL Database</vt:lpstr>
      <vt:lpstr>SQL Database Considerations and Best Practices</vt:lpstr>
      <vt:lpstr>SQL Database Considerations and Best Practices</vt:lpstr>
      <vt:lpstr>SQL Database Considerations and Best Practices</vt:lpstr>
      <vt:lpstr>SQL on IaaS</vt:lpstr>
      <vt:lpstr>Run SQL on VM</vt:lpstr>
      <vt:lpstr>SQL Database</vt:lpstr>
      <vt:lpstr>PowerPoint Presentation</vt:lpstr>
      <vt:lpstr>Azure Files</vt:lpstr>
      <vt:lpstr>Azure Files – Customer Quotes</vt:lpstr>
      <vt:lpstr>Sharing Files – The old way</vt:lpstr>
      <vt:lpstr>Azure Files</vt:lpstr>
      <vt:lpstr>Azure Files - Scenarios</vt:lpstr>
      <vt:lpstr>Azure Files - SMB 2.1 Protocol</vt:lpstr>
      <vt:lpstr>Azure Files - File REST APIs</vt:lpstr>
      <vt:lpstr>Demo: Azure Files – Part 1</vt:lpstr>
      <vt:lpstr>Azure Files</vt:lpstr>
      <vt:lpstr>Azure Files</vt:lpstr>
      <vt:lpstr>Azure Files</vt:lpstr>
      <vt:lpstr>Azure Files vs Blobs</vt:lpstr>
      <vt:lpstr>Azure Files vs Disks</vt:lpstr>
      <vt:lpstr>Azure Files – Client OS Support</vt:lpstr>
      <vt:lpstr>Azure Files: Getting Started</vt:lpstr>
      <vt:lpstr>Demo: Azure Files – Part 2</vt:lpstr>
      <vt:lpstr>Website Served From Azure File Share</vt:lpstr>
      <vt:lpstr>Azure Files</vt:lpstr>
      <vt:lpstr>PowerPoint Presentation</vt:lpstr>
      <vt:lpstr>Blob Storage</vt:lpstr>
      <vt:lpstr>Blob Storage Concepts</vt:lpstr>
      <vt:lpstr>Blob Details</vt:lpstr>
      <vt:lpstr>Blob Details</vt:lpstr>
      <vt:lpstr>Blob Details</vt:lpstr>
      <vt:lpstr>Blob Containers</vt:lpstr>
      <vt:lpstr>Enumerating Blobs</vt:lpstr>
      <vt:lpstr>Pagination</vt:lpstr>
      <vt:lpstr>Tour of the Blob Service</vt:lpstr>
      <vt:lpstr>Two Types of Blobs Under the Hood</vt:lpstr>
      <vt:lpstr>Uploading a Block Blob</vt:lpstr>
      <vt:lpstr>Page Blob – Random Read/Write</vt:lpstr>
      <vt:lpstr>Shared Access Signatures</vt:lpstr>
      <vt:lpstr>Ad Hoc Signatures</vt:lpstr>
      <vt:lpstr>Policy Based Signatures</vt:lpstr>
      <vt:lpstr>NoSQL</vt:lpstr>
      <vt:lpstr>Generally more scalable</vt:lpstr>
      <vt:lpstr>NoSQL on Azure</vt:lpstr>
      <vt:lpstr>Queues</vt:lpstr>
      <vt:lpstr>Components</vt:lpstr>
      <vt:lpstr>URL Format</vt:lpstr>
      <vt:lpstr>Queue Considerations</vt:lpstr>
      <vt:lpstr>Queue</vt:lpstr>
      <vt:lpstr>Why use Queue?</vt:lpstr>
      <vt:lpstr>Azure Storage Architecture</vt:lpstr>
      <vt:lpstr>Tables</vt:lpstr>
      <vt:lpstr>Table Storage Concepts </vt:lpstr>
      <vt:lpstr>Table Details</vt:lpstr>
      <vt:lpstr>Entity Properties</vt:lpstr>
      <vt:lpstr>No Fixed Schema</vt:lpstr>
      <vt:lpstr>Querying</vt:lpstr>
      <vt:lpstr>Purpose of the PartitionKey</vt:lpstr>
      <vt:lpstr>Partitions and Partition Ranges</vt:lpstr>
      <vt:lpstr>PowerPoint Presentation</vt:lpstr>
      <vt:lpstr>PowerPoint Presentation</vt:lpstr>
      <vt:lpstr>PowerPoint Presentation</vt:lpstr>
      <vt:lpstr>PowerPoint Presentation</vt:lpstr>
      <vt:lpstr>PowerPoint Presentation</vt:lpstr>
      <vt:lpstr>SQL Database Billing Rates (As of February 2012)</vt:lpstr>
      <vt:lpstr>SQL Database Architecture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Magnus Mårtensson</cp:lastModifiedBy>
  <cp:revision>330</cp:revision>
  <cp:lastPrinted>2014-03-26T17:46:13Z</cp:lastPrinted>
  <dcterms:created xsi:type="dcterms:W3CDTF">2014-03-19T23:21:38Z</dcterms:created>
  <dcterms:modified xsi:type="dcterms:W3CDTF">2014-11-21T10:27:17Z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