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516" r:id="rId6"/>
    <p:sldId id="522" r:id="rId7"/>
    <p:sldId id="524" r:id="rId8"/>
    <p:sldId id="435" r:id="rId9"/>
    <p:sldId id="525" r:id="rId10"/>
    <p:sldId id="526" r:id="rId11"/>
    <p:sldId id="527" r:id="rId12"/>
    <p:sldId id="529" r:id="rId13"/>
    <p:sldId id="528" r:id="rId14"/>
    <p:sldId id="530" r:id="rId15"/>
    <p:sldId id="531" r:id="rId16"/>
    <p:sldId id="535" r:id="rId17"/>
    <p:sldId id="536" r:id="rId18"/>
    <p:sldId id="537" r:id="rId19"/>
    <p:sldId id="521" r:id="rId20"/>
    <p:sldId id="454" r:id="rId21"/>
    <p:sldId id="337" r:id="rId22"/>
    <p:sldId id="496" r:id="rId23"/>
    <p:sldId id="492" r:id="rId24"/>
    <p:sldId id="495"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91872" autoAdjust="0"/>
  </p:normalViewPr>
  <p:slideViewPr>
    <p:cSldViewPr snapToGrid="0">
      <p:cViewPr>
        <p:scale>
          <a:sx n="60" d="100"/>
          <a:sy n="60" d="100"/>
        </p:scale>
        <p:origin x="1374" y="53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7/14/2014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7/14/2014 10:48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7/14/2014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Notes:</a:t>
            </a:r>
            <a:endParaRPr lang="en-US" b="1" dirty="0" smtClean="0"/>
          </a:p>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VM sizes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176656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5"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4.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47.jp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dirty="0" smtClean="0"/>
              <a:t>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Provision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Tree>
    <p:extLst>
      <p:ext uri="{BB962C8B-B14F-4D97-AF65-F5344CB8AC3E}">
        <p14:creationId xmlns:p14="http://schemas.microsoft.com/office/powerpoint/2010/main" val="1393692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in Windows </a:t>
            </a:r>
            <a:r>
              <a:rPr lang="en-US" altLang="zh-CN" sz="2000" dirty="0" smtClean="0"/>
              <a:t>Azure 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endParaRPr lang="en-US" sz="2000" dirty="0" smtClean="0"/>
          </a:p>
          <a:p>
            <a:r>
              <a:rPr lang="en-US" sz="2800" dirty="0" smtClean="0"/>
              <a:t>Advanced Connectivity Requirements</a:t>
            </a:r>
          </a:p>
          <a:p>
            <a:pPr marL="457200" lvl="1" indent="0">
              <a:buNone/>
            </a:pPr>
            <a:r>
              <a:rPr lang="en-US" sz="2000" dirty="0" smtClean="0"/>
              <a:t>Cloud deployments requiring IP addresses and direct connectivity across services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5311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Scale>
                                      <p:cBhvr>
                                        <p:cTn id="12" dur="25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50" decel="50000" fill="hold">
                                          <p:stCondLst>
                                            <p:cond delay="0"/>
                                          </p:stCondLst>
                                        </p:cTn>
                                        <p:tgtEl>
                                          <p:spTgt spid="6"/>
                                        </p:tgtEl>
                                        <p:attrNameLst>
                                          <p:attrName>ppt_x</p:attrName>
                                          <p:attrName>ppt_y</p:attrName>
                                        </p:attrNameLst>
                                      </p:cBhvr>
                                    </p:animMotion>
                                    <p:animEffect transition="in" filter="fade">
                                      <p:cBhvr>
                                        <p:cTn id="1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dirty="0" smtClean="0"/>
              <a:t>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TBD</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803609" y="2614209"/>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4599323" y="323182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4857143" y="4705012"/>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endParaRPr lang="en-US" sz="4000" dirty="0" smtClean="0">
              <a:solidFill>
                <a:schemeClr val="bg2"/>
              </a:solidFill>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Required resources</a:t>
            </a:r>
            <a:endParaRPr lang="en-US" sz="4000" dirty="0">
              <a:solidFill>
                <a:schemeClr val="bg1"/>
              </a:solidFill>
              <a:latin typeface="+mj-lt"/>
              <a:sym typeface="Wingdings" panose="05000000000000000000" pitchFamily="2" charset="2"/>
            </a:endParaRPr>
          </a:p>
          <a:p>
            <a:r>
              <a:rPr lang="en-US" sz="4000" dirty="0" smtClean="0">
                <a:solidFill>
                  <a:srgbClr val="92D050"/>
                </a:solidFill>
                <a:sym typeface="Wingdings" panose="05000000000000000000" pitchFamily="2" charset="2"/>
              </a:rPr>
              <a:t> </a:t>
            </a:r>
            <a:r>
              <a:rPr lang="en-US" sz="4000" dirty="0" smtClean="0">
                <a:solidFill>
                  <a:schemeClr val="bg1"/>
                </a:solidFill>
                <a:latin typeface="+mj-lt"/>
                <a:sym typeface="Wingdings" panose="05000000000000000000" pitchFamily="2" charset="2"/>
              </a:rPr>
              <a:t>Your </a:t>
            </a:r>
            <a:r>
              <a:rPr lang="en-US" sz="4000" dirty="0" smtClean="0">
                <a:solidFill>
                  <a:schemeClr val="bg1"/>
                </a:solidFill>
                <a:sym typeface="Wingdings" panose="05000000000000000000" pitchFamily="2" charset="2"/>
              </a:rPr>
              <a:t>infrastructure code</a:t>
            </a:r>
            <a:endParaRPr lang="en-US" sz="4000" dirty="0">
              <a:solidFill>
                <a:schemeClr val="bg1"/>
              </a:solidFill>
              <a:sym typeface="Wingdings" panose="05000000000000000000" pitchFamily="2" charset="2"/>
            </a:endParaRPr>
          </a:p>
          <a:p>
            <a:endParaRPr lang="en-US" sz="4000" dirty="0" smtClean="0">
              <a:solidFill>
                <a:schemeClr val="bg1"/>
              </a:solidFill>
              <a:latin typeface="+mj-lt"/>
            </a:endParaRPr>
          </a:p>
        </p:txBody>
      </p:sp>
      <p:cxnSp>
        <p:nvCxnSpPr>
          <p:cNvPr id="10" name="Straight Connector 9"/>
          <p:cNvCxnSpPr/>
          <p:nvPr/>
        </p:nvCxnSpPr>
        <p:spPr>
          <a:xfrm>
            <a:off x="502720" y="1537367"/>
            <a:ext cx="5593278" cy="475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childTnLst>
                                    <p:animScale>
                                      <p:cBhvr>
                                        <p:cTn id="41" dur="500" fill="hold"/>
                                        <p:tgtEl>
                                          <p:spTgt spid="6"/>
                                        </p:tgtEl>
                                      </p:cBhvr>
                                      <p:by x="150000" y="150000"/>
                                    </p:animScale>
                                  </p:childTnLst>
                                </p:cTn>
                              </p:par>
                              <p:par>
                                <p:cTn id="42" presetID="6" presetClass="emph" presetSubtype="0" fill="hold" nodeType="withEffect">
                                  <p:stCondLst>
                                    <p:cond delay="0"/>
                                  </p:stCondLst>
                                  <p:childTnLst>
                                    <p:animScale>
                                      <p:cBhvr>
                                        <p:cTn id="43" dur="500" fill="hold"/>
                                        <p:tgtEl>
                                          <p:spTgt spid="4"/>
                                        </p:tgtEl>
                                      </p:cBhvr>
                                      <p:by x="50000" y="50000"/>
                                    </p:animScale>
                                  </p:childTnLst>
                                </p:cTn>
                              </p:par>
                              <p:par>
                                <p:cTn id="44" presetID="9" presetClass="emph" presetSubtype="0" nodeType="withEffect">
                                  <p:stCondLst>
                                    <p:cond delay="0"/>
                                  </p:stCondLst>
                                  <p:childTnLst>
                                    <p:set>
                                      <p:cBhvr rctx="PPT">
                                        <p:cTn id="45" dur="indefinite"/>
                                        <p:tgtEl>
                                          <p:spTgt spid="9"/>
                                        </p:tgtEl>
                                        <p:attrNameLst>
                                          <p:attrName>style.opacity</p:attrName>
                                        </p:attrNameLst>
                                      </p:cBhvr>
                                      <p:to>
                                        <p:strVal val="0.5"/>
                                      </p:to>
                                    </p:set>
                                    <p:animEffect filter="image" prLst="opacity: 0.5">
                                      <p:cBhvr rctx="IE">
                                        <p:cTn id="46" dur="indefinite"/>
                                        <p:tgtEl>
                                          <p:spTgt spid="9"/>
                                        </p:tgtEl>
                                      </p:cBhvr>
                                    </p:animEffect>
                                  </p:childTnLst>
                                </p:cTn>
                              </p:par>
                              <p:par>
                                <p:cTn id="47" presetID="9" presetClass="emph" presetSubtype="0" grpId="1" nodeType="withEffect">
                                  <p:stCondLst>
                                    <p:cond delay="0"/>
                                  </p:stCondLst>
                                  <p:childTnLst>
                                    <p:set>
                                      <p:cBhvr rctx="PPT">
                                        <p:cTn id="48" dur="indefinite"/>
                                        <p:tgtEl>
                                          <p:spTgt spid="2"/>
                                        </p:tgtEl>
                                        <p:attrNameLst>
                                          <p:attrName>style.opacity</p:attrName>
                                        </p:attrNameLst>
                                      </p:cBhvr>
                                      <p:to>
                                        <p:strVal val="0.5"/>
                                      </p:to>
                                    </p:set>
                                    <p:animEffect filter="image" prLst="opacity: 0.5">
                                      <p:cBhvr rctx="IE">
                                        <p:cTn id="49" dur="indefinite"/>
                                        <p:tgtEl>
                                          <p:spTgt spid="2"/>
                                        </p:tgtEl>
                                      </p:cBhvr>
                                    </p:animEffect>
                                  </p:childTnLst>
                                </p:cTn>
                              </p:par>
                              <p:par>
                                <p:cTn id="50" presetID="9" presetClass="emph" presetSubtype="0" nodeType="withEffect">
                                  <p:stCondLst>
                                    <p:cond delay="0"/>
                                  </p:stCondLst>
                                  <p:childTnLst>
                                    <p:set>
                                      <p:cBhvr rctx="PPT">
                                        <p:cTn id="51" dur="indefinite"/>
                                        <p:tgtEl>
                                          <p:spTgt spid="7"/>
                                        </p:tgtEl>
                                        <p:attrNameLst>
                                          <p:attrName>style.opacity</p:attrName>
                                        </p:attrNameLst>
                                      </p:cBhvr>
                                      <p:to>
                                        <p:strVal val="0.5"/>
                                      </p:to>
                                    </p:set>
                                    <p:animEffect filter="image" prLst="opacity: 0.5">
                                      <p:cBhvr rctx="IE">
                                        <p:cTn id="52" dur="indefinite"/>
                                        <p:tgtEl>
                                          <p:spTgt spid="7"/>
                                        </p:tgtEl>
                                      </p:cBhvr>
                                    </p:animEffect>
                                  </p:childTnLst>
                                </p:cTn>
                              </p:par>
                              <p:par>
                                <p:cTn id="53" presetID="9" presetClass="emph" presetSubtype="0" nodeType="withEffect">
                                  <p:stCondLst>
                                    <p:cond delay="0"/>
                                  </p:stCondLst>
                                  <p:childTnLst>
                                    <p:set>
                                      <p:cBhvr rctx="PPT">
                                        <p:cTn id="54" dur="indefinite"/>
                                        <p:tgtEl>
                                          <p:spTgt spid="8"/>
                                        </p:tgtEl>
                                        <p:attrNameLst>
                                          <p:attrName>style.opacity</p:attrName>
                                        </p:attrNameLst>
                                      </p:cBhvr>
                                      <p:to>
                                        <p:strVal val="0.5"/>
                                      </p:to>
                                    </p:set>
                                    <p:animEffect filter="image" prLst="opacity: 0.5">
                                      <p:cBhvr rctx="IE">
                                        <p:cTn id="55" dur="indefinite"/>
                                        <p:tgtEl>
                                          <p:spTgt spid="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left)">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left)">
                                      <p:cBhvr>
                                        <p:cTn id="81" dur="500"/>
                                        <p:tgtEl>
                                          <p:spTgt spid="19"/>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childTnLst>
                          </p:cTn>
                        </p:par>
                        <p:par>
                          <p:cTn id="90" fill="hold">
                            <p:stCondLst>
                              <p:cond delay="1500"/>
                            </p:stCondLst>
                            <p:childTnLst>
                              <p:par>
                                <p:cTn id="91" presetID="22" presetClass="entr" presetSubtype="8"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left)">
                                      <p:cBhvr>
                                        <p:cTn id="98" dur="500"/>
                                        <p:tgtEl>
                                          <p:spTgt spid="25"/>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left)">
                                      <p:cBhvr>
                                        <p:cTn id="102" dur="500"/>
                                        <p:tgtEl>
                                          <p:spTgt spid="22"/>
                                        </p:tgtEl>
                                      </p:cBhvr>
                                    </p:animEffect>
                                  </p:childTnLst>
                                </p:cTn>
                              </p:par>
                            </p:childTnLst>
                          </p:cTn>
                        </p:par>
                        <p:par>
                          <p:cTn id="103" fill="hold">
                            <p:stCondLst>
                              <p:cond delay="1500"/>
                            </p:stCondLst>
                            <p:childTnLst>
                              <p:par>
                                <p:cTn id="104" presetID="22" presetClass="entr" presetSubtype="8"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childTnLst>
                          </p:cTn>
                        </p:par>
                        <p:par>
                          <p:cTn id="107" fill="hold">
                            <p:stCondLst>
                              <p:cond delay="2000"/>
                            </p:stCondLst>
                            <p:childTnLst>
                              <p:par>
                                <p:cTn id="108" presetID="22" presetClass="entr" presetSubtype="8" fill="hold" nodeType="after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left)">
                                      <p:cBhvr>
                                        <p:cTn id="110" dur="5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mph" presetSubtype="0" nodeType="clickEffect">
                                  <p:stCondLst>
                                    <p:cond delay="0"/>
                                  </p:stCondLst>
                                  <p:childTnLst>
                                    <p:set>
                                      <p:cBhvr rctx="PPT">
                                        <p:cTn id="114" dur="indefinite"/>
                                        <p:tgtEl>
                                          <p:spTgt spid="12"/>
                                        </p:tgtEl>
                                        <p:attrNameLst>
                                          <p:attrName>style.opacity</p:attrName>
                                        </p:attrNameLst>
                                      </p:cBhvr>
                                      <p:to>
                                        <p:strVal val="0.5"/>
                                      </p:to>
                                    </p:set>
                                    <p:animEffect filter="image" prLst="opacity: 0.5">
                                      <p:cBhvr rctx="IE">
                                        <p:cTn id="115" dur="indefinite"/>
                                        <p:tgtEl>
                                          <p:spTgt spid="12"/>
                                        </p:tgtEl>
                                      </p:cBhvr>
                                    </p:animEffect>
                                  </p:childTnLst>
                                </p:cTn>
                              </p:par>
                              <p:par>
                                <p:cTn id="116" presetID="9" presetClass="emph" presetSubtype="0" nodeType="withEffect">
                                  <p:stCondLst>
                                    <p:cond delay="0"/>
                                  </p:stCondLst>
                                  <p:childTnLst>
                                    <p:set>
                                      <p:cBhvr rctx="PPT">
                                        <p:cTn id="117" dur="indefinite"/>
                                        <p:tgtEl>
                                          <p:spTgt spid="14"/>
                                        </p:tgtEl>
                                        <p:attrNameLst>
                                          <p:attrName>style.opacity</p:attrName>
                                        </p:attrNameLst>
                                      </p:cBhvr>
                                      <p:to>
                                        <p:strVal val="0.5"/>
                                      </p:to>
                                    </p:set>
                                    <p:animEffect filter="image" prLst="opacity: 0.5">
                                      <p:cBhvr rctx="IE">
                                        <p:cTn id="118" dur="indefinite"/>
                                        <p:tgtEl>
                                          <p:spTgt spid="14"/>
                                        </p:tgtEl>
                                      </p:cBhvr>
                                    </p:animEffect>
                                  </p:childTnLst>
                                </p:cTn>
                              </p:par>
                              <p:par>
                                <p:cTn id="119" presetID="9" presetClass="emph" presetSubtype="0" nodeType="withEffect">
                                  <p:stCondLst>
                                    <p:cond delay="0"/>
                                  </p:stCondLst>
                                  <p:childTnLst>
                                    <p:set>
                                      <p:cBhvr rctx="PPT">
                                        <p:cTn id="120" dur="indefinite"/>
                                        <p:tgtEl>
                                          <p:spTgt spid="15"/>
                                        </p:tgtEl>
                                        <p:attrNameLst>
                                          <p:attrName>style.opacity</p:attrName>
                                        </p:attrNameLst>
                                      </p:cBhvr>
                                      <p:to>
                                        <p:strVal val="0.5"/>
                                      </p:to>
                                    </p:set>
                                    <p:animEffect filter="image" prLst="opacity: 0.5">
                                      <p:cBhvr rctx="IE">
                                        <p:cTn id="121" dur="indefinite"/>
                                        <p:tgtEl>
                                          <p:spTgt spid="15"/>
                                        </p:tgtEl>
                                      </p:cBhvr>
                                    </p:animEffect>
                                  </p:childTnLst>
                                </p:cTn>
                              </p:par>
                              <p:par>
                                <p:cTn id="122" presetID="9" presetClass="emph" presetSubtype="0" nodeType="withEffect">
                                  <p:stCondLst>
                                    <p:cond delay="0"/>
                                  </p:stCondLst>
                                  <p:childTnLst>
                                    <p:set>
                                      <p:cBhvr rctx="PPT">
                                        <p:cTn id="123" dur="indefinite"/>
                                        <p:tgtEl>
                                          <p:spTgt spid="18"/>
                                        </p:tgtEl>
                                        <p:attrNameLst>
                                          <p:attrName>style.opacity</p:attrName>
                                        </p:attrNameLst>
                                      </p:cBhvr>
                                      <p:to>
                                        <p:strVal val="0.5"/>
                                      </p:to>
                                    </p:set>
                                    <p:animEffect filter="image" prLst="opacity: 0.5">
                                      <p:cBhvr rctx="IE">
                                        <p:cTn id="124" dur="indefinite"/>
                                        <p:tgtEl>
                                          <p:spTgt spid="18"/>
                                        </p:tgtEl>
                                      </p:cBhvr>
                                    </p:animEffect>
                                  </p:childTnLst>
                                </p:cTn>
                              </p:par>
                              <p:par>
                                <p:cTn id="125" presetID="9" presetClass="emph" presetSubtype="0" nodeType="withEffect">
                                  <p:stCondLst>
                                    <p:cond delay="0"/>
                                  </p:stCondLst>
                                  <p:childTnLst>
                                    <p:set>
                                      <p:cBhvr rctx="PPT">
                                        <p:cTn id="126" dur="indefinite"/>
                                        <p:tgtEl>
                                          <p:spTgt spid="19"/>
                                        </p:tgtEl>
                                        <p:attrNameLst>
                                          <p:attrName>style.opacity</p:attrName>
                                        </p:attrNameLst>
                                      </p:cBhvr>
                                      <p:to>
                                        <p:strVal val="0.5"/>
                                      </p:to>
                                    </p:set>
                                    <p:animEffect filter="image" prLst="opacity: 0.5">
                                      <p:cBhvr rctx="IE">
                                        <p:cTn id="127" dur="indefinite"/>
                                        <p:tgtEl>
                                          <p:spTgt spid="19"/>
                                        </p:tgtEl>
                                      </p:cBhvr>
                                    </p:animEffect>
                                  </p:childTnLst>
                                </p:cTn>
                              </p:par>
                              <p:par>
                                <p:cTn id="128" presetID="9" presetClass="emph" presetSubtype="0" nodeType="withEffect">
                                  <p:stCondLst>
                                    <p:cond delay="0"/>
                                  </p:stCondLst>
                                  <p:childTnLst>
                                    <p:set>
                                      <p:cBhvr rctx="PPT">
                                        <p:cTn id="129" dur="indefinite"/>
                                        <p:tgtEl>
                                          <p:spTgt spid="20"/>
                                        </p:tgtEl>
                                        <p:attrNameLst>
                                          <p:attrName>style.opacity</p:attrName>
                                        </p:attrNameLst>
                                      </p:cBhvr>
                                      <p:to>
                                        <p:strVal val="0.5"/>
                                      </p:to>
                                    </p:set>
                                    <p:animEffect filter="image" prLst="opacity: 0.5">
                                      <p:cBhvr rctx="IE">
                                        <p:cTn id="130" dur="indefinite"/>
                                        <p:tgtEl>
                                          <p:spTgt spid="20"/>
                                        </p:tgtEl>
                                      </p:cBhvr>
                                    </p:animEffect>
                                  </p:childTnLst>
                                </p:cTn>
                              </p:par>
                              <p:par>
                                <p:cTn id="131" presetID="9" presetClass="emph" presetSubtype="0" nodeType="withEffect">
                                  <p:stCondLst>
                                    <p:cond delay="0"/>
                                  </p:stCondLst>
                                  <p:childTnLst>
                                    <p:set>
                                      <p:cBhvr rctx="PPT">
                                        <p:cTn id="132" dur="indefinite"/>
                                        <p:tgtEl>
                                          <p:spTgt spid="21"/>
                                        </p:tgtEl>
                                        <p:attrNameLst>
                                          <p:attrName>style.opacity</p:attrName>
                                        </p:attrNameLst>
                                      </p:cBhvr>
                                      <p:to>
                                        <p:strVal val="0.5"/>
                                      </p:to>
                                    </p:set>
                                    <p:animEffect filter="image" prLst="opacity: 0.5">
                                      <p:cBhvr rctx="IE">
                                        <p:cTn id="133" dur="indefinite"/>
                                        <p:tgtEl>
                                          <p:spTgt spid="21"/>
                                        </p:tgtEl>
                                      </p:cBhvr>
                                    </p:animEffect>
                                  </p:childTnLst>
                                </p:cTn>
                              </p:par>
                              <p:par>
                                <p:cTn id="134" presetID="9" presetClass="emph" presetSubtype="0" nodeType="withEffect">
                                  <p:stCondLst>
                                    <p:cond delay="0"/>
                                  </p:stCondLst>
                                  <p:childTnLst>
                                    <p:set>
                                      <p:cBhvr rctx="PPT">
                                        <p:cTn id="135" dur="indefinite"/>
                                        <p:tgtEl>
                                          <p:spTgt spid="26"/>
                                        </p:tgtEl>
                                        <p:attrNameLst>
                                          <p:attrName>style.opacity</p:attrName>
                                        </p:attrNameLst>
                                      </p:cBhvr>
                                      <p:to>
                                        <p:strVal val="0.5"/>
                                      </p:to>
                                    </p:set>
                                    <p:animEffect filter="image" prLst="opacity: 0.5">
                                      <p:cBhvr rctx="IE">
                                        <p:cTn id="136"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2720242" cy="2174313"/>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2"/>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3"/>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4"/>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5"/>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6"/>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2">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7"/>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8"/>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9"/>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0"/>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1"/>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2"/>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3"/>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4"/>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5"/>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6"/>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7"/>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8"/>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graphicFrame>
        <p:nvGraphicFramePr>
          <p:cNvPr id="4" name="Table 3"/>
          <p:cNvGraphicFramePr>
            <a:graphicFrameLocks noGrp="1"/>
          </p:cNvGraphicFramePr>
          <p:nvPr>
            <p:extLst>
              <p:ext uri="{D42A27DB-BD31-4B8C-83A1-F6EECF244321}">
                <p14:modId xmlns:p14="http://schemas.microsoft.com/office/powerpoint/2010/main" val="46656264"/>
              </p:ext>
            </p:extLst>
          </p:nvPr>
        </p:nvGraphicFramePr>
        <p:xfrm>
          <a:off x="611485" y="1673275"/>
          <a:ext cx="11029135" cy="4466830"/>
        </p:xfrm>
        <a:graphic>
          <a:graphicData uri="http://schemas.openxmlformats.org/drawingml/2006/table">
            <a:tbl>
              <a:tblPr firstRow="1" bandRow="1">
                <a:tableStyleId>{B301B821-A1FF-4177-AEE7-76D212191A09}</a:tableStyleId>
              </a:tblPr>
              <a:tblGrid>
                <a:gridCol w="2061320"/>
                <a:gridCol w="2061320"/>
                <a:gridCol w="2184999"/>
                <a:gridCol w="2413674"/>
                <a:gridCol w="2307822"/>
              </a:tblGrid>
              <a:tr h="382846">
                <a:tc>
                  <a:txBody>
                    <a:bodyPr/>
                    <a:lstStyle/>
                    <a:p>
                      <a:r>
                        <a:rPr lang="en-US" sz="1800" dirty="0" smtClean="0"/>
                        <a:t>VM</a:t>
                      </a:r>
                      <a:r>
                        <a:rPr lang="en-US" sz="1800" baseline="0" dirty="0" smtClean="0"/>
                        <a:t> </a:t>
                      </a:r>
                      <a:r>
                        <a:rPr lang="en-US" sz="1800" dirty="0" smtClean="0"/>
                        <a:t>Size</a:t>
                      </a:r>
                      <a:endParaRPr lang="en-US" sz="1800" b="1" dirty="0">
                        <a:solidFill>
                          <a:schemeClr val="bg1">
                            <a:alpha val="99000"/>
                          </a:schemeClr>
                        </a:solidFill>
                      </a:endParaRPr>
                    </a:p>
                  </a:txBody>
                  <a:tcPr marL="121888" marR="121888" marT="60944" marB="60944" anchor="ctr"/>
                </a:tc>
                <a:tc>
                  <a:txBody>
                    <a:bodyPr/>
                    <a:lstStyle/>
                    <a:p>
                      <a:r>
                        <a:rPr lang="en-US" sz="1800" dirty="0" smtClean="0"/>
                        <a:t>CPU Cores</a:t>
                      </a:r>
                      <a:endParaRPr lang="en-US" sz="1800" b="1" dirty="0">
                        <a:solidFill>
                          <a:schemeClr val="bg1">
                            <a:alpha val="99000"/>
                          </a:schemeClr>
                        </a:solidFill>
                      </a:endParaRPr>
                    </a:p>
                  </a:txBody>
                  <a:tcPr marL="121888" marR="121888" marT="60944" marB="60944" anchor="ctr"/>
                </a:tc>
                <a:tc>
                  <a:txBody>
                    <a:bodyPr/>
                    <a:lstStyle/>
                    <a:p>
                      <a:r>
                        <a:rPr lang="en-US" sz="1800" dirty="0" smtClean="0"/>
                        <a:t>Memory</a:t>
                      </a:r>
                      <a:endParaRPr lang="en-US" sz="1800" b="1" dirty="0">
                        <a:solidFill>
                          <a:schemeClr val="bg1">
                            <a:alpha val="99000"/>
                          </a:schemeClr>
                        </a:solidFill>
                      </a:endParaRPr>
                    </a:p>
                  </a:txBody>
                  <a:tcPr marL="121888" marR="121888" marT="60944" marB="60944" anchor="ctr"/>
                </a:tc>
                <a:tc>
                  <a:txBody>
                    <a:bodyPr/>
                    <a:lstStyle/>
                    <a:p>
                      <a:r>
                        <a:rPr lang="en-US" sz="1800" dirty="0" smtClean="0"/>
                        <a:t>Bandwidth</a:t>
                      </a:r>
                      <a:endParaRPr lang="en-US" sz="1800" b="1" dirty="0">
                        <a:solidFill>
                          <a:schemeClr val="bg1">
                            <a:alpha val="99000"/>
                          </a:schemeClr>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t>#</a:t>
                      </a:r>
                      <a:r>
                        <a:rPr lang="en-US" sz="1800" baseline="0" dirty="0" smtClean="0"/>
                        <a:t> </a:t>
                      </a:r>
                      <a:r>
                        <a:rPr lang="en-US" sz="1800" baseline="0" dirty="0" smtClean="0"/>
                        <a:t>(1TB) Data </a:t>
                      </a:r>
                      <a:r>
                        <a:rPr lang="en-US" sz="1800" baseline="0" dirty="0" smtClean="0"/>
                        <a:t>Disks</a:t>
                      </a:r>
                      <a:endParaRPr lang="en-US" sz="1800" b="1" dirty="0" smtClean="0">
                        <a:solidFill>
                          <a:schemeClr val="bg1">
                            <a:alpha val="99000"/>
                          </a:schemeClr>
                        </a:solidFill>
                      </a:endParaRPr>
                    </a:p>
                  </a:txBody>
                  <a:tcPr marL="121888" marR="121888" marT="60944" marB="60944" anchor="ctr"/>
                </a:tc>
              </a:tr>
              <a:tr h="279879">
                <a:tc>
                  <a:txBody>
                    <a:bodyPr/>
                    <a:lstStyle/>
                    <a:p>
                      <a:r>
                        <a:rPr lang="en-US" sz="1800" dirty="0" smtClean="0">
                          <a:solidFill>
                            <a:schemeClr val="tx1"/>
                          </a:solidFill>
                        </a:rPr>
                        <a:t>Extra </a:t>
                      </a:r>
                      <a:r>
                        <a:rPr lang="en-US" sz="1800" dirty="0" smtClean="0">
                          <a:solidFill>
                            <a:schemeClr val="tx1"/>
                          </a:solidFill>
                        </a:rPr>
                        <a:t>Small (A0)</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Shared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768 MB</a:t>
                      </a:r>
                      <a:endParaRPr lang="en-US" sz="1800" dirty="0">
                        <a:solidFill>
                          <a:schemeClr val="tx1"/>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5 (Mbps)</a:t>
                      </a: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Small (A1)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1.75</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Medium (A2)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3.5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Large (A3)</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Extra </a:t>
                      </a:r>
                      <a:r>
                        <a:rPr lang="en-US" sz="1800" dirty="0" smtClean="0">
                          <a:solidFill>
                            <a:schemeClr val="tx1"/>
                          </a:solidFill>
                        </a:rPr>
                        <a:t>Large (A4)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A5</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28</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1000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A7</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2000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40 </a:t>
                      </a:r>
                      <a:r>
                        <a:rPr lang="en-US" sz="1800" dirty="0" err="1" smtClean="0">
                          <a:solidFill>
                            <a:schemeClr val="tx1"/>
                          </a:solidFill>
                        </a:rPr>
                        <a:t>Gbit</a:t>
                      </a:r>
                      <a:r>
                        <a:rPr lang="en-US" sz="1800" dirty="0" smtClean="0">
                          <a:solidFill>
                            <a:schemeClr val="tx1"/>
                          </a:solidFill>
                        </a:rPr>
                        <a:t>/s</a:t>
                      </a:r>
                      <a:r>
                        <a:rPr lang="en-US" sz="1800" baseline="0" dirty="0" smtClean="0">
                          <a:solidFill>
                            <a:schemeClr val="tx1"/>
                          </a:solidFill>
                        </a:rPr>
                        <a:t> </a:t>
                      </a:r>
                      <a:r>
                        <a:rPr lang="en-US" sz="1800" baseline="0" dirty="0" err="1" smtClean="0">
                          <a:solidFill>
                            <a:schemeClr val="tx1"/>
                          </a:solidFill>
                        </a:rPr>
                        <a:t>InfiniBand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A9</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112 GB</a:t>
                      </a:r>
                      <a:endParaRPr lang="en-US" sz="1800" dirty="0">
                        <a:solidFill>
                          <a:schemeClr val="tx1"/>
                        </a:solidFill>
                      </a:endParaRPr>
                    </a:p>
                  </a:txBody>
                  <a:tcPr marL="121888" marR="121888" marT="60944" marB="6094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40 </a:t>
                      </a:r>
                      <a:r>
                        <a:rPr lang="en-US" sz="1800" dirty="0" err="1" smtClean="0">
                          <a:solidFill>
                            <a:schemeClr val="tx1"/>
                          </a:solidFill>
                        </a:rPr>
                        <a:t>Gbit</a:t>
                      </a:r>
                      <a:r>
                        <a:rPr lang="en-US" sz="1800" dirty="0" smtClean="0">
                          <a:solidFill>
                            <a:schemeClr val="tx1"/>
                          </a:solidFill>
                        </a:rPr>
                        <a:t>/s</a:t>
                      </a:r>
                      <a:r>
                        <a:rPr lang="en-US" sz="1800" baseline="0" dirty="0" smtClean="0">
                          <a:solidFill>
                            <a:schemeClr val="tx1"/>
                          </a:solidFill>
                        </a:rPr>
                        <a:t> </a:t>
                      </a:r>
                      <a:r>
                        <a:rPr lang="en-US" sz="1800" baseline="0" dirty="0" err="1" smtClean="0">
                          <a:solidFill>
                            <a:schemeClr val="tx1"/>
                          </a:solidFill>
                        </a:rPr>
                        <a:t>InfiniBand</a:t>
                      </a:r>
                      <a:endParaRPr lang="en-US" sz="1800" dirty="0" smtClean="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bl>
          </a:graphicData>
        </a:graphic>
      </p:graphicFrame>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5">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4561</TotalTime>
  <Words>1249</Words>
  <Application>Microsoft Office PowerPoint</Application>
  <PresentationFormat>Widescreen</PresentationFormat>
  <Paragraphs>243</Paragraphs>
  <Slides>21</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メイリオ</vt:lpstr>
      <vt:lpstr>Arial</vt:lpstr>
      <vt:lpstr>Calibri</vt:lpstr>
      <vt:lpstr>Segoe UI</vt:lpstr>
      <vt:lpstr>Segoe UI Light</vt:lpstr>
      <vt:lpstr>Wingdings</vt:lpstr>
      <vt:lpstr>Azure Medium</vt:lpstr>
      <vt:lpstr>Azure IaaS</vt:lpstr>
      <vt:lpstr>Your service</vt:lpstr>
      <vt:lpstr>PowerPoint Presentation</vt:lpstr>
      <vt:lpstr>PowerPoint Presentation</vt:lpstr>
      <vt:lpstr>Azure Virtual Machines</vt:lpstr>
      <vt:lpstr>Provisioning VM</vt:lpstr>
      <vt:lpstr>VM Gallery</vt:lpstr>
      <vt:lpstr>Virtual Machine Sizes</vt:lpstr>
      <vt:lpstr>VM Extensions</vt:lpstr>
      <vt:lpstr>Demo: Provisioning VM</vt:lpstr>
      <vt:lpstr>VM Extensions</vt:lpstr>
      <vt:lpstr>Azure Virtual Networks</vt:lpstr>
      <vt:lpstr>Virtual Network Scenarios</vt:lpstr>
      <vt:lpstr>Cross-premises Connectivity</vt:lpstr>
      <vt:lpstr>Demo: Virtual Network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Haishi Bai</cp:lastModifiedBy>
  <cp:revision>283</cp:revision>
  <cp:lastPrinted>2014-03-26T17:46:13Z</cp:lastPrinted>
  <dcterms:created xsi:type="dcterms:W3CDTF">2014-03-19T23:21:38Z</dcterms:created>
  <dcterms:modified xsi:type="dcterms:W3CDTF">2014-07-15T08:43:06Z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600x500x1</vt:lpwstr>
  </property>
</Properties>
</file>