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6" r:id="rId2"/>
    <p:sldId id="257" r:id="rId3"/>
    <p:sldId id="258" r:id="rId4"/>
    <p:sldId id="259" r:id="rId5"/>
    <p:sldId id="350" r:id="rId6"/>
    <p:sldId id="348" r:id="rId7"/>
    <p:sldId id="351" r:id="rId8"/>
    <p:sldId id="260" r:id="rId9"/>
    <p:sldId id="261" r:id="rId10"/>
    <p:sldId id="34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99F0-3A81-4FB1-83B1-D9DC5B422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C1D0C4-C745-4A2C-B36F-BD2CC7146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0E1274-52F1-4629-9CFA-88E361F4A4C7}"/>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750F7BBE-A322-48A3-BE12-DB8D6EF40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E019-8FD5-4D99-8D9C-463137F34F37}"/>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199033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E000-BEB2-4370-8B4B-C5B52F53F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A3516-8F6B-486C-84DE-DF2E1B1EC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25778-6638-4F39-868A-688F4204050E}"/>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E30AF1BC-B69D-4798-A442-8AE95636D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23BE8-512E-4603-B4B4-990C0C39102C}"/>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343832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1FBE3-D5E5-4B99-9638-BAA4E896A4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11104E-96E1-4588-A041-816E215E8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EF8F8-C065-4A04-9708-E2127CD114B2}"/>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3E6E720A-4878-4442-AC17-D40A535CF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D3A00-BECF-49D2-AB01-B3CFE5CC5866}"/>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125260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3377-82ED-4232-A1C9-01ED2D52F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0C073-2AFF-4EE5-A01A-D1CFDF601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9A9E6-ABE4-4611-BA1E-8E8FE706A346}"/>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4FAAA82F-5FFB-43E6-9931-4D0E5F556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5EB60-5257-41E8-A495-1CB8599D18F5}"/>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83314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B1A3-E753-430C-902F-95B2E4F1E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BC3C98-65B1-41EC-9DB4-3CCF7F81D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31D4F-5F10-474E-89E0-95F8B373C52C}"/>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3985EBFE-3D9C-4F5A-A6E7-AAF97DC6C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8F0FA-FA18-4E73-B6F7-2679522A0A6E}"/>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293444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D923-F40E-49BC-853E-0AD4F946B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79291-D54D-46E6-A413-A2AD513E7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745B7-F724-4288-98A1-0209A86FC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EDCCB-4BA5-4731-9B62-4092F423E569}"/>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6" name="Footer Placeholder 5">
            <a:extLst>
              <a:ext uri="{FF2B5EF4-FFF2-40B4-BE49-F238E27FC236}">
                <a16:creationId xmlns:a16="http://schemas.microsoft.com/office/drawing/2014/main" id="{F3E43504-1618-4898-AC29-25D59D6C1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394BB-7E22-4328-9A67-5A67FC22654E}"/>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252545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B0CD-07DC-4851-9975-381AA849F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71E209-3A56-4818-8BD8-50AA26845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CB725-D349-4409-849F-36B682760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89E82-8DB7-4482-9F0A-794ED76AE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6161D4-4930-4666-8D9A-345E5421C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30961A-78F5-4806-B479-CCDFAF4FECC8}"/>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8" name="Footer Placeholder 7">
            <a:extLst>
              <a:ext uri="{FF2B5EF4-FFF2-40B4-BE49-F238E27FC236}">
                <a16:creationId xmlns:a16="http://schemas.microsoft.com/office/drawing/2014/main" id="{2AD5F4E8-78DB-4DBD-BDBF-703C3CF29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F9151A-6247-4744-B33F-B8CD59D409E3}"/>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395490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43A1-1B41-4AA4-92D8-1B538F152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A21557-82D8-419C-83C6-7A5770C4E4BB}"/>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4" name="Footer Placeholder 3">
            <a:extLst>
              <a:ext uri="{FF2B5EF4-FFF2-40B4-BE49-F238E27FC236}">
                <a16:creationId xmlns:a16="http://schemas.microsoft.com/office/drawing/2014/main" id="{74C575FE-177A-43D8-A706-BF8CE6FF40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934D03-0E04-4B02-93CB-80BF502EBEE8}"/>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349687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9110C-488D-4CC9-9D37-EEC27182E396}"/>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3" name="Footer Placeholder 2">
            <a:extLst>
              <a:ext uri="{FF2B5EF4-FFF2-40B4-BE49-F238E27FC236}">
                <a16:creationId xmlns:a16="http://schemas.microsoft.com/office/drawing/2014/main" id="{5EEFD293-3990-43EE-8DB9-B0431B79F2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0544F-996F-4580-8EBC-99BDFA191A69}"/>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417789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9049-99EE-4E69-AD5C-D4D887A4E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F221B2-7563-49B7-BA4A-150EB9B07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DB5F87-68DC-44CF-BB7A-6FE97F37D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8BD75-0498-403C-8979-4F00FDE8A1DE}"/>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6" name="Footer Placeholder 5">
            <a:extLst>
              <a:ext uri="{FF2B5EF4-FFF2-40B4-BE49-F238E27FC236}">
                <a16:creationId xmlns:a16="http://schemas.microsoft.com/office/drawing/2014/main" id="{31DC22AE-55A2-4AC0-877A-ED486DF59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6FCBB-DB68-47A4-AA93-0C38116A4BBC}"/>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417634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78A4-AF91-4B6C-819D-B51B96033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FD797-A581-44D0-80E5-9EF0F94FF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1213A7-ADAD-49A9-9F94-799BE1643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64193-31E2-4C10-9FB6-FC130A83F98B}"/>
              </a:ext>
            </a:extLst>
          </p:cNvPr>
          <p:cNvSpPr>
            <a:spLocks noGrp="1"/>
          </p:cNvSpPr>
          <p:nvPr>
            <p:ph type="dt" sz="half" idx="10"/>
          </p:nvPr>
        </p:nvSpPr>
        <p:spPr/>
        <p:txBody>
          <a:bodyPr/>
          <a:lstStyle/>
          <a:p>
            <a:fld id="{D3030AD3-5C43-4CDD-8DB0-F71725E09537}" type="datetimeFigureOut">
              <a:rPr lang="en-US" smtClean="0"/>
              <a:t>8/2/2023</a:t>
            </a:fld>
            <a:endParaRPr lang="en-US"/>
          </a:p>
        </p:txBody>
      </p:sp>
      <p:sp>
        <p:nvSpPr>
          <p:cNvPr id="6" name="Footer Placeholder 5">
            <a:extLst>
              <a:ext uri="{FF2B5EF4-FFF2-40B4-BE49-F238E27FC236}">
                <a16:creationId xmlns:a16="http://schemas.microsoft.com/office/drawing/2014/main" id="{4390BC30-9F1C-4AF7-A9F1-078121C95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D000-71DF-42F0-968D-5B6D2368A79A}"/>
              </a:ext>
            </a:extLst>
          </p:cNvPr>
          <p:cNvSpPr>
            <a:spLocks noGrp="1"/>
          </p:cNvSpPr>
          <p:nvPr>
            <p:ph type="sldNum" sz="quarter" idx="12"/>
          </p:nvPr>
        </p:nvSpPr>
        <p:spPr/>
        <p:txBody>
          <a:bodyPr/>
          <a:lstStyle/>
          <a:p>
            <a:fld id="{2733F646-0966-4F4D-A772-ABE4841C51EB}" type="slidenum">
              <a:rPr lang="en-US" smtClean="0"/>
              <a:t>‹#›</a:t>
            </a:fld>
            <a:endParaRPr lang="en-US"/>
          </a:p>
        </p:txBody>
      </p:sp>
    </p:spTree>
    <p:extLst>
      <p:ext uri="{BB962C8B-B14F-4D97-AF65-F5344CB8AC3E}">
        <p14:creationId xmlns:p14="http://schemas.microsoft.com/office/powerpoint/2010/main" val="29850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C89F1B-D35E-40BF-AA02-00136D0A6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988226-03F8-4CB6-B6AD-C40C56506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7E994-2DC8-4870-A258-288325FF5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30AD3-5C43-4CDD-8DB0-F71725E09537}" type="datetimeFigureOut">
              <a:rPr lang="en-US" smtClean="0"/>
              <a:t>8/2/2023</a:t>
            </a:fld>
            <a:endParaRPr lang="en-US"/>
          </a:p>
        </p:txBody>
      </p:sp>
      <p:sp>
        <p:nvSpPr>
          <p:cNvPr id="5" name="Footer Placeholder 4">
            <a:extLst>
              <a:ext uri="{FF2B5EF4-FFF2-40B4-BE49-F238E27FC236}">
                <a16:creationId xmlns:a16="http://schemas.microsoft.com/office/drawing/2014/main" id="{FC126417-1AE4-4679-929D-C019D9FA0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836D6-6D16-488B-B479-C39C46BE9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3F646-0966-4F4D-A772-ABE4841C51EB}" type="slidenum">
              <a:rPr lang="en-US" smtClean="0"/>
              <a:t>‹#›</a:t>
            </a:fld>
            <a:endParaRPr lang="en-US"/>
          </a:p>
        </p:txBody>
      </p:sp>
    </p:spTree>
    <p:extLst>
      <p:ext uri="{BB962C8B-B14F-4D97-AF65-F5344CB8AC3E}">
        <p14:creationId xmlns:p14="http://schemas.microsoft.com/office/powerpoint/2010/main" val="13514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365" y="295943"/>
            <a:ext cx="13228949" cy="599893"/>
          </a:xfrm>
        </p:spPr>
        <p:txBody>
          <a:bodyPr>
            <a:normAutofit fontScale="90000"/>
          </a:bodyPr>
          <a:lstStyle/>
          <a:p>
            <a:r>
              <a:rPr lang="en-IN" sz="4400" b="1" dirty="0">
                <a:solidFill>
                  <a:srgbClr val="FF0000"/>
                </a:solidFill>
                <a:latin typeface="Times New Roman" panose="02020603050405020304" pitchFamily="18" charset="0"/>
                <a:cs typeface="Times New Roman" panose="02020603050405020304" pitchFamily="18" charset="0"/>
              </a:rPr>
              <a:t>Modification in Friction Stir Welding Work Table </a:t>
            </a:r>
          </a:p>
        </p:txBody>
      </p:sp>
      <p:sp>
        <p:nvSpPr>
          <p:cNvPr id="3" name="Subtitle 2"/>
          <p:cNvSpPr>
            <a:spLocks noGrp="1"/>
          </p:cNvSpPr>
          <p:nvPr>
            <p:ph type="subTitle" idx="1"/>
          </p:nvPr>
        </p:nvSpPr>
        <p:spPr>
          <a:xfrm>
            <a:off x="0" y="1078944"/>
            <a:ext cx="12191999" cy="1770729"/>
          </a:xfrm>
        </p:spPr>
        <p:txBody>
          <a:bodyPr>
            <a:normAutofit lnSpcReduction="10000"/>
          </a:bodyPr>
          <a:lstStyle/>
          <a:p>
            <a:r>
              <a:rPr lang="en-IN" sz="2800" dirty="0">
                <a:latin typeface="Times New Roman" panose="02020603050405020304" pitchFamily="18" charset="0"/>
                <a:cs typeface="Times New Roman" panose="02020603050405020304" pitchFamily="18" charset="0"/>
              </a:rPr>
              <a:t>Presented By</a:t>
            </a:r>
            <a:endParaRPr lang="en-IN"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Kailas Dumane - (214103206)</a:t>
            </a:r>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Amay B. Gholpe - (214103205)</a:t>
            </a:r>
          </a:p>
          <a:p>
            <a:r>
              <a:rPr lang="en-IN" b="1" dirty="0">
                <a:latin typeface="Times New Roman" panose="02020603050405020304" pitchFamily="18" charset="0"/>
                <a:cs typeface="Times New Roman" panose="02020603050405020304" pitchFamily="18" charset="0"/>
              </a:rPr>
              <a:t>MTech – Manufacturing Science and Engineering</a:t>
            </a:r>
          </a:p>
        </p:txBody>
      </p:sp>
      <p:sp>
        <p:nvSpPr>
          <p:cNvPr id="6" name="Rectangle 5"/>
          <p:cNvSpPr/>
          <p:nvPr/>
        </p:nvSpPr>
        <p:spPr>
          <a:xfrm>
            <a:off x="1027520" y="4651164"/>
            <a:ext cx="11079636" cy="1754326"/>
          </a:xfrm>
          <a:prstGeom prst="rect">
            <a:avLst/>
          </a:prstGeom>
        </p:spPr>
        <p:txBody>
          <a:bodyPr wrap="square">
            <a:spAutoFit/>
          </a:bodyPr>
          <a:lstStyle/>
          <a:p>
            <a:pPr algn="ctr"/>
            <a:r>
              <a:rPr lang="en-US" sz="3600" dirty="0">
                <a:latin typeface="Times New Roman" panose="02020603050405020304" pitchFamily="18" charset="0"/>
                <a:cs typeface="Times New Roman" panose="02020603050405020304" pitchFamily="18" charset="0"/>
              </a:rPr>
              <a:t>Department of Mechanical Engineering</a:t>
            </a:r>
          </a:p>
          <a:p>
            <a:pPr algn="ctr"/>
            <a:r>
              <a:rPr lang="en-US" sz="3600" i="0" dirty="0">
                <a:solidFill>
                  <a:srgbClr val="202124"/>
                </a:solidFill>
                <a:effectLst/>
                <a:latin typeface="Times New Roman" panose="02020603050405020304" pitchFamily="18" charset="0"/>
                <a:cs typeface="Times New Roman" panose="02020603050405020304" pitchFamily="18" charset="0"/>
              </a:rPr>
              <a:t>Indian Institute of Technology </a:t>
            </a:r>
            <a:r>
              <a:rPr lang="en-US" sz="3600" dirty="0">
                <a:solidFill>
                  <a:srgbClr val="202124"/>
                </a:solidFill>
                <a:latin typeface="Times New Roman" panose="02020603050405020304" pitchFamily="18" charset="0"/>
                <a:cs typeface="Times New Roman" panose="02020603050405020304" pitchFamily="18" charset="0"/>
              </a:rPr>
              <a:t>G</a:t>
            </a:r>
            <a:r>
              <a:rPr lang="en-US" sz="3600" i="0" dirty="0">
                <a:solidFill>
                  <a:srgbClr val="202124"/>
                </a:solidFill>
                <a:effectLst/>
                <a:latin typeface="Times New Roman" panose="02020603050405020304" pitchFamily="18" charset="0"/>
                <a:cs typeface="Times New Roman" panose="02020603050405020304" pitchFamily="18" charset="0"/>
              </a:rPr>
              <a:t>uwahati</a:t>
            </a:r>
          </a:p>
          <a:p>
            <a:pPr algn="ctr"/>
            <a:r>
              <a:rPr lang="en-US" sz="3600" dirty="0">
                <a:solidFill>
                  <a:srgbClr val="202124"/>
                </a:solidFill>
                <a:latin typeface="Times New Roman" panose="02020603050405020304" pitchFamily="18" charset="0"/>
                <a:cs typeface="Times New Roman" panose="02020603050405020304" pitchFamily="18" charset="0"/>
              </a:rPr>
              <a:t>2021-22</a:t>
            </a:r>
            <a:endParaRPr lang="en-US"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D1B61FA-6322-4690-8945-BD249ED0A8A1}"/>
              </a:ext>
            </a:extLst>
          </p:cNvPr>
          <p:cNvPicPr>
            <a:picLocks noChangeAspect="1"/>
          </p:cNvPicPr>
          <p:nvPr/>
        </p:nvPicPr>
        <p:blipFill>
          <a:blip r:embed="rId4"/>
          <a:stretch>
            <a:fillRect/>
          </a:stretch>
        </p:blipFill>
        <p:spPr>
          <a:xfrm>
            <a:off x="5020616" y="2849673"/>
            <a:ext cx="2150765" cy="1754326"/>
          </a:xfrm>
          <a:prstGeom prst="rect">
            <a:avLst/>
          </a:prstGeom>
        </p:spPr>
      </p:pic>
      <p:pic>
        <p:nvPicPr>
          <p:cNvPr id="14" name="Audio 13">
            <a:hlinkClick r:id="" action="ppaction://media"/>
            <a:extLst>
              <a:ext uri="{FF2B5EF4-FFF2-40B4-BE49-F238E27FC236}">
                <a16:creationId xmlns:a16="http://schemas.microsoft.com/office/drawing/2014/main" id="{6951D7AC-85AD-4EAD-A39C-001DB840B51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251363453"/>
      </p:ext>
    </p:extLst>
  </p:cSld>
  <p:clrMapOvr>
    <a:masterClrMapping/>
  </p:clrMapOvr>
  <mc:AlternateContent xmlns:mc="http://schemas.openxmlformats.org/markup-compatibility/2006" xmlns:p14="http://schemas.microsoft.com/office/powerpoint/2010/main">
    <mc:Choice Requires="p14">
      <p:transition spd="slow" p14:dur="2000" advTm="7673"/>
    </mc:Choice>
    <mc:Fallback xmlns="">
      <p:transition spd="slow" advTm="76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9313-D1EE-4144-A1C4-4F381DA2DFE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14BB87B-7E7B-495F-BA0B-FEF7DDF129FF}"/>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S. Senthil Kumaran&amp; S. Muthu kumaran&amp; S. Vinodh. Optimization of friction welding of tube-to-tube plate using an external tool by Taguchi method and genetic algorithm.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K. Elangovan, V. Bala subramanian. Influences of tool pin profile and welding speed on the formation of friction stir processing zone in AA2219 aluminium alloy. Journal of materials processing technology 2 0 0 ( 2 0 0 8 ) 163–175.</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Diogo Mariano Neto&amp; Pedro Neto. Numerical modellings of friction stir welding process: a literature review. 2012 </a:t>
            </a:r>
          </a:p>
        </p:txBody>
      </p:sp>
    </p:spTree>
    <p:extLst>
      <p:ext uri="{BB962C8B-B14F-4D97-AF65-F5344CB8AC3E}">
        <p14:creationId xmlns:p14="http://schemas.microsoft.com/office/powerpoint/2010/main" val="155007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D80-72F9-464F-8F3F-5469B6C2B85A}"/>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329F680-2D47-4059-BE45-83FCBA07BA33}"/>
              </a:ext>
            </a:extLst>
          </p:cNvPr>
          <p:cNvSpPr>
            <a:spLocks noGrp="1"/>
          </p:cNvSpPr>
          <p:nvPr>
            <p:ph idx="1"/>
          </p:nvPr>
        </p:nvSpPr>
        <p:spPr>
          <a:xfrm>
            <a:off x="424206" y="1234911"/>
            <a:ext cx="10854180" cy="4678101"/>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Friction stir welding, patented by The Welding Institute in 1991, presents a new technique for material joining and processing. Friction stir welding has enjoyed worldwide interest since its inception because of its advantages over traditional joining techniques. This technology boost reduction of distortion and elimination of cracking. Due to the combined effects of the tooling Friction stir welding (FSW) is a promising welding process and is being extensively studied because it can produce high quality joints.</a:t>
            </a:r>
          </a:p>
        </p:txBody>
      </p:sp>
      <p:pic>
        <p:nvPicPr>
          <p:cNvPr id="6" name="Audio 5">
            <a:hlinkClick r:id="" action="ppaction://media"/>
            <a:extLst>
              <a:ext uri="{FF2B5EF4-FFF2-40B4-BE49-F238E27FC236}">
                <a16:creationId xmlns:a16="http://schemas.microsoft.com/office/drawing/2014/main" id="{05F0391F-1450-4C1D-88C6-D10D8AD0D22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5136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90FC-6DB9-4C7B-93F6-7B303A4B445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74DD037-2012-4D3D-9F1B-7F002B35171F}"/>
              </a:ext>
            </a:extLst>
          </p:cNvPr>
          <p:cNvSpPr>
            <a:spLocks noGrp="1"/>
          </p:cNvSpPr>
          <p:nvPr>
            <p:ph idx="1"/>
          </p:nvPr>
        </p:nvSpPr>
        <p:spPr>
          <a:xfrm>
            <a:off x="377073" y="1574276"/>
            <a:ext cx="10976728" cy="4918599"/>
          </a:xfrm>
        </p:spPr>
        <p:txBody>
          <a:bodyPr/>
          <a:lstStyle/>
          <a:p>
            <a:pPr algn="just"/>
            <a:r>
              <a:rPr lang="en-US" dirty="0">
                <a:latin typeface="Times New Roman" panose="02020603050405020304" pitchFamily="18" charset="0"/>
                <a:cs typeface="Times New Roman" panose="02020603050405020304" pitchFamily="18" charset="0"/>
              </a:rPr>
              <a:t>It is evident that friction stir welding has more potential in the fabrication of similar and dissimilar aluminium alloys when compared with other conventional welding methods. </a:t>
            </a:r>
          </a:p>
          <a:p>
            <a:pPr algn="just"/>
            <a:r>
              <a:rPr lang="en-US" dirty="0">
                <a:latin typeface="Times New Roman" panose="02020603050405020304" pitchFamily="18" charset="0"/>
                <a:cs typeface="Times New Roman" panose="02020603050405020304" pitchFamily="18" charset="0"/>
              </a:rPr>
              <a:t>Most of the literature studies are limited only to the effect analysis of similar materials. However, FSW of dissimilar joint not been analyzed in all FSW parameters.</a:t>
            </a:r>
          </a:p>
          <a:p>
            <a:pPr algn="just"/>
            <a:r>
              <a:rPr lang="en-US" dirty="0">
                <a:latin typeface="Times New Roman" panose="02020603050405020304" pitchFamily="18" charset="0"/>
                <a:cs typeface="Times New Roman" panose="02020603050405020304" pitchFamily="18" charset="0"/>
              </a:rPr>
              <a:t>Many researchers have studied that the effect of one parameters at a time. However, the combined effects of the process parameters had not been studied extensively.</a:t>
            </a:r>
          </a:p>
        </p:txBody>
      </p:sp>
      <p:pic>
        <p:nvPicPr>
          <p:cNvPr id="5" name="Audio 4">
            <a:hlinkClick r:id="" action="ppaction://media"/>
            <a:extLst>
              <a:ext uri="{FF2B5EF4-FFF2-40B4-BE49-F238E27FC236}">
                <a16:creationId xmlns:a16="http://schemas.microsoft.com/office/drawing/2014/main" id="{E21E5030-CA67-42F3-AE51-8AB934B5C97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3710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6F85-E327-4F61-B629-09C7698576A4}"/>
              </a:ext>
            </a:extLst>
          </p:cNvPr>
          <p:cNvSpPr>
            <a:spLocks noGrp="1"/>
          </p:cNvSpPr>
          <p:nvPr>
            <p:ph type="title"/>
          </p:nvPr>
        </p:nvSpPr>
        <p:spPr>
          <a:xfrm>
            <a:off x="838200" y="365126"/>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Designed Product</a:t>
            </a:r>
          </a:p>
        </p:txBody>
      </p:sp>
      <p:pic>
        <p:nvPicPr>
          <p:cNvPr id="5" name="Content Placeholder 4">
            <a:extLst>
              <a:ext uri="{FF2B5EF4-FFF2-40B4-BE49-F238E27FC236}">
                <a16:creationId xmlns:a16="http://schemas.microsoft.com/office/drawing/2014/main" id="{BD4A5A92-A026-4624-8A12-8F9F2C88382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1402" t="18921" r="21934" b="17386"/>
          <a:stretch/>
        </p:blipFill>
        <p:spPr>
          <a:xfrm>
            <a:off x="5137608" y="1415744"/>
            <a:ext cx="6875282" cy="4937451"/>
          </a:xfrm>
        </p:spPr>
      </p:pic>
      <p:sp>
        <p:nvSpPr>
          <p:cNvPr id="7" name="TextBox 6">
            <a:extLst>
              <a:ext uri="{FF2B5EF4-FFF2-40B4-BE49-F238E27FC236}">
                <a16:creationId xmlns:a16="http://schemas.microsoft.com/office/drawing/2014/main" id="{D766A348-55F2-4DFE-8D9B-41F12F8ABE40}"/>
              </a:ext>
            </a:extLst>
          </p:cNvPr>
          <p:cNvSpPr txBox="1"/>
          <p:nvPr/>
        </p:nvSpPr>
        <p:spPr>
          <a:xfrm>
            <a:off x="546755" y="2114755"/>
            <a:ext cx="4769963" cy="353943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Bed</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Worm Gear and Wheel</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Power Source</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Computer Control</a:t>
            </a:r>
          </a:p>
        </p:txBody>
      </p:sp>
      <p:pic>
        <p:nvPicPr>
          <p:cNvPr id="4" name="Audio 3">
            <a:hlinkClick r:id="" action="ppaction://media"/>
            <a:extLst>
              <a:ext uri="{FF2B5EF4-FFF2-40B4-BE49-F238E27FC236}">
                <a16:creationId xmlns:a16="http://schemas.microsoft.com/office/drawing/2014/main" id="{B3E5C20C-07A2-45E2-9F77-B41E572ABA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87254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B2DA-8F2E-4D8B-AC19-E53649CF6ED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B23B13E7-1591-4562-AF15-117AC0540DBA}"/>
              </a:ext>
            </a:extLst>
          </p:cNvPr>
          <p:cNvSpPr>
            <a:spLocks noGrp="1"/>
          </p:cNvSpPr>
          <p:nvPr>
            <p:ph idx="1"/>
          </p:nvPr>
        </p:nvSpPr>
        <p:spPr>
          <a:xfrm>
            <a:off x="471339" y="1825625"/>
            <a:ext cx="11123629" cy="4351338"/>
          </a:xfrm>
        </p:spPr>
        <p:txBody>
          <a:bodyPr/>
          <a:lstStyle/>
          <a:p>
            <a:pPr algn="just"/>
            <a:r>
              <a:rPr lang="en-US" dirty="0">
                <a:latin typeface="Times New Roman" panose="02020603050405020304" pitchFamily="18" charset="0"/>
                <a:cs typeface="Times New Roman" panose="02020603050405020304" pitchFamily="18" charset="0"/>
              </a:rPr>
              <a:t>The rotation of work table is done in order to get ease in operation. Before this modification the tool was not able do operations on all the sides of workpiece in same arrangement. </a:t>
            </a:r>
          </a:p>
          <a:p>
            <a:pPr algn="just"/>
            <a:r>
              <a:rPr lang="en-US" dirty="0">
                <a:latin typeface="Times New Roman" panose="02020603050405020304" pitchFamily="18" charset="0"/>
                <a:cs typeface="Times New Roman" panose="02020603050405020304" pitchFamily="18" charset="0"/>
              </a:rPr>
              <a:t>After this modification, work table can be easily rotated by 180</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thus tool can do operation on every side of workpiece.</a:t>
            </a:r>
          </a:p>
          <a:p>
            <a:pPr marL="0" indent="0">
              <a:buNone/>
            </a:pPr>
            <a:endParaRPr lang="en-US" dirty="0"/>
          </a:p>
          <a:p>
            <a:pPr marL="0" indent="0">
              <a:buNone/>
            </a:pPr>
            <a:endParaRPr lang="en-US" dirty="0"/>
          </a:p>
        </p:txBody>
      </p:sp>
      <p:pic>
        <p:nvPicPr>
          <p:cNvPr id="5" name="Audio 4">
            <a:hlinkClick r:id="" action="ppaction://media"/>
            <a:extLst>
              <a:ext uri="{FF2B5EF4-FFF2-40B4-BE49-F238E27FC236}">
                <a16:creationId xmlns:a16="http://schemas.microsoft.com/office/drawing/2014/main" id="{29A3B1D8-18BF-4DAA-B7FD-BC34F6CA132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46998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28AA-6F9A-47A8-A2E9-3F77316F8153}"/>
              </a:ext>
            </a:extLst>
          </p:cNvPr>
          <p:cNvSpPr>
            <a:spLocks noGrp="1"/>
          </p:cNvSpPr>
          <p:nvPr>
            <p:ph type="title"/>
          </p:nvPr>
        </p:nvSpPr>
        <p:spPr>
          <a:xfrm>
            <a:off x="320511" y="18255"/>
            <a:ext cx="11495203" cy="1009267"/>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C28B2C1-730E-4C7C-8E41-E5E8B4172146}"/>
              </a:ext>
            </a:extLst>
          </p:cNvPr>
          <p:cNvSpPr>
            <a:spLocks noGrp="1"/>
          </p:cNvSpPr>
          <p:nvPr>
            <p:ph idx="1"/>
          </p:nvPr>
        </p:nvSpPr>
        <p:spPr>
          <a:xfrm>
            <a:off x="376287" y="1027522"/>
            <a:ext cx="6797512" cy="5486400"/>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Friction stir welding process uses a cylindrical tool which is shouldered with a profile &amp; is rotated and slowly moves into the joint between two pieces joined together.</a:t>
            </a:r>
          </a:p>
          <a:p>
            <a:pPr algn="just">
              <a:lnSpc>
                <a:spcPct val="100000"/>
              </a:lnSpc>
            </a:pPr>
            <a:r>
              <a:rPr lang="en-US" dirty="0">
                <a:latin typeface="Times New Roman" panose="02020603050405020304" pitchFamily="18" charset="0"/>
                <a:cs typeface="Times New Roman" panose="02020603050405020304" pitchFamily="18" charset="0"/>
              </a:rPr>
              <a:t>In this setup, the work table is rotated by 180</a:t>
            </a:r>
            <a:r>
              <a:rPr lang="en-US" baseline="30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using arrangement of worm gear and wheel.</a:t>
            </a:r>
          </a:p>
          <a:p>
            <a:pPr algn="just">
              <a:lnSpc>
                <a:spcPct val="100000"/>
              </a:lnSpc>
            </a:pPr>
            <a:r>
              <a:rPr lang="en-US" dirty="0">
                <a:latin typeface="Times New Roman" panose="02020603050405020304" pitchFamily="18" charset="0"/>
                <a:cs typeface="Times New Roman" panose="02020603050405020304" pitchFamily="18" charset="0"/>
              </a:rPr>
              <a:t>The heat produced by friction between workpiece and tool allows traversing of the tool along the weld line without reaching the melting point</a:t>
            </a:r>
          </a:p>
          <a:p>
            <a:pPr marL="0" indent="0" algn="just">
              <a:lnSpc>
                <a:spcPct val="100000"/>
              </a:lnSpc>
              <a:buNone/>
            </a:pPr>
            <a:endParaRPr lang="en-US" dirty="0"/>
          </a:p>
        </p:txBody>
      </p:sp>
      <p:pic>
        <p:nvPicPr>
          <p:cNvPr id="2056" name="Picture 8">
            <a:extLst>
              <a:ext uri="{FF2B5EF4-FFF2-40B4-BE49-F238E27FC236}">
                <a16:creationId xmlns:a16="http://schemas.microsoft.com/office/drawing/2014/main" id="{4D4B28C9-F8A3-459B-A712-E2FF15E44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162" y="1255778"/>
            <a:ext cx="4468305" cy="489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2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331B-0E39-4F26-B7B1-31E07EE70E05}"/>
              </a:ext>
            </a:extLst>
          </p:cNvPr>
          <p:cNvSpPr>
            <a:spLocks noGrp="1"/>
          </p:cNvSpPr>
          <p:nvPr>
            <p:ph type="title"/>
          </p:nvPr>
        </p:nvSpPr>
        <p:spPr>
          <a:xfrm>
            <a:off x="735291" y="122549"/>
            <a:ext cx="10618509" cy="1568140"/>
          </a:xfrm>
        </p:spPr>
        <p:txBody>
          <a:bodyPr/>
          <a:lstStyle/>
          <a:p>
            <a:pPr algn="ctr"/>
            <a:r>
              <a:rPr lang="en-US" b="1" dirty="0">
                <a:latin typeface="Times New Roman" panose="02020603050405020304" pitchFamily="18" charset="0"/>
                <a:cs typeface="Times New Roman" panose="02020603050405020304" pitchFamily="18" charset="0"/>
              </a:rPr>
              <a:t>Process Parameter</a:t>
            </a:r>
          </a:p>
        </p:txBody>
      </p:sp>
      <p:sp>
        <p:nvSpPr>
          <p:cNvPr id="3" name="Content Placeholder 2">
            <a:extLst>
              <a:ext uri="{FF2B5EF4-FFF2-40B4-BE49-F238E27FC236}">
                <a16:creationId xmlns:a16="http://schemas.microsoft.com/office/drawing/2014/main" id="{67AE3809-B24C-4063-8019-A1B603DDB20D}"/>
              </a:ext>
            </a:extLst>
          </p:cNvPr>
          <p:cNvSpPr>
            <a:spLocks noGrp="1"/>
          </p:cNvSpPr>
          <p:nvPr>
            <p:ph idx="1"/>
          </p:nvPr>
        </p:nvSpPr>
        <p:spPr>
          <a:xfrm>
            <a:off x="838200" y="1776560"/>
            <a:ext cx="10515600" cy="4351338"/>
          </a:xfrm>
        </p:spPr>
        <p:txBody>
          <a:bodyPr/>
          <a:lstStyle/>
          <a:p>
            <a:pPr algn="just"/>
            <a:r>
              <a:rPr lang="en-US" dirty="0">
                <a:latin typeface="Times New Roman" panose="02020603050405020304" pitchFamily="18" charset="0"/>
                <a:cs typeface="Times New Roman" panose="02020603050405020304" pitchFamily="18" charset="0"/>
              </a:rPr>
              <a:t>Tool design</a:t>
            </a:r>
          </a:p>
          <a:p>
            <a:pPr algn="just"/>
            <a:r>
              <a:rPr lang="en-US" dirty="0">
                <a:latin typeface="Times New Roman" panose="02020603050405020304" pitchFamily="18" charset="0"/>
                <a:cs typeface="Times New Roman" panose="02020603050405020304" pitchFamily="18" charset="0"/>
              </a:rPr>
              <a:t>Tool rotation speed</a:t>
            </a:r>
          </a:p>
          <a:p>
            <a:pPr algn="just"/>
            <a:r>
              <a:rPr lang="en-US" dirty="0">
                <a:latin typeface="Times New Roman" panose="02020603050405020304" pitchFamily="18" charset="0"/>
                <a:cs typeface="Times New Roman" panose="02020603050405020304" pitchFamily="18" charset="0"/>
              </a:rPr>
              <a:t>Welding feed speed </a:t>
            </a:r>
          </a:p>
          <a:p>
            <a:pPr algn="just"/>
            <a:r>
              <a:rPr lang="en-US" dirty="0">
                <a:latin typeface="Times New Roman" panose="02020603050405020304" pitchFamily="18" charset="0"/>
                <a:cs typeface="Times New Roman" panose="02020603050405020304" pitchFamily="18" charset="0"/>
              </a:rPr>
              <a:t>Axial force</a:t>
            </a:r>
          </a:p>
          <a:p>
            <a:pPr algn="just"/>
            <a:r>
              <a:rPr lang="en-US" dirty="0">
                <a:solidFill>
                  <a:srgbClr val="2E2E2E"/>
                </a:solidFill>
                <a:latin typeface="Times New Roman" panose="02020603050405020304" pitchFamily="18" charset="0"/>
                <a:cs typeface="Times New Roman" panose="02020603050405020304" pitchFamily="18" charset="0"/>
              </a:rPr>
              <a:t>T</a:t>
            </a:r>
            <a:r>
              <a:rPr lang="en-US" b="0" i="0" dirty="0">
                <a:solidFill>
                  <a:srgbClr val="2E2E2E"/>
                </a:solidFill>
                <a:effectLst/>
                <a:latin typeface="Times New Roman" panose="02020603050405020304" pitchFamily="18" charset="0"/>
                <a:cs typeface="Times New Roman" panose="02020603050405020304" pitchFamily="18" charset="0"/>
              </a:rPr>
              <a:t>ool tilt angle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26" name="Picture 2" descr="Variation of axial force during friction stir welding (strategy 1) |  Download Scientific Diagram">
            <a:extLst>
              <a:ext uri="{FF2B5EF4-FFF2-40B4-BE49-F238E27FC236}">
                <a16:creationId xmlns:a16="http://schemas.microsoft.com/office/drawing/2014/main" id="{1C0BF91F-7438-4218-928D-1531E85ED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971" y="2080937"/>
            <a:ext cx="5335569" cy="3742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iction Stir Welding: Tool and Technology Developments - TWI">
            <a:extLst>
              <a:ext uri="{FF2B5EF4-FFF2-40B4-BE49-F238E27FC236}">
                <a16:creationId xmlns:a16="http://schemas.microsoft.com/office/drawing/2014/main" id="{8CD27BD4-F983-474D-AA52-B8E7E7009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31604"/>
            <a:ext cx="2953542" cy="18962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4CF0F5-0C91-4DFF-885B-B7B5CE87EADF}"/>
              </a:ext>
            </a:extLst>
          </p:cNvPr>
          <p:cNvSpPr txBox="1"/>
          <p:nvPr/>
        </p:nvSpPr>
        <p:spPr>
          <a:xfrm>
            <a:off x="2080301" y="6168484"/>
            <a:ext cx="978030" cy="369332"/>
          </a:xfrm>
          <a:prstGeom prst="rect">
            <a:avLst/>
          </a:prstGeom>
          <a:noFill/>
        </p:spPr>
        <p:txBody>
          <a:bodyPr wrap="square">
            <a:spAutoFit/>
          </a:bodyPr>
          <a:lstStyle/>
          <a:p>
            <a:r>
              <a:rPr lang="en-US" dirty="0"/>
              <a:t>Tool</a:t>
            </a:r>
          </a:p>
        </p:txBody>
      </p:sp>
    </p:spTree>
    <p:extLst>
      <p:ext uri="{BB962C8B-B14F-4D97-AF65-F5344CB8AC3E}">
        <p14:creationId xmlns:p14="http://schemas.microsoft.com/office/powerpoint/2010/main" val="24132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3538-65AA-4A6E-A3AB-898A53A2B08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65C087B-8274-4FD4-852F-F27172C2E11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future work will also be focused on the investigation of the thermo-mechanical phenomenon, leading to the uncharacteristic force and torque behavior.</a:t>
            </a:r>
          </a:p>
          <a:p>
            <a:pPr algn="just"/>
            <a:r>
              <a:rPr lang="en-US" dirty="0">
                <a:latin typeface="Times New Roman" panose="02020603050405020304" pitchFamily="18" charset="0"/>
                <a:cs typeface="Times New Roman" panose="02020603050405020304" pitchFamily="18" charset="0"/>
              </a:rPr>
              <a:t>As this model is suggested upto friction weld but while we move upside down it might cause deform while loosing the fixture.</a:t>
            </a:r>
          </a:p>
          <a:p>
            <a:pPr algn="just"/>
            <a:r>
              <a:rPr lang="en-US" dirty="0">
                <a:latin typeface="Times New Roman" panose="02020603050405020304" pitchFamily="18" charset="0"/>
                <a:cs typeface="Times New Roman" panose="02020603050405020304" pitchFamily="18" charset="0"/>
              </a:rPr>
              <a:t>Production rate will rapidly increase, since no need to removing and placing it again.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656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8898-94A2-46D4-9ABE-D3832A72122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2298BE9-6596-491B-8FEE-1457A840309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paper is aimed to explain the Principle of Friction stir welding process &amp; also tells the various parameters associated with it. </a:t>
            </a:r>
          </a:p>
          <a:p>
            <a:pPr algn="just"/>
            <a:r>
              <a:rPr lang="en-US" dirty="0">
                <a:latin typeface="Times New Roman" panose="02020603050405020304" pitchFamily="18" charset="0"/>
                <a:cs typeface="Times New Roman" panose="02020603050405020304" pitchFamily="18" charset="0"/>
              </a:rPr>
              <a:t>It also helps in explaining the various Zones apart from it, helps in explaining the environmental aspects of Friction Stir Welding (FSW) &amp; the various advantages of friction stir welding.</a:t>
            </a:r>
          </a:p>
          <a:p>
            <a:pPr marL="0" indent="0">
              <a:buNone/>
            </a:pPr>
            <a:endParaRPr lang="en-US" dirty="0"/>
          </a:p>
        </p:txBody>
      </p:sp>
    </p:spTree>
    <p:extLst>
      <p:ext uri="{BB962C8B-B14F-4D97-AF65-F5344CB8AC3E}">
        <p14:creationId xmlns:p14="http://schemas.microsoft.com/office/powerpoint/2010/main" val="378942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TotalTime>
  <Words>596</Words>
  <Application>Microsoft Office PowerPoint</Application>
  <PresentationFormat>Widescreen</PresentationFormat>
  <Paragraphs>44</Paragraphs>
  <Slides>10</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Modification in Friction Stir Welding Work Table </vt:lpstr>
      <vt:lpstr>Introduction</vt:lpstr>
      <vt:lpstr>Literature Review</vt:lpstr>
      <vt:lpstr>Designed Product</vt:lpstr>
      <vt:lpstr>Novelty</vt:lpstr>
      <vt:lpstr>Methodology</vt:lpstr>
      <vt:lpstr>Process Parameter</vt:lpstr>
      <vt:lpstr>Future Scope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GHOLPE AMAY BHALCHANDRA</dc:creator>
  <cp:lastModifiedBy>Amay Gholpe</cp:lastModifiedBy>
  <cp:revision>22</cp:revision>
  <dcterms:created xsi:type="dcterms:W3CDTF">2022-05-09T05:40:24Z</dcterms:created>
  <dcterms:modified xsi:type="dcterms:W3CDTF">2023-08-02T12:45:47Z</dcterms:modified>
</cp:coreProperties>
</file>