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8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5869-210A-4E75-AEEB-B889055C0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23F5AF-13FA-425A-B429-C6E665B33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E813C3-9806-424F-8B60-C42687F81603}"/>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85203828-0445-4039-9435-BAD9CB29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8494D-FB37-4653-A5E3-FEDDF3A6B42B}"/>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234737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8157-2AC8-4B41-9376-AE833667DA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5929E-771C-4851-B06A-9B6CD875F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F8666-05FB-46E1-A556-C1C5E039217A}"/>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E2DCB7BD-F218-421D-B216-284184611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FFE5B-7CD5-4F7E-85AB-BCB68EE8C277}"/>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36517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23AE84-B7A0-4545-93D5-ACBEDDEA2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162765-13E3-43E9-9F7E-C70800970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18F54-C62F-4A08-A028-9925ADE459BD}"/>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AF409403-B493-4E69-BA14-F7E46A2AC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56416-A608-4110-94AC-1A78D4F6E6FC}"/>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394362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47B1-AC66-48C1-BA0C-E7E2AA031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93A0E-9F28-42B1-B85F-D87CDCBD7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7E42C-5280-472A-8FD8-2F92882D5D9E}"/>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FE979C50-75B5-47B4-832A-4B321F053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065B9-A636-4A36-9954-D2A47EC52FF8}"/>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248417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2C84-95A8-42C7-87F9-23D661CAB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A2DEA-9202-4C08-8B35-7372AB9D50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EC54A-5ACC-420B-BD21-F84E8827C1F2}"/>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220BD06F-6BC5-43C4-8200-E6D5DDBDC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C5B58-5663-4985-9020-10D5B1A90462}"/>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197033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AB44-1DB2-4803-AA5A-0B7825593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7DBB2-2E24-46FD-B232-F0FCE84F8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CB84A-9C00-4F4E-8A22-BC46E96CD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894AA8-67BF-4072-8D57-01CC651DD8FB}"/>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6" name="Footer Placeholder 5">
            <a:extLst>
              <a:ext uri="{FF2B5EF4-FFF2-40B4-BE49-F238E27FC236}">
                <a16:creationId xmlns:a16="http://schemas.microsoft.com/office/drawing/2014/main" id="{AD314913-DB37-4319-8936-B39B8873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7E8CF-E38B-43C4-B88C-BF2763F00AA0}"/>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31611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5BE3-7F25-43DB-9157-2A608B4B9D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D2A18-3885-46FE-B2F9-164BBA5B2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9EF39-74E0-4569-846A-93C948E2C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2F739-787A-43DA-B0B0-2CBC0749B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A71DF5-0919-471A-8307-3FBFABF1B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8E239A-6B5B-45EF-AFD8-E2806E9E7FBD}"/>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8" name="Footer Placeholder 7">
            <a:extLst>
              <a:ext uri="{FF2B5EF4-FFF2-40B4-BE49-F238E27FC236}">
                <a16:creationId xmlns:a16="http://schemas.microsoft.com/office/drawing/2014/main" id="{98C201FE-9D79-4D2C-82B2-547AACDBE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190B6F-8E37-47F0-8721-78242C4E573C}"/>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179572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08B2-CF89-4F86-9FA7-6ECCCA5495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FD352B-660C-4CF3-B02D-EA3494D05C3B}"/>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4" name="Footer Placeholder 3">
            <a:extLst>
              <a:ext uri="{FF2B5EF4-FFF2-40B4-BE49-F238E27FC236}">
                <a16:creationId xmlns:a16="http://schemas.microsoft.com/office/drawing/2014/main" id="{12BA1BA5-F966-4355-AE37-BA88E4DA1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E7DE73-6880-4ADD-BED6-9D30E32F4BBE}"/>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12874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BBF30-776F-4E25-97F3-81C63B189129}"/>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3" name="Footer Placeholder 2">
            <a:extLst>
              <a:ext uri="{FF2B5EF4-FFF2-40B4-BE49-F238E27FC236}">
                <a16:creationId xmlns:a16="http://schemas.microsoft.com/office/drawing/2014/main" id="{ACC2150A-5698-4EDB-BF3B-BB1E91827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19760D-A4D2-4184-8776-074329F3D704}"/>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50448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7639-26FC-49A4-AD53-DBA013856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FE35A-9995-49EB-B9FD-2F40F913E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41354-07CB-4F0F-A5BD-52F720BBF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ABCEF-6D07-4D5A-962A-E625CDE8218C}"/>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6" name="Footer Placeholder 5">
            <a:extLst>
              <a:ext uri="{FF2B5EF4-FFF2-40B4-BE49-F238E27FC236}">
                <a16:creationId xmlns:a16="http://schemas.microsoft.com/office/drawing/2014/main" id="{3957452C-D9F1-484B-8A63-65F7EEE02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F7535-CB20-47BF-9E4A-7CEBE9D9A675}"/>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424668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8562-9587-49DA-8FB1-0689E10A5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E04CF2-E574-40EE-94B4-9E3648BB4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860AEE-74C0-4AF4-8F9E-7DA31434C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7326B-9FF2-4CE7-903E-F8D3A4757A6D}"/>
              </a:ext>
            </a:extLst>
          </p:cNvPr>
          <p:cNvSpPr>
            <a:spLocks noGrp="1"/>
          </p:cNvSpPr>
          <p:nvPr>
            <p:ph type="dt" sz="half" idx="10"/>
          </p:nvPr>
        </p:nvSpPr>
        <p:spPr/>
        <p:txBody>
          <a:bodyPr/>
          <a:lstStyle/>
          <a:p>
            <a:fld id="{DCDDCB1A-02B7-4880-828D-04E2367D7E6C}" type="datetimeFigureOut">
              <a:rPr lang="en-US" smtClean="0"/>
              <a:t>11/4/2023</a:t>
            </a:fld>
            <a:endParaRPr lang="en-US"/>
          </a:p>
        </p:txBody>
      </p:sp>
      <p:sp>
        <p:nvSpPr>
          <p:cNvPr id="6" name="Footer Placeholder 5">
            <a:extLst>
              <a:ext uri="{FF2B5EF4-FFF2-40B4-BE49-F238E27FC236}">
                <a16:creationId xmlns:a16="http://schemas.microsoft.com/office/drawing/2014/main" id="{D1ADF88A-6680-496F-9AEA-8A041C10A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48449-409E-4451-B102-23E2F0997A14}"/>
              </a:ext>
            </a:extLst>
          </p:cNvPr>
          <p:cNvSpPr>
            <a:spLocks noGrp="1"/>
          </p:cNvSpPr>
          <p:nvPr>
            <p:ph type="sldNum" sz="quarter" idx="12"/>
          </p:nvPr>
        </p:nvSpPr>
        <p:spPr/>
        <p:txBody>
          <a:bodyPr/>
          <a:lstStyle/>
          <a:p>
            <a:fld id="{BF875EC2-D4E6-4A94-9413-75D332DC470F}" type="slidenum">
              <a:rPr lang="en-US" smtClean="0"/>
              <a:t>‹#›</a:t>
            </a:fld>
            <a:endParaRPr lang="en-US"/>
          </a:p>
        </p:txBody>
      </p:sp>
    </p:spTree>
    <p:extLst>
      <p:ext uri="{BB962C8B-B14F-4D97-AF65-F5344CB8AC3E}">
        <p14:creationId xmlns:p14="http://schemas.microsoft.com/office/powerpoint/2010/main" val="62608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DBE90-D339-4241-B3DF-390E25F05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A9089-2D71-42B2-8E28-D9BB96AE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B6C29-143D-410A-ADE5-FED97BB91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CB1A-02B7-4880-828D-04E2367D7E6C}" type="datetimeFigureOut">
              <a:rPr lang="en-US" smtClean="0"/>
              <a:t>11/4/2023</a:t>
            </a:fld>
            <a:endParaRPr lang="en-US"/>
          </a:p>
        </p:txBody>
      </p:sp>
      <p:sp>
        <p:nvSpPr>
          <p:cNvPr id="5" name="Footer Placeholder 4">
            <a:extLst>
              <a:ext uri="{FF2B5EF4-FFF2-40B4-BE49-F238E27FC236}">
                <a16:creationId xmlns:a16="http://schemas.microsoft.com/office/drawing/2014/main" id="{91F0DD07-E436-4BD8-B926-C82A8772C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C5D5C5-3808-43CF-B00F-337668F77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75EC2-D4E6-4A94-9413-75D332DC470F}" type="slidenum">
              <a:rPr lang="en-US" smtClean="0"/>
              <a:t>‹#›</a:t>
            </a:fld>
            <a:endParaRPr lang="en-US"/>
          </a:p>
        </p:txBody>
      </p:sp>
    </p:spTree>
    <p:extLst>
      <p:ext uri="{BB962C8B-B14F-4D97-AF65-F5344CB8AC3E}">
        <p14:creationId xmlns:p14="http://schemas.microsoft.com/office/powerpoint/2010/main" val="109661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6E6E-542C-487E-AEE2-75E7635B6B13}"/>
              </a:ext>
            </a:extLst>
          </p:cNvPr>
          <p:cNvSpPr>
            <a:spLocks noGrp="1"/>
          </p:cNvSpPr>
          <p:nvPr>
            <p:ph type="ctrTitle"/>
          </p:nvPr>
        </p:nvSpPr>
        <p:spPr/>
        <p:txBody>
          <a:bodyPr/>
          <a:lstStyle/>
          <a:p>
            <a:r>
              <a:rPr lang="en-US" dirty="0"/>
              <a:t>Customer Churn Prediction</a:t>
            </a:r>
          </a:p>
        </p:txBody>
      </p:sp>
    </p:spTree>
    <p:extLst>
      <p:ext uri="{BB962C8B-B14F-4D97-AF65-F5344CB8AC3E}">
        <p14:creationId xmlns:p14="http://schemas.microsoft.com/office/powerpoint/2010/main" val="1993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2D62-6C3B-4B26-9D12-E459607AA045}"/>
              </a:ext>
            </a:extLst>
          </p:cNvPr>
          <p:cNvSpPr>
            <a:spLocks noGrp="1"/>
          </p:cNvSpPr>
          <p:nvPr>
            <p:ph type="title"/>
          </p:nvPr>
        </p:nvSpPr>
        <p:spPr>
          <a:xfrm>
            <a:off x="838200" y="409459"/>
            <a:ext cx="10515600" cy="1325563"/>
          </a:xfrm>
        </p:spPr>
        <p:txBody>
          <a:bodyPr/>
          <a:lstStyle/>
          <a:p>
            <a:r>
              <a:rPr lang="en-US" dirty="0"/>
              <a:t>Why Churn prediction ?</a:t>
            </a:r>
          </a:p>
        </p:txBody>
      </p:sp>
      <p:sp>
        <p:nvSpPr>
          <p:cNvPr id="3" name="Content Placeholder 2">
            <a:extLst>
              <a:ext uri="{FF2B5EF4-FFF2-40B4-BE49-F238E27FC236}">
                <a16:creationId xmlns:a16="http://schemas.microsoft.com/office/drawing/2014/main" id="{324B72CB-A0BF-44B2-8C98-7E7E52A82524}"/>
              </a:ext>
            </a:extLst>
          </p:cNvPr>
          <p:cNvSpPr>
            <a:spLocks noGrp="1"/>
          </p:cNvSpPr>
          <p:nvPr>
            <p:ph idx="1"/>
          </p:nvPr>
        </p:nvSpPr>
        <p:spPr/>
        <p:txBody>
          <a:bodyPr/>
          <a:lstStyle/>
          <a:p>
            <a:r>
              <a:rPr lang="en-US" b="0" i="0" dirty="0">
                <a:solidFill>
                  <a:srgbClr val="1F1F1F"/>
                </a:solidFill>
                <a:effectLst/>
                <a:latin typeface="Google Sans"/>
              </a:rPr>
              <a:t>According to customer intelligence leader </a:t>
            </a:r>
            <a:r>
              <a:rPr lang="en-US" b="0" i="0" dirty="0" err="1">
                <a:solidFill>
                  <a:srgbClr val="1F1F1F"/>
                </a:solidFill>
                <a:effectLst/>
                <a:latin typeface="Google Sans"/>
              </a:rPr>
              <a:t>CallMiner</a:t>
            </a:r>
            <a:r>
              <a:rPr lang="en-US" b="0" i="0" dirty="0">
                <a:solidFill>
                  <a:srgbClr val="1F1F1F"/>
                </a:solidFill>
                <a:effectLst/>
                <a:latin typeface="Google Sans"/>
              </a:rPr>
              <a:t>, U.S. companies lose </a:t>
            </a:r>
            <a:r>
              <a:rPr lang="en-US" b="0" i="0" dirty="0">
                <a:solidFill>
                  <a:srgbClr val="040C28"/>
                </a:solidFill>
                <a:effectLst/>
                <a:latin typeface="Google Sans"/>
              </a:rPr>
              <a:t>$35.3 billion</a:t>
            </a:r>
            <a:r>
              <a:rPr lang="en-US" b="0" i="0" dirty="0">
                <a:solidFill>
                  <a:srgbClr val="1F1F1F"/>
                </a:solidFill>
                <a:effectLst/>
                <a:latin typeface="Google Sans"/>
              </a:rPr>
              <a:t> annually due to unplanned consumer switching, known as customer churn in the industry.</a:t>
            </a:r>
            <a:endParaRPr lang="en-US" dirty="0"/>
          </a:p>
        </p:txBody>
      </p:sp>
    </p:spTree>
    <p:extLst>
      <p:ext uri="{BB962C8B-B14F-4D97-AF65-F5344CB8AC3E}">
        <p14:creationId xmlns:p14="http://schemas.microsoft.com/office/powerpoint/2010/main" val="425642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3A3E9-F9C2-4439-845B-333B00E871AD}"/>
              </a:ext>
            </a:extLst>
          </p:cNvPr>
          <p:cNvSpPr>
            <a:spLocks noGrp="1"/>
          </p:cNvSpPr>
          <p:nvPr>
            <p:ph idx="1"/>
          </p:nvPr>
        </p:nvSpPr>
        <p:spPr>
          <a:xfrm>
            <a:off x="604058" y="482138"/>
            <a:ext cx="10749742" cy="5694825"/>
          </a:xfrm>
        </p:spPr>
        <p:txBody>
          <a:bodyPr/>
          <a:lstStyle/>
          <a:p>
            <a:pPr algn="l"/>
            <a:endParaRPr lang="en-US" sz="1800" b="0" i="0" u="none" strike="noStrike" baseline="0" dirty="0">
              <a:solidFill>
                <a:srgbClr val="000000"/>
              </a:solidFill>
              <a:latin typeface="Calibri" panose="020F0502020204030204" pitchFamily="34" charset="0"/>
            </a:endParaRPr>
          </a:p>
          <a:p>
            <a:pPr marL="0" indent="0">
              <a:buNone/>
            </a:pPr>
            <a:r>
              <a:rPr lang="en-US" sz="2400" b="0" i="0" u="none" strike="noStrike" baseline="0" dirty="0">
                <a:solidFill>
                  <a:srgbClr val="00000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Problem Statement: </a:t>
            </a:r>
            <a:endParaRPr lang="en-US" sz="2400" b="0" i="0" u="none" strike="noStrike" baseline="0" dirty="0">
              <a:solidFill>
                <a:srgbClr val="000000"/>
              </a:solidFill>
              <a:latin typeface="Calibri" panose="020F0502020204030204" pitchFamily="34" charset="0"/>
            </a:endParaRPr>
          </a:p>
          <a:p>
            <a:pPr lvl="1"/>
            <a:r>
              <a:rPr lang="en-US" sz="2000" b="0" i="0" u="none" strike="noStrike" baseline="0" dirty="0">
                <a:solidFill>
                  <a:srgbClr val="000000"/>
                </a:solidFill>
                <a:latin typeface="Calibri" panose="020F0502020204030204" pitchFamily="34" charset="0"/>
              </a:rPr>
              <a:t>You have been hired by a telecom company, a leading telecommunications company with a vast customer base and a competitive market. The company is facing a significant challenge in retaining its customers and wishes to develop an effective strategy to predict and prevent customer churn(leave the service). To address this, the company is seeking to build a Customer Churn Prediction system and implement </a:t>
            </a:r>
            <a:r>
              <a:rPr lang="en-US" sz="2000" b="0" i="0" u="none" strike="noStrike" baseline="0" dirty="0" err="1">
                <a:solidFill>
                  <a:srgbClr val="000000"/>
                </a:solidFill>
                <a:latin typeface="Calibri" panose="020F0502020204030204" pitchFamily="34" charset="0"/>
              </a:rPr>
              <a:t>MLOps</a:t>
            </a:r>
            <a:r>
              <a:rPr lang="en-US" sz="2000" b="0" i="0" u="none" strike="noStrike" baseline="0" dirty="0">
                <a:solidFill>
                  <a:srgbClr val="000000"/>
                </a:solidFill>
                <a:latin typeface="Calibri" panose="020F0502020204030204" pitchFamily="34" charset="0"/>
              </a:rPr>
              <a:t> practices to ensure the seamless deployment and maintenance of the model in a real-world business environment. </a:t>
            </a:r>
          </a:p>
          <a:p>
            <a:pPr marL="457200" lvl="1" indent="0">
              <a:buNone/>
            </a:pPr>
            <a:endParaRPr lang="en-US" sz="2000" b="0" i="0" u="none" strike="noStrike" baseline="0" dirty="0">
              <a:solidFill>
                <a:srgbClr val="000000"/>
              </a:solidFill>
              <a:latin typeface="Calibri" panose="020F0502020204030204" pitchFamily="34" charset="0"/>
            </a:endParaRPr>
          </a:p>
          <a:p>
            <a:pPr marL="0" indent="0">
              <a:buNone/>
            </a:pPr>
            <a:r>
              <a:rPr lang="en-US" sz="2400" b="1" i="0" u="none" strike="noStrike" baseline="0" dirty="0">
                <a:solidFill>
                  <a:srgbClr val="000000"/>
                </a:solidFill>
                <a:latin typeface="Calibri" panose="020F0502020204030204" pitchFamily="34" charset="0"/>
              </a:rPr>
              <a:t>Project Description: </a:t>
            </a:r>
            <a:endParaRPr lang="en-US" sz="2400" b="0" i="0" u="none" strike="noStrike" baseline="0" dirty="0">
              <a:solidFill>
                <a:srgbClr val="000000"/>
              </a:solidFill>
              <a:latin typeface="Calibri" panose="020F0502020204030204" pitchFamily="34" charset="0"/>
            </a:endParaRPr>
          </a:p>
          <a:p>
            <a:pPr lvl="1"/>
            <a:r>
              <a:rPr lang="en-US" sz="2000" b="0" i="0" u="none" strike="noStrike" baseline="0" dirty="0">
                <a:solidFill>
                  <a:srgbClr val="000000"/>
                </a:solidFill>
                <a:latin typeface="Calibri" panose="020F0502020204030204" pitchFamily="34" charset="0"/>
              </a:rPr>
              <a:t>The company is seeking to leverage its extensive customer data, including call records, service plans, customer support interactions, and billing information, to predict which customers are most likely to churn (leave the service). The goal is to develop a machine learning model that can identify potential churners well in advance and enable the company to take proactive measures to retain them</a:t>
            </a:r>
            <a:r>
              <a:rPr lang="en-US" b="0" i="0" u="none" strike="noStrike" baseline="0" dirty="0">
                <a:solidFill>
                  <a:srgbClr val="000000"/>
                </a:solidFill>
                <a:latin typeface="Calibri" panose="020F0502020204030204" pitchFamily="34" charset="0"/>
              </a:rPr>
              <a:t>. </a:t>
            </a:r>
            <a:endParaRPr lang="en-US" dirty="0"/>
          </a:p>
        </p:txBody>
      </p:sp>
    </p:spTree>
    <p:extLst>
      <p:ext uri="{BB962C8B-B14F-4D97-AF65-F5344CB8AC3E}">
        <p14:creationId xmlns:p14="http://schemas.microsoft.com/office/powerpoint/2010/main" val="301270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AEB1AB-6D94-402E-B273-01D809663569}"/>
              </a:ext>
            </a:extLst>
          </p:cNvPr>
          <p:cNvPicPr>
            <a:picLocks noChangeAspect="1"/>
          </p:cNvPicPr>
          <p:nvPr/>
        </p:nvPicPr>
        <p:blipFill>
          <a:blip r:embed="rId2"/>
          <a:stretch>
            <a:fillRect/>
          </a:stretch>
        </p:blipFill>
        <p:spPr>
          <a:xfrm>
            <a:off x="5645278" y="844763"/>
            <a:ext cx="5917315" cy="5168474"/>
          </a:xfrm>
          <a:prstGeom prst="rect">
            <a:avLst/>
          </a:prstGeom>
        </p:spPr>
      </p:pic>
      <p:sp>
        <p:nvSpPr>
          <p:cNvPr id="12" name="Title 1">
            <a:extLst>
              <a:ext uri="{FF2B5EF4-FFF2-40B4-BE49-F238E27FC236}">
                <a16:creationId xmlns:a16="http://schemas.microsoft.com/office/drawing/2014/main" id="{781F3793-5009-46B9-9DA8-5D637343728D}"/>
              </a:ext>
            </a:extLst>
          </p:cNvPr>
          <p:cNvSpPr>
            <a:spLocks noGrp="1"/>
          </p:cNvSpPr>
          <p:nvPr>
            <p:ph type="title"/>
          </p:nvPr>
        </p:nvSpPr>
        <p:spPr>
          <a:xfrm>
            <a:off x="1021080" y="2692689"/>
            <a:ext cx="3562003" cy="1325563"/>
          </a:xfrm>
        </p:spPr>
        <p:txBody>
          <a:bodyPr/>
          <a:lstStyle/>
          <a:p>
            <a:r>
              <a:rPr lang="en-US" dirty="0"/>
              <a:t>Data Pipeline</a:t>
            </a:r>
          </a:p>
        </p:txBody>
      </p:sp>
    </p:spTree>
    <p:extLst>
      <p:ext uri="{BB962C8B-B14F-4D97-AF65-F5344CB8AC3E}">
        <p14:creationId xmlns:p14="http://schemas.microsoft.com/office/powerpoint/2010/main" val="401420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0A4A-08FC-4791-8B9A-8F8DBA12EB01}"/>
              </a:ext>
            </a:extLst>
          </p:cNvPr>
          <p:cNvSpPr>
            <a:spLocks noGrp="1"/>
          </p:cNvSpPr>
          <p:nvPr>
            <p:ph type="title"/>
          </p:nvPr>
        </p:nvSpPr>
        <p:spPr>
          <a:xfrm>
            <a:off x="533400" y="359583"/>
            <a:ext cx="4171604" cy="1325563"/>
          </a:xfrm>
        </p:spPr>
        <p:txBody>
          <a:bodyPr/>
          <a:lstStyle/>
          <a:p>
            <a:r>
              <a:rPr lang="en-US" dirty="0"/>
              <a:t>Data Pipeline</a:t>
            </a:r>
          </a:p>
        </p:txBody>
      </p:sp>
      <p:sp>
        <p:nvSpPr>
          <p:cNvPr id="3" name="Content Placeholder 2">
            <a:extLst>
              <a:ext uri="{FF2B5EF4-FFF2-40B4-BE49-F238E27FC236}">
                <a16:creationId xmlns:a16="http://schemas.microsoft.com/office/drawing/2014/main" id="{E698F6EC-F972-4662-A0E9-34EB2344170A}"/>
              </a:ext>
            </a:extLst>
          </p:cNvPr>
          <p:cNvSpPr>
            <a:spLocks noGrp="1"/>
          </p:cNvSpPr>
          <p:nvPr>
            <p:ph idx="1"/>
          </p:nvPr>
        </p:nvSpPr>
        <p:spPr>
          <a:xfrm>
            <a:off x="376844" y="2338647"/>
            <a:ext cx="3696393" cy="3131128"/>
          </a:xfrm>
        </p:spPr>
        <p:txBody>
          <a:bodyPr/>
          <a:lstStyle/>
          <a:p>
            <a:pPr marL="0" indent="0">
              <a:buNone/>
            </a:pPr>
            <a:r>
              <a:rPr lang="en-US" sz="2400" b="1" i="0" u="none" strike="noStrike" baseline="0" dirty="0">
                <a:solidFill>
                  <a:srgbClr val="000000"/>
                </a:solidFill>
                <a:latin typeface="Calibri" panose="020F0502020204030204" pitchFamily="34" charset="0"/>
              </a:rPr>
              <a:t>(1) Data ingestion: </a:t>
            </a:r>
          </a:p>
          <a:p>
            <a:pPr lvl="1"/>
            <a:r>
              <a:rPr lang="en-US" sz="1800" b="0" i="0" u="none" strike="noStrike" baseline="0" dirty="0">
                <a:solidFill>
                  <a:srgbClr val="000000"/>
                </a:solidFill>
                <a:latin typeface="Calibri" panose="020F0502020204030204" pitchFamily="34" charset="0"/>
              </a:rPr>
              <a:t>Reads the input raw data that is not processed or cleaned as a zip file using its (</a:t>
            </a:r>
            <a:r>
              <a:rPr lang="en-US" sz="1800" b="0" i="0" u="none" strike="noStrike" baseline="0" dirty="0" err="1">
                <a:solidFill>
                  <a:srgbClr val="000000"/>
                </a:solidFill>
                <a:latin typeface="Calibri" panose="020F0502020204030204" pitchFamily="34" charset="0"/>
              </a:rPr>
              <a:t>url</a:t>
            </a:r>
            <a:r>
              <a:rPr lang="en-US" sz="1800" b="0" i="0" u="none" strike="noStrike" baseline="0" dirty="0">
                <a:solidFill>
                  <a:srgbClr val="000000"/>
                </a:solidFill>
                <a:latin typeface="Calibri" panose="020F0502020204030204" pitchFamily="34" charset="0"/>
              </a:rPr>
              <a:t>). </a:t>
            </a:r>
          </a:p>
          <a:p>
            <a:pPr lvl="1"/>
            <a:r>
              <a:rPr lang="en-US" sz="1800" b="0" i="0" u="none" strike="noStrike" baseline="0" dirty="0">
                <a:solidFill>
                  <a:srgbClr val="000000"/>
                </a:solidFill>
                <a:latin typeface="Calibri" panose="020F0502020204030204" pitchFamily="34" charset="0"/>
              </a:rPr>
              <a:t>It unzips the data into a csv file. </a:t>
            </a:r>
          </a:p>
          <a:p>
            <a:endParaRPr lang="en-US" dirty="0"/>
          </a:p>
        </p:txBody>
      </p:sp>
      <p:pic>
        <p:nvPicPr>
          <p:cNvPr id="5" name="Picture 4">
            <a:extLst>
              <a:ext uri="{FF2B5EF4-FFF2-40B4-BE49-F238E27FC236}">
                <a16:creationId xmlns:a16="http://schemas.microsoft.com/office/drawing/2014/main" id="{BB5B68DE-7C2B-4F3F-A778-9426C9C485AC}"/>
              </a:ext>
            </a:extLst>
          </p:cNvPr>
          <p:cNvPicPr>
            <a:picLocks noChangeAspect="1"/>
          </p:cNvPicPr>
          <p:nvPr/>
        </p:nvPicPr>
        <p:blipFill>
          <a:blip r:embed="rId2"/>
          <a:stretch>
            <a:fillRect/>
          </a:stretch>
        </p:blipFill>
        <p:spPr>
          <a:xfrm>
            <a:off x="4517501" y="1562793"/>
            <a:ext cx="7202528" cy="4195157"/>
          </a:xfrm>
          <a:prstGeom prst="rect">
            <a:avLst/>
          </a:prstGeom>
        </p:spPr>
      </p:pic>
    </p:spTree>
    <p:extLst>
      <p:ext uri="{BB962C8B-B14F-4D97-AF65-F5344CB8AC3E}">
        <p14:creationId xmlns:p14="http://schemas.microsoft.com/office/powerpoint/2010/main" val="210756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25FB-EDCE-43FF-9B9D-612691508B03}"/>
              </a:ext>
            </a:extLst>
          </p:cNvPr>
          <p:cNvSpPr>
            <a:spLocks noGrp="1"/>
          </p:cNvSpPr>
          <p:nvPr>
            <p:ph type="title"/>
          </p:nvPr>
        </p:nvSpPr>
        <p:spPr>
          <a:xfrm>
            <a:off x="599902" y="442711"/>
            <a:ext cx="5784273" cy="1325563"/>
          </a:xfrm>
        </p:spPr>
        <p:txBody>
          <a:bodyPr/>
          <a:lstStyle/>
          <a:p>
            <a:r>
              <a:rPr lang="en-US" dirty="0"/>
              <a:t>Data Pipeline</a:t>
            </a:r>
          </a:p>
        </p:txBody>
      </p:sp>
      <p:sp>
        <p:nvSpPr>
          <p:cNvPr id="3" name="Content Placeholder 2">
            <a:extLst>
              <a:ext uri="{FF2B5EF4-FFF2-40B4-BE49-F238E27FC236}">
                <a16:creationId xmlns:a16="http://schemas.microsoft.com/office/drawing/2014/main" id="{0FD3B9FF-14BF-4F7F-BFCD-3DD2E959A4D3}"/>
              </a:ext>
            </a:extLst>
          </p:cNvPr>
          <p:cNvSpPr>
            <a:spLocks noGrp="1"/>
          </p:cNvSpPr>
          <p:nvPr>
            <p:ph idx="1"/>
          </p:nvPr>
        </p:nvSpPr>
        <p:spPr>
          <a:xfrm>
            <a:off x="505690" y="1637203"/>
            <a:ext cx="5784273" cy="4351338"/>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lvl="1"/>
            <a:endParaRPr lang="en-US" sz="1800" b="0" i="0" u="none" strike="noStrike" baseline="0" dirty="0">
              <a:solidFill>
                <a:srgbClr val="000000"/>
              </a:solidFill>
              <a:latin typeface="Calibri" panose="020F0502020204030204" pitchFamily="34" charset="0"/>
            </a:endParaRPr>
          </a:p>
          <a:p>
            <a:pPr marL="0" indent="0">
              <a:buNone/>
            </a:pPr>
            <a:r>
              <a:rPr lang="en-US" sz="2400" b="1" dirty="0">
                <a:solidFill>
                  <a:srgbClr val="000000"/>
                </a:solidFill>
                <a:latin typeface="Calibri" panose="020F0502020204030204" pitchFamily="34" charset="0"/>
              </a:rPr>
              <a:t>(2) </a:t>
            </a:r>
            <a:r>
              <a:rPr lang="en-US" sz="2400" b="1" i="0" u="none" strike="noStrike" baseline="0" dirty="0">
                <a:solidFill>
                  <a:srgbClr val="000000"/>
                </a:solidFill>
                <a:latin typeface="Calibri" panose="020F0502020204030204" pitchFamily="34" charset="0"/>
              </a:rPr>
              <a:t>Data validation: </a:t>
            </a:r>
          </a:p>
          <a:p>
            <a:pPr lvl="1"/>
            <a:r>
              <a:rPr lang="en-US" sz="2000" b="0" i="0" u="none" strike="noStrike" baseline="0" dirty="0">
                <a:solidFill>
                  <a:srgbClr val="000000"/>
                </a:solidFill>
                <a:latin typeface="Calibri" panose="020F0502020204030204" pitchFamily="34" charset="0"/>
              </a:rPr>
              <a:t>It makes sure that the loaded data comply with the schema according to </a:t>
            </a:r>
            <a:r>
              <a:rPr lang="en-US" sz="2000" b="1" i="0" u="none" strike="noStrike" baseline="0" dirty="0" err="1">
                <a:solidFill>
                  <a:srgbClr val="000000"/>
                </a:solidFill>
                <a:latin typeface="Calibri" panose="020F0502020204030204" pitchFamily="34" charset="0"/>
              </a:rPr>
              <a:t>schema.yaml</a:t>
            </a:r>
            <a:r>
              <a:rPr lang="en-US" sz="2000" b="0" i="0" u="none" strike="noStrike" baseline="0" dirty="0">
                <a:solidFill>
                  <a:srgbClr val="000000"/>
                </a:solidFill>
                <a:latin typeface="Calibri" panose="020F0502020204030204" pitchFamily="34" charset="0"/>
              </a:rPr>
              <a:t> file. </a:t>
            </a:r>
          </a:p>
          <a:p>
            <a:pPr lvl="1"/>
            <a:endParaRPr lang="en-US" sz="1800" b="0" i="0" u="none" strike="noStrike" baseline="0" dirty="0">
              <a:solidFill>
                <a:srgbClr val="000000"/>
              </a:solidFill>
              <a:latin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6634173E-92E6-486E-9BFF-611B929AFE11}"/>
              </a:ext>
            </a:extLst>
          </p:cNvPr>
          <p:cNvPicPr>
            <a:picLocks noChangeAspect="1"/>
          </p:cNvPicPr>
          <p:nvPr/>
        </p:nvPicPr>
        <p:blipFill>
          <a:blip r:embed="rId2"/>
          <a:stretch>
            <a:fillRect/>
          </a:stretch>
        </p:blipFill>
        <p:spPr>
          <a:xfrm>
            <a:off x="6672348" y="1019289"/>
            <a:ext cx="4919749" cy="5318338"/>
          </a:xfrm>
          <a:prstGeom prst="rect">
            <a:avLst/>
          </a:prstGeom>
        </p:spPr>
      </p:pic>
    </p:spTree>
    <p:extLst>
      <p:ext uri="{BB962C8B-B14F-4D97-AF65-F5344CB8AC3E}">
        <p14:creationId xmlns:p14="http://schemas.microsoft.com/office/powerpoint/2010/main" val="338464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B871-DB7C-4C16-8219-34E3E8C437B5}"/>
              </a:ext>
            </a:extLst>
          </p:cNvPr>
          <p:cNvSpPr>
            <a:spLocks noGrp="1"/>
          </p:cNvSpPr>
          <p:nvPr>
            <p:ph type="title"/>
          </p:nvPr>
        </p:nvSpPr>
        <p:spPr>
          <a:xfrm>
            <a:off x="838200" y="326331"/>
            <a:ext cx="10515600" cy="1325563"/>
          </a:xfrm>
        </p:spPr>
        <p:txBody>
          <a:bodyPr/>
          <a:lstStyle/>
          <a:p>
            <a:r>
              <a:rPr lang="en-US" dirty="0"/>
              <a:t>Data Pipeline</a:t>
            </a:r>
          </a:p>
        </p:txBody>
      </p:sp>
      <p:sp>
        <p:nvSpPr>
          <p:cNvPr id="3" name="Content Placeholder 2">
            <a:extLst>
              <a:ext uri="{FF2B5EF4-FFF2-40B4-BE49-F238E27FC236}">
                <a16:creationId xmlns:a16="http://schemas.microsoft.com/office/drawing/2014/main" id="{5C6BFCD8-CF36-461E-AA94-713B4458F969}"/>
              </a:ext>
            </a:extLst>
          </p:cNvPr>
          <p:cNvSpPr>
            <a:spLocks noGrp="1"/>
          </p:cNvSpPr>
          <p:nvPr>
            <p:ph idx="1"/>
          </p:nvPr>
        </p:nvSpPr>
        <p:spPr>
          <a:xfrm>
            <a:off x="838200" y="1559527"/>
            <a:ext cx="3678382" cy="4630683"/>
          </a:xfrm>
        </p:spPr>
        <p:txBody>
          <a:bodyPr>
            <a:normAutofit fontScale="85000" lnSpcReduction="20000"/>
          </a:bodyPr>
          <a:lstStyle/>
          <a:p>
            <a:pPr marL="0" indent="0">
              <a:buNone/>
            </a:pPr>
            <a:r>
              <a:rPr lang="en-US" sz="2400" b="1" i="0" u="none" strike="noStrike" baseline="0" dirty="0">
                <a:solidFill>
                  <a:srgbClr val="000000"/>
                </a:solidFill>
                <a:latin typeface="Calibri" panose="020F0502020204030204" pitchFamily="34" charset="0"/>
              </a:rPr>
              <a:t>(3) Data transformation: </a:t>
            </a:r>
          </a:p>
          <a:p>
            <a:pPr lvl="1"/>
            <a:r>
              <a:rPr lang="en-US" sz="1800" b="0" i="0" u="none" strike="noStrike" baseline="0" dirty="0">
                <a:solidFill>
                  <a:srgbClr val="000000"/>
                </a:solidFill>
                <a:latin typeface="Calibri" panose="020F0502020204030204" pitchFamily="34" charset="0"/>
              </a:rPr>
              <a:t>It applies some processing on the data including transforming and normalizing data. </a:t>
            </a:r>
          </a:p>
          <a:p>
            <a:pPr lvl="1"/>
            <a:r>
              <a:rPr lang="en-US" sz="1800" b="0" i="0" u="none" strike="noStrike" baseline="0" dirty="0">
                <a:solidFill>
                  <a:srgbClr val="000000"/>
                </a:solidFill>
                <a:latin typeface="Calibri" panose="020F0502020204030204" pitchFamily="34" charset="0"/>
              </a:rPr>
              <a:t>Generates the file </a:t>
            </a:r>
            <a:r>
              <a:rPr lang="en-US" sz="1800" b="1" i="0" u="none" strike="noStrike" baseline="0" dirty="0" err="1">
                <a:solidFill>
                  <a:srgbClr val="000000"/>
                </a:solidFill>
                <a:latin typeface="Calibri" panose="020F0502020204030204" pitchFamily="34" charset="0"/>
              </a:rPr>
              <a:t>encoders.pkl</a:t>
            </a:r>
            <a:r>
              <a:rPr lang="en-US" sz="1800" dirty="0">
                <a:solidFill>
                  <a:srgbClr val="000000"/>
                </a:solidFill>
                <a:latin typeface="Calibri" panose="020F0502020204030204" pitchFamily="34" charset="0"/>
              </a:rPr>
              <a:t> that encodes the categorical values (</a:t>
            </a:r>
            <a:r>
              <a:rPr lang="en-US" sz="1800" dirty="0" err="1">
                <a:solidFill>
                  <a:srgbClr val="000000"/>
                </a:solidFill>
                <a:latin typeface="Calibri" panose="020F0502020204030204" pitchFamily="34" charset="0"/>
              </a:rPr>
              <a:t>i.e</a:t>
            </a:r>
            <a:r>
              <a:rPr lang="en-US" sz="1800" dirty="0">
                <a:solidFill>
                  <a:srgbClr val="000000"/>
                </a:solidFill>
                <a:latin typeface="Calibri" panose="020F0502020204030204" pitchFamily="34" charset="0"/>
              </a:rPr>
              <a:t>: Male=0, Female=1)</a:t>
            </a:r>
            <a:endParaRPr lang="en-US" sz="1800" b="1" i="0" u="none" strike="noStrike" baseline="0" dirty="0">
              <a:solidFill>
                <a:srgbClr val="000000"/>
              </a:solidFill>
              <a:latin typeface="Calibri" panose="020F0502020204030204" pitchFamily="34" charset="0"/>
            </a:endParaRPr>
          </a:p>
          <a:p>
            <a:pPr lvl="1"/>
            <a:r>
              <a:rPr lang="en-US" sz="1800" dirty="0">
                <a:solidFill>
                  <a:srgbClr val="000000"/>
                </a:solidFill>
                <a:latin typeface="Calibri" panose="020F0502020204030204" pitchFamily="34" charset="0"/>
              </a:rPr>
              <a:t>G</a:t>
            </a:r>
            <a:r>
              <a:rPr lang="en-US" sz="1800" b="0" i="0" u="none" strike="noStrike" baseline="0" dirty="0">
                <a:solidFill>
                  <a:srgbClr val="000000"/>
                </a:solidFill>
                <a:latin typeface="Calibri" panose="020F0502020204030204" pitchFamily="34" charset="0"/>
              </a:rPr>
              <a:t>enerates two splits of the data: </a:t>
            </a:r>
          </a:p>
          <a:p>
            <a:pPr marL="914400" lvl="2" indent="0">
              <a:buNone/>
            </a:pP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Train.csv</a:t>
            </a:r>
            <a:r>
              <a:rPr lang="en-US" sz="1800" b="0" i="0" u="none" strike="noStrike" baseline="0" dirty="0">
                <a:solidFill>
                  <a:srgbClr val="000000"/>
                </a:solidFill>
                <a:latin typeface="Calibri" panose="020F0502020204030204" pitchFamily="34" charset="0"/>
              </a:rPr>
              <a:t>, to be used to train the data </a:t>
            </a:r>
          </a:p>
          <a:p>
            <a:pPr marL="914400" lvl="2" indent="0">
              <a:buNone/>
            </a:pP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Test.csv, </a:t>
            </a:r>
            <a:r>
              <a:rPr lang="en-US" sz="1800" b="0" i="0" u="none" strike="noStrike" baseline="0" dirty="0">
                <a:solidFill>
                  <a:srgbClr val="000000"/>
                </a:solidFill>
                <a:latin typeface="Calibri" panose="020F0502020204030204" pitchFamily="34" charset="0"/>
              </a:rPr>
              <a:t>to be used to evaluate the data. </a:t>
            </a:r>
          </a:p>
          <a:p>
            <a:pPr algn="l"/>
            <a:endParaRPr lang="en-US" sz="1800" b="0" i="0" u="none" strike="noStrike" baseline="0" dirty="0">
              <a:solidFill>
                <a:srgbClr val="000000"/>
              </a:solidFill>
              <a:latin typeface="Calibri" panose="020F0502020204030204" pitchFamily="34" charset="0"/>
            </a:endParaRPr>
          </a:p>
          <a:p>
            <a:pPr lvl="1"/>
            <a:endParaRPr lang="en-US" sz="2000" dirty="0">
              <a:solidFill>
                <a:srgbClr val="000000"/>
              </a:solidFill>
              <a:latin typeface="Calibri" panose="020F0502020204030204" pitchFamily="34" charset="0"/>
            </a:endParaRPr>
          </a:p>
          <a:p>
            <a:pPr marL="0" indent="0">
              <a:buNone/>
            </a:pPr>
            <a:r>
              <a:rPr lang="en-US" sz="2400" b="1" i="0" u="none" strike="noStrike" baseline="0" dirty="0">
                <a:solidFill>
                  <a:srgbClr val="000000"/>
                </a:solidFill>
                <a:latin typeface="Calibri" panose="020F0502020204030204" pitchFamily="34" charset="0"/>
              </a:rPr>
              <a:t>(4) Model Trainer: </a:t>
            </a:r>
          </a:p>
          <a:p>
            <a:pPr lvl="1"/>
            <a:r>
              <a:rPr lang="en-US" sz="2000" b="0" i="0" u="none" strike="noStrike" baseline="0" dirty="0">
                <a:solidFill>
                  <a:srgbClr val="000000"/>
                </a:solidFill>
                <a:latin typeface="Calibri" panose="020F0502020204030204" pitchFamily="34" charset="0"/>
              </a:rPr>
              <a:t>It’s intended to train the mode using a selected machine learning algorithm </a:t>
            </a:r>
          </a:p>
          <a:p>
            <a:pPr lvl="1"/>
            <a:r>
              <a:rPr lang="en-US" sz="2000" b="0" i="0" u="none" strike="noStrike" baseline="0" dirty="0">
                <a:solidFill>
                  <a:srgbClr val="000000"/>
                </a:solidFill>
                <a:latin typeface="Calibri" panose="020F0502020204030204" pitchFamily="34" charset="0"/>
              </a:rPr>
              <a:t>Generates the trained model to be used in the evaluation phase </a:t>
            </a:r>
          </a:p>
          <a:p>
            <a:pPr lvl="1"/>
            <a:endParaRPr lang="en-US" sz="2000" b="0" i="0" u="none" strike="noStrike" baseline="0" dirty="0">
              <a:solidFill>
                <a:srgbClr val="000000"/>
              </a:solidFill>
              <a:latin typeface="Calibri" panose="020F0502020204030204" pitchFamily="34" charset="0"/>
            </a:endParaRPr>
          </a:p>
        </p:txBody>
      </p:sp>
      <p:pic>
        <p:nvPicPr>
          <p:cNvPr id="6" name="Picture 5">
            <a:extLst>
              <a:ext uri="{FF2B5EF4-FFF2-40B4-BE49-F238E27FC236}">
                <a16:creationId xmlns:a16="http://schemas.microsoft.com/office/drawing/2014/main" id="{A1EBFEAA-622E-4A43-98AC-0370163F6692}"/>
              </a:ext>
            </a:extLst>
          </p:cNvPr>
          <p:cNvPicPr>
            <a:picLocks noChangeAspect="1"/>
          </p:cNvPicPr>
          <p:nvPr/>
        </p:nvPicPr>
        <p:blipFill>
          <a:blip r:embed="rId2"/>
          <a:stretch>
            <a:fillRect/>
          </a:stretch>
        </p:blipFill>
        <p:spPr>
          <a:xfrm>
            <a:off x="5586907" y="1559527"/>
            <a:ext cx="5563231" cy="4924051"/>
          </a:xfrm>
          <a:prstGeom prst="rect">
            <a:avLst/>
          </a:prstGeom>
        </p:spPr>
      </p:pic>
    </p:spTree>
    <p:extLst>
      <p:ext uri="{BB962C8B-B14F-4D97-AF65-F5344CB8AC3E}">
        <p14:creationId xmlns:p14="http://schemas.microsoft.com/office/powerpoint/2010/main" val="17659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6FE5-6737-4DB9-AC45-5FF418D26D4E}"/>
              </a:ext>
            </a:extLst>
          </p:cNvPr>
          <p:cNvSpPr>
            <a:spLocks noGrp="1"/>
          </p:cNvSpPr>
          <p:nvPr>
            <p:ph type="title"/>
          </p:nvPr>
        </p:nvSpPr>
        <p:spPr/>
        <p:txBody>
          <a:bodyPr/>
          <a:lstStyle/>
          <a:p>
            <a:r>
              <a:rPr lang="en-US" dirty="0"/>
              <a:t>Data Pipeline</a:t>
            </a:r>
          </a:p>
        </p:txBody>
      </p:sp>
      <p:sp>
        <p:nvSpPr>
          <p:cNvPr id="3" name="Content Placeholder 2">
            <a:extLst>
              <a:ext uri="{FF2B5EF4-FFF2-40B4-BE49-F238E27FC236}">
                <a16:creationId xmlns:a16="http://schemas.microsoft.com/office/drawing/2014/main" id="{6A365903-D808-4A05-B91B-7624D24A29B9}"/>
              </a:ext>
            </a:extLst>
          </p:cNvPr>
          <p:cNvSpPr>
            <a:spLocks noGrp="1"/>
          </p:cNvSpPr>
          <p:nvPr>
            <p:ph idx="1"/>
          </p:nvPr>
        </p:nvSpPr>
        <p:spPr>
          <a:xfrm>
            <a:off x="838200" y="1825625"/>
            <a:ext cx="4027516" cy="4351338"/>
          </a:xfrm>
        </p:spPr>
        <p:txBody>
          <a:bodyPr/>
          <a:lstStyle/>
          <a:p>
            <a:pPr marL="0" indent="0">
              <a:buNone/>
            </a:pPr>
            <a:r>
              <a:rPr lang="en-US" sz="2400" b="1" i="0" u="none" strike="noStrike" baseline="0" dirty="0">
                <a:solidFill>
                  <a:srgbClr val="000000"/>
                </a:solidFill>
                <a:latin typeface="Calibri" panose="020F0502020204030204" pitchFamily="34" charset="0"/>
              </a:rPr>
              <a:t>(5) Model evaluation: </a:t>
            </a:r>
          </a:p>
          <a:p>
            <a:pPr lvl="1"/>
            <a:r>
              <a:rPr lang="en-US" sz="2000" b="0" i="0" u="none" strike="noStrike" baseline="0" dirty="0">
                <a:solidFill>
                  <a:srgbClr val="000000"/>
                </a:solidFill>
                <a:latin typeface="Calibri" panose="020F0502020204030204" pitchFamily="34" charset="0"/>
              </a:rPr>
              <a:t>Evaluates the model on the test.csv file using the resulted trained model from the previous phase. </a:t>
            </a:r>
          </a:p>
          <a:p>
            <a:pPr lvl="1"/>
            <a:r>
              <a:rPr lang="en-US" sz="2000" b="0" i="0" u="none" strike="noStrike" baseline="0" dirty="0">
                <a:solidFill>
                  <a:srgbClr val="000000"/>
                </a:solidFill>
                <a:latin typeface="Calibri" panose="020F0502020204030204" pitchFamily="34" charset="0"/>
              </a:rPr>
              <a:t>The result is the file: </a:t>
            </a:r>
            <a:r>
              <a:rPr lang="en-US" sz="2000" b="1" i="0" u="none" strike="noStrike" baseline="0" dirty="0" err="1">
                <a:solidFill>
                  <a:srgbClr val="000000"/>
                </a:solidFill>
                <a:latin typeface="Calibri" panose="020F0502020204030204" pitchFamily="34" charset="0"/>
              </a:rPr>
              <a:t>metrics.json</a:t>
            </a:r>
            <a:r>
              <a:rPr lang="en-US" sz="2000" b="1" i="0" u="none" strike="noStrike" baseline="0" dirty="0">
                <a:solidFill>
                  <a:srgbClr val="000000"/>
                </a:solidFill>
                <a:latin typeface="Calibri" panose="020F0502020204030204" pitchFamily="34" charset="0"/>
              </a:rPr>
              <a:t> </a:t>
            </a:r>
            <a:r>
              <a:rPr lang="en-US" sz="2000" b="0" i="0" u="none" strike="noStrike" baseline="0" dirty="0">
                <a:solidFill>
                  <a:srgbClr val="000000"/>
                </a:solidFill>
                <a:latin typeface="Calibri" panose="020F0502020204030204" pitchFamily="34" charset="0"/>
              </a:rPr>
              <a:t>that contains some evaluation criteria used to measure the accuracy and the performance of the model. </a:t>
            </a:r>
          </a:p>
          <a:p>
            <a:endParaRPr lang="en-US" dirty="0"/>
          </a:p>
        </p:txBody>
      </p:sp>
      <p:pic>
        <p:nvPicPr>
          <p:cNvPr id="5" name="Picture 4">
            <a:extLst>
              <a:ext uri="{FF2B5EF4-FFF2-40B4-BE49-F238E27FC236}">
                <a16:creationId xmlns:a16="http://schemas.microsoft.com/office/drawing/2014/main" id="{965EBADE-AD2D-4E06-8932-971633762542}"/>
              </a:ext>
            </a:extLst>
          </p:cNvPr>
          <p:cNvPicPr>
            <a:picLocks noChangeAspect="1"/>
          </p:cNvPicPr>
          <p:nvPr/>
        </p:nvPicPr>
        <p:blipFill>
          <a:blip r:embed="rId2"/>
          <a:stretch>
            <a:fillRect/>
          </a:stretch>
        </p:blipFill>
        <p:spPr>
          <a:xfrm>
            <a:off x="5698879" y="2093591"/>
            <a:ext cx="5316439" cy="2670818"/>
          </a:xfrm>
          <a:prstGeom prst="rect">
            <a:avLst/>
          </a:prstGeom>
        </p:spPr>
      </p:pic>
    </p:spTree>
    <p:extLst>
      <p:ext uri="{BB962C8B-B14F-4D97-AF65-F5344CB8AC3E}">
        <p14:creationId xmlns:p14="http://schemas.microsoft.com/office/powerpoint/2010/main" val="203100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47C4D-372D-43F5-8285-F13A6A71E1B1}"/>
              </a:ext>
            </a:extLst>
          </p:cNvPr>
          <p:cNvSpPr>
            <a:spLocks noGrp="1"/>
          </p:cNvSpPr>
          <p:nvPr>
            <p:ph idx="1"/>
          </p:nvPr>
        </p:nvSpPr>
        <p:spPr>
          <a:xfrm>
            <a:off x="793865" y="2906307"/>
            <a:ext cx="6670964" cy="1998202"/>
          </a:xfrm>
        </p:spPr>
        <p:txBody>
          <a:bodyPr>
            <a:normAutofit/>
          </a:bodyPr>
          <a:lstStyle/>
          <a:p>
            <a:pPr marL="0" indent="0">
              <a:buNone/>
            </a:pPr>
            <a:r>
              <a:rPr lang="en-US" sz="4000" dirty="0"/>
              <a:t>Using Flask </a:t>
            </a:r>
            <a:r>
              <a:rPr lang="en-US" sz="4000" dirty="0" err="1"/>
              <a:t>RESTfull</a:t>
            </a:r>
            <a:r>
              <a:rPr lang="en-US" sz="4000" dirty="0"/>
              <a:t> API we can predict new data records real time </a:t>
            </a:r>
          </a:p>
        </p:txBody>
      </p:sp>
      <p:sp>
        <p:nvSpPr>
          <p:cNvPr id="4" name="Title 1">
            <a:extLst>
              <a:ext uri="{FF2B5EF4-FFF2-40B4-BE49-F238E27FC236}">
                <a16:creationId xmlns:a16="http://schemas.microsoft.com/office/drawing/2014/main" id="{36DA1F25-6A53-4671-99E7-1981733678E1}"/>
              </a:ext>
            </a:extLst>
          </p:cNvPr>
          <p:cNvSpPr>
            <a:spLocks noGrp="1"/>
          </p:cNvSpPr>
          <p:nvPr>
            <p:ph type="title"/>
          </p:nvPr>
        </p:nvSpPr>
        <p:spPr>
          <a:xfrm>
            <a:off x="793865" y="442711"/>
            <a:ext cx="5784273" cy="1325563"/>
          </a:xfrm>
        </p:spPr>
        <p:txBody>
          <a:bodyPr>
            <a:normAutofit/>
          </a:bodyPr>
          <a:lstStyle/>
          <a:p>
            <a:pPr marL="0" indent="0">
              <a:buNone/>
            </a:pPr>
            <a:r>
              <a:rPr lang="en-US" sz="5000" b="1" dirty="0"/>
              <a:t>Prediction</a:t>
            </a:r>
            <a:r>
              <a:rPr lang="en-US" sz="5000" dirty="0"/>
              <a:t> </a:t>
            </a:r>
          </a:p>
        </p:txBody>
      </p:sp>
    </p:spTree>
    <p:extLst>
      <p:ext uri="{BB962C8B-B14F-4D97-AF65-F5344CB8AC3E}">
        <p14:creationId xmlns:p14="http://schemas.microsoft.com/office/powerpoint/2010/main" val="3128755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438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Google Sans</vt:lpstr>
      <vt:lpstr>Office Theme</vt:lpstr>
      <vt:lpstr>Customer Churn Prediction</vt:lpstr>
      <vt:lpstr>Why Churn prediction ?</vt:lpstr>
      <vt:lpstr>PowerPoint Presentation</vt:lpstr>
      <vt:lpstr>Data Pipeline</vt:lpstr>
      <vt:lpstr>Data Pipeline</vt:lpstr>
      <vt:lpstr>Data Pipeline</vt:lpstr>
      <vt:lpstr>Data Pipeline</vt:lpstr>
      <vt:lpstr>Data Pipeline</vt:lpstr>
      <vt:lpstr>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Ahmad Ibrahim Ahmad Amaireh</dc:creator>
  <cp:lastModifiedBy>Ahmad Ibrahim Ahmad Amaireh</cp:lastModifiedBy>
  <cp:revision>13</cp:revision>
  <dcterms:created xsi:type="dcterms:W3CDTF">2023-11-04T09:07:23Z</dcterms:created>
  <dcterms:modified xsi:type="dcterms:W3CDTF">2023-11-04T13:38:04Z</dcterms:modified>
</cp:coreProperties>
</file>