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827" r:id="rId3"/>
    <p:sldId id="838" r:id="rId4"/>
    <p:sldId id="899" r:id="rId5"/>
    <p:sldId id="902" r:id="rId6"/>
    <p:sldId id="903" r:id="rId7"/>
    <p:sldId id="906" r:id="rId8"/>
    <p:sldId id="856" r:id="rId9"/>
    <p:sldId id="898" r:id="rId10"/>
    <p:sldId id="900" r:id="rId11"/>
    <p:sldId id="901" r:id="rId12"/>
    <p:sldId id="904" r:id="rId13"/>
    <p:sldId id="905" r:id="rId14"/>
    <p:sldId id="836" r:id="rId15"/>
    <p:sldId id="854" r:id="rId16"/>
    <p:sldId id="837" r:id="rId17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5" clrIdx="0"/>
  <p:cmAuthor id="2" name="作者" initials="作" lastIdx="0" clrIdx="1"/>
  <p:cmAuthor id="3" name="sharo" initials="s" lastIdx="1" clrIdx="2"/>
  <p:cmAuthor id="4" name="10107" initials="1" lastIdx="6" clrIdx="3"/>
  <p:cmAuthor id="5" name="销售四部直播06" initials="销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28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E:\YiYi\王荟一\1王荟一\2018-3-2\李青元\2020-2021龙头股\2021\ppt 封面10-13.jpgppt 封面10-13"/>
          <p:cNvPicPr>
            <a:picLocks noChangeAspect="1"/>
          </p:cNvPicPr>
          <p:nvPr userDrawn="1"/>
        </p:nvPicPr>
        <p:blipFill>
          <a:blip r:embed="rId12"/>
          <a:srcRect/>
          <a:stretch>
            <a:fillRect/>
          </a:stretch>
        </p:blipFill>
        <p:spPr>
          <a:xfrm>
            <a:off x="635" y="1270"/>
            <a:ext cx="12190730" cy="685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image" Target="../media/image4.png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image" Target="../media/image4.png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8"/>
          <p:cNvSpPr/>
          <p:nvPr>
            <p:ph type="ctrTitle" idx="2"/>
            <p:custDataLst>
              <p:tags r:id="rId1"/>
            </p:custDataLst>
          </p:nvPr>
        </p:nvSpPr>
        <p:spPr>
          <a:xfrm>
            <a:off x="1764030" y="1380490"/>
            <a:ext cx="5079365" cy="1056005"/>
          </a:xfrm>
        </p:spPr>
        <p:txBody>
          <a:bodyPr>
            <a:normAutofit/>
          </a:bodyPr>
          <a:p>
            <a:pPr algn="l"/>
            <a:r>
              <a:rPr lang="zh-CN" altLang="en-US" sz="49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主升系列课程</a:t>
            </a:r>
            <a:r>
              <a:rPr lang="zh-CN" altLang="en-US" b="1"/>
              <a:t> </a:t>
            </a:r>
            <a:endParaRPr lang="zh-CN" altLang="en-US" b="1"/>
          </a:p>
        </p:txBody>
      </p:sp>
      <p:pic>
        <p:nvPicPr>
          <p:cNvPr id="23" name="图片 22" descr="趋势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2330" y="1591310"/>
            <a:ext cx="3172460" cy="31724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64030" y="3656965"/>
            <a:ext cx="48012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收集表案例解析</a:t>
            </a:r>
            <a:endParaRPr lang="zh-CN" altLang="en-US" sz="4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40410"/>
            <a:ext cx="11878945" cy="54451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40410"/>
            <a:ext cx="11898630" cy="54540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13740"/>
            <a:ext cx="11958320" cy="54813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601085" cy="3601085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819156" y="229950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8162610" y="522999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768475" y="3429000"/>
            <a:ext cx="6121400" cy="2599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sz="20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19150" y="2792730"/>
            <a:ext cx="6966585" cy="15233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7832d77b76c05bb798b9f00c86b7f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601085" cy="3601085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819156" y="229950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8162610" y="522999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768475" y="3429000"/>
            <a:ext cx="6552565" cy="2599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28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知行合一平常心欲速则不达</a:t>
            </a:r>
            <a:endParaRPr lang="zh-CN" sz="28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55700" y="2390140"/>
            <a:ext cx="63099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建立自己的交易核心框架，一切学习的东西都是在辅助加强核心框架的操作，系统性思维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见路不走是一种对自己交易的尊重，什么钱都想赚的人往往什么都赚不到，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高手只赚一种钱，十年磨一剑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601085" cy="3601085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819156" y="229950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8162610" y="522999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949325" y="2583815"/>
            <a:ext cx="6962775" cy="3258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800" b="1">
              <a:solidFill>
                <a:srgbClr val="C00000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52880" y="1194435"/>
            <a:ext cx="5923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C00000"/>
                </a:solidFill>
                <a:uFillTx/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主升趋势体系核心风控三道防线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1076325" y="2710815"/>
            <a:ext cx="6962775" cy="3258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 b="1">
                <a:solidFill>
                  <a:srgbClr val="C00000"/>
                </a:solidFill>
                <a:uFillTx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第一道，总仓位管理，以中证</a:t>
            </a:r>
            <a:r>
              <a:rPr lang="en-US" altLang="zh-CN" sz="2000" b="1">
                <a:solidFill>
                  <a:srgbClr val="C00000"/>
                </a:solidFill>
                <a:uFillTx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1000</a:t>
            </a:r>
            <a:r>
              <a:rPr lang="zh-CN" altLang="en-US" sz="2000" b="1">
                <a:solidFill>
                  <a:srgbClr val="C00000"/>
                </a:solidFill>
                <a:uFillTx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指数月线，周线，日线，60分钟多空趋势线为信号标准，一个级别翻红就对应两成仓位，核心</a:t>
            </a:r>
            <a:r>
              <a:rPr lang="zh-CN" altLang="en-US" sz="2000" b="1">
                <a:solidFill>
                  <a:srgbClr val="C00000"/>
                </a:solidFill>
                <a:highlight>
                  <a:srgbClr val="FFFF00"/>
                </a:highlight>
                <a:uFillTx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规避系统性风险</a:t>
            </a:r>
            <a:endParaRPr lang="zh-CN" altLang="en-US" sz="2000" b="1">
              <a:solidFill>
                <a:srgbClr val="C00000"/>
              </a:solidFill>
              <a:uFillTx/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endParaRPr lang="zh-CN" altLang="en-US" sz="2000" b="1">
              <a:solidFill>
                <a:srgbClr val="C00000"/>
              </a:solidFill>
              <a:uFillTx/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r>
              <a:rPr lang="zh-CN" altLang="en-US" sz="2000" b="1">
                <a:solidFill>
                  <a:srgbClr val="C00000"/>
                </a:solidFill>
                <a:uFillTx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第二道，单只个股持仓不超过总仓位20%，</a:t>
            </a:r>
            <a:r>
              <a:rPr lang="zh-CN" altLang="en-US" sz="2000" b="1">
                <a:solidFill>
                  <a:srgbClr val="C00000"/>
                </a:solidFill>
                <a:highlight>
                  <a:srgbClr val="FFFF00"/>
                </a:highlight>
                <a:uFillTx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提防个股黑天鹅极端行情</a:t>
            </a:r>
            <a:endParaRPr lang="zh-CN" altLang="en-US" sz="2000" b="1">
              <a:solidFill>
                <a:srgbClr val="C00000"/>
              </a:solidFill>
              <a:uFillTx/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endParaRPr lang="zh-CN" altLang="en-US" sz="2000" b="1">
              <a:solidFill>
                <a:srgbClr val="C00000"/>
              </a:solidFill>
              <a:uFillTx/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r>
              <a:rPr lang="zh-CN" altLang="en-US" sz="2000" b="1">
                <a:solidFill>
                  <a:srgbClr val="C00000"/>
                </a:solidFill>
                <a:uFillTx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第三道，纠错标准，</a:t>
            </a:r>
            <a:r>
              <a:rPr lang="zh-CN" sz="2000" b="1">
                <a:solidFill>
                  <a:srgbClr val="C00000"/>
                </a:solidFill>
                <a:uFillTx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收盘价跌破钓鱼线，第二天纠错</a:t>
            </a:r>
            <a:endParaRPr lang="zh-CN" altLang="en-US" sz="2000" b="1">
              <a:solidFill>
                <a:srgbClr val="C00000"/>
              </a:solidFill>
              <a:uFillTx/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endParaRPr lang="zh-CN" altLang="en-US" sz="2000" b="1">
              <a:solidFill>
                <a:srgbClr val="C00000"/>
              </a:solidFill>
              <a:uFillTx/>
              <a:sym typeface="+mn-ea"/>
            </a:endParaRPr>
          </a:p>
          <a:p>
            <a:endParaRPr lang="zh-CN" altLang="en-US" sz="2000" b="1">
              <a:solidFill>
                <a:srgbClr val="C00000"/>
              </a:solidFill>
              <a:uFillTx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40410"/>
            <a:ext cx="11103610" cy="5445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31520"/>
            <a:ext cx="11122025" cy="54540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49300"/>
            <a:ext cx="11428730" cy="54362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2180" y="1979930"/>
            <a:ext cx="5575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系统性复盘的两种主要思路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38300" y="2896235"/>
            <a:ext cx="5915025" cy="2660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zh-CN" altLang="en-US" b="1">
              <a:solidFill>
                <a:srgbClr val="C00000"/>
              </a:solidFill>
            </a:endParaRPr>
          </a:p>
          <a:p>
            <a:pPr algn="ctr"/>
            <a:endParaRPr lang="zh-CN" altLang="en-US" b="1">
              <a:solidFill>
                <a:srgbClr val="C00000"/>
              </a:solidFill>
            </a:endParaRPr>
          </a:p>
          <a:p>
            <a:pPr algn="ctr"/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自上而下</a:t>
            </a:r>
            <a:r>
              <a:rPr lang="en-US" altLang="zh-CN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——</a:t>
            </a:r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先大盘（天时配合），再板块，最后个股</a:t>
            </a:r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自下而上</a:t>
            </a:r>
            <a:r>
              <a:rPr lang="en-US" altLang="zh-CN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——</a:t>
            </a:r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先个股（强扭转），再板块，大盘确认</a:t>
            </a:r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行情的顺境与逆境</a:t>
            </a:r>
            <a:r>
              <a:rPr lang="en-US" altLang="zh-CN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小资金经历一轮完整的顺逆（顺势择强）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91310" y="1423035"/>
            <a:ext cx="81845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40410"/>
            <a:ext cx="11898630" cy="54540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PP_MARK_KEY" val="3420c857-2dba-43f8-9f24-4fe87479c3ec"/>
  <p:tag name="COMMONDATA" val="eyJoZGlkIjoiOWMwMjhhMGZkMTlmYjMyNGZlNDNiNTYxNzUzNzllNWQ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WPS 演示</Application>
  <PresentationFormat>宽屏</PresentationFormat>
  <Paragraphs>32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方正黑体简体</vt:lpstr>
      <vt:lpstr>微软雅黑</vt:lpstr>
      <vt:lpstr>Calibri</vt:lpstr>
      <vt:lpstr>Arial Unicode MS</vt:lpstr>
      <vt:lpstr>Office 主题</vt:lpstr>
      <vt:lpstr>主升系列课程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行情的顺境与逆境-小资金经历一轮完整的顺逆（顺势择强）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狂草</cp:lastModifiedBy>
  <cp:revision>141</cp:revision>
  <dcterms:created xsi:type="dcterms:W3CDTF">2021-07-12T09:18:00Z</dcterms:created>
  <dcterms:modified xsi:type="dcterms:W3CDTF">2024-08-05T08:42:27Z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716A4BFF48F0468D8BEF119CA22DD5B1_13</vt:lpwstr>
  </property>
  <property fmtid="{D5CDD505-2E9C-101B-9397-08002B2CF9AE}" pid="3" name="KSOProductBuildVer">
    <vt:lpwstr>2052-12.1.0.17147</vt:lpwstr>
  </property>
</Properties>
</file>