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75" r:id="rId5"/>
    <p:sldId id="257" r:id="rId6"/>
    <p:sldId id="261" r:id="rId7"/>
    <p:sldId id="260" r:id="rId8"/>
    <p:sldId id="259" r:id="rId9"/>
    <p:sldId id="274" r:id="rId10"/>
    <p:sldId id="273" r:id="rId11"/>
    <p:sldId id="270" r:id="rId12"/>
    <p:sldId id="258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7880" y="3288030"/>
            <a:ext cx="1868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solidFill>
                <a:schemeClr val="tx2"/>
              </a:solidFill>
              <a:sym typeface="+mn-ea"/>
            </a:endParaRPr>
          </a:p>
          <a:p>
            <a:endParaRPr lang="zh-CN" altLang="en-US" sz="2400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796290"/>
            <a:ext cx="10953750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93750"/>
            <a:ext cx="9512935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86555" y="2528570"/>
            <a:ext cx="34213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一步扭转波峰</a:t>
            </a:r>
            <a:endParaRPr lang="zh-CN" altLang="en-US" sz="32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7880" y="3288030"/>
            <a:ext cx="18688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>
              <a:solidFill>
                <a:schemeClr val="tx2"/>
              </a:solidFill>
              <a:sym typeface="+mn-ea"/>
            </a:endParaRPr>
          </a:p>
          <a:p>
            <a:endParaRPr lang="zh-CN" altLang="en-US" sz="2400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51685" y="1567815"/>
            <a:ext cx="84353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、波峰出现位置：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r>
              <a:rPr lang="zh-CN" altLang="en-US" sz="2400" b="1">
                <a:solidFill>
                  <a:srgbClr val="C00000"/>
                </a:solidFill>
                <a:sym typeface="+mn-ea"/>
              </a:rPr>
              <a:t>股价每段上涨阶段的最高收盘价位置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r>
              <a:rPr lang="zh-CN" altLang="en-US" sz="2400" b="1">
                <a:solidFill>
                  <a:srgbClr val="C00000"/>
                </a:solidFill>
                <a:sym typeface="+mn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   </a:t>
            </a:r>
            <a:endParaRPr lang="en-US" altLang="zh-CN" sz="2400" b="1">
              <a:solidFill>
                <a:srgbClr val="C00000"/>
              </a:solidFill>
              <a:sym typeface="+mn-ea"/>
            </a:endParaRPr>
          </a:p>
          <a:p>
            <a:endParaRPr lang="en-US" altLang="zh-CN" sz="2400" b="1">
              <a:solidFill>
                <a:srgbClr val="C00000"/>
              </a:solidFill>
              <a:sym typeface="+mn-ea"/>
            </a:endParaRPr>
          </a:p>
          <a:p>
            <a:r>
              <a:rPr lang="zh-CN" altLang="en-US" sz="2400" b="1">
                <a:solidFill>
                  <a:srgbClr val="C00000"/>
                </a:solidFill>
                <a:sym typeface="+mn-ea"/>
              </a:rPr>
              <a:t>下跌趋势中波峰在每次反弹的最高收盘价位置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endParaRPr lang="zh-CN" altLang="en-US" sz="2400" b="1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820420"/>
            <a:ext cx="11379835" cy="531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6620" y="2007870"/>
            <a:ext cx="4163060" cy="28416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、扭转波峰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br>
              <a:rPr lang="zh-CN" altLang="en-US" b="1">
                <a:solidFill>
                  <a:srgbClr val="C00000"/>
                </a:solidFill>
                <a:sym typeface="+mn-ea"/>
              </a:rPr>
            </a:b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指股价上涨过程中最高价达到或者超过了左侧下跌位置的波峰</a:t>
            </a:r>
            <a:endParaRPr lang="zh-CN" altLang="en-US" sz="2000" b="1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 sz="2400" b="1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rgbClr val="C0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6210" y="1062355"/>
            <a:ext cx="6589395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50" y="838835"/>
            <a:ext cx="10224135" cy="5284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2310" y="27222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一步扭转和两步扭转</a:t>
            </a:r>
            <a:endParaRPr lang="zh-CN" altLang="en-US" sz="32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057275"/>
            <a:ext cx="10953750" cy="4566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3805" y="1498600"/>
            <a:ext cx="9935845" cy="4023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C00000"/>
                </a:solidFill>
              </a:rPr>
              <a:t>扭转波峰强弱：</a:t>
            </a:r>
            <a:endParaRPr lang="zh-CN" altLang="en-US" sz="2400" b="1">
              <a:solidFill>
                <a:srgbClr val="C00000"/>
              </a:solidFill>
            </a:endParaRPr>
          </a:p>
          <a:p>
            <a:br>
              <a:rPr lang="zh-CN" altLang="en-US" sz="2400"/>
            </a:br>
            <a:r>
              <a:rPr lang="zh-CN" altLang="en-US" sz="2000" b="1">
                <a:solidFill>
                  <a:srgbClr val="FF0000"/>
                </a:solidFill>
              </a:rPr>
              <a:t>一步扭转：</a:t>
            </a:r>
            <a:r>
              <a:rPr lang="zh-CN" altLang="en-US"/>
              <a:t>股价从最低点开始上涨到最高价期间，</a:t>
            </a:r>
            <a:r>
              <a:rPr lang="zh-CN" altLang="en-US" b="1">
                <a:solidFill>
                  <a:srgbClr val="FF0000"/>
                </a:solidFill>
              </a:rPr>
              <a:t>收盘价</a:t>
            </a:r>
            <a:r>
              <a:rPr lang="zh-CN" altLang="en-US" b="1">
                <a:solidFill>
                  <a:schemeClr val="tx1"/>
                </a:solidFill>
              </a:rPr>
              <a:t>站上（</a:t>
            </a:r>
            <a:r>
              <a:rPr lang="en-US" altLang="zh-CN" b="1">
                <a:solidFill>
                  <a:schemeClr val="tx1"/>
                </a:solidFill>
              </a:rPr>
              <a:t>≥</a:t>
            </a:r>
            <a:r>
              <a:rPr lang="zh-CN" altLang="en-US" b="1">
                <a:solidFill>
                  <a:schemeClr val="tx1"/>
                </a:solidFill>
              </a:rPr>
              <a:t>）心动线</a:t>
            </a:r>
            <a:r>
              <a:rPr lang="zh-CN" altLang="en-US"/>
              <a:t>后没有出现跌破保命线（</a:t>
            </a:r>
            <a:r>
              <a:rPr lang="en-US" altLang="zh-CN"/>
              <a:t>1</a:t>
            </a:r>
            <a:r>
              <a:rPr lang="zh-CN" altLang="en-US"/>
              <a:t>段）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000" b="1">
                <a:solidFill>
                  <a:srgbClr val="FF0000"/>
                </a:solidFill>
              </a:rPr>
              <a:t>两步扭转：</a:t>
            </a:r>
            <a:r>
              <a:rPr lang="zh-CN" altLang="en-US">
                <a:sym typeface="+mn-ea"/>
              </a:rPr>
              <a:t>股价从最低点开始上涨最高价期间，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收盘价</a:t>
            </a:r>
            <a:r>
              <a:rPr lang="zh-CN" altLang="en-US" b="1">
                <a:sym typeface="+mn-ea"/>
              </a:rPr>
              <a:t>站上（</a:t>
            </a:r>
            <a:r>
              <a:rPr lang="en-US" altLang="zh-CN" b="1">
                <a:sym typeface="+mn-ea"/>
              </a:rPr>
              <a:t>≥</a:t>
            </a:r>
            <a:r>
              <a:rPr lang="zh-CN" altLang="en-US" b="1">
                <a:sym typeface="+mn-ea"/>
              </a:rPr>
              <a:t>）心动线后回踩时又跌破（</a:t>
            </a:r>
            <a:r>
              <a:rPr lang="en-US" altLang="zh-CN" b="1">
                <a:sym typeface="+mn-ea"/>
              </a:rPr>
              <a:t>&lt;</a:t>
            </a:r>
            <a:r>
              <a:rPr lang="zh-CN" altLang="en-US" b="1">
                <a:sym typeface="+mn-ea"/>
              </a:rPr>
              <a:t>）保命线</a:t>
            </a:r>
            <a:r>
              <a:rPr lang="zh-CN" altLang="en-US">
                <a:sym typeface="+mn-ea"/>
              </a:rPr>
              <a:t>，然后再次向上运行</a:t>
            </a:r>
            <a:r>
              <a:rPr lang="zh-CN" altLang="en-US" b="1">
                <a:sym typeface="+mn-ea"/>
              </a:rPr>
              <a:t>创新高</a:t>
            </a:r>
            <a:r>
              <a:rPr lang="zh-CN" altLang="en-US">
                <a:sym typeface="+mn-ea"/>
              </a:rPr>
              <a:t>（上涨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段）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演示</Application>
  <PresentationFormat>宽屏</PresentationFormat>
  <Paragraphs>56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21</cp:revision>
  <dcterms:created xsi:type="dcterms:W3CDTF">2024-11-25T08:14:00Z</dcterms:created>
  <dcterms:modified xsi:type="dcterms:W3CDTF">2025-04-22T07:14:09Z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3DCA56FFE02C4DB7A64231DF694B0D1E_13</vt:lpwstr>
  </property>
</Properties>
</file>