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69" r:id="rId3"/>
    <p:sldId id="524" r:id="rId5"/>
    <p:sldId id="515" r:id="rId6"/>
    <p:sldId id="516" r:id="rId7"/>
    <p:sldId id="518" r:id="rId8"/>
    <p:sldId id="523" r:id="rId9"/>
    <p:sldId id="514" r:id="rId10"/>
    <p:sldId id="517" r:id="rId11"/>
    <p:sldId id="540" r:id="rId12"/>
    <p:sldId id="520" r:id="rId13"/>
    <p:sldId id="521" r:id="rId14"/>
    <p:sldId id="535" r:id="rId15"/>
    <p:sldId id="536" r:id="rId16"/>
    <p:sldId id="537" r:id="rId17"/>
    <p:sldId id="541" r:id="rId18"/>
    <p:sldId id="522" r:id="rId19"/>
  </p:sldIdLst>
  <p:sldSz cx="12192000" cy="6858000"/>
  <p:notesSz cx="7103745" cy="1023429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B2B2B2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06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fld>
            <a:endParaRPr lang="zh-CN" altLang="en-US" sz="1600" b="1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33270" y="15144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五、黄金分割线工具使用：</a:t>
            </a:r>
            <a:endParaRPr lang="zh-CN" altLang="en-US" sz="2400" b="1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软件右上角，画线</a:t>
            </a:r>
            <a:r>
              <a:rPr lang="en-US" altLang="zh-CN" sz="2400">
                <a:sym typeface="+mn-ea"/>
              </a:rPr>
              <a:t>—</a:t>
            </a:r>
            <a:r>
              <a:rPr lang="zh-CN" altLang="en-US" sz="2400">
                <a:sym typeface="+mn-ea"/>
              </a:rPr>
              <a:t>黄金分割</a:t>
            </a:r>
            <a:r>
              <a:rPr lang="en-US" altLang="zh-CN" sz="2400">
                <a:sym typeface="+mn-ea"/>
              </a:rPr>
              <a:t>GB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4725" y="322834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如何画黄金分割：</a:t>
            </a:r>
            <a:endParaRPr lang="zh-CN" altLang="en-US" sz="2000" b="1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将铅笔图标放在</a:t>
            </a:r>
            <a:r>
              <a:rPr lang="zh-CN" altLang="en-US" sz="20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一浪起点，</a:t>
            </a:r>
            <a:endParaRPr lang="en-US" altLang="zh-CN" sz="2000" b="1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sym typeface="+mn-ea"/>
              </a:rPr>
              <a:t>点击鼠标左键按着不要松开，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ym typeface="+mn-ea"/>
              </a:rPr>
              <a:t>从最低点向上拉到</a:t>
            </a:r>
            <a:r>
              <a:rPr lang="zh-CN" altLang="en-US" sz="20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一浪最高点后</a:t>
            </a:r>
            <a:r>
              <a:rPr lang="zh-CN" altLang="en-US" sz="2000" b="1">
                <a:sym typeface="+mn-ea"/>
              </a:rPr>
              <a:t>松开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14600" y="1689100"/>
            <a:ext cx="6096000" cy="3219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3200" b="1"/>
          </a:p>
          <a:p>
            <a:endParaRPr lang="zh-CN" altLang="en-US" sz="3200" b="1">
              <a:solidFill>
                <a:srgbClr val="C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40" y="796290"/>
            <a:ext cx="4549140" cy="5266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41245" y="1843405"/>
            <a:ext cx="6096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六、如何</a:t>
            </a:r>
            <a:r>
              <a:rPr lang="zh-CN" sz="2800" b="1">
                <a:solidFill>
                  <a:srgbClr val="C00000"/>
                </a:solidFill>
                <a:sym typeface="+mn-ea"/>
              </a:rPr>
              <a:t>统计周期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：</a:t>
            </a:r>
            <a:endParaRPr lang="zh-CN" altLang="en-US" sz="2800" b="1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ym typeface="+mn-ea"/>
              </a:rPr>
              <a:t>鼠标放在一浪最低点，然后按住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鼠标右键不放</a:t>
            </a:r>
            <a:r>
              <a:rPr lang="zh-CN" altLang="en-US" sz="2800" b="1">
                <a:sym typeface="+mn-ea"/>
              </a:rPr>
              <a:t>，拖动到</a:t>
            </a:r>
            <a:r>
              <a:rPr lang="zh-CN" sz="2800" b="1">
                <a:sym typeface="+mn-ea"/>
              </a:rPr>
              <a:t>一浪最高点</a:t>
            </a:r>
            <a:r>
              <a:rPr lang="zh-CN" altLang="en-US" sz="2800" b="1">
                <a:sym typeface="+mn-ea"/>
              </a:rPr>
              <a:t>松开，鼠标左击点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时段统计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1134745"/>
            <a:ext cx="5687695" cy="4589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85" y="1273810"/>
            <a:ext cx="3899535" cy="4698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810" y="116840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手动输入日期</a:t>
            </a:r>
            <a:endParaRPr lang="zh-CN" altLang="en-US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53260" y="1419225"/>
            <a:ext cx="7517130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知识点：</a:t>
            </a:r>
            <a:endParaRPr lang="zh-CN" altLang="en-US" sz="2800" b="1">
              <a:solidFill>
                <a:srgbClr val="C0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olidFill>
                  <a:srgbClr val="202020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rgbClr val="202020"/>
                </a:solidFill>
                <a:sym typeface="+mn-ea"/>
              </a:rPr>
              <a:t>、一浪的</a:t>
            </a:r>
            <a:r>
              <a:rPr lang="zh-CN" altLang="en-US" sz="2400" b="1">
                <a:solidFill>
                  <a:srgbClr val="202020"/>
                </a:solidFill>
                <a:highlight>
                  <a:srgbClr val="FFFF00"/>
                </a:highlight>
                <a:sym typeface="+mn-ea"/>
              </a:rPr>
              <a:t>最低点和最高点</a:t>
            </a:r>
            <a:r>
              <a:rPr lang="zh-CN" altLang="en-US" sz="2400" b="1">
                <a:solidFill>
                  <a:srgbClr val="202020"/>
                </a:solidFill>
                <a:sym typeface="+mn-ea"/>
              </a:rPr>
              <a:t>不能被突破（低点跌破说明还在下跌中，高点突破意味着一个三段结构随时完成，会对应一个更大级别调整，风险大）</a:t>
            </a:r>
            <a:endParaRPr lang="zh-CN" altLang="en-US" sz="2400" b="1">
              <a:solidFill>
                <a:srgbClr val="20202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br>
              <a:rPr lang="zh-CN" altLang="en-US" sz="2400" b="1">
                <a:solidFill>
                  <a:srgbClr val="202020"/>
                </a:solidFill>
                <a:sym typeface="+mn-ea"/>
              </a:rPr>
            </a:br>
            <a:r>
              <a:rPr lang="en-US" altLang="zh-CN" sz="2400" b="1">
                <a:solidFill>
                  <a:srgbClr val="20202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202020"/>
                </a:solidFill>
                <a:sym typeface="+mn-ea"/>
              </a:rPr>
              <a:t>、三段下跌中</a:t>
            </a:r>
            <a:r>
              <a:rPr lang="en-US" altLang="zh-CN" sz="2400" b="1">
                <a:solidFill>
                  <a:srgbClr val="202020"/>
                </a:solidFill>
                <a:sym typeface="+mn-ea"/>
              </a:rPr>
              <a:t>C</a:t>
            </a:r>
            <a:r>
              <a:rPr lang="zh-CN" altLang="en-US" sz="2400" b="1">
                <a:solidFill>
                  <a:srgbClr val="202020"/>
                </a:solidFill>
                <a:sym typeface="+mn-ea"/>
              </a:rPr>
              <a:t>的最低点可以比</a:t>
            </a:r>
            <a:r>
              <a:rPr lang="en-US" altLang="zh-CN" sz="2400" b="1">
                <a:solidFill>
                  <a:srgbClr val="202020"/>
                </a:solidFill>
                <a:sym typeface="+mn-ea"/>
              </a:rPr>
              <a:t>A</a:t>
            </a:r>
            <a:r>
              <a:rPr lang="zh-CN" altLang="en-US" sz="2400" b="1">
                <a:solidFill>
                  <a:srgbClr val="202020"/>
                </a:solidFill>
                <a:sym typeface="+mn-ea"/>
              </a:rPr>
              <a:t>最低点高，看黄金分割数值以最低价为准，统计周期数是到</a:t>
            </a:r>
            <a:r>
              <a:rPr lang="en-US" altLang="zh-CN" sz="2400" b="1">
                <a:solidFill>
                  <a:srgbClr val="202020"/>
                </a:solidFill>
                <a:sym typeface="+mn-ea"/>
              </a:rPr>
              <a:t>c</a:t>
            </a:r>
            <a:r>
              <a:rPr lang="zh-CN" altLang="en-US" sz="2400" b="1">
                <a:solidFill>
                  <a:srgbClr val="202020"/>
                </a:solidFill>
                <a:sym typeface="+mn-ea"/>
              </a:rPr>
              <a:t>最低点</a:t>
            </a:r>
            <a:endParaRPr lang="zh-CN" altLang="en-US" sz="2400" b="1">
              <a:solidFill>
                <a:srgbClr val="20202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80795" y="793750"/>
            <a:ext cx="9246235" cy="5201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43390" y="6303645"/>
            <a:ext cx="1727835" cy="417830"/>
          </a:xfrm>
        </p:spPr>
        <p:txBody>
          <a:bodyPr>
            <a:normAutofit fontScale="80000"/>
          </a:bodyPr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主讲人：王江林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执业编号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A0150623100005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80715" y="2127250"/>
            <a:ext cx="4331335" cy="2483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b="1">
                <a:solidFill>
                  <a:srgbClr val="C00000"/>
                </a:solidFill>
                <a:sym typeface="+mn-ea"/>
              </a:rPr>
              <a:t>               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同跨度</a:t>
            </a:r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  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如何避开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80%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的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B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反和主跌段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endParaRPr lang="zh-CN" altLang="en-US" sz="3200" b="1">
              <a:solidFill>
                <a:srgbClr val="C00000"/>
              </a:solidFill>
            </a:endParaRPr>
          </a:p>
          <a:p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endParaRPr lang="zh-CN" altLang="en-US" sz="32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572625" y="6271895"/>
            <a:ext cx="2037080" cy="586105"/>
          </a:xfrm>
        </p:spPr>
        <p:txBody>
          <a:bodyPr>
            <a:normAutofit/>
          </a:bodyPr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主讲人：王江林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执业编号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A0150623100005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54530" y="1931035"/>
            <a:ext cx="7197725" cy="2995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一、目的：</a:t>
            </a:r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r>
              <a:rPr lang="zh-CN" altLang="en-US" sz="3200" b="1">
                <a:sym typeface="+mn-ea"/>
              </a:rPr>
              <a:t>下跌调整充分，避开</a:t>
            </a:r>
            <a:r>
              <a:rPr lang="en-US" altLang="zh-CN" sz="3200" b="1">
                <a:sym typeface="+mn-ea"/>
              </a:rPr>
              <a:t>2</a:t>
            </a:r>
            <a:r>
              <a:rPr lang="zh-CN" altLang="en-US" sz="3200" b="1">
                <a:sym typeface="+mn-ea"/>
              </a:rPr>
              <a:t>浪下跌中的</a:t>
            </a:r>
            <a:r>
              <a:rPr lang="en-US" altLang="zh-CN" sz="3200" b="1">
                <a:sym typeface="+mn-ea"/>
              </a:rPr>
              <a:t>B</a:t>
            </a:r>
            <a:r>
              <a:rPr lang="zh-CN" altLang="en-US" sz="3200" b="1">
                <a:sym typeface="+mn-ea"/>
              </a:rPr>
              <a:t>反</a:t>
            </a:r>
            <a:endParaRPr lang="zh-CN" altLang="en-US" sz="3200" b="1">
              <a:sym typeface="+mn-ea"/>
            </a:endParaRPr>
          </a:p>
          <a:p>
            <a:r>
              <a:rPr lang="en-US" altLang="zh-CN" sz="3600" b="1">
                <a:sym typeface="+mn-ea"/>
              </a:rPr>
              <a:t>                        </a:t>
            </a:r>
            <a:br>
              <a:rPr lang="en-US" altLang="zh-CN" sz="3600" b="1">
                <a:sym typeface="+mn-ea"/>
              </a:rPr>
            </a:br>
            <a:r>
              <a:rPr lang="en-US" altLang="zh-CN" sz="3600" b="1">
                <a:sym typeface="+mn-ea"/>
              </a:rPr>
              <a:t>   </a:t>
            </a:r>
            <a:endParaRPr lang="zh-CN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325610" y="6311900"/>
            <a:ext cx="2089785" cy="480060"/>
          </a:xfrm>
        </p:spPr>
        <p:txBody>
          <a:bodyPr>
            <a:normAutofit/>
          </a:bodyPr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主讲人：王江林</a:t>
            </a:r>
            <a:endParaRPr lang="zh-CN" altLang="en-US" b="1">
              <a:solidFill>
                <a:schemeClr val="tx1"/>
              </a:solidFill>
            </a:endParaRPr>
          </a:p>
          <a:p>
            <a:pPr algn="l"/>
            <a:r>
              <a:rPr lang="zh-CN" altLang="en-US" b="1">
                <a:solidFill>
                  <a:schemeClr val="tx1"/>
                </a:solidFill>
                <a:sym typeface="+mn-ea"/>
              </a:rPr>
              <a:t>执业编号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 A0150623100005</a:t>
            </a:r>
            <a:endParaRPr lang="en-US" alt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98065" y="1186180"/>
            <a:ext cx="8469630" cy="4628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olidFill>
                  <a:srgbClr val="C00000"/>
                </a:solidFill>
                <a:sym typeface="+mn-ea"/>
              </a:rPr>
              <a:t>同跨度理解：</a:t>
            </a:r>
            <a:br>
              <a:rPr lang="zh-CN" altLang="en-US" sz="2800" b="1">
                <a:sym typeface="+mn-ea"/>
              </a:rPr>
            </a:br>
            <a:br>
              <a:rPr lang="zh-CN" altLang="en-US" sz="2800" b="1">
                <a:sym typeface="+mn-ea"/>
              </a:rPr>
            </a:br>
            <a:r>
              <a:rPr lang="zh-CN" altLang="en-US" sz="2800" b="1">
                <a:sym typeface="+mn-ea"/>
              </a:rPr>
              <a:t>涨跌有规律，横多长竖多高</a:t>
            </a:r>
            <a:endParaRPr lang="zh-CN" altLang="en-US" sz="2800" b="1"/>
          </a:p>
          <a:p>
            <a:r>
              <a:rPr lang="zh-CN" altLang="en-US" sz="2800" b="1">
                <a:sym typeface="+mn-ea"/>
              </a:rPr>
              <a:t>涨的高自然调整的级别也大</a:t>
            </a:r>
            <a:endParaRPr lang="zh-CN" altLang="en-US" sz="2800" b="1"/>
          </a:p>
          <a:p>
            <a:endParaRPr lang="zh-CN" altLang="en-US" sz="2800" b="1"/>
          </a:p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ym typeface="+mn-ea"/>
              </a:rPr>
              <a:t>要么用</a:t>
            </a:r>
            <a:r>
              <a:rPr lang="zh-CN" altLang="en-US" sz="2800" b="1" u="sng">
                <a:solidFill>
                  <a:srgbClr val="FF0000"/>
                </a:solidFill>
                <a:sym typeface="+mn-ea"/>
              </a:rPr>
              <a:t>时间</a:t>
            </a:r>
            <a:r>
              <a:rPr lang="zh-CN" altLang="en-US" sz="2800" b="1">
                <a:sym typeface="+mn-ea"/>
              </a:rPr>
              <a:t>消化涨幅，要么是</a:t>
            </a:r>
            <a:r>
              <a:rPr lang="zh-CN" altLang="en-US" sz="2800" b="1" u="sng">
                <a:solidFill>
                  <a:srgbClr val="FF0000"/>
                </a:solidFill>
                <a:sym typeface="+mn-ea"/>
              </a:rPr>
              <a:t>空间</a:t>
            </a:r>
            <a:endParaRPr lang="zh-CN" altLang="en-US" sz="2800" b="1"/>
          </a:p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ym typeface="+mn-ea"/>
              </a:rPr>
              <a:t>a.</a:t>
            </a:r>
            <a:r>
              <a:rPr lang="zh-CN" altLang="en-US" sz="2800" b="1">
                <a:sym typeface="+mn-ea"/>
              </a:rPr>
              <a:t>调整时间短，则调整幅度大</a:t>
            </a:r>
            <a:endParaRPr lang="zh-CN" altLang="en-US" sz="2800" b="1"/>
          </a:p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ym typeface="+mn-ea"/>
              </a:rPr>
              <a:t>b.</a:t>
            </a:r>
            <a:r>
              <a:rPr lang="zh-CN" altLang="en-US" sz="2800" b="1">
                <a:sym typeface="+mn-ea"/>
              </a:rPr>
              <a:t>调整时间长，则调整幅度小</a:t>
            </a:r>
            <a:endParaRPr lang="zh-CN" altLang="en-US" sz="2800" b="1"/>
          </a:p>
          <a:p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2465" y="795020"/>
            <a:ext cx="892111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52725" y="191833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二、对比对象：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br>
              <a:rPr lang="zh-CN" altLang="en-US" sz="2400" b="1">
                <a:sym typeface="+mn-ea"/>
              </a:rPr>
            </a:br>
            <a:r>
              <a:rPr lang="zh-CN" altLang="en-US" sz="2400" b="1">
                <a:sym typeface="+mn-ea"/>
              </a:rPr>
              <a:t>一浪上涨段和二浪下跌段（上涨趋势）</a:t>
            </a:r>
            <a:endParaRPr lang="zh-CN" altLang="en-US" sz="2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0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11350" y="4770755"/>
            <a:ext cx="7470140" cy="1084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40915" y="1911350"/>
            <a:ext cx="6995795" cy="2859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三、如何找到一浪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1、起点位置有下跌衰竭或近</a:t>
            </a:r>
            <a:r>
              <a:rPr lang="en-US" altLang="zh-CN" sz="2400">
                <a:sym typeface="+mn-ea"/>
              </a:rPr>
              <a:t>3</a:t>
            </a:r>
            <a:r>
              <a:rPr lang="zh-CN" altLang="en-US" sz="2400">
                <a:sym typeface="+mn-ea"/>
              </a:rPr>
              <a:t>年最低点为起点，然后</a:t>
            </a:r>
            <a:r>
              <a:rPr lang="zh-CN" altLang="en-US" sz="2400">
                <a:sym typeface="+mn-ea"/>
              </a:rPr>
              <a:t>股价一波上涨</a:t>
            </a:r>
            <a:br>
              <a:rPr lang="zh-CN" altLang="en-US" sz="2400">
                <a:sym typeface="+mn-ea"/>
              </a:rPr>
            </a:b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olidFill>
                  <a:srgbClr val="C00000"/>
                </a:solidFill>
                <a:sym typeface="+mn-ea"/>
              </a:rPr>
              <a:t>（一浪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起点不能被跌破）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6385" y="968375"/>
            <a:ext cx="8470265" cy="49999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四、同跨度计算方式：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br>
              <a:rPr lang="zh-CN" altLang="en-US" sz="2800" b="1">
                <a:sym typeface="+mn-ea"/>
              </a:rPr>
            </a:br>
            <a:r>
              <a:rPr lang="en-US" altLang="zh-CN" sz="2400" b="1">
                <a:sym typeface="+mn-ea"/>
              </a:rPr>
              <a:t>1.</a:t>
            </a:r>
            <a:r>
              <a:rPr lang="zh-CN" altLang="en-US" sz="2400" b="1">
                <a:sym typeface="+mn-ea"/>
              </a:rPr>
              <a:t>找到一浪，统计上涨周期数，以一浪为目标</a:t>
            </a:r>
            <a:r>
              <a:rPr lang="zh-CN" altLang="en-US" sz="2400" b="1">
                <a:sym typeface="+mn-ea"/>
              </a:rPr>
              <a:t>画黄金分割线；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2.</a:t>
            </a:r>
            <a:r>
              <a:rPr lang="zh-CN" altLang="en-US" sz="2400" b="1">
                <a:sym typeface="+mn-ea"/>
              </a:rPr>
              <a:t>看二浪调整的最低点在黄金分割的哪条线，用一浪周期数乘以黄金分割对应数值</a:t>
            </a: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38.2%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对应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1.382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19.1%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对应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1.191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800" b="1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注：若在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38.2%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19.1%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中间，以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1.382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计算</a:t>
            </a:r>
            <a:endParaRPr lang="zh-CN" altLang="en-US" sz="2800" b="1">
              <a:solidFill>
                <a:srgbClr val="FF0000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        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跌破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19.1%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或接近一浪起点，算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1.191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9080" y="2282825"/>
            <a:ext cx="8196580" cy="2291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ym typeface="+mn-ea"/>
              </a:rPr>
              <a:t>同跨度：从一浪起点到终点画黄金分割线，看二浪最低点接近哪个分割位</a:t>
            </a:r>
            <a:endParaRPr lang="zh-CN" altLang="en-US" sz="2800" b="1">
              <a:sym typeface="+mn-ea"/>
            </a:endParaRPr>
          </a:p>
          <a:p>
            <a:endParaRPr lang="zh-CN" altLang="en-US" sz="2800" b="1">
              <a:sym typeface="+mn-ea"/>
            </a:endParaRPr>
          </a:p>
          <a:p>
            <a:r>
              <a:rPr lang="zh-CN" altLang="en-US" sz="2800" b="1">
                <a:solidFill>
                  <a:srgbClr val="C00000"/>
                </a:solidFill>
                <a:sym typeface="+mn-ea"/>
              </a:rPr>
              <a:t>一浪上涨周期数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  X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1+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对应分割位数值）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≤  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二浪周期数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ZGJlZDMzMTYyNTI1MzdkNGNkYzE4NTUwM2VlODY1Yj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100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65</cp:revision>
  <dcterms:created xsi:type="dcterms:W3CDTF">2024-04-09T09:28:00Z</dcterms:created>
  <dcterms:modified xsi:type="dcterms:W3CDTF">2025-04-21T08:19:30Z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0B33AFD602074A21914BB427958B9BA8_13</vt:lpwstr>
  </property>
</Properties>
</file>