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68" r:id="rId3"/>
    <p:sldId id="256" r:id="rId5"/>
    <p:sldId id="276" r:id="rId6"/>
    <p:sldId id="257" r:id="rId7"/>
    <p:sldId id="261" r:id="rId8"/>
    <p:sldId id="260" r:id="rId9"/>
    <p:sldId id="277" r:id="rId10"/>
    <p:sldId id="284" r:id="rId11"/>
    <p:sldId id="259" r:id="rId12"/>
    <p:sldId id="278" r:id="rId13"/>
    <p:sldId id="279" r:id="rId14"/>
    <p:sldId id="269" r:id="rId15"/>
    <p:sldId id="280" r:id="rId16"/>
    <p:sldId id="281" r:id="rId17"/>
    <p:sldId id="282" r:id="rId18"/>
    <p:sldId id="285" r:id="rId19"/>
    <p:sldId id="258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32315" y="6296660"/>
            <a:ext cx="2309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796290"/>
            <a:ext cx="10953750" cy="53613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802005"/>
            <a:ext cx="10472420" cy="53200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7750" y="901065"/>
            <a:ext cx="9891395" cy="50488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3495" y="1721485"/>
            <a:ext cx="95802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sym typeface="+mn-ea"/>
              </a:rPr>
              <a:t>反转定义：</a:t>
            </a: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在衰竭的基础上又出现衰竭</a:t>
            </a:r>
            <a:br>
              <a:rPr lang="zh-CN" altLang="en-US" sz="2400" b="1">
                <a:sym typeface="+mn-ea"/>
              </a:rPr>
            </a:br>
            <a:r>
              <a:rPr lang="zh-CN" altLang="en-US" sz="2400" b="1">
                <a:sym typeface="+mn-ea"/>
              </a:rPr>
              <a:t>这种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连续不间断的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次或者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次</a:t>
            </a:r>
            <a:r>
              <a:rPr lang="zh-CN" altLang="en-US" sz="2400" b="1">
                <a:sym typeface="+mn-ea"/>
              </a:rPr>
              <a:t>以上的衰竭，也叫趋势性衰竭，即反转</a:t>
            </a:r>
            <a:endParaRPr lang="zh-CN" altLang="en-US" sz="2400" b="1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 b="1"/>
          </a:p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ym typeface="+mn-ea"/>
              </a:rPr>
              <a:t>如：下跌衰竭容易引发拐点，拐点后可能是反弹，也可能是反转，而趋势性衰竭出反转的概率大增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0265" y="793115"/>
            <a:ext cx="10243820" cy="52247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650" y="755650"/>
            <a:ext cx="10507345" cy="53994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5360" y="1710055"/>
            <a:ext cx="7101840" cy="34378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200" b="1">
                <a:solidFill>
                  <a:srgbClr val="C00000"/>
                </a:solidFill>
                <a:sym typeface="+mn-ea"/>
              </a:rPr>
              <a:t>衰竭被修复</a:t>
            </a:r>
            <a:endParaRPr lang="zh-CN" altLang="en-US" sz="3200" b="1">
              <a:solidFill>
                <a:srgbClr val="C00000"/>
              </a:solidFill>
              <a:sym typeface="+mn-ea"/>
            </a:endParaRPr>
          </a:p>
          <a:p>
            <a:endParaRPr lang="zh-CN" altLang="en-US" sz="3200" b="1">
              <a:solidFill>
                <a:srgbClr val="C00000"/>
              </a:solidFill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和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对比，有衰竭；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出现后柱子比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2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更长，衰竭没有了，这就是修复；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衰竭要重新开始往后看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38910" y="1118235"/>
            <a:ext cx="9129395" cy="4584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00000"/>
              </a:lnSpc>
            </a:pPr>
            <a:r>
              <a:rPr lang="en-US" altLang="zh-CN" sz="2800" b="1">
                <a:sym typeface="+mn-ea"/>
              </a:rPr>
              <a:t>                                   </a:t>
            </a:r>
            <a:r>
              <a:rPr lang="zh-CN" altLang="en-US" sz="2800" b="1">
                <a:sym typeface="+mn-ea"/>
              </a:rPr>
              <a:t>总结</a:t>
            </a:r>
            <a:endParaRPr lang="zh-CN" altLang="en-US" sz="2800" b="1">
              <a:sym typeface="+mn-ea"/>
            </a:endParaRPr>
          </a:p>
          <a:p>
            <a:pPr indent="0" fontAlgn="auto">
              <a:lnSpc>
                <a:spcPct val="100000"/>
              </a:lnSpc>
            </a:pPr>
            <a:endParaRPr lang="zh-CN" altLang="en-US" sz="28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sym typeface="+mn-ea"/>
              </a:rPr>
              <a:t>下跌衰竭：</a:t>
            </a:r>
            <a:br>
              <a:rPr lang="zh-CN" altLang="en-US" sz="2400" b="1">
                <a:solidFill>
                  <a:srgbClr val="C00000"/>
                </a:solidFill>
                <a:sym typeface="+mn-ea"/>
              </a:rPr>
            </a:br>
            <a:r>
              <a:rPr lang="zh-CN" altLang="en-US" sz="2400">
                <a:highlight>
                  <a:srgbClr val="FFFF00"/>
                </a:highlight>
                <a:sym typeface="+mn-ea"/>
              </a:rPr>
              <a:t>收盘价</a:t>
            </a:r>
            <a:r>
              <a:rPr lang="zh-CN" altLang="en-US" sz="2400">
                <a:sym typeface="+mn-ea"/>
              </a:rPr>
              <a:t>创新低，股价下跌对应的操盘决策</a:t>
            </a:r>
            <a:r>
              <a:rPr lang="zh-CN" altLang="en-US" sz="2400" b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纯绿色区域</a:t>
            </a:r>
            <a:r>
              <a:rPr lang="zh-CN" altLang="en-US" sz="2400">
                <a:sym typeface="+mn-ea"/>
              </a:rPr>
              <a:t>的柱子缩短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00000"/>
              </a:lnSpc>
            </a:pP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00000"/>
              </a:lnSpc>
            </a:pP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400" b="1">
                <a:solidFill>
                  <a:srgbClr val="C00000"/>
                </a:solidFill>
                <a:sym typeface="+mn-ea"/>
              </a:rPr>
              <a:t>上涨衰竭：</a:t>
            </a:r>
            <a:br>
              <a:rPr lang="zh-CN" altLang="en-US" sz="2400">
                <a:solidFill>
                  <a:schemeClr val="accent2">
                    <a:lumMod val="50000"/>
                  </a:schemeClr>
                </a:solidFill>
                <a:sym typeface="+mn-ea"/>
              </a:rPr>
            </a:br>
            <a:r>
              <a:rPr lang="zh-CN" altLang="en-US" sz="2400">
                <a:highlight>
                  <a:srgbClr val="FFFF00"/>
                </a:highlight>
                <a:sym typeface="+mn-ea"/>
              </a:rPr>
              <a:t>收盘价</a:t>
            </a:r>
            <a:r>
              <a:rPr lang="zh-CN" altLang="en-US" sz="2400">
                <a:sym typeface="+mn-ea"/>
              </a:rPr>
              <a:t>创新高，股价上涨对应的操盘决策</a:t>
            </a:r>
            <a:r>
              <a:rPr lang="zh-CN" altLang="en-US" sz="2400" b="1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纯紫色区域</a:t>
            </a:r>
            <a:r>
              <a:rPr lang="zh-CN" altLang="en-US" sz="2400">
                <a:sym typeface="+mn-ea"/>
              </a:rPr>
              <a:t>的柱子缩短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00000"/>
              </a:lnSpc>
            </a:pPr>
            <a:endParaRPr lang="zh-CN" altLang="en-US" sz="2400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indent="0" fontAlgn="auto">
              <a:lnSpc>
                <a:spcPct val="100000"/>
              </a:lnSpc>
            </a:pPr>
            <a:endParaRPr lang="zh-CN" altLang="en-US" sz="2000">
              <a:solidFill>
                <a:schemeClr val="accent2">
                  <a:lumMod val="50000"/>
                </a:schemeClr>
              </a:solidFill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同一片区域不做对比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0970" y="793750"/>
            <a:ext cx="9512935" cy="5351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32315" y="6296660"/>
            <a:ext cx="2309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16805" y="2077720"/>
            <a:ext cx="192151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sym typeface="+mn-ea"/>
              </a:rPr>
              <a:t>衰竭</a:t>
            </a:r>
            <a:endParaRPr lang="zh-CN" altLang="en-US" sz="32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9565" y="3288665"/>
            <a:ext cx="60159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2"/>
                </a:solidFill>
                <a:sym typeface="+mn-ea"/>
              </a:rPr>
              <a:t>本质：多空双方分歧变大，可能引发拐点</a:t>
            </a:r>
            <a:endParaRPr lang="zh-CN" altLang="en-US" sz="2400" b="1">
              <a:solidFill>
                <a:schemeClr val="tx2"/>
              </a:solidFill>
              <a:sym typeface="+mn-ea"/>
            </a:endParaRPr>
          </a:p>
          <a:p>
            <a:endParaRPr lang="zh-CN" altLang="en-US" sz="2400" b="1">
              <a:solidFill>
                <a:schemeClr val="tx2"/>
              </a:solidFill>
              <a:sym typeface="+mn-ea"/>
            </a:endParaRPr>
          </a:p>
          <a:p>
            <a:r>
              <a:rPr lang="zh-CN" altLang="en-US" sz="2400" b="1">
                <a:solidFill>
                  <a:schemeClr val="tx2"/>
                </a:solidFill>
                <a:sym typeface="+mn-ea"/>
              </a:rPr>
              <a:t>形成趋势的反弹或者反转</a:t>
            </a:r>
            <a:endParaRPr lang="zh-CN" altLang="en-US" sz="2400" b="1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32315" y="6296660"/>
            <a:ext cx="2309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6285" y="2493645"/>
            <a:ext cx="81534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2"/>
                </a:solidFill>
                <a:sym typeface="+mn-ea"/>
              </a:rPr>
              <a:t>上涨的衰竭：上涨的动能不足，看空的占据上方（风险）</a:t>
            </a:r>
            <a:endParaRPr lang="zh-CN" altLang="en-US" sz="2400" b="1">
              <a:solidFill>
                <a:schemeClr val="tx2"/>
              </a:solidFill>
              <a:sym typeface="+mn-ea"/>
            </a:endParaRPr>
          </a:p>
          <a:p>
            <a:endParaRPr lang="zh-CN" altLang="en-US" sz="2400" b="1">
              <a:solidFill>
                <a:schemeClr val="tx2"/>
              </a:solidFill>
              <a:sym typeface="+mn-ea"/>
            </a:endParaRPr>
          </a:p>
          <a:p>
            <a:endParaRPr lang="zh-CN" altLang="en-US" sz="2400" b="1">
              <a:solidFill>
                <a:schemeClr val="tx2"/>
              </a:solidFill>
              <a:sym typeface="+mn-ea"/>
            </a:endParaRPr>
          </a:p>
          <a:p>
            <a:r>
              <a:rPr lang="zh-CN" altLang="en-US" sz="2400" b="1">
                <a:solidFill>
                  <a:schemeClr val="tx2"/>
                </a:solidFill>
                <a:sym typeface="+mn-ea"/>
              </a:rPr>
              <a:t>下跌的衰竭：下跌的动能不足，看多的占据上方（机会）</a:t>
            </a:r>
            <a:endParaRPr lang="zh-CN" altLang="en-US" sz="2400" b="1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1665" y="2026920"/>
            <a:ext cx="2663190" cy="24942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sym typeface="+mn-ea"/>
              </a:rPr>
              <a:t>衰竭判断要素：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>
                <a:sym typeface="+mn-ea"/>
              </a:rPr>
              <a:t>1</a:t>
            </a:r>
            <a:r>
              <a:rPr lang="zh-CN" altLang="en-US" sz="2400">
                <a:sym typeface="+mn-ea"/>
              </a:rPr>
              <a:t>、收盘价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endParaRPr lang="zh-CN" altLang="en-US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、操盘决策</a:t>
            </a:r>
            <a:endParaRPr lang="zh-CN" altLang="en-US" sz="240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2990" y="834390"/>
            <a:ext cx="785431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12240" y="1559560"/>
            <a:ext cx="9129395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00000"/>
              </a:lnSpc>
            </a:pPr>
            <a:r>
              <a:rPr lang="en-US" altLang="zh-CN" sz="2800" b="1">
                <a:sym typeface="+mn-ea"/>
              </a:rPr>
              <a:t>                            </a:t>
            </a:r>
            <a:r>
              <a:rPr lang="zh-CN" altLang="en-US" sz="2800" b="1">
                <a:sym typeface="+mn-ea"/>
              </a:rPr>
              <a:t>衰竭应用标准：</a:t>
            </a:r>
            <a:endParaRPr lang="zh-CN" altLang="en-US" sz="2800" b="1">
              <a:sym typeface="+mn-ea"/>
            </a:endParaRPr>
          </a:p>
          <a:p>
            <a:pPr indent="0" fontAlgn="auto">
              <a:lnSpc>
                <a:spcPct val="100000"/>
              </a:lnSpc>
            </a:pPr>
            <a:endParaRPr lang="zh-CN" altLang="en-US" sz="28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sym typeface="+mn-ea"/>
              </a:rPr>
              <a:t>下跌衰竭：</a:t>
            </a:r>
            <a:endParaRPr lang="zh-CN" altLang="en-US" sz="2400">
              <a:solidFill>
                <a:schemeClr val="accent2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highlight>
                  <a:srgbClr val="FFFF00"/>
                </a:highlight>
                <a:sym typeface="+mn-ea"/>
              </a:rPr>
              <a:t>收盘价</a:t>
            </a:r>
            <a:r>
              <a:rPr lang="zh-CN" altLang="en-US" sz="2400">
                <a:sym typeface="+mn-ea"/>
              </a:rPr>
              <a:t>创新低，股价下跌对应的操盘决策</a:t>
            </a:r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sym typeface="+mn-ea"/>
              </a:rPr>
              <a:t>纯绿色区域</a:t>
            </a:r>
            <a:r>
              <a:rPr lang="zh-CN" altLang="en-US" sz="2400">
                <a:sym typeface="+mn-ea"/>
              </a:rPr>
              <a:t>的柱子缩短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00000"/>
              </a:lnSpc>
            </a:pP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00000"/>
              </a:lnSpc>
            </a:pP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00000"/>
              </a:lnSpc>
            </a:pPr>
            <a:endParaRPr lang="zh-CN" altLang="en-US" sz="2000">
              <a:solidFill>
                <a:schemeClr val="accent2">
                  <a:lumMod val="50000"/>
                </a:schemeClr>
              </a:solidFill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400" b="1">
                <a:solidFill>
                  <a:schemeClr val="tx1"/>
                </a:solidFill>
                <a:sym typeface="+mn-ea"/>
              </a:rPr>
              <a:t>（</a:t>
            </a:r>
            <a:r>
              <a:rPr lang="zh-CN" altLang="en-US" sz="2400" b="1">
                <a:sym typeface="+mn-ea"/>
              </a:rPr>
              <a:t>同一个区域内不做对比）</a:t>
            </a:r>
            <a:endParaRPr lang="zh-CN" altLang="en-US" sz="2400" b="1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1245" y="1469390"/>
            <a:ext cx="9697085" cy="3882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 b="1">
                <a:solidFill>
                  <a:srgbClr val="C00000"/>
                </a:solidFill>
                <a:sym typeface="+mn-ea"/>
              </a:rPr>
              <a:t>下跌衰竭：</a:t>
            </a:r>
            <a:endParaRPr lang="zh-CN" altLang="en-US" sz="2800" b="1">
              <a:solidFill>
                <a:srgbClr val="C00000"/>
              </a:solidFill>
              <a:sym typeface="+mn-ea"/>
            </a:endParaRPr>
          </a:p>
          <a:p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>
                <a:sym typeface="+mn-ea"/>
              </a:rPr>
              <a:t>下跌中，操盘决策柱子由全部绿色流出变为有黄色流入即为一个区间</a:t>
            </a:r>
            <a:endParaRPr lang="zh-CN" altLang="en-US" sz="2000">
              <a:sym typeface="+mn-ea"/>
            </a:endParaRPr>
          </a:p>
          <a:p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（流入和流出只有一天也算）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r>
              <a:rPr lang="zh-CN" altLang="en-US" sz="2000">
                <a:sym typeface="+mn-ea"/>
              </a:rPr>
              <a:t>下跌过程中的两个</a:t>
            </a:r>
            <a:r>
              <a:rPr lang="zh-CN" altLang="en-US" sz="2000" b="1">
                <a:highlight>
                  <a:srgbClr val="FFFF00"/>
                </a:highlight>
                <a:sym typeface="+mn-ea"/>
              </a:rPr>
              <a:t>纯绿色</a:t>
            </a:r>
            <a:r>
              <a:rPr lang="zh-CN" altLang="en-US" sz="2000">
                <a:sym typeface="+mn-ea"/>
              </a:rPr>
              <a:t>区域所对应的</a:t>
            </a:r>
            <a:r>
              <a:rPr lang="zh-CN" altLang="en-US" sz="2000" b="1">
                <a:sym typeface="+mn-ea"/>
              </a:rPr>
              <a:t>最长</a:t>
            </a:r>
            <a:r>
              <a:rPr lang="zh-CN" altLang="en-US" sz="2000">
                <a:sym typeface="+mn-ea"/>
              </a:rPr>
              <a:t>操盘决策柱子以及</a:t>
            </a:r>
            <a:r>
              <a:rPr lang="zh-CN" altLang="en-US" sz="2000" b="1">
                <a:highlight>
                  <a:srgbClr val="FFFF00"/>
                </a:highlight>
                <a:sym typeface="+mn-ea"/>
              </a:rPr>
              <a:t>最低收盘价</a:t>
            </a:r>
            <a:r>
              <a:rPr lang="zh-CN" altLang="en-US" sz="2000">
                <a:sym typeface="+mn-ea"/>
              </a:rPr>
              <a:t>进行对比；</a:t>
            </a:r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/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525" y="885190"/>
            <a:ext cx="10394950" cy="5197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61135" y="1600200"/>
            <a:ext cx="8953500" cy="3656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00000"/>
              </a:lnSpc>
            </a:pPr>
            <a:r>
              <a:rPr lang="en-US" altLang="zh-CN" sz="2400" b="1">
                <a:sym typeface="+mn-ea"/>
              </a:rPr>
              <a:t>                                 </a:t>
            </a:r>
            <a:r>
              <a:rPr lang="zh-CN" altLang="en-US" sz="2400" b="1">
                <a:sym typeface="+mn-ea"/>
              </a:rPr>
              <a:t>衰竭应用标准：</a:t>
            </a:r>
            <a:endParaRPr lang="zh-CN" altLang="en-US" sz="2400" b="1">
              <a:sym typeface="+mn-ea"/>
            </a:endParaRPr>
          </a:p>
          <a:p>
            <a:pPr indent="0" fontAlgn="auto">
              <a:lnSpc>
                <a:spcPct val="100000"/>
              </a:lnSpc>
            </a:pPr>
            <a:br>
              <a:rPr lang="zh-CN" altLang="en-US" sz="2400" b="1">
                <a:solidFill>
                  <a:srgbClr val="C00000"/>
                </a:solidFill>
                <a:sym typeface="+mn-ea"/>
              </a:rPr>
            </a:br>
            <a:r>
              <a:rPr lang="zh-CN" altLang="en-US" sz="2400" b="1">
                <a:solidFill>
                  <a:srgbClr val="C00000"/>
                </a:solidFill>
                <a:sym typeface="+mn-ea"/>
              </a:rPr>
              <a:t>上涨衰竭：</a:t>
            </a: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pPr indent="0" fontAlgn="auto">
              <a:lnSpc>
                <a:spcPct val="100000"/>
              </a:lnSpc>
            </a:pPr>
            <a:br>
              <a:rPr lang="zh-CN" altLang="en-US" sz="2400">
                <a:solidFill>
                  <a:schemeClr val="accent2">
                    <a:lumMod val="50000"/>
                  </a:schemeClr>
                </a:solidFill>
                <a:sym typeface="+mn-ea"/>
              </a:rPr>
            </a:br>
            <a:r>
              <a:rPr lang="zh-CN" altLang="en-US" sz="2400">
                <a:highlight>
                  <a:srgbClr val="FFFF00"/>
                </a:highlight>
                <a:sym typeface="+mn-ea"/>
              </a:rPr>
              <a:t>收盘价</a:t>
            </a:r>
            <a:r>
              <a:rPr lang="zh-CN" altLang="en-US" sz="2400">
                <a:sym typeface="+mn-ea"/>
              </a:rPr>
              <a:t>创新高，股价上涨对应的操盘决策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纯紫色区域</a:t>
            </a:r>
            <a:r>
              <a:rPr lang="zh-CN" altLang="en-US" sz="2400">
                <a:sym typeface="+mn-ea"/>
              </a:rPr>
              <a:t>的柱子缩短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00000"/>
              </a:lnSpc>
            </a:pPr>
            <a:endParaRPr lang="zh-CN" altLang="en-US" sz="2400" b="1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indent="0" fontAlgn="auto">
              <a:lnSpc>
                <a:spcPct val="100000"/>
              </a:lnSpc>
            </a:pPr>
            <a:endParaRPr lang="zh-CN" altLang="en-US" sz="2400" b="1">
              <a:solidFill>
                <a:schemeClr val="accent2">
                  <a:lumMod val="50000"/>
                </a:schemeClr>
              </a:solidFill>
              <a:sym typeface="+mn-ea"/>
            </a:endParaRPr>
          </a:p>
          <a:p>
            <a:pPr indent="0" fontAlgn="auto">
              <a:lnSpc>
                <a:spcPct val="100000"/>
              </a:lnSpc>
            </a:pPr>
            <a:r>
              <a:rPr lang="zh-CN" altLang="en-US" sz="2000" b="1">
                <a:sym typeface="+mn-ea"/>
              </a:rPr>
              <a:t>（同一个紫色区域不做对比）</a:t>
            </a:r>
            <a:endParaRPr lang="zh-CN" alt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05645" y="6287770"/>
            <a:ext cx="23806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200" b="1">
                <a:sym typeface="+mn-ea"/>
              </a:rPr>
              <a:t>主讲人：王江林</a:t>
            </a:r>
            <a:endParaRPr lang="zh-CN" altLang="en-US" sz="1200" b="1"/>
          </a:p>
          <a:p>
            <a:r>
              <a:rPr lang="zh-CN" altLang="en-US" sz="1200" b="1">
                <a:sym typeface="+mn-ea"/>
              </a:rPr>
              <a:t>执业编号</a:t>
            </a:r>
            <a:r>
              <a:rPr lang="en-US" altLang="zh-CN" sz="1200" b="1">
                <a:sym typeface="+mn-ea"/>
              </a:rPr>
              <a:t> A0150623100005</a:t>
            </a:r>
            <a:endParaRPr lang="en-US" altLang="zh-CN" sz="1200" b="1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2085" y="1634490"/>
            <a:ext cx="9324340" cy="35883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 b="1">
                <a:solidFill>
                  <a:srgbClr val="C00000"/>
                </a:solidFill>
                <a:sym typeface="+mn-ea"/>
              </a:rPr>
              <a:t>上涨衰竭：</a:t>
            </a:r>
            <a:endParaRPr lang="zh-CN" altLang="en-US" sz="2800" b="1">
              <a:solidFill>
                <a:srgbClr val="C00000"/>
              </a:solidFill>
            </a:endParaRPr>
          </a:p>
          <a:p>
            <a:endParaRPr lang="zh-CN" altLang="en-US"/>
          </a:p>
          <a:p>
            <a:r>
              <a:rPr lang="zh-CN" altLang="en-US" sz="2000">
                <a:sym typeface="+mn-ea"/>
              </a:rPr>
              <a:t>上涨中，操盘决策柱子由纯紫色拉升变为有白色回吐即为一个区间</a:t>
            </a:r>
            <a:endParaRPr lang="zh-CN" altLang="en-US" sz="2000"/>
          </a:p>
          <a:p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r>
              <a:rPr lang="zh-CN" altLang="en-US" sz="2000">
                <a:solidFill>
                  <a:srgbClr val="FF0000"/>
                </a:solidFill>
                <a:sym typeface="+mn-ea"/>
              </a:rPr>
              <a:t>（流入和流出只有一天也算）</a:t>
            </a:r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endParaRPr lang="zh-CN" altLang="en-US" sz="2000">
              <a:solidFill>
                <a:srgbClr val="FF0000"/>
              </a:solidFill>
              <a:sym typeface="+mn-ea"/>
            </a:endParaRPr>
          </a:p>
          <a:p>
            <a:r>
              <a:rPr lang="zh-CN" altLang="en-US" sz="2000">
                <a:sym typeface="+mn-ea"/>
              </a:rPr>
              <a:t>上涨过程中的两个纯紫色区域所对应的</a:t>
            </a:r>
            <a:r>
              <a:rPr lang="zh-CN" altLang="en-US" sz="2000" b="1">
                <a:sym typeface="+mn-ea"/>
              </a:rPr>
              <a:t>最长</a:t>
            </a:r>
            <a:r>
              <a:rPr lang="zh-CN" altLang="en-US" sz="2000">
                <a:sym typeface="+mn-ea"/>
              </a:rPr>
              <a:t>操盘决策柱子以及</a:t>
            </a:r>
            <a:r>
              <a:rPr lang="zh-CN" altLang="en-US" sz="2000" b="1">
                <a:sym typeface="+mn-ea"/>
              </a:rPr>
              <a:t>最高收盘价</a:t>
            </a:r>
            <a:r>
              <a:rPr lang="zh-CN" altLang="en-US" sz="2000">
                <a:sym typeface="+mn-ea"/>
              </a:rPr>
              <a:t>进行对比；</a:t>
            </a:r>
            <a:endParaRPr lang="zh-CN" altLang="en-US" sz="2000">
              <a:solidFill>
                <a:srgbClr val="FF0000"/>
              </a:solidFill>
            </a:endParaRPr>
          </a:p>
          <a:p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WPS 演示</Application>
  <PresentationFormat>宽屏</PresentationFormat>
  <Paragraphs>126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WPS_1602292680</cp:lastModifiedBy>
  <cp:revision>24</cp:revision>
  <dcterms:created xsi:type="dcterms:W3CDTF">2024-11-25T08:14:00Z</dcterms:created>
  <dcterms:modified xsi:type="dcterms:W3CDTF">2025-04-16T06:32:16Z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5B4D690C683342B4B07ED7BD6C8D2E63_13</vt:lpwstr>
  </property>
</Properties>
</file>