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64" r:id="rId3"/>
    <p:sldId id="256" r:id="rId5"/>
    <p:sldId id="265" r:id="rId6"/>
    <p:sldId id="266" r:id="rId7"/>
    <p:sldId id="291" r:id="rId8"/>
    <p:sldId id="279" r:id="rId9"/>
    <p:sldId id="276" r:id="rId10"/>
    <p:sldId id="268" r:id="rId11"/>
    <p:sldId id="270" r:id="rId12"/>
    <p:sldId id="277" r:id="rId13"/>
    <p:sldId id="278" r:id="rId14"/>
    <p:sldId id="267" r:id="rId15"/>
    <p:sldId id="301" r:id="rId16"/>
    <p:sldId id="299" r:id="rId17"/>
    <p:sldId id="271" r:id="rId18"/>
  </p:sldIdLst>
  <p:sldSz cx="12192000" cy="6858000"/>
  <p:notesSz cx="7103745" cy="10234295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gs" Target="tags/tag5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3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 descr="趋势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18525" y="1706245"/>
            <a:ext cx="3172460" cy="3172460"/>
          </a:xfrm>
          <a:prstGeom prst="rect">
            <a:avLst/>
          </a:prstGeom>
        </p:spPr>
      </p:pic>
      <p:sp>
        <p:nvSpPr>
          <p:cNvPr id="9" name="标题 8"/>
          <p:cNvSpPr/>
          <p:nvPr>
            <p:ph type="ctrTitle" idx="2"/>
            <p:custDataLst>
              <p:tags r:id="rId4"/>
            </p:custDataLst>
          </p:nvPr>
        </p:nvSpPr>
        <p:spPr>
          <a:xfrm>
            <a:off x="399415" y="2345690"/>
            <a:ext cx="7731125" cy="1893570"/>
          </a:xfrm>
        </p:spPr>
        <p:txBody>
          <a:bodyPr>
            <a:normAutofit fontScale="90000"/>
          </a:bodyPr>
          <a:p>
            <a:pPr algn="ctr"/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主升系列课程</a:t>
            </a:r>
            <a:b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</a:br>
            <a:r>
              <a:rPr lang="zh-CN" altLang="en-US" sz="49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结构和标准之间的关系</a:t>
            </a:r>
            <a:endParaRPr lang="zh-CN" alt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520" y="1073150"/>
            <a:ext cx="9744075" cy="38290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340610" y="5207000"/>
            <a:ext cx="64376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趋势的运动变化非常复杂，所以初期我们利用软件的指标辅助我们找到位置，尝试乘上趋势的快车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45440" y="890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常见的趋势排列组合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45440" y="172974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</a:rPr>
              <a:t>3-3-3</a:t>
            </a:r>
            <a:endParaRPr lang="en-US" altLang="zh-CN"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</a:rPr>
              <a:t>5-3-5</a:t>
            </a:r>
            <a:endParaRPr lang="en-US" altLang="zh-CN"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</a:rPr>
              <a:t>3-3-5</a:t>
            </a:r>
            <a:endParaRPr lang="en-US" altLang="zh-CN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5" name="流程图: 资料带 4"/>
          <p:cNvSpPr/>
          <p:nvPr/>
        </p:nvSpPr>
        <p:spPr>
          <a:xfrm>
            <a:off x="1210310" y="4156075"/>
            <a:ext cx="776605" cy="750570"/>
          </a:xfrm>
          <a:prstGeom prst="flowChartPunchedTap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437130" y="415607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驱动浪和调整浪呈相反方向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上涨途中的调整浪，一般是</a:t>
            </a:r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3</a:t>
            </a:r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段结构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1259205"/>
            <a:ext cx="6497955" cy="20675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5" grpId="1" animBg="1"/>
      <p:bldP spid="6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85" y="850900"/>
            <a:ext cx="4739005" cy="527939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245" y="858520"/>
            <a:ext cx="6009005" cy="20529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120" y="1173480"/>
            <a:ext cx="6278245" cy="438023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7240" y="3429000"/>
            <a:ext cx="8153400" cy="1400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6290"/>
            <a:ext cx="6015355" cy="29864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2665" y="3039745"/>
            <a:ext cx="5649595" cy="30162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835025"/>
            <a:ext cx="10911840" cy="4771390"/>
          </a:xfrm>
        </p:spPr>
        <p:txBody>
          <a:bodyPr>
            <a:normAutofit lnSpcReduction="10000"/>
          </a:bodyPr>
          <a:p>
            <a:pPr algn="l"/>
            <a:r>
              <a:rPr lang="zh-CN" altLang="en-US" sz="1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18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本课程所涉观点，非个人观点，均基于软件数据，仅供学习交流，不构成任何投资买卖建议，据此入市风险自负。 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【A0150623100003】：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本课程顾问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臧盛迎 【A0150623100007】：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编写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崔</a:t>
            </a:r>
            <a:r>
              <a:rPr lang="en-US" alt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圣【A0150123100009】：转述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投资有风险，入市需谨慎</a:t>
            </a:r>
            <a:endParaRPr lang="zh-CN" altLang="en-US" sz="44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8505"/>
            <a:ext cx="11621770" cy="53809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" y="840105"/>
            <a:ext cx="11606530" cy="5211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823595"/>
            <a:ext cx="11619865" cy="5215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00" y="835025"/>
            <a:ext cx="10911840" cy="4771390"/>
          </a:xfrm>
        </p:spPr>
        <p:txBody>
          <a:bodyPr>
            <a:normAutofit lnSpcReduction="10000"/>
          </a:bodyPr>
          <a:p>
            <a:pPr algn="l"/>
            <a:r>
              <a:rPr lang="zh-CN" altLang="en-US" sz="1800" b="1">
                <a:solidFill>
                  <a:srgbClr val="C00000"/>
                </a:solidFill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郑重提示</a:t>
            </a:r>
            <a:r>
              <a:rPr lang="zh-CN" altLang="en-US" sz="1800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本课程所涉观点，非个人观点，均基于软件数据，仅供学习交流，不构成任何投资买卖建议，据此入市风险自负。 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marL="0" indent="0" algn="l">
              <a:buNone/>
            </a:pP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陆炳羽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【A0150623100003】：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本课程顾问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臧盛迎 【A0150623100007】：编写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崔</a:t>
            </a:r>
            <a:r>
              <a:rPr lang="en-US" altLang="zh-CN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   </a:t>
            </a:r>
            <a:r>
              <a:rPr lang="zh-CN" altLang="en-US" sz="18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圣【A0150123100009】：转述</a:t>
            </a:r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endParaRPr lang="zh-CN" altLang="en-US" sz="18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pPr algn="l"/>
            <a:r>
              <a:rPr lang="en-US" altLang="zh-CN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 </a:t>
            </a:r>
            <a:r>
              <a:rPr lang="zh-CN" altLang="en-US" sz="4400" b="1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  <a:sym typeface="+mn-ea"/>
              </a:rPr>
              <a:t>投资有风险，入市需谨慎</a:t>
            </a:r>
            <a:endParaRPr lang="zh-CN" altLang="en-US" sz="4400" b="1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84910" y="1809115"/>
            <a:ext cx="8115300" cy="38176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80795" y="2975610"/>
            <a:ext cx="58928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00B050"/>
                </a:solidFill>
              </a:rPr>
              <a:t>下</a:t>
            </a:r>
            <a:endParaRPr lang="zh-CN" altLang="en-US" sz="3200" b="1">
              <a:solidFill>
                <a:srgbClr val="00B050"/>
              </a:solidFill>
            </a:endParaRPr>
          </a:p>
          <a:p>
            <a:r>
              <a:rPr lang="zh-CN" altLang="en-US" sz="3200" b="1">
                <a:solidFill>
                  <a:srgbClr val="00B050"/>
                </a:solidFill>
              </a:rPr>
              <a:t>跌</a:t>
            </a:r>
            <a:endParaRPr lang="zh-CN" altLang="en-US" sz="3200" b="1">
              <a:solidFill>
                <a:srgbClr val="00B050"/>
              </a:solidFill>
            </a:endParaRPr>
          </a:p>
          <a:p>
            <a:r>
              <a:rPr lang="zh-CN" altLang="en-US" sz="3200" b="1">
                <a:solidFill>
                  <a:srgbClr val="00B050"/>
                </a:solidFill>
              </a:rPr>
              <a:t>趋</a:t>
            </a:r>
            <a:endParaRPr lang="zh-CN" altLang="en-US" sz="3200" b="1">
              <a:solidFill>
                <a:srgbClr val="00B050"/>
              </a:solidFill>
            </a:endParaRPr>
          </a:p>
          <a:p>
            <a:r>
              <a:rPr lang="zh-CN" altLang="en-US" sz="3200" b="1">
                <a:solidFill>
                  <a:srgbClr val="00B050"/>
                </a:solidFill>
              </a:rPr>
              <a:t>势</a:t>
            </a:r>
            <a:endParaRPr lang="zh-CN" altLang="en-US" sz="3200" b="1">
              <a:solidFill>
                <a:srgbClr val="00B05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599180" y="464756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</a:rPr>
              <a:t>建仓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44720" y="504317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0070C0"/>
                </a:solidFill>
              </a:rPr>
              <a:t>洗盘</a:t>
            </a:r>
            <a:endParaRPr lang="zh-CN" altLang="en-US" sz="3200" b="1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733540" y="423672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</a:rPr>
              <a:t>试盘</a:t>
            </a:r>
            <a:endParaRPr lang="zh-CN" altLang="en-US" sz="3200" b="1">
              <a:highlight>
                <a:srgbClr val="FFFF00"/>
              </a:highligh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226810" y="2679065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highlight>
                  <a:srgbClr val="FFFF00"/>
                </a:highlight>
              </a:rPr>
              <a:t>拉高</a:t>
            </a:r>
            <a:endParaRPr lang="zh-CN" altLang="en-US" sz="3200" b="1">
              <a:highlight>
                <a:srgbClr val="FFFF00"/>
              </a:highligh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828915" y="2175510"/>
            <a:ext cx="995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/>
              <a:t>出货</a:t>
            </a:r>
            <a:endParaRPr lang="zh-CN" altLang="en-US" sz="3200" b="1"/>
          </a:p>
        </p:txBody>
      </p:sp>
      <p:sp>
        <p:nvSpPr>
          <p:cNvPr id="13" name="文本框 12"/>
          <p:cNvSpPr txBox="1"/>
          <p:nvPr/>
        </p:nvSpPr>
        <p:spPr>
          <a:xfrm>
            <a:off x="8829040" y="2975610"/>
            <a:ext cx="589280" cy="206121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3200" b="1">
                <a:solidFill>
                  <a:srgbClr val="C00000"/>
                </a:solidFill>
              </a:rPr>
              <a:t>上</a:t>
            </a:r>
            <a:endParaRPr lang="zh-CN" altLang="en-US" sz="3200" b="1">
              <a:solidFill>
                <a:srgbClr val="C00000"/>
              </a:solidFill>
            </a:endParaRPr>
          </a:p>
          <a:p>
            <a:r>
              <a:rPr lang="zh-CN" altLang="en-US" sz="3200" b="1">
                <a:solidFill>
                  <a:srgbClr val="C00000"/>
                </a:solidFill>
              </a:rPr>
              <a:t>涨</a:t>
            </a:r>
            <a:endParaRPr lang="zh-CN" altLang="en-US" sz="3200" b="1">
              <a:solidFill>
                <a:srgbClr val="C00000"/>
              </a:solidFill>
            </a:endParaRPr>
          </a:p>
          <a:p>
            <a:r>
              <a:rPr lang="zh-CN" altLang="en-US" sz="3200" b="1">
                <a:solidFill>
                  <a:srgbClr val="C00000"/>
                </a:solidFill>
              </a:rPr>
              <a:t>趋</a:t>
            </a:r>
            <a:endParaRPr lang="zh-CN" altLang="en-US" sz="3200" b="1">
              <a:solidFill>
                <a:srgbClr val="C00000"/>
              </a:solidFill>
            </a:endParaRPr>
          </a:p>
          <a:p>
            <a:r>
              <a:rPr lang="zh-CN" altLang="en-US" sz="3200" b="1">
                <a:solidFill>
                  <a:srgbClr val="C00000"/>
                </a:solidFill>
              </a:rPr>
              <a:t>势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802130" y="1121410"/>
            <a:ext cx="749808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3200" b="1">
                <a:solidFill>
                  <a:srgbClr val="C00000"/>
                </a:solidFill>
              </a:rPr>
              <a:t>资金的运作过程（股票运行的趋势规律）</a:t>
            </a:r>
            <a:endParaRPr lang="zh-CN" altLang="en-US" sz="3200" b="1">
              <a:solidFill>
                <a:srgbClr val="C00000"/>
              </a:solidFill>
            </a:endParaRPr>
          </a:p>
          <a:p>
            <a:pPr algn="l"/>
            <a:r>
              <a:rPr lang="zh-CN" altLang="en-US" sz="3200" b="1">
                <a:solidFill>
                  <a:srgbClr val="C00000"/>
                </a:solidFill>
              </a:rPr>
              <a:t>新生-发展-鼎盛-衰竭-消亡</a:t>
            </a:r>
            <a:endParaRPr lang="zh-CN" altLang="en-US" sz="3200" b="1">
              <a:solidFill>
                <a:srgbClr val="C0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1050" y="2863850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highlight>
                  <a:srgbClr val="FFFF00"/>
                </a:highlight>
              </a:rPr>
              <a:t>交易信心逐步丧失</a:t>
            </a:r>
            <a:endParaRPr lang="zh-CN" altLang="en-US" sz="240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99270" y="2864485"/>
            <a:ext cx="551815" cy="252984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2400">
                <a:solidFill>
                  <a:srgbClr val="C00000"/>
                </a:solidFill>
                <a:highlight>
                  <a:srgbClr val="FFFF00"/>
                </a:highlight>
              </a:rPr>
              <a:t>交易信心逐步爆棚</a:t>
            </a:r>
            <a:endParaRPr lang="zh-CN" altLang="en-US" sz="240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sp>
        <p:nvSpPr>
          <p:cNvPr id="173" name="Freeform 8"/>
          <p:cNvSpPr/>
          <p:nvPr>
            <p:custDataLst>
              <p:tags r:id="rId4"/>
            </p:custDataLst>
          </p:nvPr>
        </p:nvSpPr>
        <p:spPr>
          <a:xfrm>
            <a:off x="781056" y="1809288"/>
            <a:ext cx="223203" cy="222886"/>
          </a:xfrm>
          <a:custGeom>
            <a:avLst/>
            <a:gdLst>
              <a:gd name="connsiteX0" fmla="*/ 1 w 223203"/>
              <a:gd name="connsiteY0" fmla="*/ 0 h 222886"/>
              <a:gd name="connsiteX1" fmla="*/ 45721 w 223203"/>
              <a:gd name="connsiteY1" fmla="*/ 2 h 222886"/>
              <a:gd name="connsiteX2" fmla="*/ 45722 w 223203"/>
              <a:gd name="connsiteY2" fmla="*/ 318 h 222886"/>
              <a:gd name="connsiteX3" fmla="*/ 223203 w 223203"/>
              <a:gd name="connsiteY3" fmla="*/ 318 h 222886"/>
              <a:gd name="connsiteX4" fmla="*/ 223203 w 223203"/>
              <a:gd name="connsiteY4" fmla="*/ 46040 h 222886"/>
              <a:gd name="connsiteX5" fmla="*/ 45718 w 223203"/>
              <a:gd name="connsiteY5" fmla="*/ 46037 h 222886"/>
              <a:gd name="connsiteX6" fmla="*/ 45722 w 223203"/>
              <a:gd name="connsiteY6" fmla="*/ 222886 h 222886"/>
              <a:gd name="connsiteX7" fmla="*/ 0 w 223203"/>
              <a:gd name="connsiteY7" fmla="*/ 222886 h 222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3" h="222886">
                <a:moveTo>
                  <a:pt x="1" y="0"/>
                </a:moveTo>
                <a:lnTo>
                  <a:pt x="45721" y="2"/>
                </a:lnTo>
                <a:lnTo>
                  <a:pt x="45722" y="318"/>
                </a:lnTo>
                <a:lnTo>
                  <a:pt x="223203" y="318"/>
                </a:lnTo>
                <a:lnTo>
                  <a:pt x="223203" y="46040"/>
                </a:lnTo>
                <a:lnTo>
                  <a:pt x="45718" y="46037"/>
                </a:lnTo>
                <a:lnTo>
                  <a:pt x="45722" y="222886"/>
                </a:lnTo>
                <a:lnTo>
                  <a:pt x="0" y="222886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45" name="Freeform 11"/>
          <p:cNvSpPr/>
          <p:nvPr>
            <p:custDataLst>
              <p:tags r:id="rId5"/>
            </p:custDataLst>
          </p:nvPr>
        </p:nvSpPr>
        <p:spPr>
          <a:xfrm>
            <a:off x="9813610" y="5566545"/>
            <a:ext cx="223206" cy="223210"/>
          </a:xfrm>
          <a:custGeom>
            <a:avLst/>
            <a:gdLst>
              <a:gd name="connsiteX0" fmla="*/ 177485 w 223206"/>
              <a:gd name="connsiteY0" fmla="*/ 0 h 223210"/>
              <a:gd name="connsiteX1" fmla="*/ 223206 w 223206"/>
              <a:gd name="connsiteY1" fmla="*/ 2 h 223210"/>
              <a:gd name="connsiteX2" fmla="*/ 223203 w 223206"/>
              <a:gd name="connsiteY2" fmla="*/ 222887 h 223210"/>
              <a:gd name="connsiteX3" fmla="*/ 222885 w 223206"/>
              <a:gd name="connsiteY3" fmla="*/ 222886 h 223210"/>
              <a:gd name="connsiteX4" fmla="*/ 222885 w 223206"/>
              <a:gd name="connsiteY4" fmla="*/ 223210 h 223210"/>
              <a:gd name="connsiteX5" fmla="*/ 0 w 223206"/>
              <a:gd name="connsiteY5" fmla="*/ 223203 h 223210"/>
              <a:gd name="connsiteX6" fmla="*/ 1 w 223206"/>
              <a:gd name="connsiteY6" fmla="*/ 177486 h 223210"/>
              <a:gd name="connsiteX7" fmla="*/ 177482 w 223206"/>
              <a:gd name="connsiteY7" fmla="*/ 177482 h 223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206" h="223210">
                <a:moveTo>
                  <a:pt x="177485" y="0"/>
                </a:moveTo>
                <a:lnTo>
                  <a:pt x="223206" y="2"/>
                </a:lnTo>
                <a:lnTo>
                  <a:pt x="223203" y="222887"/>
                </a:lnTo>
                <a:lnTo>
                  <a:pt x="222885" y="222886"/>
                </a:lnTo>
                <a:lnTo>
                  <a:pt x="222885" y="223210"/>
                </a:lnTo>
                <a:lnTo>
                  <a:pt x="0" y="223203"/>
                </a:lnTo>
                <a:lnTo>
                  <a:pt x="1" y="177486"/>
                </a:lnTo>
                <a:lnTo>
                  <a:pt x="177482" y="177482"/>
                </a:lnTo>
                <a:close/>
              </a:path>
            </a:pathLst>
          </a:custGeom>
          <a:solidFill>
            <a:schemeClr val="dk1">
              <a:lumMod val="75000"/>
              <a:lumOff val="25000"/>
            </a:schemeClr>
          </a:solidFill>
          <a:ln>
            <a:solidFill>
              <a:schemeClr val="dk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rmAutofit fontScale="40000"/>
          </a:bodyPr>
          <a:p>
            <a:pPr algn="ctr"/>
            <a:endParaRPr lang="zh-CN" altLang="en-US">
              <a:solidFill>
                <a:schemeClr val="l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30505" y="9613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基础结构</a:t>
            </a:r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-3</a:t>
            </a:r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段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75" y="1329690"/>
            <a:ext cx="10481310" cy="40151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254125" y="500126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所有的上涨，从回落不创新低开始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所有的下跌，从反弹不创新高开始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  <a:p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</a:rPr>
              <a:t>3</a:t>
            </a:r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段可以合并为更大的一段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23785" y="450977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结构调整充分：一般从时间上来判断，第三段是主升（跌）段，大于等于第一段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665" y="1640205"/>
            <a:ext cx="5114925" cy="2200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574675" y="11029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如何判断趋势从下跌转上涨得到一定的确认？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445" y="1524000"/>
            <a:ext cx="5579110" cy="31648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425825" y="50742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扭转下跌过程中的关键位置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283210" y="9258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基础结构</a:t>
            </a:r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-5</a:t>
            </a:r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段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395" y="1294130"/>
            <a:ext cx="9810750" cy="37719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842895" y="4986655"/>
            <a:ext cx="68345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第三段又长又抖，容易产生惯性，形成趋势的延展成为</a:t>
            </a:r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段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第</a:t>
            </a:r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段和第</a:t>
            </a:r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4</a:t>
            </a:r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段一般是</a:t>
            </a:r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V</a:t>
            </a:r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形或者平台，对应关系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  <a:p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5</a:t>
            </a:r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段里面，</a:t>
            </a:r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2</a:t>
            </a:r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不进</a:t>
            </a:r>
            <a:r>
              <a:rPr lang="en-US" altLang="zh-CN">
                <a:latin typeface="方正黑体简体" panose="02000000000000000000" charset="-122"/>
                <a:ea typeface="方正黑体简体" panose="02000000000000000000" charset="-122"/>
                <a:cs typeface="方正黑体简体" panose="02000000000000000000" charset="-122"/>
              </a:rPr>
              <a:t>4</a:t>
            </a:r>
            <a:endParaRPr lang="en-US" altLang="zh-CN">
              <a:latin typeface="方正黑体简体" panose="02000000000000000000" charset="-122"/>
              <a:ea typeface="方正黑体简体" panose="02000000000000000000" charset="-122"/>
              <a:cs typeface="方正黑体简体" panose="02000000000000000000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925" y="882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趋势的演变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90" y="1620520"/>
            <a:ext cx="3162300" cy="20097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40" y="739140"/>
            <a:ext cx="4225925" cy="18059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985" y="2329180"/>
            <a:ext cx="4130675" cy="18738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8830" y="3780790"/>
            <a:ext cx="3816985" cy="19354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3555" y="476186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方正黑体简体" panose="02000000000000000000" charset="-122"/>
                <a:ea typeface="方正黑体简体" panose="02000000000000000000" charset="-122"/>
              </a:rPr>
              <a:t>演变的原因跟行情、板块、情绪等都会有关系，指数的演变是最稳定的</a:t>
            </a:r>
            <a:endParaRPr lang="zh-CN" altLang="en-US">
              <a:latin typeface="方正黑体简体" panose="02000000000000000000" charset="-122"/>
              <a:ea typeface="方正黑体简体" panose="02000000000000000000" charset="-122"/>
            </a:endParaRPr>
          </a:p>
        </p:txBody>
      </p:sp>
      <p:sp>
        <p:nvSpPr>
          <p:cNvPr id="12" name="右箭头 11"/>
          <p:cNvSpPr/>
          <p:nvPr/>
        </p:nvSpPr>
        <p:spPr>
          <a:xfrm>
            <a:off x="3487420" y="1570355"/>
            <a:ext cx="1473835" cy="3092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475990" y="2641600"/>
            <a:ext cx="1473835" cy="30924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>
            <a:off x="3475990" y="3914140"/>
            <a:ext cx="1588135" cy="41275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PLACING_PICTURE_USER_VIEWPORT" val="{&quot;height&quot;:6012,&quot;width&quot;:12780}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04402_7*i*2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e080112864024143bbebad68e031736a"/>
  <p:tag name="KSO_WM_UNIT_DECORATE_INFO" val="{&quot;DecorateInfoH&quot;:{&quot;IsAbs&quot;:true},&quot;DecorateInfoW&quot;:{&quot;IsAbs&quot;:true},&quot;DecorateInfoX&quot;:{&quot;IsAbs&quot;:true,&quot;Pos&quot;:0},&quot;DecorateInfoY&quot;:{&quot;IsAbs&quot;:true,&quot;Pos&quot;:2},&quot;ReferentInfo&quot;:{&quot;Id&quot;:&quot;73a037ddd88b43ceb376f094c20f95fa&quot;,&quot;X&quot;:{&quot;Pos&quot;:0},&quot;Y&quot;:{&quot;Pos&quot;:0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04402_7*i*1"/>
  <p:tag name="KSO_WM_TEMPLATE_CATEGORY" val="custom"/>
  <p:tag name="KSO_WM_TEMPLATE_INDEX" val="20204402"/>
  <p:tag name="KSO_WM_UNIT_LAYERLEVEL" val="1"/>
  <p:tag name="KSO_WM_TAG_VERSION" val="1.0"/>
  <p:tag name="KSO_WM_BEAUTIFY_FLAG" val=""/>
  <p:tag name="KSO_WM_UNIT_BLOCK" val="0"/>
  <p:tag name="KSO_WM_UNIT_SM_LIMIT_TYPE" val="0"/>
  <p:tag name="KSO_WM_UNIT_DEC_AREA_ID" val="6efd75922b944797a8c6069bd9476f96"/>
  <p:tag name="KSO_WM_UNIT_DECORATE_INFO" val="{&quot;DecorateInfoH&quot;:{&quot;IsAbs&quot;:true},&quot;DecorateInfoW&quot;:{&quot;IsAbs&quot;:true},&quot;DecorateInfoX&quot;:{&quot;IsAbs&quot;:true,&quot;Pos&quot;:2},&quot;DecorateInfoY&quot;:{&quot;IsAbs&quot;:true,&quot;Pos&quot;:0},&quot;ReferentInfo&quot;:{&quot;Id&quot;:&quot;73a037ddd88b43ceb376f094c20f95fa&quot;,&quot;X&quot;:{&quot;Pos&quot;:2},&quot;Y&quot;:{&quot;Pos&quot;:2}},&quot;whChangeMode&quot;:0}"/>
  <p:tag name="KSO_WM_CHIP_GROUPID" val="5f2a4d1d1f3c142e57c6bacd"/>
  <p:tag name="KSO_WM_CHIP_XID" val="5f2a4d1d1f3c142e57c6bace"/>
  <p:tag name="KSO_WM_CHIP_FILLAREA_FILL_RULE" val="{&quot;fill_align&quot;:&quot;cm&quot;,&quot;fill_mode&quot;:&quot;adaptive&quot;,&quot;sacle_strategy&quot;:&quot;smart&quot;}"/>
  <p:tag name="KSO_WM_ASSEMBLE_CHIP_INDEX" val="06bb2002917143c890613e5d6970abf1"/>
  <p:tag name="KSO_WM_UNIT_FILL_FORE_SCHEMECOLOR_INDEX_BRIGHTNESS" val="0.25"/>
  <p:tag name="KSO_WM_UNIT_FILL_FORE_SCHEMECOLOR_INDEX" val="13"/>
  <p:tag name="KSO_WM_UNIT_FILL_TYPE" val="1"/>
  <p:tag name="KSO_WM_UNIT_LINE_FORE_SCHEMECOLOR_INDEX_BRIGHTNESS" val="0.25"/>
  <p:tag name="KSO_WM_UNIT_LINE_FORE_SCHEMECOLOR_INDEX" val="13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"/>
</p:tagLst>
</file>

<file path=ppt/tags/tag5.xml><?xml version="1.0" encoding="utf-8"?>
<p:tagLst xmlns:p="http://schemas.openxmlformats.org/presentationml/2006/main">
  <p:tag name="commondata" val="eyJoZGlkIjoiYjFiZjg5YWE0OTBkNTkxNmFmMWFhNTE1MzkyYmIyZGQ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673</Words>
  <Application>WPS 演示</Application>
  <PresentationFormat>宽屏</PresentationFormat>
  <Paragraphs>88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方正黑体简体</vt:lpstr>
      <vt:lpstr>微软雅黑</vt:lpstr>
      <vt:lpstr>Calibri</vt:lpstr>
      <vt:lpstr>Arial Unicode MS</vt:lpstr>
      <vt:lpstr>WPS</vt:lpstr>
      <vt:lpstr>主升系列课程 结构和标准之间的关系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脱轨地铁</cp:lastModifiedBy>
  <cp:revision>25</cp:revision>
  <dcterms:created xsi:type="dcterms:W3CDTF">2024-10-14T05:06:00Z</dcterms:created>
  <dcterms:modified xsi:type="dcterms:W3CDTF">2024-10-22T08:46:57Z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EDE0836E556D4FAA9AA907D19208C3AD_12</vt:lpwstr>
  </property>
</Properties>
</file>