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57" r:id="rId3"/>
    <p:sldId id="1080" r:id="rId5"/>
    <p:sldId id="1081" r:id="rId6"/>
    <p:sldId id="1120" r:id="rId7"/>
    <p:sldId id="1167" r:id="rId8"/>
    <p:sldId id="1360" r:id="rId9"/>
    <p:sldId id="1165" r:id="rId10"/>
    <p:sldId id="1405" r:id="rId11"/>
    <p:sldId id="1273" r:id="rId12"/>
    <p:sldId id="961" r:id="rId13"/>
    <p:sldId id="1014" r:id="rId14"/>
    <p:sldId id="941" r:id="rId15"/>
    <p:sldId id="1245" r:id="rId16"/>
    <p:sldId id="1246" r:id="rId17"/>
    <p:sldId id="861" r:id="rId18"/>
    <p:sldId id="1421" r:id="rId19"/>
    <p:sldId id="952" r:id="rId20"/>
    <p:sldId id="1121" r:id="rId21"/>
    <p:sldId id="1024" r:id="rId22"/>
    <p:sldId id="1328" r:id="rId23"/>
    <p:sldId id="975" r:id="rId24"/>
    <p:sldId id="1119" r:id="rId25"/>
    <p:sldId id="1358" r:id="rId26"/>
    <p:sldId id="1082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B9"/>
    <a:srgbClr val="AB5418"/>
    <a:srgbClr val="A34507"/>
    <a:srgbClr val="A24406"/>
    <a:srgbClr val="FDB64E"/>
    <a:srgbClr val="FCB44C"/>
    <a:srgbClr val="FBB24B"/>
    <a:srgbClr val="FAB04A"/>
    <a:srgbClr val="FAB14A"/>
    <a:srgbClr val="E0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75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ppt 封面7-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270"/>
            <a:ext cx="1219200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5.png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image" Target="../media/image9.png"/><Relationship Id="rId3" Type="http://schemas.openxmlformats.org/officeDocument/2006/relationships/tags" Target="../tags/tag33.xml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12.png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Relationship Id="rId3" Type="http://schemas.openxmlformats.org/officeDocument/2006/relationships/image" Target="../media/image1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49.xml"/><Relationship Id="rId3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9.png"/><Relationship Id="rId2" Type="http://schemas.openxmlformats.org/officeDocument/2006/relationships/tags" Target="../tags/tag51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image" Target="../media/image8.png"/><Relationship Id="rId3" Type="http://schemas.openxmlformats.org/officeDocument/2006/relationships/tags" Target="../tags/tag55.xml"/><Relationship Id="rId2" Type="http://schemas.openxmlformats.org/officeDocument/2006/relationships/image" Target="../media/image9.png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9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9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5.png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5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16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9215" y="804545"/>
            <a:ext cx="56095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4240" y="4286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39415" y="2152015"/>
            <a:ext cx="4406900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1.找抄底先锋定0点（一年以内）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五边形 5" descr="7b0a20202020227461726765744964223a202270726f636573734f6e6c696e65576f7264417274222c0a2020202022776f7264617274223a20227b5c2269645c223a32353030333834392c5c227469645c223a5c225c227d220a7d0a"/>
          <p:cNvSpPr/>
          <p:nvPr>
            <p:custDataLst>
              <p:tags r:id="rId2"/>
            </p:custDataLst>
          </p:nvPr>
        </p:nvSpPr>
        <p:spPr>
          <a:xfrm>
            <a:off x="2098040" y="229489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b="1">
              <a:ln w="2419" cmpd="sng">
                <a:solidFill>
                  <a:srgbClr val="FFEA75"/>
                </a:solidFill>
                <a:prstDash val="solid"/>
              </a:ln>
              <a:gradFill>
                <a:gsLst>
                  <a:gs pos="99000">
                    <a:srgbClr val="FF7373">
                      <a:alpha val="100000"/>
                    </a:srgbClr>
                  </a:gs>
                  <a:gs pos="0">
                    <a:srgbClr val="FF8F8E"/>
                  </a:gs>
                </a:gsLst>
                <a:lin ang="16200000" scaled="1"/>
              </a:gradFill>
              <a:effectLst>
                <a:innerShdw blurRad="6048" dist="50800" dir="18900000">
                  <a:srgbClr val="89210D">
                    <a:alpha val="29000"/>
                  </a:srgbClr>
                </a:innerShdw>
                <a:reflection blurRad="8467" stA="38000" endA="900" endPos="60000" dist="38100" dir="5400000" sy="-100000" algn="bl" rotWithShape="0"/>
              </a:effectLst>
              <a:latin typeface="汉仪颜楷简" panose="00020600040101010101" charset="-122"/>
              <a:ea typeface="汉仪颜楷简" panose="000206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939415" y="3345180"/>
            <a:ext cx="7916545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2.先看最低点判断，哪个最先出买点就用哪个抄底先锋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9" name="五边形 28"/>
          <p:cNvSpPr/>
          <p:nvPr>
            <p:custDataLst>
              <p:tags r:id="rId4"/>
            </p:custDataLst>
          </p:nvPr>
        </p:nvSpPr>
        <p:spPr>
          <a:xfrm>
            <a:off x="2098040" y="346075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1047121" y="17965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10632125" y="428702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05" y="771525"/>
            <a:ext cx="11731625" cy="54057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划分资金区域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资金流入区域开始：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出现“强”字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，即代表资金流入区间开始，资金流入出现</a:t>
            </a:r>
            <a:r>
              <a:rPr lang="en-US" altLang="zh-CN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也算。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资金流出区域开始：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操盘决策上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红色＜白色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或者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黄色＜绿色*2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出现连续</a:t>
            </a:r>
            <a:r>
              <a:rPr lang="en-US" altLang="zh-CN" sz="4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4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天或以上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，出现的第一天，就是回调的开始。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0954" b="11354"/>
          <a:stretch>
            <a:fillRect/>
          </a:stretch>
        </p:blipFill>
        <p:spPr>
          <a:xfrm>
            <a:off x="267335" y="3040380"/>
            <a:ext cx="10500360" cy="3320415"/>
          </a:xfrm>
          <a:prstGeom prst="rect">
            <a:avLst/>
          </a:prstGeom>
        </p:spPr>
      </p:pic>
      <p:pic>
        <p:nvPicPr>
          <p:cNvPr id="4" name="图片 3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95" y="3329305"/>
            <a:ext cx="34747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绿色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2640" y="3235325"/>
            <a:ext cx="3324860" cy="158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绿色*2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256020"/>
            <a:ext cx="362204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企业微信截图_202211291531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875" y="2410460"/>
            <a:ext cx="10858500" cy="363791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89305" y="1441450"/>
            <a:ext cx="10172700" cy="7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</a:t>
            </a: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”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字出现，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强字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前面一定有至少三天的资金流出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，且强字所在的位置，一定是处于一个资金的流入阶段的</a:t>
            </a:r>
            <a:r>
              <a:rPr lang="zh-CN" altLang="en-US" sz="1400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。</a:t>
            </a:r>
            <a:br>
              <a:rPr lang="zh-CN" altLang="en-US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b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强字只有  区分资金的流入流出区间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的功能，没有其他任何含义，不能见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“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”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买入。</a:t>
            </a:r>
            <a:endParaRPr lang="zh-CN" altLang="en-US" sz="1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73125" y="798195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</a:rPr>
              <a:t>注意：</a:t>
            </a:r>
            <a:endParaRPr 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3670" y="70929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1660" y="2342515"/>
            <a:ext cx="9355455" cy="1072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7030A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①扭转下跌趋势的标准：一涨阶段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、一高）</a:t>
            </a:r>
            <a:endParaRPr lang="zh-CN" altLang="en-US" sz="3200" b="1">
              <a:solidFill>
                <a:srgbClr val="FF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798195"/>
            <a:ext cx="11999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B)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81660" y="3415030"/>
            <a:ext cx="11184890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②扭转之后的调整阶段的取点标准：二回阶段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710" y="729615"/>
            <a:ext cx="4655185" cy="591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一涨：扭转下跌趋势的标准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1321435"/>
            <a:ext cx="5176520" cy="3162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(1).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判断底部区域位置：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抄底先锋出现（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拐点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(2)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判断趋势扭转</a:t>
            </a:r>
            <a:r>
              <a:rPr lang="en-US" altLang="zh-CN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多空趋势线在操盘线上方（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(3)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判断变盘信号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操盘决策出资金流入（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资金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(4).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判断上涨的力量：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主力进出黄色超过</a:t>
            </a: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天或以上（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46005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启动点到第一个资金流出区域开始前，一整个阶段的最高</a:t>
            </a:r>
            <a:r>
              <a:rPr lang="zh-CN" altLang="en-US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收盘价，</a:t>
            </a:r>
            <a:r>
              <a:rPr lang="zh-CN" altLang="en-US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（一高取点时，相邻的两个资金流入区间，若是收盘创新高，那一高后移，新高取代一高成为新的一高）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88560" y="729615"/>
            <a:ext cx="6513830" cy="548386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73685" y="1418590"/>
            <a:ext cx="3659505" cy="474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确立一高后，紧邻一高右侧的，第一次资金流出阶段的最低价</a:t>
            </a: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确定A点后，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紧邻A点右侧的完整资金流入阶段的最高收盘价</a:t>
            </a:r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①一高大于二高</a:t>
            </a:r>
            <a:b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②二高这个完整资金流入区域只能取二高这一个点</a:t>
            </a:r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二高右侧资金流出开始，到出这个金钥匙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这个阶段的最低价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（不低于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点）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en-US" altLang="zh-CN" sz="2000" dirty="0">
              <a:solidFill>
                <a:srgbClr val="A24406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260" y="826135"/>
            <a:ext cx="8575040" cy="76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②扭转之后的调整阶段的取点标准：二回阶段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  <a:p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635" y="5084445"/>
            <a:ext cx="40005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1285875"/>
            <a:ext cx="718693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015" y="1913890"/>
            <a:ext cx="4612005" cy="1299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时间上满足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一高到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】＜【二高到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（后脚长）</a:t>
            </a:r>
            <a:b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en-US" altLang="zh-CN" sz="2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049655" y="76073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满足长短脚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720" y="3557905"/>
            <a:ext cx="369887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到这里就可以把股票加入自选了</a:t>
            </a:r>
            <a:endParaRPr lang="zh-CN" altLang="en-US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" y="4358640"/>
            <a:ext cx="2368550" cy="880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90" y="5505450"/>
            <a:ext cx="2368550" cy="6026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850" y="1316990"/>
            <a:ext cx="73914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1405890"/>
            <a:ext cx="7059295" cy="46716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70980" y="2965450"/>
            <a:ext cx="5549265" cy="196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点：</a:t>
            </a:r>
            <a:b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符合选股标准：符合取点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长短脚</a:t>
            </a:r>
            <a:b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出金钥匙信号后第一次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回踩钓鱼线低吸</a:t>
            </a:r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084580" y="81280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步骤五：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金钥匙后低吸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812800"/>
            <a:ext cx="2170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</a:t>
            </a:r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讲解</a:t>
            </a:r>
            <a:endParaRPr 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" y="642620"/>
            <a:ext cx="828675" cy="8286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30630" y="1471295"/>
            <a:ext cx="973010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日线取点顺序：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（不低于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）、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金钥匙、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endParaRPr lang="en-US" altLang="zh-CN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10" y="3200400"/>
            <a:ext cx="4507865" cy="14535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" y="1687195"/>
            <a:ext cx="11405870" cy="443039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一高、二高都是看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收盘价，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取点时是阴线还是阳线，都没关系，只选收盘价最高的。</a:t>
            </a: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2.0点、A点、B点、C点都看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最低价，</a:t>
            </a:r>
            <a:r>
              <a:rPr lang="zh-CN" altLang="en-US" sz="2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取点时是阴线还是阳线，都没关系，只选下影线最低的（最低价）。</a:t>
            </a:r>
            <a:endParaRPr lang="zh-CN" altLang="en-US" sz="2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一高和二高收盘价可以相同。（相同的收盘价看最高价高的那个是一高）</a:t>
            </a:r>
            <a:endParaRPr lang="zh-CN" altLang="en-US" sz="26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4.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最极端的情况，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点、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点三个最低价相等，也是可以的，是符合体系的。</a:t>
            </a: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670" y="996950"/>
            <a:ext cx="828040" cy="828040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3"/>
            </p:custDataLst>
          </p:nvPr>
        </p:nvSpPr>
        <p:spPr>
          <a:xfrm>
            <a:off x="11276650" y="594500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758196" y="86059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714375"/>
            <a:ext cx="47605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特殊情况及重点提醒：</a:t>
            </a:r>
            <a:endParaRPr lang="zh-CN" altLang="en-US" sz="36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0195" y="1954530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466725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日线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主升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交易思路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2210" y="3429000"/>
            <a:ext cx="3561715" cy="2296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通过学习和训练，学会：</a:t>
            </a:r>
            <a:br>
              <a:rPr lang="en-US" altLang="zh-CN" sz="2400" b="1">
                <a:solidFill>
                  <a:srgbClr val="7030A0"/>
                </a:solidFill>
              </a:rPr>
            </a:br>
            <a:br>
              <a:rPr lang="en-US" altLang="zh-CN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1</a:t>
            </a:r>
            <a:r>
              <a:rPr lang="zh-CN" altLang="en-US" sz="2400" b="1">
                <a:solidFill>
                  <a:srgbClr val="7030A0"/>
                </a:solidFill>
              </a:rPr>
              <a:t>、如何选股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</a:t>
            </a:r>
            <a:r>
              <a:rPr lang="zh-CN" altLang="en-US" sz="2400" b="1">
                <a:solidFill>
                  <a:srgbClr val="7030A0"/>
                </a:solidFill>
              </a:rPr>
              <a:t>、如何买卖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、如何优选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4</a:t>
            </a:r>
            <a:r>
              <a:rPr lang="zh-CN" altLang="en-US" sz="2400" b="1">
                <a:solidFill>
                  <a:srgbClr val="7030A0"/>
                </a:solidFill>
              </a:rPr>
              <a:t>、总结提升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1120" y="4702810"/>
            <a:ext cx="11417935" cy="1228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强化版纠错与卖出标准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（进一步练习强化执行力，卖出规则明晚详细讲解）</a:t>
            </a:r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1212469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573655" y="2813685"/>
            <a:ext cx="8496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取点顺序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B（不低于0）、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金钥匙、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C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73582" y="3753195"/>
            <a:ext cx="77341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要多去动手画一画，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开始复盘满足后脚长的股票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3"/>
            </p:custDataLst>
          </p:nvPr>
        </p:nvSpPr>
        <p:spPr>
          <a:xfrm>
            <a:off x="1359871" y="3597208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4"/>
            </p:custDataLst>
          </p:nvPr>
        </p:nvSpPr>
        <p:spPr>
          <a:xfrm>
            <a:off x="1359871" y="2495504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课程总结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82795" y="2329180"/>
            <a:ext cx="525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强化版主升选股取点规则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82786" y="3550978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讲解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2536" y="4574791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后续训练安排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4"/>
            </p:custDataLst>
          </p:nvPr>
        </p:nvSpPr>
        <p:spPr>
          <a:xfrm>
            <a:off x="3206451" y="2118637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5"/>
            </p:custDataLst>
          </p:nvPr>
        </p:nvSpPr>
        <p:spPr>
          <a:xfrm>
            <a:off x="3206451" y="3234363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>
            <p:custDataLst>
              <p:tags r:id="rId6"/>
            </p:custDataLst>
          </p:nvPr>
        </p:nvSpPr>
        <p:spPr>
          <a:xfrm>
            <a:off x="3206451" y="4364748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10"/>
            </p:custDataLst>
          </p:nvPr>
        </p:nvSpPr>
        <p:spPr>
          <a:xfrm>
            <a:off x="838200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今日课程安排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4723" y="2399030"/>
            <a:ext cx="2997207" cy="1606175"/>
            <a:chOff x="1231331" y="2488038"/>
            <a:chExt cx="2997223" cy="1606208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231331" y="2525764"/>
              <a:ext cx="2623834" cy="15684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买股票前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灵魂三问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</p:txBody>
        </p:sp>
      </p:grpSp>
      <p:sp>
        <p:nvSpPr>
          <p:cNvPr id="48" name="图形 13"/>
          <p:cNvSpPr/>
          <p:nvPr/>
        </p:nvSpPr>
        <p:spPr>
          <a:xfrm>
            <a:off x="4983816" y="138171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9573" y="1386971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是否有可用仓位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/>
        </p:nvSpPr>
        <p:spPr>
          <a:xfrm>
            <a:off x="4983816" y="255852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9573" y="2564026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是否同一个体系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/>
        </p:nvSpPr>
        <p:spPr>
          <a:xfrm>
            <a:off x="4983816" y="3735341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9573" y="3740839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做错了会亏多少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39770" y="1390433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39770" y="2608116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39770" y="3786524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9573" y="206586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机会来了我是否有仓位去把握？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573" y="434805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我的底线在哪里？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9573" y="3206961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赚到的方式我能否复制？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370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9585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797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51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560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770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7830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5110" y="104394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为什么资金有这样的运作过程？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806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100" y="707390"/>
            <a:ext cx="994189" cy="994189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8070" y="751840"/>
            <a:ext cx="310007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强化版主升选股标准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" y="1299845"/>
            <a:ext cx="7059295" cy="4671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72910" y="2332355"/>
            <a:ext cx="5286375" cy="214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、一高大于二高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点不低于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b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、一高到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＜二高到</a:t>
            </a:r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b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（后脚长）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710" y="642620"/>
            <a:ext cx="828675" cy="8286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5590" y="1058545"/>
            <a:ext cx="564324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</a:rPr>
              <a:t>趋势在下跌中，哪种是下跌更加充分？</a:t>
            </a:r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242820"/>
            <a:ext cx="688657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5470" y="2212340"/>
            <a:ext cx="4479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7010" y="5451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25470" y="2877820"/>
            <a:ext cx="4848225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划分资金区域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125470" y="3488055"/>
            <a:ext cx="6723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125470" y="529209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步骤五：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金钥匙后低吸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830" y="760095"/>
            <a:ext cx="9917430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日线主升选股标准：</a:t>
            </a:r>
            <a:r>
              <a:rPr lang="zh-CN" altLang="en-US" sz="48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符合取点</a:t>
            </a:r>
            <a:r>
              <a:rPr lang="en-US" altLang="zh-CN" sz="48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+</a:t>
            </a:r>
            <a:r>
              <a:rPr lang="zh-CN" altLang="en-US" sz="48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长短脚</a:t>
            </a:r>
            <a:endParaRPr lang="zh-CN" altLang="en-US" sz="4800" b="1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125470" y="469900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满足长短脚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  <p:tag name="KSO_WM_UNIT_PLACING_PICTURE_USER_VIEWPORT" val="{&quot;height&quot;:5439,&quot;width&quot;:16536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50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DIAGRAM_VIRTUALLY_FRAME" val="{&quot;height&quot;:160.6292125984252,&quot;left&quot;:107.0764566929134,&quot;top&quot;:196.4963779527559,&quot;width&quot;:793.8735433070866}"/>
</p:tagLst>
</file>

<file path=ppt/tags/tag69.xml><?xml version="1.0" encoding="utf-8"?>
<p:tagLst xmlns:p="http://schemas.openxmlformats.org/presentationml/2006/main">
  <p:tag name="KSO_WM_DIAGRAM_VIRTUALLY_FRAME" val="{&quot;height&quot;:160.6292125984252,&quot;left&quot;:107.0764566929134,&quot;top&quot;:196.4963779527559,&quot;width&quot;:793.8735433070866}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  <p:tag name="KSO_WM_DIAGRAM_VIRTUALLY_FRAME" val="{&quot;height&quot;:160.6292125984252,&quot;left&quot;:107.0764566929134,&quot;top&quot;:196.4963779527559,&quot;width&quot;:793.8735433070866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160.6292125984252,&quot;left&quot;:107.0764566929134,&quot;top&quot;:196.4963779527559,&quot;width&quot;:793.8735433070866}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jA4NTVhYjM2MTg2OGFiNzRkZGFlNTk1MGZiYmYxZDkifQ=="/>
  <p:tag name="KSO_WPP_MARK_KEY" val="8857545e-22c1-4d57-97c8-7133d89a2afd"/>
  <p:tag name="commondata" val="eyJoZGlkIjoiNzAzMGRjOTg5ZDU5ZjkzZDNhMjIyZjNkY2ZmYTUzZTg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演示</Application>
  <PresentationFormat>宽屏</PresentationFormat>
  <Paragraphs>241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方正黑体简体</vt:lpstr>
      <vt:lpstr>微软雅黑</vt:lpstr>
      <vt:lpstr>汉仪中黑简</vt:lpstr>
      <vt:lpstr>汉仪颜楷简</vt:lpstr>
      <vt:lpstr>Arial Unicode MS</vt:lpstr>
      <vt:lpstr>Calibri</vt:lpstr>
      <vt:lpstr>Wingdings</vt:lpstr>
      <vt:lpstr>黑体</vt:lpstr>
      <vt:lpstr>Office 主题</vt:lpstr>
      <vt:lpstr> 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课程总结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@好安静</cp:lastModifiedBy>
  <cp:revision>279</cp:revision>
  <dcterms:created xsi:type="dcterms:W3CDTF">2021-07-12T09:18:00Z</dcterms:created>
  <dcterms:modified xsi:type="dcterms:W3CDTF">2024-07-04T11:22:19Z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4EF87B9ACCEC4796A808A76744C84434_13</vt:lpwstr>
  </property>
  <property fmtid="{D5CDD505-2E9C-101B-9397-08002B2CF9AE}" pid="3" name="KSOProductBuildVer">
    <vt:lpwstr>2052-12.1.0.17133</vt:lpwstr>
  </property>
  <property fmtid="{D5CDD505-2E9C-101B-9397-08002B2CF9AE}" pid="4" name="commondata">
    <vt:lpwstr>eyJoZGlkIjoiNGE5N2VjOWEzNzVjM2Q5NDI4YjA3ZDkxZmQ3Mjc0OWQifQ==</vt:lpwstr>
  </property>
</Properties>
</file>