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357" r:id="rId3"/>
    <p:sldId id="1080" r:id="rId5"/>
    <p:sldId id="1081" r:id="rId6"/>
    <p:sldId id="1120" r:id="rId7"/>
    <p:sldId id="1167" r:id="rId8"/>
    <p:sldId id="1323" r:id="rId9"/>
    <p:sldId id="1359" r:id="rId10"/>
    <p:sldId id="1360" r:id="rId11"/>
    <p:sldId id="1165" r:id="rId12"/>
    <p:sldId id="1387" r:id="rId13"/>
    <p:sldId id="1273" r:id="rId14"/>
    <p:sldId id="961" r:id="rId15"/>
    <p:sldId id="1014" r:id="rId16"/>
    <p:sldId id="941" r:id="rId17"/>
    <p:sldId id="1245" r:id="rId18"/>
    <p:sldId id="1246" r:id="rId19"/>
    <p:sldId id="861" r:id="rId20"/>
    <p:sldId id="952" r:id="rId21"/>
    <p:sldId id="1121" r:id="rId22"/>
    <p:sldId id="1024" r:id="rId23"/>
    <p:sldId id="1328" r:id="rId24"/>
    <p:sldId id="1389" r:id="rId25"/>
    <p:sldId id="1390" r:id="rId26"/>
    <p:sldId id="975" r:id="rId27"/>
    <p:sldId id="1119" r:id="rId28"/>
    <p:sldId id="1358" r:id="rId29"/>
    <p:sldId id="1082" r:id="rId30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5" clrIdx="0"/>
  <p:cmAuthor id="2" name="作者" initials="作" lastIdx="0" clrIdx="1"/>
  <p:cmAuthor id="3" name="sharo" initials="s" lastIdx="1" clrIdx="2"/>
  <p:cmAuthor id="4" name="10107" initials="1" lastIdx="6" clrIdx="3"/>
  <p:cmAuthor id="5" name="销售四部直播06" initials="销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A0B9"/>
    <a:srgbClr val="AB5418"/>
    <a:srgbClr val="A34507"/>
    <a:srgbClr val="A24406"/>
    <a:srgbClr val="FDB64E"/>
    <a:srgbClr val="FCB44C"/>
    <a:srgbClr val="FBB24B"/>
    <a:srgbClr val="FAB04A"/>
    <a:srgbClr val="FAB14A"/>
    <a:srgbClr val="E0E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76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ppt 封面7-1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1270"/>
            <a:ext cx="12192000" cy="685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tags" Target="../tags/tag22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5.png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image" Target="../media/image5.png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.xml"/><Relationship Id="rId4" Type="http://schemas.openxmlformats.org/officeDocument/2006/relationships/image" Target="../media/image11.png"/><Relationship Id="rId3" Type="http://schemas.openxmlformats.org/officeDocument/2006/relationships/tags" Target="../tags/tag36.xml"/><Relationship Id="rId2" Type="http://schemas.openxmlformats.org/officeDocument/2006/relationships/image" Target="../media/image10.png"/><Relationship Id="rId1" Type="http://schemas.openxmlformats.org/officeDocument/2006/relationships/tags" Target="../tags/tag3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42.xml"/><Relationship Id="rId6" Type="http://schemas.openxmlformats.org/officeDocument/2006/relationships/image" Target="../media/image11.png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image" Target="../media/image12.png"/><Relationship Id="rId1" Type="http://schemas.openxmlformats.org/officeDocument/2006/relationships/tags" Target="../tags/tag38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image" Target="../media/image11.png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9.xml"/><Relationship Id="rId3" Type="http://schemas.openxmlformats.org/officeDocument/2006/relationships/image" Target="../media/image13.png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tags" Target="../tags/tag52.xml"/><Relationship Id="rId3" Type="http://schemas.openxmlformats.org/officeDocument/2006/relationships/image" Target="../media/image11.png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tags" Target="../tags/tag55.xml"/><Relationship Id="rId3" Type="http://schemas.openxmlformats.org/officeDocument/2006/relationships/image" Target="../media/image11.png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image" Target="../media/image11.png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image" Target="../media/image11.png"/><Relationship Id="rId1" Type="http://schemas.openxmlformats.org/officeDocument/2006/relationships/tags" Target="../tags/tag6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4.xml"/><Relationship Id="rId6" Type="http://schemas.openxmlformats.org/officeDocument/2006/relationships/image" Target="../media/image5.png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75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svg"/><Relationship Id="rId8" Type="http://schemas.openxmlformats.org/officeDocument/2006/relationships/image" Target="../media/image5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4" Type="http://schemas.openxmlformats.org/officeDocument/2006/relationships/image" Target="../media/image5.png"/><Relationship Id="rId3" Type="http://schemas.openxmlformats.org/officeDocument/2006/relationships/tags" Target="../tags/tag16.xml"/><Relationship Id="rId2" Type="http://schemas.openxmlformats.org/officeDocument/2006/relationships/image" Target="../media/image7.png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0.xml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3" Type="http://schemas.openxmlformats.org/officeDocument/2006/relationships/tags" Target="../tags/tag19.xml"/><Relationship Id="rId2" Type="http://schemas.openxmlformats.org/officeDocument/2006/relationships/image" Target="../media/image8.png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915" y="4888865"/>
            <a:ext cx="5584825" cy="1198245"/>
          </a:xfrm>
        </p:spPr>
        <p:txBody>
          <a:bodyPr>
            <a:normAutofit/>
          </a:bodyPr>
          <a:p>
            <a:r>
              <a:rPr lang="en-US" altLang="zh-CN" sz="32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</a:t>
            </a:r>
            <a:r>
              <a:rPr lang="zh-CN" altLang="en-US" sz="32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投资有风险，入市需谨慎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！</a:t>
            </a:r>
            <a:endParaRPr lang="zh-CN" altLang="en-US" sz="32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765" y="1254125"/>
            <a:ext cx="11126470" cy="3344545"/>
          </a:xfrm>
        </p:spPr>
        <p:txBody>
          <a:bodyPr>
            <a:noAutofit/>
          </a:bodyPr>
          <a:p>
            <a:pPr fontAlgn="auto">
              <a:lnSpc>
                <a:spcPct val="120000"/>
              </a:lnSpc>
            </a:pP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陆炳羽【</a:t>
            </a:r>
            <a:r>
              <a:rPr sz="23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A0150623100003</a:t>
            </a: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】：课程顾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问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王泽文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A0150623060004】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：编写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王冬冬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【A0150122070005】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：转述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fontAlgn="auto">
              <a:lnSpc>
                <a:spcPct val="120000"/>
              </a:lnSpc>
              <a:buNone/>
            </a:pPr>
            <a:b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郑重提示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：本课程所涉观点，非个人观点，均基于软件数据，仅供学习交流，不构成任何投资买卖建议，据此入市风险自负。 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zh-CN" altLang="en-US" sz="11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030" y="568325"/>
            <a:ext cx="828040" cy="82804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545" y="899160"/>
            <a:ext cx="8188960" cy="52692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12545" y="751840"/>
            <a:ext cx="4087495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第二种强势模型标准图形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343275" y="1638935"/>
            <a:ext cx="447929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步骤一：抄底先锋定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0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14620" y="45231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9075" y="680720"/>
            <a:ext cx="828040" cy="8280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43275" y="2670810"/>
            <a:ext cx="4848225" cy="551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微软雅黑" panose="020B0503020204020204" charset="-122"/>
                <a:sym typeface="+mn-ea"/>
              </a:rPr>
              <a:t>步骤二：</a:t>
            </a:r>
            <a:r>
              <a:rPr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微软雅黑" panose="020B0503020204020204" charset="-122"/>
                <a:sym typeface="+mn-ea"/>
              </a:rPr>
              <a:t>划分资金区域</a:t>
            </a:r>
            <a:endParaRPr lang="zh-CN" altLang="en-US" sz="3200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3343275" y="3670300"/>
            <a:ext cx="67233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步骤三：</a:t>
            </a:r>
            <a:r>
              <a:rPr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在对应的资金区域取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5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个</a:t>
            </a:r>
            <a:r>
              <a:rPr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343275" y="4612005"/>
            <a:ext cx="6511925" cy="59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p>
            <a:pPr algn="l"/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步骤四：</a:t>
            </a:r>
            <a:r>
              <a:rPr sz="32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DC点的确认</a:t>
            </a:r>
            <a:r>
              <a:rPr lang="zh-CN" sz="32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（进阶版会有变动）</a:t>
            </a:r>
            <a:endParaRPr lang="zh-CN" sz="3200" b="1" dirty="0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9170" y="759460"/>
            <a:ext cx="3646805" cy="671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日线主升取点步骤</a:t>
            </a:r>
            <a:endParaRPr lang="zh-CN" altLang="en-US" sz="28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9215" y="804545"/>
            <a:ext cx="560959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    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步骤一：抄底先锋定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0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74240" y="42868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939415" y="2152015"/>
            <a:ext cx="4406900" cy="306070"/>
          </a:xfrm>
          <a:prstGeom prst="rect">
            <a:avLst/>
          </a:prstGeom>
          <a:noFill/>
        </p:spPr>
        <p:txBody>
          <a:bodyPr wrap="square" bIns="0" rtlCol="0"/>
          <a:lstStyle/>
          <a:p>
            <a:pPr algn="l"/>
            <a:r>
              <a:rPr lang="en-US" altLang="zh-CN" sz="2000" b="1" spc="300">
                <a:solidFill>
                  <a:schemeClr val="accent2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1.找抄底先锋定0点（一年以内）</a:t>
            </a:r>
            <a:endParaRPr lang="en-US" altLang="zh-CN" sz="2000" b="1" spc="300">
              <a:solidFill>
                <a:schemeClr val="accent2"/>
              </a:solidFill>
              <a:uFillTx/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6" name="五边形 5" descr="7b0a20202020227461726765744964223a202270726f636573734f6e6c696e65576f7264417274222c0a2020202022776f7264617274223a20227b5c2269645c223a32353030333834392c5c227469645c223a5c225c227d220a7d0a"/>
          <p:cNvSpPr/>
          <p:nvPr>
            <p:custDataLst>
              <p:tags r:id="rId2"/>
            </p:custDataLst>
          </p:nvPr>
        </p:nvSpPr>
        <p:spPr>
          <a:xfrm>
            <a:off x="2098040" y="2294890"/>
            <a:ext cx="704215" cy="115570"/>
          </a:xfrm>
          <a:prstGeom prst="homePlate">
            <a:avLst>
              <a:gd name="adj" fmla="val 642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rgbClr val="E5CDA4">
              <a:shade val="50000"/>
            </a:srgbClr>
          </a:lnRef>
          <a:fillRef idx="1">
            <a:srgbClr val="E5CDA4"/>
          </a:fillRef>
          <a:effectRef idx="0">
            <a:srgbClr val="E5CDA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b="1">
              <a:ln w="2419" cmpd="sng">
                <a:solidFill>
                  <a:srgbClr val="FFEA75"/>
                </a:solidFill>
                <a:prstDash val="solid"/>
              </a:ln>
              <a:gradFill>
                <a:gsLst>
                  <a:gs pos="99000">
                    <a:srgbClr val="FF7373">
                      <a:alpha val="100000"/>
                    </a:srgbClr>
                  </a:gs>
                  <a:gs pos="0">
                    <a:srgbClr val="FF8F8E"/>
                  </a:gs>
                </a:gsLst>
                <a:lin ang="16200000" scaled="1"/>
              </a:gradFill>
              <a:effectLst>
                <a:innerShdw blurRad="6048" dist="50800" dir="18900000">
                  <a:srgbClr val="89210D">
                    <a:alpha val="29000"/>
                  </a:srgbClr>
                </a:innerShdw>
                <a:reflection blurRad="8467" stA="38000" endA="900" endPos="60000" dist="38100" dir="5400000" sy="-100000" algn="bl" rotWithShape="0"/>
              </a:effectLst>
              <a:latin typeface="汉仪颜楷简" panose="00020600040101010101" charset="-122"/>
              <a:ea typeface="汉仪颜楷简" panose="00020600040101010101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2939415" y="3345180"/>
            <a:ext cx="7916545" cy="306070"/>
          </a:xfrm>
          <a:prstGeom prst="rect">
            <a:avLst/>
          </a:prstGeom>
          <a:noFill/>
        </p:spPr>
        <p:txBody>
          <a:bodyPr wrap="square" bIns="0" rtlCol="0"/>
          <a:lstStyle/>
          <a:p>
            <a:pPr algn="l"/>
            <a:r>
              <a:rPr lang="en-US" altLang="zh-CN" sz="2000" b="1" spc="300">
                <a:solidFill>
                  <a:schemeClr val="accent2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2.先看最低点判断，哪个最先出买点就用哪个抄底先锋</a:t>
            </a:r>
            <a:endParaRPr lang="en-US" altLang="zh-CN" sz="2000" b="1" spc="300">
              <a:solidFill>
                <a:schemeClr val="accent2"/>
              </a:solidFill>
              <a:uFillTx/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29" name="五边形 28"/>
          <p:cNvSpPr/>
          <p:nvPr>
            <p:custDataLst>
              <p:tags r:id="rId4"/>
            </p:custDataLst>
          </p:nvPr>
        </p:nvSpPr>
        <p:spPr>
          <a:xfrm>
            <a:off x="2098040" y="3460750"/>
            <a:ext cx="704215" cy="115570"/>
          </a:xfrm>
          <a:prstGeom prst="homePlate">
            <a:avLst>
              <a:gd name="adj" fmla="val 642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rgbClr val="E5CDA4">
              <a:shade val="50000"/>
            </a:srgbClr>
          </a:lnRef>
          <a:fillRef idx="1">
            <a:srgbClr val="E5CDA4"/>
          </a:fillRef>
          <a:effectRef idx="0">
            <a:srgbClr val="E5CDA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1047121" y="179658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10632125" y="428702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19075" y="680720"/>
            <a:ext cx="828040" cy="82804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105" y="771525"/>
            <a:ext cx="11731625" cy="54057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       </a:t>
            </a:r>
            <a:r>
              <a:rPr lang="zh-CN" altLang="en-US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步骤二：</a:t>
            </a:r>
            <a:r>
              <a:rPr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划分资金区域</a:t>
            </a:r>
            <a:endParaRPr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资金流入区域开始：</a:t>
            </a:r>
            <a:r>
              <a:rPr lang="zh-CN" altLang="en-US" sz="2000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操盘决策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出现“强”字</a:t>
            </a:r>
            <a:r>
              <a:rPr lang="zh-CN" altLang="en-US" sz="2000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，即代表资金流入区间开始，资金流入出现</a:t>
            </a:r>
            <a:r>
              <a:rPr lang="en-US" altLang="zh-CN" sz="36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1</a:t>
            </a:r>
            <a:r>
              <a:rPr lang="zh-CN" altLang="en-US" sz="36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天</a:t>
            </a:r>
            <a:r>
              <a:rPr lang="zh-CN" altLang="en-US" sz="2000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也算。</a:t>
            </a:r>
            <a:b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0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资金流出区域开始：</a:t>
            </a:r>
            <a:r>
              <a:rPr lang="zh-CN" altLang="en-US" sz="20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操盘决策上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红色＜白色</a:t>
            </a:r>
            <a: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或者</a:t>
            </a:r>
            <a:r>
              <a:rPr lang="zh-CN" altLang="en-US" sz="2000" b="1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黄色＜绿色*2</a:t>
            </a:r>
            <a:r>
              <a:rPr lang="zh-CN" altLang="en-US" sz="20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出现连续</a:t>
            </a:r>
            <a:r>
              <a:rPr lang="en-US" altLang="zh-CN" sz="40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3</a:t>
            </a:r>
            <a:r>
              <a:rPr lang="zh-CN" altLang="en-US" sz="40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天或以上</a:t>
            </a:r>
            <a:r>
              <a:rPr lang="zh-CN" altLang="en-US" sz="20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，出现的第一天，就是回调的开始。</a:t>
            </a:r>
            <a:endParaRPr lang="zh-CN" altLang="en-US" sz="2000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10954" b="11354"/>
          <a:stretch>
            <a:fillRect/>
          </a:stretch>
        </p:blipFill>
        <p:spPr>
          <a:xfrm>
            <a:off x="205105" y="2943225"/>
            <a:ext cx="10500360" cy="3320415"/>
          </a:xfrm>
          <a:prstGeom prst="rect">
            <a:avLst/>
          </a:prstGeom>
        </p:spPr>
      </p:pic>
      <p:pic>
        <p:nvPicPr>
          <p:cNvPr id="4" name="图片 3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3695" y="642620"/>
            <a:ext cx="828675" cy="8286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7335" y="3223895"/>
            <a:ext cx="3474720" cy="1400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红色</a:t>
            </a:r>
            <a:r>
              <a:rPr lang="zh-CN" altLang="en-US" sz="36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＞白色</a:t>
            </a:r>
            <a:br>
              <a:rPr lang="zh-CN" altLang="en-US" sz="36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3600">
                <a:solidFill>
                  <a:srgbClr val="FFFF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黄色</a:t>
            </a:r>
            <a:r>
              <a:rPr lang="zh-CN" altLang="en-US" sz="36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＞</a:t>
            </a:r>
            <a:r>
              <a:rPr lang="zh-CN" altLang="en-US" sz="3600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绿色</a:t>
            </a:r>
            <a:r>
              <a:rPr lang="zh-CN" altLang="en-US" sz="3600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*2</a:t>
            </a:r>
            <a:endParaRPr lang="zh-CN" altLang="en-US" sz="3600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77435" y="3141980"/>
            <a:ext cx="3324860" cy="1588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红色</a:t>
            </a:r>
            <a:r>
              <a:rPr lang="zh-CN" altLang="en-US" sz="36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＜白色</a:t>
            </a:r>
            <a:br>
              <a:rPr lang="zh-CN" altLang="en-US" sz="36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3600">
                <a:solidFill>
                  <a:srgbClr val="FFFF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黄色</a:t>
            </a:r>
            <a:r>
              <a:rPr lang="zh-CN" altLang="en-US" sz="36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＜</a:t>
            </a:r>
            <a:r>
              <a:rPr lang="zh-CN" altLang="en-US" sz="3600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绿色*2</a:t>
            </a:r>
            <a:endParaRPr lang="zh-CN" altLang="en-US" sz="3600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7788275" y="6256020"/>
            <a:ext cx="3622040" cy="6019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企业微信截图_2022112915314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9875" y="2410460"/>
            <a:ext cx="10858500" cy="363791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789305" y="1441450"/>
            <a:ext cx="10172700" cy="7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2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2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“</a:t>
            </a:r>
            <a:r>
              <a:rPr lang="zh-CN" altLang="en-US" sz="14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强</a:t>
            </a:r>
            <a:r>
              <a:rPr lang="en-US" altLang="zh-CN" sz="14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”</a:t>
            </a:r>
            <a:r>
              <a:rPr lang="zh-CN" altLang="en-US" sz="14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字出现，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强字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前面一定有至少三天的资金流出</a:t>
            </a:r>
            <a:r>
              <a:rPr lang="zh-CN" altLang="en-US" sz="14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，且强字所在的位置，一定是处于一个资金的流入阶段的</a:t>
            </a:r>
            <a:r>
              <a:rPr lang="zh-CN" altLang="en-US" sz="1400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。</a:t>
            </a:r>
            <a:br>
              <a:rPr lang="zh-CN" altLang="en-US" sz="1400" dirty="0">
                <a:solidFill>
                  <a:srgbClr val="A34507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1400" dirty="0">
                <a:solidFill>
                  <a:srgbClr val="A34507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 </a:t>
            </a:r>
            <a:br>
              <a:rPr lang="en-US" altLang="zh-CN" sz="1400" dirty="0">
                <a:solidFill>
                  <a:srgbClr val="A34507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1400" dirty="0">
                <a:solidFill>
                  <a:srgbClr val="A34507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</a:t>
            </a:r>
            <a:r>
              <a:rPr lang="zh-CN" altLang="en-US" sz="14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强字只有  区分资金的流入流出区间</a:t>
            </a:r>
            <a:r>
              <a:rPr lang="en-US" altLang="zh-CN" sz="14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</a:t>
            </a:r>
            <a:r>
              <a:rPr lang="zh-CN" altLang="en-US" sz="14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的功能，没有其他任何含义，不能见</a:t>
            </a:r>
            <a:r>
              <a:rPr lang="en-US" altLang="zh-CN" sz="14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“</a:t>
            </a:r>
            <a:r>
              <a:rPr lang="zh-CN" altLang="en-US" sz="14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强</a:t>
            </a:r>
            <a:r>
              <a:rPr lang="en-US" altLang="zh-CN" sz="14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”</a:t>
            </a:r>
            <a:r>
              <a:rPr lang="zh-CN" altLang="en-US" sz="14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买入。</a:t>
            </a:r>
            <a:endParaRPr lang="zh-CN" altLang="en-US" sz="1400" b="1" dirty="0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873125" y="798195"/>
            <a:ext cx="1422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微软雅黑" panose="020B0503020204020204" charset="-122"/>
              </a:rPr>
              <a:t>注意：</a:t>
            </a:r>
            <a:endParaRPr 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微软雅黑" panose="020B0503020204020204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3670" y="709295"/>
            <a:ext cx="828040" cy="82804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81660" y="2342515"/>
            <a:ext cx="9355455" cy="1072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3200" b="1">
                <a:solidFill>
                  <a:srgbClr val="7030A0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①扭转下跌趋势的标准：一涨阶段</a:t>
            </a:r>
            <a:r>
              <a:rPr lang="zh-CN" altLang="en-US" sz="3200" b="1">
                <a:solidFill>
                  <a:srgbClr val="FF0000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0</a:t>
            </a:r>
            <a:r>
              <a:rPr lang="zh-CN" altLang="en-US" sz="3200" b="1">
                <a:solidFill>
                  <a:srgbClr val="FF0000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、一高）</a:t>
            </a:r>
            <a:endParaRPr lang="zh-CN" altLang="en-US" sz="3200" b="1">
              <a:solidFill>
                <a:srgbClr val="FF0000"/>
              </a:solidFill>
              <a:uFillTx/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9215" y="798195"/>
            <a:ext cx="1199959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   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步骤三：</a:t>
            </a:r>
            <a:r>
              <a:rPr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在对应的资金区域取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5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个</a:t>
            </a:r>
            <a:r>
              <a:rPr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(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0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、</a:t>
            </a:r>
            <a:r>
              <a:rPr 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一高、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、二高、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B)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13" name="图片 12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3695" y="642620"/>
            <a:ext cx="828675" cy="828675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581660" y="3415030"/>
            <a:ext cx="11184890" cy="1049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②扭转之后的调整阶段的取点标准：二回阶段</a:t>
            </a:r>
            <a:r>
              <a:rPr lang="zh-CN" altLang="en-US" sz="32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</a:t>
            </a:r>
            <a:r>
              <a:rPr lang="zh-CN" altLang="en-US" sz="32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、二高、</a:t>
            </a:r>
            <a:r>
              <a:rPr lang="en-US" altLang="zh-CN" sz="32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B</a:t>
            </a:r>
            <a:r>
              <a:rPr lang="zh-CN" altLang="en-US" sz="32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）</a:t>
            </a:r>
            <a:endParaRPr lang="zh-CN" altLang="en-US" sz="3200" b="1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sz="3200" b="1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2710" y="729615"/>
            <a:ext cx="4655185" cy="5918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一涨：扭转下跌趋势的标准</a:t>
            </a:r>
            <a:endParaRPr lang="zh-CN" altLang="en-US" sz="2800" b="1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0" y="1321435"/>
            <a:ext cx="5176520" cy="31623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(1).</a:t>
            </a:r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判断底部区域位置：</a:t>
            </a:r>
            <a:b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抄底先锋出现（</a:t>
            </a:r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拐点</a:t>
            </a:r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）</a:t>
            </a:r>
            <a:endParaRPr lang="zh-CN" altLang="en-US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r>
              <a:rPr lang="en-US" altLang="zh-CN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(2)</a:t>
            </a:r>
            <a:r>
              <a:rPr lang="en-US" altLang="zh-CN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.</a:t>
            </a:r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判断趋势扭转</a:t>
            </a:r>
            <a:r>
              <a:rPr lang="en-US" altLang="zh-CN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</a:t>
            </a:r>
            <a:b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多空趋势线在操盘线上方（</a:t>
            </a:r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趋势</a:t>
            </a:r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）</a:t>
            </a:r>
            <a:endParaRPr lang="zh-CN" altLang="en-US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r>
              <a:rPr lang="en-US" altLang="zh-CN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(3)</a:t>
            </a:r>
            <a:r>
              <a:rPr lang="en-US" altLang="zh-CN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.</a:t>
            </a:r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判断变盘信号</a:t>
            </a:r>
            <a: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</a:t>
            </a:r>
            <a:b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操盘决策出资金流入（</a:t>
            </a:r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资金</a:t>
            </a:r>
            <a: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）</a:t>
            </a:r>
            <a:endParaRPr lang="zh-CN" altLang="en-US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r>
              <a:rPr lang="en-US" altLang="zh-CN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(4).</a:t>
            </a:r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判断上涨的力量：</a:t>
            </a:r>
            <a:b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主力进出黄色超过</a:t>
            </a:r>
            <a:r>
              <a:rPr lang="en-US" altLang="zh-CN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3</a:t>
            </a:r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天或以上（</a:t>
            </a:r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主力</a:t>
            </a:r>
            <a: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）</a:t>
            </a:r>
            <a:endParaRPr lang="zh-CN" altLang="en-US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710" y="460057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一高</a:t>
            </a:r>
            <a:r>
              <a:rPr lang="zh-CN" altLang="en-US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</a:t>
            </a:r>
            <a:r>
              <a:rPr lang="en-US" altLang="zh-CN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0</a:t>
            </a:r>
            <a:r>
              <a:rPr lang="zh-CN" altLang="en-US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启动点到第一个资金流出区域开始前，一整个阶段的最高</a:t>
            </a:r>
            <a:r>
              <a:rPr lang="zh-CN" altLang="en-US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收盘价，</a:t>
            </a:r>
            <a:r>
              <a:rPr lang="zh-CN" altLang="en-US" dirty="0"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（一高取点时，相邻的两个资金流入区间，若是收盘创新高，那一高后移，新高取代一高成为新的一高）</a:t>
            </a:r>
            <a:endParaRPr lang="zh-CN" altLang="en-US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988560" y="729615"/>
            <a:ext cx="6513830" cy="548386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53695" y="1418590"/>
            <a:ext cx="3659505" cy="4749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</a:t>
            </a:r>
            <a:r>
              <a:rPr lang="zh-CN" altLang="en-US" sz="2000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</a:t>
            </a:r>
            <a:r>
              <a:rPr lang="zh-CN" altLang="en-US" sz="20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确立一高后，紧邻一高右侧的，第一次资金流出阶段的最低价</a:t>
            </a:r>
            <a:br>
              <a:rPr lang="zh-CN" altLang="en-US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二高</a:t>
            </a:r>
            <a:r>
              <a:rPr lang="zh-CN" altLang="en-US" sz="2000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确定A点后，</a:t>
            </a:r>
            <a:r>
              <a:rPr lang="zh-CN" altLang="en-US" sz="2000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紧邻A点右侧的完整资金流入阶段的最高收盘价</a:t>
            </a:r>
            <a:br>
              <a:rPr lang="zh-CN" altLang="en-US" sz="2000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000" b="1" dirty="0">
                <a:solidFill>
                  <a:schemeClr val="tx1"/>
                </a:solidFill>
                <a:highlight>
                  <a:srgbClr val="FF00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①一高大于二高</a:t>
            </a:r>
            <a:br>
              <a:rPr lang="zh-CN" altLang="en-US" sz="2000" b="1" dirty="0">
                <a:solidFill>
                  <a:schemeClr val="tx1"/>
                </a:solidFill>
                <a:highlight>
                  <a:srgbClr val="FF00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000" b="1" dirty="0">
                <a:solidFill>
                  <a:schemeClr val="tx1"/>
                </a:solidFill>
                <a:highlight>
                  <a:srgbClr val="FF00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②二高这个完整资金流入区域只能取二高这一个点</a:t>
            </a:r>
            <a:endParaRPr lang="zh-CN" altLang="en-US" sz="2000" dirty="0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pPr algn="l"/>
            <a:br>
              <a:rPr lang="zh-CN" altLang="en-US" sz="2000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B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点：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二高右侧资金流出开始，到出这个金钥匙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    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这个阶段的最低价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（不低于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0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点）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en-US" altLang="zh-CN" sz="2000" dirty="0">
              <a:solidFill>
                <a:srgbClr val="A24406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13" name="图片 12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3695" y="642620"/>
            <a:ext cx="828675" cy="8286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64260" y="826135"/>
            <a:ext cx="8575040" cy="764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②扭转之后的调整阶段的取点标准：二回阶段</a:t>
            </a:r>
            <a:endParaRPr lang="zh-CN" altLang="en-US" sz="2800" b="1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sym typeface="+mn-ea"/>
            </a:endParaRPr>
          </a:p>
          <a:p>
            <a:endParaRPr lang="zh-CN" altLang="en-US" sz="2800" b="1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120" y="5084445"/>
            <a:ext cx="400050" cy="361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9100" y="1285875"/>
            <a:ext cx="718693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36905" y="4082415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/>
                </a:solidFill>
              </a:rPr>
              <a:t>                         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9215" y="812800"/>
            <a:ext cx="5440680" cy="59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l"/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     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步骤四：</a:t>
            </a:r>
            <a:r>
              <a:rPr 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买点</a:t>
            </a:r>
            <a:r>
              <a:rPr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确认</a:t>
            </a:r>
            <a:endParaRPr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4" name="图片 3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3695" y="642620"/>
            <a:ext cx="828675" cy="828675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420" y="1405890"/>
            <a:ext cx="7059295" cy="46716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661910" y="2188210"/>
            <a:ext cx="3674745" cy="2654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C</a:t>
            </a:r>
            <a:r>
              <a:rPr lang="zh-CN" altLang="en-US" sz="24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点：</a:t>
            </a:r>
            <a:br>
              <a:rPr lang="en-US" altLang="zh-CN" sz="24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24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B</a:t>
            </a:r>
            <a:r>
              <a:rPr lang="zh-CN" altLang="en-US" sz="24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点后等出金钥匙信号后</a:t>
            </a:r>
            <a:br>
              <a:rPr lang="zh-CN" altLang="en-US" sz="24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4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4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回踩低吸（这个标准明天陆老师直播会详细讲解）</a:t>
            </a:r>
            <a:endParaRPr lang="zh-CN" altLang="en-US" sz="2400" b="1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9215" y="812800"/>
            <a:ext cx="21704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   </a:t>
            </a:r>
            <a:r>
              <a:rPr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案例示范</a:t>
            </a:r>
            <a:endParaRPr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4" name="图片 3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9710" y="642620"/>
            <a:ext cx="828675" cy="82867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230630" y="1471295"/>
            <a:ext cx="9730105" cy="995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日线取点顺序：</a:t>
            </a:r>
            <a:b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0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点、一高、</a:t>
            </a:r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、二高、</a:t>
            </a:r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B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（不低于</a:t>
            </a:r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0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）、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金钥匙、</a:t>
            </a:r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C</a:t>
            </a:r>
            <a:endParaRPr lang="en-US" altLang="zh-CN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9540" y="2604770"/>
            <a:ext cx="3306445" cy="3342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0" y="790258"/>
            <a:ext cx="12192000" cy="5441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660" y="1189990"/>
            <a:ext cx="8252460" cy="464248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670" y="1687195"/>
            <a:ext cx="11405870" cy="4430395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1.</a:t>
            </a:r>
            <a:r>
              <a:rPr lang="zh-CN" altLang="en-US" sz="26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一高、二高都是看</a:t>
            </a:r>
            <a:r>
              <a:rPr lang="zh-CN" altLang="en-US" sz="26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收盘价，</a:t>
            </a:r>
            <a:r>
              <a:rPr lang="zh-CN" altLang="en-US" sz="26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取点时是阴线还是阳线，都没关系，只选收盘价最高的。</a:t>
            </a:r>
            <a:endParaRPr lang="zh-CN" altLang="en-US" sz="2600" b="1" dirty="0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br>
              <a:rPr lang="zh-CN" altLang="en-US" sz="26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6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2.0点、A点、B点、C点都看</a:t>
            </a:r>
            <a:r>
              <a:rPr lang="zh-CN" altLang="en-US" sz="26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最低价，</a:t>
            </a:r>
            <a:r>
              <a:rPr lang="zh-CN" altLang="en-US" sz="26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取点时是阴线还是阳线，都没关系，只选下影线最低的（最低价）。</a:t>
            </a:r>
            <a:endParaRPr lang="zh-CN" altLang="en-US" sz="26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br>
              <a:rPr lang="zh-CN" altLang="en-US" sz="26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en-US" altLang="zh-CN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3.</a:t>
            </a:r>
            <a:r>
              <a:rPr lang="zh-CN" altLang="en-US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一高和二高收盘价可以相同。（相同的收盘价看最高价高的那个是一高）</a:t>
            </a:r>
            <a:endParaRPr lang="zh-CN" altLang="en-US" sz="2600" b="1" dirty="0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br>
              <a:rPr lang="zh-CN" altLang="en-US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en-US" altLang="zh-CN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4.</a:t>
            </a:r>
            <a:r>
              <a:rPr lang="zh-CN" altLang="en-US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最极端的情况，</a:t>
            </a:r>
            <a:r>
              <a:rPr lang="en-US" altLang="zh-CN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0</a:t>
            </a:r>
            <a:r>
              <a:rPr lang="zh-CN" altLang="en-US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点、</a:t>
            </a:r>
            <a:r>
              <a:rPr lang="en-US" altLang="zh-CN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</a:t>
            </a:r>
            <a:r>
              <a:rPr lang="zh-CN" altLang="en-US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点和</a:t>
            </a:r>
            <a:r>
              <a:rPr lang="en-US" altLang="zh-CN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B</a:t>
            </a:r>
            <a:r>
              <a:rPr lang="zh-CN" altLang="en-US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点三个最低价相等，也是可以的，是符合体系的。</a:t>
            </a:r>
            <a:br>
              <a:rPr lang="zh-CN" altLang="en-US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endParaRPr lang="zh-CN" altLang="en-US" sz="2600" b="1" dirty="0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pic>
        <p:nvPicPr>
          <p:cNvPr id="4" name="图片 3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3670" y="996950"/>
            <a:ext cx="828040" cy="828040"/>
          </a:xfrm>
          <a:prstGeom prst="rect">
            <a:avLst/>
          </a:prstGeom>
        </p:spPr>
      </p:pic>
      <p:sp>
        <p:nvSpPr>
          <p:cNvPr id="345" name="Freeform 11"/>
          <p:cNvSpPr/>
          <p:nvPr>
            <p:custDataLst>
              <p:tags r:id="rId3"/>
            </p:custDataLst>
          </p:nvPr>
        </p:nvSpPr>
        <p:spPr>
          <a:xfrm>
            <a:off x="11276650" y="594500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758196" y="86059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5235" y="714375"/>
            <a:ext cx="4760595" cy="641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特殊情况及重点提醒：</a:t>
            </a:r>
            <a:endParaRPr lang="zh-CN" altLang="en-US" sz="3600" b="1" dirty="0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66520" y="3131185"/>
            <a:ext cx="8459470" cy="871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选股</a:t>
            </a:r>
            <a:r>
              <a:rPr lang="en-US" altLang="zh-CN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优选</a:t>
            </a:r>
            <a:r>
              <a:rPr lang="en-US" altLang="zh-CN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买入</a:t>
            </a:r>
            <a:r>
              <a:rPr lang="en-US" altLang="zh-CN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持股</a:t>
            </a:r>
            <a:r>
              <a:rPr lang="en-US" altLang="zh-CN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卖出</a:t>
            </a:r>
            <a:endParaRPr lang="zh-CN" altLang="en-US" sz="48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11270" y="2627630"/>
            <a:ext cx="814070" cy="617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610" y="750570"/>
            <a:ext cx="4667250" cy="897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日线</a:t>
            </a:r>
            <a:r>
              <a:rPr lang="zh-CN" altLang="en-US" sz="2800" b="1"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主升</a:t>
            </a:r>
            <a:r>
              <a:rPr lang="zh-CN" altLang="en-US" sz="28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</a:rPr>
              <a:t>交易思路</a:t>
            </a:r>
            <a:endParaRPr lang="zh-CN" altLang="en-US" sz="2800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37310" y="1518285"/>
            <a:ext cx="9164320" cy="4472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1.跌久了，行情弱时管不住手，总想买，</a:t>
            </a:r>
            <a:b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2.趋势的机会还没到，买卖的时候有些股票纠错成本高，</a:t>
            </a:r>
            <a:b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3.回踩买入的点比较模糊不好把握，</a:t>
            </a:r>
            <a:b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4.纠错时总是心里有侥幸，不能及时执行，</a:t>
            </a:r>
            <a:b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5.符合的少，后续交易频率太低，总是要等机会，导致对体系的理解速度慢。</a:t>
            </a:r>
            <a:endParaRPr lang="zh-CN" altLang="en-US" sz="2800" b="1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350" y="778510"/>
            <a:ext cx="4433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方正黑体简体" panose="02000000000000000000" charset="-122"/>
                <a:ea typeface="方正黑体简体" panose="02000000000000000000" charset="-122"/>
              </a:rPr>
              <a:t>行情关键时间节点一定会遇到的问题</a:t>
            </a:r>
            <a:endParaRPr lang="zh-CN" altLang="en-US" sz="2000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350" y="778510"/>
            <a:ext cx="5386705" cy="483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>
                <a:latin typeface="方正黑体简体" panose="02000000000000000000" charset="-122"/>
                <a:ea typeface="方正黑体简体" panose="02000000000000000000" charset="-122"/>
              </a:rPr>
              <a:t>以上的问题会通过进阶版的主升标准优化</a:t>
            </a:r>
            <a:endParaRPr lang="zh-CN" altLang="en-US" sz="2000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4120" y="1668780"/>
            <a:ext cx="9905365" cy="409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1.想买按照体系简单可执行的标准来</a:t>
            </a:r>
            <a:b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2.优化体系，尽量不亏钱，减少纠错成本</a:t>
            </a:r>
            <a:b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3.定义可量化的买点，</a:t>
            </a:r>
            <a:b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4.标准更加清晰和明确，</a:t>
            </a:r>
            <a:r>
              <a:rPr lang="en-US" altLang="zh-CN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T+1</a:t>
            </a:r>
            <a: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至</a:t>
            </a:r>
            <a:r>
              <a:rPr lang="en-US" altLang="zh-CN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T+3的方式练执行力</a:t>
            </a:r>
            <a: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，</a:t>
            </a:r>
            <a:b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5.符合的更多，增加一些训练频率，对体系的理解速度加快。</a:t>
            </a:r>
            <a:endParaRPr lang="zh-CN" altLang="en-US" sz="2800" b="1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1120" y="4702810"/>
            <a:ext cx="11417935" cy="1228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下节课预告：</a:t>
            </a:r>
            <a:b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主升进阶版选股标准</a:t>
            </a:r>
            <a:r>
              <a:rPr lang="zh-CN" altLang="en-US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（体系还是咱们现在学的这些框架，只是把买点进一步量化明确有参考值）</a:t>
            </a:r>
            <a:endParaRPr lang="zh-CN" altLang="en-US" sz="2000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1555"/>
            <a:ext cx="11951970" cy="30568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573655" y="2813685"/>
            <a:ext cx="84969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取点顺序</a:t>
            </a:r>
            <a:r>
              <a:rPr lang="zh-CN" altLang="en-US" sz="24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：</a:t>
            </a:r>
            <a:r>
              <a:rPr lang="en-US" altLang="zh-CN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0</a:t>
            </a:r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点、一高、</a:t>
            </a:r>
            <a:r>
              <a:rPr lang="en-US" altLang="zh-CN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、二高、</a:t>
            </a:r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B（不低于0）、</a:t>
            </a:r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金钥匙、</a:t>
            </a:r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C</a:t>
            </a:r>
            <a:endParaRPr lang="zh-CN" altLang="en-US" sz="24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en-US" altLang="zh-CN" sz="24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573582" y="3753195"/>
            <a:ext cx="773414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要多去动手画一画，</a:t>
            </a:r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开始复盘准备确认二高的自选股</a:t>
            </a:r>
            <a:endParaRPr lang="zh-CN" altLang="en-US" sz="24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48" name="图形 13"/>
          <p:cNvSpPr/>
          <p:nvPr>
            <p:custDataLst>
              <p:tags r:id="rId3"/>
            </p:custDataLst>
          </p:nvPr>
        </p:nvSpPr>
        <p:spPr>
          <a:xfrm>
            <a:off x="1359871" y="3597208"/>
            <a:ext cx="955347" cy="938287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8DA0B9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1" name="图形 13"/>
          <p:cNvSpPr/>
          <p:nvPr>
            <p:custDataLst>
              <p:tags r:id="rId4"/>
            </p:custDataLst>
          </p:nvPr>
        </p:nvSpPr>
        <p:spPr>
          <a:xfrm>
            <a:off x="1359871" y="2495504"/>
            <a:ext cx="955347" cy="938287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FDB64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8770" y="800735"/>
            <a:ext cx="828040" cy="828040"/>
          </a:xfrm>
          <a:prstGeom prst="rect">
            <a:avLst/>
          </a:prstGeom>
        </p:spPr>
      </p:pic>
      <p:sp>
        <p:nvSpPr>
          <p:cNvPr id="3" name="标题 2"/>
          <p:cNvSpPr/>
          <p:nvPr>
            <p:ph type="title"/>
          </p:nvPr>
        </p:nvSpPr>
        <p:spPr>
          <a:xfrm>
            <a:off x="838200" y="878840"/>
            <a:ext cx="4165600" cy="688975"/>
          </a:xfrm>
        </p:spPr>
        <p:txBody>
          <a:bodyPr>
            <a:normAutofit fontScale="90000"/>
          </a:bodyPr>
          <a:p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</a:rPr>
              <a:t>课程总结</a:t>
            </a:r>
            <a:endParaRPr lang="zh-CN" altLang="en-US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915" y="4888865"/>
            <a:ext cx="5584825" cy="1198245"/>
          </a:xfrm>
        </p:spPr>
        <p:txBody>
          <a:bodyPr>
            <a:normAutofit/>
          </a:bodyPr>
          <a:p>
            <a:r>
              <a:rPr lang="en-US" altLang="zh-CN" sz="32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</a:t>
            </a:r>
            <a:r>
              <a:rPr lang="zh-CN" altLang="en-US" sz="32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投资有风险，入市需谨慎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！</a:t>
            </a:r>
            <a:endParaRPr lang="zh-CN" altLang="en-US" sz="32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765" y="1254125"/>
            <a:ext cx="11126470" cy="3344545"/>
          </a:xfrm>
        </p:spPr>
        <p:txBody>
          <a:bodyPr>
            <a:noAutofit/>
          </a:bodyPr>
          <a:p>
            <a:pPr fontAlgn="auto">
              <a:lnSpc>
                <a:spcPct val="120000"/>
              </a:lnSpc>
            </a:pP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陆炳羽【</a:t>
            </a:r>
            <a:r>
              <a:rPr sz="23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A0150623100003</a:t>
            </a: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】：课程顾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问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王泽文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A0150623060004】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：编写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王冬冬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【A0150122070005】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：转述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fontAlgn="auto">
              <a:lnSpc>
                <a:spcPct val="120000"/>
              </a:lnSpc>
              <a:buNone/>
            </a:pPr>
            <a:b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郑重提示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：本课程所涉观点，非个人观点，均基于软件数据，仅供学习交流，不构成任何投资买卖建议，据此入市风险自负。 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zh-CN" altLang="en-US" sz="11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0" y="790258"/>
            <a:ext cx="12192000" cy="54419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790575"/>
            <a:ext cx="9277985" cy="521906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0" y="790258"/>
            <a:ext cx="12192000" cy="5441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45" y="966470"/>
            <a:ext cx="8754110" cy="4924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047349" y="2329398"/>
            <a:ext cx="530239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 </a:t>
            </a:r>
            <a:r>
              <a:rPr lang="en-US" altLang="zh-CN" sz="24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</a:t>
            </a:r>
            <a:r>
              <a:rPr lang="zh-CN" altLang="en-US" sz="2400" b="1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日线选股取点规则和细节变动</a:t>
            </a:r>
            <a:endParaRPr lang="zh-CN" altLang="en-US" sz="2400" b="1">
              <a:solidFill>
                <a:schemeClr val="accent2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175751" y="3451918"/>
            <a:ext cx="46908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</a:t>
            </a:r>
            <a:r>
              <a:rPr lang="en-US" altLang="zh-CN" sz="2400" b="1">
                <a:solidFill>
                  <a:schemeClr val="accent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</a:t>
            </a:r>
            <a:r>
              <a:rPr lang="zh-CN" altLang="en-US" sz="2400" b="1">
                <a:solidFill>
                  <a:schemeClr val="accent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案例</a:t>
            </a:r>
            <a:r>
              <a:rPr lang="zh-CN" altLang="en-US" sz="2400" b="1">
                <a:solidFill>
                  <a:schemeClr val="accent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讲解</a:t>
            </a:r>
            <a:endParaRPr lang="zh-CN" altLang="en-US" sz="2400" b="1">
              <a:solidFill>
                <a:schemeClr val="accent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582536" y="4574791"/>
            <a:ext cx="46908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</a:rPr>
              <a:t>复盘准备自选股</a:t>
            </a:r>
            <a:endParaRPr lang="zh-CN" altLang="en-US" sz="2400" b="1">
              <a:solidFill>
                <a:schemeClr val="accent2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48" name="图形 13"/>
          <p:cNvSpPr/>
          <p:nvPr>
            <p:custDataLst>
              <p:tags r:id="rId4"/>
            </p:custDataLst>
          </p:nvPr>
        </p:nvSpPr>
        <p:spPr>
          <a:xfrm>
            <a:off x="3206451" y="2118637"/>
            <a:ext cx="969097" cy="951791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8DA0B9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1" name="图形 13"/>
          <p:cNvSpPr/>
          <p:nvPr>
            <p:custDataLst>
              <p:tags r:id="rId5"/>
            </p:custDataLst>
          </p:nvPr>
        </p:nvSpPr>
        <p:spPr>
          <a:xfrm>
            <a:off x="3206451" y="3234363"/>
            <a:ext cx="969097" cy="951791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FDB64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4" name="图形 13"/>
          <p:cNvSpPr/>
          <p:nvPr>
            <p:custDataLst>
              <p:tags r:id="rId6"/>
            </p:custDataLst>
          </p:nvPr>
        </p:nvSpPr>
        <p:spPr>
          <a:xfrm>
            <a:off x="3206451" y="4364748"/>
            <a:ext cx="969097" cy="951791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8DA0B9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8770" y="800735"/>
            <a:ext cx="828040" cy="828040"/>
          </a:xfrm>
          <a:prstGeom prst="rect">
            <a:avLst/>
          </a:prstGeom>
        </p:spPr>
      </p:pic>
      <p:sp>
        <p:nvSpPr>
          <p:cNvPr id="3" name="标题 2"/>
          <p:cNvSpPr/>
          <p:nvPr>
            <p:custDataLst>
              <p:tags r:id="rId10"/>
            </p:custDataLst>
          </p:nvPr>
        </p:nvSpPr>
        <p:spPr>
          <a:xfrm>
            <a:off x="838200" y="878840"/>
            <a:ext cx="4165600" cy="688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</a:rPr>
              <a:t>今日课程安排</a:t>
            </a:r>
            <a:endParaRPr lang="zh-CN" altLang="en-US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14723" y="2399030"/>
            <a:ext cx="2997207" cy="1606175"/>
            <a:chOff x="1231331" y="2488038"/>
            <a:chExt cx="2997223" cy="1606208"/>
          </a:xfrm>
        </p:grpSpPr>
        <p:sp>
          <p:nvSpPr>
            <p:cNvPr id="5" name="椭圆 4"/>
            <p:cNvSpPr/>
            <p:nvPr/>
          </p:nvSpPr>
          <p:spPr>
            <a:xfrm rot="2138162">
              <a:off x="3860035" y="2488038"/>
              <a:ext cx="368519" cy="139636"/>
            </a:xfrm>
            <a:prstGeom prst="ellipse">
              <a:avLst/>
            </a:prstGeom>
            <a:solidFill>
              <a:srgbClr val="FFD0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2683082" y="2622055"/>
              <a:ext cx="1145707" cy="1445260"/>
              <a:chOff x="1231654" y="2646108"/>
              <a:chExt cx="1145707" cy="1445260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2067481" y="2646108"/>
                <a:ext cx="309880" cy="144526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endParaRPr lang="zh-CN" altLang="en-US" sz="8800" b="1" spc="-300" dirty="0">
                  <a:solidFill>
                    <a:schemeClr val="tx1"/>
                  </a:solidFill>
                  <a:effectLst>
                    <a:innerShdw blurRad="63500" dist="50800" dir="13500000">
                      <a:prstClr val="black">
                        <a:alpha val="12000"/>
                      </a:prstClr>
                    </a:innerShdw>
                  </a:effectLst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231654" y="2646108"/>
                <a:ext cx="309880" cy="144526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endParaRPr lang="zh-CN" altLang="en-US" sz="8800" b="1" spc="-300" dirty="0">
                  <a:solidFill>
                    <a:schemeClr val="tx1"/>
                  </a:solidFill>
                  <a:effectLst>
                    <a:innerShdw blurRad="63500" dist="50800" dir="13500000">
                      <a:prstClr val="black">
                        <a:alpha val="12000"/>
                      </a:prstClr>
                    </a:innerShdw>
                  </a:effectLst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1231331" y="2525764"/>
              <a:ext cx="2623834" cy="156848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/>
                  </a:solidFill>
                  <a:effectLst>
                    <a:innerShdw blurRad="63500" dist="50800" dir="13500000">
                      <a:prstClr val="black">
                        <a:alpha val="12000"/>
                      </a:prstClr>
                    </a:innerShdw>
                  </a:effectLst>
                  <a:latin typeface="方正黑体简体" panose="02000000000000000000" charset="-122"/>
                  <a:ea typeface="方正黑体简体" panose="02000000000000000000" charset="-122"/>
                </a:rPr>
                <a:t>买股票前</a:t>
              </a:r>
              <a:endParaRPr lang="zh-CN" altLang="en-US" sz="48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</a:endParaRPr>
            </a:p>
            <a:p>
              <a:pPr algn="ctr"/>
              <a:r>
                <a:rPr lang="zh-CN" altLang="en-US" sz="4800" b="1" dirty="0">
                  <a:solidFill>
                    <a:schemeClr val="tx1"/>
                  </a:solidFill>
                  <a:effectLst>
                    <a:innerShdw blurRad="63500" dist="50800" dir="13500000">
                      <a:prstClr val="black">
                        <a:alpha val="12000"/>
                      </a:prstClr>
                    </a:innerShdw>
                  </a:effectLst>
                  <a:latin typeface="方正黑体简体" panose="02000000000000000000" charset="-122"/>
                  <a:ea typeface="方正黑体简体" panose="02000000000000000000" charset="-122"/>
                </a:rPr>
                <a:t>灵魂三问</a:t>
              </a:r>
              <a:endParaRPr lang="zh-CN" altLang="en-US" sz="48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</a:endParaRPr>
            </a:p>
          </p:txBody>
        </p:sp>
      </p:grpSp>
      <p:sp>
        <p:nvSpPr>
          <p:cNvPr id="48" name="图形 13"/>
          <p:cNvSpPr/>
          <p:nvPr/>
        </p:nvSpPr>
        <p:spPr>
          <a:xfrm>
            <a:off x="4983816" y="1381715"/>
            <a:ext cx="839593" cy="824600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8DA0B9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39573" y="1386971"/>
            <a:ext cx="30321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  <a:cs typeface="+mn-ea"/>
                <a:sym typeface="+mn-lt"/>
              </a:rPr>
              <a:t>是否有可用仓位</a:t>
            </a:r>
            <a:endParaRPr lang="zh-CN" altLang="en-US" sz="3200" b="1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12000"/>
                  </a:prstClr>
                </a:innerShdw>
              </a:effectLst>
              <a:latin typeface="方正黑体简体" panose="02000000000000000000" charset="-122"/>
              <a:ea typeface="方正黑体简体" panose="02000000000000000000" charset="-122"/>
              <a:cs typeface="+mn-ea"/>
              <a:sym typeface="+mn-lt"/>
            </a:endParaRPr>
          </a:p>
        </p:txBody>
      </p:sp>
      <p:sp>
        <p:nvSpPr>
          <p:cNvPr id="51" name="图形 13"/>
          <p:cNvSpPr/>
          <p:nvPr/>
        </p:nvSpPr>
        <p:spPr>
          <a:xfrm>
            <a:off x="4983816" y="2558528"/>
            <a:ext cx="839593" cy="824600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FDB64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039573" y="2564026"/>
            <a:ext cx="30321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  <a:cs typeface="+mn-ea"/>
                <a:sym typeface="+mn-lt"/>
              </a:rPr>
              <a:t>是否同一个体系</a:t>
            </a:r>
            <a:endParaRPr lang="zh-CN" altLang="en-US" sz="3200" b="1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12000"/>
                  </a:prstClr>
                </a:innerShdw>
              </a:effectLst>
              <a:latin typeface="方正黑体简体" panose="02000000000000000000" charset="-122"/>
              <a:ea typeface="方正黑体简体" panose="02000000000000000000" charset="-122"/>
              <a:cs typeface="+mn-ea"/>
              <a:sym typeface="+mn-lt"/>
            </a:endParaRPr>
          </a:p>
        </p:txBody>
      </p:sp>
      <p:sp>
        <p:nvSpPr>
          <p:cNvPr id="54" name="图形 13"/>
          <p:cNvSpPr/>
          <p:nvPr/>
        </p:nvSpPr>
        <p:spPr>
          <a:xfrm>
            <a:off x="4983816" y="3735341"/>
            <a:ext cx="839593" cy="824600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8DA0B9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039573" y="3740839"/>
            <a:ext cx="30321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  <a:cs typeface="+mn-ea"/>
                <a:sym typeface="+mn-lt"/>
              </a:rPr>
              <a:t>做错了会亏多少</a:t>
            </a:r>
            <a:endParaRPr lang="zh-CN" altLang="en-US" sz="3200" b="1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12000"/>
                  </a:prstClr>
                </a:innerShdw>
              </a:effectLst>
              <a:latin typeface="方正黑体简体" panose="02000000000000000000" charset="-122"/>
              <a:ea typeface="方正黑体简体" panose="02000000000000000000" charset="-122"/>
              <a:cs typeface="+mn-ea"/>
              <a:sym typeface="+mn-lt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39770" y="1390433"/>
            <a:ext cx="52768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</a:t>
            </a:r>
            <a:endParaRPr lang="en-US" altLang="zh-CN" sz="4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139770" y="2608116"/>
            <a:ext cx="52768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</a:t>
            </a:r>
            <a:endParaRPr lang="en-US" altLang="zh-CN" sz="4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39770" y="3786524"/>
            <a:ext cx="52768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</a:t>
            </a:r>
            <a:endParaRPr lang="en-US" altLang="zh-CN" sz="4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39573" y="2065866"/>
            <a:ext cx="373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8FA3BC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  <a:cs typeface="+mn-ea"/>
                <a:sym typeface="+mn-lt"/>
              </a:rPr>
              <a:t>机会来了我是否有仓位去把握？</a:t>
            </a:r>
            <a:endParaRPr lang="zh-CN" altLang="en-US" sz="2000" dirty="0">
              <a:solidFill>
                <a:srgbClr val="8FA3BC"/>
              </a:solidFill>
              <a:effectLst>
                <a:innerShdw blurRad="63500" dist="50800" dir="13500000">
                  <a:prstClr val="black">
                    <a:alpha val="12000"/>
                  </a:prstClr>
                </a:innerShdw>
              </a:effectLst>
              <a:latin typeface="方正黑体简体" panose="02000000000000000000" charset="-122"/>
              <a:ea typeface="方正黑体简体" panose="02000000000000000000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39573" y="4348056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8FA3BC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  <a:cs typeface="+mn-ea"/>
                <a:sym typeface="+mn-lt"/>
              </a:rPr>
              <a:t>我的底线在哪里？</a:t>
            </a:r>
            <a:endParaRPr lang="zh-CN" altLang="en-US" sz="2000" dirty="0">
              <a:solidFill>
                <a:srgbClr val="8FA3BC"/>
              </a:solidFill>
              <a:effectLst>
                <a:innerShdw blurRad="63500" dist="50800" dir="13500000">
                  <a:prstClr val="black">
                    <a:alpha val="12000"/>
                  </a:prstClr>
                </a:innerShdw>
              </a:effectLst>
              <a:latin typeface="方正黑体简体" panose="02000000000000000000" charset="-122"/>
              <a:ea typeface="方正黑体简体" panose="02000000000000000000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39573" y="3206961"/>
            <a:ext cx="297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8FA3BC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  <a:cs typeface="+mn-ea"/>
                <a:sym typeface="+mn-lt"/>
              </a:rPr>
              <a:t>赚到的方式我能否复制？</a:t>
            </a:r>
            <a:endParaRPr lang="zh-CN" altLang="en-US" sz="2000" dirty="0">
              <a:solidFill>
                <a:srgbClr val="8FA3BC"/>
              </a:solidFill>
              <a:effectLst>
                <a:innerShdw blurRad="63500" dist="50800" dir="13500000">
                  <a:prstClr val="black">
                    <a:alpha val="12000"/>
                  </a:prstClr>
                </a:innerShdw>
              </a:effectLst>
              <a:latin typeface="方正黑体简体" panose="02000000000000000000" charset="-122"/>
              <a:ea typeface="方正黑体简体" panose="02000000000000000000" charset="-122"/>
              <a:cs typeface="+mn-ea"/>
              <a:sym typeface="+mn-lt"/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100" y="707390"/>
            <a:ext cx="828040" cy="82804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66520" y="3131185"/>
            <a:ext cx="8459470" cy="871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选股</a:t>
            </a:r>
            <a:r>
              <a:rPr lang="en-US" altLang="zh-CN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优选</a:t>
            </a:r>
            <a:r>
              <a:rPr lang="en-US" altLang="zh-CN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买入</a:t>
            </a:r>
            <a:r>
              <a:rPr lang="en-US" altLang="zh-CN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持股</a:t>
            </a:r>
            <a:r>
              <a:rPr lang="en-US" altLang="zh-CN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卖出</a:t>
            </a:r>
            <a:endParaRPr lang="zh-CN" altLang="en-US" sz="48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11270" y="2627630"/>
            <a:ext cx="814070" cy="617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610" y="750570"/>
            <a:ext cx="4667250" cy="897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ym typeface="+mn-ea"/>
              </a:rPr>
              <a:t>日线主升</a:t>
            </a:r>
            <a:r>
              <a:rPr lang="zh-CN" altLang="en-US" sz="2800" b="1">
                <a:solidFill>
                  <a:schemeClr val="tx1"/>
                </a:solidFill>
              </a:rPr>
              <a:t>交易思路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6931"/>
            <a:ext cx="10515600" cy="1325563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事物发展生命周期</a:t>
            </a:r>
            <a:endParaRPr lang="zh-CN" altLang="en-US" sz="2800" b="1" dirty="0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339" y="1865382"/>
            <a:ext cx="10515600" cy="4351338"/>
          </a:xfrm>
        </p:spPr>
        <p:txBody>
          <a:bodyPr/>
          <a:lstStyle/>
          <a:p>
            <a:pPr algn="ctr"/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诞生</a:t>
            </a:r>
            <a:r>
              <a:rPr lang="en-US" altLang="zh-CN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趋势初生</a:t>
            </a:r>
            <a:endParaRPr lang="zh-CN" altLang="en-US" sz="20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sz="20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发展</a:t>
            </a:r>
            <a:r>
              <a:rPr lang="en-US" altLang="zh-CN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趋势加强</a:t>
            </a:r>
            <a:endParaRPr lang="zh-CN" altLang="en-US" sz="20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sz="20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鼎盛</a:t>
            </a:r>
            <a:r>
              <a:rPr lang="en-US" altLang="zh-CN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趋势主升</a:t>
            </a:r>
            <a:endParaRPr lang="zh-CN" altLang="en-US" sz="20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sz="20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衰落</a:t>
            </a:r>
            <a:r>
              <a:rPr lang="en-US" altLang="zh-CN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趋势瓦解</a:t>
            </a:r>
            <a:endParaRPr lang="zh-CN" altLang="en-US" sz="20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en-US" altLang="zh-CN" sz="20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消亡</a:t>
            </a:r>
            <a:r>
              <a:rPr lang="en-US" altLang="zh-CN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趋势破灭</a:t>
            </a:r>
            <a:endParaRPr lang="zh-CN" altLang="en-US" sz="20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sz="2000" b="1" dirty="0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4" name="图片 22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339" y="641280"/>
            <a:ext cx="851066" cy="851066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63700" y="1809115"/>
            <a:ext cx="8115300" cy="38176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59585" y="2975610"/>
            <a:ext cx="64071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下</a:t>
            </a:r>
            <a:endParaRPr lang="zh-CN" altLang="en-US" sz="36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6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跌</a:t>
            </a:r>
            <a:endParaRPr lang="zh-CN" altLang="en-US" sz="36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6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趋</a:t>
            </a:r>
            <a:endParaRPr lang="zh-CN" altLang="en-US" sz="36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6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势</a:t>
            </a:r>
            <a:endParaRPr lang="zh-CN" altLang="en-US" sz="36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77970" y="4647565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建仓</a:t>
            </a:r>
            <a:endParaRPr lang="zh-CN" altLang="en-US" sz="32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23510" y="5043170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0070C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洗盘</a:t>
            </a:r>
            <a:endParaRPr lang="zh-CN" altLang="en-US" sz="3200" b="1">
              <a:solidFill>
                <a:srgbClr val="0070C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12330" y="4236720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试盘</a:t>
            </a:r>
            <a:endParaRPr lang="zh-CN" altLang="en-US" sz="3200" b="1"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05600" y="2679065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拉高</a:t>
            </a:r>
            <a:endParaRPr lang="zh-CN" altLang="en-US" sz="3200" b="1"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07705" y="2175510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方正黑体简体" panose="02000000000000000000" charset="-122"/>
                <a:ea typeface="方正黑体简体" panose="02000000000000000000" charset="-122"/>
              </a:rPr>
              <a:t>出货</a:t>
            </a:r>
            <a:endParaRPr lang="zh-CN" altLang="en-US" sz="3200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07830" y="2975610"/>
            <a:ext cx="64071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上</a:t>
            </a:r>
            <a:endParaRPr lang="zh-CN" altLang="en-US" sz="36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6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涨</a:t>
            </a:r>
            <a:endParaRPr lang="zh-CN" altLang="en-US" sz="36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6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趋</a:t>
            </a:r>
            <a:endParaRPr lang="zh-CN" altLang="en-US" sz="36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6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势</a:t>
            </a:r>
            <a:endParaRPr lang="zh-CN" altLang="en-US" sz="36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85110" y="1043940"/>
            <a:ext cx="58813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为什么资金有这样的运作过程？</a:t>
            </a:r>
            <a:endParaRPr lang="zh-CN" altLang="en-US" sz="32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840" y="2863850"/>
            <a:ext cx="551815" cy="2529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交易信心逐步丧失</a:t>
            </a:r>
            <a:endParaRPr lang="zh-CN" altLang="en-US" sz="2400">
              <a:solidFill>
                <a:srgbClr val="FF0000"/>
              </a:solidFill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78060" y="2864485"/>
            <a:ext cx="551815" cy="2529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交易信心逐步爆棚</a:t>
            </a:r>
            <a:endParaRPr lang="zh-CN" altLang="en-US" sz="2400">
              <a:solidFill>
                <a:srgbClr val="FF0000"/>
              </a:solidFill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2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5100" y="707390"/>
            <a:ext cx="994189" cy="994189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40610" y="1252855"/>
            <a:ext cx="6548755" cy="48755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165" y="751840"/>
            <a:ext cx="4238625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        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强势模型标准图形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030" y="568325"/>
            <a:ext cx="828040" cy="82804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64.7540157480315,&quot;left&quot;:252.47645669291336,&quot;top&quot;:158.49645669291337,&quot;width&quot;:483.7235433070866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PLACING_PICTURE_USER_VIEWPORT" val="{&quot;height&quot;:6012,&quot;width&quot;:12780}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PLACING_PICTURE_USER_VIEWPORT" val="{&quot;height&quot;:6554.1811023622049,&quot;width&quot;:8668.9165354330707}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DIAGRAM_VIRTUALLY_FRAME" val="{&quot;height&quot;:264.7540157480315,&quot;left&quot;:252.47645669291336,&quot;top&quot;:158.49645669291337,&quot;width&quot;:483.7235433070866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diagram20228007_3*b*1"/>
  <p:tag name="KSO_WM_TEMPLATE_CATEGORY" val="diagram"/>
  <p:tag name="KSO_WM_TEMPLATE_INDEX" val="20228007"/>
  <p:tag name="KSO_WM_UNIT_LAYERLEVEL" val="1"/>
  <p:tag name="KSO_WM_TAG_VERSION" val="1.0"/>
  <p:tag name="KSO_WM_BEAUTIFY_FLAG" val="#wm#"/>
  <p:tag name="KSO_WM_UNIT_TEXT_FILL_FORE_SCHEMECOLOR_INDEX" val="14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diagram20228007_3*i*2"/>
  <p:tag name="KSO_WM_TEMPLATE_CATEGORY" val="diagram"/>
  <p:tag name="KSO_WM_TEMPLATE_INDEX" val="20228007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diagram20228007_3*b*1"/>
  <p:tag name="KSO_WM_TEMPLATE_CATEGORY" val="diagram"/>
  <p:tag name="KSO_WM_TEMPLATE_INDEX" val="20228007"/>
  <p:tag name="KSO_WM_UNIT_LAYERLEVEL" val="1"/>
  <p:tag name="KSO_WM_TAG_VERSION" val="1.0"/>
  <p:tag name="KSO_WM_BEAUTIFY_FLAG" val=""/>
  <p:tag name="KSO_WM_UNIT_TEXT_FILL_FORE_SCHEMECOLOR_INDEX" val="14"/>
  <p:tag name="KSO_WM_UNIT_TEXT_FILL_TYPE" val="1"/>
</p:tagLst>
</file>

<file path=ppt/tags/tag3.xml><?xml version="1.0" encoding="utf-8"?>
<p:tagLst xmlns:p="http://schemas.openxmlformats.org/presentationml/2006/main">
  <p:tag name="KSO_WM_DIAGRAM_VIRTUALLY_FRAME" val="{&quot;height&quot;:264.7540157480315,&quot;left&quot;:252.47645669291336,&quot;top&quot;:158.49645669291337,&quot;width&quot;:483.7235433070866}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diagram20228007_3*i*2"/>
  <p:tag name="KSO_WM_TEMPLATE_CATEGORY" val="diagram"/>
  <p:tag name="KSO_WM_TEMPLATE_INDEX" val="20228007"/>
  <p:tag name="KSO_WM_UNIT_LAYERLEVEL" val="1"/>
  <p:tag name="KSO_WM_TAG_VERSION" val="1.0"/>
  <p:tag name="KSO_WM_BEAUTIFY_FLAG" val="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  <p:tag name="KSO_WM_UNIT_PLACING_PICTURE_USER_VIEWPORT" val="{&quot;height&quot;:5439,&quot;width&quot;:16536}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264.7540157480315,&quot;left&quot;:252.47645669291336,&quot;top&quot;:158.49645669291337,&quot;width&quot;:483.7235433070866}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  <p:tag name="KSO_WM_DIAGRAM_VIRTUALLY_FRAME" val="{&quot;height&quot;:264.7540157480315,&quot;left&quot;:252.47645669291336,&quot;top&quot;:158.49645669291337,&quot;width&quot;:483.7235433070866}"/>
</p:tagLst>
</file>

<file path=ppt/tags/tag50.xml><?xml version="1.0" encoding="utf-8"?>
<p:tagLst xmlns:p="http://schemas.openxmlformats.org/presentationml/2006/main">
  <p:tag name="KSO_WM_TEMPLATE_CATEGORY" val="diagram"/>
  <p:tag name="KSO_WM_TEMPLATE_INDEX" val="20181958"/>
  <p:tag name="KSO_WM_TAG_VERSION" val="1.0"/>
  <p:tag name="KSO_WM_BEAUTIFY_FLAG" val=""/>
  <p:tag name="KSO_WM_UNIT_TYPE" val="l_h_f"/>
  <p:tag name="KSO_WM_UNIT_INDEX" val="172_1_1"/>
  <p:tag name="KSO_WM_UNIT_ID" val="diagram20181958_2*l_h_f*172_1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UNIT_PRESET_TEXT" val="2,300,000"/>
  <p:tag name="KSO_WM_UNIT_TEXT_FILL_FORE_SCHEMECOLOR_INDEX" val="6"/>
  <p:tag name="KSO_WM_UNIT_TEXT_FILL_TYPE" val="1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  <p:tag name="KSO_WM_DIAGRAM_VIRTUALLY_FRAME" val="{&quot;height&quot;:264.7540157480315,&quot;left&quot;:252.47645669291336,&quot;top&quot;:158.49645669291337,&quot;width&quot;:483.7235433070866}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DIAGRAM_VIRTUALLY_FRAME" val="{&quot;height&quot;:160.6292125984252,&quot;left&quot;:107.0764566929134,&quot;top&quot;:196.4963779527559,&quot;width&quot;:793.8735433070866}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DIAGRAM_VIRTUALLY_FRAME" val="{&quot;height&quot;:160.6292125984252,&quot;left&quot;:107.0764566929134,&quot;top&quot;:196.4963779527559,&quot;width&quot;:793.8735433070866}"/>
</p:tagLst>
</file>

<file path=ppt/tags/tag71.xml><?xml version="1.0" encoding="utf-8"?>
<p:tagLst xmlns:p="http://schemas.openxmlformats.org/presentationml/2006/main">
  <p:tag name="KSO_WM_BEAUTIFY_FLAG" val=""/>
  <p:tag name="KSO_WM_DIAGRAM_VIRTUALLY_FRAME" val="{&quot;height&quot;:160.6292125984252,&quot;left&quot;:107.0764566929134,&quot;top&quot;:196.4963779527559,&quot;width&quot;:793.8735433070866}"/>
</p:tagLst>
</file>

<file path=ppt/tags/tag72.xml><?xml version="1.0" encoding="utf-8"?>
<p:tagLst xmlns:p="http://schemas.openxmlformats.org/presentationml/2006/main">
  <p:tag name="KSO_WM_BEAUTIFY_FLAG" val=""/>
  <p:tag name="KSO_WM_DIAGRAM_VIRTUALLY_FRAME" val="{&quot;height&quot;:160.6292125984252,&quot;left&quot;:107.0764566929134,&quot;top&quot;:196.4963779527559,&quot;width&quot;:793.8735433070866}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COMMONDATA" val="eyJoZGlkIjoiMjA4NTVhYjM2MTg2OGFiNzRkZGFlNTk1MGZiYmYxZDkifQ=="/>
  <p:tag name="KSO_WPP_MARK_KEY" val="8857545e-22c1-4d57-97c8-7133d89a2afd"/>
  <p:tag name="commondata" val="eyJoZGlkIjoiNzAzMGRjOTg5ZDU5ZjkzZDNhMjIyZjNkY2ZmYTUzZTg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2624</Words>
  <Application>WPS 演示</Application>
  <PresentationFormat>宽屏</PresentationFormat>
  <Paragraphs>263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宋体</vt:lpstr>
      <vt:lpstr>Wingdings</vt:lpstr>
      <vt:lpstr>方正黑体简体</vt:lpstr>
      <vt:lpstr>微软雅黑</vt:lpstr>
      <vt:lpstr>汉仪中黑简</vt:lpstr>
      <vt:lpstr>Arial Unicode MS</vt:lpstr>
      <vt:lpstr>Calibri</vt:lpstr>
      <vt:lpstr>汉仪颜楷简</vt:lpstr>
      <vt:lpstr>Wingdings</vt:lpstr>
      <vt:lpstr>黑体</vt:lpstr>
      <vt:lpstr>Office 主题</vt:lpstr>
      <vt:lpstr> 投资有风险，入市需谨慎！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事物发展生命周期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课程总结</vt:lpstr>
      <vt:lpstr> 投资有风险，入市需谨慎！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@好安静</cp:lastModifiedBy>
  <cp:revision>272</cp:revision>
  <dcterms:created xsi:type="dcterms:W3CDTF">2021-07-12T09:18:00Z</dcterms:created>
  <dcterms:modified xsi:type="dcterms:W3CDTF">2024-07-02T12:30:54Z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91D079B1DBB343E5B8D2526D974E6219_12</vt:lpwstr>
  </property>
  <property fmtid="{D5CDD505-2E9C-101B-9397-08002B2CF9AE}" pid="3" name="KSOProductBuildVer">
    <vt:lpwstr>2052-12.1.0.17133</vt:lpwstr>
  </property>
  <property fmtid="{D5CDD505-2E9C-101B-9397-08002B2CF9AE}" pid="4" name="commondata">
    <vt:lpwstr>eyJoZGlkIjoiNGE5N2VjOWEzNzVjM2Q5NDI4YjA3ZDkxZmQ3Mjc0OWQifQ==</vt:lpwstr>
  </property>
</Properties>
</file>