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85" r:id="rId5"/>
    <p:sldId id="261" r:id="rId6"/>
    <p:sldId id="288" r:id="rId7"/>
    <p:sldId id="289" r:id="rId8"/>
    <p:sldId id="286" r:id="rId9"/>
    <p:sldId id="287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7880" y="3288030"/>
            <a:ext cx="1868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>
              <a:solidFill>
                <a:schemeClr val="tx2"/>
              </a:solidFill>
              <a:sym typeface="+mn-ea"/>
            </a:endParaRPr>
          </a:p>
          <a:p>
            <a:endParaRPr lang="zh-CN" altLang="en-US" sz="2400">
              <a:solidFill>
                <a:schemeClr val="tx2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796290"/>
            <a:ext cx="10953750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7450" y="1526540"/>
            <a:ext cx="8328025" cy="3529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转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3 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标准步骤：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、有个下跌过程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、从低点开始扭转左侧下跌波峰（</a:t>
            </a:r>
            <a:r>
              <a:rPr lang="en-US" altLang="zh-CN" sz="2400" b="1">
                <a:sym typeface="+mn-ea"/>
              </a:rPr>
              <a:t>60/</a:t>
            </a:r>
            <a:r>
              <a:rPr lang="zh-CN" altLang="en-US" sz="2400" b="1">
                <a:sym typeface="+mn-ea"/>
              </a:rPr>
              <a:t>日线）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、回踩时间</a:t>
            </a:r>
            <a:r>
              <a:rPr lang="en-US" altLang="zh-CN" sz="2400" b="1">
                <a:sym typeface="+mn-ea"/>
              </a:rPr>
              <a:t>&gt;</a:t>
            </a:r>
            <a:r>
              <a:rPr lang="zh-CN" altLang="en-US" sz="2400" b="1">
                <a:sym typeface="+mn-ea"/>
              </a:rPr>
              <a:t>扭转时间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、跌破本级别保命线，同时回踩到大一级别钓鱼线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800100"/>
            <a:ext cx="9058275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00" y="1647825"/>
            <a:ext cx="6985000" cy="3393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扭转</a:t>
            </a:r>
            <a:r>
              <a:rPr lang="en-US" altLang="zh-CN" sz="2400" b="1">
                <a:solidFill>
                  <a:srgbClr val="C00000"/>
                </a:solidFill>
              </a:rPr>
              <a:t>60</a:t>
            </a:r>
            <a:r>
              <a:rPr lang="zh-CN" altLang="en-US" sz="2400" b="1">
                <a:solidFill>
                  <a:srgbClr val="C00000"/>
                </a:solidFill>
              </a:rPr>
              <a:t>分钟波峰（</a:t>
            </a:r>
            <a:r>
              <a:rPr lang="en-US" altLang="zh-CN" sz="2400" b="1">
                <a:solidFill>
                  <a:srgbClr val="C00000"/>
                </a:solidFill>
              </a:rPr>
              <a:t>2</a:t>
            </a:r>
            <a:r>
              <a:rPr lang="zh-CN" altLang="en-US" sz="2400" b="1">
                <a:solidFill>
                  <a:srgbClr val="C00000"/>
                </a:solidFill>
              </a:rPr>
              <a:t>转</a:t>
            </a:r>
            <a:r>
              <a:rPr lang="en-US" altLang="zh-CN" sz="2400" b="1">
                <a:solidFill>
                  <a:srgbClr val="C00000"/>
                </a:solidFill>
              </a:rPr>
              <a:t>3</a:t>
            </a:r>
            <a:r>
              <a:rPr lang="zh-CN" altLang="en-US" sz="2400" b="1">
                <a:solidFill>
                  <a:srgbClr val="C00000"/>
                </a:solidFill>
              </a:rPr>
              <a:t>）：</a:t>
            </a:r>
            <a:endParaRPr lang="zh-CN" altLang="en-US" sz="2400" b="1">
              <a:solidFill>
                <a:srgbClr val="C00000"/>
              </a:solidFill>
            </a:endParaRPr>
          </a:p>
          <a:p>
            <a:endParaRPr lang="zh-CN" altLang="en-US" sz="2000" b="1"/>
          </a:p>
          <a:p>
            <a:r>
              <a:rPr lang="zh-CN" altLang="en-US" sz="2000" b="1"/>
              <a:t>回踩时间</a:t>
            </a:r>
            <a:r>
              <a:rPr lang="en-US" altLang="zh-CN" sz="2000" b="1"/>
              <a:t>&gt;</a:t>
            </a:r>
            <a:r>
              <a:rPr lang="zh-CN" altLang="en-US" sz="2000" b="1"/>
              <a:t>扭转时间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回踩跌破</a:t>
            </a:r>
            <a:r>
              <a:rPr lang="en-US" altLang="zh-CN" sz="2000" b="1">
                <a:solidFill>
                  <a:srgbClr val="C00000"/>
                </a:solidFill>
              </a:rPr>
              <a:t>60</a:t>
            </a:r>
            <a:r>
              <a:rPr lang="zh-CN" altLang="en-US" sz="2000" b="1">
                <a:solidFill>
                  <a:srgbClr val="C00000"/>
                </a:solidFill>
              </a:rPr>
              <a:t>分钟</a:t>
            </a:r>
            <a:r>
              <a:rPr lang="zh-CN" altLang="en-US" sz="2000" b="1"/>
              <a:t>保命线，同时也回踩到了</a:t>
            </a:r>
            <a:r>
              <a:rPr lang="zh-CN" altLang="en-US" sz="2000" b="1">
                <a:solidFill>
                  <a:srgbClr val="C00000"/>
                </a:solidFill>
              </a:rPr>
              <a:t>日线钓鱼线</a:t>
            </a:r>
            <a:r>
              <a:rPr lang="zh-CN" altLang="en-US" sz="2000" b="1"/>
              <a:t>附近</a:t>
            </a:r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>
                <a:highlight>
                  <a:srgbClr val="FFFF00"/>
                </a:highlight>
              </a:rPr>
              <a:t>卖出：</a:t>
            </a:r>
            <a:r>
              <a:rPr lang="zh-CN" altLang="en-US" sz="2000" b="1"/>
              <a:t>突破</a:t>
            </a:r>
            <a:r>
              <a:rPr lang="en-US" altLang="zh-CN" sz="2000" b="1"/>
              <a:t>60</a:t>
            </a:r>
            <a:r>
              <a:rPr lang="zh-CN" altLang="en-US" sz="2000" b="1"/>
              <a:t>分钟</a:t>
            </a:r>
            <a:r>
              <a:rPr lang="en-US" altLang="zh-CN" sz="2000" b="1"/>
              <a:t>1</a:t>
            </a:r>
            <a:r>
              <a:rPr lang="zh-CN" altLang="en-US" sz="2000" b="1"/>
              <a:t>浪高点后，</a:t>
            </a:r>
            <a:r>
              <a:rPr lang="en-US" altLang="zh-CN" sz="2000" b="1"/>
              <a:t> 60</a:t>
            </a:r>
            <a:r>
              <a:rPr lang="zh-CN" altLang="en-US" sz="2000" b="1"/>
              <a:t>分钟多空线变绿卖出</a:t>
            </a:r>
            <a:br>
              <a:rPr lang="zh-CN" altLang="en-US" sz="2000" b="1"/>
            </a:br>
            <a:endParaRPr lang="zh-CN" altLang="en-US" sz="2000" b="1"/>
          </a:p>
          <a:p>
            <a:r>
              <a:rPr lang="zh-CN" altLang="en-US" sz="2000" b="1">
                <a:highlight>
                  <a:srgbClr val="FFFF00"/>
                </a:highlight>
              </a:rPr>
              <a:t>纠错：</a:t>
            </a:r>
            <a:r>
              <a:rPr lang="zh-CN" altLang="en-US" sz="2000" b="1"/>
              <a:t>跌破拐点最低价或者大阳线最低价</a:t>
            </a:r>
            <a:br>
              <a:rPr lang="zh-CN" altLang="en-US" sz="2000" b="1"/>
            </a:br>
            <a:endParaRPr lang="zh-CN" altLang="en-US" sz="2000" b="1"/>
          </a:p>
          <a:p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00" y="1603375"/>
            <a:ext cx="6985000" cy="3455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C00000"/>
                </a:solidFill>
                <a:sym typeface="+mn-ea"/>
              </a:rPr>
              <a:t>扭转日线波峰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转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）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：</a:t>
            </a:r>
            <a:endParaRPr lang="zh-CN" altLang="en-US" sz="2400" b="1">
              <a:solidFill>
                <a:srgbClr val="C00000"/>
              </a:solidFill>
            </a:endParaRPr>
          </a:p>
          <a:p>
            <a:endParaRPr lang="zh-CN" altLang="en-US" sz="2000" b="1"/>
          </a:p>
          <a:p>
            <a:r>
              <a:rPr lang="zh-CN" altLang="en-US" sz="2000" b="1">
                <a:sym typeface="+mn-ea"/>
              </a:rPr>
              <a:t>回踩时间</a:t>
            </a:r>
            <a:r>
              <a:rPr lang="en-US" altLang="zh-CN" sz="2000" b="1">
                <a:sym typeface="+mn-ea"/>
              </a:rPr>
              <a:t>&gt;</a:t>
            </a:r>
            <a:r>
              <a:rPr lang="zh-CN" altLang="en-US" sz="2000" b="1">
                <a:sym typeface="+mn-ea"/>
              </a:rPr>
              <a:t>扭转时间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>
                <a:sym typeface="+mn-ea"/>
              </a:rPr>
              <a:t>回踩跌破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日线</a:t>
            </a:r>
            <a:r>
              <a:rPr lang="zh-CN" altLang="en-US" sz="2000" b="1">
                <a:sym typeface="+mn-ea"/>
              </a:rPr>
              <a:t>保命线，同时也回踩到了</a:t>
            </a:r>
            <a:r>
              <a:rPr lang="zh-CN" altLang="en-US" sz="2000" b="1">
                <a:highlight>
                  <a:srgbClr val="FFFF00"/>
                </a:highlight>
                <a:sym typeface="+mn-ea"/>
              </a:rPr>
              <a:t>周线</a:t>
            </a:r>
            <a:r>
              <a:rPr lang="zh-CN" altLang="en-US" sz="2000" b="1">
                <a:sym typeface="+mn-ea"/>
              </a:rPr>
              <a:t>钓鱼线附近</a:t>
            </a:r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>
                <a:highlight>
                  <a:srgbClr val="FFFF00"/>
                </a:highlight>
              </a:rPr>
              <a:t>卖出：</a:t>
            </a:r>
            <a:r>
              <a:rPr lang="zh-CN" altLang="en-US" sz="2000" b="1"/>
              <a:t>突破日线</a:t>
            </a:r>
            <a:r>
              <a:rPr lang="en-US" altLang="zh-CN" sz="2000" b="1"/>
              <a:t>1</a:t>
            </a:r>
            <a:r>
              <a:rPr lang="zh-CN" altLang="en-US" sz="2000" b="1"/>
              <a:t>浪高点后，日线多空线变绿卖出</a:t>
            </a:r>
            <a:endParaRPr lang="zh-CN" altLang="en-US" sz="2000" b="1"/>
          </a:p>
          <a:p>
            <a:br>
              <a:rPr lang="zh-CN" altLang="en-US" sz="2000" b="1"/>
            </a:br>
            <a:r>
              <a:rPr lang="zh-CN" altLang="en-US" sz="2000" b="1">
                <a:highlight>
                  <a:srgbClr val="FFFF00"/>
                </a:highlight>
              </a:rPr>
              <a:t>纠错：</a:t>
            </a:r>
            <a:r>
              <a:rPr lang="zh-CN" altLang="en-US" sz="2000" b="1"/>
              <a:t>跌破拐点最低价或者大阳线最低价</a:t>
            </a:r>
            <a:br>
              <a:rPr lang="zh-CN" altLang="en-US" sz="2000" b="1"/>
            </a:br>
            <a:endParaRPr lang="zh-CN" altLang="en-US" sz="2000" b="1"/>
          </a:p>
          <a:p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8450" y="4223385"/>
            <a:ext cx="7927975" cy="1903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位置优选：</a:t>
            </a:r>
            <a:br>
              <a:rPr lang="zh-CN" altLang="en-US" sz="2400"/>
            </a:br>
            <a:r>
              <a:rPr lang="en-US" altLang="zh-CN" sz="2400"/>
              <a:t>1</a:t>
            </a:r>
            <a:r>
              <a:rPr lang="zh-CN" altLang="en-US" sz="2400"/>
              <a:t>、衰竭</a:t>
            </a:r>
            <a:r>
              <a:rPr lang="en-US" altLang="zh-CN" sz="2400"/>
              <a:t>+</a:t>
            </a:r>
            <a:r>
              <a:rPr lang="zh-CN" altLang="en-US" sz="2400"/>
              <a:t>强扭（拐点</a:t>
            </a:r>
            <a:r>
              <a:rPr lang="en-US" altLang="zh-CN" sz="2400"/>
              <a:t>3</a:t>
            </a:r>
            <a:r>
              <a:rPr lang="zh-CN" altLang="en-US" sz="2400"/>
              <a:t>天内有</a:t>
            </a:r>
            <a:r>
              <a:rPr lang="en-US" altLang="zh-CN" sz="2400"/>
              <a:t>5%</a:t>
            </a:r>
            <a:r>
              <a:rPr lang="zh-CN" altLang="en-US" sz="2400"/>
              <a:t>以上大阳线）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、强扭转</a:t>
            </a:r>
            <a:br>
              <a:rPr lang="zh-CN" altLang="en-US" sz="2400"/>
            </a:br>
            <a:r>
              <a:rPr lang="en-US" altLang="zh-CN" sz="2400"/>
              <a:t>3</a:t>
            </a:r>
            <a:r>
              <a:rPr lang="zh-CN" altLang="en-US" sz="2400"/>
              <a:t>、衰竭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0" y="837565"/>
            <a:ext cx="6519545" cy="3774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3970" y="1998345"/>
            <a:ext cx="7647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注意点：</a:t>
            </a:r>
            <a:endParaRPr lang="zh-CN" altLang="en-US" sz="2400" b="1">
              <a:solidFill>
                <a:srgbClr val="C00000"/>
              </a:solidFill>
            </a:endParaRPr>
          </a:p>
          <a:p>
            <a:br>
              <a:rPr lang="zh-CN" altLang="en-US" sz="2400" b="1"/>
            </a:br>
            <a:r>
              <a:rPr lang="zh-CN" altLang="en-US" sz="2400" b="1"/>
              <a:t>扭转是</a:t>
            </a:r>
            <a:r>
              <a:rPr lang="en-US" altLang="zh-CN" sz="2400" b="1"/>
              <a:t>1  </a:t>
            </a:r>
            <a:r>
              <a:rPr lang="zh-CN" altLang="en-US" sz="2400" b="1"/>
              <a:t>回踩是</a:t>
            </a:r>
            <a:r>
              <a:rPr lang="en-US" altLang="zh-CN" sz="2400" b="1"/>
              <a:t>2</a:t>
            </a:r>
            <a:r>
              <a:rPr lang="zh-CN" altLang="en-US" sz="2400" b="1"/>
              <a:t>，再次上涨是</a:t>
            </a:r>
            <a:r>
              <a:rPr lang="en-US" altLang="zh-CN" sz="2400" b="1"/>
              <a:t>3</a:t>
            </a:r>
            <a:br>
              <a:rPr lang="en-US" altLang="zh-CN" sz="2400" b="1"/>
            </a:br>
            <a:br>
              <a:rPr lang="en-US" altLang="zh-CN" sz="2400" b="1"/>
            </a:br>
            <a:r>
              <a:rPr lang="zh-CN" altLang="en-US" sz="2400" b="1"/>
              <a:t>回踩</a:t>
            </a:r>
            <a:r>
              <a:rPr lang="en-US" altLang="zh-CN" sz="2400" b="1"/>
              <a:t>2 </a:t>
            </a:r>
            <a:r>
              <a:rPr lang="zh-CN" altLang="en-US" sz="2400" b="1"/>
              <a:t>不能有连阴，向下的跳空缺口，</a:t>
            </a:r>
            <a:r>
              <a:rPr lang="en-US" altLang="zh-CN" sz="2400" b="1"/>
              <a:t>5%</a:t>
            </a:r>
            <a:r>
              <a:rPr lang="zh-CN" altLang="en-US" sz="2400" b="1"/>
              <a:t>以上的大阴线</a:t>
            </a:r>
            <a:r>
              <a:rPr lang="en-US" altLang="zh-CN" sz="2400"/>
              <a:t> </a:t>
            </a:r>
            <a:endParaRPr lang="en-US" altLang="zh-CN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793750"/>
            <a:ext cx="9512935" cy="53511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演示</Application>
  <PresentationFormat>宽屏</PresentationFormat>
  <Paragraphs>64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WPS_1602292680</cp:lastModifiedBy>
  <cp:revision>31</cp:revision>
  <dcterms:created xsi:type="dcterms:W3CDTF">2024-11-25T08:14:00Z</dcterms:created>
  <dcterms:modified xsi:type="dcterms:W3CDTF">2025-04-28T12:33:14Z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1E67FA80EF254A0AB90CE7ECD2904A2E_13</vt:lpwstr>
  </property>
</Properties>
</file>