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827" r:id="rId3"/>
    <p:sldId id="838" r:id="rId4"/>
    <p:sldId id="963" r:id="rId5"/>
    <p:sldId id="837" r:id="rId6"/>
    <p:sldId id="972" r:id="rId7"/>
    <p:sldId id="973" r:id="rId8"/>
    <p:sldId id="974" r:id="rId9"/>
    <p:sldId id="975" r:id="rId10"/>
    <p:sldId id="977" r:id="rId11"/>
    <p:sldId id="978" r:id="rId12"/>
    <p:sldId id="979" r:id="rId13"/>
    <p:sldId id="976" r:id="rId14"/>
    <p:sldId id="836" r:id="rId15"/>
    <p:sldId id="854" r:id="rId16"/>
    <p:sldId id="968" r:id="rId17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5" clrIdx="0"/>
  <p:cmAuthor id="2" name="作者" initials="作" lastIdx="0" clrIdx="1"/>
  <p:cmAuthor id="3" name="sharo" initials="s" lastIdx="1" clrIdx="2"/>
  <p:cmAuthor id="4" name="10107" initials="1" lastIdx="6" clrIdx="3"/>
  <p:cmAuthor id="5" name="销售四部直播06" initials="销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26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E:\YiYi\王荟一\1王荟一\2018-3-2\李青元\2020-2021龙头股\2021\ppt 封面10-13.jpgppt 封面10-13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>
          <a:xfrm>
            <a:off x="635" y="1270"/>
            <a:ext cx="12190730" cy="685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image" Target="../media/image4.png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image" Target="../media/image4.png"/><Relationship Id="rId3" Type="http://schemas.openxmlformats.org/officeDocument/2006/relationships/tags" Target="../tags/tag7.xml"/><Relationship Id="rId2" Type="http://schemas.openxmlformats.org/officeDocument/2006/relationships/image" Target="../media/image7.png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image" Target="../media/image4.png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/>
          <p:nvPr>
            <p:ph type="ctrTitle" idx="2"/>
            <p:custDataLst>
              <p:tags r:id="rId1"/>
            </p:custDataLst>
          </p:nvPr>
        </p:nvSpPr>
        <p:spPr>
          <a:xfrm>
            <a:off x="1764030" y="1380490"/>
            <a:ext cx="5079365" cy="1056005"/>
          </a:xfrm>
        </p:spPr>
        <p:txBody>
          <a:bodyPr>
            <a:normAutofit/>
          </a:bodyPr>
          <a:p>
            <a:pPr algn="l"/>
            <a:r>
              <a:rPr lang="zh-CN" altLang="en-US" sz="49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主升系列课程</a:t>
            </a:r>
            <a:r>
              <a:rPr lang="zh-CN" altLang="en-US" b="1"/>
              <a:t> </a:t>
            </a:r>
            <a:endParaRPr lang="zh-CN" altLang="en-US" b="1"/>
          </a:p>
        </p:txBody>
      </p:sp>
      <p:pic>
        <p:nvPicPr>
          <p:cNvPr id="23" name="图片 22" descr="趋势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2330" y="1591310"/>
            <a:ext cx="3172460" cy="31724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97025" y="3656965"/>
            <a:ext cx="49682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强化版优选专项训练</a:t>
            </a:r>
            <a:endParaRPr lang="zh-CN" altLang="en-US" sz="4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altLang="en-US" sz="4000" b="1">
              <a:solidFill>
                <a:srgbClr val="C00000"/>
              </a:solidFill>
            </a:endParaRPr>
          </a:p>
          <a:p>
            <a:endParaRPr lang="en-US" altLang="zh-CN" sz="40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16280"/>
            <a:ext cx="11932920" cy="54698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24535"/>
            <a:ext cx="11932920" cy="54698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33425"/>
            <a:ext cx="11892915" cy="5451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768475" y="3429000"/>
            <a:ext cx="6121400" cy="259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sz="20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19150" y="2792730"/>
            <a:ext cx="6966585" cy="15233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7832d77b76c05bb798b9f00c86b7f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768475" y="3429000"/>
            <a:ext cx="6552565" cy="259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36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知行合一平常心欲速则不达</a:t>
            </a:r>
            <a:endParaRPr lang="zh-CN" sz="36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5700" y="2390140"/>
            <a:ext cx="63099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建立自己的交易核心框架，一切学习的东西都是在辅助加强核心框架的操作，系统性思维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见路不走是一种对自己交易的尊重，什么钱都想赚的人往往什么都赚不到，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高手只赚一种钱，十年磨一剑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84910" y="1809115"/>
            <a:ext cx="8115300" cy="38176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80795" y="2975610"/>
            <a:ext cx="589915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rgbClr val="00B05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下</a:t>
            </a:r>
            <a:endParaRPr lang="zh-CN" altLang="en-US" sz="3200" b="1">
              <a:solidFill>
                <a:srgbClr val="00B05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200" b="1">
                <a:solidFill>
                  <a:srgbClr val="00B050"/>
                </a:solidFill>
                <a:latin typeface="方正黑体简体" panose="02000000000000000000" charset="-122"/>
                <a:ea typeface="方正黑体简体" panose="02000000000000000000" charset="-122"/>
              </a:rPr>
              <a:t>跌</a:t>
            </a:r>
            <a:endParaRPr lang="zh-CN" altLang="en-US" sz="3200" b="1">
              <a:solidFill>
                <a:srgbClr val="00B05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200" b="1">
                <a:solidFill>
                  <a:srgbClr val="00B050"/>
                </a:solidFill>
                <a:latin typeface="方正黑体简体" panose="02000000000000000000" charset="-122"/>
                <a:ea typeface="方正黑体简体" panose="02000000000000000000" charset="-122"/>
              </a:rPr>
              <a:t>趋</a:t>
            </a:r>
            <a:endParaRPr lang="zh-CN" altLang="en-US" sz="3200" b="1">
              <a:solidFill>
                <a:srgbClr val="00B05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200" b="1">
                <a:solidFill>
                  <a:srgbClr val="00B05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势</a:t>
            </a:r>
            <a:endParaRPr lang="zh-CN" altLang="en-US" sz="3200" b="1">
              <a:solidFill>
                <a:srgbClr val="00B05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99180" y="4647565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建仓</a:t>
            </a:r>
            <a:endParaRPr lang="zh-CN" altLang="en-US" sz="32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44720" y="5043170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rgbClr val="0070C0"/>
                </a:solidFill>
                <a:latin typeface="方正黑体简体" panose="02000000000000000000" charset="-122"/>
                <a:ea typeface="方正黑体简体" panose="02000000000000000000" charset="-122"/>
              </a:rPr>
              <a:t>洗盘</a:t>
            </a:r>
            <a:endParaRPr lang="zh-CN" altLang="en-US" sz="3200" b="1">
              <a:solidFill>
                <a:srgbClr val="0070C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33540" y="4236720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</a:rPr>
              <a:t>试盘</a:t>
            </a:r>
            <a:endParaRPr lang="zh-CN" altLang="en-US" sz="3200" b="1">
              <a:highlight>
                <a:srgbClr val="FFFF00"/>
              </a:highlight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26810" y="2679065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</a:rPr>
              <a:t>拉高</a:t>
            </a:r>
            <a:endParaRPr lang="zh-CN" altLang="en-US" sz="3200" b="1">
              <a:highlight>
                <a:srgbClr val="FFFF00"/>
              </a:highlight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28915" y="2175510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latin typeface="方正黑体简体" panose="02000000000000000000" charset="-122"/>
                <a:ea typeface="方正黑体简体" panose="02000000000000000000" charset="-122"/>
              </a:rPr>
              <a:t>出货</a:t>
            </a:r>
            <a:endParaRPr lang="zh-CN" altLang="en-US" sz="3200" b="1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29040" y="2975610"/>
            <a:ext cx="589915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上</a:t>
            </a:r>
            <a:endParaRPr lang="zh-CN" altLang="en-US" sz="32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涨</a:t>
            </a:r>
            <a:endParaRPr lang="zh-CN" altLang="en-US" sz="32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趋</a:t>
            </a:r>
            <a:endParaRPr lang="zh-CN" altLang="en-US" sz="32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势</a:t>
            </a:r>
            <a:endParaRPr lang="zh-CN" altLang="en-US" sz="32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02130" y="1121410"/>
            <a:ext cx="750951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资金的运作过程（股票运行的趋势规律）</a:t>
            </a:r>
            <a:endParaRPr lang="zh-CN" altLang="en-US" sz="32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新生-发展-鼎盛-衰竭-消亡</a:t>
            </a:r>
            <a:endParaRPr lang="zh-CN" altLang="en-US" sz="32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1050" y="2863850"/>
            <a:ext cx="551815" cy="2529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2400">
                <a:solidFill>
                  <a:srgbClr val="C0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</a:rPr>
              <a:t>交易信心逐步丧失</a:t>
            </a:r>
            <a:endParaRPr lang="zh-CN" altLang="en-US" sz="2400">
              <a:solidFill>
                <a:srgbClr val="C00000"/>
              </a:solidFill>
              <a:highlight>
                <a:srgbClr val="FFFF00"/>
              </a:highlight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399270" y="2864485"/>
            <a:ext cx="551815" cy="2529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2400">
                <a:solidFill>
                  <a:srgbClr val="C0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</a:rPr>
              <a:t>交易信心逐步爆棚</a:t>
            </a:r>
            <a:endParaRPr lang="zh-CN" altLang="en-US" sz="2400">
              <a:solidFill>
                <a:srgbClr val="C00000"/>
              </a:solidFill>
              <a:highlight>
                <a:srgbClr val="FFFF00"/>
              </a:highlight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781056" y="180928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9813610" y="556654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135380" y="2522220"/>
            <a:ext cx="7027545" cy="259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优选一：靠近</a:t>
            </a:r>
            <a:r>
              <a:rPr lang="en-US" alt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B</a:t>
            </a:r>
            <a:r>
              <a:rPr lang="zh-CN" alt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点有大阳线或者向上跳空缺口</a:t>
            </a:r>
            <a:endParaRPr lang="zh-CN" altLang="en-US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altLang="en-US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优选二：</a:t>
            </a:r>
            <a:r>
              <a:rPr lang="en-US" alt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B</a:t>
            </a:r>
            <a:r>
              <a:rPr lang="zh-CN" alt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点到</a:t>
            </a:r>
            <a:r>
              <a:rPr lang="en-US" alt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C</a:t>
            </a:r>
            <a:r>
              <a:rPr lang="zh-CN" alt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点之间有三天及以上黄色主力</a:t>
            </a:r>
            <a:endParaRPr lang="zh-CN" altLang="en-US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altLang="en-US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优选三：回踩过程中不能出现大阴线或者跳空</a:t>
            </a:r>
            <a:endParaRPr lang="zh-CN" altLang="en-US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altLang="en-US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优选四：</a:t>
            </a:r>
            <a:r>
              <a:rPr lang="en-US" alt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B</a:t>
            </a:r>
            <a:r>
              <a:rPr lang="zh-CN" alt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点到</a:t>
            </a:r>
            <a:r>
              <a:rPr lang="en-US" alt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C</a:t>
            </a:r>
            <a:r>
              <a:rPr lang="zh-CN" alt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点之间最高价不能超过一涨最高价</a:t>
            </a:r>
            <a:endParaRPr lang="zh-CN" altLang="en-US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7015" y="96266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四大优选规则</a:t>
            </a:r>
            <a:endParaRPr lang="zh-CN" altLang="en-US" sz="28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25170"/>
            <a:ext cx="9941560" cy="5461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39775"/>
            <a:ext cx="11664315" cy="54394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33425"/>
            <a:ext cx="11894185" cy="54521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24535"/>
            <a:ext cx="11932920" cy="54698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25170"/>
            <a:ext cx="11913870" cy="5461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PP_MARK_KEY" val="3420c857-2dba-43f8-9f24-4fe87479c3ec"/>
  <p:tag name="COMMONDATA" val="eyJoZGlkIjoiOWMwMjhhMGZkMTlmYjMyNGZlNDNiNTYxNzUzNzllNWQ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6.xml><?xml version="1.0" encoding="utf-8"?>
<p:tagLst xmlns:p="http://schemas.openxmlformats.org/presentationml/2006/main">
  <p:tag name="KSO_WM_UNIT_PLACING_PICTURE_USER_VIEWPORT" val="{&quot;height&quot;:6012,&quot;width&quot;:12780}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WPS 演示</Application>
  <PresentationFormat>宽屏</PresentationFormat>
  <Paragraphs>51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方正黑体简体</vt:lpstr>
      <vt:lpstr>微软雅黑</vt:lpstr>
      <vt:lpstr>汉仪中黑简</vt:lpstr>
      <vt:lpstr>黑体</vt:lpstr>
      <vt:lpstr>Calibri</vt:lpstr>
      <vt:lpstr>Arial Unicode MS</vt:lpstr>
      <vt:lpstr>Office 主题</vt:lpstr>
      <vt:lpstr>主升系列课程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狂草</cp:lastModifiedBy>
  <cp:revision>150</cp:revision>
  <dcterms:created xsi:type="dcterms:W3CDTF">2021-07-12T09:18:00Z</dcterms:created>
  <dcterms:modified xsi:type="dcterms:W3CDTF">2024-07-23T11:16:59Z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0A89DB737A194CA69D9F78CA83249DE5_13</vt:lpwstr>
  </property>
  <property fmtid="{D5CDD505-2E9C-101B-9397-08002B2CF9AE}" pid="3" name="KSOProductBuildVer">
    <vt:lpwstr>2052-12.1.0.17147</vt:lpwstr>
  </property>
</Properties>
</file>