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5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11" r:id="rId3"/>
    <p:sldId id="259" r:id="rId5"/>
    <p:sldId id="260" r:id="rId6"/>
    <p:sldId id="266" r:id="rId7"/>
    <p:sldId id="362" r:id="rId8"/>
    <p:sldId id="290" r:id="rId9"/>
    <p:sldId id="291" r:id="rId10"/>
    <p:sldId id="292" r:id="rId11"/>
    <p:sldId id="271" r:id="rId12"/>
    <p:sldId id="272" r:id="rId13"/>
    <p:sldId id="273" r:id="rId14"/>
    <p:sldId id="277" r:id="rId15"/>
    <p:sldId id="278" r:id="rId16"/>
    <p:sldId id="357" r:id="rId17"/>
    <p:sldId id="280" r:id="rId18"/>
    <p:sldId id="286" r:id="rId19"/>
    <p:sldId id="383" r:id="rId20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0" userDrawn="1">
          <p15:clr>
            <a:srgbClr val="A4A3A4"/>
          </p15:clr>
        </p15:guide>
        <p15:guide id="2" pos="38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B832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10"/>
        <p:guide pos="38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2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2.png"/><Relationship Id="rId4" Type="http://schemas.openxmlformats.org/officeDocument/2006/relationships/image" Target="../media/image7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2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6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17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tags" Target="../tags/tag19.xml"/><Relationship Id="rId3" Type="http://schemas.openxmlformats.org/officeDocument/2006/relationships/image" Target="../media/image7.png"/><Relationship Id="rId2" Type="http://schemas.openxmlformats.org/officeDocument/2006/relationships/tags" Target="../tags/tag18.xml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.png"/><Relationship Id="rId3" Type="http://schemas.openxmlformats.org/officeDocument/2006/relationships/image" Target="../media/image7.png"/><Relationship Id="rId2" Type="http://schemas.openxmlformats.org/officeDocument/2006/relationships/tags" Target="../tags/tag20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tags" Target="../tags/tag2.xml"/><Relationship Id="rId4" Type="http://schemas.openxmlformats.org/officeDocument/2006/relationships/image" Target="../media/image5.svg"/><Relationship Id="rId3" Type="http://schemas.openxmlformats.org/officeDocument/2006/relationships/image" Target="../media/image4.png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tags" Target="../tags/tag3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b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】：</a:t>
            </a: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编写</a:t>
            </a:r>
            <a:b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20015" y="1623060"/>
            <a:ext cx="4612005" cy="1299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时间上满足</a:t>
            </a:r>
            <a:b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【一高到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≤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【二高到</a:t>
            </a:r>
            <a:r>
              <a:rPr lang="en-US" altLang="zh-CN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（后脚长）</a:t>
            </a:r>
            <a:b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en-US" altLang="zh-CN" sz="2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02565" y="3074670"/>
            <a:ext cx="3282315" cy="1005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满足后脚长就可以加入自选跟踪了</a:t>
            </a:r>
            <a:endParaRPr lang="en-US" altLang="zh-CN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2465" y="1623060"/>
            <a:ext cx="6991350" cy="39147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4320" y="5379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637540" y="772160"/>
            <a:ext cx="6744970" cy="752475"/>
          </a:xfrm>
        </p:spPr>
        <p:txBody>
          <a:bodyPr>
            <a:normAutofit fontScale="90000"/>
          </a:bodyPr>
          <a:p>
            <a:pPr marL="0" indent="0" algn="l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</a:t>
            </a:r>
            <a:r>
              <a:rPr lang="zh-CN" sz="32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二回阶段：满足后脚长（不要长短脚）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5" y="4650105"/>
            <a:ext cx="2873375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825115" y="4875530"/>
            <a:ext cx="5643245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</a:rPr>
              <a:t>趋势在下跌中，哪种是下跌更加充分？</a:t>
            </a:r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20" y="1590040"/>
            <a:ext cx="6886575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6205" y="873125"/>
            <a:ext cx="1151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latin typeface="方正黑体简体" panose="02000000000000000000" charset="-122"/>
                <a:ea typeface="方正黑体简体" panose="02000000000000000000" charset="-122"/>
              </a:rPr>
              <a:t>C</a:t>
            </a:r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点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99160" y="5036185"/>
            <a:ext cx="9968230" cy="1149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2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点：扭转过</a:t>
            </a:r>
            <a:r>
              <a:rPr lang="en-US" altLang="zh-CN" sz="2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点左侧第一个波峰（趋势拐点）后第一次回踩钓鱼线</a:t>
            </a:r>
            <a:br>
              <a:rPr lang="zh-CN" altLang="en-US" sz="2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扭转：收盘价大于等于第一个波峰</a:t>
            </a:r>
            <a:b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回踩：最低价小于等于钓鱼线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" y="1471295"/>
            <a:ext cx="8361680" cy="354457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039610" y="3775710"/>
            <a:ext cx="454787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B</a:t>
            </a:r>
            <a:r>
              <a:rPr lang="zh-CN" altLang="en-US" sz="20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点右侧有金钥匙</a:t>
            </a:r>
            <a:br>
              <a:rPr lang="zh-CN" altLang="en-US" sz="20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</a:br>
            <a:r>
              <a:rPr lang="zh-CN" altLang="en-US" sz="20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作为趋势试盘信号，阶段性多头信号</a:t>
            </a:r>
            <a:endParaRPr lang="zh-CN" altLang="en-US" sz="2000" b="1">
              <a:solidFill>
                <a:srgbClr val="CCB83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520" y="3775710"/>
            <a:ext cx="400050" cy="3619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6730" y="5659120"/>
            <a:ext cx="1959610" cy="4578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626350" y="5748655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" y="642620"/>
            <a:ext cx="828675" cy="828675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2400935" y="2332990"/>
            <a:ext cx="7276465" cy="720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后脚长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endParaRPr lang="en-US" altLang="zh-CN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57250" y="734695"/>
            <a:ext cx="3287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日线取点顺序：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07485" y="57715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8725" y="3783330"/>
            <a:ext cx="3680460" cy="8597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9" name="图片 8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500" y="767080"/>
            <a:ext cx="7658735" cy="53854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0" y="1405255"/>
            <a:ext cx="3914775" cy="1113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财富台阶之取点标准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----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课程总结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157095" y="2417445"/>
            <a:ext cx="7651115" cy="1616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4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财富台阶系列课</a:t>
            </a:r>
            <a:r>
              <a:rPr lang="en-US" altLang="zh-CN" sz="4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优选标准</a:t>
            </a:r>
            <a:endParaRPr lang="zh-CN" altLang="en-US" sz="44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782955"/>
            <a:ext cx="9600565" cy="54006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algn="l"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b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】：</a:t>
            </a: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编写</a:t>
            </a:r>
            <a:b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 fontAlgn="auto">
              <a:lnSpc>
                <a:spcPct val="120000"/>
              </a:lnSpc>
            </a:pPr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526915"/>
            <a:ext cx="5584825" cy="1198245"/>
          </a:xfrm>
        </p:spPr>
        <p:txBody>
          <a:bodyPr>
            <a:normAutofit/>
          </a:bodyPr>
          <a:p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5" y="894080"/>
            <a:ext cx="9330690" cy="52489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290" y="768985"/>
            <a:ext cx="9458960" cy="53200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5"/>
            </p:custDataLst>
          </p:nvPr>
        </p:nvSpPr>
        <p:spPr>
          <a:xfrm>
            <a:off x="838200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接下来学习安排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31385" y="96266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财富台阶系列课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995" y="2186940"/>
            <a:ext cx="9521825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9" name="图片 8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386205" y="873125"/>
            <a:ext cx="47104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latin typeface="方正黑体简体" panose="02000000000000000000" charset="-122"/>
                <a:ea typeface="方正黑体简体" panose="02000000000000000000" charset="-122"/>
              </a:rPr>
              <a:t>财富台阶之取点标准</a:t>
            </a:r>
            <a:endParaRPr lang="zh-CN" altLang="en-US" sz="36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125" y="1471295"/>
            <a:ext cx="10224135" cy="43326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632960" y="4912360"/>
            <a:ext cx="27051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弱势模型（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＜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b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强势模型（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en-US" altLang="zh-CN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chemeClr val="tx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</a:t>
            </a:r>
            <a:endParaRPr lang="zh-CN" altLang="en-US" sz="2400" b="1">
              <a:solidFill>
                <a:schemeClr val="tx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08985" y="2528570"/>
            <a:ext cx="4351655" cy="957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①一涨阶段：</a:t>
            </a:r>
            <a:r>
              <a:rPr lang="en-US" altLang="zh-CN" sz="32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、一高</a:t>
            </a:r>
            <a:endParaRPr lang="zh-CN" altLang="en-US" sz="3200" b="1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2948305" y="3723640"/>
            <a:ext cx="5073650" cy="1004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②二回阶段：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43230" y="772160"/>
            <a:ext cx="5766435" cy="699135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</a:t>
            </a:r>
            <a:r>
              <a:rPr lang="zh-CN" sz="32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取点定趋势的顺序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2174240" y="4286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939415" y="2152015"/>
            <a:ext cx="4406900" cy="306070"/>
          </a:xfrm>
          <a:prstGeom prst="rect">
            <a:avLst/>
          </a:prstGeom>
          <a:noFill/>
        </p:spPr>
        <p:txBody>
          <a:bodyPr wrap="square" bIns="0" rtlCol="0"/>
          <a:p>
            <a:pPr algn="l"/>
            <a:r>
              <a:rPr lang="en-US" altLang="zh-CN" sz="2000" b="1" spc="300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1.找抄底先锋定0点（一年以内）</a:t>
            </a:r>
            <a:endParaRPr lang="en-US" altLang="zh-CN" sz="2000" b="1" spc="300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五边形 5" descr="7b0a20202020227461726765744964223a202270726f636573734f6e6c696e65576f7264417274222c0a2020202022776f7264617274223a20227b5c2269645c223a32353030333834392c5c227469645c223a5c225c227d220a7d0a"/>
          <p:cNvSpPr/>
          <p:nvPr>
            <p:custDataLst>
              <p:tags r:id="rId3"/>
            </p:custDataLst>
          </p:nvPr>
        </p:nvSpPr>
        <p:spPr>
          <a:xfrm>
            <a:off x="2098040" y="229489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 b="1">
              <a:ln w="2419" cmpd="sng">
                <a:solidFill>
                  <a:srgbClr val="FFEA75"/>
                </a:solidFill>
                <a:prstDash val="solid"/>
              </a:ln>
              <a:gradFill>
                <a:gsLst>
                  <a:gs pos="99000">
                    <a:srgbClr val="FF7373">
                      <a:alpha val="100000"/>
                    </a:srgbClr>
                  </a:gs>
                  <a:gs pos="0">
                    <a:srgbClr val="FF8F8E"/>
                  </a:gs>
                </a:gsLst>
                <a:lin ang="16200000" scaled="1"/>
              </a:gradFill>
              <a:effectLst>
                <a:innerShdw blurRad="6048" dist="50800" dir="18900000">
                  <a:srgbClr val="89210D">
                    <a:alpha val="29000"/>
                  </a:srgbClr>
                </a:innerShdw>
                <a:reflection blurRad="8467" stA="38000" endA="900" endPos="60000" dist="38100" dir="5400000" sy="-100000" algn="bl" rotWithShape="0"/>
              </a:effectLst>
              <a:latin typeface="汉仪颜楷简" panose="00020600040101010101" charset="-122"/>
              <a:ea typeface="汉仪颜楷简" panose="000206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2939415" y="3345180"/>
            <a:ext cx="7123430" cy="694690"/>
          </a:xfrm>
          <a:prstGeom prst="rect">
            <a:avLst/>
          </a:prstGeom>
          <a:noFill/>
        </p:spPr>
        <p:txBody>
          <a:bodyPr wrap="square" bIns="0" rtlCol="0"/>
          <a:p>
            <a:pPr algn="l"/>
            <a:r>
              <a:rPr lang="en-US" altLang="zh-CN" sz="2000" b="1" spc="300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2.先看最低点判断，</a:t>
            </a:r>
            <a:r>
              <a:rPr lang="zh-CN" altLang="en-US" sz="2000" b="1" spc="300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不符合取点再看右侧的低价，哪个</a:t>
            </a:r>
            <a:r>
              <a:rPr lang="en-US" altLang="zh-CN" sz="2000" b="1" spc="300">
                <a:solidFill>
                  <a:srgbClr val="C0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最先出买点就用哪个抄底先锋</a:t>
            </a:r>
            <a:endParaRPr lang="en-US" altLang="zh-CN" sz="2000" b="1" spc="300">
              <a:solidFill>
                <a:srgbClr val="C0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9" name="五边形 28"/>
          <p:cNvSpPr/>
          <p:nvPr>
            <p:custDataLst>
              <p:tags r:id="rId5"/>
            </p:custDataLst>
          </p:nvPr>
        </p:nvSpPr>
        <p:spPr>
          <a:xfrm>
            <a:off x="2098040" y="363474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3" name="Freeform 8"/>
          <p:cNvSpPr/>
          <p:nvPr>
            <p:custDataLst>
              <p:tags r:id="rId6"/>
            </p:custDataLst>
          </p:nvPr>
        </p:nvSpPr>
        <p:spPr>
          <a:xfrm>
            <a:off x="1047121" y="17965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7"/>
            </p:custDataLst>
          </p:nvPr>
        </p:nvSpPr>
        <p:spPr>
          <a:xfrm>
            <a:off x="10632125" y="428702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205105" y="771525"/>
            <a:ext cx="4804410" cy="699135"/>
          </a:xfrm>
        </p:spPr>
        <p:txBody>
          <a:bodyPr/>
          <a:p>
            <a:pPr marL="0" indent="0" algn="l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r>
              <a:rPr lang="en-US" altLang="zh-CN" sz="24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</a:t>
            </a:r>
            <a:r>
              <a:rPr lang="en-US" sz="32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048760" y="5762625"/>
            <a:ext cx="342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73220" y="5108575"/>
            <a:ext cx="2799080" cy="654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2710" y="768985"/>
            <a:ext cx="4064000" cy="4470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一涨阶段满足</a:t>
            </a:r>
            <a:r>
              <a:rPr lang="en-US" altLang="zh-CN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4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个标准：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2"/>
            </p:custDataLst>
          </p:nvPr>
        </p:nvSpPr>
        <p:spPr>
          <a:xfrm>
            <a:off x="92710" y="1667510"/>
            <a:ext cx="5256530" cy="42176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(1).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判断底部区域位置：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抄底先锋出现（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拐点</a:t>
            </a: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(2)</a:t>
            </a:r>
            <a:r>
              <a:rPr lang="en-US" altLang="zh-CN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判断趋势扭转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多空趋势线在钓鱼线上方（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</a:t>
            </a: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(3)</a:t>
            </a:r>
            <a:r>
              <a:rPr lang="en-US" altLang="zh-CN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判断变盘信号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筹码</a:t>
            </a: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双线合一（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资金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(4).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判断上涨的力量：</a:t>
            </a:r>
            <a:b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主力进出黄色超过</a:t>
            </a:r>
            <a:r>
              <a:rPr lang="en-US" altLang="zh-CN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</a:t>
            </a:r>
            <a:r>
              <a:rPr lang="zh-CN" altLang="en-US" sz="2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天或以上（</a:t>
            </a:r>
            <a:r>
              <a:rPr lang="zh-CN" altLang="en-US" sz="2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24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010" y="1834515"/>
            <a:ext cx="6557010" cy="405066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41310" y="9817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2300" y="903605"/>
            <a:ext cx="2057400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22885" y="1003300"/>
            <a:ext cx="4737100" cy="3783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一高：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0启动点右侧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最高价</a:t>
            </a:r>
            <a:endParaRPr lang="zh-CN" altLang="en-US" sz="2400" b="1" dirty="0">
              <a:solidFill>
                <a:schemeClr val="tx1"/>
              </a:solidFill>
              <a:effectLst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B点：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一高右侧，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最低价</a:t>
            </a:r>
            <a:b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（B点不低于0点）</a:t>
            </a:r>
            <a:b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二高：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一高到B之间的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最高价</a:t>
            </a:r>
            <a:b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一高大于二高）</a:t>
            </a:r>
            <a:endParaRPr lang="zh-CN" altLang="en-US" sz="2400" b="1" dirty="0">
              <a:solidFill>
                <a:srgbClr val="C00000"/>
              </a:solidFill>
              <a:effectLst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400" b="1" dirty="0">
                <a:solidFill>
                  <a:schemeClr val="tx1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 dirty="0"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A点：</a:t>
            </a: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一高到二高之间的</a:t>
            </a:r>
            <a:r>
              <a:rPr lang="zh-CN" altLang="en-US" sz="24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最低价</a:t>
            </a:r>
            <a:b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400" b="1" dirty="0">
                <a:solidFill>
                  <a:srgbClr val="C00000"/>
                </a:solidFill>
                <a:effectLst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（A点不低于0点）</a:t>
            </a:r>
            <a:endParaRPr lang="zh-CN" altLang="en-US" sz="2400" b="1" dirty="0">
              <a:solidFill>
                <a:srgbClr val="C00000"/>
              </a:solidFill>
              <a:effectLst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5040" y="1003300"/>
            <a:ext cx="6991350" cy="39147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52440" y="5515610"/>
            <a:ext cx="590296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红色的一浪＜</a:t>
            </a:r>
            <a:r>
              <a:rPr lang="zh-CN" altLang="en-US" sz="2800" b="1">
                <a:solidFill>
                  <a:schemeClr val="tx2">
                    <a:lumMod val="50000"/>
                    <a:lumOff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</a:rPr>
              <a:t>蓝色的二浪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（时间上）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" y="5115560"/>
            <a:ext cx="2085975" cy="4000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62915" y="5669280"/>
            <a:ext cx="3181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注意：个股案例仅供学习参考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commondata" val="eyJoZGlkIjoiOWFkNTJkYmZmNzlkMDMzZWJhM2FkZmI2OGYyNWQxOTY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TEXT_FILL_FORE_SCHEMECOLOR_INDEX" val="14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TEXT_FILL_FORE_SCHEMECOLOR_INDEX" val="14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WPS 演示</Application>
  <PresentationFormat>宽屏</PresentationFormat>
  <Paragraphs>93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方正黑体简体</vt:lpstr>
      <vt:lpstr>微软雅黑</vt:lpstr>
      <vt:lpstr>汉仪中黑简</vt:lpstr>
      <vt:lpstr>汉仪颜楷简</vt:lpstr>
      <vt:lpstr>Arial Unicode MS</vt:lpstr>
      <vt:lpstr>Calibri</vt:lpstr>
      <vt:lpstr>黑体</vt:lpstr>
      <vt:lpstr>WPS</vt:lpstr>
      <vt:lpstr>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投资有风险，入市需谨慎！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@好安静</cp:lastModifiedBy>
  <cp:revision>45</cp:revision>
  <dcterms:created xsi:type="dcterms:W3CDTF">2024-10-14T05:06:00Z</dcterms:created>
  <dcterms:modified xsi:type="dcterms:W3CDTF">2025-01-09T12:22:20Z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01136400EBCD44B4813133D6CBE67D53_13</vt:lpwstr>
  </property>
</Properties>
</file>