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43" r:id="rId3"/>
    <p:sldId id="475" r:id="rId5"/>
    <p:sldId id="476" r:id="rId6"/>
    <p:sldId id="498" r:id="rId7"/>
    <p:sldId id="645" r:id="rId8"/>
    <p:sldId id="682" r:id="rId9"/>
    <p:sldId id="553" r:id="rId10"/>
    <p:sldId id="681" r:id="rId11"/>
    <p:sldId id="456" r:id="rId12"/>
    <p:sldId id="665" r:id="rId13"/>
    <p:sldId id="401" r:id="rId14"/>
    <p:sldId id="403" r:id="rId15"/>
    <p:sldId id="413" r:id="rId16"/>
    <p:sldId id="684" r:id="rId17"/>
    <p:sldId id="369" r:id="rId18"/>
    <p:sldId id="631" r:id="rId19"/>
    <p:sldId id="500" r:id="rId20"/>
    <p:sldId id="644" r:id="rId21"/>
    <p:sldId id="477" r:id="rId22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50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ppt 封面7-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270"/>
            <a:ext cx="1219200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2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29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image" Target="../media/image5.png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3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1.xml"/><Relationship Id="rId2" Type="http://schemas.openxmlformats.org/officeDocument/2006/relationships/image" Target="../media/image15.png"/><Relationship Id="rId1" Type="http://schemas.openxmlformats.org/officeDocument/2006/relationships/tags" Target="../tags/tag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image" Target="../media/image5.png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9.xml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7.png"/><Relationship Id="rId17" Type="http://schemas.openxmlformats.org/officeDocument/2006/relationships/notesSlide" Target="../notesSlides/notesSlide4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image" Target="../media/image6.svg"/><Relationship Id="rId12" Type="http://schemas.openxmlformats.org/officeDocument/2006/relationships/image" Target="../media/image5.png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tags" Target="../tags/tag23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2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411" y="595934"/>
            <a:ext cx="828040" cy="82804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79550" y="887730"/>
            <a:ext cx="8441055" cy="410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如何制定买卖规则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：这个和认知有关，也就是对事物判断的标准有关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先分析过往交易：</a:t>
            </a:r>
            <a:endParaRPr lang="zh-CN" altLang="en-US"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、有没有固定的买点标准</a:t>
            </a: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、交易的结果如何（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曾经这样的情况对错是多少，然后就是想明白，对了怎么处理，错了怎么处理）</a:t>
            </a: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再定制买卖规则：</a:t>
            </a:r>
            <a:b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先解决大亏、再解决小赚，再解决大赚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79550" y="5433060"/>
            <a:ext cx="8422640" cy="664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交易和人生是一样的，都是不同的决策，而且决策（不可逆）</a:t>
            </a:r>
            <a:endParaRPr lang="zh-CN" altLang="en-US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21055"/>
            <a:ext cx="3048635" cy="657860"/>
          </a:xfrm>
        </p:spPr>
        <p:txBody>
          <a:bodyPr/>
          <a:lstStyle/>
          <a:p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强势模型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</a:rPr>
              <a:t>买点标准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0555" y="1544320"/>
            <a:ext cx="9744075" cy="455866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买点的标准</a:t>
            </a:r>
            <a:endParaRPr lang="zh-CN" altLang="en-US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、扭转二高后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第一次回踩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到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操盘辅助线</a:t>
            </a:r>
            <a:b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扭转二高后，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未触发止盈和纠错标准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的情况下，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再次回踩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操盘辅助线</a:t>
            </a: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回踩操盘线与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K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线是阴线还是阳线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多空趋势线是红是绿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r>
              <a:rPr 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操盘决策是资金流入还是流出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没关系</a:t>
            </a:r>
            <a:endParaRPr lang="zh-CN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770890" cy="770890"/>
          </a:xfrm>
          <a:prstGeom prst="rect">
            <a:avLst/>
          </a:prstGeom>
        </p:spPr>
      </p:pic>
      <p:pic>
        <p:nvPicPr>
          <p:cNvPr id="5" name="图片 2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38483" y="2979492"/>
            <a:ext cx="2822896" cy="2822896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3542030"/>
            <a:ext cx="2574290" cy="563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3125" y="863600"/>
            <a:ext cx="3977005" cy="607695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强势模型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卖出标准</a:t>
            </a:r>
            <a:r>
              <a:rPr lang="en-US" altLang="zh-CN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止盈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7150" y="1882140"/>
            <a:ext cx="9810750" cy="4286250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止盈标准：按照标准买入，累计涨幅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超过</a:t>
            </a:r>
            <a:r>
              <a:rPr lang="en-US" altLang="zh-CN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减半仓，剩余等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多空趋势线翻绿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清仓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注意：</a:t>
            </a:r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符合买入标准买入时，不需要看多空趋势线是红是绿，不需要看操盘决策是否出白</a:t>
            </a:r>
            <a:endParaRPr lang="zh-CN" altLang="en-US" sz="16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br>
              <a:rPr lang="zh-CN" altLang="en-US" sz="20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18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初学者以打磨体系为主：</a:t>
            </a:r>
            <a:endParaRPr lang="zh-CN" altLang="en-US" sz="20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、先摆脱大亏，进入小赢小亏的</a:t>
            </a:r>
            <a:r>
              <a:rPr lang="zh-CN" altLang="en-US" sz="2000" u="sng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平衡期</a:t>
            </a:r>
            <a:r>
              <a:rPr lang="zh-CN" altLang="en-US" sz="2000" u="sng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；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、通过</a:t>
            </a:r>
            <a:r>
              <a:rPr lang="zh-CN" altLang="en-US" sz="2000" u="sng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小仓位训练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克服对波动的恐惧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endParaRPr lang="zh-CN" altLang="en-US" sz="2000" b="1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50130" y="1387475"/>
            <a:ext cx="24911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止盈标准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pic>
        <p:nvPicPr>
          <p:cNvPr id="5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29672" y="3286864"/>
            <a:ext cx="2615820" cy="261582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415" y="3867150"/>
            <a:ext cx="2414905" cy="4832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930" y="3867150"/>
            <a:ext cx="2483485" cy="4832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2855"/>
            <a:ext cx="9301480" cy="4753610"/>
          </a:xfrm>
        </p:spPr>
        <p:txBody>
          <a:bodyPr>
            <a:normAutofit lnSpcReduction="20000"/>
          </a:bodyPr>
          <a:lstStyle/>
          <a:p>
            <a:pPr marL="0" indent="0" algn="ctr">
              <a:buNone/>
            </a:pPr>
            <a:br>
              <a:rPr lang="zh-CN" altLang="en-US" sz="27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7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纠错标准</a:t>
            </a:r>
            <a:endParaRPr lang="zh-CN" altLang="en-US" sz="27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盘中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跌破持仓当天操盘线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，立即触发纠错（操盘线</a:t>
            </a:r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*0.95&gt;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当下最低价）</a:t>
            </a:r>
            <a:endParaRPr lang="en-US" altLang="zh-CN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连续两天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收盘价跌破操盘线，第二天收盘前纠错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r>
              <a:rPr lang="zh-CN" altLang="en-US" sz="1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以上两个标准触发</a:t>
            </a:r>
            <a:r>
              <a:rPr lang="zh-CN" altLang="en-US" sz="1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任意</a:t>
            </a:r>
            <a:r>
              <a:rPr lang="zh-CN" altLang="en-US" sz="1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一条立即纠错</a:t>
            </a:r>
            <a:br>
              <a:rPr lang="zh-CN" altLang="en-US" sz="16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16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1600" dirty="0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0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纠错的意义：</a:t>
            </a:r>
            <a:endParaRPr lang="zh-CN" altLang="en-US" sz="20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不要抱有侥幸心理，来考验自己持股的耐心：</a:t>
            </a:r>
            <a:r>
              <a:rPr lang="zh-CN" altLang="en-US" sz="16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先虑风险，后虑收益</a:t>
            </a:r>
            <a:endParaRPr lang="zh-CN" altLang="en-US" sz="1600" u="sng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赚的是长远的钱，而不是靠一个股票暴富，不能因为急着赚钱而忽略了标准</a:t>
            </a:r>
            <a:endParaRPr lang="zh-CN" altLang="en-US" sz="16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0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293" y="2574518"/>
            <a:ext cx="2621507" cy="2615411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838200" y="863600"/>
            <a:ext cx="3685540" cy="607695"/>
          </a:xfrm>
        </p:spPr>
        <p:txBody>
          <a:bodyPr>
            <a:normAutofit fontScale="90000"/>
          </a:bodyPr>
          <a:p>
            <a:pPr algn="ctr"/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强势模型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卖出标准</a:t>
            </a:r>
            <a:r>
              <a:rPr lang="en-US" altLang="zh-CN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</a:t>
            </a:r>
            <a:r>
              <a:rPr lang="zh-CN" altLang="en-US" sz="28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</a:t>
            </a:r>
            <a:endParaRPr lang="zh-CN" altLang="en-US" sz="28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20" y="3680460"/>
            <a:ext cx="2442210" cy="4914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7620" y="3680460"/>
            <a:ext cx="2526665" cy="491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740" y="854710"/>
            <a:ext cx="2722245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行情阶段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9685" y="2355215"/>
            <a:ext cx="8485505" cy="305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、当下行情按照标准应该几层仓位？</a:t>
            </a: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、是不是管不住手（和行情阶段有关系）？</a:t>
            </a: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比</a:t>
            </a: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低的多不多，想不想做？</a:t>
            </a: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3224" y="924560"/>
            <a:ext cx="10900576" cy="5252720"/>
          </a:xfrm>
        </p:spPr>
        <p:txBody>
          <a:bodyPr/>
          <a:lstStyle/>
          <a:p>
            <a:pPr algn="ctr"/>
            <a:endParaRPr lang="zh-CN" altLang="en-US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  </a:t>
            </a:r>
            <a:br>
              <a:rPr lang="en-US" altLang="zh-CN" b="1" dirty="0"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b="1" dirty="0"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 dirty="0">
                <a:solidFill>
                  <a:srgbClr val="C00000"/>
                </a:solidFill>
                <a:effectLst>
                  <a:reflection blurRad="6350" stA="53000" endA="300" endPos="35500" dir="5400000" sy="-90000" algn="bl" rotWithShape="0"/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用客观的市场标准替代主观的交易情绪</a:t>
            </a:r>
            <a:endParaRPr lang="zh-CN" altLang="en-US" b="1" dirty="0">
              <a:solidFill>
                <a:srgbClr val="C00000"/>
              </a:solidFill>
              <a:effectLst>
                <a:reflection blurRad="6350" stA="53000" endA="300" endPos="35500" dir="5400000" sy="-90000" algn="bl" rotWithShape="0"/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ctr">
              <a:buNone/>
            </a:pPr>
            <a:r>
              <a:rPr lang="en-US" altLang="zh-CN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</a:t>
            </a:r>
            <a:r>
              <a:rPr lang="en-US" altLang="zh-CN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知行合一平常心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欲速则不达</a:t>
            </a:r>
            <a:br>
              <a:rPr lang="zh-CN" altLang="en-US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学到、做到、赚到、守住利润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3659" y="924560"/>
            <a:ext cx="3226545" cy="3226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62755" y="1234441"/>
            <a:ext cx="813418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作业训练夯实基础知识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学习初期大量复盘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400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风控三道防线</a:t>
            </a:r>
            <a:endParaRPr lang="zh-CN" altLang="en-US" sz="24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820" y="640080"/>
            <a:ext cx="5884545" cy="839470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买卖规则的意义</a:t>
            </a:r>
            <a:r>
              <a:rPr lang="zh-CN" altLang="en-US" sz="28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：</a:t>
            </a:r>
            <a:r>
              <a:rPr lang="zh-CN" altLang="en-US" sz="28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交易结果矩阵</a:t>
            </a:r>
            <a:endParaRPr lang="zh-CN" altLang="en-US" sz="28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000125" y="3672205"/>
          <a:ext cx="9452610" cy="235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6305"/>
                <a:gridCol w="4726305"/>
              </a:tblGrid>
              <a:tr h="1197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>
                          <a:solidFill>
                            <a:srgbClr val="FF0000"/>
                          </a:solidFill>
                          <a:latin typeface="方正黑体简体" panose="02000000000000000000" charset="-122"/>
                          <a:ea typeface="方正黑体简体" panose="02000000000000000000" charset="-122"/>
                        </a:rPr>
                        <a:t>小亏</a:t>
                      </a:r>
                      <a:endParaRPr lang="zh-CN" altLang="en-US" sz="4400">
                        <a:solidFill>
                          <a:srgbClr val="FF0000"/>
                        </a:solidFill>
                        <a:latin typeface="方正黑体简体" panose="02000000000000000000" charset="-122"/>
                        <a:ea typeface="方正黑体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>
                          <a:solidFill>
                            <a:srgbClr val="FF0000"/>
                          </a:solidFill>
                          <a:latin typeface="方正黑体简体" panose="02000000000000000000" charset="-122"/>
                          <a:ea typeface="方正黑体简体" panose="02000000000000000000" charset="-122"/>
                        </a:rPr>
                        <a:t>大赚</a:t>
                      </a:r>
                      <a:endParaRPr lang="zh-CN" altLang="en-US" sz="4400">
                        <a:solidFill>
                          <a:srgbClr val="FF0000"/>
                        </a:solidFill>
                        <a:latin typeface="方正黑体简体" panose="02000000000000000000" charset="-122"/>
                        <a:ea typeface="方正黑体简体" panose="02000000000000000000" charset="-122"/>
                      </a:endParaRPr>
                    </a:p>
                  </a:txBody>
                  <a:tcPr anchor="ctr"/>
                </a:tc>
              </a:tr>
              <a:tr h="11550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方正黑体简体" panose="02000000000000000000" charset="-122"/>
                          <a:ea typeface="方正黑体简体" panose="02000000000000000000" charset="-122"/>
                        </a:rPr>
                        <a:t>大亏</a:t>
                      </a:r>
                      <a:endParaRPr lang="zh-CN" altLang="en-US" sz="4400" b="1" dirty="0">
                        <a:solidFill>
                          <a:srgbClr val="FF0000"/>
                        </a:solidFill>
                        <a:latin typeface="方正黑体简体" panose="02000000000000000000" charset="-122"/>
                        <a:ea typeface="方正黑体简体" panose="02000000000000000000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4400" b="1" dirty="0">
                          <a:solidFill>
                            <a:srgbClr val="FF0000"/>
                          </a:solidFill>
                          <a:latin typeface="方正黑体简体" panose="02000000000000000000" charset="-122"/>
                          <a:ea typeface="方正黑体简体" panose="02000000000000000000" charset="-122"/>
                        </a:rPr>
                        <a:t>小赚</a:t>
                      </a:r>
                      <a:endParaRPr lang="zh-CN" altLang="en-US" sz="4400" b="1" dirty="0">
                        <a:solidFill>
                          <a:srgbClr val="FF0000"/>
                        </a:solidFill>
                        <a:latin typeface="方正黑体简体" panose="02000000000000000000" charset="-122"/>
                        <a:ea typeface="方正黑体简体" panose="02000000000000000000" charset="-122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107096" y="1711325"/>
            <a:ext cx="6646379" cy="18173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好的股票是跟踪出来的</a:t>
            </a:r>
            <a:br>
              <a:rPr lang="zh-CN" altLang="en-US" sz="2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好的交易习惯是需要刻意训练的</a:t>
            </a:r>
            <a:br>
              <a:rPr lang="en-US" altLang="zh-CN" sz="2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 dirty="0">
                <a:solidFill>
                  <a:srgbClr val="7030A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盘前做计划-盘中做执行-盘后做总结</a:t>
            </a:r>
            <a:br>
              <a:rPr lang="en-US" altLang="zh-CN" sz="2800" b="1" dirty="0">
                <a:solidFill>
                  <a:srgbClr val="7030A0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800" b="1" dirty="0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避免盘中情绪影响</a:t>
            </a:r>
            <a:endParaRPr lang="zh-CN" altLang="en-US" sz="28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25315" y="2012950"/>
            <a:ext cx="71380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买卖规则：</a:t>
            </a:r>
            <a:r>
              <a:rPr lang="zh-CN" altLang="en-US" sz="1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【纠错的意义】</a:t>
            </a:r>
            <a:endParaRPr lang="zh-CN" altLang="en-US" sz="16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pPr algn="l"/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不要抱有侥幸心理，来考验自己持股的耐心：</a:t>
            </a:r>
            <a:r>
              <a:rPr lang="zh-CN" altLang="en-US" sz="1600" b="1" u="sng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先虑风险，后虑收益</a:t>
            </a:r>
            <a:endParaRPr lang="zh-CN" altLang="en-US" sz="1600" u="sng" dirty="0">
              <a:latin typeface="方正黑体简体" panose="02000000000000000000" charset="-122"/>
              <a:ea typeface="方正黑体简体" panose="02000000000000000000" charset="-122"/>
            </a:endParaRPr>
          </a:p>
          <a:p>
            <a:pPr algn="l"/>
            <a:r>
              <a:rPr lang="zh-CN" altLang="en-US" sz="1600" dirty="0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赚的是长远的钱，而不是靠一个股票暴富，不能因为急着赚钱而忽略了标准</a:t>
            </a:r>
            <a:endParaRPr lang="zh-CN" altLang="en-US" sz="1600" dirty="0"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sz="1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1"/>
            </p:custDataLst>
          </p:nvPr>
        </p:nvSpPr>
        <p:spPr>
          <a:xfrm>
            <a:off x="3081356" y="3534978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2"/>
            </p:custDataLst>
          </p:nvPr>
        </p:nvSpPr>
        <p:spPr>
          <a:xfrm>
            <a:off x="3081356" y="1936069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838200" y="878840"/>
            <a:ext cx="4165600" cy="688975"/>
          </a:xfrm>
        </p:spPr>
        <p:txBody>
          <a:bodyPr>
            <a:normAutofit fontScale="90000"/>
          </a:bodyPr>
          <a:p>
            <a:r>
              <a:rPr lang="zh-CN" altLang="en-US" b="1"/>
              <a:t>课程总结</a:t>
            </a:r>
            <a:endParaRPr lang="zh-CN" altLang="en-US" b="1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2418715" y="5009515"/>
            <a:ext cx="8171815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周线优选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（这节课是体系内顺势择强、优中择优的知识点）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37075" y="3691890"/>
            <a:ext cx="5312410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当下行情阶段，准备</a:t>
            </a: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比</a:t>
            </a:r>
            <a:r>
              <a:rPr lang="en-US" altLang="zh-CN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低的股票</a:t>
            </a:r>
            <a:endParaRPr lang="zh-CN" altLang="en-US" sz="24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90575"/>
            <a:ext cx="9277985" cy="521906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189990"/>
            <a:ext cx="825246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966470"/>
            <a:ext cx="875411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651375" y="26981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强势模型买卖规则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51375" y="36588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</a:t>
            </a:r>
            <a:r>
              <a:rPr lang="en-US" altLang="zh-CN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开始复盘</a:t>
            </a:r>
            <a:endParaRPr lang="zh-CN" altLang="en-US" sz="2400" b="1">
              <a:solidFill>
                <a:schemeClr val="accent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1"/>
            </p:custDataLst>
          </p:nvPr>
        </p:nvSpPr>
        <p:spPr>
          <a:xfrm>
            <a:off x="3811606" y="2510110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2"/>
            </p:custDataLst>
          </p:nvPr>
        </p:nvSpPr>
        <p:spPr>
          <a:xfrm>
            <a:off x="3811606" y="3476738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3" name="标题 2"/>
          <p:cNvSpPr/>
          <p:nvPr>
            <p:custDataLst>
              <p:tags r:id="rId7"/>
            </p:custDataLst>
          </p:nvPr>
        </p:nvSpPr>
        <p:spPr>
          <a:xfrm>
            <a:off x="953135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本节课程安排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27755" y="5467985"/>
            <a:ext cx="52006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声音画面没问题回复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666</a:t>
            </a:r>
            <a:endParaRPr lang="en-US" altLang="zh-CN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4723" y="2399030"/>
            <a:ext cx="2997207" cy="1606175"/>
            <a:chOff x="1231331" y="2488038"/>
            <a:chExt cx="2997223" cy="1606208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231331" y="2525764"/>
              <a:ext cx="2623834" cy="15684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买股票前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灵魂三问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</p:txBody>
        </p:sp>
      </p:grpSp>
      <p:sp>
        <p:nvSpPr>
          <p:cNvPr id="48" name="图形 13"/>
          <p:cNvSpPr/>
          <p:nvPr/>
        </p:nvSpPr>
        <p:spPr>
          <a:xfrm>
            <a:off x="4983816" y="1381715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39573" y="1386971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是否有可用仓位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/>
        </p:nvSpPr>
        <p:spPr>
          <a:xfrm>
            <a:off x="4983816" y="2558528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9573" y="2564026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是否同一个体系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/>
        </p:nvSpPr>
        <p:spPr>
          <a:xfrm>
            <a:off x="4983816" y="3735341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39573" y="3740839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做错了会亏多少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39770" y="1390433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39770" y="2608116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39770" y="3786524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3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9573" y="2065866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机会来了我是否有仓位去把握？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9573" y="434805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我的底线在哪里？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9573" y="3206961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赚到的方式我能否复制？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4740" y="854710"/>
            <a:ext cx="2722245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当下行情阶段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89685" y="2355215"/>
            <a:ext cx="8485505" cy="3051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、当下行情按照标准应该几层仓位？</a:t>
            </a: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、是不是管不住手（和行情阶段有关系）？</a:t>
            </a: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比</a:t>
            </a:r>
            <a:r>
              <a:rPr lang="en-US" altLang="zh-CN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低的多不多，想不想做？</a:t>
            </a:r>
            <a:b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8325" y="2007235"/>
            <a:ext cx="5587365" cy="4159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65" y="751840"/>
            <a:ext cx="423862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强势模型标准图形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4100" y="576961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A3450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取点定趋势：借助趋势的力量</a:t>
            </a:r>
            <a:endParaRPr lang="zh-CN" altLang="en-US" sz="2000" dirty="0">
              <a:solidFill>
                <a:srgbClr val="A3450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对角圆角矩形 158"/>
          <p:cNvSpPr/>
          <p:nvPr>
            <p:custDataLst>
              <p:tags r:id="rId3"/>
            </p:custDataLst>
          </p:nvPr>
        </p:nvSpPr>
        <p:spPr>
          <a:xfrm rot="10800000" flipV="1">
            <a:off x="8267700" y="2453640"/>
            <a:ext cx="2070735" cy="4622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CB14A"/>
          </a:solidFill>
          <a:ln>
            <a:noFill/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单圆角矩形 160"/>
          <p:cNvSpPr/>
          <p:nvPr>
            <p:custDataLst>
              <p:tags r:id="rId4"/>
            </p:custDataLst>
          </p:nvPr>
        </p:nvSpPr>
        <p:spPr>
          <a:xfrm flipH="1" flipV="1">
            <a:off x="8347710" y="3274060"/>
            <a:ext cx="1911350" cy="2188845"/>
          </a:xfrm>
          <a:prstGeom prst="round1Rect">
            <a:avLst>
              <a:gd name="adj" fmla="val 23697"/>
            </a:avLst>
          </a:prstGeom>
          <a:solidFill>
            <a:srgbClr val="FCB14A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>
            <p:custDataLst>
              <p:tags r:id="rId5"/>
            </p:custDataLst>
          </p:nvPr>
        </p:nvSpPr>
        <p:spPr>
          <a:xfrm>
            <a:off x="8207375" y="3939540"/>
            <a:ext cx="1991360" cy="602615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 fontAlgn="auto"/>
            <a:r>
              <a:rPr lang="zh-CN" altLang="en-US" sz="1600" spc="300">
                <a:solidFill>
                  <a:srgbClr val="FCB14A">
                    <a:lumMod val="5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一涨二回再确认</a:t>
            </a:r>
            <a:endParaRPr lang="zh-CN" altLang="en-US" sz="1600" spc="300">
              <a:solidFill>
                <a:srgbClr val="FCB14A">
                  <a:lumMod val="50000"/>
                </a:srgb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algn="ctr" fontAlgn="auto"/>
            <a:r>
              <a:rPr lang="zh-CN" altLang="en-US" sz="1600" spc="300">
                <a:solidFill>
                  <a:srgbClr val="FCB14A">
                    <a:lumMod val="5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三点上移是上涨</a:t>
            </a:r>
            <a:endParaRPr lang="zh-CN" altLang="en-US" sz="1600" spc="300">
              <a:solidFill>
                <a:srgbClr val="FCB14A">
                  <a:lumMod val="50000"/>
                </a:srgb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10" name="弧形 209"/>
          <p:cNvSpPr/>
          <p:nvPr>
            <p:custDataLst>
              <p:tags r:id="rId6"/>
            </p:custDataLst>
          </p:nvPr>
        </p:nvSpPr>
        <p:spPr>
          <a:xfrm flipH="1" flipV="1">
            <a:off x="710565" y="4225290"/>
            <a:ext cx="890270" cy="890270"/>
          </a:xfrm>
          <a:prstGeom prst="arc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3366FE"/>
          </a:lnRef>
          <a:fillRef idx="0">
            <a:srgbClr val="3366FE"/>
          </a:fillRef>
          <a:effectRef idx="0">
            <a:srgbClr val="3366F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弧形 210"/>
          <p:cNvSpPr/>
          <p:nvPr>
            <p:custDataLst>
              <p:tags r:id="rId7"/>
            </p:custDataLst>
          </p:nvPr>
        </p:nvSpPr>
        <p:spPr>
          <a:xfrm>
            <a:off x="9646920" y="2602230"/>
            <a:ext cx="313690" cy="313690"/>
          </a:xfrm>
          <a:prstGeom prst="arc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3366FE"/>
          </a:lnRef>
          <a:fillRef idx="0">
            <a:srgbClr val="3366FE"/>
          </a:fillRef>
          <a:effectRef idx="0">
            <a:srgbClr val="3366F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>
            <p:custDataLst>
              <p:tags r:id="rId8"/>
            </p:custDataLst>
          </p:nvPr>
        </p:nvSpPr>
        <p:spPr>
          <a:xfrm>
            <a:off x="9241155" y="2840355"/>
            <a:ext cx="104775" cy="433705"/>
          </a:xfrm>
          <a:prstGeom prst="ellipse">
            <a:avLst/>
          </a:prstGeom>
          <a:noFill/>
          <a:ln>
            <a:solidFill>
              <a:srgbClr val="FCB14A">
                <a:lumMod val="75000"/>
              </a:srgbClr>
            </a:solidFill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>
            <p:custDataLst>
              <p:tags r:id="rId9"/>
            </p:custDataLst>
          </p:nvPr>
        </p:nvSpPr>
        <p:spPr>
          <a:xfrm>
            <a:off x="9241155" y="3274060"/>
            <a:ext cx="123825" cy="123825"/>
          </a:xfrm>
          <a:prstGeom prst="ellipse">
            <a:avLst/>
          </a:prstGeom>
          <a:solidFill>
            <a:srgbClr val="FCB14A">
              <a:lumMod val="20000"/>
              <a:lumOff val="80000"/>
            </a:srgbClr>
          </a:solidFill>
          <a:ln>
            <a:noFill/>
          </a:ln>
          <a:effectLst>
            <a:outerShdw blurRad="12700" dist="12700" dir="10800000" algn="r" rotWithShape="0">
              <a:srgbClr val="FCB14A">
                <a:lumMod val="50000"/>
                <a:alpha val="40000"/>
              </a:srgbClr>
            </a:outerShdw>
          </a:effectLst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8267700" y="2533650"/>
            <a:ext cx="1991360" cy="306705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 fontAlgn="auto"/>
            <a:r>
              <a:rPr lang="zh-CN" altLang="en-US" sz="2000" b="1" spc="3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取点口诀</a:t>
            </a:r>
            <a:endParaRPr lang="zh-CN" altLang="en-US" sz="2000" b="1" spc="3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6419215" y="831215"/>
            <a:ext cx="5441315" cy="882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高点看</a:t>
            </a: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收盘价</a:t>
            </a:r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，低点看</a:t>
            </a: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最低价</a:t>
            </a:r>
            <a:endParaRPr lang="zh-CN" altLang="en-US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扭转：</a:t>
            </a: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扭转当天收盘价</a:t>
            </a:r>
            <a:r>
              <a:rPr lang="en-US" altLang="zh-CN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&gt;=</a:t>
            </a: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二高</a:t>
            </a:r>
            <a:r>
              <a:rPr lang="en-US" altLang="zh-CN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*0.99</a:t>
            </a:r>
            <a:endParaRPr lang="en-US" altLang="zh-CN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回踩：扭转二高后，</a:t>
            </a:r>
            <a:r>
              <a:rPr lang="zh-CN" altLang="en-US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第一次回踩</a:t>
            </a:r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操盘辅助线</a:t>
            </a:r>
            <a:endParaRPr lang="zh-CN" altLang="en-US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4695" y="899160"/>
            <a:ext cx="8188960" cy="526923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3985" y="2608580"/>
            <a:ext cx="3785235" cy="1223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rgbClr val="7030A0"/>
                </a:solidFill>
              </a:rPr>
              <a:t>熊市行情容易跌破趋势</a:t>
            </a:r>
            <a:br>
              <a:rPr lang="zh-CN" altLang="en-US" b="1">
                <a:solidFill>
                  <a:srgbClr val="7030A0"/>
                </a:solidFill>
              </a:rPr>
            </a:br>
            <a:br>
              <a:rPr lang="zh-CN" altLang="en-US" b="1">
                <a:solidFill>
                  <a:srgbClr val="7030A0"/>
                </a:solidFill>
              </a:rPr>
            </a:br>
            <a:r>
              <a:rPr lang="zh-CN" altLang="en-US" b="1">
                <a:solidFill>
                  <a:srgbClr val="7030A0"/>
                </a:solidFill>
              </a:rPr>
              <a:t>牛市初期行情上涨的股票数量多</a:t>
            </a:r>
            <a:endParaRPr lang="zh-CN" altLang="en-US" b="1">
              <a:solidFill>
                <a:srgbClr val="7030A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2545" y="751840"/>
            <a:ext cx="408749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第二种强势模型标准图形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595120"/>
            <a:ext cx="9810115" cy="3966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交易体系核心要素：选股，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择时</a:t>
            </a:r>
            <a:r>
              <a:rPr lang="zh-CN" altLang="en-US" sz="22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以及</a:t>
            </a:r>
            <a:r>
              <a:rPr lang="zh-CN" altLang="en-US" sz="2200" b="1" dirty="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风险控制</a:t>
            </a:r>
            <a:endParaRPr lang="zh-CN" altLang="en-US" sz="2200" b="1" dirty="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b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风控的三道防线：</a:t>
            </a: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endParaRPr lang="zh-CN" altLang="en-US" sz="22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系统性的风险控制标准</a:t>
            </a: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--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仓位管理 </a:t>
            </a: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个股的持仓比例 </a:t>
            </a: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</a:t>
            </a:r>
            <a:r>
              <a:rPr lang="zh-CN" altLang="en-US" sz="22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纠错标准 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411" y="595934"/>
            <a:ext cx="828040" cy="828040"/>
          </a:xfrm>
          <a:prstGeom prst="rect">
            <a:avLst/>
          </a:prstGeom>
        </p:spPr>
      </p:pic>
      <p:sp>
        <p:nvSpPr>
          <p:cNvPr id="6" name="右箭头 5"/>
          <p:cNvSpPr/>
          <p:nvPr>
            <p:custDataLst>
              <p:tags r:id="rId4"/>
            </p:custDataLst>
          </p:nvPr>
        </p:nvSpPr>
        <p:spPr>
          <a:xfrm>
            <a:off x="1425575" y="4896195"/>
            <a:ext cx="431165" cy="24955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PLACING_PICTURE_USER_VIEWPORT" val="{&quot;height&quot;:6554.1811023622049,&quot;width&quot;:8668.9165354330707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975_1*l_h_i*1_1_1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277.3,&quot;left&quot;:55.95,&quot;top&quot;:152.85,&quot;width&quot;:758.1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4"/>
  <p:tag name="KSO_WM_UNIT_ID" val="diagram20227975_1*l_h_i*1_1_4"/>
  <p:tag name="KSO_WM_UNIT_FILL_FORE_SCHEMECOLOR_INDEX" val="8"/>
  <p:tag name="KSO_WM_UNIT_FILL_TYPE" val="1"/>
  <p:tag name="KSO_WM_UNIT_TEXT_FILL_FORE_SCHEMECOLOR_INDEX" val="2"/>
  <p:tag name="KSO_WM_UNIT_TEXT_FILL_TYPE" val="1"/>
  <p:tag name="KSO_WM_DIAGRAM_VIRTUALLY_FRAME" val="{&quot;height&quot;:277.3,&quot;left&quot;:55.95,&quot;top&quot;:152.85,&quot;width&quot;:758.1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75_1*l_h_a*1_1_1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VALUE" val="6"/>
  <p:tag name="KSO_WM_UNIT_TEXT_FILL_FORE_SCHEMECOLOR_INDEX" val="8"/>
  <p:tag name="KSO_WM_UNIT_TEXT_FILL_TYPE" val="1"/>
  <p:tag name="KSO_WM_DIAGRAM_VIRTUALLY_FRAME" val="{&quot;height&quot;:277.3,&quot;left&quot;:55.95,&quot;top&quot;:152.85,&quot;width&quot;:758.1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6"/>
  <p:tag name="KSO_WM_UNIT_ID" val="diagram20227975_1*l_h_i*1_1_6"/>
  <p:tag name="KSO_WM_UNIT_LINE_FORE_SCHEMECOLOR_INDEX" val="14"/>
  <p:tag name="KSO_WM_UNIT_LINE_FILL_TYPE" val="2"/>
  <p:tag name="KSO_WM_UNIT_TEXT_FILL_FORE_SCHEMECOLOR_INDEX" val="13"/>
  <p:tag name="KSO_WM_UNIT_TEXT_FILL_TYPE" val="1"/>
  <p:tag name="KSO_WM_DIAGRAM_VIRTUALLY_FRAME" val="{&quot;height&quot;:277.3,&quot;left&quot;:55.95,&quot;top&quot;:152.85,&quot;width&quot;:758.1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7"/>
  <p:tag name="KSO_WM_UNIT_ID" val="diagram20227975_1*l_h_i*1_1_7"/>
  <p:tag name="KSO_WM_UNIT_LINE_FORE_SCHEMECOLOR_INDEX" val="14"/>
  <p:tag name="KSO_WM_UNIT_LINE_FILL_TYPE" val="2"/>
  <p:tag name="KSO_WM_UNIT_TEXT_FILL_FORE_SCHEMECOLOR_INDEX" val="13"/>
  <p:tag name="KSO_WM_UNIT_TEXT_FILL_TYPE" val="1"/>
  <p:tag name="KSO_WM_DIAGRAM_VIRTUALLY_FRAME" val="{&quot;height&quot;:277.3,&quot;left&quot;:55.95,&quot;top&quot;:152.85,&quot;width&quot;:758.1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8"/>
  <p:tag name="KSO_WM_UNIT_ID" val="diagram20227975_1*l_h_i*1_1_8"/>
  <p:tag name="KSO_WM_UNIT_LINE_FORE_SCHEMECOLOR_INDEX" val="8"/>
  <p:tag name="KSO_WM_UNIT_LINE_FILL_TYPE" val="2"/>
  <p:tag name="KSO_WM_UNIT_TEXT_FILL_FORE_SCHEMECOLOR_INDEX" val="2"/>
  <p:tag name="KSO_WM_UNIT_TEXT_FILL_TYPE" val="1"/>
  <p:tag name="KSO_WM_DIAGRAM_VIRTUALLY_FRAME" val="{&quot;height&quot;:277.3,&quot;left&quot;:55.95,&quot;top&quot;:152.85,&quot;width&quot;:758.1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9"/>
  <p:tag name="KSO_WM_UNIT_ID" val="diagram20227975_1*l_h_i*1_1_9"/>
  <p:tag name="KSO_WM_UNIT_FILL_FORE_SCHEMECOLOR_INDEX" val="8"/>
  <p:tag name="KSO_WM_UNIT_FILL_TYPE" val="1"/>
  <p:tag name="KSO_WM_UNIT_SHADOW_SCHEMECOLOR_INDEX" val="8"/>
  <p:tag name="KSO_WM_UNIT_TEXT_FILL_FORE_SCHEMECOLOR_INDEX" val="2"/>
  <p:tag name="KSO_WM_UNIT_TEXT_FILL_TYPE" val="1"/>
  <p:tag name="KSO_WM_DIAGRAM_VIRTUALLY_FRAME" val="{&quot;height&quot;:277.3,&quot;left&quot;:55.95,&quot;top&quot;:152.85,&quot;width&quot;:758.1}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75_1*l_h_a*1_1_1"/>
  <p:tag name="KSO_WM_TEMPLATE_CATEGORY" val="diagram"/>
  <p:tag name="KSO_WM_TEMPLATE_INDEX" val="20227975"/>
  <p:tag name="KSO_WM_UNIT_LAYERLEVEL" val="1_1_1"/>
  <p:tag name="KSO_WM_TAG_VERSION" val="1.0"/>
  <p:tag name="KSO_WM_BEAUTIFY_FLAG" val=""/>
  <p:tag name="KSO_WM_UNIT_VALUE" val="6"/>
  <p:tag name="KSO_WM_UNIT_TEXT_FILL_FORE_SCHEMECOLOR_INDEX" val="8"/>
  <p:tag name="KSO_WM_UNIT_TEXT_FILL_TYPE" val="1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UNIT_TABLE_BEAUTIFY" val="smartTable{a4b20a4f-8d76-49b5-93bc-4e2ff438b63b}"/>
  <p:tag name="TABLE_ENDDRAG_ORIGIN_RECT" val="744*181"/>
  <p:tag name="TABLE_ENDDRAG_RECT" val="149*206*744*181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COMMONDATA" val="eyJoZGlkIjoiMjA4NTVhYjM2MTg2OGFiNzRkZGFlNTk1MGZiYmYxZDkifQ=="/>
  <p:tag name="KSO_WPP_MARK_KEY" val="1375e553-7e29-4558-97a5-1363d1884eac"/>
  <p:tag name="commondata" val="eyJoZGlkIjoiOWFkNTJkYmZmNzlkMDMzZWJhM2FkZmI2OGYyNWQxOTY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2017</Words>
  <Application>WPS 演示</Application>
  <PresentationFormat>宽屏</PresentationFormat>
  <Paragraphs>200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方正黑体简体</vt:lpstr>
      <vt:lpstr>微软雅黑</vt:lpstr>
      <vt:lpstr>汉仪中黑简</vt:lpstr>
      <vt:lpstr>思源黑体 CN Bold</vt:lpstr>
      <vt:lpstr>黑体</vt:lpstr>
      <vt:lpstr>Arial Unicode MS</vt:lpstr>
      <vt:lpstr>Calibri</vt:lpstr>
      <vt:lpstr>Office 主题</vt:lpstr>
      <vt:lpstr> 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买点标准</vt:lpstr>
      <vt:lpstr>卖出标准-止盈</vt:lpstr>
      <vt:lpstr>卖出标准-纠错</vt:lpstr>
      <vt:lpstr>PowerPoint 演示文稿</vt:lpstr>
      <vt:lpstr>PowerPoint 演示文稿</vt:lpstr>
      <vt:lpstr>交易结果矩阵</vt:lpstr>
      <vt:lpstr>课程总结</vt:lpstr>
      <vt:lpstr> 投资有风险，入市需谨慎！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龙头股助教王冬冬</cp:lastModifiedBy>
  <cp:revision>140</cp:revision>
  <dcterms:created xsi:type="dcterms:W3CDTF">2021-07-12T09:18:00Z</dcterms:created>
  <dcterms:modified xsi:type="dcterms:W3CDTF">2024-07-01T11:19:46Z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C743FE0204DD49AD9BC07D530776E5B4</vt:lpwstr>
  </property>
  <property fmtid="{D5CDD505-2E9C-101B-9397-08002B2CF9AE}" pid="3" name="KSOProductBuildVer">
    <vt:lpwstr>2052-12.1.0.16929</vt:lpwstr>
  </property>
</Properties>
</file>