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311" r:id="rId3"/>
    <p:sldId id="259" r:id="rId5"/>
    <p:sldId id="260" r:id="rId6"/>
    <p:sldId id="266" r:id="rId7"/>
    <p:sldId id="268" r:id="rId8"/>
    <p:sldId id="326" r:id="rId9"/>
    <p:sldId id="269" r:id="rId10"/>
    <p:sldId id="288" r:id="rId11"/>
    <p:sldId id="346" r:id="rId12"/>
    <p:sldId id="289" r:id="rId13"/>
    <p:sldId id="290" r:id="rId14"/>
    <p:sldId id="292" r:id="rId15"/>
    <p:sldId id="286" r:id="rId16"/>
    <p:sldId id="287" r:id="rId17"/>
  </p:sldIdLst>
  <p:sldSz cx="12192000" cy="6858000"/>
  <p:notesSz cx="7103745" cy="10234295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8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6.png"/><Relationship Id="rId2" Type="http://schemas.openxmlformats.org/officeDocument/2006/relationships/tags" Target="../tags/tag15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9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image" Target="../media/image5.svg"/><Relationship Id="rId7" Type="http://schemas.openxmlformats.org/officeDocument/2006/relationships/image" Target="../media/image4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9.xml"/><Relationship Id="rId3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6.png"/><Relationship Id="rId2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algn="l"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526915"/>
            <a:ext cx="5584825" cy="1198245"/>
          </a:xfrm>
        </p:spPr>
        <p:txBody>
          <a:bodyPr>
            <a:normAutofit/>
          </a:bodyPr>
          <a:p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7015" y="962660"/>
            <a:ext cx="76923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优选二：</a:t>
            </a:r>
            <a:r>
              <a:rPr lang="en-US" altLang="zh-CN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点右侧有涨幅超过</a:t>
            </a:r>
            <a:r>
              <a:rPr lang="en-US" altLang="zh-CN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5%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的大阳线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8760" y="5762625"/>
            <a:ext cx="342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注意：个股案例仅供学习参考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250" y="4180840"/>
            <a:ext cx="3169920" cy="6223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8095" y="2434590"/>
            <a:ext cx="3140710" cy="5588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095" y="3213100"/>
            <a:ext cx="3140075" cy="753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55420" y="962025"/>
            <a:ext cx="9758045" cy="718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优选三：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回踩阶段没有跌幅超过</a:t>
            </a:r>
            <a:r>
              <a:rPr lang="en-US" altLang="zh-CN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5%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大阴线和向下的跳空缺口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98900" y="5762625"/>
            <a:ext cx="342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注意：个股案例仅供学习参考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45" y="2962275"/>
            <a:ext cx="2487295" cy="7054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245" y="4214495"/>
            <a:ext cx="2480310" cy="5467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1777365" y="2821940"/>
            <a:ext cx="8345170" cy="1214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下节课预告：</a:t>
            </a:r>
            <a:b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案例解析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（进一步通过大量案例去理解规则，训练规则！）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82955"/>
            <a:ext cx="9600565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algn="l"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526915"/>
            <a:ext cx="5584825" cy="1198245"/>
          </a:xfrm>
        </p:spPr>
        <p:txBody>
          <a:bodyPr>
            <a:normAutofit/>
          </a:bodyPr>
          <a:p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5" y="894080"/>
            <a:ext cx="9330690" cy="5248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0" y="768985"/>
            <a:ext cx="9458960" cy="5320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721860" y="2816225"/>
            <a:ext cx="3932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财富台阶系列课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优选标准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5718810" y="3836670"/>
            <a:ext cx="15157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案例教学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48" name="图形 13"/>
          <p:cNvSpPr/>
          <p:nvPr>
            <p:custDataLst>
              <p:tags r:id="rId4"/>
            </p:custDataLst>
          </p:nvPr>
        </p:nvSpPr>
        <p:spPr>
          <a:xfrm>
            <a:off x="3264236" y="2633935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1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>
            <p:custDataLst>
              <p:tags r:id="rId5"/>
            </p:custDataLst>
          </p:nvPr>
        </p:nvSpPr>
        <p:spPr>
          <a:xfrm>
            <a:off x="3264236" y="3600563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2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8770" y="800735"/>
            <a:ext cx="828040" cy="828040"/>
          </a:xfrm>
          <a:prstGeom prst="rect">
            <a:avLst/>
          </a:prstGeom>
        </p:spPr>
      </p:pic>
      <p:sp>
        <p:nvSpPr>
          <p:cNvPr id="3" name="标题 2"/>
          <p:cNvSpPr/>
          <p:nvPr>
            <p:custDataLst>
              <p:tags r:id="rId9"/>
            </p:custDataLst>
          </p:nvPr>
        </p:nvSpPr>
        <p:spPr>
          <a:xfrm>
            <a:off x="953135" y="878840"/>
            <a:ext cx="41656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</a:rPr>
              <a:t>今日学习安排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71693" y="2399030"/>
            <a:ext cx="1840237" cy="1579245"/>
            <a:chOff x="2388307" y="2488038"/>
            <a:chExt cx="1840247" cy="1579277"/>
          </a:xfrm>
        </p:grpSpPr>
        <p:sp>
          <p:nvSpPr>
            <p:cNvPr id="5" name="椭圆 4"/>
            <p:cNvSpPr/>
            <p:nvPr/>
          </p:nvSpPr>
          <p:spPr>
            <a:xfrm rot="2138162">
              <a:off x="3860035" y="2488038"/>
              <a:ext cx="368519" cy="139636"/>
            </a:xfrm>
            <a:prstGeom prst="ellipse">
              <a:avLst/>
            </a:prstGeom>
            <a:solidFill>
              <a:srgbClr val="FFD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683082" y="2622055"/>
              <a:ext cx="1145707" cy="1445260"/>
              <a:chOff x="1231654" y="2646108"/>
              <a:chExt cx="1145707" cy="1445260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067481" y="2646108"/>
                <a:ext cx="309880" cy="14452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p>
                <a:pPr algn="ctr"/>
                <a:endParaRPr lang="zh-CN" altLang="en-US" sz="8800" b="1" spc="-300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231654" y="2646108"/>
                <a:ext cx="309880" cy="14452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p>
                <a:pPr algn="ctr"/>
                <a:endParaRPr lang="zh-CN" altLang="en-US" sz="8800" b="1" spc="-300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2388307" y="2525764"/>
              <a:ext cx="309882" cy="82996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p>
              <a:pPr algn="ctr"/>
              <a:endParaRPr lang="zh-CN" altLang="en-US" sz="48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9" name="文本框 48"/>
          <p:cNvSpPr txBox="1"/>
          <p:nvPr/>
        </p:nvSpPr>
        <p:spPr>
          <a:xfrm>
            <a:off x="755650" y="806450"/>
            <a:ext cx="5102860" cy="57086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marL="0" indent="0" algn="l">
              <a:buNone/>
            </a:pPr>
            <a:endParaRPr lang="zh-CN" altLang="en-US" sz="2400" b="1" dirty="0">
              <a:solidFill>
                <a:schemeClr val="accent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27420" y="3428365"/>
            <a:ext cx="4102735" cy="549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6905" y="408241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3905" y="420941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9" name="图片 8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86205" y="873125"/>
            <a:ext cx="4710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方正黑体简体" panose="02000000000000000000" charset="-122"/>
                <a:ea typeface="方正黑体简体" panose="02000000000000000000" charset="-122"/>
              </a:rPr>
              <a:t>财富台阶之取点标准</a:t>
            </a:r>
            <a:endParaRPr lang="zh-CN" altLang="en-US" sz="36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5" y="1471295"/>
            <a:ext cx="10224135" cy="433260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632960" y="4912360"/>
            <a:ext cx="2705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弱势模型（</a:t>
            </a:r>
            <a:r>
              <a:rPr lang="en-US" altLang="zh-CN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＜</a:t>
            </a:r>
            <a:r>
              <a:rPr lang="en-US" altLang="zh-CN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）</a:t>
            </a:r>
            <a:b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强势模型（</a:t>
            </a:r>
            <a:r>
              <a:rPr lang="en-US" altLang="zh-CN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＞</a:t>
            </a:r>
            <a:r>
              <a:rPr lang="en-US" altLang="zh-CN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）</a:t>
            </a:r>
            <a:endParaRPr lang="zh-CN" altLang="en-US" sz="2400" b="1">
              <a:solidFill>
                <a:schemeClr val="tx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642745" y="408241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13" name="图片 1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386205" y="873125"/>
            <a:ext cx="212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方正黑体简体" panose="02000000000000000000" charset="-122"/>
                <a:ea typeface="方正黑体简体" panose="02000000000000000000" charset="-122"/>
              </a:rPr>
              <a:t>优选标准</a:t>
            </a:r>
            <a:endParaRPr lang="zh-CN" altLang="en-US" sz="36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10180" y="2021205"/>
            <a:ext cx="661352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点附近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60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分钟下跌衰竭</a:t>
            </a:r>
            <a:b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点右侧有涨幅超过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5%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的大阳线</a:t>
            </a:r>
            <a:b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、回踩阶段没有跌幅超过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5%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大阴线和向下的跳空缺口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16735" y="5729605"/>
            <a:ext cx="855789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不优选的股票，降低预期，比如准备买入</a:t>
            </a:r>
            <a:r>
              <a:rPr lang="en-US" altLang="zh-CN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</a:t>
            </a: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万块，那就少买点，用</a:t>
            </a:r>
            <a:r>
              <a:rPr lang="en-US" altLang="zh-CN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0.5</a:t>
            </a: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万</a:t>
            </a:r>
            <a:endParaRPr lang="zh-CN" altLang="en-US" sz="20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pic>
        <p:nvPicPr>
          <p:cNvPr id="6" name="图片 5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911080" y="873125"/>
            <a:ext cx="2049145" cy="20491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77470" y="746125"/>
            <a:ext cx="1647190" cy="5276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p>
            <a:pPr algn="l"/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跳空缺口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401445" y="4965700"/>
            <a:ext cx="853313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>
              <a:buNone/>
            </a:pPr>
            <a:endParaRPr lang="zh-CN" altLang="en-US" sz="1800" b="1" dirty="0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47240" y="616585"/>
            <a:ext cx="7701915" cy="54641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517015" y="962660"/>
            <a:ext cx="76923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优选一：</a:t>
            </a:r>
            <a:r>
              <a:rPr lang="en-US" altLang="zh-CN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点附近</a:t>
            </a:r>
            <a:r>
              <a:rPr lang="en-US" altLang="zh-CN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60</a:t>
            </a:r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分钟下跌衰竭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653155" y="5798820"/>
            <a:ext cx="342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注意：个股案例仅供学习参考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455" y="3406140"/>
            <a:ext cx="2621280" cy="5867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2095" y="4330065"/>
            <a:ext cx="2535555" cy="5905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21455" y="2313305"/>
            <a:ext cx="2633980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501140" y="979170"/>
            <a:ext cx="5828665" cy="615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60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分钟下跌趋势中的衰竭标准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7975" y="1805305"/>
            <a:ext cx="4472940" cy="1125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solidFill>
                  <a:schemeClr val="accent2">
                    <a:lumMod val="75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微软雅黑" panose="020B0503020204020204" charset="-122"/>
                <a:sym typeface="+mn-ea"/>
              </a:rPr>
              <a:t>股价收盘价创新低，同时操盘决策对应的区域内的最高绿柱子变低，则形成衰竭</a:t>
            </a:r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微软雅黑" panose="020B0503020204020204" charset="-122"/>
              <a:sym typeface="+mn-ea"/>
            </a:endParaRPr>
          </a:p>
          <a:p>
            <a:endParaRPr lang="zh-CN" altLang="en-US" sz="2400" b="1">
              <a:solidFill>
                <a:schemeClr val="accent2">
                  <a:lumMod val="75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5270" y="3344545"/>
            <a:ext cx="5104765" cy="2785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l" fontAlgn="auto">
              <a:lnSpc>
                <a:spcPct val="150000"/>
              </a:lnSpc>
              <a:buNone/>
            </a:pPr>
            <a:r>
              <a:rPr lang="zh-CN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步骤：</a:t>
            </a:r>
            <a:br>
              <a:rPr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1、</a:t>
            </a:r>
            <a:r>
              <a:rPr lang="zh-CN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找到离</a:t>
            </a:r>
            <a:r>
              <a:rPr lang="en-US" altLang="zh-CN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点偏左侧附近最近的两个相邻的操盘决策对应的纯绿色区域（中间有其他颜色隔开）</a:t>
            </a:r>
            <a:endParaRPr sz="20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indent="0" algn="l" fontAlgn="auto">
              <a:lnSpc>
                <a:spcPct val="100000"/>
              </a:lnSpc>
              <a:buNone/>
            </a:pPr>
            <a:r>
              <a:rPr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2、</a:t>
            </a:r>
            <a:r>
              <a:rPr lang="zh-CN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分别对比区域内最高的</a:t>
            </a:r>
            <a:r>
              <a:rPr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收盘</a:t>
            </a:r>
            <a:r>
              <a:rPr lang="zh-CN"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价格，</a:t>
            </a:r>
            <a:r>
              <a:rPr sz="20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创新低，则比较一下操盘决策看对应区域内的最高绿柱子是否变低，如果变低，则形成衰竭</a:t>
            </a:r>
            <a:endParaRPr sz="20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0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2033905"/>
            <a:ext cx="6264275" cy="38366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7365" y="1086485"/>
            <a:ext cx="1781810" cy="4013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507730" y="1576705"/>
            <a:ext cx="342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注意：个股案例仅供学习参考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41.04157480314964,&quot;left&quot;:300.1264566929134,&quot;top&quot;:197.64645669291338,&quot;width&quot;:386.1235433070866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commondata" val="eyJoZGlkIjoiOWFkNTJkYmZmNzlkMDMzZWJhM2FkZmI2OGYyNWQxOTYifQ=="/>
</p:tagLst>
</file>

<file path=ppt/tags/tag2.xml><?xml version="1.0" encoding="utf-8"?>
<p:tagLst xmlns:p="http://schemas.openxmlformats.org/presentationml/2006/main">
  <p:tag name="KSO_WM_DIAGRAM_VIRTUALLY_FRAME" val="{&quot;height&quot;:141.04157480314964,&quot;left&quot;:300.1264566929134,&quot;top&quot;:197.64645669291338,&quot;width&quot;:386.1235433070866}"/>
</p:tagLst>
</file>

<file path=ppt/tags/tag3.xml><?xml version="1.0" encoding="utf-8"?>
<p:tagLst xmlns:p="http://schemas.openxmlformats.org/presentationml/2006/main">
  <p:tag name="KSO_WM_BEAUTIFY_FLAG" val=""/>
  <p:tag name="KSO_WM_DIAGRAM_VIRTUALLY_FRAME" val="{&quot;height&quot;:141.04157480314964,&quot;left&quot;:300.1264566929134,&quot;top&quot;:197.64645669291338,&quot;width&quot;:386.1235433070866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41.04157480314964,&quot;left&quot;:300.1264566929134,&quot;top&quot;:197.64645669291338,&quot;width&quot;:386.1235433070866}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801</Words>
  <Application>WPS 演示</Application>
  <PresentationFormat>宽屏</PresentationFormat>
  <Paragraphs>75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宋体</vt:lpstr>
      <vt:lpstr>Wingdings</vt:lpstr>
      <vt:lpstr>方正黑体简体</vt:lpstr>
      <vt:lpstr>微软雅黑</vt:lpstr>
      <vt:lpstr>Arial Unicode MS</vt:lpstr>
      <vt:lpstr>Calibri</vt:lpstr>
      <vt:lpstr>华文楷体</vt:lpstr>
      <vt:lpstr>新宋体</vt:lpstr>
      <vt:lpstr>WPS</vt:lpstr>
      <vt:lpstr>投资有风险，入市需谨慎！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投资有风险，入市需谨慎！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龙头股助教王冬冬</cp:lastModifiedBy>
  <cp:revision>33</cp:revision>
  <dcterms:created xsi:type="dcterms:W3CDTF">2024-10-14T05:06:00Z</dcterms:created>
  <dcterms:modified xsi:type="dcterms:W3CDTF">2025-01-10T08:02:56Z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53E5EEF6F25D49328A61DCF4644638B9_13</vt:lpwstr>
  </property>
</Properties>
</file>