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311" r:id="rId3"/>
    <p:sldId id="259" r:id="rId5"/>
    <p:sldId id="260" r:id="rId6"/>
    <p:sldId id="266" r:id="rId7"/>
    <p:sldId id="268" r:id="rId8"/>
    <p:sldId id="269" r:id="rId9"/>
    <p:sldId id="270" r:id="rId10"/>
    <p:sldId id="288" r:id="rId11"/>
    <p:sldId id="289" r:id="rId12"/>
    <p:sldId id="290" r:id="rId13"/>
    <p:sldId id="275" r:id="rId14"/>
    <p:sldId id="276" r:id="rId15"/>
    <p:sldId id="286" r:id="rId16"/>
    <p:sldId id="287" r:id="rId17"/>
  </p:sldIdLst>
  <p:sldSz cx="12192000" cy="6858000"/>
  <p:notesSz cx="7103745" cy="10234295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59"/>
        <p:guide pos="38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6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tags" Target="../tags/tag12.xml"/><Relationship Id="rId4" Type="http://schemas.openxmlformats.org/officeDocument/2006/relationships/image" Target="../media/image12.png"/><Relationship Id="rId3" Type="http://schemas.openxmlformats.org/officeDocument/2006/relationships/image" Target="../media/image4.png"/><Relationship Id="rId2" Type="http://schemas.openxmlformats.org/officeDocument/2006/relationships/tags" Target="../tags/tag11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tags" Target="../tags/tag8.xml"/><Relationship Id="rId3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tags" Target="../tags/tag10.xml"/><Relationship Id="rId3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765" y="1254125"/>
            <a:ext cx="11126470" cy="3344545"/>
          </a:xfrm>
        </p:spPr>
        <p:txBody>
          <a:bodyPr>
            <a:noAutofit/>
          </a:bodyPr>
          <a:p>
            <a:pPr algn="l" fontAlgn="auto">
              <a:lnSpc>
                <a:spcPct val="120000"/>
              </a:lnSpc>
            </a:pP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陆炳羽【</a:t>
            </a:r>
            <a:r>
              <a:rPr sz="23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A0150623100003</a:t>
            </a: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】：课程顾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问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 fontAlgn="auto">
              <a:lnSpc>
                <a:spcPct val="120000"/>
              </a:lnSpc>
            </a:pP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陆炳羽【</a:t>
            </a:r>
            <a:r>
              <a:rPr sz="23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A0150623100003</a:t>
            </a: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】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：编写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王冬冬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【A0150122070005】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：转述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algn="l" fontAlgn="auto">
              <a:lnSpc>
                <a:spcPct val="120000"/>
              </a:lnSpc>
              <a:buNone/>
            </a:pPr>
            <a:br>
              <a:rPr lang="zh-CN" altLang="en-US" sz="23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3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郑重提示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：本课程所涉观点，非个人观点，均基于软件数据，仅供学习交流，不构成任何投资买卖建议，据此入市风险自负。 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 fontAlgn="auto">
              <a:lnSpc>
                <a:spcPct val="120000"/>
              </a:lnSpc>
            </a:pPr>
            <a:endParaRPr lang="zh-CN" altLang="en-US" sz="11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9915" y="4526915"/>
            <a:ext cx="5584825" cy="1198245"/>
          </a:xfrm>
        </p:spPr>
        <p:txBody>
          <a:bodyPr>
            <a:normAutofit/>
          </a:bodyPr>
          <a:p>
            <a:r>
              <a:rPr lang="zh-CN" altLang="en-US" sz="32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投资有风险，入市需谨慎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！</a:t>
            </a:r>
            <a:endParaRPr lang="zh-CN" altLang="en-US" sz="32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838200" y="1817370"/>
            <a:ext cx="9813290" cy="4135755"/>
          </a:xfrm>
        </p:spPr>
        <p:txBody>
          <a:bodyPr>
            <a:normAutofit fontScale="90000" lnSpcReduction="10000"/>
          </a:bodyPr>
          <a:p>
            <a:pPr marL="0" indent="0" algn="l">
              <a:buNone/>
            </a:pPr>
            <a:endParaRPr lang="zh-CN" altLang="en-US" sz="2000" b="1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r>
              <a:rPr lang="en-US" altLang="zh-CN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1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、盘中跌破买入当天钓鱼线</a:t>
            </a:r>
            <a:r>
              <a:rPr lang="en-US" altLang="zh-CN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5%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，立即触发纠错（买入当天钓鱼线</a:t>
            </a:r>
            <a:r>
              <a:rPr lang="en-US" altLang="zh-CN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*0.95&gt;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当下最低价）</a:t>
            </a:r>
            <a:endParaRPr lang="en-US" altLang="zh-CN" sz="2000" b="1" dirty="0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r>
              <a:rPr lang="en-US" altLang="zh-CN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2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、盘中跌破</a:t>
            </a:r>
            <a:r>
              <a:rPr lang="en-US" altLang="zh-CN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B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点，立即纠错</a:t>
            </a:r>
            <a:endParaRPr lang="zh-CN" altLang="en-US" sz="2000" b="1" dirty="0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algn="l"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以上两个标准触发任意一条立即纠错</a:t>
            </a:r>
            <a:br>
              <a:rPr lang="zh-CN" altLang="en-US" sz="1600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altLang="en-US" sz="1600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endParaRPr lang="zh-CN" altLang="en-US" sz="1600" dirty="0">
              <a:solidFill>
                <a:schemeClr val="accent2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br>
              <a:rPr lang="zh-CN" altLang="en-US" sz="2000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sz="2000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sz="2000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en-US" altLang="zh-CN" sz="20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endParaRPr lang="zh-CN" altLang="en-US" sz="2000" b="1" dirty="0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纠错的意义：</a:t>
            </a:r>
            <a:endParaRPr lang="zh-CN" altLang="en-US" sz="2000" b="1" dirty="0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r>
              <a:rPr lang="zh-CN" altLang="en-US" sz="16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不要抱有侥幸心理，来考验自己持股的耐心：</a:t>
            </a:r>
            <a:r>
              <a:rPr lang="zh-CN" altLang="en-US" sz="1600" b="1" u="sng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先虑风险，后虑收益</a:t>
            </a:r>
            <a:endParaRPr lang="zh-CN" altLang="en-US" sz="1600" b="1" u="sng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r>
              <a:rPr lang="zh-CN" altLang="en-US" sz="16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赚的是长远的钱，而不是靠一个股票暴富，不能因为急着赚钱而忽略了标准</a:t>
            </a:r>
            <a:endParaRPr lang="zh-CN" altLang="en-US" sz="1600" b="1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zh-CN" altLang="en-US" sz="2000" dirty="0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zh-CN" altLang="en-US" sz="2000" b="1" dirty="0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23" name="图片 22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5100" y="707390"/>
            <a:ext cx="828040" cy="8280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708" y="2821533"/>
            <a:ext cx="2621507" cy="2615411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38200" y="863600"/>
            <a:ext cx="5257800" cy="607695"/>
          </a:xfrm>
        </p:spPr>
        <p:txBody>
          <a:bodyPr>
            <a:normAutofit fontScale="90000"/>
          </a:bodyPr>
          <a:p>
            <a:pPr algn="l"/>
            <a:r>
              <a:rPr lang="zh-CN" altLang="en-US" sz="311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卖出标准</a:t>
            </a:r>
            <a:r>
              <a:rPr lang="en-US" altLang="zh-CN" sz="311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-</a:t>
            </a:r>
            <a:r>
              <a:rPr lang="zh-CN" altLang="en-US" sz="311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纠错标准</a:t>
            </a:r>
            <a:endParaRPr lang="zh-CN" altLang="en-US" sz="3110" b="1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6855" y="41922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注意：个股案例仅供学习参考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9140" y="3429000"/>
            <a:ext cx="2028825" cy="447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4085" y="3429000"/>
            <a:ext cx="1779905" cy="4476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01415" y="2458085"/>
            <a:ext cx="71380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买卖规则：</a:t>
            </a:r>
            <a:r>
              <a:rPr lang="zh-CN" altLang="en-US" sz="24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【纠错的意义】</a:t>
            </a:r>
            <a:endParaRPr lang="zh-CN" altLang="en-US" sz="2400" b="1" dirty="0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pPr algn="l"/>
            <a:r>
              <a:rPr lang="zh-CN" altLang="en-US" sz="1600" dirty="0"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不要抱有侥幸心理，来考验自己持股的耐心：</a:t>
            </a:r>
            <a:r>
              <a:rPr lang="zh-CN" altLang="en-US" sz="1600" b="1" u="sng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先虑风险，后虑收益</a:t>
            </a:r>
            <a:endParaRPr lang="zh-CN" altLang="en-US" sz="1600" u="sng" dirty="0">
              <a:latin typeface="方正黑体简体" panose="02000000000000000000" charset="-122"/>
              <a:ea typeface="方正黑体简体" panose="02000000000000000000" charset="-122"/>
            </a:endParaRPr>
          </a:p>
          <a:p>
            <a:pPr algn="l"/>
            <a:r>
              <a:rPr lang="zh-CN" altLang="en-US" sz="1600" dirty="0"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赚的是长远的钱，而不是靠一个股票暴富，不能因为急着赚钱而忽略了标准</a:t>
            </a:r>
            <a:endParaRPr lang="zh-CN" altLang="en-US" sz="1600" dirty="0"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sz="16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48" name="图形 13"/>
          <p:cNvSpPr/>
          <p:nvPr>
            <p:custDataLst>
              <p:tags r:id="rId2"/>
            </p:custDataLst>
          </p:nvPr>
        </p:nvSpPr>
        <p:spPr>
          <a:xfrm>
            <a:off x="2357456" y="3980113"/>
            <a:ext cx="955347" cy="938287"/>
          </a:xfrm>
          <a:custGeom>
            <a:avLst/>
            <a:gdLst>
              <a:gd name="connsiteX0" fmla="*/ 1032140 w 1066800"/>
              <a:gd name="connsiteY0" fmla="*/ 349169 h 1047750"/>
              <a:gd name="connsiteX1" fmla="*/ 852118 w 1066800"/>
              <a:gd name="connsiteY1" fmla="*/ 964484 h 1047750"/>
              <a:gd name="connsiteX2" fmla="*/ 217753 w 1066800"/>
              <a:gd name="connsiteY2" fmla="*/ 923526 h 1047750"/>
              <a:gd name="connsiteX3" fmla="*/ 30110 w 1066800"/>
              <a:gd name="connsiteY3" fmla="*/ 350121 h 1047750"/>
              <a:gd name="connsiteX4" fmla="*/ 513980 w 1066800"/>
              <a:gd name="connsiteY4" fmla="*/ 7221 h 1047750"/>
              <a:gd name="connsiteX5" fmla="*/ 1032140 w 1066800"/>
              <a:gd name="connsiteY5" fmla="*/ 349169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6800" h="1047750">
                <a:moveTo>
                  <a:pt x="1032140" y="349169"/>
                </a:moveTo>
                <a:cubicBezTo>
                  <a:pt x="1107388" y="558719"/>
                  <a:pt x="1030235" y="839706"/>
                  <a:pt x="852118" y="964484"/>
                </a:cubicBezTo>
                <a:cubicBezTo>
                  <a:pt x="674000" y="1090214"/>
                  <a:pt x="394918" y="1059734"/>
                  <a:pt x="217753" y="923526"/>
                </a:cubicBezTo>
                <a:cubicBezTo>
                  <a:pt x="40588" y="787319"/>
                  <a:pt x="-34660" y="544431"/>
                  <a:pt x="30110" y="350121"/>
                </a:cubicBezTo>
                <a:cubicBezTo>
                  <a:pt x="93928" y="155811"/>
                  <a:pt x="297763" y="11031"/>
                  <a:pt x="513980" y="7221"/>
                </a:cubicBezTo>
                <a:cubicBezTo>
                  <a:pt x="729245" y="3411"/>
                  <a:pt x="956893" y="140571"/>
                  <a:pt x="1032140" y="349169"/>
                </a:cubicBezTo>
                <a:close/>
              </a:path>
            </a:pathLst>
          </a:custGeom>
          <a:solidFill>
            <a:srgbClr val="8DA0B9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1" name="图形 13"/>
          <p:cNvSpPr/>
          <p:nvPr>
            <p:custDataLst>
              <p:tags r:id="rId3"/>
            </p:custDataLst>
          </p:nvPr>
        </p:nvSpPr>
        <p:spPr>
          <a:xfrm>
            <a:off x="2357456" y="2381204"/>
            <a:ext cx="955347" cy="938287"/>
          </a:xfrm>
          <a:custGeom>
            <a:avLst/>
            <a:gdLst>
              <a:gd name="connsiteX0" fmla="*/ 1032140 w 1066800"/>
              <a:gd name="connsiteY0" fmla="*/ 349169 h 1047750"/>
              <a:gd name="connsiteX1" fmla="*/ 852118 w 1066800"/>
              <a:gd name="connsiteY1" fmla="*/ 964484 h 1047750"/>
              <a:gd name="connsiteX2" fmla="*/ 217753 w 1066800"/>
              <a:gd name="connsiteY2" fmla="*/ 923526 h 1047750"/>
              <a:gd name="connsiteX3" fmla="*/ 30110 w 1066800"/>
              <a:gd name="connsiteY3" fmla="*/ 350121 h 1047750"/>
              <a:gd name="connsiteX4" fmla="*/ 513980 w 1066800"/>
              <a:gd name="connsiteY4" fmla="*/ 7221 h 1047750"/>
              <a:gd name="connsiteX5" fmla="*/ 1032140 w 1066800"/>
              <a:gd name="connsiteY5" fmla="*/ 349169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6800" h="1047750">
                <a:moveTo>
                  <a:pt x="1032140" y="349169"/>
                </a:moveTo>
                <a:cubicBezTo>
                  <a:pt x="1107388" y="558719"/>
                  <a:pt x="1030235" y="839706"/>
                  <a:pt x="852118" y="964484"/>
                </a:cubicBezTo>
                <a:cubicBezTo>
                  <a:pt x="674000" y="1090214"/>
                  <a:pt x="394918" y="1059734"/>
                  <a:pt x="217753" y="923526"/>
                </a:cubicBezTo>
                <a:cubicBezTo>
                  <a:pt x="40588" y="787319"/>
                  <a:pt x="-34660" y="544431"/>
                  <a:pt x="30110" y="350121"/>
                </a:cubicBezTo>
                <a:cubicBezTo>
                  <a:pt x="93928" y="155811"/>
                  <a:pt x="297763" y="11031"/>
                  <a:pt x="513980" y="7221"/>
                </a:cubicBezTo>
                <a:cubicBezTo>
                  <a:pt x="729245" y="3411"/>
                  <a:pt x="956893" y="140571"/>
                  <a:pt x="1032140" y="349169"/>
                </a:cubicBezTo>
                <a:close/>
              </a:path>
            </a:pathLst>
          </a:custGeom>
          <a:solidFill>
            <a:srgbClr val="FDB64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</a:t>
            </a:r>
            <a:endParaRPr lang="en-US" altLang="zh-CN" sz="3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3" name="图片 2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18770" y="800735"/>
            <a:ext cx="828040" cy="828040"/>
          </a:xfrm>
          <a:prstGeom prst="rect">
            <a:avLst/>
          </a:prstGeom>
        </p:spPr>
      </p:pic>
      <p:sp>
        <p:nvSpPr>
          <p:cNvPr id="3" name="标题 2"/>
          <p:cNvSpPr/>
          <p:nvPr>
            <p:ph type="title"/>
          </p:nvPr>
        </p:nvSpPr>
        <p:spPr>
          <a:xfrm>
            <a:off x="944245" y="747395"/>
            <a:ext cx="3044825" cy="953135"/>
          </a:xfrm>
        </p:spPr>
        <p:txBody>
          <a:bodyPr>
            <a:normAutofit fontScale="90000"/>
          </a:bodyPr>
          <a:p>
            <a:pPr algn="l"/>
            <a:r>
              <a:rPr lang="zh-CN" altLang="en-US" b="1"/>
              <a:t>课程总结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3813175" y="4145915"/>
            <a:ext cx="6724015" cy="607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坚持复盘，找到符合选股标准的股票，</a:t>
            </a:r>
            <a:r>
              <a:rPr lang="zh-CN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多去练习</a:t>
            </a:r>
            <a:endParaRPr lang="zh-CN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30805" y="2303780"/>
            <a:ext cx="6234430" cy="1874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财富台阶系列课</a:t>
            </a:r>
            <a:r>
              <a:rPr lang="en-US" altLang="zh-CN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---</a:t>
            </a:r>
            <a: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基础篇结束</a:t>
            </a:r>
            <a:b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接下来开始下一个阶段的学习和训练</a:t>
            </a:r>
            <a:endParaRPr lang="zh-CN" altLang="en-US" sz="28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782955"/>
            <a:ext cx="9600565" cy="54006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765" y="1254125"/>
            <a:ext cx="11126470" cy="3344545"/>
          </a:xfrm>
        </p:spPr>
        <p:txBody>
          <a:bodyPr>
            <a:noAutofit/>
          </a:bodyPr>
          <a:p>
            <a:pPr algn="l" fontAlgn="auto">
              <a:lnSpc>
                <a:spcPct val="120000"/>
              </a:lnSpc>
            </a:pP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陆炳羽【</a:t>
            </a:r>
            <a:r>
              <a:rPr sz="23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A0150623100003</a:t>
            </a: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】：课程顾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问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 fontAlgn="auto">
              <a:lnSpc>
                <a:spcPct val="120000"/>
              </a:lnSpc>
            </a:pP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陆炳羽【</a:t>
            </a:r>
            <a:r>
              <a:rPr sz="23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A0150623100003</a:t>
            </a: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】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：编写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王冬冬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【A0150122070005】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：转述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algn="l" fontAlgn="auto">
              <a:lnSpc>
                <a:spcPct val="120000"/>
              </a:lnSpc>
              <a:buNone/>
            </a:pPr>
            <a:br>
              <a:rPr lang="zh-CN" altLang="en-US" sz="23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3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郑重提示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：本课程所涉观点，非个人观点，均基于软件数据，仅供学习交流，不构成任何投资买卖建议，据此入市风险自负。 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 fontAlgn="auto">
              <a:lnSpc>
                <a:spcPct val="120000"/>
              </a:lnSpc>
            </a:pPr>
            <a:endParaRPr lang="zh-CN" altLang="en-US" sz="11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9915" y="4526915"/>
            <a:ext cx="5584825" cy="1198245"/>
          </a:xfrm>
        </p:spPr>
        <p:txBody>
          <a:bodyPr>
            <a:normAutofit/>
          </a:bodyPr>
          <a:p>
            <a:r>
              <a:rPr lang="zh-CN" altLang="en-US" sz="32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投资有风险，入市需谨慎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！</a:t>
            </a:r>
            <a:endParaRPr lang="zh-CN" altLang="en-US" sz="32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55" y="894080"/>
            <a:ext cx="9330690" cy="52489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90" y="768985"/>
            <a:ext cx="9458960" cy="53200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770" y="800735"/>
            <a:ext cx="828040" cy="828040"/>
          </a:xfrm>
          <a:prstGeom prst="rect">
            <a:avLst/>
          </a:prstGeom>
        </p:spPr>
      </p:pic>
      <p:sp>
        <p:nvSpPr>
          <p:cNvPr id="3" name="标题 2"/>
          <p:cNvSpPr/>
          <p:nvPr>
            <p:custDataLst>
              <p:tags r:id="rId5"/>
            </p:custDataLst>
          </p:nvPr>
        </p:nvSpPr>
        <p:spPr>
          <a:xfrm>
            <a:off x="953135" y="878840"/>
            <a:ext cx="4165600" cy="688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>
                <a:latin typeface="方正黑体简体" panose="02000000000000000000" charset="-122"/>
                <a:ea typeface="方正黑体简体" panose="02000000000000000000" charset="-122"/>
              </a:rPr>
              <a:t>本节课程安排</a:t>
            </a:r>
            <a:endParaRPr lang="zh-CN" altLang="en-US" b="1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13660" y="2816860"/>
            <a:ext cx="6226175" cy="1010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财富台阶系列课</a:t>
            </a:r>
            <a:r>
              <a:rPr lang="en-US" altLang="zh-CN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-</a:t>
            </a:r>
            <a:r>
              <a:rPr lang="zh-CN" altLang="en-US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买卖标准</a:t>
            </a:r>
            <a:endParaRPr lang="zh-CN" altLang="en-US" sz="4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6905" y="4082415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 dirty="0">
                <a:solidFill>
                  <a:schemeClr val="tx1"/>
                </a:solidFill>
              </a:rPr>
              <a:t>                         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pic>
        <p:nvPicPr>
          <p:cNvPr id="9" name="图片 8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3695" y="642620"/>
            <a:ext cx="828675" cy="8286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386205" y="873125"/>
            <a:ext cx="4710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方正黑体简体" panose="02000000000000000000" charset="-122"/>
                <a:ea typeface="方正黑体简体" panose="02000000000000000000" charset="-122"/>
              </a:rPr>
              <a:t>财富台阶之取点标准</a:t>
            </a:r>
            <a:endParaRPr lang="zh-CN" altLang="en-US" sz="3600" b="1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25" y="1471295"/>
            <a:ext cx="10224135" cy="43326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32960" y="4912360"/>
            <a:ext cx="2705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tx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弱势模型（</a:t>
            </a:r>
            <a:r>
              <a:rPr lang="en-US" altLang="zh-CN" sz="2400" b="1">
                <a:solidFill>
                  <a:schemeClr val="tx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B</a:t>
            </a:r>
            <a:r>
              <a:rPr lang="zh-CN" altLang="en-US" sz="2400" b="1">
                <a:solidFill>
                  <a:schemeClr val="tx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＜</a:t>
            </a:r>
            <a:r>
              <a:rPr lang="en-US" altLang="zh-CN" sz="2400" b="1">
                <a:solidFill>
                  <a:schemeClr val="tx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A</a:t>
            </a:r>
            <a:r>
              <a:rPr lang="zh-CN" altLang="en-US" sz="2400" b="1">
                <a:solidFill>
                  <a:schemeClr val="tx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）</a:t>
            </a:r>
            <a:br>
              <a:rPr lang="zh-CN" altLang="en-US" sz="2400" b="1">
                <a:solidFill>
                  <a:schemeClr val="tx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400" b="1">
                <a:solidFill>
                  <a:schemeClr val="tx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强势模型（</a:t>
            </a:r>
            <a:r>
              <a:rPr lang="en-US" altLang="zh-CN" sz="2400" b="1">
                <a:solidFill>
                  <a:schemeClr val="tx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B</a:t>
            </a:r>
            <a:r>
              <a:rPr lang="zh-CN" altLang="en-US" sz="2400" b="1">
                <a:solidFill>
                  <a:schemeClr val="tx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＞</a:t>
            </a:r>
            <a:r>
              <a:rPr lang="en-US" altLang="zh-CN" sz="2400" b="1">
                <a:solidFill>
                  <a:schemeClr val="tx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A</a:t>
            </a:r>
            <a:r>
              <a:rPr lang="zh-CN" altLang="en-US" sz="2400" b="1">
                <a:solidFill>
                  <a:schemeClr val="tx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）</a:t>
            </a:r>
            <a:endParaRPr lang="zh-CN" altLang="en-US" sz="2400" b="1">
              <a:solidFill>
                <a:schemeClr val="tx2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595120"/>
            <a:ext cx="9810115" cy="3966845"/>
          </a:xfrm>
        </p:spPr>
        <p:txBody>
          <a:bodyPr>
            <a:normAutofit/>
          </a:bodyPr>
          <a:p>
            <a:pPr marL="0" indent="0" algn="l">
              <a:buNone/>
            </a:pPr>
            <a:r>
              <a:rPr lang="zh-CN" altLang="en-US" sz="22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交易体系核心要素：选股，</a:t>
            </a:r>
            <a:r>
              <a:rPr lang="zh-CN" altLang="en-US" sz="22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择时以及风险控制</a:t>
            </a:r>
            <a:endParaRPr lang="zh-CN" altLang="en-US" sz="2200" b="1" dirty="0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algn="l">
              <a:buNone/>
            </a:pPr>
            <a:br>
              <a:rPr lang="en-US" altLang="zh-CN" sz="22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en-US" altLang="zh-CN" sz="22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en-US" altLang="zh-CN" sz="22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2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风控的三道防线：</a:t>
            </a:r>
            <a:br>
              <a:rPr lang="zh-CN" altLang="en-US" sz="22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en-US" altLang="zh-CN" sz="22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</a:t>
            </a:r>
            <a:endParaRPr lang="zh-CN" altLang="en-US" sz="2200" b="1" dirty="0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algn="l">
              <a:buNone/>
            </a:pPr>
            <a:r>
              <a:rPr lang="en-US" altLang="zh-CN" sz="22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       </a:t>
            </a:r>
            <a:r>
              <a:rPr lang="zh-CN" altLang="en-US" sz="22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系统性的风险控制标准</a:t>
            </a:r>
            <a:r>
              <a:rPr lang="en-US" altLang="zh-CN" sz="22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--</a:t>
            </a:r>
            <a:r>
              <a:rPr lang="zh-CN" altLang="en-US" sz="22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仓位管理 </a:t>
            </a:r>
            <a:br>
              <a:rPr lang="zh-CN" altLang="en-US" sz="22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sz="22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en-US" altLang="zh-CN" sz="22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       </a:t>
            </a:r>
            <a:r>
              <a:rPr lang="zh-CN" altLang="en-US" sz="22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个股的持仓比例 </a:t>
            </a:r>
            <a:br>
              <a:rPr lang="zh-CN" altLang="en-US" sz="22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sz="22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en-US" altLang="zh-CN" sz="22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       </a:t>
            </a:r>
            <a:r>
              <a:rPr lang="zh-CN" altLang="en-US" sz="22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纠错标准 </a:t>
            </a:r>
            <a:endParaRPr lang="zh-CN" altLang="en-US" sz="2000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23" name="图片 22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411" y="595934"/>
            <a:ext cx="828040" cy="828040"/>
          </a:xfrm>
          <a:prstGeom prst="rect">
            <a:avLst/>
          </a:prstGeom>
        </p:spPr>
      </p:pic>
      <p:sp>
        <p:nvSpPr>
          <p:cNvPr id="6" name="右箭头 5"/>
          <p:cNvSpPr/>
          <p:nvPr>
            <p:custDataLst>
              <p:tags r:id="rId5"/>
            </p:custDataLst>
          </p:nvPr>
        </p:nvSpPr>
        <p:spPr>
          <a:xfrm>
            <a:off x="1425575" y="4896195"/>
            <a:ext cx="431165" cy="2495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411" y="595934"/>
            <a:ext cx="828040" cy="828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76680" y="2199640"/>
            <a:ext cx="9438640" cy="3495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如何制定买卖规则</a:t>
            </a:r>
            <a: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：这个和想要在市场上赚什么钱有关</a:t>
            </a:r>
            <a:b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0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深度</a:t>
            </a:r>
            <a:r>
              <a:rPr lang="zh-CN" altLang="en-US" sz="20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理解</a:t>
            </a:r>
            <a:r>
              <a:rPr lang="zh-CN" altLang="en-US" sz="20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：</a:t>
            </a:r>
            <a:endParaRPr lang="zh-CN" altLang="en-US" sz="2000" b="1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r>
              <a:rPr lang="en-US" altLang="zh-CN" sz="20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1</a:t>
            </a:r>
            <a:r>
              <a:rPr lang="zh-CN" altLang="en-US" sz="20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、固定的买卖规则标准意味着只能赚到标准内的钱</a:t>
            </a:r>
            <a:br>
              <a:rPr lang="zh-CN" altLang="en-US" sz="20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sz="20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2</a:t>
            </a:r>
            <a:r>
              <a:rPr lang="zh-CN" altLang="en-US" sz="20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、体系内的交易：被套可耻，卖飞光荣</a:t>
            </a:r>
            <a:br>
              <a:rPr lang="zh-CN" altLang="en-US" sz="20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sz="20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sz="20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0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定制买卖规则：</a:t>
            </a:r>
            <a:br>
              <a:rPr lang="zh-CN" altLang="en-US" sz="20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0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先解决大亏、再实现小亏小赚，再实现大赚</a:t>
            </a:r>
            <a:b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endParaRPr lang="zh-CN" altLang="en-US" sz="2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endParaRPr lang="zh-CN" altLang="en-US" sz="2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20010" y="1193800"/>
            <a:ext cx="6282690" cy="664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认知改变</a:t>
            </a:r>
            <a:r>
              <a:rPr lang="en-US" altLang="zh-CN" sz="24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            </a:t>
            </a:r>
            <a:r>
              <a:rPr lang="zh-CN" altLang="en-US" sz="24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行为改变</a:t>
            </a:r>
            <a:r>
              <a:rPr lang="en-US" altLang="zh-CN" sz="24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            </a:t>
            </a:r>
            <a:r>
              <a:rPr lang="zh-CN" altLang="en-US" sz="24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曲线改变</a:t>
            </a:r>
            <a:r>
              <a:rPr lang="en-US" altLang="zh-CN" sz="24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     </a:t>
            </a:r>
            <a:endParaRPr lang="en-US" altLang="zh-CN" sz="2400" b="1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21055"/>
            <a:ext cx="4001770" cy="657860"/>
          </a:xfrm>
        </p:spPr>
        <p:txBody>
          <a:bodyPr>
            <a:normAutofit/>
          </a:bodyPr>
          <a:p>
            <a:pPr algn="l"/>
            <a:r>
              <a:rPr lang="zh-CN" altLang="en-US" sz="2800" b="1" dirty="0">
                <a:latin typeface="方正黑体简体" panose="02000000000000000000" charset="-122"/>
                <a:ea typeface="方正黑体简体" panose="02000000000000000000" charset="-122"/>
              </a:rPr>
              <a:t>买点标准</a:t>
            </a:r>
            <a:endParaRPr lang="zh-CN" altLang="en-US" sz="2800" b="1" dirty="0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0555" y="1544320"/>
            <a:ext cx="10779760" cy="4558665"/>
          </a:xfrm>
        </p:spPr>
        <p:txBody>
          <a:bodyPr>
            <a:normAutofit fontScale="90000" lnSpcReduction="10000"/>
          </a:bodyPr>
          <a:p>
            <a:pPr marL="0" indent="0" algn="l">
              <a:buNone/>
            </a:pPr>
            <a:br>
              <a:rPr lang="zh-CN" altLang="en-US" sz="222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22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符合选股标准，</a:t>
            </a:r>
            <a:r>
              <a:rPr lang="zh-CN" altLang="en-US" sz="222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扭转过</a:t>
            </a:r>
            <a:r>
              <a:rPr lang="en-US" altLang="zh-CN" sz="222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B</a:t>
            </a:r>
            <a:r>
              <a:rPr lang="zh-CN" altLang="en-US" sz="222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点左侧第一个波峰后</a:t>
            </a:r>
            <a:br>
              <a:rPr lang="zh-CN" altLang="en-US" sz="222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sz="222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en-US" altLang="zh-CN" sz="222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1</a:t>
            </a:r>
            <a:r>
              <a:rPr lang="zh-CN" altLang="en-US" sz="222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、</a:t>
            </a:r>
            <a:r>
              <a:rPr lang="zh-CN" altLang="en-US" sz="222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第一次回踩到钓鱼线</a:t>
            </a:r>
            <a:br>
              <a:rPr lang="zh-CN" altLang="en-US" sz="222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sz="222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22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2、错过第一次回踩</a:t>
            </a:r>
            <a:r>
              <a:rPr lang="zh-CN" altLang="en-US" sz="222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，</a:t>
            </a:r>
            <a:r>
              <a:rPr lang="zh-CN" altLang="en-US" sz="222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在没有触发止盈和纠错标准的情况下，再次回踩</a:t>
            </a:r>
            <a:r>
              <a:rPr lang="zh-CN" altLang="en-US" sz="222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钓鱼线</a:t>
            </a:r>
            <a:br>
              <a:rPr lang="zh-CN" altLang="en-US" sz="222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endParaRPr lang="zh-CN" altLang="en-US" sz="2220" b="1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algn="l">
              <a:buNone/>
            </a:pPr>
            <a:br>
              <a:rPr lang="zh-CN" altLang="en-US" sz="222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sz="222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sz="222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sz="222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sz="222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22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注意：</a:t>
            </a:r>
            <a:r>
              <a:rPr lang="zh-CN" altLang="en-US" sz="222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个股案例仅供学习参考</a:t>
            </a:r>
            <a:endParaRPr lang="en-US" altLang="zh-CN" sz="2220" b="1" dirty="0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pPr algn="l"/>
            <a:r>
              <a:rPr lang="zh-CN" sz="222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回踩钓鱼线与</a:t>
            </a:r>
            <a:r>
              <a:rPr lang="en-US" altLang="zh-CN" sz="222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K</a:t>
            </a:r>
            <a:r>
              <a:rPr lang="zh-CN" altLang="en-US" sz="222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线是阴线还是阳线</a:t>
            </a:r>
            <a:r>
              <a:rPr lang="zh-CN" altLang="en-US" sz="222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没关系</a:t>
            </a:r>
            <a:endParaRPr lang="zh-CN" altLang="en-US" sz="222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pPr algn="l"/>
            <a:r>
              <a:rPr lang="zh-CN" sz="222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多空趋势线是红是绿</a:t>
            </a:r>
            <a:r>
              <a:rPr lang="zh-CN" altLang="en-US" sz="222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没关系</a:t>
            </a:r>
            <a:endParaRPr lang="zh-CN" sz="222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pPr algn="l"/>
            <a:r>
              <a:rPr lang="zh-CN" sz="222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操盘决策是资金流入还是流出</a:t>
            </a:r>
            <a:r>
              <a:rPr lang="zh-CN" altLang="en-US" sz="222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没关系</a:t>
            </a:r>
            <a:endParaRPr lang="zh-CN" sz="222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zh-CN" altLang="en-US" sz="2220" b="1" dirty="0">
              <a:solidFill>
                <a:schemeClr val="accent2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23" name="图片 22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5100" y="707390"/>
            <a:ext cx="770890" cy="770890"/>
          </a:xfrm>
          <a:prstGeom prst="rect">
            <a:avLst/>
          </a:prstGeom>
        </p:spPr>
      </p:pic>
      <p:pic>
        <p:nvPicPr>
          <p:cNvPr id="5" name="图片 2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738483" y="2979492"/>
            <a:ext cx="2822896" cy="28228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4490" y="3662045"/>
            <a:ext cx="2529840" cy="4965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9520" y="3609340"/>
            <a:ext cx="2442845" cy="5492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73125" y="766445"/>
            <a:ext cx="5669280" cy="690880"/>
          </a:xfrm>
        </p:spPr>
        <p:txBody>
          <a:bodyPr>
            <a:normAutofit/>
          </a:bodyPr>
          <a:p>
            <a:pPr algn="l"/>
            <a:r>
              <a:rPr lang="zh-CN" altLang="en-US" sz="28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卖出标准</a:t>
            </a:r>
            <a:r>
              <a:rPr lang="en-US" altLang="zh-CN" sz="28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-</a:t>
            </a:r>
            <a:r>
              <a:rPr lang="zh-CN" altLang="en-US" sz="28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止盈标准</a:t>
            </a:r>
            <a:endParaRPr lang="zh-CN" altLang="en-US" sz="2800" b="1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73125" y="1930400"/>
            <a:ext cx="10145395" cy="1085850"/>
          </a:xfrm>
        </p:spPr>
        <p:txBody>
          <a:bodyPr>
            <a:normAutofit/>
          </a:bodyPr>
          <a:p>
            <a:pPr marL="0" indent="0" algn="l">
              <a:buNone/>
            </a:pPr>
            <a:r>
              <a:rPr lang="en-US" altLang="zh-CN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 </a:t>
            </a:r>
            <a:br>
              <a:rPr lang="en-US" altLang="zh-CN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止盈标准：按照标准买入，过扭转高点后，等</a:t>
            </a:r>
            <a:r>
              <a:rPr lang="en-US" altLang="zh-CN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60</a:t>
            </a:r>
            <a:r>
              <a:rPr lang="zh-CN" altLang="en-US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分钟多空趋势线翻绿清仓</a:t>
            </a:r>
            <a:endParaRPr lang="zh-CN" altLang="en-US" b="1" dirty="0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23" name="图片 22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5100" y="707390"/>
            <a:ext cx="828040" cy="828040"/>
          </a:xfrm>
          <a:prstGeom prst="rect">
            <a:avLst/>
          </a:prstGeom>
        </p:spPr>
      </p:pic>
      <p:pic>
        <p:nvPicPr>
          <p:cNvPr id="5" name="图片 2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117937" y="3183359"/>
            <a:ext cx="2615820" cy="26158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1430" y="50222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注意：个股案例仅供学习参考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1660" y="3743960"/>
            <a:ext cx="2648585" cy="5848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7795" y="3747770"/>
            <a:ext cx="2801620" cy="5632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commondata" val="eyJoZGlkIjoiOWFkNTJkYmZmNzlkMDMzZWJhM2FkZmI2OGYyNWQxOTY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1083</Words>
  <Application>WPS 演示</Application>
  <PresentationFormat>宽屏</PresentationFormat>
  <Paragraphs>80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方正黑体简体</vt:lpstr>
      <vt:lpstr>微软雅黑</vt:lpstr>
      <vt:lpstr>Arial Unicode MS</vt:lpstr>
      <vt:lpstr>Calibri</vt:lpstr>
      <vt:lpstr>WPS</vt:lpstr>
      <vt:lpstr>投资有风险，入市需谨慎！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强化版主升买点标准</vt:lpstr>
      <vt:lpstr>强化版主升卖出标准-止盈标准</vt:lpstr>
      <vt:lpstr>强化版主升卖出标准-纠错标准</vt:lpstr>
      <vt:lpstr>课程总结</vt:lpstr>
      <vt:lpstr>PowerPoint 演示文稿</vt:lpstr>
      <vt:lpstr>PowerPoint 演示文稿</vt:lpstr>
      <vt:lpstr>投资有风险，入市需谨慎！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龙头股助教王冬冬</cp:lastModifiedBy>
  <cp:revision>33</cp:revision>
  <dcterms:created xsi:type="dcterms:W3CDTF">2024-10-14T05:06:00Z</dcterms:created>
  <dcterms:modified xsi:type="dcterms:W3CDTF">2025-01-14T08:53:56Z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8F7CC8349A004442ADFF3D60D94FE3FE_13</vt:lpwstr>
  </property>
</Properties>
</file>