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2" r:id="rId5"/>
    <p:sldId id="276" r:id="rId6"/>
    <p:sldId id="273" r:id="rId7"/>
    <p:sldId id="266" r:id="rId8"/>
    <p:sldId id="264" r:id="rId9"/>
    <p:sldId id="279" r:id="rId10"/>
    <p:sldId id="263" r:id="rId11"/>
    <p:sldId id="258" r:id="rId12"/>
    <p:sldId id="274" r:id="rId13"/>
    <p:sldId id="280" r:id="rId14"/>
    <p:sldId id="257" r:id="rId15"/>
    <p:sldId id="277" r:id="rId16"/>
    <p:sldId id="259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7795" y="2694305"/>
            <a:ext cx="37484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顶、底分型的量化</a:t>
            </a:r>
            <a:endParaRPr lang="zh-CN" altLang="en-US" sz="3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7380" y="6296025"/>
            <a:ext cx="250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17380" y="6296025"/>
            <a:ext cx="250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430" y="1915795"/>
            <a:ext cx="9286240" cy="40620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1925" y="1182370"/>
            <a:ext cx="7047230" cy="908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b="1"/>
              <a:t>包含</a:t>
            </a:r>
            <a:r>
              <a:rPr lang="en-US" altLang="zh-CN" sz="2400" b="1"/>
              <a:t>K</a:t>
            </a:r>
            <a:r>
              <a:rPr lang="zh-CN" altLang="en-US" sz="2400" b="1"/>
              <a:t>线：一根</a:t>
            </a:r>
            <a:r>
              <a:rPr lang="en-US" altLang="zh-CN" sz="2400" b="1"/>
              <a:t>K</a:t>
            </a:r>
            <a:r>
              <a:rPr lang="zh-CN" altLang="en-US" sz="2400" b="1"/>
              <a:t>线被相邻的另一根完全吞没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17380" y="6296025"/>
            <a:ext cx="250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2810" y="1659890"/>
            <a:ext cx="5733415" cy="3282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ym typeface="+mn-ea"/>
              </a:rPr>
              <a:t>顶分型：</a:t>
            </a:r>
            <a:endParaRPr lang="zh-CN" altLang="en-US" sz="2400" b="1">
              <a:sym typeface="+mn-ea"/>
            </a:endParaRPr>
          </a:p>
          <a:p>
            <a:br>
              <a:rPr lang="zh-CN" altLang="en-US" sz="2400" b="1">
                <a:sym typeface="+mn-ea"/>
              </a:rPr>
            </a:br>
            <a:r>
              <a:rPr lang="zh-CN" altLang="en-US" sz="2400" b="1">
                <a:sym typeface="+mn-ea"/>
              </a:rPr>
              <a:t>第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和</a:t>
            </a: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根</a:t>
            </a:r>
            <a:r>
              <a:rPr lang="en-US" altLang="zh-CN" sz="2400" b="1">
                <a:sym typeface="+mn-ea"/>
              </a:rPr>
              <a:t>k</a:t>
            </a:r>
            <a:r>
              <a:rPr lang="zh-CN" altLang="en-US" sz="2400" b="1">
                <a:sym typeface="+mn-ea"/>
              </a:rPr>
              <a:t>线的</a:t>
            </a:r>
            <a:r>
              <a:rPr lang="zh-CN" altLang="en-US" sz="2400" b="1">
                <a:highlight>
                  <a:srgbClr val="FFFF00"/>
                </a:highlight>
                <a:sym typeface="+mn-ea"/>
              </a:rPr>
              <a:t>最低和最高价</a:t>
            </a:r>
            <a:r>
              <a:rPr lang="zh-CN" altLang="en-US" sz="2400" b="1">
                <a:sym typeface="+mn-ea"/>
              </a:rPr>
              <a:t>都要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低于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第</a:t>
            </a:r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根</a:t>
            </a:r>
            <a:r>
              <a:rPr lang="en-US" altLang="zh-CN" sz="2400" b="1">
                <a:sym typeface="+mn-ea"/>
              </a:rPr>
              <a:t>K</a:t>
            </a:r>
            <a:r>
              <a:rPr lang="zh-CN" altLang="en-US" sz="2400" b="1">
                <a:sym typeface="+mn-ea"/>
              </a:rPr>
              <a:t>线的</a:t>
            </a:r>
            <a:r>
              <a:rPr lang="zh-CN" altLang="en-US" sz="2400" b="1">
                <a:highlight>
                  <a:srgbClr val="FFFF00"/>
                </a:highlight>
                <a:sym typeface="+mn-ea"/>
              </a:rPr>
              <a:t>最低和最高价</a:t>
            </a:r>
            <a:endParaRPr lang="zh-CN" altLang="en-US" sz="2400" b="1">
              <a:sym typeface="+mn-ea"/>
            </a:endParaRPr>
          </a:p>
          <a:p>
            <a:endParaRPr lang="zh-CN" altLang="en-US" sz="2400" b="1"/>
          </a:p>
          <a:p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左右两根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线要缩头伸脚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6225" y="1247140"/>
            <a:ext cx="5029200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6470" y="1875155"/>
            <a:ext cx="6096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顶、底分型知识点：</a:t>
            </a:r>
            <a:endParaRPr lang="zh-CN" altLang="en-US" sz="2800" b="1">
              <a:sym typeface="+mn-ea"/>
            </a:endParaRPr>
          </a:p>
          <a:p>
            <a:br>
              <a:rPr lang="zh-CN" altLang="en-US" sz="2800">
                <a:sym typeface="+mn-ea"/>
              </a:rPr>
            </a:b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、由</a:t>
            </a:r>
            <a:r>
              <a:rPr lang="en-US" altLang="zh-CN" sz="280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根</a:t>
            </a:r>
            <a:r>
              <a:rPr lang="en-US" altLang="zh-CN" sz="2800">
                <a:sym typeface="+mn-ea"/>
              </a:rPr>
              <a:t>K</a:t>
            </a:r>
            <a:r>
              <a:rPr lang="zh-CN" altLang="en-US" sz="2800">
                <a:sym typeface="+mn-ea"/>
              </a:rPr>
              <a:t>线组成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、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没有包含</a:t>
            </a:r>
            <a:r>
              <a:rPr lang="zh-CN" altLang="en-US" sz="2800">
                <a:sym typeface="+mn-ea"/>
              </a:rPr>
              <a:t>关系</a:t>
            </a:r>
            <a:endParaRPr lang="zh-CN" altLang="en-US" sz="2800">
              <a:sym typeface="+mn-ea"/>
            </a:endParaRPr>
          </a:p>
          <a:p>
            <a:endParaRPr lang="zh-CN" altLang="en-US" sz="2800"/>
          </a:p>
          <a:p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、判断时看最</a:t>
            </a:r>
            <a:r>
              <a:rPr lang="zh-CN" altLang="en-US" sz="2800">
                <a:solidFill>
                  <a:srgbClr val="C00000"/>
                </a:solidFill>
                <a:sym typeface="+mn-ea"/>
              </a:rPr>
              <a:t>高、最低</a:t>
            </a:r>
            <a:r>
              <a:rPr lang="zh-CN" altLang="en-US" sz="2800">
                <a:sym typeface="+mn-ea"/>
              </a:rPr>
              <a:t>价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5785" y="6296660"/>
            <a:ext cx="2795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3775" y="1830705"/>
            <a:ext cx="73050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分型可用作顶底的拐点确认信号，但不宜单独使用，因为在趋势运行中经常会多次出现，因此，有效的办法是与衰竭结合。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  <a:p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2400" b="1">
                <a:sym typeface="+mn-ea"/>
              </a:rPr>
              <a:t>衰竭信号出现时往往容易形成拐点，而分型则是拐点的确认信号，两者结合定买点更稳定。</a:t>
            </a:r>
            <a:endParaRPr lang="zh-CN" altLang="en-US" sz="2400" b="1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55785" y="6296660"/>
            <a:ext cx="27959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93750"/>
            <a:ext cx="9512935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17380" y="6296025"/>
            <a:ext cx="250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9780" y="1280795"/>
            <a:ext cx="10156190" cy="3325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王江林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en-US" altLang="zh-CN" sz="2800" b="1">
                <a:sym typeface="+mn-ea"/>
              </a:rPr>
              <a:t>A0150623100005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：编写，讲述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：本课程所涉观点，非个人观点，均基于软件数据，仅供学习交流，不构成任何投资买卖建议，据此入市风险自负。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4090" y="496379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！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17380" y="6296025"/>
            <a:ext cx="250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661035"/>
            <a:ext cx="11100435" cy="55359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5330" y="2535555"/>
            <a:ext cx="794067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C00000"/>
                </a:solidFill>
                <a:sym typeface="+mn-ea"/>
              </a:rPr>
              <a:t>顶、底分型主要用于识别股价走势中的转折点，即趋势的延续与终结，是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识别趋势拐点的最小单位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7380" y="6296025"/>
            <a:ext cx="2504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00235" y="6305550"/>
            <a:ext cx="2009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1786890"/>
            <a:ext cx="6096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（一）底分型：</a:t>
            </a:r>
            <a:endParaRPr lang="zh-CN" altLang="en-US" sz="2800" b="1">
              <a:sym typeface="+mn-ea"/>
            </a:endParaRPr>
          </a:p>
          <a:p>
            <a:br>
              <a:rPr lang="zh-CN" altLang="en-US" sz="2800" b="1">
                <a:solidFill>
                  <a:schemeClr val="accent4">
                    <a:lumMod val="50000"/>
                  </a:schemeClr>
                </a:solidFill>
                <a:sym typeface="+mn-ea"/>
              </a:rPr>
            </a:br>
            <a:r>
              <a:rPr lang="zh-CN" altLang="en-US" sz="2800" b="1">
                <a:solidFill>
                  <a:srgbClr val="C00000"/>
                </a:solidFill>
                <a:sym typeface="+mn-ea"/>
              </a:rPr>
              <a:t>出现在下降趋势的末端</a:t>
            </a:r>
            <a:endParaRPr lang="zh-CN" altLang="en-US" sz="2800" b="1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br>
              <a:rPr lang="zh-CN" altLang="en-US" sz="2800" b="1">
                <a:solidFill>
                  <a:schemeClr val="accent4">
                    <a:lumMod val="50000"/>
                  </a:schemeClr>
                </a:solidFill>
                <a:sym typeface="+mn-ea"/>
              </a:rPr>
            </a:br>
            <a:r>
              <a:rPr lang="en-US" altLang="zh-CN" sz="2800" b="1">
                <a:sym typeface="+mn-ea"/>
              </a:rPr>
              <a:t>1</a:t>
            </a:r>
            <a:r>
              <a:rPr lang="zh-CN" altLang="en-US" sz="2800" b="1">
                <a:sym typeface="+mn-ea"/>
              </a:rPr>
              <a:t>、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不含包含关系</a:t>
            </a:r>
            <a:r>
              <a:rPr lang="zh-CN" altLang="en-US" sz="2800" b="1">
                <a:sym typeface="+mn-ea"/>
              </a:rPr>
              <a:t>的三根</a:t>
            </a:r>
            <a:r>
              <a:rPr lang="en-US" altLang="zh-CN" sz="2800" b="1">
                <a:sym typeface="+mn-ea"/>
              </a:rPr>
              <a:t>K</a:t>
            </a:r>
            <a:r>
              <a:rPr lang="zh-CN" altLang="en-US" sz="2800" b="1">
                <a:sym typeface="+mn-ea"/>
              </a:rPr>
              <a:t>线</a:t>
            </a:r>
            <a:br>
              <a:rPr lang="zh-CN" altLang="en-US" sz="2800" b="1">
                <a:solidFill>
                  <a:schemeClr val="accent4">
                    <a:lumMod val="50000"/>
                  </a:schemeClr>
                </a:solidFill>
                <a:sym typeface="+mn-ea"/>
              </a:rPr>
            </a:br>
            <a:endParaRPr lang="zh-CN" altLang="en-US" sz="2800" b="1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、中间</a:t>
            </a:r>
            <a:r>
              <a:rPr lang="en-US" altLang="zh-CN" sz="2800" b="1">
                <a:sym typeface="+mn-ea"/>
              </a:rPr>
              <a:t>K</a:t>
            </a:r>
            <a:r>
              <a:rPr lang="zh-CN" altLang="en-US" sz="2800" b="1">
                <a:sym typeface="+mn-ea"/>
              </a:rPr>
              <a:t>线的低点和高点都是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最低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0" y="1464310"/>
            <a:ext cx="4073525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00235" y="6305550"/>
            <a:ext cx="2009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956310"/>
            <a:ext cx="9298305" cy="511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00235" y="6305550"/>
            <a:ext cx="2009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075" y="1730375"/>
            <a:ext cx="6520180" cy="3998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>
                <a:sym typeface="+mn-ea"/>
              </a:rPr>
              <a:t>底分型：</a:t>
            </a:r>
            <a:endParaRPr lang="zh-CN" altLang="en-US" sz="2800" b="1">
              <a:sym typeface="+mn-ea"/>
            </a:endParaRPr>
          </a:p>
          <a:p>
            <a:endParaRPr lang="zh-CN" altLang="en-US" sz="2800" b="1"/>
          </a:p>
          <a:p>
            <a:r>
              <a:rPr lang="zh-CN" altLang="en-US" sz="2800" b="1">
                <a:sym typeface="+mn-ea"/>
              </a:rPr>
              <a:t>第</a:t>
            </a:r>
            <a:r>
              <a:rPr lang="en-US" altLang="zh-CN" sz="2800" b="1">
                <a:sym typeface="+mn-ea"/>
              </a:rPr>
              <a:t>1</a:t>
            </a:r>
            <a:r>
              <a:rPr lang="zh-CN" altLang="en-US" sz="2800" b="1">
                <a:sym typeface="+mn-ea"/>
              </a:rPr>
              <a:t>和第</a:t>
            </a:r>
            <a:r>
              <a:rPr lang="en-US" altLang="zh-CN" sz="2800" b="1">
                <a:sym typeface="+mn-ea"/>
              </a:rPr>
              <a:t>3</a:t>
            </a:r>
            <a:r>
              <a:rPr lang="zh-CN" altLang="en-US" sz="2800" b="1">
                <a:sym typeface="+mn-ea"/>
              </a:rPr>
              <a:t>根</a:t>
            </a:r>
            <a:r>
              <a:rPr lang="en-US" altLang="zh-CN" sz="2800" b="1">
                <a:sym typeface="+mn-ea"/>
              </a:rPr>
              <a:t>k</a:t>
            </a:r>
            <a:r>
              <a:rPr lang="zh-CN" altLang="en-US" sz="2800" b="1">
                <a:sym typeface="+mn-ea"/>
              </a:rPr>
              <a:t>线的</a:t>
            </a:r>
            <a:r>
              <a:rPr lang="zh-CN" altLang="en-US" sz="2800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最低和最高价</a:t>
            </a:r>
            <a:r>
              <a:rPr lang="zh-CN" altLang="en-US" sz="2800" b="1">
                <a:sym typeface="+mn-ea"/>
              </a:rPr>
              <a:t>都要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高于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r>
              <a:rPr lang="zh-CN" altLang="en-US" sz="2800" b="1">
                <a:sym typeface="+mn-ea"/>
              </a:rPr>
              <a:t>第</a:t>
            </a:r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根</a:t>
            </a:r>
            <a:r>
              <a:rPr lang="en-US" altLang="zh-CN" sz="2800" b="1">
                <a:sym typeface="+mn-ea"/>
              </a:rPr>
              <a:t>K</a:t>
            </a:r>
            <a:r>
              <a:rPr lang="zh-CN" altLang="en-US" sz="2800" b="1">
                <a:sym typeface="+mn-ea"/>
              </a:rPr>
              <a:t>线的</a:t>
            </a:r>
            <a:r>
              <a:rPr lang="zh-CN" altLang="en-US" sz="2800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最低和最高价</a:t>
            </a:r>
            <a:r>
              <a:rPr lang="zh-CN" altLang="en-US" sz="2800" b="1">
                <a:sym typeface="+mn-ea"/>
              </a:rPr>
              <a:t>。</a:t>
            </a:r>
            <a:br>
              <a:rPr lang="zh-CN" altLang="en-US" sz="2800" b="1">
                <a:sym typeface="+mn-ea"/>
              </a:rPr>
            </a:br>
            <a:br>
              <a:rPr lang="zh-CN" altLang="en-US" sz="2800" b="1">
                <a:sym typeface="+mn-ea"/>
              </a:rPr>
            </a:br>
            <a:r>
              <a:rPr lang="zh-CN" altLang="en-US" sz="2800" b="1">
                <a:solidFill>
                  <a:srgbClr val="FF0000"/>
                </a:solidFill>
                <a:sym typeface="+mn-ea"/>
              </a:rPr>
              <a:t>左右两根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线要伸头缩脚</a:t>
            </a:r>
            <a:endParaRPr lang="zh-CN" altLang="en-US" sz="28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255" y="1235710"/>
            <a:ext cx="4406265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00235" y="6305550"/>
            <a:ext cx="2009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6020" y="2578100"/>
            <a:ext cx="6096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顶、底分型不能出现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包含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线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2800" b="1" u="sng">
                <a:solidFill>
                  <a:srgbClr val="FF0000"/>
                </a:solidFill>
                <a:sym typeface="+mn-ea"/>
              </a:rPr>
              <a:t>若出现包含，要多看一根相邻</a:t>
            </a:r>
            <a:r>
              <a:rPr lang="en-US" altLang="zh-CN" sz="2800" b="1" u="sng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 u="sng">
                <a:solidFill>
                  <a:srgbClr val="FF0000"/>
                </a:solidFill>
                <a:sym typeface="+mn-ea"/>
              </a:rPr>
              <a:t>线</a:t>
            </a:r>
            <a:endParaRPr lang="zh-CN" altLang="en-US" sz="2800" b="1" u="sng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6590" y="1995170"/>
            <a:ext cx="436245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00235" y="6305550"/>
            <a:ext cx="2009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04290" y="2006600"/>
            <a:ext cx="609600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（二）顶分型：</a:t>
            </a:r>
            <a:endParaRPr lang="zh-CN" altLang="en-US" sz="2800" b="1">
              <a:sym typeface="+mn-ea"/>
            </a:endParaRPr>
          </a:p>
          <a:p>
            <a:br>
              <a:rPr lang="zh-CN" altLang="en-US" sz="2800" b="1">
                <a:sym typeface="+mn-ea"/>
              </a:rPr>
            </a:br>
            <a:r>
              <a:rPr lang="zh-CN" altLang="en-US" sz="2800" b="1">
                <a:solidFill>
                  <a:srgbClr val="C00000"/>
                </a:solidFill>
                <a:sym typeface="+mn-ea"/>
              </a:rPr>
              <a:t>出现在上升趋势的末端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br>
              <a:rPr lang="zh-CN" altLang="en-US" sz="2800" b="1">
                <a:solidFill>
                  <a:schemeClr val="accent4">
                    <a:lumMod val="50000"/>
                  </a:schemeClr>
                </a:solidFill>
                <a:sym typeface="+mn-ea"/>
              </a:rPr>
            </a:br>
            <a:r>
              <a:rPr lang="en-US" altLang="zh-CN" sz="2800" b="1">
                <a:sym typeface="+mn-ea"/>
              </a:rPr>
              <a:t>1</a:t>
            </a:r>
            <a:r>
              <a:rPr lang="zh-CN" altLang="en-US" sz="2800" b="1">
                <a:sym typeface="+mn-ea"/>
              </a:rPr>
              <a:t>、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不含包含关系</a:t>
            </a:r>
            <a:r>
              <a:rPr lang="zh-CN" altLang="en-US" sz="2800" b="1">
                <a:sym typeface="+mn-ea"/>
              </a:rPr>
              <a:t>的三根</a:t>
            </a:r>
            <a:r>
              <a:rPr lang="en-US" altLang="zh-CN" sz="2800" b="1">
                <a:sym typeface="+mn-ea"/>
              </a:rPr>
              <a:t>K</a:t>
            </a:r>
            <a:r>
              <a:rPr lang="zh-CN" altLang="en-US" sz="2800" b="1">
                <a:sym typeface="+mn-ea"/>
              </a:rPr>
              <a:t>线</a:t>
            </a:r>
            <a:br>
              <a:rPr lang="zh-CN" altLang="en-US" sz="2800" b="1">
                <a:solidFill>
                  <a:schemeClr val="accent4">
                    <a:lumMod val="50000"/>
                  </a:schemeClr>
                </a:solidFill>
                <a:sym typeface="+mn-ea"/>
              </a:rPr>
            </a:br>
            <a:endParaRPr lang="zh-CN" altLang="en-US" sz="2800" b="1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、中间</a:t>
            </a:r>
            <a:r>
              <a:rPr lang="en-US" altLang="zh-CN" sz="2800" b="1">
                <a:sym typeface="+mn-ea"/>
              </a:rPr>
              <a:t>K</a:t>
            </a:r>
            <a:r>
              <a:rPr lang="zh-CN" altLang="en-US" sz="2800" b="1">
                <a:sym typeface="+mn-ea"/>
              </a:rPr>
              <a:t>线的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高点低点</a:t>
            </a:r>
            <a:r>
              <a:rPr lang="zh-CN" altLang="en-US" sz="2800" b="1">
                <a:sym typeface="+mn-ea"/>
              </a:rPr>
              <a:t>都是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最高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1745" y="1639570"/>
            <a:ext cx="3657600" cy="3419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>宽屏</PresentationFormat>
  <Paragraphs>93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16</cp:revision>
  <dcterms:created xsi:type="dcterms:W3CDTF">2024-11-25T08:14:00Z</dcterms:created>
  <dcterms:modified xsi:type="dcterms:W3CDTF">2025-04-15T08:39:13Z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D8ACF73CE5764D9D9778CAD7B2EB31F8_13</vt:lpwstr>
  </property>
</Properties>
</file>