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1357" r:id="rId3"/>
    <p:sldId id="1080" r:id="rId5"/>
    <p:sldId id="1081" r:id="rId6"/>
    <p:sldId id="1120" r:id="rId7"/>
    <p:sldId id="1167" r:id="rId8"/>
    <p:sldId id="1323" r:id="rId9"/>
    <p:sldId id="1359" r:id="rId10"/>
    <p:sldId id="1360" r:id="rId11"/>
    <p:sldId id="1165" r:id="rId12"/>
    <p:sldId id="1189" r:id="rId13"/>
    <p:sldId id="1273" r:id="rId14"/>
    <p:sldId id="961" r:id="rId15"/>
    <p:sldId id="1014" r:id="rId16"/>
    <p:sldId id="941" r:id="rId17"/>
    <p:sldId id="1272" r:id="rId18"/>
    <p:sldId id="1245" r:id="rId19"/>
    <p:sldId id="1246" r:id="rId20"/>
    <p:sldId id="861" r:id="rId21"/>
    <p:sldId id="1261" r:id="rId22"/>
    <p:sldId id="952" r:id="rId23"/>
    <p:sldId id="1121" r:id="rId24"/>
    <p:sldId id="1024" r:id="rId25"/>
    <p:sldId id="1350" r:id="rId26"/>
    <p:sldId id="1274" r:id="rId27"/>
    <p:sldId id="1328" r:id="rId28"/>
    <p:sldId id="1119" r:id="rId29"/>
    <p:sldId id="975" r:id="rId30"/>
    <p:sldId id="1358" r:id="rId31"/>
    <p:sldId id="1082" r:id="rId32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5" clrIdx="0"/>
  <p:cmAuthor id="2" name="作者" initials="作" lastIdx="0" clrIdx="1"/>
  <p:cmAuthor id="3" name="sharo" initials="s" lastIdx="1" clrIdx="2"/>
  <p:cmAuthor id="4" name="10107" initials="1" lastIdx="6" clrIdx="3"/>
  <p:cmAuthor id="5" name="销售四部直播06" initials="销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0B9"/>
    <a:srgbClr val="AB5418"/>
    <a:srgbClr val="A34507"/>
    <a:srgbClr val="A24406"/>
    <a:srgbClr val="FDB64E"/>
    <a:srgbClr val="FCB44C"/>
    <a:srgbClr val="FBB24B"/>
    <a:srgbClr val="FAB04A"/>
    <a:srgbClr val="FAB14A"/>
    <a:srgbClr val="E0E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12.xml"/><Relationship Id="rId36" Type="http://schemas.openxmlformats.org/officeDocument/2006/relationships/commentAuthors" Target="commentAuthors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 descr="ppt 封面7-12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1270"/>
            <a:ext cx="12192000" cy="685482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image" Target="../media/image5.png"/><Relationship Id="rId1" Type="http://schemas.openxmlformats.org/officeDocument/2006/relationships/tags" Target="../tags/tag33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4.xml"/><Relationship Id="rId8" Type="http://schemas.openxmlformats.org/officeDocument/2006/relationships/image" Target="../media/image5.png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3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7.xml"/><Relationship Id="rId4" Type="http://schemas.openxmlformats.org/officeDocument/2006/relationships/image" Target="../media/image11.png"/><Relationship Id="rId3" Type="http://schemas.openxmlformats.org/officeDocument/2006/relationships/tags" Target="../tags/tag46.xml"/><Relationship Id="rId2" Type="http://schemas.openxmlformats.org/officeDocument/2006/relationships/image" Target="../media/image10.png"/><Relationship Id="rId1" Type="http://schemas.openxmlformats.org/officeDocument/2006/relationships/tags" Target="../tags/tag4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52.xml"/><Relationship Id="rId6" Type="http://schemas.openxmlformats.org/officeDocument/2006/relationships/image" Target="../media/image11.png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image" Target="../media/image12.png"/><Relationship Id="rId1" Type="http://schemas.openxmlformats.org/officeDocument/2006/relationships/tags" Target="../tags/tag4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1.png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tags" Target="../tags/tag60.xml"/><Relationship Id="rId3" Type="http://schemas.openxmlformats.org/officeDocument/2006/relationships/image" Target="../media/image15.png"/><Relationship Id="rId2" Type="http://schemas.openxmlformats.org/officeDocument/2006/relationships/tags" Target="../tags/tag59.xml"/><Relationship Id="rId1" Type="http://schemas.openxmlformats.org/officeDocument/2006/relationships/tags" Target="../tags/tag58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4.xml"/><Relationship Id="rId5" Type="http://schemas.openxmlformats.org/officeDocument/2006/relationships/image" Target="../media/image8.png"/><Relationship Id="rId4" Type="http://schemas.openxmlformats.org/officeDocument/2006/relationships/tags" Target="../tags/tag63.xml"/><Relationship Id="rId3" Type="http://schemas.openxmlformats.org/officeDocument/2006/relationships/image" Target="../media/image11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17.png"/><Relationship Id="rId3" Type="http://schemas.openxmlformats.org/officeDocument/2006/relationships/tags" Target="../tags/tag66.xml"/><Relationship Id="rId2" Type="http://schemas.openxmlformats.org/officeDocument/2006/relationships/image" Target="../media/image11.png"/><Relationship Id="rId1" Type="http://schemas.openxmlformats.org/officeDocument/2006/relationships/tags" Target="../tags/tag6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image" Target="../media/image11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image" Target="../media/image11.png"/><Relationship Id="rId1" Type="http://schemas.openxmlformats.org/officeDocument/2006/relationships/tags" Target="../tags/tag7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image" Target="../media/image11.png"/><Relationship Id="rId1" Type="http://schemas.openxmlformats.org/officeDocument/2006/relationships/tags" Target="../tags/tag82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93.xml"/><Relationship Id="rId8" Type="http://schemas.openxmlformats.org/officeDocument/2006/relationships/tags" Target="../tags/tag92.xml"/><Relationship Id="rId7" Type="http://schemas.openxmlformats.org/officeDocument/2006/relationships/tags" Target="../tags/tag91.xml"/><Relationship Id="rId6" Type="http://schemas.openxmlformats.org/officeDocument/2006/relationships/tags" Target="../tags/tag90.xml"/><Relationship Id="rId5" Type="http://schemas.openxmlformats.org/officeDocument/2006/relationships/tags" Target="../tags/tag89.xml"/><Relationship Id="rId4" Type="http://schemas.openxmlformats.org/officeDocument/2006/relationships/tags" Target="../tags/tag88.xml"/><Relationship Id="rId3" Type="http://schemas.openxmlformats.org/officeDocument/2006/relationships/tags" Target="../tags/tag87.xml"/><Relationship Id="rId2" Type="http://schemas.openxmlformats.org/officeDocument/2006/relationships/image" Target="../media/image8.png"/><Relationship Id="rId17" Type="http://schemas.openxmlformats.org/officeDocument/2006/relationships/notesSlide" Target="../notesSlides/notesSlide11.xml"/><Relationship Id="rId16" Type="http://schemas.openxmlformats.org/officeDocument/2006/relationships/slideLayout" Target="../slideLayouts/slideLayout2.xml"/><Relationship Id="rId15" Type="http://schemas.openxmlformats.org/officeDocument/2006/relationships/tags" Target="../tags/tag97.xml"/><Relationship Id="rId14" Type="http://schemas.openxmlformats.org/officeDocument/2006/relationships/image" Target="../media/image19.png"/><Relationship Id="rId13" Type="http://schemas.openxmlformats.org/officeDocument/2006/relationships/tags" Target="../tags/tag96.xml"/><Relationship Id="rId12" Type="http://schemas.openxmlformats.org/officeDocument/2006/relationships/image" Target="../media/image5.png"/><Relationship Id="rId11" Type="http://schemas.openxmlformats.org/officeDocument/2006/relationships/tags" Target="../tags/tag95.xml"/><Relationship Id="rId10" Type="http://schemas.openxmlformats.org/officeDocument/2006/relationships/tags" Target="../tags/tag94.xml"/><Relationship Id="rId1" Type="http://schemas.openxmlformats.org/officeDocument/2006/relationships/tags" Target="../tags/tag86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107.xml"/><Relationship Id="rId6" Type="http://schemas.openxmlformats.org/officeDocument/2006/relationships/image" Target="../media/image5.png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image" Target="../media/image11.png"/><Relationship Id="rId1" Type="http://schemas.openxmlformats.org/officeDocument/2006/relationships/tags" Target="../tags/tag10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11.xml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svg"/><Relationship Id="rId8" Type="http://schemas.openxmlformats.org/officeDocument/2006/relationships/image" Target="../media/image5.png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tags" Target="../tags/tag16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.xml"/><Relationship Id="rId4" Type="http://schemas.openxmlformats.org/officeDocument/2006/relationships/image" Target="../media/image5.png"/><Relationship Id="rId3" Type="http://schemas.openxmlformats.org/officeDocument/2006/relationships/tags" Target="../tags/tag19.xml"/><Relationship Id="rId2" Type="http://schemas.openxmlformats.org/officeDocument/2006/relationships/image" Target="../media/image7.png"/><Relationship Id="rId1" Type="http://schemas.openxmlformats.org/officeDocument/2006/relationships/tags" Target="../tags/tag18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tags" Target="../tags/tag27.xml"/><Relationship Id="rId7" Type="http://schemas.openxmlformats.org/officeDocument/2006/relationships/tags" Target="../tags/tag26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3" Type="http://schemas.openxmlformats.org/officeDocument/2006/relationships/tags" Target="../tags/tag22.xml"/><Relationship Id="rId2" Type="http://schemas.openxmlformats.org/officeDocument/2006/relationships/image" Target="../media/image8.png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31.xml"/><Relationship Id="rId13" Type="http://schemas.openxmlformats.org/officeDocument/2006/relationships/image" Target="../media/image6.svg"/><Relationship Id="rId12" Type="http://schemas.openxmlformats.org/officeDocument/2006/relationships/image" Target="../media/image5.png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tags" Target="../tags/tag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K线基础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735330"/>
            <a:ext cx="11506200" cy="526542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343275" y="1638935"/>
            <a:ext cx="44792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步骤一：抄底先锋定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214620" y="452310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9075" y="68072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343275" y="2670810"/>
            <a:ext cx="4848225" cy="551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pitchFamily="34" charset="-122"/>
                <a:sym typeface="+mn-ea"/>
              </a:rPr>
              <a:t>步骤二：</a:t>
            </a:r>
            <a:r>
              <a:rPr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pitchFamily="34" charset="-122"/>
                <a:sym typeface="+mn-ea"/>
              </a:rPr>
              <a:t>划分资金区域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3343275" y="3670300"/>
            <a:ext cx="67233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步骤三：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在对应的资金区域取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个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3343275" y="4612005"/>
            <a:ext cx="6511925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步骤四：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DC点的确认</a:t>
            </a:r>
            <a:endParaRPr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79170" y="759460"/>
            <a:ext cx="3646805" cy="671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日线主升取点步骤</a:t>
            </a:r>
            <a:endParaRPr lang="zh-CN" altLang="en-US" sz="2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9215" y="804545"/>
            <a:ext cx="560959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步骤一：抄底先锋定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74240" y="428688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zh-CN" altLang="en-US"/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39415" y="2152015"/>
            <a:ext cx="4406900" cy="306070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l"/>
            <a:r>
              <a:rPr lang="en-US" altLang="zh-CN" sz="2000" b="1" spc="300">
                <a:solidFill>
                  <a:schemeClr val="accent2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1.找抄底先锋定0点（一年以内）</a:t>
            </a:r>
            <a:endParaRPr lang="en-US" altLang="zh-CN" sz="2000" b="1" spc="300">
              <a:solidFill>
                <a:schemeClr val="accent2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6" name="五边形 5" descr="7b0a20202020227461726765744964223a202270726f636573734f6e6c696e65576f7264417274222c0a2020202022776f7264617274223a20227b5c2269645c223a32353030333834392c5c227469645c223a5c225c227d220a7d0a"/>
          <p:cNvSpPr/>
          <p:nvPr>
            <p:custDataLst>
              <p:tags r:id="rId2"/>
            </p:custDataLst>
          </p:nvPr>
        </p:nvSpPr>
        <p:spPr>
          <a:xfrm>
            <a:off x="2098040" y="2294890"/>
            <a:ext cx="704215" cy="115570"/>
          </a:xfrm>
          <a:prstGeom prst="homePlate">
            <a:avLst>
              <a:gd name="adj" fmla="val 642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E5CDA4">
              <a:shade val="50000"/>
            </a:srgbClr>
          </a:lnRef>
          <a:fillRef idx="1">
            <a:srgbClr val="E5CDA4"/>
          </a:fillRef>
          <a:effectRef idx="0">
            <a:srgbClr val="E5CDA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 b="1">
              <a:ln w="2419" cmpd="sng">
                <a:solidFill>
                  <a:srgbClr val="FFEA75"/>
                </a:solidFill>
                <a:prstDash val="solid"/>
              </a:ln>
              <a:gradFill>
                <a:gsLst>
                  <a:gs pos="99000">
                    <a:srgbClr val="FF7373">
                      <a:alpha val="100000"/>
                    </a:srgbClr>
                  </a:gs>
                  <a:gs pos="0">
                    <a:srgbClr val="FF8F8E"/>
                  </a:gs>
                </a:gsLst>
                <a:lin ang="16200000" scaled="1"/>
              </a:gradFill>
              <a:effectLst>
                <a:innerShdw blurRad="6048" dist="50800" dir="18900000">
                  <a:srgbClr val="89210D">
                    <a:alpha val="29000"/>
                  </a:srgbClr>
                </a:innerShdw>
                <a:reflection blurRad="8467" stA="38000" endA="900" endPos="60000" dist="38100" dir="5400000" sy="-100000" algn="bl" rotWithShape="0"/>
              </a:effectLst>
              <a:latin typeface="汉仪颜楷简" panose="00020600040101010101" charset="-122"/>
              <a:ea typeface="汉仪颜楷简" panose="00020600040101010101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3"/>
            </p:custDataLst>
          </p:nvPr>
        </p:nvSpPr>
        <p:spPr>
          <a:xfrm>
            <a:off x="2939415" y="3345180"/>
            <a:ext cx="7916545" cy="306070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l"/>
            <a:r>
              <a:rPr lang="en-US" altLang="zh-CN" sz="2000" b="1" spc="300">
                <a:solidFill>
                  <a:schemeClr val="accent2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2.先看最低点判断，哪个最先出买点就用哪个抄底先锋</a:t>
            </a:r>
            <a:endParaRPr lang="en-US" altLang="zh-CN" sz="2000" b="1" spc="300">
              <a:solidFill>
                <a:schemeClr val="accent2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29" name="五边形 28"/>
          <p:cNvSpPr/>
          <p:nvPr>
            <p:custDataLst>
              <p:tags r:id="rId4"/>
            </p:custDataLst>
          </p:nvPr>
        </p:nvSpPr>
        <p:spPr>
          <a:xfrm>
            <a:off x="2098040" y="3460750"/>
            <a:ext cx="704215" cy="115570"/>
          </a:xfrm>
          <a:prstGeom prst="homePlate">
            <a:avLst>
              <a:gd name="adj" fmla="val 642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E5CDA4">
              <a:shade val="50000"/>
            </a:srgbClr>
          </a:lnRef>
          <a:fillRef idx="1">
            <a:srgbClr val="E5CDA4"/>
          </a:fillRef>
          <a:effectRef idx="0">
            <a:srgbClr val="E5CDA4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173" name="Freeform 8"/>
          <p:cNvSpPr/>
          <p:nvPr>
            <p:custDataLst>
              <p:tags r:id="rId5"/>
            </p:custDataLst>
          </p:nvPr>
        </p:nvSpPr>
        <p:spPr>
          <a:xfrm>
            <a:off x="1047121" y="179658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6"/>
            </p:custDataLst>
          </p:nvPr>
        </p:nvSpPr>
        <p:spPr>
          <a:xfrm>
            <a:off x="10632125" y="4287020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219075" y="68072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5105" y="771525"/>
            <a:ext cx="11731625" cy="540575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    </a:t>
            </a:r>
            <a:r>
              <a:rPr lang="zh-CN" altLang="en-US"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步骤二：</a:t>
            </a:r>
            <a:r>
              <a:rPr sz="3200" b="1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划分资金区域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>
              <a:buNone/>
            </a:pPr>
            <a:br>
              <a:rPr lang="zh-CN" altLang="en-US" sz="2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资金流入区域开始：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操盘决策</a:t>
            </a:r>
            <a:r>
              <a:rPr lang="zh-CN" altLang="en-US" sz="20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出现“强”字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，即代表资金流入区间开始，资金流入出现</a:t>
            </a:r>
            <a: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天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也算。</a:t>
            </a: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0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资金流出区域开始：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操盘决策上</a:t>
            </a:r>
            <a:r>
              <a:rPr lang="zh-CN" altLang="en-US" sz="20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红色＜白色</a:t>
            </a:r>
            <a:r>
              <a:rPr lang="zh-CN" altLang="en-US" sz="20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或者</a:t>
            </a:r>
            <a:r>
              <a:rPr lang="zh-CN" altLang="en-US" sz="2000" b="1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黄色＜绿色*2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出现连续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三天或以上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，出现的第一天，就是回调的开始。</a:t>
            </a:r>
            <a:endParaRPr lang="zh-CN" altLang="en-US" sz="2000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0954" b="11354"/>
          <a:stretch>
            <a:fillRect/>
          </a:stretch>
        </p:blipFill>
        <p:spPr>
          <a:xfrm>
            <a:off x="205105" y="2943225"/>
            <a:ext cx="10500360" cy="3320415"/>
          </a:xfrm>
          <a:prstGeom prst="rect">
            <a:avLst/>
          </a:prstGeom>
        </p:spPr>
      </p:pic>
      <p:pic>
        <p:nvPicPr>
          <p:cNvPr id="4" name="图片 3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67335" y="3223895"/>
            <a:ext cx="3474720" cy="1400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红色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＞白色</a:t>
            </a:r>
            <a:b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3600">
                <a:solidFill>
                  <a:srgbClr val="FFFF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黄色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＞</a:t>
            </a:r>
            <a:r>
              <a:rPr lang="zh-CN" altLang="en-US" sz="360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绿色</a:t>
            </a:r>
            <a:r>
              <a:rPr lang="zh-CN" altLang="en-US" sz="360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*2</a:t>
            </a:r>
            <a:endParaRPr lang="zh-CN" altLang="en-US" sz="3600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77435" y="3141980"/>
            <a:ext cx="3324860" cy="1588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红色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＜白色</a:t>
            </a:r>
            <a:b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3600">
                <a:solidFill>
                  <a:srgbClr val="FFFF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黄色</a:t>
            </a:r>
            <a:r>
              <a:rPr lang="zh-CN" altLang="en-US" sz="360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＜</a:t>
            </a:r>
            <a:r>
              <a:rPr lang="zh-CN" altLang="en-US" sz="3600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绿色*2</a:t>
            </a:r>
            <a:endParaRPr lang="zh-CN" altLang="en-US" sz="3600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88275" y="6256020"/>
            <a:ext cx="3622040" cy="601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企业微信截图_2022112915314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9875" y="2410460"/>
            <a:ext cx="10858500" cy="363791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89305" y="1441450"/>
            <a:ext cx="10172700" cy="724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2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2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2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“</a:t>
            </a:r>
            <a:r>
              <a:rPr lang="zh-CN" altLang="en-US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强</a:t>
            </a:r>
            <a:r>
              <a:rPr lang="en-US" altLang="zh-CN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”</a:t>
            </a:r>
            <a:r>
              <a:rPr lang="zh-CN" altLang="en-US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字出现，强字</a:t>
            </a:r>
            <a:r>
              <a:rPr lang="zh-CN" altLang="en-US" sz="1400" b="1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前面一定有至少三天的资金流出，且强字所在的位置，一定是处于一个资金的流入阶段的</a:t>
            </a:r>
            <a:r>
              <a:rPr lang="zh-CN" altLang="en-US" sz="1400" dirty="0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。</a:t>
            </a:r>
            <a:br>
              <a:rPr lang="zh-CN" altLang="en-US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</a:t>
            </a:r>
            <a:br>
              <a:rPr lang="en-US" altLang="zh-CN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1400" dirty="0">
                <a:solidFill>
                  <a:srgbClr val="A34507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强字只有  区分资金的流入流出区间</a:t>
            </a:r>
            <a:r>
              <a:rPr lang="en-US" altLang="zh-CN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的功能，没有其他任何含义，不能见</a:t>
            </a:r>
            <a:r>
              <a:rPr lang="en-US" altLang="zh-CN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“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</a:t>
            </a:r>
            <a:r>
              <a:rPr lang="en-US" altLang="zh-CN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”</a:t>
            </a:r>
            <a:r>
              <a:rPr lang="zh-CN" altLang="en-US" sz="14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买入。</a:t>
            </a:r>
            <a:endParaRPr lang="zh-CN" altLang="en-US" sz="14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873125" y="798195"/>
            <a:ext cx="14224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微软雅黑" panose="020B0503020204020204" pitchFamily="34" charset="-122"/>
              </a:rPr>
              <a:t>注意：</a:t>
            </a:r>
            <a:endParaRPr 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53670" y="709295"/>
            <a:ext cx="828040" cy="8280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7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0" y="756920"/>
            <a:ext cx="1752600" cy="3905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6920"/>
            <a:ext cx="10514965" cy="610044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81660" y="2342515"/>
            <a:ext cx="9355455" cy="10725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 b="1">
                <a:solidFill>
                  <a:srgbClr val="7030A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①扭转下跌趋势的标准：一涨阶段</a:t>
            </a:r>
            <a:r>
              <a:rPr lang="zh-CN" altLang="en-US" sz="3200" b="1">
                <a:solidFill>
                  <a:srgbClr val="FF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3200" b="1">
                <a:solidFill>
                  <a:srgbClr val="FF0000"/>
                </a:solidFill>
                <a:uFillTx/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、一高）</a:t>
            </a:r>
            <a:endParaRPr lang="zh-CN" altLang="en-US" sz="3200" b="1">
              <a:solidFill>
                <a:srgbClr val="FF0000"/>
              </a:solidFill>
              <a:uFillTx/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9215" y="798195"/>
            <a:ext cx="1199959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pPr algn="l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步骤三：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在对应的资金区域取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个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</a:t>
            </a:r>
            <a:r>
              <a:rPr 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(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</a:t>
            </a:r>
            <a:r>
              <a:rPr 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一高、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、二高、</a:t>
            </a:r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B)</a:t>
            </a:r>
            <a:endParaRPr lang="zh-CN" altLang="en-US"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581660" y="3415030"/>
            <a:ext cx="11184890" cy="1049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②扭转之后的调整阶段的取点标准：二回阶段</a:t>
            </a:r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、二高、</a:t>
            </a:r>
            <a:r>
              <a:rPr lang="en-US" altLang="zh-CN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sz="32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sz="32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92710" y="729615"/>
            <a:ext cx="4655185" cy="5918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一涨：扭转下跌趋势的标准</a:t>
            </a: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0" y="1321435"/>
            <a:ext cx="5176520" cy="31623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(1).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判断底部区域位置：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抄底先锋出现（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拐点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(2)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判断趋势扭转</a:t>
            </a:r>
            <a:r>
              <a:rPr lang="en-US" altLang="zh-CN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多空趋势线在操盘线上方（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趋势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(3)</a:t>
            </a:r>
            <a:r>
              <a:rPr lang="en-US" altLang="zh-CN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判断变盘信号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b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操盘决策出资金流入（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资金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endParaRPr lang="zh-CN" altLang="en-US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(4).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判断上涨的力量：</a:t>
            </a:r>
            <a:b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主力进出黄色超过</a:t>
            </a:r>
            <a:r>
              <a:rPr lang="en-US" altLang="zh-CN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3</a:t>
            </a:r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天或以上（</a:t>
            </a:r>
            <a:r>
              <a:rPr lang="zh-CN" altLang="en-US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主力</a:t>
            </a:r>
            <a:r>
              <a:rPr lang="zh-CN" altLang="en-US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2710" y="460057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en-US" altLang="zh-CN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启动点到第一个资金流出区域开始前，一整个阶段的最高</a:t>
            </a:r>
            <a:r>
              <a:rPr lang="zh-CN" altLang="en-US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收盘价，</a:t>
            </a:r>
            <a:r>
              <a:rPr lang="zh-CN" altLang="en-US" dirty="0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（一高取点时，相邻的两个资金流入区间，若是收盘创新高，那一高后移，新高取代一高成为新的一高）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88560" y="729615"/>
            <a:ext cx="6513830" cy="548386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9450" y="5796915"/>
            <a:ext cx="161925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353695" y="1418590"/>
            <a:ext cx="3563620" cy="4749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altLang="zh-CN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r>
              <a:rPr lang="zh-CN" altLang="en-US" sz="2000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zh-CN" altLang="en-US" sz="20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确立一高后，紧邻一高右侧的，第一次资金流出阶段的最低价</a:t>
            </a:r>
            <a:b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</a:t>
            </a:r>
            <a:r>
              <a:rPr lang="zh-CN" altLang="en-US" sz="2000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确定A点后，</a:t>
            </a:r>
            <a: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紧邻A点右侧的完整资金流入阶段的最高收盘价</a:t>
            </a:r>
            <a:b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chemeClr val="tx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①一高大于二高</a:t>
            </a:r>
            <a:br>
              <a:rPr lang="zh-CN" altLang="en-US" sz="2000" b="1" dirty="0">
                <a:solidFill>
                  <a:schemeClr val="tx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chemeClr val="tx1"/>
                </a:solidFill>
                <a:highlight>
                  <a:srgbClr val="FF00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②二高这个完整资金流入区域只能取二高这一个点</a:t>
            </a:r>
            <a:endParaRPr lang="zh-CN" altLang="en-US" sz="2000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br>
              <a:rPr lang="zh-CN" altLang="en-US" sz="2000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点：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二高右侧资金流出开始，到第一次扭转二高这个阶段的最低价</a:t>
            </a:r>
            <a:endParaRPr lang="zh-CN" altLang="en-US" sz="20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algn="l"/>
            <a:endParaRPr lang="zh-CN" altLang="en-US" sz="2000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en-US" altLang="zh-CN" sz="2000" dirty="0">
              <a:solidFill>
                <a:srgbClr val="A24406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4260" y="826135"/>
            <a:ext cx="8575040" cy="764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②扭转之后的调整阶段的取点标准：二回阶段</a:t>
            </a: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  <a:p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094605" y="1471295"/>
            <a:ext cx="5587365" cy="415988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6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461645" y="1766570"/>
            <a:ext cx="3645535" cy="2401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 fontAlgn="auto"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扭转确认（扭转二高）：</a:t>
            </a:r>
            <a:br>
              <a:rPr lang="en-US" altLang="zh-CN" sz="20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en-US" altLang="zh-CN" sz="2000" dirty="0" err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确认后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，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右侧资金流出开始，</a:t>
            </a:r>
            <a:r>
              <a:rPr lang="zh-CN" altLang="en-US" sz="20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直到第一次</a:t>
            </a:r>
            <a:r>
              <a:rPr lang="en-US" altLang="zh-CN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收盘价大于等于二高价格的0.99</a:t>
            </a:r>
            <a:r>
              <a:rPr lang="zh-CN" altLang="en-US" sz="20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，就算扭转成功了。</a:t>
            </a:r>
            <a:endParaRPr lang="zh-CN" altLang="en-US" sz="2000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13" name="图片 1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064260" y="826135"/>
            <a:ext cx="8575040" cy="764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rgbClr val="7030A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②扭转之后的调整阶段的取点标准：二回阶段</a:t>
            </a:r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  <a:p>
            <a:endParaRPr lang="zh-CN" altLang="en-US" sz="2800" b="1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61645" y="4462780"/>
            <a:ext cx="3862070" cy="1266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举例：二高收盘价为</a:t>
            </a:r>
            <a:r>
              <a:rPr lang="en-US" altLang="zh-CN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10</a:t>
            </a:r>
            <a:r>
              <a:rPr lang="zh-CN" altLang="en-US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元，那扭转二高，就是扭转后，当天的收盘价要大于等于</a:t>
            </a:r>
            <a:r>
              <a:rPr lang="en-US" altLang="zh-CN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9.9</a:t>
            </a:r>
            <a:r>
              <a:rPr lang="zh-CN" altLang="en-US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元。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（扭转当天收盘价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≥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二高收盘价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*0.99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endParaRPr lang="zh-CN" altLang="en-US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391025" y="1943735"/>
            <a:ext cx="7740015" cy="408178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660" y="1189990"/>
            <a:ext cx="8252460" cy="464248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36905" y="4082415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tx1"/>
                </a:solidFill>
              </a:rPr>
              <a:t>                         </a:t>
            </a:r>
            <a:endParaRPr lang="en-US" altLang="zh-CN" sz="2000" b="1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77840" y="915670"/>
            <a:ext cx="6238875" cy="42392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</a:t>
            </a:r>
            <a:endParaRPr sz="2000" dirty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C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点：</a:t>
            </a:r>
            <a:endParaRPr lang="zh-CN" altLang="en-US" sz="2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 </a:t>
            </a:r>
            <a:r>
              <a:rPr lang="en-US" altLang="zh-CN" sz="2000" dirty="0">
                <a:solidFill>
                  <a:srgbClr val="A3450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扭转二高后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第一次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回踩到操盘辅助线。</a:t>
            </a:r>
            <a:br>
              <a:rPr lang="zh-CN" altLang="en-US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（操盘辅助线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=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操盘线✖</a:t>
            </a: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1.01</a:t>
            </a:r>
            <a:r>
              <a:rPr lang="zh-CN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br>
              <a:rPr lang="zh-CN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br>
              <a:rPr lang="zh-CN" altLang="en-US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000" dirty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D</a:t>
            </a:r>
            <a:r>
              <a:rPr lang="zh-CN" altLang="en-US" sz="2000" b="1" dirty="0"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点：</a:t>
            </a:r>
            <a:endParaRPr lang="zh-CN" altLang="en-US" sz="2000" b="1" dirty="0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0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   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B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到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C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点之间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的最高收盘价</a:t>
            </a:r>
            <a:br>
              <a:rPr lang="zh-CN" altLang="en-US" sz="2000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D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点是方便后续教学知识点提前取好的一个点）</a:t>
            </a:r>
            <a:endParaRPr lang="zh-CN" altLang="en-US" sz="2000" b="1" dirty="0"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9215" y="812800"/>
            <a:ext cx="5440680" cy="59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noAutofit/>
          </a:bodyPr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</a:t>
            </a:r>
            <a:r>
              <a:rPr lang="zh-CN" altLang="en-US"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步骤四：</a:t>
            </a:r>
            <a:r>
              <a:rPr sz="32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DC点的确认</a:t>
            </a:r>
            <a:endParaRPr sz="32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73" name="Freeform 8"/>
          <p:cNvSpPr/>
          <p:nvPr>
            <p:custDataLst>
              <p:tags r:id="rId2"/>
            </p:custDataLst>
          </p:nvPr>
        </p:nvSpPr>
        <p:spPr>
          <a:xfrm>
            <a:off x="5577846" y="1248583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Freeform 8"/>
          <p:cNvSpPr/>
          <p:nvPr>
            <p:custDataLst>
              <p:tags r:id="rId3"/>
            </p:custDataLst>
          </p:nvPr>
        </p:nvSpPr>
        <p:spPr>
          <a:xfrm flipH="1" flipV="1">
            <a:off x="10980420" y="5016500"/>
            <a:ext cx="189865" cy="209550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53695" y="642620"/>
            <a:ext cx="828675" cy="8286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285" y="1405420"/>
            <a:ext cx="4792749" cy="3820527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1323975" y="5155565"/>
            <a:ext cx="3844290" cy="112204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sz="1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注意：</a:t>
            </a:r>
            <a:br>
              <a:rPr lang="zh-CN" altLang="en-US" sz="1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</a:t>
            </a:r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、B点可以和扭转二高那天（或</a:t>
            </a:r>
            <a:r>
              <a:rPr lang="en-US" altLang="zh-CN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D</a:t>
            </a:r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）是同一天</a:t>
            </a:r>
            <a:b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点和扭转二高那天</a:t>
            </a:r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（或</a:t>
            </a:r>
            <a:r>
              <a:rPr lang="en-US" altLang="zh-CN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D</a:t>
            </a:r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）</a:t>
            </a:r>
            <a:r>
              <a:rPr lang="zh-CN" altLang="en-US" sz="1600" b="1" dirty="0">
                <a:solidFill>
                  <a:srgbClr val="C0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不能</a:t>
            </a:r>
            <a:r>
              <a:rPr lang="zh-CN" altLang="en-US" sz="1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是同一天</a:t>
            </a:r>
            <a:endParaRPr lang="zh-CN" altLang="en-US" sz="16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891530" y="3037840"/>
            <a:ext cx="3658870" cy="448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 b="1">
                <a:solidFill>
                  <a:srgbClr val="7030A0"/>
                </a:solidFill>
              </a:rPr>
              <a:t>（回踩是一个动作，买点是一个价格）</a:t>
            </a:r>
            <a:endParaRPr lang="zh-CN" altLang="en-US" sz="1600" b="1">
              <a:solidFill>
                <a:srgbClr val="7030A0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8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69215" y="812800"/>
            <a:ext cx="217043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accent1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1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1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</a14:hiddenFill>
            </a:ext>
          </a:ex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</a:t>
            </a:r>
            <a:r>
              <a:rPr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案例示范</a:t>
            </a:r>
            <a:endParaRPr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9710" y="642620"/>
            <a:ext cx="828675" cy="82867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384425" y="2578735"/>
            <a:ext cx="6620510" cy="2661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悦康医药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688658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2024.02.06</a:t>
            </a:r>
            <a:b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嘉应制药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002198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2024.02.06</a:t>
            </a:r>
            <a:b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双林股份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300100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2023.04.25</a:t>
            </a:r>
            <a:b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天龙股份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603266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2023.04.25</a:t>
            </a:r>
            <a:b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长春一东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600148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</a:t>
            </a:r>
            <a:r>
              <a:rPr lang="en-US" altLang="zh-CN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2023.04.27</a:t>
            </a:r>
            <a:b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endParaRPr lang="zh-CN" altLang="en-US" sz="2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428625" y="1583055"/>
            <a:ext cx="10727055" cy="685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日线取点顺序：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点、一高、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、二高、扭转、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r>
              <a:rPr lang="zh-CN" altLang="en-US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32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D</a:t>
            </a:r>
            <a:endParaRPr lang="en-US" altLang="zh-CN" sz="32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670" y="1687195"/>
            <a:ext cx="11405870" cy="443039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1.</a:t>
            </a:r>
            <a: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一高、二高、扭转二高、</a:t>
            </a:r>
            <a:r>
              <a:rPr lang="en-US" altLang="zh-CN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D</a:t>
            </a:r>
            <a: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点，这些高点都是看</a:t>
            </a:r>
            <a:r>
              <a:rPr lang="zh-CN" altLang="en-US" sz="2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收盘价，</a:t>
            </a:r>
            <a: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取点时是阴线还是阳线，都没关系，只选收盘价最高的。</a:t>
            </a:r>
            <a:endParaRPr lang="zh-CN" altLang="en-US" sz="26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00000"/>
              </a:lnSpc>
              <a:buNone/>
            </a:pPr>
            <a:b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600" b="1" dirty="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2.0点、A点、B点、C点都看</a:t>
            </a:r>
            <a:r>
              <a:rPr lang="zh-CN" altLang="en-US" sz="2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最低价，</a:t>
            </a:r>
            <a:r>
              <a:rPr lang="zh-CN" altLang="en-US" sz="2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取点时是阴线还是阳线，都没关系，只选下影线最低的（最低价）。</a:t>
            </a:r>
            <a:endParaRPr lang="zh-CN" altLang="en-US" sz="26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br>
              <a:rPr lang="zh-CN" altLang="en-US" sz="26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3.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一高和二高收盘价可以相同。（相同的收盘价看最高价高的那个是一高）</a:t>
            </a:r>
            <a:endParaRPr lang="zh-CN" altLang="en-US" sz="26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b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4.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最极端的情况，</a:t>
            </a: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点、</a:t>
            </a: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点和</a:t>
            </a:r>
            <a:r>
              <a:rPr lang="en-US" altLang="zh-CN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B</a:t>
            </a:r>
            <a: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点三个最低价相等，也是可以的，是符合体系的。</a:t>
            </a:r>
            <a:br>
              <a:rPr lang="zh-CN" altLang="en-US" sz="26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endParaRPr lang="zh-CN" altLang="en-US" sz="26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670" y="996950"/>
            <a:ext cx="828040" cy="828040"/>
          </a:xfrm>
          <a:prstGeom prst="rect">
            <a:avLst/>
          </a:prstGeom>
        </p:spPr>
      </p:pic>
      <p:sp>
        <p:nvSpPr>
          <p:cNvPr id="345" name="Freeform 11"/>
          <p:cNvSpPr/>
          <p:nvPr>
            <p:custDataLst>
              <p:tags r:id="rId3"/>
            </p:custDataLst>
          </p:nvPr>
        </p:nvSpPr>
        <p:spPr>
          <a:xfrm>
            <a:off x="11276650" y="594500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758196" y="86059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235" y="714375"/>
            <a:ext cx="476059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特殊情况及重点提醒：</a:t>
            </a:r>
            <a:endParaRPr lang="zh-CN" altLang="en-US" sz="36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3205" y="2269490"/>
            <a:ext cx="11256645" cy="3600450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5.</a:t>
            </a:r>
            <a:r>
              <a:rPr lang="zh-CN" altLang="en-US" sz="3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扭转二高：是指二高后，股价回调，再次上涨时，某天的收盘价大于等于二高价格的</a:t>
            </a:r>
            <a:r>
              <a:rPr lang="en-US" altLang="zh-CN" sz="3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0.99</a:t>
            </a:r>
            <a:r>
              <a:rPr lang="zh-CN" altLang="en-US" sz="3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（只需要看流出即可）</a:t>
            </a:r>
            <a:endParaRPr lang="en-US" altLang="zh-CN" sz="36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36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br>
              <a:rPr lang="zh-CN" altLang="en-US" sz="3600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</a:br>
            <a:r>
              <a:rPr lang="en-US" altLang="zh-CN" sz="3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6.C</a:t>
            </a:r>
            <a:r>
              <a:rPr lang="zh-CN" altLang="en-US" sz="3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点是操盘辅助线上一个点，即</a:t>
            </a:r>
            <a:r>
              <a:rPr lang="en-US" altLang="zh-CN" sz="3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C</a:t>
            </a:r>
            <a:r>
              <a:rPr lang="zh-CN" altLang="en-US" sz="3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点当天的最低价小于等于当天操盘</a:t>
            </a:r>
            <a:r>
              <a:rPr lang="zh-CN" sz="3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辅助线</a:t>
            </a:r>
            <a:r>
              <a:rPr lang="zh-CN" altLang="en-US" sz="36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。</a:t>
            </a:r>
            <a:endParaRPr lang="zh-CN" altLang="en-US" sz="3600" b="1" dirty="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+mn-ea"/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670" y="996950"/>
            <a:ext cx="828040" cy="828040"/>
          </a:xfrm>
          <a:prstGeom prst="rect">
            <a:avLst/>
          </a:prstGeom>
        </p:spPr>
      </p:pic>
      <p:sp>
        <p:nvSpPr>
          <p:cNvPr id="345" name="Freeform 11"/>
          <p:cNvSpPr/>
          <p:nvPr>
            <p:custDataLst>
              <p:tags r:id="rId3"/>
            </p:custDataLst>
          </p:nvPr>
        </p:nvSpPr>
        <p:spPr>
          <a:xfrm>
            <a:off x="11276650" y="594500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5000" lnSpcReduction="20000"/>
          </a:bodyPr>
          <a:lstStyle/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758196" y="86059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r"/>
            <a:endParaRPr lang="zh-CN" altLang="en-US" sz="600">
              <a:solidFill>
                <a:schemeClr val="lt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45235" y="714375"/>
            <a:ext cx="476059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 b="1" dirty="0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特殊情况及重点提醒：</a:t>
            </a:r>
            <a:endParaRPr lang="zh-CN" altLang="en-US" sz="3600" b="1" dirty="0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3175" y="1320165"/>
            <a:ext cx="5587365" cy="4159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165" y="751840"/>
            <a:ext cx="423862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    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强势模型标准图形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4735" y="5480050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A3450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取点定趋势：借助趋势的力量</a:t>
            </a:r>
            <a:endParaRPr lang="zh-CN" altLang="en-US" sz="2000" dirty="0">
              <a:solidFill>
                <a:srgbClr val="A3450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9" name="对角圆角矩形 158"/>
          <p:cNvSpPr/>
          <p:nvPr>
            <p:custDataLst>
              <p:tags r:id="rId3"/>
            </p:custDataLst>
          </p:nvPr>
        </p:nvSpPr>
        <p:spPr>
          <a:xfrm rot="10800000" flipV="1">
            <a:off x="8187690" y="1941195"/>
            <a:ext cx="2070735" cy="4622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CB14A"/>
          </a:solidFill>
          <a:ln>
            <a:noFill/>
          </a:ln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单圆角矩形 160"/>
          <p:cNvSpPr/>
          <p:nvPr>
            <p:custDataLst>
              <p:tags r:id="rId4"/>
            </p:custDataLst>
          </p:nvPr>
        </p:nvSpPr>
        <p:spPr>
          <a:xfrm flipH="1" flipV="1">
            <a:off x="8267700" y="2654300"/>
            <a:ext cx="1911350" cy="2188845"/>
          </a:xfrm>
          <a:prstGeom prst="round1Rect">
            <a:avLst>
              <a:gd name="adj" fmla="val 23697"/>
            </a:avLst>
          </a:prstGeom>
          <a:solidFill>
            <a:srgbClr val="FCB14A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>
            <p:custDataLst>
              <p:tags r:id="rId5"/>
            </p:custDataLst>
          </p:nvPr>
        </p:nvSpPr>
        <p:spPr>
          <a:xfrm>
            <a:off x="8187690" y="3355340"/>
            <a:ext cx="1991360" cy="602615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ctr" fontAlgn="auto"/>
            <a:r>
              <a:rPr lang="zh-CN" altLang="en-US" sz="1600" spc="300">
                <a:solidFill>
                  <a:srgbClr val="FCB14A">
                    <a:lumMod val="50000"/>
                  </a:srgb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一涨二回再确认</a:t>
            </a:r>
            <a:endParaRPr lang="zh-CN" altLang="en-US" sz="1600" spc="300">
              <a:solidFill>
                <a:srgbClr val="FCB14A">
                  <a:lumMod val="50000"/>
                </a:srgb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  <a:p>
            <a:pPr algn="ctr" fontAlgn="auto"/>
            <a:r>
              <a:rPr lang="zh-CN" altLang="en-US" sz="1600" spc="300">
                <a:solidFill>
                  <a:srgbClr val="FCB14A">
                    <a:lumMod val="50000"/>
                  </a:srgbClr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三点上移是上涨</a:t>
            </a:r>
            <a:endParaRPr lang="zh-CN" altLang="en-US" sz="1600" spc="300">
              <a:solidFill>
                <a:srgbClr val="FCB14A">
                  <a:lumMod val="50000"/>
                </a:srgbClr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sp>
        <p:nvSpPr>
          <p:cNvPr id="210" name="弧形 209"/>
          <p:cNvSpPr/>
          <p:nvPr>
            <p:custDataLst>
              <p:tags r:id="rId6"/>
            </p:custDataLst>
          </p:nvPr>
        </p:nvSpPr>
        <p:spPr>
          <a:xfrm flipH="1" flipV="1">
            <a:off x="710565" y="4225290"/>
            <a:ext cx="890270" cy="890270"/>
          </a:xfrm>
          <a:prstGeom prst="arc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3366FE"/>
          </a:lnRef>
          <a:fillRef idx="0">
            <a:srgbClr val="3366FE"/>
          </a:fillRef>
          <a:effectRef idx="0">
            <a:srgbClr val="3366F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弧形 210"/>
          <p:cNvSpPr/>
          <p:nvPr>
            <p:custDataLst>
              <p:tags r:id="rId7"/>
            </p:custDataLst>
          </p:nvPr>
        </p:nvSpPr>
        <p:spPr>
          <a:xfrm>
            <a:off x="9646920" y="2602230"/>
            <a:ext cx="313690" cy="313690"/>
          </a:xfrm>
          <a:prstGeom prst="arc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3366FE"/>
          </a:lnRef>
          <a:fillRef idx="0">
            <a:srgbClr val="3366FE"/>
          </a:fillRef>
          <a:effectRef idx="0">
            <a:srgbClr val="3366F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>
            <p:custDataLst>
              <p:tags r:id="rId8"/>
            </p:custDataLst>
          </p:nvPr>
        </p:nvSpPr>
        <p:spPr>
          <a:xfrm>
            <a:off x="9180830" y="2320925"/>
            <a:ext cx="104775" cy="433705"/>
          </a:xfrm>
          <a:prstGeom prst="ellipse">
            <a:avLst/>
          </a:prstGeom>
          <a:noFill/>
          <a:ln>
            <a:solidFill>
              <a:srgbClr val="FCB14A">
                <a:lumMod val="75000"/>
              </a:srgbClr>
            </a:solidFill>
          </a:ln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>
            <p:custDataLst>
              <p:tags r:id="rId9"/>
            </p:custDataLst>
          </p:nvPr>
        </p:nvSpPr>
        <p:spPr>
          <a:xfrm>
            <a:off x="9171305" y="2693035"/>
            <a:ext cx="123825" cy="123825"/>
          </a:xfrm>
          <a:prstGeom prst="ellipse">
            <a:avLst/>
          </a:prstGeom>
          <a:solidFill>
            <a:srgbClr val="FCB14A">
              <a:lumMod val="20000"/>
              <a:lumOff val="80000"/>
            </a:srgbClr>
          </a:solidFill>
          <a:ln>
            <a:noFill/>
          </a:ln>
          <a:effectLst>
            <a:outerShdw blurRad="12700" dist="12700" dir="10800000" algn="r" rotWithShape="0">
              <a:srgbClr val="FCB14A">
                <a:lumMod val="50000"/>
                <a:alpha val="40000"/>
              </a:srgbClr>
            </a:outerShdw>
          </a:effectLst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8207375" y="2007235"/>
            <a:ext cx="1991360" cy="306705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ctr" fontAlgn="auto"/>
            <a:r>
              <a:rPr lang="zh-CN" altLang="en-US" sz="2000" b="1" spc="300">
                <a:solidFill>
                  <a:schemeClr val="tx1"/>
                </a:solidFill>
                <a:latin typeface="思源黑体 CN Bold" panose="020B0800000000000000" charset="-122"/>
                <a:ea typeface="思源黑体 CN Bold" panose="020B0800000000000000" charset="-122"/>
              </a:rPr>
              <a:t>取点口诀</a:t>
            </a:r>
            <a:endParaRPr lang="zh-CN" altLang="en-US" sz="2000" b="1" spc="300">
              <a:solidFill>
                <a:schemeClr val="tx1"/>
              </a:solidFill>
              <a:latin typeface="思源黑体 CN Bold" panose="020B0800000000000000" charset="-122"/>
              <a:ea typeface="思源黑体 CN Bold" panose="020B08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40030" y="568325"/>
            <a:ext cx="828040" cy="828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0" y="0"/>
            <a:ext cx="11558270" cy="685863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1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bg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66520" y="3131185"/>
            <a:ext cx="8459470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选股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优选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持股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卖出</a:t>
            </a:r>
            <a:endParaRPr lang="zh-CN" altLang="en-US" sz="4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690" y="4625340"/>
            <a:ext cx="3101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取点规则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复盘打理自选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0275" y="2259330"/>
            <a:ext cx="125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周线优选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5340" y="4717415"/>
            <a:ext cx="2418715" cy="1028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回踩低吸标准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总仓位管理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日线瑕疵</a:t>
            </a:r>
            <a:r>
              <a:rPr lang="zh-CN" altLang="en-US" sz="1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（个股仓位）</a:t>
            </a:r>
            <a:endParaRPr lang="zh-CN" altLang="en-US" sz="1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9090" y="217614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没有触发止盈和纠错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上涨衰竭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9540" y="4029075"/>
            <a:ext cx="762000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252345" y="4029075"/>
            <a:ext cx="666750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6090" y="2544445"/>
            <a:ext cx="597535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↓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1270" y="2627630"/>
            <a:ext cx="814070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3758565" y="2544445"/>
            <a:ext cx="60579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↓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261985" y="4020820"/>
            <a:ext cx="614045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90790" y="4717415"/>
            <a:ext cx="25742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止盈标准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纠错标准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610" y="750570"/>
            <a:ext cx="4667250" cy="897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日线</a:t>
            </a:r>
            <a:r>
              <a:rPr lang="zh-CN" altLang="en-US" sz="2800" b="1">
                <a:latin typeface="方正黑体简体" panose="02000000000000000000" charset="-122"/>
                <a:ea typeface="方正黑体简体" panose="02000000000000000000" charset="-122"/>
                <a:sym typeface="+mn-ea"/>
              </a:rPr>
              <a:t>主升</a:t>
            </a:r>
            <a:r>
              <a:rPr lang="zh-CN" altLang="en-US" sz="28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交易思路</a:t>
            </a:r>
            <a:endParaRPr lang="zh-CN" altLang="en-US" sz="2800" b="1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3668242" y="2751641"/>
            <a:ext cx="805639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取点顺序</a:t>
            </a:r>
            <a:r>
              <a:rPr lang="zh-CN" altLang="en-US" sz="2400" b="1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点、一高、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、二高、扭转、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B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C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、</a:t>
            </a:r>
            <a:r>
              <a:rPr lang="en-US" alt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D</a:t>
            </a:r>
            <a:endParaRPr lang="en-US" altLang="zh-CN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3668322" y="3690965"/>
            <a:ext cx="773414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群内分享的、课上案例和作业案例，</a:t>
            </a:r>
            <a:r>
              <a:rPr lang="zh-CN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要多去动手画一画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3"/>
            </p:custDataLst>
          </p:nvPr>
        </p:nvSpPr>
        <p:spPr>
          <a:xfrm>
            <a:off x="2454611" y="3534978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4"/>
            </p:custDataLst>
          </p:nvPr>
        </p:nvSpPr>
        <p:spPr>
          <a:xfrm>
            <a:off x="2454611" y="2433274"/>
            <a:ext cx="955347" cy="938287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ph type="title"/>
          </p:nvPr>
        </p:nvSpPr>
        <p:spPr>
          <a:xfrm>
            <a:off x="838200" y="878840"/>
            <a:ext cx="4165600" cy="688975"/>
          </a:xfrm>
        </p:spPr>
        <p:txBody>
          <a:bodyPr>
            <a:normAutofit fontScale="90000"/>
          </a:bodyPr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课程总结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7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89990" y="1710055"/>
            <a:ext cx="10042525" cy="28289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                            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今晚巩固取点</a:t>
            </a:r>
            <a:endParaRPr lang="zh-CN" altLang="en-US" sz="2400" b="1" dirty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br>
              <a:rPr lang="en-US" alt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稍后助教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和信息群</a:t>
            </a:r>
            <a:r>
              <a:rPr 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发取点作业训练，听完课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先</a:t>
            </a:r>
            <a:r>
              <a:rPr 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完成取点作业</a:t>
            </a:r>
            <a:r>
              <a:rPr lang="zh-CN" altLang="en-US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巩固学习成果</a:t>
            </a:r>
            <a:r>
              <a:rPr 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，</a:t>
            </a:r>
            <a:br>
              <a:rPr 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了解自己的疑惑点，有疑惑群里问。</a:t>
            </a:r>
            <a:endParaRPr lang="zh-CN" sz="2400" b="1" dirty="0">
              <a:solidFill>
                <a:schemeClr val="accent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br>
              <a:rPr 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br>
              <a:rPr lang="zh-CN" sz="2400" b="1" dirty="0">
                <a:solidFill>
                  <a:schemeClr val="accent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sz="2400" b="1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作业不难，花个十几分钟就能搞定</a:t>
            </a:r>
            <a:endParaRPr lang="zh-CN" sz="24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图片 3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1985" y="882015"/>
            <a:ext cx="828040" cy="8280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2251075" y="4872355"/>
            <a:ext cx="9212580" cy="1046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下节课预告：</a:t>
            </a:r>
            <a:br>
              <a:rPr lang="zh-CN" altLang="en-US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买卖规则</a:t>
            </a:r>
            <a:r>
              <a:rPr lang="zh-CN" altLang="en-US" sz="24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（不仅仅要学会买，也要学会卖）</a:t>
            </a:r>
            <a:endParaRPr lang="zh-CN" altLang="en-US" sz="24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9915" y="4888865"/>
            <a:ext cx="5584825" cy="1198245"/>
          </a:xfrm>
        </p:spPr>
        <p:txBody>
          <a:bodyPr>
            <a:normAutofit/>
          </a:bodyPr>
          <a:p>
            <a:r>
              <a:rPr lang="en-US" altLang="zh-CN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32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投资有风险，入市需谨慎</a:t>
            </a:r>
            <a:r>
              <a:rPr lang="zh-CN" altLang="en-US" sz="32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！</a:t>
            </a:r>
            <a:endParaRPr lang="zh-CN" altLang="en-US" sz="32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2765" y="1254125"/>
            <a:ext cx="11126470" cy="3344545"/>
          </a:xfrm>
        </p:spPr>
        <p:txBody>
          <a:bodyPr>
            <a:noAutofit/>
          </a:bodyPr>
          <a:p>
            <a:pPr fontAlgn="auto">
              <a:lnSpc>
                <a:spcPct val="120000"/>
              </a:lnSpc>
            </a:pP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陆炳羽【</a:t>
            </a:r>
            <a:r>
              <a:rPr sz="23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A0150623100003</a:t>
            </a:r>
            <a:r>
              <a:rPr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】：课程顾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问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王泽文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A0150623060004】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：编写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fontAlgn="auto">
              <a:lnSpc>
                <a:spcPct val="120000"/>
              </a:lnSpc>
            </a:pPr>
            <a:r>
              <a:rPr lang="zh-CN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王冬冬</a:t>
            </a:r>
            <a:r>
              <a:rPr lang="zh-CN" altLang="en-US" sz="2300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【A0150122070005】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：转述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fontAlgn="auto">
              <a:lnSpc>
                <a:spcPct val="120000"/>
              </a:lnSpc>
              <a:buNone/>
            </a:pPr>
            <a:b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23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23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：本课程所涉观点，非个人观点，均基于软件数据，仅供学习交流，不构成任何投资买卖建议，据此入市风险自负。 </a:t>
            </a:r>
            <a:endParaRPr lang="zh-CN" altLang="en-US" sz="23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endParaRPr lang="zh-CN" altLang="en-US" sz="110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790575"/>
            <a:ext cx="9277985" cy="5219065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alphaModFix amt="60000"/>
          </a:blip>
          <a:stretch>
            <a:fillRect/>
          </a:stretch>
        </p:blipFill>
        <p:spPr>
          <a:xfrm>
            <a:off x="0" y="790258"/>
            <a:ext cx="12192000" cy="54419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945" y="966470"/>
            <a:ext cx="8754110" cy="49244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>
            <p:custDataLst>
              <p:tags r:id="rId1"/>
            </p:custDataLst>
          </p:nvPr>
        </p:nvSpPr>
        <p:spPr>
          <a:xfrm>
            <a:off x="4047349" y="2329398"/>
            <a:ext cx="5302391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</a:t>
            </a:r>
            <a:r>
              <a:rPr lang="en-US" altLang="zh-CN" sz="24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日线选股取点步骤及规则详解</a:t>
            </a:r>
            <a:endParaRPr lang="zh-CN" altLang="en-US" sz="2400" b="1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4175751" y="3451918"/>
            <a:ext cx="46908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</a:t>
            </a:r>
            <a:r>
              <a:rPr lang="en-US" altLang="zh-CN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</a:t>
            </a:r>
            <a:r>
              <a:rPr lang="zh-CN" altLang="en-US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案例</a:t>
            </a:r>
            <a:r>
              <a:rPr lang="zh-CN" altLang="en-US" sz="2400" b="1">
                <a:solidFill>
                  <a:schemeClr val="accent1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讲解</a:t>
            </a:r>
            <a:endParaRPr lang="zh-CN" altLang="en-US" sz="2400" b="1">
              <a:solidFill>
                <a:schemeClr val="accent1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82536" y="4574791"/>
            <a:ext cx="469085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chemeClr val="accent2"/>
                </a:solidFill>
                <a:latin typeface="方正黑体简体" panose="02000000000000000000" charset="-122"/>
                <a:ea typeface="方正黑体简体" panose="02000000000000000000" charset="-122"/>
              </a:rPr>
              <a:t>重难点提醒</a:t>
            </a:r>
            <a:endParaRPr lang="zh-CN" altLang="en-US" sz="2400" b="1">
              <a:solidFill>
                <a:schemeClr val="accent2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8" name="图形 13"/>
          <p:cNvSpPr/>
          <p:nvPr>
            <p:custDataLst>
              <p:tags r:id="rId4"/>
            </p:custDataLst>
          </p:nvPr>
        </p:nvSpPr>
        <p:spPr>
          <a:xfrm>
            <a:off x="3206451" y="2118637"/>
            <a:ext cx="969097" cy="951791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>
            <p:custDataLst>
              <p:tags r:id="rId5"/>
            </p:custDataLst>
          </p:nvPr>
        </p:nvSpPr>
        <p:spPr>
          <a:xfrm>
            <a:off x="3206451" y="3234363"/>
            <a:ext cx="969097" cy="951791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4" name="图形 13"/>
          <p:cNvSpPr/>
          <p:nvPr>
            <p:custDataLst>
              <p:tags r:id="rId6"/>
            </p:custDataLst>
          </p:nvPr>
        </p:nvSpPr>
        <p:spPr>
          <a:xfrm>
            <a:off x="3206451" y="4364748"/>
            <a:ext cx="969097" cy="951791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770" y="800735"/>
            <a:ext cx="828040" cy="828040"/>
          </a:xfrm>
          <a:prstGeom prst="rect">
            <a:avLst/>
          </a:prstGeom>
        </p:spPr>
      </p:pic>
      <p:sp>
        <p:nvSpPr>
          <p:cNvPr id="3" name="标题 2"/>
          <p:cNvSpPr/>
          <p:nvPr>
            <p:custDataLst>
              <p:tags r:id="rId10"/>
            </p:custDataLst>
          </p:nvPr>
        </p:nvSpPr>
        <p:spPr>
          <a:xfrm>
            <a:off x="838200" y="878840"/>
            <a:ext cx="4165600" cy="688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>
                <a:latin typeface="方正黑体简体" panose="02000000000000000000" charset="-122"/>
                <a:ea typeface="方正黑体简体" panose="02000000000000000000" charset="-122"/>
              </a:rPr>
              <a:t>今日课程安排</a:t>
            </a:r>
            <a:endParaRPr lang="zh-CN" altLang="en-US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11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014723" y="2399030"/>
            <a:ext cx="2997207" cy="1606175"/>
            <a:chOff x="1231331" y="2488038"/>
            <a:chExt cx="2997223" cy="1606208"/>
          </a:xfrm>
        </p:grpSpPr>
        <p:sp>
          <p:nvSpPr>
            <p:cNvPr id="5" name="椭圆 4"/>
            <p:cNvSpPr/>
            <p:nvPr/>
          </p:nvSpPr>
          <p:spPr>
            <a:xfrm rot="2138162">
              <a:off x="3860035" y="2488038"/>
              <a:ext cx="368519" cy="139636"/>
            </a:xfrm>
            <a:prstGeom prst="ellipse">
              <a:avLst/>
            </a:prstGeom>
            <a:solidFill>
              <a:srgbClr val="FFD0B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2683082" y="2622055"/>
              <a:ext cx="1145707" cy="1445260"/>
              <a:chOff x="1231654" y="2646108"/>
              <a:chExt cx="1145707" cy="144526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2067481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231654" y="2646108"/>
                <a:ext cx="309880" cy="1445260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ctr"/>
                <a:endParaRPr lang="zh-CN" altLang="en-US" sz="8800" b="1" spc="-300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9" name="文本框 68"/>
            <p:cNvSpPr txBox="1"/>
            <p:nvPr/>
          </p:nvSpPr>
          <p:spPr>
            <a:xfrm>
              <a:off x="1231331" y="2525764"/>
              <a:ext cx="2623834" cy="1568482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4800" b="1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方正黑体简体" panose="02000000000000000000" charset="-122"/>
                  <a:ea typeface="方正黑体简体" panose="02000000000000000000" charset="-122"/>
                </a:rPr>
                <a:t>买股票前</a:t>
              </a:r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</a:endParaRPr>
            </a:p>
            <a:p>
              <a:pPr algn="ctr"/>
              <a:r>
                <a:rPr lang="zh-CN" altLang="en-US" sz="4800" b="1" dirty="0">
                  <a:solidFill>
                    <a:schemeClr val="tx1"/>
                  </a:solidFill>
                  <a:effectLst>
                    <a:innerShdw blurRad="63500" dist="50800" dir="13500000">
                      <a:prstClr val="black">
                        <a:alpha val="12000"/>
                      </a:prstClr>
                    </a:innerShdw>
                  </a:effectLst>
                  <a:latin typeface="方正黑体简体" panose="02000000000000000000" charset="-122"/>
                  <a:ea typeface="方正黑体简体" panose="02000000000000000000" charset="-122"/>
                </a:rPr>
                <a:t>灵魂三问</a:t>
              </a:r>
              <a:endParaRPr lang="zh-CN" altLang="en-US" sz="48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</a:endParaRPr>
            </a:p>
          </p:txBody>
        </p:sp>
      </p:grpSp>
      <p:sp>
        <p:nvSpPr>
          <p:cNvPr id="48" name="图形 13"/>
          <p:cNvSpPr/>
          <p:nvPr/>
        </p:nvSpPr>
        <p:spPr>
          <a:xfrm>
            <a:off x="4983816" y="1381715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039573" y="1386971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是否有可用仓位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1" name="图形 13"/>
          <p:cNvSpPr/>
          <p:nvPr/>
        </p:nvSpPr>
        <p:spPr>
          <a:xfrm>
            <a:off x="4983816" y="2558528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FDB64E"/>
          </a:soli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6039573" y="2564026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是否同一个体系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54" name="图形 13"/>
          <p:cNvSpPr/>
          <p:nvPr/>
        </p:nvSpPr>
        <p:spPr>
          <a:xfrm>
            <a:off x="4983816" y="3735341"/>
            <a:ext cx="839593" cy="824600"/>
          </a:xfrm>
          <a:custGeom>
            <a:avLst/>
            <a:gdLst>
              <a:gd name="connsiteX0" fmla="*/ 1032140 w 1066800"/>
              <a:gd name="connsiteY0" fmla="*/ 349169 h 1047750"/>
              <a:gd name="connsiteX1" fmla="*/ 852118 w 1066800"/>
              <a:gd name="connsiteY1" fmla="*/ 964484 h 1047750"/>
              <a:gd name="connsiteX2" fmla="*/ 217753 w 1066800"/>
              <a:gd name="connsiteY2" fmla="*/ 923526 h 1047750"/>
              <a:gd name="connsiteX3" fmla="*/ 30110 w 1066800"/>
              <a:gd name="connsiteY3" fmla="*/ 350121 h 1047750"/>
              <a:gd name="connsiteX4" fmla="*/ 513980 w 1066800"/>
              <a:gd name="connsiteY4" fmla="*/ 7221 h 1047750"/>
              <a:gd name="connsiteX5" fmla="*/ 1032140 w 1066800"/>
              <a:gd name="connsiteY5" fmla="*/ 349169 h 1047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6800" h="1047750">
                <a:moveTo>
                  <a:pt x="1032140" y="349169"/>
                </a:moveTo>
                <a:cubicBezTo>
                  <a:pt x="1107388" y="558719"/>
                  <a:pt x="1030235" y="839706"/>
                  <a:pt x="852118" y="964484"/>
                </a:cubicBezTo>
                <a:cubicBezTo>
                  <a:pt x="674000" y="1090214"/>
                  <a:pt x="394918" y="1059734"/>
                  <a:pt x="217753" y="923526"/>
                </a:cubicBezTo>
                <a:cubicBezTo>
                  <a:pt x="40588" y="787319"/>
                  <a:pt x="-34660" y="544431"/>
                  <a:pt x="30110" y="350121"/>
                </a:cubicBezTo>
                <a:cubicBezTo>
                  <a:pt x="93928" y="155811"/>
                  <a:pt x="297763" y="11031"/>
                  <a:pt x="513980" y="7221"/>
                </a:cubicBezTo>
                <a:cubicBezTo>
                  <a:pt x="729245" y="3411"/>
                  <a:pt x="956893" y="140571"/>
                  <a:pt x="1032140" y="349169"/>
                </a:cubicBezTo>
                <a:close/>
              </a:path>
            </a:pathLst>
          </a:custGeom>
          <a:solidFill>
            <a:srgbClr val="8DA0B9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zh-CN" altLang="en-US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6039573" y="3740839"/>
            <a:ext cx="30321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做错了会亏多少</a:t>
            </a:r>
            <a:endParaRPr lang="zh-CN" altLang="en-US" sz="3200" b="1" dirty="0">
              <a:solidFill>
                <a:schemeClr val="tx1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60" name="矩形 59"/>
          <p:cNvSpPr/>
          <p:nvPr/>
        </p:nvSpPr>
        <p:spPr>
          <a:xfrm>
            <a:off x="5139770" y="1390433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139770" y="2608116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5139770" y="3786524"/>
            <a:ext cx="527685" cy="7683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  <a:endParaRPr lang="en-US" altLang="zh-CN" sz="4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39573" y="2065866"/>
            <a:ext cx="373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机会来了我是否有仓位去把握？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39573" y="4348056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我的底线在哪里？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39573" y="3206961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8FA3BC"/>
                </a:solidFill>
                <a:effectLst>
                  <a:innerShdw blurRad="63500" dist="50800" dir="13500000">
                    <a:prstClr val="black">
                      <a:alpha val="12000"/>
                    </a:prstClr>
                  </a:innerShdw>
                </a:effectLst>
                <a:latin typeface="方正黑体简体" panose="02000000000000000000" charset="-122"/>
                <a:ea typeface="方正黑体简体" panose="02000000000000000000" charset="-122"/>
                <a:cs typeface="+mn-ea"/>
                <a:sym typeface="+mn-lt"/>
              </a:rPr>
              <a:t>赚到的方式我能否复制？</a:t>
            </a:r>
            <a:endParaRPr lang="zh-CN" altLang="en-US" sz="2000" dirty="0">
              <a:solidFill>
                <a:srgbClr val="8FA3BC"/>
              </a:solidFill>
              <a:effectLst>
                <a:innerShdw blurRad="63500" dist="50800" dir="13500000">
                  <a:prstClr val="black">
                    <a:alpha val="12000"/>
                  </a:prstClr>
                </a:innerShdw>
              </a:effectLst>
              <a:latin typeface="方正黑体简体" panose="02000000000000000000" charset="-122"/>
              <a:ea typeface="方正黑体简体" panose="02000000000000000000" charset="-122"/>
              <a:cs typeface="+mn-ea"/>
              <a:sym typeface="+mn-lt"/>
            </a:endParaRPr>
          </a:p>
        </p:txBody>
      </p:sp>
      <p:pic>
        <p:nvPicPr>
          <p:cNvPr id="23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100" y="707390"/>
            <a:ext cx="828040" cy="82804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366520" y="3131185"/>
            <a:ext cx="8459470" cy="87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选股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优选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买入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持股</a:t>
            </a:r>
            <a:r>
              <a:rPr lang="en-US" altLang="zh-CN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4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卖出</a:t>
            </a:r>
            <a:endParaRPr lang="zh-CN" altLang="en-US" sz="48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75690" y="4625340"/>
            <a:ext cx="31019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取点规则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复盘打理自选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70275" y="2259330"/>
            <a:ext cx="12515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周线优选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25340" y="4717415"/>
            <a:ext cx="2454275" cy="1028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回踩低吸标准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总仓位管理</a:t>
            </a:r>
            <a:b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日线瑕疵</a:t>
            </a:r>
            <a:r>
              <a:rPr lang="zh-CN" altLang="en-US" sz="14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（个股仓位）</a:t>
            </a:r>
            <a:endParaRPr lang="zh-CN" altLang="en-US" sz="14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19090" y="2176145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没有触发止盈和纠错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上涨衰竭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09540" y="4029075"/>
            <a:ext cx="762000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2252345" y="4029075"/>
            <a:ext cx="666750" cy="596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816090" y="2544445"/>
            <a:ext cx="597535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↓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11270" y="2627630"/>
            <a:ext cx="814070" cy="617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3758565" y="2544445"/>
            <a:ext cx="605790" cy="568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↓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8261985" y="4020820"/>
            <a:ext cx="614045" cy="604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36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↑</a:t>
            </a:r>
            <a:endParaRPr lang="en-US" altLang="zh-CN" sz="36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590790" y="4717415"/>
            <a:ext cx="2574290" cy="465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止盈标准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+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纠错标准</a:t>
            </a:r>
            <a:endParaRPr lang="zh-CN" altLang="en-US" sz="2000" b="1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4610" y="750570"/>
            <a:ext cx="4667250" cy="8978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800" b="1">
                <a:sym typeface="+mn-ea"/>
              </a:rPr>
              <a:t>日线主升</a:t>
            </a:r>
            <a:r>
              <a:rPr lang="zh-CN" altLang="en-US" sz="2800" b="1">
                <a:solidFill>
                  <a:schemeClr val="tx1"/>
                </a:solidFill>
              </a:rPr>
              <a:t>交易思路</a:t>
            </a:r>
            <a:endParaRPr lang="zh-CN" altLang="en-US" sz="2800" b="1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96931"/>
            <a:ext cx="10515600" cy="1325563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事物发展生命周期</a:t>
            </a:r>
            <a:endParaRPr lang="zh-CN" altLang="en-US" sz="2800" b="1" dirty="0">
              <a:solidFill>
                <a:srgbClr val="C0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2339" y="1865382"/>
            <a:ext cx="10515600" cy="4351338"/>
          </a:xfrm>
        </p:spPr>
        <p:txBody>
          <a:bodyPr/>
          <a:lstStyle/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诞生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趋势初生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发展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趋势加强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鼎盛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趋势主升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衰落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趋势瓦解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en-US" altLang="zh-CN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消亡</a:t>
            </a:r>
            <a:r>
              <a:rPr lang="en-US" altLang="zh-CN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</a:t>
            </a:r>
            <a:r>
              <a:rPr lang="zh-CN" altLang="en-US" sz="2000" b="1" dirty="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趋势破灭</a:t>
            </a:r>
            <a:endParaRPr lang="zh-CN" altLang="en-US" sz="2000" b="1" dirty="0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ctr"/>
            <a:endParaRPr lang="zh-CN" altLang="en-US" sz="2000" b="1" dirty="0">
              <a:solidFill>
                <a:srgbClr val="7030A0"/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图片 22" descr="红色向右箭头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339" y="641280"/>
            <a:ext cx="851066" cy="851066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63700" y="1809115"/>
            <a:ext cx="811530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759585" y="2975610"/>
            <a:ext cx="640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下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跌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00B05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600" b="1">
              <a:solidFill>
                <a:srgbClr val="00B05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77970" y="46475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建仓</a:t>
            </a:r>
            <a:endParaRPr lang="zh-CN" altLang="en-US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23510" y="504317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0070C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洗盘</a:t>
            </a:r>
            <a:endParaRPr lang="zh-CN" altLang="en-US" sz="3200" b="1">
              <a:solidFill>
                <a:srgbClr val="0070C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212330" y="423672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试盘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705600" y="2679065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拉高</a:t>
            </a:r>
            <a:endParaRPr lang="zh-CN" altLang="en-US" sz="3200" b="1"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07705" y="2175510"/>
            <a:ext cx="99695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latin typeface="方正黑体简体" panose="02000000000000000000" charset="-122"/>
                <a:ea typeface="方正黑体简体" panose="02000000000000000000" charset="-122"/>
              </a:rPr>
              <a:t>出货</a:t>
            </a:r>
            <a:endParaRPr lang="zh-CN" altLang="en-US" sz="3200" b="1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07830" y="2975610"/>
            <a:ext cx="640715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上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涨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趋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 sz="36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势</a:t>
            </a:r>
            <a:endParaRPr lang="zh-CN" altLang="en-US" sz="36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785110" y="1043940"/>
            <a:ext cx="588137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rgbClr val="FF0000"/>
                </a:solidFill>
                <a:latin typeface="方正黑体简体" panose="02000000000000000000" charset="-122"/>
                <a:ea typeface="方正黑体简体" panose="02000000000000000000" charset="-122"/>
              </a:rPr>
              <a:t>为什么资金有这样的运作过程？</a:t>
            </a:r>
            <a:endParaRPr lang="zh-CN" altLang="en-US" sz="3200" b="1">
              <a:solidFill>
                <a:srgbClr val="FF0000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9840" y="2863850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交易信心逐步丧失</a:t>
            </a:r>
            <a:endParaRPr lang="zh-CN" altLang="en-US" sz="240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78060" y="286448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CN" altLang="en-US" sz="2400">
                <a:solidFill>
                  <a:srgbClr val="FF0000"/>
                </a:solidFill>
                <a:highlight>
                  <a:srgbClr val="FFFF00"/>
                </a:highlight>
                <a:latin typeface="方正黑体简体" panose="02000000000000000000" charset="-122"/>
                <a:ea typeface="方正黑体简体" panose="02000000000000000000" charset="-122"/>
              </a:rPr>
              <a:t>交易信心逐步爆棚</a:t>
            </a:r>
            <a:endParaRPr lang="zh-CN" altLang="en-US" sz="2400">
              <a:solidFill>
                <a:srgbClr val="FF0000"/>
              </a:solidFill>
              <a:highlight>
                <a:srgbClr val="FFFF00"/>
              </a:highligh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22" descr="红色向右箭头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65100" y="707390"/>
            <a:ext cx="994189" cy="994189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5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3175" y="1320165"/>
            <a:ext cx="5587365" cy="41598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0165" y="751840"/>
            <a:ext cx="4238625" cy="460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            </a:t>
            </a: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强势模型标准图形</a:t>
            </a:r>
            <a:endParaRPr lang="zh-CN" altLang="en-US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324735" y="5480050"/>
            <a:ext cx="348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A3450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方正黑体简体" panose="02000000000000000000" charset="-122"/>
                <a:ea typeface="方正黑体简体" panose="02000000000000000000" charset="-122"/>
              </a:rPr>
              <a:t>取点定趋势：借助趋势的力量</a:t>
            </a:r>
            <a:endParaRPr lang="zh-CN" altLang="en-US" sz="2000" dirty="0">
              <a:solidFill>
                <a:srgbClr val="A3450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59" name="对角圆角矩形 158"/>
          <p:cNvSpPr/>
          <p:nvPr>
            <p:custDataLst>
              <p:tags r:id="rId3"/>
            </p:custDataLst>
          </p:nvPr>
        </p:nvSpPr>
        <p:spPr>
          <a:xfrm rot="10800000" flipV="1">
            <a:off x="8187690" y="1941195"/>
            <a:ext cx="2070735" cy="46228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FCB14A"/>
          </a:solidFill>
          <a:ln>
            <a:noFill/>
          </a:ln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单圆角矩形 160"/>
          <p:cNvSpPr/>
          <p:nvPr>
            <p:custDataLst>
              <p:tags r:id="rId4"/>
            </p:custDataLst>
          </p:nvPr>
        </p:nvSpPr>
        <p:spPr>
          <a:xfrm flipH="1" flipV="1">
            <a:off x="8267700" y="2654300"/>
            <a:ext cx="1911350" cy="2188845"/>
          </a:xfrm>
          <a:prstGeom prst="round1Rect">
            <a:avLst>
              <a:gd name="adj" fmla="val 23697"/>
            </a:avLst>
          </a:prstGeom>
          <a:solidFill>
            <a:srgbClr val="FCB14A">
              <a:lumMod val="20000"/>
              <a:lumOff val="80000"/>
              <a:alpha val="50000"/>
            </a:srgbClr>
          </a:solidFill>
          <a:ln>
            <a:noFill/>
          </a:ln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文本框 190"/>
          <p:cNvSpPr txBox="1"/>
          <p:nvPr>
            <p:custDataLst>
              <p:tags r:id="rId5"/>
            </p:custDataLst>
          </p:nvPr>
        </p:nvSpPr>
        <p:spPr>
          <a:xfrm>
            <a:off x="8187690" y="3355340"/>
            <a:ext cx="1991360" cy="602615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ctr" fontAlgn="auto"/>
            <a:r>
              <a:rPr lang="zh-CN" altLang="en-US" sz="1600" spc="300">
                <a:solidFill>
                  <a:srgbClr val="FCB14A">
                    <a:lumMod val="50000"/>
                  </a:srgbClr>
                </a:solidFill>
                <a:latin typeface="方正黑体简体" panose="02000000000000000000" charset="-122"/>
                <a:ea typeface="方正黑体简体" panose="02000000000000000000" charset="-122"/>
              </a:rPr>
              <a:t>一涨二回再确认</a:t>
            </a:r>
            <a:endParaRPr lang="zh-CN" altLang="en-US" sz="1600" spc="300">
              <a:solidFill>
                <a:srgbClr val="FCB14A">
                  <a:lumMod val="50000"/>
                </a:srgbClr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  <a:p>
            <a:pPr algn="ctr" fontAlgn="auto"/>
            <a:r>
              <a:rPr lang="zh-CN" altLang="en-US" sz="1600" spc="300">
                <a:solidFill>
                  <a:srgbClr val="FCB14A">
                    <a:lumMod val="50000"/>
                  </a:srgbClr>
                </a:solidFill>
                <a:latin typeface="方正黑体简体" panose="02000000000000000000" charset="-122"/>
                <a:ea typeface="方正黑体简体" panose="02000000000000000000" charset="-122"/>
              </a:rPr>
              <a:t>三点上移是上涨</a:t>
            </a:r>
            <a:endParaRPr lang="zh-CN" altLang="en-US" sz="1600" spc="300">
              <a:solidFill>
                <a:srgbClr val="FCB14A">
                  <a:lumMod val="50000"/>
                </a:srgbClr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210" name="弧形 209"/>
          <p:cNvSpPr/>
          <p:nvPr>
            <p:custDataLst>
              <p:tags r:id="rId6"/>
            </p:custDataLst>
          </p:nvPr>
        </p:nvSpPr>
        <p:spPr>
          <a:xfrm flipH="1" flipV="1">
            <a:off x="710565" y="4225290"/>
            <a:ext cx="890270" cy="890270"/>
          </a:xfrm>
          <a:prstGeom prst="arc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3366FE"/>
          </a:lnRef>
          <a:fillRef idx="0">
            <a:srgbClr val="3366FE"/>
          </a:fillRef>
          <a:effectRef idx="0">
            <a:srgbClr val="3366F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弧形 210"/>
          <p:cNvSpPr/>
          <p:nvPr>
            <p:custDataLst>
              <p:tags r:id="rId7"/>
            </p:custDataLst>
          </p:nvPr>
        </p:nvSpPr>
        <p:spPr>
          <a:xfrm>
            <a:off x="9646920" y="2602230"/>
            <a:ext cx="313690" cy="313690"/>
          </a:xfrm>
          <a:prstGeom prst="arc">
            <a:avLst/>
          </a:prstGeom>
          <a:ln w="12700">
            <a:solidFill>
              <a:srgbClr val="FFFFFF"/>
            </a:solidFill>
          </a:ln>
        </p:spPr>
        <p:style>
          <a:lnRef idx="1">
            <a:srgbClr val="3366FE"/>
          </a:lnRef>
          <a:fillRef idx="0">
            <a:srgbClr val="3366FE"/>
          </a:fillRef>
          <a:effectRef idx="0">
            <a:srgbClr val="3366FE"/>
          </a:effectRef>
          <a:fontRef idx="minor">
            <a:srgbClr val="000000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8" name="椭圆 267"/>
          <p:cNvSpPr/>
          <p:nvPr>
            <p:custDataLst>
              <p:tags r:id="rId8"/>
            </p:custDataLst>
          </p:nvPr>
        </p:nvSpPr>
        <p:spPr>
          <a:xfrm>
            <a:off x="9180830" y="2320925"/>
            <a:ext cx="104775" cy="433705"/>
          </a:xfrm>
          <a:prstGeom prst="ellipse">
            <a:avLst/>
          </a:prstGeom>
          <a:noFill/>
          <a:ln>
            <a:solidFill>
              <a:srgbClr val="FCB14A">
                <a:lumMod val="75000"/>
              </a:srgbClr>
            </a:solidFill>
          </a:ln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9" name="椭圆 268"/>
          <p:cNvSpPr/>
          <p:nvPr>
            <p:custDataLst>
              <p:tags r:id="rId9"/>
            </p:custDataLst>
          </p:nvPr>
        </p:nvSpPr>
        <p:spPr>
          <a:xfrm>
            <a:off x="9171305" y="2693035"/>
            <a:ext cx="123825" cy="123825"/>
          </a:xfrm>
          <a:prstGeom prst="ellipse">
            <a:avLst/>
          </a:prstGeom>
          <a:solidFill>
            <a:srgbClr val="FCB14A">
              <a:lumMod val="20000"/>
              <a:lumOff val="80000"/>
            </a:srgbClr>
          </a:solidFill>
          <a:ln>
            <a:noFill/>
          </a:ln>
          <a:effectLst>
            <a:outerShdw blurRad="12700" dist="12700" dir="10800000" algn="r" rotWithShape="0">
              <a:srgbClr val="FCB14A">
                <a:lumMod val="50000"/>
                <a:alpha val="40000"/>
              </a:srgbClr>
            </a:outerShdw>
          </a:effectLst>
        </p:spPr>
        <p:style>
          <a:lnRef idx="2">
            <a:srgbClr val="3366FE">
              <a:shade val="50000"/>
            </a:srgbClr>
          </a:lnRef>
          <a:fillRef idx="1">
            <a:srgbClr val="3366FE"/>
          </a:fillRef>
          <a:effectRef idx="0">
            <a:srgbClr val="3366FE"/>
          </a:effectRef>
          <a:fontRef idx="minor">
            <a:srgbClr val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10"/>
            </p:custDataLst>
          </p:nvPr>
        </p:nvSpPr>
        <p:spPr>
          <a:xfrm>
            <a:off x="8207375" y="2007235"/>
            <a:ext cx="1991360" cy="306705"/>
          </a:xfrm>
          <a:prstGeom prst="rect">
            <a:avLst/>
          </a:prstGeom>
          <a:noFill/>
        </p:spPr>
        <p:txBody>
          <a:bodyPr wrap="square" bIns="0" rtlCol="0"/>
          <a:lstStyle/>
          <a:p>
            <a:pPr algn="ctr" fontAlgn="auto"/>
            <a:r>
              <a:rPr lang="zh-CN" altLang="en-US" sz="2000" b="1" spc="300">
                <a:solidFill>
                  <a:schemeClr val="tx1"/>
                </a:solidFill>
                <a:latin typeface="方正黑体简体" panose="02000000000000000000" charset="-122"/>
                <a:ea typeface="方正黑体简体" panose="02000000000000000000" charset="-122"/>
              </a:rPr>
              <a:t>取点口诀</a:t>
            </a:r>
            <a:endParaRPr lang="zh-CN" altLang="en-US" sz="2000" b="1" spc="300">
              <a:solidFill>
                <a:schemeClr val="tx1"/>
              </a:solidFill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2" name="图片 1" descr="红色向右箭头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0030" y="568325"/>
            <a:ext cx="828040" cy="82804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14"/>
            </p:custDataLst>
          </p:nvPr>
        </p:nvSpPr>
        <p:spPr>
          <a:xfrm>
            <a:off x="7788275" y="6168390"/>
            <a:ext cx="3622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龙头股团队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  <a:p>
            <a:r>
              <a:rPr lang="zh-CN" altLang="en-US" b="1" dirty="0">
                <a:solidFill>
                  <a:schemeClr val="tx2">
                    <a:lumMod val="50000"/>
                  </a:schemeClr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汉仪中黑简" panose="02010600000101010101" charset="-122"/>
              </a:rPr>
              <a:t>团队证书编号A0150621050002</a:t>
            </a:r>
            <a:endParaRPr lang="zh-CN" altLang="en-US" b="1" dirty="0">
              <a:solidFill>
                <a:schemeClr val="tx2">
                  <a:lumMod val="50000"/>
                </a:schemeClr>
              </a:solidFill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  <a:sym typeface="汉仪中黑简" panose="0201060000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64.7540157480315,&quot;left&quot;:252.47645669291336,&quot;top&quot;:158.49645669291337,&quot;width&quot;:483.7235433070866}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DIAGRAM_VIRTUALLY_FRAME" val="{&quot;height&quot;:160.6292125984252,&quot;left&quot;:193.2764566929134,&quot;top&quot;:191.5963779527559,&quot;width&quot;:729.9235433070866}"/>
</p:tagLst>
</file>

<file path=ppt/tags/tag103.xml><?xml version="1.0" encoding="utf-8"?>
<p:tagLst xmlns:p="http://schemas.openxmlformats.org/presentationml/2006/main">
  <p:tag name="KSO_WM_DIAGRAM_VIRTUALLY_FRAME" val="{&quot;height&quot;:160.6292125984252,&quot;left&quot;:193.2764566929134,&quot;top&quot;:191.5963779527559,&quot;width&quot;:729.9235433070866}"/>
</p:tagLst>
</file>

<file path=ppt/tags/tag104.xml><?xml version="1.0" encoding="utf-8"?>
<p:tagLst xmlns:p="http://schemas.openxmlformats.org/presentationml/2006/main">
  <p:tag name="KSO_WM_BEAUTIFY_FLAG" val=""/>
  <p:tag name="KSO_WM_DIAGRAM_VIRTUALLY_FRAME" val="{&quot;height&quot;:160.6292125984252,&quot;left&quot;:193.2764566929134,&quot;top&quot;:191.5963779527559,&quot;width&quot;:729.9235433070866}"/>
</p:tagLst>
</file>

<file path=ppt/tags/tag105.xml><?xml version="1.0" encoding="utf-8"?>
<p:tagLst xmlns:p="http://schemas.openxmlformats.org/presentationml/2006/main">
  <p:tag name="KSO_WM_BEAUTIFY_FLAG" val=""/>
  <p:tag name="KSO_WM_DIAGRAM_VIRTUALLY_FRAME" val="{&quot;height&quot;:160.6292125984252,&quot;left&quot;:193.2764566929134,&quot;top&quot;:191.5963779527559,&quot;width&quot;:729.9235433070866}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COMMONDATA" val="eyJoZGlkIjoiMjA4NTVhYjM2MTg2OGFiNzRkZGFlNTk1MGZiYmYxZDkifQ=="/>
  <p:tag name="KSO_WPP_MARK_KEY" val="8857545e-22c1-4d57-97c8-7133d89a2afd"/>
  <p:tag name="commondata" val="eyJoZGlkIjoiOWFkNTJkYmZmNzlkMDMzZWJhM2FkZmI2OGYyNWQxOTYifQ==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PLACING_PICTURE_USER_VIEWPORT" val="{&quot;height&quot;:6012,&quot;width&quot;:12780}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264.7540157480315,&quot;left&quot;:252.47645669291336,&quot;top&quot;:158.49645669291337,&quot;width&quot;:483.7235433070866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UNIT_PLACING_PICTURE_USER_VIEWPORT" val="{&quot;height&quot;:6554.1811023622049,&quot;width&quot;:8668.9165354330707}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975_1*l_h_i*1_1_1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4"/>
  <p:tag name="KSO_WM_UNIT_ID" val="diagram20227975_1*l_h_i*1_1_4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7975_1*l_h_a*1_1_1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VALUE" val="6"/>
  <p:tag name="KSO_WM_UNIT_TEXT_FILL_FORE_SCHEMECOLOR_INDEX" val="8"/>
  <p:tag name="KSO_WM_UNIT_TEXT_FILL_TYPE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6"/>
  <p:tag name="KSO_WM_UNIT_ID" val="diagram20227975_1*l_h_i*1_1_6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7"/>
  <p:tag name="KSO_WM_UNIT_ID" val="diagram20227975_1*l_h_i*1_1_7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8"/>
  <p:tag name="KSO_WM_UNIT_ID" val="diagram20227975_1*l_h_i*1_1_8"/>
  <p:tag name="KSO_WM_UNIT_LINE_FORE_SCHEMECOLOR_INDEX" val="8"/>
  <p:tag name="KSO_WM_UNIT_LINE_FILL_TYPE" val="2"/>
  <p:tag name="KSO_WM_UNIT_TEXT_FILL_FORE_SCHEMECOLOR_INDEX" val="2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9"/>
  <p:tag name="KSO_WM_UNIT_ID" val="diagram20227975_1*l_h_i*1_1_9"/>
  <p:tag name="KSO_WM_UNIT_FILL_FORE_SCHEMECOLOR_INDEX" val="8"/>
  <p:tag name="KSO_WM_UNIT_FILL_TYPE" val="1"/>
  <p:tag name="KSO_WM_UNIT_SHADOW_SCHEMECOLOR_INDEX" val="8"/>
  <p:tag name="KSO_WM_UNIT_TEXT_FILL_FORE_SCHEMECOLOR_INDEX" val="2"/>
  <p:tag name="KSO_WM_UNIT_TEXT_FILL_TYPE" val="1"/>
</p:tagLst>
</file>

<file path=ppt/tags/tag2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7975_1*l_h_a*1_1_1"/>
  <p:tag name="KSO_WM_TEMPLATE_CATEGORY" val="diagram"/>
  <p:tag name="KSO_WM_TEMPLATE_INDEX" val="20227975"/>
  <p:tag name="KSO_WM_UNIT_LAYERLEVEL" val="1_1_1"/>
  <p:tag name="KSO_WM_TAG_VERSION" val="1.0"/>
  <p:tag name="KSO_WM_BEAUTIFY_FLAG" val=""/>
  <p:tag name="KSO_WM_UNIT_VALUE" val="6"/>
  <p:tag name="KSO_WM_UNIT_TEXT_FILL_FORE_SCHEMECOLOR_INDEX" val="8"/>
  <p:tag name="KSO_WM_UNIT_TEXT_FILL_TYPE" val="1"/>
</p:tagLst>
</file>

<file path=ppt/tags/tag3.xml><?xml version="1.0" encoding="utf-8"?>
<p:tagLst xmlns:p="http://schemas.openxmlformats.org/presentationml/2006/main">
  <p:tag name="KSO_WM_DIAGRAM_VIRTUALLY_FRAME" val="{&quot;height&quot;:264.7540157480315,&quot;left&quot;:252.47645669291336,&quot;top&quot;:158.49645669291337,&quot;width&quot;:483.7235433070866}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28007_3*b*1"/>
  <p:tag name="KSO_WM_TEMPLATE_CATEGORY" val="diagram"/>
  <p:tag name="KSO_WM_TEMPLATE_INDEX" val="20228007"/>
  <p:tag name="KSO_WM_UNIT_LAYERLEVEL" val="1"/>
  <p:tag name="KSO_WM_TAG_VERSION" val="1.0"/>
  <p:tag name="KSO_WM_BEAUTIFY_FLAG" val="#wm#"/>
  <p:tag name="KSO_WM_UNIT_TEXT_FILL_FORE_SCHEMECOLOR_INDEX" val="14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28007_3*i*2"/>
  <p:tag name="KSO_WM_TEMPLATE_CATEGORY" val="diagram"/>
  <p:tag name="KSO_WM_TEMPLATE_INDEX" val="20228007"/>
  <p:tag name="KSO_WM_UNIT_LAYERLEVEL" val="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b"/>
  <p:tag name="KSO_WM_UNIT_INDEX" val="1"/>
  <p:tag name="KSO_WM_UNIT_ID" val="diagram20228007_3*b*1"/>
  <p:tag name="KSO_WM_TEMPLATE_CATEGORY" val="diagram"/>
  <p:tag name="KSO_WM_TEMPLATE_INDEX" val="20228007"/>
  <p:tag name="KSO_WM_UNIT_LAYERLEVEL" val="1"/>
  <p:tag name="KSO_WM_TAG_VERSION" val="1.0"/>
  <p:tag name="KSO_WM_BEAUTIFY_FLAG" val=""/>
  <p:tag name="KSO_WM_UNIT_TEXT_FILL_FORE_SCHEMECOLOR_INDEX" val="14"/>
  <p:tag name="KSO_WM_UNIT_TEXT_FILL_TYPE" val="1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264.7540157480315,&quot;left&quot;:252.47645669291336,&quot;top&quot;:158.49645669291337,&quot;width&quot;:483.7235433070866}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diagram20228007_3*i*2"/>
  <p:tag name="KSO_WM_TEMPLATE_CATEGORY" val="diagram"/>
  <p:tag name="KSO_WM_TEMPLATE_INDEX" val="20228007"/>
  <p:tag name="KSO_WM_UNIT_LAYERLEVEL" val="1"/>
  <p:tag name="KSO_WM_TAG_VERSION" val="1.0"/>
  <p:tag name="KSO_WM_BEAUTIFY_FLAG" val="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  <p:tag name="KSO_WM_UNIT_PLACING_PICTURE_USER_VIEWPORT" val="{&quot;height&quot;:5439,&quot;width&quot;:16536}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264.7540157480315,&quot;left&quot;:252.47645669291336,&quot;top&quot;:158.49645669291337,&quot;width&quot;:483.7235433070866}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264.7540157480315,&quot;left&quot;:252.47645669291336,&quot;top&quot;:158.49645669291337,&quot;width&quot;:483.7235433070866}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TEMPLATE_CATEGORY" val="diagram"/>
  <p:tag name="KSO_WM_TEMPLATE_INDEX" val="20181958"/>
  <p:tag name="KSO_WM_TAG_VERSION" val="1.0"/>
  <p:tag name="KSO_WM_BEAUTIFY_FLAG" val=""/>
  <p:tag name="KSO_WM_UNIT_TYPE" val="l_h_f"/>
  <p:tag name="KSO_WM_UNIT_INDEX" val="172_1_1"/>
  <p:tag name="KSO_WM_UNIT_ID" val="diagram20181958_2*l_h_f*172_1_1"/>
  <p:tag name="KSO_WM_UNIT_LAYERLEVEL" val="1_1_1"/>
  <p:tag name="KSO_WM_UNIT_VALUE" val="4"/>
  <p:tag name="KSO_WM_UNIT_HIGHLIGHT" val="0"/>
  <p:tag name="KSO_WM_UNIT_COMPATIBLE" val="0"/>
  <p:tag name="KSO_WM_UNIT_CLEAR" val="0"/>
  <p:tag name="KSO_WM_DIAGRAM_GROUP_CODE" val="l1-1"/>
  <p:tag name="KSO_WM_UNIT_PRESET_TEXT" val="2,300,000"/>
  <p:tag name="KSO_WM_UNIT_TEXT_FILL_FORE_SCHEMECOLOR_INDEX" val="6"/>
  <p:tag name="KSO_WM_UNIT_TEXT_FILL_TYPE" val="1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UNIT_PLACING_PICTURE_USER_VIEWPORT" val="{&quot;height&quot;:6554.1811023622049,&quot;width&quot;:8668.9165354330707}"/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UNIT_PLACING_PICTURE_USER_VIEWPORT" val="{&quot;height&quot;:6554.1811023622049,&quot;width&quot;:8668.9165354330707}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27975_1*l_h_i*1_1_1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4"/>
  <p:tag name="KSO_WM_UNIT_ID" val="diagram20227975_1*l_h_i*1_1_4"/>
  <p:tag name="KSO_WM_UNIT_FILL_FORE_SCHEMECOLOR_INDEX" val="8"/>
  <p:tag name="KSO_WM_UNIT_FILL_TYPE" val="1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7975_1*l_h_a*1_1_1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VALUE" val="6"/>
  <p:tag name="KSO_WM_UNIT_TEXT_FILL_FORE_SCHEMECOLOR_INDEX" val="8"/>
  <p:tag name="KSO_WM_UNIT_TEXT_FILL_TYPE" val="1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6"/>
  <p:tag name="KSO_WM_UNIT_ID" val="diagram20227975_1*l_h_i*1_1_6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7"/>
  <p:tag name="KSO_WM_UNIT_ID" val="diagram20227975_1*l_h_i*1_1_7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8"/>
  <p:tag name="KSO_WM_UNIT_ID" val="diagram20227975_1*l_h_i*1_1_8"/>
  <p:tag name="KSO_WM_UNIT_LINE_FORE_SCHEMECOLOR_INDEX" val="8"/>
  <p:tag name="KSO_WM_UNIT_LINE_FILL_TYPE" val="2"/>
  <p:tag name="KSO_WM_UNIT_TEXT_FILL_FORE_SCHEMECOLOR_INDEX" val="2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TEMPLATE_CATEGORY" val="diagram"/>
  <p:tag name="KSO_WM_TEMPLATE_INDEX" val="20227975"/>
  <p:tag name="KSO_WM_UNIT_LAYERLEVEL" val="1_1_1"/>
  <p:tag name="KSO_WM_TAG_VERSION" val="1.0"/>
  <p:tag name="KSO_WM_BEAUTIFY_FLAG" val="#wm#"/>
  <p:tag name="KSO_WM_UNIT_INDEX" val="1_1_9"/>
  <p:tag name="KSO_WM_UNIT_ID" val="diagram20227975_1*l_h_i*1_1_9"/>
  <p:tag name="KSO_WM_UNIT_FILL_FORE_SCHEMECOLOR_INDEX" val="8"/>
  <p:tag name="KSO_WM_UNIT_FILL_TYPE" val="1"/>
  <p:tag name="KSO_WM_UNIT_SHADOW_SCHEMECOLOR_INDEX" val="8"/>
  <p:tag name="KSO_WM_UNIT_TEXT_FILL_FORE_SCHEMECOLOR_INDEX" val="2"/>
  <p:tag name="KSO_WM_UNIT_TEXT_FILL_TYPE" val="1"/>
</p:tagLst>
</file>

<file path=ppt/tags/tag9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27975_1*l_h_a*1_1_1"/>
  <p:tag name="KSO_WM_TEMPLATE_CATEGORY" val="diagram"/>
  <p:tag name="KSO_WM_TEMPLATE_INDEX" val="20227975"/>
  <p:tag name="KSO_WM_UNIT_LAYERLEVEL" val="1_1_1"/>
  <p:tag name="KSO_WM_TAG_VERSION" val="1.0"/>
  <p:tag name="KSO_WM_BEAUTIFY_FLAG" val=""/>
  <p:tag name="KSO_WM_UNIT_VALUE" val="6"/>
  <p:tag name="KSO_WM_UNIT_TEXT_FILL_FORE_SCHEMECOLOR_INDEX" val="8"/>
  <p:tag name="KSO_WM_UNIT_TEXT_FILL_TYPE" val="1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3172</Words>
  <Application>WPS 演示</Application>
  <PresentationFormat>宽屏</PresentationFormat>
  <Paragraphs>341</Paragraphs>
  <Slides>29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2" baseType="lpstr">
      <vt:lpstr>Arial</vt:lpstr>
      <vt:lpstr>宋体</vt:lpstr>
      <vt:lpstr>Wingdings</vt:lpstr>
      <vt:lpstr>方正黑体简体</vt:lpstr>
      <vt:lpstr>微软雅黑</vt:lpstr>
      <vt:lpstr>汉仪中黑简</vt:lpstr>
      <vt:lpstr>Arial Unicode MS</vt:lpstr>
      <vt:lpstr>Calibri</vt:lpstr>
      <vt:lpstr>汉仪颜楷简</vt:lpstr>
      <vt:lpstr>Wingdings</vt:lpstr>
      <vt:lpstr>思源黑体 CN Bold</vt:lpstr>
      <vt:lpstr>黑体</vt:lpstr>
      <vt:lpstr>Office 主题</vt:lpstr>
      <vt:lpstr> 投资有风险，入市需谨慎！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事物发展生命周期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课程总结</vt:lpstr>
      <vt:lpstr>PowerPoint 演示文稿</vt:lpstr>
      <vt:lpstr> 投资有风险，入市需谨慎！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龙头股助教王冬冬</cp:lastModifiedBy>
  <cp:revision>268</cp:revision>
  <dcterms:created xsi:type="dcterms:W3CDTF">2021-07-12T09:18:00Z</dcterms:created>
  <dcterms:modified xsi:type="dcterms:W3CDTF">2024-06-28T10:52:56Z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91D079B1DBB343E5B8D2526D974E6219_12</vt:lpwstr>
  </property>
  <property fmtid="{D5CDD505-2E9C-101B-9397-08002B2CF9AE}" pid="3" name="KSOProductBuildVer">
    <vt:lpwstr>2052-12.1.0.16929</vt:lpwstr>
  </property>
  <property fmtid="{D5CDD505-2E9C-101B-9397-08002B2CF9AE}" pid="4" name="commondata">
    <vt:lpwstr>eyJoZGlkIjoiNGE5N2VjOWEzNzVjM2Q5NDI4YjA3ZDkxZmQ3Mjc0OWQifQ==</vt:lpwstr>
  </property>
</Properties>
</file>