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143" r:id="rId3"/>
    <p:sldId id="1098" r:id="rId5"/>
    <p:sldId id="1077" r:id="rId6"/>
    <p:sldId id="1266" r:id="rId7"/>
    <p:sldId id="1298" r:id="rId8"/>
    <p:sldId id="1121" r:id="rId9"/>
    <p:sldId id="1245" r:id="rId10"/>
    <p:sldId id="1246" r:id="rId11"/>
    <p:sldId id="1244" r:id="rId12"/>
    <p:sldId id="476" r:id="rId13"/>
    <p:sldId id="1228" r:id="rId14"/>
    <p:sldId id="410" r:id="rId15"/>
    <p:sldId id="1199" r:id="rId16"/>
    <p:sldId id="505" r:id="rId17"/>
    <p:sldId id="431" r:id="rId18"/>
    <p:sldId id="469" r:id="rId19"/>
    <p:sldId id="434" r:id="rId20"/>
    <p:sldId id="1212" r:id="rId21"/>
    <p:sldId id="1220" r:id="rId22"/>
    <p:sldId id="1061" r:id="rId23"/>
    <p:sldId id="1326" r:id="rId24"/>
    <p:sldId id="1064" r:id="rId25"/>
    <p:sldId id="1123" r:id="rId26"/>
    <p:sldId id="499" r:id="rId27"/>
    <p:sldId id="1321" r:id="rId28"/>
    <p:sldId id="1097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0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58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ppt 封面7-1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1270"/>
            <a:ext cx="1219200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1.xml"/><Relationship Id="rId4" Type="http://schemas.openxmlformats.org/officeDocument/2006/relationships/image" Target="../media/image10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.xml"/><Relationship Id="rId2" Type="http://schemas.openxmlformats.org/officeDocument/2006/relationships/image" Target="../media/image6.png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image" Target="../media/image13.png"/><Relationship Id="rId7" Type="http://schemas.openxmlformats.org/officeDocument/2006/relationships/tags" Target="../tags/tag27.xml"/><Relationship Id="rId6" Type="http://schemas.openxmlformats.org/officeDocument/2006/relationships/image" Target="../media/image12.png"/><Relationship Id="rId5" Type="http://schemas.openxmlformats.org/officeDocument/2006/relationships/tags" Target="../tags/tag26.xml"/><Relationship Id="rId4" Type="http://schemas.openxmlformats.org/officeDocument/2006/relationships/image" Target="../media/image11.png"/><Relationship Id="rId3" Type="http://schemas.openxmlformats.org/officeDocument/2006/relationships/tags" Target="../tags/tag25.xml"/><Relationship Id="rId2" Type="http://schemas.openxmlformats.org/officeDocument/2006/relationships/image" Target="../media/image9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9.xml"/><Relationship Id="rId10" Type="http://schemas.openxmlformats.org/officeDocument/2006/relationships/image" Target="../media/image14.png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6.png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image" Target="../media/image26.png"/><Relationship Id="rId2" Type="http://schemas.openxmlformats.org/officeDocument/2006/relationships/tags" Target="../tags/tag38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4.xml"/><Relationship Id="rId5" Type="http://schemas.openxmlformats.org/officeDocument/2006/relationships/image" Target="../media/image27.png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image" Target="../media/image6.png"/><Relationship Id="rId1" Type="http://schemas.openxmlformats.org/officeDocument/2006/relationships/tags" Target="../tags/tag41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2" Type="http://schemas.openxmlformats.org/officeDocument/2006/relationships/image" Target="../media/image6.png"/><Relationship Id="rId1" Type="http://schemas.openxmlformats.org/officeDocument/2006/relationships/tags" Target="../tags/tag45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6.png"/><Relationship Id="rId1" Type="http://schemas.openxmlformats.org/officeDocument/2006/relationships/tags" Target="../tags/tag47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3.xml"/><Relationship Id="rId4" Type="http://schemas.openxmlformats.org/officeDocument/2006/relationships/image" Target="../media/image6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6.png"/><Relationship Id="rId1" Type="http://schemas.openxmlformats.org/officeDocument/2006/relationships/tags" Target="../tags/tag5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7.xml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6.png"/><Relationship Id="rId3" Type="http://schemas.openxmlformats.org/officeDocument/2006/relationships/tags" Target="../tags/tag13.xml"/><Relationship Id="rId2" Type="http://schemas.openxmlformats.org/officeDocument/2006/relationships/image" Target="../media/image8.png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888865"/>
            <a:ext cx="5584825" cy="1198245"/>
          </a:xfrm>
        </p:spPr>
        <p:txBody>
          <a:bodyPr>
            <a:normAutofit/>
          </a:bodyPr>
          <a:p>
            <a:r>
              <a:rPr lang="en-US" altLang="zh-CN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王泽文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A0150623060004】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71693" y="2399030"/>
            <a:ext cx="1840237" cy="1579245"/>
            <a:chOff x="2388307" y="2488038"/>
            <a:chExt cx="1840247" cy="1579277"/>
          </a:xfrm>
        </p:grpSpPr>
        <p:sp>
          <p:nvSpPr>
            <p:cNvPr id="5" name="椭圆 4"/>
            <p:cNvSpPr/>
            <p:nvPr/>
          </p:nvSpPr>
          <p:spPr>
            <a:xfrm rot="2138162">
              <a:off x="3860035" y="2488038"/>
              <a:ext cx="368519" cy="139636"/>
            </a:xfrm>
            <a:prstGeom prst="ellipse">
              <a:avLst/>
            </a:prstGeom>
            <a:solidFill>
              <a:srgbClr val="FFD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683082" y="2622055"/>
              <a:ext cx="1145707" cy="1445260"/>
              <a:chOff x="1231654" y="2646108"/>
              <a:chExt cx="1145707" cy="1445260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067481" y="2646108"/>
                <a:ext cx="309880" cy="14452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8800" b="1" spc="-300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231654" y="2646108"/>
                <a:ext cx="309880" cy="14452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8800" b="1" spc="-300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2388307" y="2525764"/>
              <a:ext cx="309882" cy="82996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48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55650" y="806450"/>
            <a:ext cx="5102860" cy="5708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indent="0" algn="l">
              <a:buNone/>
            </a:pPr>
            <a:r>
              <a:rPr lang="zh-CN" altLang="en-US" sz="3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体系化交易风控的三道防线：</a:t>
            </a:r>
            <a:b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endParaRPr lang="zh-CN" altLang="en-US" sz="24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</a:t>
            </a:r>
            <a:br>
              <a:rPr lang="en-US" altLang="zh-CN" sz="28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8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</a:t>
            </a:r>
            <a:br>
              <a:rPr lang="en-US" altLang="zh-CN" sz="28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8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          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系统性的风险控制标准</a:t>
            </a:r>
            <a:r>
              <a:rPr lang="en-US" altLang="zh-CN" sz="2800" b="1" dirty="0">
                <a:solidFill>
                  <a:srgbClr val="FFFF00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--</a:t>
            </a:r>
            <a:r>
              <a:rPr lang="zh-CN" altLang="en-US" sz="2800" b="1" dirty="0">
                <a:solidFill>
                  <a:srgbClr val="FFFF00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仓位管理（第一道防线）</a:t>
            </a:r>
            <a:r>
              <a:rPr lang="zh-CN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br>
              <a:rPr lang="zh-CN" altLang="en-US" sz="24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             </a:t>
            </a:r>
            <a:r>
              <a:rPr lang="zh-CN" alt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个股的持仓比例 </a:t>
            </a:r>
            <a:b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             </a:t>
            </a:r>
            <a:r>
              <a:rPr lang="zh-CN" alt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纠错标准 </a:t>
            </a:r>
            <a:br>
              <a:rPr lang="zh-CN" altLang="en-US" sz="3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3600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endParaRPr lang="zh-CN" altLang="en-US" sz="2400" b="1" dirty="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27420" y="3428365"/>
            <a:ext cx="4102735" cy="54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400" b="1" dirty="0">
              <a:solidFill>
                <a:schemeClr val="tx1"/>
              </a:solidFill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35" y="739775"/>
            <a:ext cx="732155" cy="73215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100" y="764540"/>
            <a:ext cx="732155" cy="742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2325" y="851535"/>
            <a:ext cx="6186170" cy="831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</a:rPr>
              <a:t>顺势而为核心是做好仓位管理</a:t>
            </a:r>
            <a:endParaRPr lang="zh-CN" altLang="en-US" sz="28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8255" y="1506855"/>
            <a:ext cx="3916680" cy="500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市场的走势是波动性的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8170" y="1986915"/>
            <a:ext cx="10029825" cy="418147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15" y="623570"/>
            <a:ext cx="10515600" cy="1325563"/>
          </a:xfrm>
        </p:spPr>
        <p:txBody>
          <a:bodyPr/>
          <a:lstStyle/>
          <a:p>
            <a:r>
              <a:rPr lang="en-US" altLang="zh-CN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仓控管理的标准</a:t>
            </a:r>
            <a:b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28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7255" y="1633855"/>
            <a:ext cx="10513695" cy="45351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</a:t>
            </a:r>
            <a: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总仓位</a:t>
            </a:r>
            <a:r>
              <a:rPr lang="zh-CN" altLang="en-US" sz="2000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</a:t>
            </a:r>
            <a:endParaRPr lang="zh-CN" altLang="en-US" sz="2000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上证指数</a:t>
            </a: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60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分钟</a:t>
            </a:r>
            <a:r>
              <a:rPr lang="en-US" altLang="zh-CN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日线</a:t>
            </a:r>
            <a:r>
              <a:rPr lang="en-US" altLang="zh-CN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周线</a:t>
            </a:r>
            <a:r>
              <a:rPr lang="en-US" altLang="zh-CN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/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月线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四个级别</a:t>
            </a:r>
            <a:r>
              <a:rPr lang="zh-CN" altLang="en-US" sz="2400" b="1" u="sng" dirty="0">
                <a:solidFill>
                  <a:srgbClr val="F00EDE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多</a:t>
            </a:r>
            <a:r>
              <a:rPr lang="zh-CN" altLang="en-US" sz="2400" b="1" u="sng" dirty="0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空</a:t>
            </a:r>
            <a:r>
              <a:rPr lang="zh-CN" altLang="en-US" sz="2400" b="1" u="sng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趋势线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有一个翻红就对应加两成仓，全部翻红是八成仓。</a:t>
            </a:r>
            <a:endParaRPr lang="zh-CN" altLang="en-US" sz="20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60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分钟多空趋势线当天翻红</a:t>
            </a:r>
            <a:r>
              <a:rPr lang="en-US" altLang="zh-CN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翻绿，如何调整？</a:t>
            </a:r>
            <a:b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个股仓位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b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单支个股的仓位不超过当下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总仓位的</a:t>
            </a: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20%</a:t>
            </a:r>
            <a:br>
              <a:rPr lang="zh-CN" altLang="en-US" sz="2000" dirty="0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dirty="0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endParaRPr lang="zh-CN" altLang="en-US" sz="2000" b="1" dirty="0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2000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注意：个股的仓位调整，不按个股的多空趋势线来定，按照体系的买卖规则来。</a:t>
            </a:r>
            <a:endParaRPr lang="zh-CN" altLang="en-US" sz="2000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100" y="707390"/>
            <a:ext cx="732155" cy="73215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7890" y="982345"/>
            <a:ext cx="10551795" cy="41903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随堂练习：</a:t>
            </a:r>
            <a:br>
              <a:rPr lang="en-US" altLang="zh-CN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en-US" altLang="zh-CN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1800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en-US" altLang="zh-CN" sz="1800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                     </a:t>
            </a:r>
            <a:br>
              <a:rPr lang="en-US" altLang="zh-CN" sz="1800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1800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                                            </a:t>
            </a:r>
            <a:endParaRPr lang="en-US" altLang="zh-CN" sz="1800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100" y="764540"/>
            <a:ext cx="732155" cy="7423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5100" y="1506855"/>
            <a:ext cx="4237990" cy="42043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br>
              <a:rPr lang="en-US" altLang="zh-CN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张三在</a:t>
            </a:r>
            <a:r>
              <a:rPr lang="en-US" altLang="zh-CN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2023</a:t>
            </a:r>
            <a:r>
              <a:rPr lang="zh-CN" altLang="en-US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年</a:t>
            </a:r>
            <a:r>
              <a:rPr lang="en-US" altLang="zh-CN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9</a:t>
            </a:r>
            <a:r>
              <a:rPr lang="zh-CN" altLang="en-US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22</a:t>
            </a:r>
            <a:r>
              <a:rPr lang="zh-CN" altLang="en-US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日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，看到</a:t>
            </a:r>
            <a: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K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线翻红</a:t>
            </a:r>
            <a:b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，感觉行情企稳，毫不犹豫满仓。按</a:t>
            </a:r>
            <a:b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照标准张三在</a:t>
            </a:r>
            <a:r>
              <a:rPr lang="en-US" altLang="zh-CN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23</a:t>
            </a:r>
            <a:r>
              <a:rPr lang="zh-CN" altLang="en-US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年</a:t>
            </a:r>
            <a:r>
              <a:rPr lang="en-US" altLang="zh-CN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9</a:t>
            </a:r>
            <a:r>
              <a:rPr lang="zh-CN" altLang="en-US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22</a:t>
            </a:r>
            <a:r>
              <a:rPr lang="zh-CN" altLang="en-US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日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维持几成</a:t>
            </a:r>
            <a:b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仓位相对合适？</a:t>
            </a:r>
            <a:b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sz="3600" b="1" dirty="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回复数字：</a:t>
            </a:r>
            <a:r>
              <a:rPr lang="en-US" altLang="zh-CN" sz="3600" b="1" dirty="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0-10</a:t>
            </a:r>
            <a:endParaRPr lang="en-US" altLang="zh-CN" sz="3600" b="1" dirty="0">
              <a:solidFill>
                <a:srgbClr val="FF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97120" y="764540"/>
            <a:ext cx="2980690" cy="2639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52155" y="764540"/>
            <a:ext cx="3101975" cy="2639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97120" y="3572510"/>
            <a:ext cx="2916555" cy="25863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351520" y="3508375"/>
            <a:ext cx="3177540" cy="266001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6110" y="869315"/>
            <a:ext cx="6480175" cy="171386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为何要做仓位管理</a:t>
            </a:r>
            <a:b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                    </a:t>
            </a:r>
            <a:endParaRPr lang="en-US" altLang="zh-CN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buNone/>
            </a:pPr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                                   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仓位重波动大</a:t>
            </a:r>
            <a:b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100" y="707390"/>
            <a:ext cx="771525" cy="7715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45120" y="31502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直接影响情绪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01695" y="5048250"/>
            <a:ext cx="42068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情绪不受控制就不会按照标准做止盈和纠错的策略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22070" y="3285490"/>
            <a:ext cx="1466850" cy="584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加仓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8" name="圆角右箭头 7"/>
          <p:cNvSpPr/>
          <p:nvPr/>
        </p:nvSpPr>
        <p:spPr>
          <a:xfrm rot="5400000">
            <a:off x="7602220" y="1488440"/>
            <a:ext cx="1217295" cy="15982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圆角右箭头 8"/>
          <p:cNvSpPr/>
          <p:nvPr/>
        </p:nvSpPr>
        <p:spPr>
          <a:xfrm rot="10800000">
            <a:off x="7602220" y="4448810"/>
            <a:ext cx="1407795" cy="13500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右箭头 9"/>
          <p:cNvSpPr/>
          <p:nvPr>
            <p:custDataLst>
              <p:tags r:id="rId3"/>
            </p:custDataLst>
          </p:nvPr>
        </p:nvSpPr>
        <p:spPr>
          <a:xfrm rot="16200000">
            <a:off x="1574165" y="4236085"/>
            <a:ext cx="1397635" cy="15551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圆角右箭头 10"/>
          <p:cNvSpPr/>
          <p:nvPr>
            <p:custDataLst>
              <p:tags r:id="rId4"/>
            </p:custDataLst>
          </p:nvPr>
        </p:nvSpPr>
        <p:spPr>
          <a:xfrm>
            <a:off x="1664335" y="1536700"/>
            <a:ext cx="1851025" cy="143383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50310" y="3338195"/>
            <a:ext cx="3568065" cy="531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仓位与交易情绪之间的关系</a:t>
            </a:r>
            <a:endParaRPr lang="zh-CN" altLang="en-US" sz="20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企业微信截图_202302131824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46125"/>
            <a:ext cx="12117705" cy="54229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" y="586105"/>
            <a:ext cx="3209925" cy="27717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624840"/>
            <a:ext cx="3209925" cy="2609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335" y="607695"/>
            <a:ext cx="3267075" cy="26003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030" y="2301875"/>
            <a:ext cx="3095625" cy="13874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040" y="3357880"/>
            <a:ext cx="3333750" cy="29337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497445" y="3917315"/>
            <a:ext cx="31451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有规则的护航，</a:t>
            </a:r>
            <a:endParaRPr lang="zh-CN" altLang="en-US" sz="28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有老师的督促，</a:t>
            </a:r>
            <a:endParaRPr lang="zh-CN" altLang="en-US" sz="28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就像学开车时，</a:t>
            </a:r>
            <a:endParaRPr lang="zh-CN" altLang="en-US" sz="28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副驾有教练踩刹车！</a:t>
            </a:r>
            <a:endParaRPr lang="zh-CN" altLang="en-US" sz="28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690" y="3429000"/>
            <a:ext cx="3181350" cy="263842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17550"/>
            <a:ext cx="11409680" cy="545084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图片_202310161458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71600"/>
            <a:ext cx="5509895" cy="4796790"/>
          </a:xfrm>
          <a:prstGeom prst="rect">
            <a:avLst/>
          </a:prstGeom>
        </p:spPr>
      </p:pic>
      <p:pic>
        <p:nvPicPr>
          <p:cNvPr id="6" name="图片 5" descr="微信图片_202309121104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1371600"/>
            <a:ext cx="4480560" cy="47510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773430"/>
            <a:ext cx="5457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学员反馈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微信图片_202309081013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30325"/>
            <a:ext cx="6311900" cy="419735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0" y="773430"/>
            <a:ext cx="5043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学员反馈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微信图片_202310261734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1233805"/>
            <a:ext cx="5626100" cy="4194175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  <p:custDataLst>
              <p:tags r:id="rId4"/>
            </p:custDataLst>
          </p:nvPr>
        </p:nvSpPr>
        <p:spPr>
          <a:xfrm>
            <a:off x="631190" y="5527675"/>
            <a:ext cx="9504045" cy="732155"/>
          </a:xfrm>
        </p:spPr>
        <p:txBody>
          <a:bodyPr>
            <a:normAutofit/>
          </a:bodyPr>
          <a:p>
            <a:r>
              <a:rPr lang="zh-CN" altLang="en-US" sz="3555" b="1">
                <a:solidFill>
                  <a:srgbClr val="C00000"/>
                </a:solidFill>
              </a:rPr>
              <a:t>以上目的不是炫耀，是很多学员真实的感受</a:t>
            </a:r>
            <a:endParaRPr lang="zh-CN" altLang="en-US" sz="3555" b="1">
              <a:solidFill>
                <a:srgbClr val="C000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60" y="1189990"/>
            <a:ext cx="8252460" cy="46424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6690" y="885190"/>
            <a:ext cx="7363460" cy="82931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sz="2800" b="1" kern="100" dirty="0">
                <a:solidFill>
                  <a:schemeClr val="tx1"/>
                </a:solidFill>
                <a:effectLst/>
                <a:latin typeface="+mj-ea"/>
                <a:ea typeface="+mj-ea"/>
                <a:cs typeface="+mj-ea"/>
              </a:rPr>
              <a:t>                           </a:t>
            </a:r>
            <a:br>
              <a:rPr lang="en-US" altLang="zh-CN" sz="2800" b="1" kern="100" dirty="0">
                <a:solidFill>
                  <a:schemeClr val="tx1"/>
                </a:solidFill>
                <a:effectLst/>
                <a:latin typeface="+mj-ea"/>
                <a:ea typeface="+mj-ea"/>
                <a:cs typeface="+mj-ea"/>
              </a:rPr>
            </a:br>
            <a:r>
              <a:rPr lang="zh-CN" altLang="en-US" sz="2800" b="1" kern="100" dirty="0">
                <a:solidFill>
                  <a:schemeClr val="tx1"/>
                </a:solidFill>
                <a:effectLst/>
                <a:latin typeface="+mj-ea"/>
                <a:ea typeface="+mj-ea"/>
                <a:cs typeface="+mj-ea"/>
              </a:rPr>
              <a:t>用仓位管理标准</a:t>
            </a:r>
            <a:r>
              <a:rPr lang="zh-CN" altLang="zh-CN" sz="2800" b="1" kern="100" dirty="0">
                <a:solidFill>
                  <a:schemeClr val="tx1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+mj-ea"/>
              </a:rPr>
              <a:t>复盘</a:t>
            </a:r>
            <a:r>
              <a:rPr lang="zh-CN" altLang="zh-CN" sz="2800" b="1" kern="100" dirty="0">
                <a:solidFill>
                  <a:schemeClr val="tx1"/>
                </a:solidFill>
                <a:effectLst/>
                <a:latin typeface="+mj-ea"/>
                <a:ea typeface="+mj-ea"/>
                <a:cs typeface="+mj-ea"/>
              </a:rPr>
              <a:t>上证指数历史走势</a:t>
            </a:r>
            <a:endParaRPr lang="zh-CN" altLang="zh-CN" sz="2800" b="1" kern="100" dirty="0">
              <a:solidFill>
                <a:schemeClr val="tx1"/>
              </a:solidFill>
              <a:effectLst/>
              <a:latin typeface="+mj-ea"/>
              <a:ea typeface="+mj-ea"/>
              <a:cs typeface="+mj-ea"/>
            </a:endParaRPr>
          </a:p>
        </p:txBody>
      </p:sp>
      <p:pic>
        <p:nvPicPr>
          <p:cNvPr id="4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100" y="707390"/>
            <a:ext cx="1185020" cy="118502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579870" y="2727325"/>
            <a:ext cx="4896485" cy="1402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复盘下之前操作过股票：</a:t>
            </a:r>
            <a:br>
              <a:rPr lang="zh-CN" altLang="en-US" sz="20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买入当天总仓位应该是几层仓？</a:t>
            </a:r>
            <a:br>
              <a:rPr lang="zh-CN" altLang="en-US" sz="20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买入当天个股仓位比例是多少？</a:t>
            </a:r>
            <a:br>
              <a:rPr lang="zh-CN" altLang="en-US" sz="20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买入当天之前有没有一个统一的纠错标准？</a:t>
            </a:r>
            <a:endParaRPr lang="zh-CN" altLang="en-US" sz="20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145" y="2379980"/>
            <a:ext cx="6346825" cy="248856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6111" y="918799"/>
            <a:ext cx="9542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400" b="1" strike="sngStrike" dirty="0">
                <a:solidFill>
                  <a:srgbClr val="C00000"/>
                </a:solidFill>
              </a:rPr>
            </a:b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68375" y="918845"/>
            <a:ext cx="3383280" cy="6210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目的一致：账户赚钱</a:t>
            </a:r>
            <a:b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endParaRPr lang="zh-CN" altLang="en-US" sz="28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14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100" y="707390"/>
            <a:ext cx="832568" cy="83256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038350" y="2158365"/>
            <a:ext cx="8239125" cy="3568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一、发现不赚钱原因</a:t>
            </a:r>
            <a:b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、选股</a:t>
            </a:r>
            <a:r>
              <a:rPr lang="en-US" altLang="zh-CN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2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、买卖</a:t>
            </a:r>
            <a:r>
              <a:rPr lang="en-US" altLang="zh-CN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3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、风险控制</a:t>
            </a:r>
            <a:b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32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二、解决不赚钱的原因</a:t>
            </a:r>
            <a:b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体系：逻辑和行为一致</a:t>
            </a:r>
            <a:b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概率：①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如何产生概率；②小亏大赚</a:t>
            </a:r>
            <a:b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、纠错：标准清晰，变成自己长期交易的生存能力</a:t>
            </a:r>
            <a:b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559" y="1357220"/>
            <a:ext cx="10518913" cy="3998067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zh-CN" sz="24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一：赚一种钱，定住一个好的交易体系</a:t>
            </a:r>
            <a:br>
              <a:rPr lang="en-US" altLang="zh-CN" sz="24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en-US" altLang="zh-CN" sz="24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en-US" altLang="zh-CN" sz="24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en-US" altLang="zh-CN" sz="24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en-US" altLang="zh-CN" sz="24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en-US" altLang="zh-CN" sz="24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18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二：</a:t>
            </a: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掌握守钱能力，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关注交易曲线的改变</a:t>
            </a:r>
            <a:br>
              <a:rPr lang="en-US" altLang="zh-CN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en-US" altLang="zh-CN" sz="24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en-US" altLang="zh-CN" sz="24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en-US" altLang="zh-CN" sz="24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2400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111" y="918799"/>
            <a:ext cx="9542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 sz="2400" b="1" strike="sngStrike" dirty="0">
                <a:solidFill>
                  <a:srgbClr val="C00000"/>
                </a:solidFill>
              </a:rPr>
            </a:br>
            <a:endParaRPr lang="zh-CN" altLang="en-US" dirty="0"/>
          </a:p>
        </p:txBody>
      </p:sp>
      <p:sp>
        <p:nvSpPr>
          <p:cNvPr id="6" name="星形: 五角 5"/>
          <p:cNvSpPr/>
          <p:nvPr/>
        </p:nvSpPr>
        <p:spPr>
          <a:xfrm>
            <a:off x="5350408" y="3532235"/>
            <a:ext cx="355524" cy="348250"/>
          </a:xfrm>
          <a:prstGeom prst="star5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7757" y="918799"/>
            <a:ext cx="4101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学习目标：改变交易曲线</a:t>
            </a:r>
            <a:endParaRPr lang="zh-CN" altLang="en-US" sz="28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5601144" y="1442007"/>
            <a:ext cx="377898" cy="8325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10370" y="1287780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黑体简体" panose="02000000000000000000" charset="-122"/>
                <a:ea typeface="方正黑体简体" panose="02000000000000000000" charset="-122"/>
              </a:rPr>
              <a:t>交易体系三要素：选股、择时、风控</a:t>
            </a:r>
            <a:endParaRPr lang="zh-CN" altLang="en-US" dirty="0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10360" y="2023188"/>
            <a:ext cx="5834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好的体系的特点：交易位置、交易逻辑一致</a:t>
            </a:r>
            <a:br>
              <a:rPr lang="en-US" altLang="zh-CN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                          </a:t>
            </a:r>
            <a:r>
              <a:rPr lang="zh-CN" altLang="en-US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交易位置天然具有高的盈亏比优势</a:t>
            </a:r>
            <a:endParaRPr lang="zh-CN" altLang="en-US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5904052" y="3332926"/>
            <a:ext cx="377898" cy="8325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80175" y="3111500"/>
            <a:ext cx="4059555" cy="11899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1.</a:t>
            </a:r>
            <a:r>
              <a:rPr lang="zh-CN" altLang="en-US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仓位管理标准</a:t>
            </a:r>
            <a:r>
              <a:rPr lang="zh-CN" altLang="en-US" dirty="0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（规避系统性风险）</a:t>
            </a:r>
            <a:br>
              <a:rPr lang="en-US" altLang="zh-CN" dirty="0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2.</a:t>
            </a:r>
            <a:r>
              <a:rPr lang="zh-CN" altLang="en-US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个股分仓机制</a:t>
            </a:r>
            <a:br>
              <a:rPr lang="en-US" altLang="zh-CN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3.</a:t>
            </a:r>
            <a:r>
              <a:rPr lang="zh-CN" altLang="en-US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纠错策略</a:t>
            </a:r>
            <a:endParaRPr lang="zh-CN" altLang="en-US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14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100" y="707390"/>
            <a:ext cx="832568" cy="832568"/>
          </a:xfrm>
          <a:prstGeom prst="rect">
            <a:avLst/>
          </a:prstGeom>
        </p:spPr>
      </p:pic>
      <p:sp>
        <p:nvSpPr>
          <p:cNvPr id="15" name="星形: 五角 10"/>
          <p:cNvSpPr/>
          <p:nvPr>
            <p:custDataLst>
              <p:tags r:id="rId3"/>
            </p:custDataLst>
          </p:nvPr>
        </p:nvSpPr>
        <p:spPr>
          <a:xfrm>
            <a:off x="5084445" y="1657350"/>
            <a:ext cx="374650" cy="365760"/>
          </a:xfrm>
          <a:prstGeom prst="star5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ldLvl="0" animBg="1"/>
      <p:bldP spid="15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616807" y="2640516"/>
            <a:ext cx="80563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</a:t>
            </a:r>
            <a:r>
              <a:rPr lang="en-US" altLang="zh-CN" sz="24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交易体系的本质：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提高守钱能力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，改变交易曲线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43252" y="3742400"/>
            <a:ext cx="773414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</a:t>
            </a:r>
            <a:r>
              <a:rPr lang="en-US" altLang="zh-CN" sz="2400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2400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仓位管理标准：</a:t>
            </a:r>
            <a:r>
              <a:rPr lang="zh-CN" altLang="en-US" sz="24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上证指数</a:t>
            </a:r>
            <a:r>
              <a:rPr lang="en-US" altLang="zh-CN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60</a:t>
            </a:r>
            <a: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分钟</a:t>
            </a:r>
            <a:r>
              <a:rPr lang="en-US" altLang="zh-CN" sz="24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日线</a:t>
            </a:r>
            <a:r>
              <a:rPr lang="en-US" altLang="zh-CN" sz="24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周线</a:t>
            </a:r>
            <a:r>
              <a:rPr lang="en-US" altLang="zh-CN" sz="24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月线</a:t>
            </a:r>
            <a:r>
              <a:rPr lang="zh-CN" altLang="en-US" sz="24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四个级别</a:t>
            </a:r>
            <a:r>
              <a:rPr lang="zh-CN" altLang="en-US" sz="2400" b="1" u="sng" dirty="0">
                <a:solidFill>
                  <a:srgbClr val="F00EDE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多</a:t>
            </a:r>
            <a:r>
              <a:rPr lang="zh-CN" altLang="en-US" sz="2400" b="1" u="sng" dirty="0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空</a:t>
            </a:r>
            <a:r>
              <a:rPr lang="zh-CN" altLang="en-US" sz="2400" b="1" u="sng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趋势线</a:t>
            </a:r>
            <a:r>
              <a:rPr lang="zh-CN" altLang="en-US" sz="24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有一个翻红就对应加两成仓，全部翻</a:t>
            </a:r>
            <a:r>
              <a:rPr lang="en-US" altLang="zh-CN" sz="24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</a:t>
            </a:r>
            <a:r>
              <a:rPr lang="zh-CN" altLang="en-US" sz="24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红是八成仓。</a:t>
            </a:r>
            <a:endParaRPr lang="zh-CN" altLang="en-US" sz="2400" b="1">
              <a:solidFill>
                <a:schemeClr val="accent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48" name="图形 13"/>
          <p:cNvSpPr/>
          <p:nvPr>
            <p:custDataLst>
              <p:tags r:id="rId1"/>
            </p:custDataLst>
          </p:nvPr>
        </p:nvSpPr>
        <p:spPr>
          <a:xfrm>
            <a:off x="2454611" y="3872798"/>
            <a:ext cx="955347" cy="938287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>
            <p:custDataLst>
              <p:tags r:id="rId2"/>
            </p:custDataLst>
          </p:nvPr>
        </p:nvSpPr>
        <p:spPr>
          <a:xfrm>
            <a:off x="2454611" y="2433274"/>
            <a:ext cx="955347" cy="938287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8770" y="800735"/>
            <a:ext cx="828040" cy="828040"/>
          </a:xfrm>
          <a:prstGeom prst="rect">
            <a:avLst/>
          </a:prstGeom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838200" y="878840"/>
            <a:ext cx="4165600" cy="688975"/>
          </a:xfrm>
        </p:spPr>
        <p:txBody>
          <a:bodyPr>
            <a:normAutofit fontScale="90000"/>
          </a:bodyPr>
          <a:p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</a:rPr>
              <a:t>课程总结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1705" y="982345"/>
            <a:ext cx="10285095" cy="3786505"/>
          </a:xfrm>
        </p:spPr>
        <p:txBody>
          <a:bodyPr/>
          <a:lstStyle/>
          <a:p>
            <a:pPr marL="0" indent="0" algn="ctr">
              <a:lnSpc>
                <a:spcPct val="120000"/>
              </a:lnSpc>
              <a:buNone/>
            </a:pPr>
            <a:br>
              <a:rPr lang="zh-CN" altLang="en-US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课后巩固练习</a:t>
            </a:r>
            <a:br>
              <a:rPr lang="zh-CN" altLang="en-US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依据仓位管理的标准，</a:t>
            </a:r>
            <a:r>
              <a:rPr lang="zh-CN" sz="2400" b="1" dirty="0">
                <a:solidFill>
                  <a:srgbClr val="FFFF00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今天</a:t>
            </a:r>
            <a:r>
              <a:rPr lang="zh-CN" altLang="en-US" sz="2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应该几成仓位？</a:t>
            </a:r>
            <a:br>
              <a:rPr lang="zh-CN" altLang="en-US" sz="2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答案发送给自己的</a:t>
            </a:r>
            <a:r>
              <a:rPr lang="en-US" altLang="zh-CN" sz="2400" b="1" dirty="0">
                <a:solidFill>
                  <a:srgbClr val="FFFF00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助教老师</a:t>
            </a:r>
            <a:r>
              <a:rPr lang="zh-CN" altLang="en-US" sz="2400" b="1" dirty="0">
                <a:solidFill>
                  <a:srgbClr val="FFFF00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（不用发群内）</a:t>
            </a:r>
            <a:endParaRPr lang="zh-CN" altLang="en-US" sz="2400" b="1" dirty="0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marL="0" indent="0">
              <a:buNone/>
            </a:pPr>
            <a:endParaRPr lang="zh-CN" altLang="en-US" sz="2400" b="1" dirty="0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pic>
        <p:nvPicPr>
          <p:cNvPr id="2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100" y="707390"/>
            <a:ext cx="932180" cy="9321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644650" y="4872355"/>
            <a:ext cx="9582150" cy="1046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下节课预告：</a:t>
            </a:r>
            <a:b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主升选股取点标准（这节课是体系内基础中的基础，打地基的知识点）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888865"/>
            <a:ext cx="5584825" cy="1198245"/>
          </a:xfrm>
        </p:spPr>
        <p:txBody>
          <a:bodyPr>
            <a:normAutofit/>
          </a:bodyPr>
          <a:p>
            <a:r>
              <a:rPr lang="en-US" altLang="zh-CN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王泽文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A0150623060004】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790575"/>
            <a:ext cx="9277985" cy="521906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45" y="966470"/>
            <a:ext cx="875411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650095" y="1882775"/>
            <a:ext cx="1989455" cy="1393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空仓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b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~</a:t>
            </a:r>
            <a:b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满仓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10</a:t>
            </a:r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（回复数字）</a:t>
            </a:r>
            <a:b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29470" y="749935"/>
            <a:ext cx="2078355" cy="719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课前互动</a:t>
            </a:r>
            <a:endParaRPr lang="zh-CN" altLang="en-US" sz="36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" y="834390"/>
            <a:ext cx="940054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66520" y="3131185"/>
            <a:ext cx="8459470" cy="871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选股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优选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买入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持股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卖出</a:t>
            </a:r>
            <a:endParaRPr lang="zh-CN" altLang="en-US" sz="4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5690" y="4625340"/>
            <a:ext cx="3101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取点规则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复盘打理自选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0275" y="2259330"/>
            <a:ext cx="1251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周线优选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4855" y="4717415"/>
            <a:ext cx="2419350" cy="1028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回踩低吸标准</a:t>
            </a:r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总仓位管理</a:t>
            </a:r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日线瑕疵</a:t>
            </a:r>
            <a:r>
              <a:rPr lang="zh-CN" altLang="en-US" sz="1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（个股仓位）</a:t>
            </a:r>
            <a:endParaRPr lang="zh-CN" altLang="en-US" sz="1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9090" y="217614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没有触发止盈和纠错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上涨衰竭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09540" y="4029075"/>
            <a:ext cx="762000" cy="596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↑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252345" y="4029075"/>
            <a:ext cx="666750" cy="596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↑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6090" y="2544445"/>
            <a:ext cx="597535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↓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11270" y="2627630"/>
            <a:ext cx="814070" cy="617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3758565" y="2544445"/>
            <a:ext cx="60579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↓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261985" y="4020820"/>
            <a:ext cx="614045" cy="604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↑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90790" y="4717415"/>
            <a:ext cx="257429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止盈标准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纠错标准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610" y="750570"/>
            <a:ext cx="3524885" cy="897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建立主升</a:t>
            </a:r>
            <a:r>
              <a:rPr lang="zh-CN" altLang="en-US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交易思路</a:t>
            </a:r>
            <a:endParaRPr lang="zh-CN" altLang="en-US" sz="28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24167" y="2465827"/>
            <a:ext cx="354369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了解交易体系的本质</a:t>
            </a:r>
            <a:r>
              <a:rPr lang="en-US" altLang="zh-CN" sz="24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 </a:t>
            </a:r>
            <a:r>
              <a:rPr lang="zh-CN" altLang="en-US" sz="24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建立正确的交易理念</a:t>
            </a:r>
            <a:endParaRPr lang="zh-CN" altLang="en-US" sz="2400" b="1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24636" y="3614220"/>
            <a:ext cx="478053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</a:rPr>
              <a:t>仓位管理标准</a:t>
            </a:r>
            <a:endParaRPr lang="zh-CN" altLang="en-US" sz="2400" b="1">
              <a:solidFill>
                <a:schemeClr val="accent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8" name="图形 13"/>
          <p:cNvSpPr/>
          <p:nvPr>
            <p:custDataLst>
              <p:tags r:id="rId1"/>
            </p:custDataLst>
          </p:nvPr>
        </p:nvSpPr>
        <p:spPr>
          <a:xfrm>
            <a:off x="2721311" y="3390900"/>
            <a:ext cx="987625" cy="969988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2</a:t>
            </a:r>
            <a:endParaRPr lang="en-US" altLang="zh-CN" sz="36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>
            <p:custDataLst>
              <p:tags r:id="rId2"/>
            </p:custDataLst>
          </p:nvPr>
        </p:nvSpPr>
        <p:spPr>
          <a:xfrm>
            <a:off x="2721311" y="2251973"/>
            <a:ext cx="987625" cy="969988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1</a:t>
            </a:r>
            <a:endParaRPr lang="en-US" altLang="zh-CN" sz="36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70" y="800735"/>
            <a:ext cx="828040" cy="828040"/>
          </a:xfrm>
          <a:prstGeom prst="rect">
            <a:avLst/>
          </a:prstGeom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838200" y="878840"/>
            <a:ext cx="4165600" cy="688975"/>
          </a:xfrm>
        </p:spPr>
        <p:txBody>
          <a:bodyPr>
            <a:normAutofit fontScale="90000"/>
          </a:bodyPr>
          <a:p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</a:rPr>
              <a:t>今日课程安排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6931"/>
            <a:ext cx="10515600" cy="1325563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事物发展生命周期</a:t>
            </a:r>
            <a:endParaRPr lang="zh-CN" altLang="en-US" sz="28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339" y="1865382"/>
            <a:ext cx="10515600" cy="4351338"/>
          </a:xfrm>
        </p:spPr>
        <p:txBody>
          <a:bodyPr/>
          <a:lstStyle/>
          <a:p>
            <a:pPr algn="ctr"/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诞生</a:t>
            </a:r>
            <a: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趋势初生</a:t>
            </a:r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发展</a:t>
            </a:r>
            <a: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趋势加强</a:t>
            </a:r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鼎盛</a:t>
            </a:r>
            <a: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趋势主升</a:t>
            </a:r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衰落</a:t>
            </a:r>
            <a: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趋势瓦解</a:t>
            </a:r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en-US" altLang="zh-CN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消亡</a:t>
            </a:r>
            <a: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趋势破灭</a:t>
            </a:r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sz="2000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4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339" y="641280"/>
            <a:ext cx="851066" cy="851066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63700" y="1809115"/>
            <a:ext cx="8115300" cy="3817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9585" y="2975610"/>
            <a:ext cx="6407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下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跌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77970" y="46475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建仓</a:t>
            </a:r>
            <a:endParaRPr lang="zh-CN" altLang="en-US" sz="32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3510" y="504317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0070C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洗盘</a:t>
            </a:r>
            <a:endParaRPr lang="zh-CN" altLang="en-US" sz="3200" b="1">
              <a:solidFill>
                <a:srgbClr val="0070C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12330" y="423672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试盘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05600" y="26790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拉高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7705" y="217551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</a:rPr>
              <a:t>出货</a:t>
            </a:r>
            <a:endParaRPr lang="zh-CN" altLang="en-US" sz="32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07830" y="2975610"/>
            <a:ext cx="6407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上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涨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85110" y="1043940"/>
            <a:ext cx="58813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为什么资金有这样的运作过程？</a:t>
            </a:r>
            <a:endParaRPr lang="zh-CN" altLang="en-US" sz="32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840" y="2863850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交易信心逐步丧失</a:t>
            </a:r>
            <a:endParaRPr lang="zh-CN" altLang="en-US" sz="2400">
              <a:solidFill>
                <a:srgbClr val="FF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78060" y="2864485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交易信心逐步爆棚</a:t>
            </a:r>
            <a:endParaRPr lang="zh-CN" altLang="en-US" sz="2400">
              <a:solidFill>
                <a:srgbClr val="FF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2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5100" y="707390"/>
            <a:ext cx="994189" cy="994189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56260"/>
            <a:ext cx="10515600" cy="1138555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正确交易理念下完整的体系是什么？</a:t>
            </a:r>
            <a:endParaRPr lang="zh-CN" altLang="en-US" sz="28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5045" y="1329055"/>
            <a:ext cx="7272020" cy="4838700"/>
          </a:xfrm>
        </p:spPr>
        <p:txBody>
          <a:bodyPr>
            <a:normAutofit fontScale="90000" lnSpcReduction="20000"/>
          </a:bodyPr>
          <a:lstStyle/>
          <a:p>
            <a:endParaRPr lang="zh-CN" altLang="en-US" sz="2000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交易体系是一套面对市场跟踪完整交易的分析流程的框架。</a:t>
            </a:r>
            <a:endParaRPr lang="zh-CN" altLang="en-US" sz="20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核心要素：选股（优选），择时（买卖）以及</a:t>
            </a:r>
            <a:r>
              <a:rPr lang="zh-CN" altLang="en-US" sz="2000" b="1" dirty="0">
                <a:solidFill>
                  <a:schemeClr val="tx1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控制风险</a:t>
            </a:r>
            <a:endParaRPr lang="zh-CN" altLang="en-US" sz="2000" b="1" dirty="0">
              <a:solidFill>
                <a:schemeClr val="tx1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2000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【好的交易体系】必须具备的三个特点：</a:t>
            </a:r>
            <a:b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一：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体系化交易的标准不变（出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概率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才有总结提升）</a:t>
            </a:r>
            <a:b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二：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体系内博弈的位置必须具有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天然的高盈亏比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优势</a:t>
            </a:r>
            <a:b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三：清晰的纠错机制（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控制风险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的能力）</a:t>
            </a:r>
            <a:br>
              <a:rPr lang="en-US" altLang="zh-CN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2000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体系化交易是实现理性交易的必经之路</a:t>
            </a:r>
            <a:endParaRPr lang="zh-CN" altLang="en-US" sz="2000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2000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2000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buNone/>
            </a:pPr>
            <a:endParaRPr lang="zh-CN" altLang="en-US" sz="2000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00" y="707390"/>
            <a:ext cx="771525" cy="7715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PLACING_PICTURE_USER_VIEWPORT" val="{&quot;height&quot;:6012,&quot;width&quot;:12780}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COMMONDATA" val="eyJoZGlkIjoiMjA4NTVhYjM2MTg2OGFiNzRkZGFlNTk1MGZiYmYxZDkifQ=="/>
  <p:tag name="KSO_WPP_MARK_KEY" val="725a589d-a9dc-415c-beff-3f1de9f36eec"/>
  <p:tag name="commondata" val="eyJoZGlkIjoiOWFkNTJkYmZmNzlkMDMzZWJhM2FkZmI2OGYyNWQxOTY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2513</Words>
  <Application>WPS 演示</Application>
  <PresentationFormat>宽屏</PresentationFormat>
  <Paragraphs>247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方正黑体简体</vt:lpstr>
      <vt:lpstr>汉仪中黑简</vt:lpstr>
      <vt:lpstr>微软雅黑</vt:lpstr>
      <vt:lpstr>Arial Unicode MS</vt:lpstr>
      <vt:lpstr>Calibri</vt:lpstr>
      <vt:lpstr>Office 主题</vt:lpstr>
      <vt:lpstr> 投资有风险，入市需谨慎！</vt:lpstr>
      <vt:lpstr>PowerPoint 演示文稿</vt:lpstr>
      <vt:lpstr>PowerPoint 演示文稿</vt:lpstr>
      <vt:lpstr>PowerPoint 演示文稿</vt:lpstr>
      <vt:lpstr>PowerPoint 演示文稿</vt:lpstr>
      <vt:lpstr>今日课程安排</vt:lpstr>
      <vt:lpstr>事物发展生命周期</vt:lpstr>
      <vt:lpstr>PowerPoint 演示文稿</vt:lpstr>
      <vt:lpstr>正确交易理念下完整的体系是什么？</vt:lpstr>
      <vt:lpstr>PowerPoint 演示文稿</vt:lpstr>
      <vt:lpstr>PowerPoint 演示文稿</vt:lpstr>
      <vt:lpstr> 仓控管理的标准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以上目的不是炫耀，是很多学员真实的感受</vt:lpstr>
      <vt:lpstr>PowerPoint 演示文稿</vt:lpstr>
      <vt:lpstr>PowerPoint 演示文稿</vt:lpstr>
      <vt:lpstr>PowerPoint 演示文稿</vt:lpstr>
      <vt:lpstr>课程总结</vt:lpstr>
      <vt:lpstr>PowerPoint 演示文稿</vt:lpstr>
      <vt:lpstr> 投资有风险，入市需谨慎！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龙头股助教王冬冬</cp:lastModifiedBy>
  <cp:revision>155</cp:revision>
  <dcterms:created xsi:type="dcterms:W3CDTF">2021-07-12T09:18:00Z</dcterms:created>
  <dcterms:modified xsi:type="dcterms:W3CDTF">2024-06-11T10:48:38Z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F9663DEB83624E4BA6D51F11D6215B30</vt:lpwstr>
  </property>
  <property fmtid="{D5CDD505-2E9C-101B-9397-08002B2CF9AE}" pid="3" name="KSOProductBuildVer">
    <vt:lpwstr>2052-12.1.0.16929</vt:lpwstr>
  </property>
</Properties>
</file>