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27" r:id="rId3"/>
    <p:sldId id="838" r:id="rId4"/>
    <p:sldId id="919" r:id="rId5"/>
    <p:sldId id="904" r:id="rId6"/>
    <p:sldId id="902" r:id="rId7"/>
    <p:sldId id="910" r:id="rId8"/>
    <p:sldId id="911" r:id="rId9"/>
    <p:sldId id="912" r:id="rId10"/>
    <p:sldId id="913" r:id="rId11"/>
    <p:sldId id="914" r:id="rId12"/>
    <p:sldId id="915" r:id="rId13"/>
    <p:sldId id="836" r:id="rId14"/>
    <p:sldId id="854" r:id="rId15"/>
    <p:sldId id="837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6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4.png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tags" Target="../tags/tag12.xml"/><Relationship Id="rId2" Type="http://schemas.openxmlformats.org/officeDocument/2006/relationships/image" Target="../media/image14.png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tags" Target="../tags/tag14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4030" y="3656965"/>
            <a:ext cx="4801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涨停复盘梳理与衰竭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9775"/>
            <a:ext cx="11905615" cy="5457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9775"/>
            <a:ext cx="11862435" cy="5437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知行合一平常心欲速则不达</a:t>
            </a:r>
            <a:endParaRPr lang="zh-CN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15010"/>
            <a:ext cx="3295650" cy="2190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4180"/>
            <a:ext cx="3333750" cy="1790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715010"/>
            <a:ext cx="3403600" cy="3989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54880"/>
            <a:ext cx="3514725" cy="1133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350" y="715010"/>
            <a:ext cx="4361815" cy="39884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94250" y="5302250"/>
            <a:ext cx="6529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</a:rPr>
              <a:t>逆道者早夭，形势比人强，三位一体顺势择强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行情的顺境与逆境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小资金经历一轮完整的顺逆（顺势择强）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1310" y="1423035"/>
            <a:ext cx="81845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6445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62505" y="258445"/>
            <a:ext cx="7708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一浪：空间最大，资金效率最低。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三浪：空间中等，资金效率中等。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三浪</a:t>
            </a:r>
            <a:r>
              <a:rPr lang="en-US" altLang="zh-CN" sz="2000" b="1">
                <a:solidFill>
                  <a:srgbClr val="FFC000"/>
                </a:solidFill>
              </a:rPr>
              <a:t>3</a:t>
            </a:r>
            <a:r>
              <a:rPr lang="zh-CN" altLang="en-US" sz="2000" b="1">
                <a:solidFill>
                  <a:srgbClr val="FFC000"/>
                </a:solidFill>
              </a:rPr>
              <a:t>：空间最小，资金效率最高。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一浪</a:t>
            </a:r>
            <a:r>
              <a:rPr lang="en-US" altLang="zh-CN" sz="2000" b="1">
                <a:solidFill>
                  <a:srgbClr val="FFC000"/>
                </a:solidFill>
              </a:rPr>
              <a:t>3</a:t>
            </a:r>
            <a:r>
              <a:rPr lang="zh-CN" altLang="en-US" sz="2000" b="1">
                <a:solidFill>
                  <a:srgbClr val="FFC000"/>
                </a:solidFill>
              </a:rPr>
              <a:t>：效率不如</a:t>
            </a:r>
            <a:r>
              <a:rPr lang="en-US" altLang="zh-CN" sz="2000" b="1">
                <a:solidFill>
                  <a:srgbClr val="FFC000"/>
                </a:solidFill>
              </a:rPr>
              <a:t>3-3</a:t>
            </a:r>
            <a:r>
              <a:rPr lang="zh-CN" altLang="en-US" sz="2000" b="1">
                <a:solidFill>
                  <a:srgbClr val="FFC000"/>
                </a:solidFill>
              </a:rPr>
              <a:t>，除非是主线板块，否则做的少</a:t>
            </a:r>
            <a:endParaRPr lang="zh-CN" altLang="en-US" sz="2000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80385" y="2493010"/>
            <a:ext cx="4064000" cy="293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000" b="1">
                <a:solidFill>
                  <a:srgbClr val="C00000"/>
                </a:solidFill>
                <a:sym typeface="+mn-ea"/>
              </a:rPr>
              <a:t>诞生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-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趋势初生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r>
              <a:rPr lang="zh-CN" altLang="en-US" sz="2000" b="1">
                <a:solidFill>
                  <a:srgbClr val="C00000"/>
                </a:solidFill>
                <a:sym typeface="+mn-ea"/>
              </a:rPr>
              <a:t>发展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-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趋势加强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r>
              <a:rPr lang="zh-CN" altLang="en-US" sz="2000" b="1">
                <a:solidFill>
                  <a:srgbClr val="C00000"/>
                </a:solidFill>
                <a:sym typeface="+mn-ea"/>
              </a:rPr>
              <a:t>鼎盛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-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趋势主升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r>
              <a:rPr lang="zh-CN" altLang="en-US" sz="2000" b="1">
                <a:solidFill>
                  <a:srgbClr val="C00000"/>
                </a:solidFill>
                <a:sym typeface="+mn-ea"/>
              </a:rPr>
              <a:t>衰落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-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趋势瓦解</a:t>
            </a:r>
            <a:endParaRPr lang="zh-CN" altLang="en-US" sz="2000" b="1">
              <a:solidFill>
                <a:srgbClr val="C00000"/>
              </a:solidFill>
            </a:endParaRPr>
          </a:p>
          <a:p>
            <a:pPr algn="ctr"/>
            <a:endParaRPr lang="en-US" altLang="zh-CN" sz="2000" b="1">
              <a:solidFill>
                <a:srgbClr val="C00000"/>
              </a:solidFill>
            </a:endParaRPr>
          </a:p>
          <a:p>
            <a:pPr algn="ctr"/>
            <a:r>
              <a:rPr lang="zh-CN" altLang="en-US" sz="2000" b="1">
                <a:solidFill>
                  <a:srgbClr val="C00000"/>
                </a:solidFill>
                <a:sym typeface="+mn-ea"/>
              </a:rPr>
              <a:t>消亡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-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趋势破灭</a:t>
            </a:r>
            <a:endParaRPr lang="zh-CN" altLang="en-US" sz="2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5700" y="18021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</a:rPr>
              <a:t>事物发展生命周期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0220"/>
            <a:ext cx="10515600" cy="1200785"/>
          </a:xfrm>
        </p:spPr>
        <p:txBody>
          <a:bodyPr/>
          <a:p>
            <a:r>
              <a:rPr lang="zh-CN" altLang="en-US" sz="2800" b="1">
                <a:solidFill>
                  <a:srgbClr val="C00000"/>
                </a:solidFill>
              </a:rPr>
              <a:t>上涨衰竭：收盘股价创新高，对应</a:t>
            </a:r>
            <a:r>
              <a:rPr lang="zh-CN" altLang="en-US" sz="2800" b="1">
                <a:solidFill>
                  <a:srgbClr val="C00000"/>
                </a:solidFill>
              </a:rPr>
              <a:t>高点所在操盘决策区间柱子变短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691005"/>
            <a:ext cx="9102725" cy="4480560"/>
          </a:xfrm>
          <a:prstGeom prst="rect">
            <a:avLst/>
          </a:prstGeom>
        </p:spPr>
      </p:pic>
      <p:pic>
        <p:nvPicPr>
          <p:cNvPr id="5" name="图片 4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2350" y="2233295"/>
            <a:ext cx="3395980" cy="3395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90220"/>
            <a:ext cx="10515600" cy="1200785"/>
          </a:xfrm>
        </p:spPr>
        <p:txBody>
          <a:bodyPr/>
          <a:p>
            <a:r>
              <a:rPr lang="zh-CN" altLang="en-US" sz="2800" b="1">
                <a:solidFill>
                  <a:srgbClr val="C00000"/>
                </a:solidFill>
              </a:rPr>
              <a:t>下跌衰竭：收盘股价创新低，对应拐点所在操盘决策区间柱子变短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6" name="图片 5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1560" y="2235835"/>
            <a:ext cx="3395980" cy="3395980"/>
          </a:xfrm>
          <a:prstGeom prst="rect">
            <a:avLst/>
          </a:prstGeom>
        </p:spPr>
      </p:pic>
      <p:pic>
        <p:nvPicPr>
          <p:cNvPr id="3" name="图片 -214748259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4625" y="1545590"/>
            <a:ext cx="6823075" cy="4631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9775"/>
            <a:ext cx="11906885" cy="54578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WPS 演示</Application>
  <PresentationFormat>宽屏</PresentationFormat>
  <Paragraphs>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行情的顺境与逆境-小资金经历一轮完整的顺逆（顺势择强）</vt:lpstr>
      <vt:lpstr>PowerPoint 演示文稿</vt:lpstr>
      <vt:lpstr>PowerPoint 演示文稿</vt:lpstr>
      <vt:lpstr>上涨衰竭：收盘股价创新高，对应高点所在操盘决策区间柱子变短</vt:lpstr>
      <vt:lpstr>下跌衰竭：收盘股价创新低，对应拐点所在操盘决策区间柱子变短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148</cp:revision>
  <dcterms:created xsi:type="dcterms:W3CDTF">2021-07-12T09:18:00Z</dcterms:created>
  <dcterms:modified xsi:type="dcterms:W3CDTF">2024-08-28T07:42:39Z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5B2F7C3CBF3E4F73ADFB99768F92F3A0_13</vt:lpwstr>
  </property>
  <property fmtid="{D5CDD505-2E9C-101B-9397-08002B2CF9AE}" pid="3" name="KSOProductBuildVer">
    <vt:lpwstr>2052-12.1.0.17827</vt:lpwstr>
  </property>
</Properties>
</file>