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69" r:id="rId3"/>
    <p:sldId id="514" r:id="rId5"/>
    <p:sldId id="522" r:id="rId6"/>
    <p:sldId id="516" r:id="rId7"/>
    <p:sldId id="515" r:id="rId8"/>
    <p:sldId id="517" r:id="rId9"/>
    <p:sldId id="518" r:id="rId10"/>
    <p:sldId id="519" r:id="rId11"/>
    <p:sldId id="524" r:id="rId12"/>
    <p:sldId id="523" r:id="rId13"/>
    <p:sldId id="521" r:id="rId14"/>
    <p:sldId id="525" r:id="rId15"/>
    <p:sldId id="526" r:id="rId16"/>
  </p:sldIdLst>
  <p:sldSz cx="12192000" cy="6858000"/>
  <p:notesSz cx="7103745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fld>
            <a:endParaRPr lang="zh-CN" altLang="en-US" sz="1600" b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23030" y="1306830"/>
            <a:ext cx="4345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账户从小变大的三部曲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59070" y="2194560"/>
            <a:ext cx="16732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1.</a:t>
            </a:r>
            <a:r>
              <a:rPr lang="zh-CN" altLang="en-US" sz="2400" b="1"/>
              <a:t>认知改变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en-US" altLang="zh-CN" sz="2400" b="1"/>
              <a:t>2.</a:t>
            </a:r>
            <a:r>
              <a:rPr lang="zh-CN" altLang="en-US" sz="2400" b="1"/>
              <a:t>行为改变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en-US" altLang="zh-CN" sz="2400" b="1"/>
              <a:t>3.</a:t>
            </a:r>
            <a:r>
              <a:rPr lang="zh-CN" altLang="en-US" sz="2400" b="1"/>
              <a:t>曲线改变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098800" y="4437380"/>
            <a:ext cx="5994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交易是七亏二平一赚的路，先认知到困难，才有改变的可能，如果我们的认知和散户一样，行为和散户一样，却期待曲线不一样，这是不可能发生的。</a:t>
            </a:r>
            <a:endParaRPr lang="zh-CN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23690" y="1461135"/>
            <a:ext cx="3944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账户从小变大的过程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594485" y="2316480"/>
          <a:ext cx="85318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第一阶段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第二阶段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第三阶段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认知改变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行为改变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曲线改变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途径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认知账户变大的阻碍因素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学会取点作图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能独立选股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建立自选股跟踪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保持体系内的不变标准，交易</a:t>
                      </a:r>
                      <a:r>
                        <a:rPr lang="en-US" altLang="zh-CN"/>
                        <a:t>30</a:t>
                      </a:r>
                      <a:r>
                        <a:rPr lang="zh-CN" altLang="en-US"/>
                        <a:t>笔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不纠结，不患得患失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加强对趋势位置的理解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加强对市场情绪的理解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进一步放大盈亏比，打开上限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03475" y="2091055"/>
            <a:ext cx="73856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自律的孩子，做什么都容易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olidFill>
                  <a:schemeClr val="tx1"/>
                </a:solidFill>
              </a:rPr>
              <a:t>不自律的孩子，报多少补习班都没用</a:t>
            </a:r>
            <a:endParaRPr lang="zh-CN" altLang="en-US" sz="2400" b="1">
              <a:solidFill>
                <a:schemeClr val="tx1"/>
              </a:solidFill>
            </a:endParaRPr>
          </a:p>
          <a:p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</a:rPr>
              <a:t>人的一生，是思维习惯和行为习惯的结果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</a:rPr>
              <a:t>交易的初期，练的就是认知</a:t>
            </a:r>
            <a:r>
              <a:rPr lang="en-US" altLang="zh-CN" sz="2400" b="1">
                <a:solidFill>
                  <a:srgbClr val="FF0000"/>
                </a:solidFill>
              </a:rPr>
              <a:t>+</a:t>
            </a:r>
            <a:r>
              <a:rPr lang="zh-CN" altLang="en-US" sz="2400" b="1">
                <a:solidFill>
                  <a:srgbClr val="FF0000"/>
                </a:solidFill>
              </a:rPr>
              <a:t>执行力，做简单的机器人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98545" y="1626235"/>
            <a:ext cx="5376545" cy="3261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为什么纠错后，很多股票股价会涨回去？</a:t>
            </a:r>
            <a:endParaRPr lang="zh-CN" altLang="en-US" sz="2000" b="1">
              <a:solidFill>
                <a:srgbClr val="FF0000"/>
              </a:solidFill>
            </a:endParaRPr>
          </a:p>
          <a:p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 sz="2000" b="1">
                <a:solidFill>
                  <a:srgbClr val="FF0000"/>
                </a:solidFill>
              </a:rPr>
              <a:t>这恰恰就是为何要用钓鱼线去参考买点的原因</a:t>
            </a:r>
            <a:endParaRPr lang="zh-CN" altLang="en-US" sz="2000" b="1">
              <a:solidFill>
                <a:srgbClr val="FF0000"/>
              </a:solidFill>
            </a:endParaRPr>
          </a:p>
          <a:p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比如：三川智慧</a:t>
            </a:r>
            <a:r>
              <a:rPr lang="en-US" altLang="zh-CN" b="1">
                <a:solidFill>
                  <a:schemeClr val="tx1"/>
                </a:solidFill>
              </a:rPr>
              <a:t>300066</a:t>
            </a:r>
            <a:r>
              <a:rPr lang="zh-CN" altLang="en-US" b="1">
                <a:solidFill>
                  <a:schemeClr val="tx1"/>
                </a:solidFill>
              </a:rPr>
              <a:t>，久其软件</a:t>
            </a:r>
            <a:r>
              <a:rPr lang="en-US" altLang="zh-CN" b="1">
                <a:solidFill>
                  <a:schemeClr val="tx1"/>
                </a:solidFill>
              </a:rPr>
              <a:t>002279</a:t>
            </a:r>
            <a:r>
              <a:rPr lang="zh-CN" altLang="en-US" b="1">
                <a:solidFill>
                  <a:schemeClr val="tx1"/>
                </a:solidFill>
              </a:rPr>
              <a:t>，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中科金财</a:t>
            </a:r>
            <a:r>
              <a:rPr lang="en-US" altLang="zh-CN" b="1">
                <a:solidFill>
                  <a:schemeClr val="tx1"/>
                </a:solidFill>
              </a:rPr>
              <a:t>002657</a:t>
            </a:r>
            <a:r>
              <a:rPr lang="zh-CN" altLang="en-US" b="1">
                <a:solidFill>
                  <a:schemeClr val="tx1"/>
                </a:solidFill>
              </a:rPr>
              <a:t>，新特电气</a:t>
            </a:r>
            <a:r>
              <a:rPr lang="en-US" altLang="zh-CN" b="1">
                <a:solidFill>
                  <a:schemeClr val="tx1"/>
                </a:solidFill>
              </a:rPr>
              <a:t>301120</a:t>
            </a:r>
            <a:r>
              <a:rPr lang="zh-CN" altLang="en-US" b="1">
                <a:solidFill>
                  <a:schemeClr val="tx1"/>
                </a:solidFill>
              </a:rPr>
              <a:t>，福事特</a:t>
            </a:r>
            <a:r>
              <a:rPr lang="en-US" altLang="zh-CN" b="1">
                <a:solidFill>
                  <a:schemeClr val="tx1"/>
                </a:solidFill>
              </a:rPr>
              <a:t>301446</a:t>
            </a:r>
            <a:r>
              <a:rPr lang="zh-CN" altLang="en-US" b="1">
                <a:solidFill>
                  <a:schemeClr val="tx1"/>
                </a:solidFill>
              </a:rPr>
              <a:t>，科力尔</a:t>
            </a:r>
            <a:r>
              <a:rPr lang="en-US" altLang="zh-CN" b="1">
                <a:solidFill>
                  <a:schemeClr val="tx1"/>
                </a:solidFill>
              </a:rPr>
              <a:t>002892</a:t>
            </a:r>
            <a:endParaRPr lang="en-US" altLang="zh-CN" b="1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再比如：德迈仕</a:t>
            </a:r>
            <a:r>
              <a:rPr lang="en-US" altLang="zh-CN" b="1">
                <a:solidFill>
                  <a:schemeClr val="tx1"/>
                </a:solidFill>
              </a:rPr>
              <a:t>301007</a:t>
            </a:r>
            <a:r>
              <a:rPr lang="zh-CN" altLang="en-US" b="1">
                <a:solidFill>
                  <a:schemeClr val="tx1"/>
                </a:solidFill>
              </a:rPr>
              <a:t>，亚通股份</a:t>
            </a:r>
            <a:r>
              <a:rPr lang="en-US" altLang="zh-CN" b="1">
                <a:solidFill>
                  <a:schemeClr val="tx1"/>
                </a:solidFill>
              </a:rPr>
              <a:t>600692</a:t>
            </a:r>
            <a:endParaRPr lang="en-US" altLang="zh-CN" b="1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本周五，主讲一节趋势课：《位置决定盈亏比》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80105" y="1746885"/>
            <a:ext cx="543179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技能平权，众生平等</a:t>
            </a:r>
            <a:endParaRPr lang="zh-CN" altLang="en-US" sz="2400" b="1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en-US" altLang="zh-CN" b="1"/>
              <a:t>1.</a:t>
            </a:r>
            <a:r>
              <a:rPr lang="zh-CN" altLang="en-US" b="1"/>
              <a:t>其他地方都是顺着讲课，只有中和应泰逆着讲，因为股市是逆人性的，只要路是对的，就要坚持，时间会给答案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 b="1"/>
              <a:t>2.</a:t>
            </a:r>
            <a:r>
              <a:rPr lang="zh-CN" altLang="en-US" b="1"/>
              <a:t>有机构让用</a:t>
            </a:r>
            <a:r>
              <a:rPr lang="en-US" altLang="zh-CN" b="1"/>
              <a:t>1</a:t>
            </a:r>
            <a:r>
              <a:rPr lang="zh-CN" altLang="en-US" b="1"/>
              <a:t>万元先练</a:t>
            </a:r>
            <a:r>
              <a:rPr lang="en-US" altLang="zh-CN" b="1"/>
              <a:t>0-1</a:t>
            </a:r>
            <a:r>
              <a:rPr lang="zh-CN" altLang="en-US" b="1"/>
              <a:t>的交易，至少比天天让买买买的人要靠谱的多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 b="1"/>
              <a:t>3.</a:t>
            </a:r>
            <a:r>
              <a:rPr lang="zh-CN" altLang="en-US" b="1"/>
              <a:t>机构肯定比散户要专业，相信专业才能变专业。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78760" y="1531620"/>
            <a:ext cx="6635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认知改变：影响账户从小变大的阻碍因素是什么？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6175" y="2350770"/>
            <a:ext cx="22796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1.</a:t>
            </a:r>
            <a:r>
              <a:rPr lang="zh-CN" altLang="en-US" sz="2400" b="1"/>
              <a:t>定不住自己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en-US" altLang="zh-CN" sz="2400" b="1"/>
              <a:t>2.</a:t>
            </a:r>
            <a:r>
              <a:rPr lang="zh-CN" altLang="en-US" sz="2400" b="1"/>
              <a:t>被深套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en-US" altLang="zh-CN" sz="2400" b="1"/>
              <a:t>3.</a:t>
            </a:r>
            <a:r>
              <a:rPr lang="zh-CN" altLang="en-US" sz="2400" b="1"/>
              <a:t>情绪随性冲动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3449320" y="4752975"/>
            <a:ext cx="5294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所有赚大钱的秘诀，都是为了解决复制的问题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92805" y="2023745"/>
            <a:ext cx="54063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人之所以焦虑，往往因为做的事情不符合客观规律：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 b="1"/>
              <a:t>比如，明明不符合体系，却硬要做</a:t>
            </a:r>
            <a:endParaRPr lang="zh-CN" altLang="en-US" b="1"/>
          </a:p>
          <a:p>
            <a:r>
              <a:rPr lang="zh-CN" altLang="en-US" b="1"/>
              <a:t>比如，我想快点赚钱回本，快点买车买房，所以要</a:t>
            </a:r>
            <a:r>
              <a:rPr lang="en-US" altLang="zh-CN" b="1"/>
              <a:t>...</a:t>
            </a:r>
            <a:endParaRPr lang="en-US" altLang="zh-CN" b="1"/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客观规律：有就做，没有就等，人就会很淡然。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23920" y="1909445"/>
            <a:ext cx="53441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关于体系原理：</a:t>
            </a:r>
            <a:endParaRPr lang="zh-CN" altLang="en-US" sz="2400" b="1">
              <a:solidFill>
                <a:srgbClr val="FF0000"/>
              </a:solidFill>
            </a:endParaRPr>
          </a:p>
          <a:p>
            <a:endParaRPr lang="en-US" altLang="zh-CN" sz="2400" b="1"/>
          </a:p>
          <a:p>
            <a:r>
              <a:rPr lang="en-US" altLang="zh-CN" sz="2400" b="1"/>
              <a:t>1.</a:t>
            </a:r>
            <a:r>
              <a:rPr lang="zh-CN" altLang="en-US" sz="2400" b="1"/>
              <a:t>体系的背后是趋势位置，位置带有包含关系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en-US" altLang="zh-CN" sz="2400" b="1"/>
              <a:t>2.</a:t>
            </a:r>
            <a:r>
              <a:rPr lang="zh-CN" altLang="en-US" sz="2400" b="1"/>
              <a:t>最有价值的均线是</a:t>
            </a:r>
            <a:r>
              <a:rPr lang="en-US" altLang="zh-CN" sz="2400" b="1"/>
              <a:t>20</a:t>
            </a:r>
            <a:r>
              <a:rPr lang="zh-CN" altLang="en-US" sz="2400" b="1"/>
              <a:t>日线，没有其他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52475"/>
            <a:ext cx="12192635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0725"/>
            <a:ext cx="12192000" cy="545211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5330"/>
            <a:ext cx="12192000" cy="544766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5165" y="1149350"/>
            <a:ext cx="5741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行为改变：交易就是不纠结，不患得患失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63365" y="1894205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收获</a:t>
            </a:r>
            <a:r>
              <a:rPr lang="en-US" altLang="zh-CN" b="1"/>
              <a:t>1</a:t>
            </a:r>
            <a:r>
              <a:rPr lang="zh-CN" altLang="en-US" b="1"/>
              <a:t>：会等待，股市里会等待才有资格变成猎人，否则一辈子是猎物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收获</a:t>
            </a:r>
            <a:r>
              <a:rPr lang="en-US" altLang="zh-CN" b="1"/>
              <a:t>2</a:t>
            </a:r>
            <a:r>
              <a:rPr lang="zh-CN" altLang="en-US" b="1"/>
              <a:t>：不再侥幸，永远和大亏无缘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收获</a:t>
            </a:r>
            <a:r>
              <a:rPr lang="en-US" altLang="zh-CN" b="1"/>
              <a:t>3</a:t>
            </a:r>
            <a:r>
              <a:rPr lang="zh-CN" altLang="en-US" b="1"/>
              <a:t>：强化优选能力，对位置的理解会越来越充分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收获</a:t>
            </a:r>
            <a:r>
              <a:rPr lang="en-US" altLang="zh-CN" b="1"/>
              <a:t>4</a:t>
            </a:r>
            <a:r>
              <a:rPr lang="zh-CN" altLang="en-US" b="1"/>
              <a:t>：情绪平和，人很淡然，符合做，不符合等，不被赌徒心理所绑架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收获</a:t>
            </a:r>
            <a:r>
              <a:rPr lang="en-US" altLang="zh-CN" b="1"/>
              <a:t>5</a:t>
            </a:r>
            <a:r>
              <a:rPr lang="zh-CN" altLang="en-US" b="1"/>
              <a:t>：稳定的</a:t>
            </a:r>
            <a:r>
              <a:rPr lang="en-US" altLang="zh-CN" b="1"/>
              <a:t>“</a:t>
            </a:r>
            <a:r>
              <a:rPr lang="zh-CN" altLang="en-US" b="1"/>
              <a:t>财富台阶</a:t>
            </a:r>
            <a:r>
              <a:rPr lang="en-US" altLang="zh-CN" b="1"/>
              <a:t>”</a:t>
            </a:r>
            <a:r>
              <a:rPr lang="zh-CN" altLang="en-US" b="1"/>
              <a:t>，看到，做到，赚到，守住利润，终极境界。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59250" y="2007235"/>
            <a:ext cx="38735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30</a:t>
            </a:r>
            <a:r>
              <a:rPr lang="zh-CN" altLang="en-US" sz="2400" b="1">
                <a:solidFill>
                  <a:srgbClr val="FF0000"/>
                </a:solidFill>
              </a:rPr>
              <a:t>笔交易中易忽略的障碍：</a:t>
            </a:r>
            <a:endParaRPr lang="zh-CN" altLang="en-US" sz="2400" b="1">
              <a:solidFill>
                <a:srgbClr val="FF0000"/>
              </a:solidFill>
            </a:endParaRPr>
          </a:p>
          <a:p>
            <a:endParaRPr lang="zh-CN" altLang="en-US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</a:rPr>
              <a:t>1.</a:t>
            </a:r>
            <a:r>
              <a:rPr lang="zh-CN" altLang="en-US" sz="2400" b="1">
                <a:solidFill>
                  <a:schemeClr val="tx1"/>
                </a:solidFill>
              </a:rPr>
              <a:t>急于求成，狂刷交易笔数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</a:rPr>
              <a:t>2.</a:t>
            </a:r>
            <a:r>
              <a:rPr lang="zh-CN" altLang="en-US" sz="2400" b="1">
                <a:solidFill>
                  <a:schemeClr val="tx1"/>
                </a:solidFill>
              </a:rPr>
              <a:t>仓位重，太在意，难执行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</a:rPr>
              <a:t>3.</a:t>
            </a:r>
            <a:r>
              <a:rPr lang="zh-CN" altLang="en-US" sz="2400" b="1">
                <a:solidFill>
                  <a:schemeClr val="tx1"/>
                </a:solidFill>
              </a:rPr>
              <a:t>为了买而买，不注重优选</a:t>
            </a:r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NiNjFkMmU5YjdmZjMyYWFhMTYyMWI5Mzg2NzIyOD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演示</Application>
  <PresentationFormat>宽屏</PresentationFormat>
  <Paragraphs>134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聚宝盆</cp:lastModifiedBy>
  <cp:revision>59</cp:revision>
  <dcterms:created xsi:type="dcterms:W3CDTF">2024-04-09T09:28:00Z</dcterms:created>
  <dcterms:modified xsi:type="dcterms:W3CDTF">2024-07-17T11:25:48Z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00AF084E06EB4660B5A2F2657F1922EF_13</vt:lpwstr>
  </property>
</Properties>
</file>