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68" r:id="rId5"/>
    <p:sldId id="257" r:id="rId6"/>
    <p:sldId id="267" r:id="rId7"/>
    <p:sldId id="261" r:id="rId8"/>
    <p:sldId id="266" r:id="rId9"/>
    <p:sldId id="265" r:id="rId10"/>
    <p:sldId id="260" r:id="rId11"/>
    <p:sldId id="259" r:id="rId12"/>
    <p:sldId id="258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32315" y="6296660"/>
            <a:ext cx="23094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86910" y="2582545"/>
            <a:ext cx="3048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3200" b="1">
                <a:sym typeface="+mn-ea"/>
              </a:rPr>
              <a:t>构对称性</a:t>
            </a:r>
            <a:endParaRPr lang="zh-CN" sz="3200" b="1">
              <a:sym typeface="+mn-ea"/>
            </a:endParaRPr>
          </a:p>
          <a:p>
            <a:endParaRPr lang="zh-CN" altLang="en-US" sz="20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   </a:t>
            </a:r>
            <a:r>
              <a:rPr lang="zh-CN" altLang="en-US" sz="2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（下跌结构）</a:t>
            </a:r>
            <a:endParaRPr lang="zh-CN" altLang="en-US" sz="2000" b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" y="796290"/>
            <a:ext cx="10953750" cy="53613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10970" y="793750"/>
            <a:ext cx="9512935" cy="53511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32315" y="6296660"/>
            <a:ext cx="23094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86910" y="2582545"/>
            <a:ext cx="3048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3200" b="1">
                <a:sym typeface="+mn-ea"/>
              </a:rPr>
              <a:t>结构对称性</a:t>
            </a:r>
            <a:endParaRPr lang="zh-CN" sz="3200" b="1">
              <a:sym typeface="+mn-ea"/>
            </a:endParaRPr>
          </a:p>
          <a:p>
            <a:endParaRPr lang="zh-CN" altLang="en-US" sz="200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   </a:t>
            </a:r>
            <a:r>
              <a:rPr lang="zh-CN" altLang="en-US" sz="2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（下跌结构）</a:t>
            </a:r>
            <a:endParaRPr lang="zh-CN" altLang="en-US" sz="2000" b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1121410"/>
            <a:ext cx="9351010" cy="4002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0630" y="5281930"/>
            <a:ext cx="8891270" cy="636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solidFill>
                  <a:srgbClr val="C00000"/>
                </a:solidFill>
                <a:sym typeface="+mn-ea"/>
              </a:rPr>
              <a:t>对称性作用：</a:t>
            </a:r>
            <a:r>
              <a:rPr lang="zh-CN" altLang="en-US" sz="2800" b="1">
                <a:sym typeface="+mn-ea"/>
              </a:rPr>
              <a:t>判断</a:t>
            </a:r>
            <a:r>
              <a:rPr lang="en-US" altLang="zh-CN" sz="2800" b="1">
                <a:sym typeface="+mn-ea"/>
              </a:rPr>
              <a:t> C</a:t>
            </a:r>
            <a:r>
              <a:rPr lang="zh-CN" altLang="en-US" sz="2800" b="1">
                <a:sym typeface="+mn-ea"/>
              </a:rPr>
              <a:t>调整充分，避开</a:t>
            </a:r>
            <a:r>
              <a:rPr lang="en-US" altLang="zh-CN" sz="2800" b="1">
                <a:sym typeface="+mn-ea"/>
              </a:rPr>
              <a:t>C</a:t>
            </a:r>
            <a:r>
              <a:rPr lang="zh-CN" altLang="en-US" sz="2800" b="1">
                <a:sym typeface="+mn-ea"/>
              </a:rPr>
              <a:t>下跌中的</a:t>
            </a:r>
            <a:r>
              <a:rPr lang="en-US" altLang="zh-CN" sz="2800" b="1">
                <a:sym typeface="+mn-ea"/>
              </a:rPr>
              <a:t>B</a:t>
            </a:r>
            <a:r>
              <a:rPr lang="zh-CN" altLang="en-US" sz="2800" b="1">
                <a:sym typeface="+mn-ea"/>
              </a:rPr>
              <a:t>反</a:t>
            </a:r>
            <a:endParaRPr lang="zh-CN" altLang="en-US" sz="2800" b="1">
              <a:sym typeface="+mn-ea"/>
            </a:endParaRPr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32315" y="6296660"/>
            <a:ext cx="23094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0115" y="1370965"/>
            <a:ext cx="43008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sym typeface="+mn-ea"/>
              </a:rPr>
              <a:t>对称性的关键是取</a:t>
            </a:r>
            <a:r>
              <a:rPr lang="en-US" altLang="zh-CN" sz="3200" b="1">
                <a:solidFill>
                  <a:srgbClr val="C00000"/>
                </a:solidFill>
                <a:sym typeface="+mn-ea"/>
              </a:rPr>
              <a:t>B</a:t>
            </a:r>
            <a:r>
              <a:rPr lang="zh-CN" altLang="en-US" sz="3200" b="1">
                <a:solidFill>
                  <a:srgbClr val="C00000"/>
                </a:solidFill>
                <a:sym typeface="+mn-ea"/>
              </a:rPr>
              <a:t>段</a:t>
            </a:r>
            <a:endParaRPr lang="zh-CN" altLang="en-US" sz="2000" b="1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635" y="2065020"/>
            <a:ext cx="62865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4155" y="1384935"/>
            <a:ext cx="8690610" cy="38144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800" b="1">
                <a:sym typeface="+mn-ea"/>
              </a:rPr>
              <a:t>1</a:t>
            </a:r>
            <a:r>
              <a:rPr lang="zh-CN" altLang="en-US" sz="2800" b="1">
                <a:sym typeface="+mn-ea"/>
              </a:rPr>
              <a:t>、</a:t>
            </a:r>
            <a:r>
              <a:rPr lang="en-US" altLang="zh-CN" sz="2800" b="1">
                <a:sym typeface="+mn-ea"/>
              </a:rPr>
              <a:t>B</a:t>
            </a:r>
            <a:r>
              <a:rPr lang="zh-CN" altLang="en-US" sz="2800" b="1">
                <a:sym typeface="+mn-ea"/>
              </a:rPr>
              <a:t>段取点标准：</a:t>
            </a:r>
            <a:endParaRPr lang="zh-CN" altLang="en-US" sz="2800" b="1">
              <a:sym typeface="+mn-ea"/>
            </a:endParaRPr>
          </a:p>
          <a:p>
            <a:endParaRPr lang="en-US" altLang="zh-CN" sz="2800" b="1">
              <a:sym typeface="+mn-ea"/>
            </a:endParaRPr>
          </a:p>
          <a:p>
            <a:r>
              <a:rPr lang="en-US" altLang="zh-CN" sz="2400">
                <a:sym typeface="+mn-ea"/>
              </a:rPr>
              <a:t>1.</a:t>
            </a:r>
            <a:r>
              <a:rPr lang="zh-CN" altLang="en-US" sz="2400">
                <a:sym typeface="+mn-ea"/>
              </a:rPr>
              <a:t>下跌过程中，一波反弹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振幅最大</a:t>
            </a:r>
            <a:r>
              <a:rPr lang="zh-CN" altLang="en-US" sz="2400">
                <a:sym typeface="+mn-ea"/>
              </a:rPr>
              <a:t>的一段就是</a:t>
            </a:r>
            <a:r>
              <a:rPr lang="en-US" altLang="zh-CN" sz="2400">
                <a:sym typeface="+mn-ea"/>
              </a:rPr>
              <a:t>B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endParaRPr lang="zh-CN" altLang="en-US" sz="3200" b="1"/>
          </a:p>
          <a:p>
            <a:r>
              <a:rPr lang="en-US" altLang="zh-CN" sz="2800">
                <a:sym typeface="+mn-ea"/>
              </a:rPr>
              <a:t>2.B</a:t>
            </a:r>
            <a:r>
              <a:rPr lang="zh-CN" altLang="en-US" sz="2800">
                <a:sym typeface="+mn-ea"/>
              </a:rPr>
              <a:t>的前面是</a:t>
            </a:r>
            <a:r>
              <a:rPr lang="en-US" altLang="zh-CN" sz="2800">
                <a:sym typeface="+mn-ea"/>
              </a:rPr>
              <a:t>A</a:t>
            </a:r>
            <a:r>
              <a:rPr lang="zh-CN" altLang="en-US" sz="2800">
                <a:sym typeface="+mn-ea"/>
              </a:rPr>
              <a:t>，后面是</a:t>
            </a:r>
            <a:r>
              <a:rPr lang="en-US" altLang="zh-CN" sz="2800">
                <a:sym typeface="+mn-ea"/>
              </a:rPr>
              <a:t>C</a:t>
            </a:r>
            <a:endParaRPr lang="en-US" altLang="zh-CN" sz="2800">
              <a:sym typeface="+mn-ea"/>
            </a:endParaRPr>
          </a:p>
          <a:p>
            <a:endParaRPr lang="en-US" altLang="zh-CN" sz="2800">
              <a:sym typeface="+mn-ea"/>
            </a:endParaRPr>
          </a:p>
          <a:p>
            <a:endParaRPr lang="en-US" altLang="zh-CN" sz="2800">
              <a:sym typeface="+mn-ea"/>
            </a:endParaRPr>
          </a:p>
          <a:p>
            <a:r>
              <a:rPr lang="zh-CN" altLang="en-US" sz="2800" b="1">
                <a:sym typeface="+mn-ea"/>
              </a:rPr>
              <a:t>（暂忽略</a:t>
            </a:r>
            <a:r>
              <a:rPr lang="en-US" altLang="zh-CN" sz="2800" b="1">
                <a:sym typeface="+mn-ea"/>
              </a:rPr>
              <a:t>5</a:t>
            </a:r>
            <a:r>
              <a:rPr lang="zh-CN" altLang="en-US" sz="2800" b="1">
                <a:sym typeface="+mn-ea"/>
              </a:rPr>
              <a:t>段，</a:t>
            </a:r>
            <a:r>
              <a:rPr lang="en-US" altLang="zh-CN" sz="2800" b="1">
                <a:sym typeface="+mn-ea"/>
              </a:rPr>
              <a:t>3</a:t>
            </a:r>
            <a:r>
              <a:rPr lang="zh-CN" altLang="en-US" sz="2800" b="1">
                <a:sym typeface="+mn-ea"/>
              </a:rPr>
              <a:t>段最常见）</a:t>
            </a:r>
            <a:endParaRPr lang="en-US" altLang="zh-CN" sz="28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165" y="755015"/>
            <a:ext cx="10746740" cy="5330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9640" y="2446020"/>
            <a:ext cx="49847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  <a:sym typeface="+mn-ea"/>
              </a:rPr>
              <a:t>2</a:t>
            </a:r>
            <a:r>
              <a:rPr lang="zh-CN" altLang="en-US" sz="2800" b="1">
                <a:solidFill>
                  <a:srgbClr val="C00000"/>
                </a:solidFill>
                <a:sym typeface="+mn-ea"/>
              </a:rPr>
              <a:t>、对称性对比对象：</a:t>
            </a:r>
            <a:endParaRPr lang="zh-CN" altLang="en-US" sz="2800" b="1">
              <a:solidFill>
                <a:srgbClr val="C00000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</a:pPr>
            <a:br>
              <a:rPr lang="zh-CN" altLang="en-US" sz="2800" b="1">
                <a:sym typeface="+mn-ea"/>
              </a:rPr>
            </a:br>
            <a:r>
              <a:rPr lang="zh-CN" altLang="en-US" sz="2800" b="1">
                <a:sym typeface="+mn-ea"/>
              </a:rPr>
              <a:t>下跌结构中的</a:t>
            </a:r>
            <a:r>
              <a:rPr lang="en-US" altLang="zh-CN" sz="2800" b="1">
                <a:sym typeface="+mn-ea"/>
              </a:rPr>
              <a:t>A</a:t>
            </a:r>
            <a:r>
              <a:rPr lang="zh-CN" altLang="en-US" sz="2800" b="1">
                <a:sym typeface="+mn-ea"/>
              </a:rPr>
              <a:t>段和</a:t>
            </a:r>
            <a:r>
              <a:rPr lang="en-US" altLang="zh-CN" sz="2800" b="1">
                <a:sym typeface="+mn-ea"/>
              </a:rPr>
              <a:t>C</a:t>
            </a:r>
            <a:r>
              <a:rPr lang="zh-CN" altLang="en-US" sz="2800" b="1">
                <a:sym typeface="+mn-ea"/>
              </a:rPr>
              <a:t>段</a:t>
            </a:r>
            <a:endParaRPr lang="zh-CN" altLang="en-US" sz="2800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635" y="922655"/>
            <a:ext cx="5892800" cy="50914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74240" y="1730375"/>
            <a:ext cx="609600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800" b="1">
                <a:sym typeface="+mn-ea"/>
              </a:rPr>
              <a:t>对称性标准：</a:t>
            </a:r>
            <a:br>
              <a:rPr lang="zh-CN" altLang="en-US" sz="2800" b="1">
                <a:sym typeface="+mn-ea"/>
              </a:rPr>
            </a:br>
            <a:r>
              <a:rPr lang="en-US" altLang="zh-CN" sz="2800" b="1">
                <a:solidFill>
                  <a:srgbClr val="FF0000"/>
                </a:solidFill>
                <a:sym typeface="+mn-ea"/>
              </a:rPr>
              <a:t>A≤C, 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时间或者空间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符合其一）</a:t>
            </a:r>
            <a:endParaRPr lang="zh-CN" altLang="en-US" sz="2800" b="1">
              <a:solidFill>
                <a:srgbClr val="FF0000"/>
              </a:solidFill>
            </a:endParaRPr>
          </a:p>
          <a:p>
            <a:endParaRPr lang="en-US" altLang="zh-CN" sz="2800" b="1">
              <a:sym typeface="+mn-ea"/>
            </a:endParaRPr>
          </a:p>
          <a:p>
            <a:r>
              <a:rPr lang="zh-CN" altLang="en-US" sz="2800" b="1">
                <a:sym typeface="+mn-ea"/>
              </a:rPr>
              <a:t>时间：</a:t>
            </a:r>
            <a:r>
              <a:rPr lang="en-US" altLang="zh-CN" sz="2800" b="1">
                <a:sym typeface="+mn-ea"/>
              </a:rPr>
              <a:t>A</a:t>
            </a:r>
            <a:r>
              <a:rPr lang="zh-CN" altLang="en-US" sz="2800" b="1">
                <a:sym typeface="+mn-ea"/>
              </a:rPr>
              <a:t>和</a:t>
            </a:r>
            <a:r>
              <a:rPr lang="en-US" altLang="zh-CN" sz="2800" b="1">
                <a:sym typeface="+mn-ea"/>
              </a:rPr>
              <a:t>C</a:t>
            </a:r>
            <a:r>
              <a:rPr lang="zh-CN" altLang="en-US" sz="2800" b="1">
                <a:sym typeface="+mn-ea"/>
              </a:rPr>
              <a:t>对应的调整周期数</a:t>
            </a:r>
            <a:endParaRPr lang="zh-CN" altLang="en-US" sz="2800" b="1">
              <a:solidFill>
                <a:schemeClr val="tx1"/>
              </a:solidFill>
            </a:endParaRPr>
          </a:p>
          <a:p>
            <a:r>
              <a:rPr lang="zh-CN" altLang="en-US" sz="2800" b="1">
                <a:sym typeface="+mn-ea"/>
              </a:rPr>
              <a:t>空间：</a:t>
            </a:r>
            <a:r>
              <a:rPr lang="en-US" altLang="zh-CN" sz="2800" b="1">
                <a:sym typeface="+mn-ea"/>
              </a:rPr>
              <a:t>A</a:t>
            </a:r>
            <a:r>
              <a:rPr lang="zh-CN" altLang="en-US" sz="2800" b="1">
                <a:sym typeface="+mn-ea"/>
              </a:rPr>
              <a:t>和</a:t>
            </a:r>
            <a:r>
              <a:rPr lang="en-US" altLang="zh-CN" sz="2800" b="1">
                <a:sym typeface="+mn-ea"/>
              </a:rPr>
              <a:t>C</a:t>
            </a:r>
            <a:r>
              <a:rPr lang="zh-CN" altLang="en-US" sz="2800" b="1">
                <a:sym typeface="+mn-ea"/>
              </a:rPr>
              <a:t>对应的振幅数值</a:t>
            </a:r>
            <a:endParaRPr lang="zh-CN" altLang="en-US" sz="2800" b="1">
              <a:solidFill>
                <a:schemeClr val="tx1"/>
              </a:solidFill>
            </a:endParaRPr>
          </a:p>
          <a:p>
            <a:endParaRPr lang="zh-CN" altLang="en-US" sz="2800" b="1">
              <a:solidFill>
                <a:srgbClr val="FF0000"/>
              </a:solidFill>
            </a:endParaRPr>
          </a:p>
          <a:p>
            <a:r>
              <a:rPr lang="zh-CN" altLang="en-US" sz="2800" b="1">
                <a:solidFill>
                  <a:srgbClr val="FF0000"/>
                </a:solidFill>
                <a:sym typeface="+mn-ea"/>
              </a:rPr>
              <a:t>注意：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C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取点到最低点去对比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8460" y="804545"/>
            <a:ext cx="8348980" cy="53701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WPS 演示</Application>
  <PresentationFormat>宽屏</PresentationFormat>
  <Paragraphs>59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WPS_1602292680</cp:lastModifiedBy>
  <cp:revision>18</cp:revision>
  <dcterms:created xsi:type="dcterms:W3CDTF">2024-11-25T08:14:00Z</dcterms:created>
  <dcterms:modified xsi:type="dcterms:W3CDTF">2025-04-18T05:41:57Z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2BF5FCE046044592B38FAA099A5F8456_13</vt:lpwstr>
  </property>
</Properties>
</file>