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3"/>
  </p:handoutMasterIdLst>
  <p:sldIdLst>
    <p:sldId id="285" r:id="rId3"/>
    <p:sldId id="295" r:id="rId5"/>
    <p:sldId id="292" r:id="rId6"/>
    <p:sldId id="294" r:id="rId7"/>
    <p:sldId id="293" r:id="rId8"/>
    <p:sldId id="296" r:id="rId9"/>
    <p:sldId id="297" r:id="rId10"/>
    <p:sldId id="298" r:id="rId11"/>
    <p:sldId id="258" r:id="rId12"/>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05645" y="6287770"/>
            <a:ext cx="2380615" cy="460375"/>
          </a:xfrm>
          <a:prstGeom prst="rect">
            <a:avLst/>
          </a:prstGeom>
          <a:noFill/>
        </p:spPr>
        <p:txBody>
          <a:bodyPr wrap="square" rtlCol="0" anchor="t">
            <a:spAutoFit/>
          </a:bodyPr>
          <a:p>
            <a:r>
              <a:rPr lang="zh-CN" altLang="en-US" sz="1200">
                <a:sym typeface="+mn-ea"/>
              </a:rPr>
              <a:t>讲解人：张亚秋</a:t>
            </a:r>
            <a:endParaRPr lang="zh-CN" altLang="en-US" sz="1200"/>
          </a:p>
          <a:p>
            <a:r>
              <a:rPr lang="zh-CN" altLang="en-US" sz="1200">
                <a:sym typeface="+mn-ea"/>
              </a:rPr>
              <a:t>执业编码：</a:t>
            </a:r>
            <a:r>
              <a:rPr lang="zh-CN" altLang="en-US" sz="1200" b="1" dirty="0">
                <a:solidFill>
                  <a:schemeClr val="tx2">
                    <a:lumMod val="50000"/>
                  </a:schemeClr>
                </a:solidFill>
                <a:latin typeface="宋体" panose="02010600030101010101" pitchFamily="2" charset="-122"/>
                <a:ea typeface="宋体" panose="02010600030101010101" pitchFamily="2" charset="-122"/>
                <a:cs typeface="宋体" panose="02010600030101010101" pitchFamily="2" charset="-122"/>
                <a:sym typeface="+mn-ea"/>
              </a:rPr>
              <a:t>A0150623030004</a:t>
            </a:r>
            <a:endParaRPr lang="en-US" altLang="zh-CN" sz="1200" b="1">
              <a:sym typeface="+mn-ea"/>
            </a:endParaRPr>
          </a:p>
        </p:txBody>
      </p:sp>
      <p:sp>
        <p:nvSpPr>
          <p:cNvPr id="3" name="文本框 2"/>
          <p:cNvSpPr txBox="1"/>
          <p:nvPr/>
        </p:nvSpPr>
        <p:spPr>
          <a:xfrm>
            <a:off x="3456940" y="2071370"/>
            <a:ext cx="5951220" cy="2715260"/>
          </a:xfrm>
          <a:prstGeom prst="rect">
            <a:avLst/>
          </a:prstGeom>
          <a:noFill/>
        </p:spPr>
        <p:txBody>
          <a:bodyPr wrap="square" rtlCol="0" anchor="t">
            <a:noAutofit/>
          </a:bodyPr>
          <a:p>
            <a:r>
              <a:rPr lang="zh-CN" altLang="en-US" sz="3600" b="1">
                <a:sym typeface="+mn-ea"/>
              </a:rPr>
              <a:t>课程讲解人</a:t>
            </a:r>
            <a:r>
              <a:rPr lang="en-US" altLang="zh-CN" sz="3600" b="1">
                <a:sym typeface="+mn-ea"/>
              </a:rPr>
              <a:t>:</a:t>
            </a:r>
            <a:r>
              <a:rPr lang="zh-CN" altLang="en-US" sz="3600" b="1">
                <a:sym typeface="+mn-ea"/>
              </a:rPr>
              <a:t>张亚秋</a:t>
            </a:r>
            <a:endParaRPr lang="zh-CN" altLang="en-US" sz="3600" b="1">
              <a:sym typeface="+mn-ea"/>
            </a:endParaRPr>
          </a:p>
          <a:p>
            <a:endParaRPr lang="zh-CN" altLang="en-US" sz="3600" b="1">
              <a:sym typeface="+mn-ea"/>
            </a:endParaRPr>
          </a:p>
          <a:p>
            <a:r>
              <a:rPr lang="zh-CN" altLang="en-US" sz="3600" b="1">
                <a:sym typeface="+mn-ea"/>
              </a:rPr>
              <a:t>职业编码：</a:t>
            </a:r>
            <a:r>
              <a:rPr lang="zh-CN" altLang="en-US" sz="3600" b="1" dirty="0">
                <a:solidFill>
                  <a:schemeClr val="tx2">
                    <a:lumMod val="50000"/>
                  </a:schemeClr>
                </a:solidFill>
                <a:latin typeface="宋体" panose="02010600030101010101" pitchFamily="2" charset="-122"/>
                <a:ea typeface="宋体" panose="02010600030101010101" pitchFamily="2" charset="-122"/>
                <a:cs typeface="宋体" panose="02010600030101010101" pitchFamily="2" charset="-122"/>
                <a:sym typeface="+mn-ea"/>
              </a:rPr>
              <a:t>A0150623030004</a:t>
            </a:r>
            <a:endParaRPr lang="zh-CN" altLang="en-US" sz="3600" b="1" dirty="0">
              <a:solidFill>
                <a:schemeClr val="tx2">
                  <a:lumMod val="50000"/>
                </a:schemeClr>
              </a:solidFill>
              <a:latin typeface="宋体" panose="02010600030101010101" pitchFamily="2" charset="-122"/>
              <a:ea typeface="宋体" panose="02010600030101010101" pitchFamily="2" charset="-122"/>
              <a:cs typeface="宋体" panose="02010600030101010101" pitchFamily="2" charset="-122"/>
              <a:sym typeface="+mn-ea"/>
            </a:endParaRPr>
          </a:p>
          <a:p>
            <a:endParaRPr lang="zh-CN" altLang="en-US" sz="2400" b="1" dirty="0">
              <a:solidFill>
                <a:schemeClr val="tx2">
                  <a:lumMod val="50000"/>
                </a:schemeClr>
              </a:solidFill>
              <a:latin typeface="宋体" panose="02010600030101010101" pitchFamily="2" charset="-122"/>
              <a:ea typeface="宋体" panose="02010600030101010101" pitchFamily="2" charset="-122"/>
              <a:cs typeface="宋体" panose="02010600030101010101" pitchFamily="2" charset="-122"/>
              <a:sym typeface="+mn-ea"/>
            </a:endParaRPr>
          </a:p>
          <a:p>
            <a:endParaRPr lang="en-US" altLang="zh-CN" sz="2400" b="1">
              <a:sym typeface="+mn-ea"/>
            </a:endParaRPr>
          </a:p>
          <a:p>
            <a:endParaRPr lang="en-US" altLang="zh-CN" sz="2400" b="1">
              <a:sym typeface="+mn-ea"/>
            </a:endParaRPr>
          </a:p>
          <a:p>
            <a:endParaRPr lang="zh-CN" altLang="en-US" sz="2400" b="1">
              <a:sym typeface="+mn-ea"/>
            </a:endParaRPr>
          </a:p>
          <a:p>
            <a:endParaRPr lang="zh-CN" altLang="en-US" sz="2400" b="1">
              <a:sym typeface="+mn-ea"/>
            </a:endParaRPr>
          </a:p>
          <a:p>
            <a:endParaRPr lang="zh-CN" altLang="en-US" sz="2400" b="1">
              <a:sym typeface="+mn-ea"/>
            </a:endParaRPr>
          </a:p>
          <a:p>
            <a:endParaRPr lang="zh-CN" altLang="en-US" sz="2400" b="1">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05645" y="6287770"/>
            <a:ext cx="2380615" cy="460375"/>
          </a:xfrm>
          <a:prstGeom prst="rect">
            <a:avLst/>
          </a:prstGeom>
          <a:noFill/>
        </p:spPr>
        <p:txBody>
          <a:bodyPr wrap="square" rtlCol="0" anchor="t">
            <a:spAutoFit/>
          </a:bodyPr>
          <a:p>
            <a:r>
              <a:rPr lang="zh-CN" altLang="en-US" sz="1200">
                <a:sym typeface="+mn-ea"/>
              </a:rPr>
              <a:t>讲解人：张亚秋</a:t>
            </a:r>
            <a:endParaRPr lang="zh-CN" altLang="en-US" sz="1200"/>
          </a:p>
          <a:p>
            <a:r>
              <a:rPr lang="zh-CN" altLang="en-US" sz="1200">
                <a:sym typeface="+mn-ea"/>
              </a:rPr>
              <a:t>执业编码：</a:t>
            </a:r>
            <a:r>
              <a:rPr lang="zh-CN" altLang="en-US" sz="1200" b="1" dirty="0">
                <a:solidFill>
                  <a:schemeClr val="tx2">
                    <a:lumMod val="50000"/>
                  </a:schemeClr>
                </a:solidFill>
                <a:latin typeface="宋体" panose="02010600030101010101" pitchFamily="2" charset="-122"/>
                <a:ea typeface="宋体" panose="02010600030101010101" pitchFamily="2" charset="-122"/>
                <a:cs typeface="宋体" panose="02010600030101010101" pitchFamily="2" charset="-122"/>
                <a:sym typeface="+mn-ea"/>
              </a:rPr>
              <a:t>A0150623030004</a:t>
            </a:r>
            <a:endParaRPr lang="en-US" altLang="zh-CN" sz="1200" b="1">
              <a:sym typeface="+mn-ea"/>
            </a:endParaRPr>
          </a:p>
        </p:txBody>
      </p:sp>
      <p:sp>
        <p:nvSpPr>
          <p:cNvPr id="3" name="文本框 2"/>
          <p:cNvSpPr txBox="1"/>
          <p:nvPr/>
        </p:nvSpPr>
        <p:spPr>
          <a:xfrm>
            <a:off x="2245360" y="1456690"/>
            <a:ext cx="7172325" cy="3529330"/>
          </a:xfrm>
          <a:prstGeom prst="rect">
            <a:avLst/>
          </a:prstGeom>
          <a:noFill/>
        </p:spPr>
        <p:txBody>
          <a:bodyPr wrap="square" rtlCol="0" anchor="t">
            <a:noAutofit/>
          </a:bodyPr>
          <a:p>
            <a:r>
              <a:rPr lang="zh-CN" altLang="en-US" sz="2400" b="1">
                <a:solidFill>
                  <a:srgbClr val="FF0000"/>
                </a:solidFill>
                <a:sym typeface="+mn-ea"/>
              </a:rPr>
              <a:t>一、短线操作的选股器和买卖过程，及持股周期。</a:t>
            </a:r>
            <a:endParaRPr lang="zh-CN" altLang="en-US" sz="2400" b="1">
              <a:solidFill>
                <a:srgbClr val="FF0000"/>
              </a:solidFill>
              <a:sym typeface="+mn-ea"/>
            </a:endParaRPr>
          </a:p>
          <a:p>
            <a:endParaRPr lang="zh-CN" altLang="en-US" sz="2400" b="1">
              <a:sym typeface="+mn-ea"/>
            </a:endParaRPr>
          </a:p>
          <a:p>
            <a:endParaRPr lang="zh-CN" altLang="en-US" sz="2400" b="1">
              <a:sym typeface="+mn-ea"/>
            </a:endParaRPr>
          </a:p>
          <a:p>
            <a:r>
              <a:rPr lang="zh-CN" altLang="en-US" sz="2400" b="1">
                <a:solidFill>
                  <a:srgbClr val="FF0000"/>
                </a:solidFill>
                <a:sym typeface="+mn-ea"/>
              </a:rPr>
              <a:t>二、中长线操作的选股器和买卖过程，及持股周期。</a:t>
            </a:r>
            <a:endParaRPr lang="en-US" altLang="zh-CN" sz="2400" b="1">
              <a:solidFill>
                <a:srgbClr val="FF0000"/>
              </a:solidFill>
              <a:sym typeface="+mn-ea"/>
            </a:endParaRPr>
          </a:p>
          <a:p>
            <a:endParaRPr lang="zh-CN" altLang="en-US" sz="2400" b="1">
              <a:sym typeface="+mn-ea"/>
            </a:endParaRPr>
          </a:p>
          <a:p>
            <a:endParaRPr lang="zh-CN" altLang="en-US" sz="2400" b="1">
              <a:sym typeface="+mn-ea"/>
            </a:endParaRPr>
          </a:p>
          <a:p>
            <a:endParaRPr lang="zh-CN" altLang="en-US" sz="2400" b="1">
              <a:sym typeface="+mn-ea"/>
            </a:endParaRPr>
          </a:p>
          <a:p>
            <a:endParaRPr lang="zh-CN" altLang="en-US" sz="2400" b="1">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05645" y="6287770"/>
            <a:ext cx="2380615" cy="460375"/>
          </a:xfrm>
          <a:prstGeom prst="rect">
            <a:avLst/>
          </a:prstGeom>
          <a:noFill/>
        </p:spPr>
        <p:txBody>
          <a:bodyPr wrap="square" rtlCol="0" anchor="t">
            <a:spAutoFit/>
          </a:bodyPr>
          <a:p>
            <a:r>
              <a:rPr lang="zh-CN" altLang="en-US" sz="1200">
                <a:sym typeface="+mn-ea"/>
              </a:rPr>
              <a:t>讲解人：张亚秋</a:t>
            </a:r>
            <a:endParaRPr lang="zh-CN" altLang="en-US" sz="1200"/>
          </a:p>
          <a:p>
            <a:r>
              <a:rPr lang="zh-CN" altLang="en-US" sz="1200">
                <a:sym typeface="+mn-ea"/>
              </a:rPr>
              <a:t>执业编码：</a:t>
            </a:r>
            <a:r>
              <a:rPr lang="zh-CN" altLang="en-US" sz="1200" b="1" dirty="0">
                <a:solidFill>
                  <a:schemeClr val="tx2">
                    <a:lumMod val="50000"/>
                  </a:schemeClr>
                </a:solidFill>
                <a:latin typeface="宋体" panose="02010600030101010101" pitchFamily="2" charset="-122"/>
                <a:ea typeface="宋体" panose="02010600030101010101" pitchFamily="2" charset="-122"/>
                <a:cs typeface="宋体" panose="02010600030101010101" pitchFamily="2" charset="-122"/>
                <a:sym typeface="+mn-ea"/>
              </a:rPr>
              <a:t>A0150623030004</a:t>
            </a:r>
            <a:endParaRPr lang="en-US" altLang="zh-CN" sz="1200" b="1">
              <a:sym typeface="+mn-ea"/>
            </a:endParaRPr>
          </a:p>
        </p:txBody>
      </p:sp>
      <p:sp>
        <p:nvSpPr>
          <p:cNvPr id="3" name="文本框 2"/>
          <p:cNvSpPr txBox="1"/>
          <p:nvPr/>
        </p:nvSpPr>
        <p:spPr>
          <a:xfrm>
            <a:off x="2245360" y="1456690"/>
            <a:ext cx="7172325" cy="4168775"/>
          </a:xfrm>
          <a:prstGeom prst="rect">
            <a:avLst/>
          </a:prstGeom>
          <a:noFill/>
        </p:spPr>
        <p:txBody>
          <a:bodyPr wrap="square" rtlCol="0" anchor="t">
            <a:noAutofit/>
          </a:bodyPr>
          <a:p>
            <a:r>
              <a:rPr lang="zh-CN" altLang="en-US" sz="2400" b="1">
                <a:solidFill>
                  <a:srgbClr val="FF0000"/>
                </a:solidFill>
                <a:sym typeface="+mn-ea"/>
              </a:rPr>
              <a:t>短线操作的选股器：</a:t>
            </a:r>
            <a:endParaRPr lang="zh-CN" altLang="en-US" sz="2400" b="1">
              <a:sym typeface="+mn-ea"/>
            </a:endParaRPr>
          </a:p>
          <a:p>
            <a:r>
              <a:rPr lang="en-US" altLang="zh-CN" sz="2400" b="1">
                <a:sym typeface="+mn-ea"/>
              </a:rPr>
              <a:t>1</a:t>
            </a:r>
            <a:r>
              <a:rPr lang="zh-CN" altLang="en-US" sz="2400" b="1">
                <a:sym typeface="+mn-ea"/>
              </a:rPr>
              <a:t>、二次点火，咱们使用的是</a:t>
            </a:r>
            <a:r>
              <a:rPr lang="en-US" altLang="zh-CN" sz="2400" b="1">
                <a:sym typeface="+mn-ea"/>
              </a:rPr>
              <a:t>“</a:t>
            </a:r>
            <a:r>
              <a:rPr lang="zh-CN" altLang="en-US" sz="2400" b="1">
                <a:sym typeface="+mn-ea"/>
              </a:rPr>
              <a:t>龙头螃蟹选股</a:t>
            </a:r>
            <a:r>
              <a:rPr lang="en-US" altLang="zh-CN" sz="2400" b="1">
                <a:sym typeface="+mn-ea"/>
              </a:rPr>
              <a:t>”</a:t>
            </a:r>
            <a:r>
              <a:rPr lang="zh-CN" altLang="en-US" sz="2400" b="1">
                <a:sym typeface="+mn-ea"/>
              </a:rPr>
              <a:t>这个选股器</a:t>
            </a:r>
            <a:endParaRPr lang="zh-CN" altLang="en-US" sz="2400" b="1">
              <a:sym typeface="+mn-ea"/>
            </a:endParaRPr>
          </a:p>
          <a:p>
            <a:r>
              <a:rPr lang="en-US" altLang="zh-CN" sz="2400" b="1">
                <a:sym typeface="+mn-ea"/>
              </a:rPr>
              <a:t>2</a:t>
            </a:r>
            <a:r>
              <a:rPr lang="zh-CN" altLang="en-US" sz="2400" b="1">
                <a:sym typeface="+mn-ea"/>
              </a:rPr>
              <a:t>、新拐点打野：</a:t>
            </a:r>
            <a:endParaRPr lang="zh-CN" altLang="en-US" sz="2400" b="1">
              <a:sym typeface="+mn-ea"/>
            </a:endParaRPr>
          </a:p>
          <a:p>
            <a:r>
              <a:rPr lang="en-US" altLang="zh-CN" sz="2000" b="1">
                <a:sym typeface="+mn-ea"/>
              </a:rPr>
              <a:t>1</a:t>
            </a:r>
            <a:r>
              <a:rPr lang="zh-CN" altLang="en-US" sz="2000" b="1">
                <a:sym typeface="+mn-ea"/>
              </a:rPr>
              <a:t>）、交易额大于等于</a:t>
            </a:r>
            <a:r>
              <a:rPr lang="en-US" altLang="zh-CN" sz="2000" b="1">
                <a:sym typeface="+mn-ea"/>
              </a:rPr>
              <a:t>5000</a:t>
            </a:r>
            <a:r>
              <a:rPr lang="zh-CN" altLang="en-US" sz="2000" b="1">
                <a:sym typeface="+mn-ea"/>
              </a:rPr>
              <a:t>万</a:t>
            </a:r>
            <a:endParaRPr lang="zh-CN" altLang="en-US" sz="2000" b="1">
              <a:sym typeface="+mn-ea"/>
            </a:endParaRPr>
          </a:p>
          <a:p>
            <a:r>
              <a:rPr lang="en-US" altLang="zh-CN" sz="2000" b="1">
                <a:sym typeface="+mn-ea"/>
              </a:rPr>
              <a:t>2</a:t>
            </a:r>
            <a:r>
              <a:rPr lang="zh-CN" altLang="en-US" sz="2000" b="1">
                <a:sym typeface="+mn-ea"/>
              </a:rPr>
              <a:t>）、操盘决策为绿色</a:t>
            </a:r>
            <a:endParaRPr lang="zh-CN" altLang="en-US" sz="2000" b="1">
              <a:sym typeface="+mn-ea"/>
            </a:endParaRPr>
          </a:p>
          <a:p>
            <a:r>
              <a:rPr lang="en-US" altLang="zh-CN" sz="2000" b="1">
                <a:sym typeface="+mn-ea"/>
              </a:rPr>
              <a:t>3</a:t>
            </a:r>
            <a:r>
              <a:rPr lang="zh-CN" altLang="en-US" sz="2000" b="1">
                <a:sym typeface="+mn-ea"/>
              </a:rPr>
              <a:t>）、底部出大阳线</a:t>
            </a:r>
            <a:endParaRPr lang="zh-CN" altLang="en-US" sz="2000" b="1">
              <a:sym typeface="+mn-ea"/>
            </a:endParaRPr>
          </a:p>
          <a:p>
            <a:r>
              <a:rPr lang="en-US" altLang="zh-CN" sz="2000" b="1">
                <a:sym typeface="+mn-ea"/>
              </a:rPr>
              <a:t>4</a:t>
            </a:r>
            <a:r>
              <a:rPr lang="zh-CN" altLang="en-US" sz="2000" b="1">
                <a:sym typeface="+mn-ea"/>
              </a:rPr>
              <a:t>）、前</a:t>
            </a:r>
            <a:r>
              <a:rPr lang="en-US" altLang="zh-CN" sz="2000" b="1">
                <a:sym typeface="+mn-ea"/>
              </a:rPr>
              <a:t>2</a:t>
            </a:r>
            <a:r>
              <a:rPr lang="zh-CN" altLang="en-US" sz="2000" b="1">
                <a:sym typeface="+mn-ea"/>
              </a:rPr>
              <a:t>天无跳空缺口</a:t>
            </a:r>
            <a:endParaRPr lang="zh-CN" altLang="en-US" sz="2000" b="1">
              <a:sym typeface="+mn-ea"/>
            </a:endParaRPr>
          </a:p>
          <a:p>
            <a:r>
              <a:rPr lang="en-US" altLang="zh-CN" sz="2000" b="1">
                <a:sym typeface="+mn-ea"/>
              </a:rPr>
              <a:t>5</a:t>
            </a:r>
            <a:r>
              <a:rPr lang="zh-CN" altLang="en-US" sz="2000" b="1">
                <a:sym typeface="+mn-ea"/>
              </a:rPr>
              <a:t>）、前</a:t>
            </a:r>
            <a:r>
              <a:rPr lang="en-US" altLang="zh-CN" sz="2000" b="1">
                <a:sym typeface="+mn-ea"/>
              </a:rPr>
              <a:t>3</a:t>
            </a:r>
            <a:r>
              <a:rPr lang="zh-CN" altLang="en-US" sz="2000" b="1">
                <a:sym typeface="+mn-ea"/>
              </a:rPr>
              <a:t>天出抄底先锋</a:t>
            </a:r>
            <a:endParaRPr lang="zh-CN" altLang="en-US" sz="2000" b="1">
              <a:sym typeface="+mn-ea"/>
            </a:endParaRPr>
          </a:p>
          <a:p>
            <a:r>
              <a:rPr lang="en-US" altLang="zh-CN" sz="2400" b="1">
                <a:sym typeface="+mn-ea"/>
              </a:rPr>
              <a:t>3</a:t>
            </a:r>
            <a:r>
              <a:rPr lang="zh-CN" altLang="en-US" sz="2400" b="1">
                <a:sym typeface="+mn-ea"/>
              </a:rPr>
              <a:t>、钱袋子选股器。</a:t>
            </a:r>
            <a:endParaRPr lang="zh-CN" altLang="en-US" sz="2400" b="1">
              <a:sym typeface="+mn-ea"/>
            </a:endParaRPr>
          </a:p>
          <a:p>
            <a:r>
              <a:rPr lang="zh-CN" altLang="en-US" sz="2400" b="1">
                <a:sym typeface="+mn-ea"/>
              </a:rPr>
              <a:t> </a:t>
            </a:r>
            <a:r>
              <a:rPr lang="en-US" altLang="zh-CN" sz="2400" b="1">
                <a:sym typeface="+mn-ea"/>
              </a:rPr>
              <a:t> </a:t>
            </a:r>
            <a:endParaRPr lang="en-US" altLang="zh-CN" sz="2400" b="1">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05645" y="6287770"/>
            <a:ext cx="2380615" cy="460375"/>
          </a:xfrm>
          <a:prstGeom prst="rect">
            <a:avLst/>
          </a:prstGeom>
          <a:noFill/>
        </p:spPr>
        <p:txBody>
          <a:bodyPr wrap="square" rtlCol="0" anchor="t">
            <a:spAutoFit/>
          </a:bodyPr>
          <a:p>
            <a:r>
              <a:rPr lang="zh-CN" altLang="en-US" sz="1200">
                <a:sym typeface="+mn-ea"/>
              </a:rPr>
              <a:t>讲解人：张亚秋</a:t>
            </a:r>
            <a:endParaRPr lang="zh-CN" altLang="en-US" sz="1200"/>
          </a:p>
          <a:p>
            <a:r>
              <a:rPr lang="zh-CN" altLang="en-US" sz="1200">
                <a:sym typeface="+mn-ea"/>
              </a:rPr>
              <a:t>执业编码：</a:t>
            </a:r>
            <a:r>
              <a:rPr lang="zh-CN" altLang="en-US" sz="1200" b="1" dirty="0">
                <a:solidFill>
                  <a:schemeClr val="tx2">
                    <a:lumMod val="50000"/>
                  </a:schemeClr>
                </a:solidFill>
                <a:latin typeface="宋体" panose="02010600030101010101" pitchFamily="2" charset="-122"/>
                <a:ea typeface="宋体" panose="02010600030101010101" pitchFamily="2" charset="-122"/>
                <a:cs typeface="宋体" panose="02010600030101010101" pitchFamily="2" charset="-122"/>
                <a:sym typeface="+mn-ea"/>
              </a:rPr>
              <a:t>A0150623030004</a:t>
            </a:r>
            <a:endParaRPr lang="en-US" altLang="zh-CN" sz="1200" b="1">
              <a:sym typeface="+mn-ea"/>
            </a:endParaRPr>
          </a:p>
        </p:txBody>
      </p:sp>
      <p:sp>
        <p:nvSpPr>
          <p:cNvPr id="3" name="文本框 2"/>
          <p:cNvSpPr txBox="1"/>
          <p:nvPr/>
        </p:nvSpPr>
        <p:spPr>
          <a:xfrm>
            <a:off x="2245360" y="1456690"/>
            <a:ext cx="7425055" cy="4402455"/>
          </a:xfrm>
          <a:prstGeom prst="rect">
            <a:avLst/>
          </a:prstGeom>
          <a:noFill/>
        </p:spPr>
        <p:txBody>
          <a:bodyPr wrap="square" rtlCol="0" anchor="t">
            <a:noAutofit/>
          </a:bodyPr>
          <a:p>
            <a:r>
              <a:rPr lang="zh-CN" altLang="en-US" sz="2400" b="1">
                <a:solidFill>
                  <a:srgbClr val="FF0000"/>
                </a:solidFill>
                <a:sym typeface="+mn-ea"/>
              </a:rPr>
              <a:t>短线操作的买卖过程：</a:t>
            </a:r>
            <a:endParaRPr lang="zh-CN" altLang="en-US" sz="2400" b="1">
              <a:solidFill>
                <a:srgbClr val="FF0000"/>
              </a:solidFill>
              <a:sym typeface="+mn-ea"/>
            </a:endParaRPr>
          </a:p>
          <a:p>
            <a:r>
              <a:rPr lang="en-US" altLang="zh-CN" sz="2000" b="1">
                <a:sym typeface="+mn-ea"/>
              </a:rPr>
              <a:t>1</a:t>
            </a:r>
            <a:r>
              <a:rPr lang="zh-CN" altLang="en-US" sz="2000" b="1">
                <a:sym typeface="+mn-ea"/>
              </a:rPr>
              <a:t>、二次点火买入需要第一：日线有金色的柱子然后横盘几天第二：需要</a:t>
            </a:r>
            <a:r>
              <a:rPr lang="en-US" altLang="zh-CN" sz="2000" b="1">
                <a:sym typeface="+mn-ea"/>
              </a:rPr>
              <a:t>30</a:t>
            </a:r>
            <a:r>
              <a:rPr lang="zh-CN" altLang="en-US" sz="2000" b="1">
                <a:sym typeface="+mn-ea"/>
              </a:rPr>
              <a:t>分钟有两个波峰的一个是</a:t>
            </a:r>
            <a:r>
              <a:rPr lang="en-US" altLang="zh-CN" sz="2000" b="1">
                <a:sym typeface="+mn-ea"/>
              </a:rPr>
              <a:t>b</a:t>
            </a:r>
            <a:r>
              <a:rPr lang="zh-CN" altLang="en-US" sz="2000" b="1">
                <a:sym typeface="+mn-ea"/>
              </a:rPr>
              <a:t>反的波峰、另一个是</a:t>
            </a:r>
            <a:r>
              <a:rPr lang="en-US" altLang="zh-CN" sz="2000" b="1">
                <a:sym typeface="+mn-ea"/>
              </a:rPr>
              <a:t>a</a:t>
            </a:r>
            <a:r>
              <a:rPr lang="zh-CN" altLang="en-US" sz="2000" b="1">
                <a:sym typeface="+mn-ea"/>
              </a:rPr>
              <a:t>最高点形成的波峰，少一个都不是二次点火。并且扭转到</a:t>
            </a:r>
            <a:r>
              <a:rPr lang="en-US" altLang="zh-CN" sz="2000" b="1">
                <a:sym typeface="+mn-ea"/>
              </a:rPr>
              <a:t>b</a:t>
            </a:r>
            <a:r>
              <a:rPr lang="zh-CN" altLang="en-US" sz="2000" b="1">
                <a:sym typeface="+mn-ea"/>
              </a:rPr>
              <a:t>反的波峰</a:t>
            </a:r>
            <a:br>
              <a:rPr lang="zh-CN" altLang="en-US" sz="2000" b="1">
                <a:sym typeface="+mn-ea"/>
              </a:rPr>
            </a:br>
            <a:r>
              <a:rPr lang="zh-CN" altLang="en-US" sz="2000" b="1">
                <a:sym typeface="+mn-ea"/>
              </a:rPr>
              <a:t>卖出需要第一：跌破</a:t>
            </a:r>
            <a:r>
              <a:rPr lang="en-US" altLang="zh-CN" sz="2000" b="1">
                <a:sym typeface="+mn-ea"/>
              </a:rPr>
              <a:t>30</a:t>
            </a:r>
            <a:r>
              <a:rPr lang="zh-CN" altLang="en-US" sz="2000" b="1">
                <a:sym typeface="+mn-ea"/>
              </a:rPr>
              <a:t>分钟最低点纠错。止盈的就是连续两天没有涨停，走人</a:t>
            </a:r>
            <a:endParaRPr lang="zh-CN" altLang="en-US" sz="2000" b="1">
              <a:sym typeface="+mn-ea"/>
            </a:endParaRPr>
          </a:p>
          <a:p>
            <a:endParaRPr lang="zh-CN" altLang="en-US" sz="2000" b="1">
              <a:sym typeface="+mn-ea"/>
            </a:endParaRPr>
          </a:p>
          <a:p>
            <a:r>
              <a:rPr lang="en-US" altLang="zh-CN" sz="2000" b="1">
                <a:sym typeface="+mn-ea"/>
              </a:rPr>
              <a:t>2</a:t>
            </a:r>
            <a:r>
              <a:rPr lang="zh-CN" altLang="en-US" sz="2000" b="1">
                <a:sym typeface="+mn-ea"/>
              </a:rPr>
              <a:t>、新拐点打野和钱袋子虽然都是短线的，也是不同的选股器，但是他们操作的位子都是一样的，咱们主要做的是二转三位置起涨。买入标准：看的是</a:t>
            </a:r>
            <a:r>
              <a:rPr lang="en-US" altLang="zh-CN" sz="2000" b="1">
                <a:sym typeface="+mn-ea"/>
              </a:rPr>
              <a:t>60</a:t>
            </a:r>
            <a:r>
              <a:rPr lang="zh-CN" altLang="en-US" sz="2000" b="1">
                <a:sym typeface="+mn-ea"/>
              </a:rPr>
              <a:t>分钟</a:t>
            </a:r>
            <a:r>
              <a:rPr lang="en-US" altLang="zh-CN" sz="2000" b="1">
                <a:sym typeface="+mn-ea"/>
              </a:rPr>
              <a:t>/</a:t>
            </a:r>
            <a:r>
              <a:rPr lang="zh-CN" altLang="en-US" sz="2000" b="1">
                <a:sym typeface="+mn-ea"/>
              </a:rPr>
              <a:t>日线扭转波峰回踩保命线就是买点。卖出标准止盈：买入之后突破前边的高点之后多空趋势线翻绿全部走。卖出标准的纠错：就是这波二转三起涨点作为纠错，如果代价太大的可以用最近的大阳线作为纠错。</a:t>
            </a:r>
            <a:endParaRPr lang="zh-CN" altLang="en-US" sz="2000" b="1">
              <a:sym typeface="+mn-ea"/>
            </a:endParaRPr>
          </a:p>
          <a:p>
            <a:endParaRPr lang="zh-CN" altLang="en-US" sz="2000" b="1">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05645" y="6287770"/>
            <a:ext cx="2380615" cy="460375"/>
          </a:xfrm>
          <a:prstGeom prst="rect">
            <a:avLst/>
          </a:prstGeom>
          <a:noFill/>
        </p:spPr>
        <p:txBody>
          <a:bodyPr wrap="square" rtlCol="0" anchor="t">
            <a:spAutoFit/>
          </a:bodyPr>
          <a:p>
            <a:r>
              <a:rPr lang="zh-CN" altLang="en-US" sz="1200">
                <a:sym typeface="+mn-ea"/>
              </a:rPr>
              <a:t>讲解人：张亚秋</a:t>
            </a:r>
            <a:endParaRPr lang="zh-CN" altLang="en-US" sz="1200"/>
          </a:p>
          <a:p>
            <a:r>
              <a:rPr lang="zh-CN" altLang="en-US" sz="1200">
                <a:sym typeface="+mn-ea"/>
              </a:rPr>
              <a:t>执业编码：</a:t>
            </a:r>
            <a:r>
              <a:rPr lang="zh-CN" altLang="en-US" sz="1200" b="1" dirty="0">
                <a:solidFill>
                  <a:schemeClr val="tx2">
                    <a:lumMod val="50000"/>
                  </a:schemeClr>
                </a:solidFill>
                <a:latin typeface="宋体" panose="02010600030101010101" pitchFamily="2" charset="-122"/>
                <a:ea typeface="宋体" panose="02010600030101010101" pitchFamily="2" charset="-122"/>
                <a:cs typeface="宋体" panose="02010600030101010101" pitchFamily="2" charset="-122"/>
                <a:sym typeface="+mn-ea"/>
              </a:rPr>
              <a:t>A0150623030004</a:t>
            </a:r>
            <a:endParaRPr lang="en-US" altLang="zh-CN" sz="1200" b="1">
              <a:sym typeface="+mn-ea"/>
            </a:endParaRPr>
          </a:p>
        </p:txBody>
      </p:sp>
      <p:sp>
        <p:nvSpPr>
          <p:cNvPr id="3" name="文本框 2"/>
          <p:cNvSpPr txBox="1"/>
          <p:nvPr/>
        </p:nvSpPr>
        <p:spPr>
          <a:xfrm>
            <a:off x="2245360" y="1456690"/>
            <a:ext cx="7976235" cy="4168775"/>
          </a:xfrm>
          <a:prstGeom prst="rect">
            <a:avLst/>
          </a:prstGeom>
          <a:noFill/>
        </p:spPr>
        <p:txBody>
          <a:bodyPr wrap="square" rtlCol="0" anchor="t">
            <a:noAutofit/>
          </a:bodyPr>
          <a:p>
            <a:endParaRPr lang="en-US" altLang="zh-CN" sz="2400" b="1">
              <a:sym typeface="+mn-ea"/>
            </a:endParaRPr>
          </a:p>
          <a:p>
            <a:r>
              <a:rPr lang="zh-CN" altLang="en-US" sz="2400" b="1">
                <a:solidFill>
                  <a:srgbClr val="FF0000"/>
                </a:solidFill>
                <a:sym typeface="+mn-ea"/>
              </a:rPr>
              <a:t>短线操作的持股周期：</a:t>
            </a:r>
            <a:endParaRPr lang="zh-CN" altLang="en-US" sz="2400" b="1">
              <a:solidFill>
                <a:srgbClr val="FF0000"/>
              </a:solidFill>
              <a:sym typeface="+mn-ea"/>
            </a:endParaRPr>
          </a:p>
          <a:p>
            <a:r>
              <a:rPr lang="en-US" altLang="zh-CN" sz="2000" b="1">
                <a:sym typeface="+mn-ea"/>
              </a:rPr>
              <a:t>1</a:t>
            </a:r>
            <a:r>
              <a:rPr lang="zh-CN" altLang="en-US" sz="2000" b="1">
                <a:sym typeface="+mn-ea"/>
              </a:rPr>
              <a:t>、一般我们操作二次点火的周期是最短的，两天不涨停不加速就可以出来了，所以不存在我这个票的基本面怎么样了，只要符合就可以考虑一下的，当然建议在热点板块找，这样持续性能多一个保障。</a:t>
            </a:r>
            <a:endParaRPr lang="zh-CN" altLang="en-US" sz="2000" b="1">
              <a:sym typeface="+mn-ea"/>
            </a:endParaRPr>
          </a:p>
          <a:p>
            <a:endParaRPr lang="zh-CN" altLang="en-US" sz="2000" b="1">
              <a:sym typeface="+mn-ea"/>
            </a:endParaRPr>
          </a:p>
          <a:p>
            <a:r>
              <a:rPr lang="en-US" altLang="zh-CN" sz="2000" b="1">
                <a:sym typeface="+mn-ea"/>
              </a:rPr>
              <a:t>2</a:t>
            </a:r>
            <a:r>
              <a:rPr lang="zh-CN" altLang="en-US" sz="2000" b="1">
                <a:sym typeface="+mn-ea"/>
              </a:rPr>
              <a:t>、新拐点打野和钱袋子虽然都是短线的，也是不同的选股器，但是他们操作的位子都是一样的，咱们主要做的是二转三位置起涨。而持股周期主要是看，这个二转三是</a:t>
            </a:r>
            <a:r>
              <a:rPr lang="en-US" altLang="zh-CN" sz="2000" b="1">
                <a:sym typeface="+mn-ea"/>
              </a:rPr>
              <a:t>60</a:t>
            </a:r>
            <a:r>
              <a:rPr lang="zh-CN" altLang="en-US" sz="2000" b="1">
                <a:sym typeface="+mn-ea"/>
              </a:rPr>
              <a:t>分钟的还是日线的，如果是</a:t>
            </a:r>
            <a:r>
              <a:rPr lang="en-US" altLang="zh-CN" sz="2000" b="1">
                <a:sym typeface="+mn-ea"/>
              </a:rPr>
              <a:t>60</a:t>
            </a:r>
            <a:r>
              <a:rPr lang="zh-CN" altLang="en-US" sz="2000" b="1">
                <a:sym typeface="+mn-ea"/>
              </a:rPr>
              <a:t>分钟的二转三，那可能就是几天就可以出来了，而如果是日线级别的二转三那需要持股的周期可能就是一到两周的时间。</a:t>
            </a:r>
            <a:endParaRPr lang="zh-CN" altLang="en-US" sz="2000" b="1">
              <a:sym typeface="+mn-ea"/>
            </a:endParaRPr>
          </a:p>
          <a:p>
            <a:endParaRPr lang="zh-CN" altLang="en-US" sz="2400" b="1">
              <a:sym typeface="+mn-ea"/>
            </a:endParaRPr>
          </a:p>
          <a:p>
            <a:endParaRPr lang="zh-CN" altLang="en-US" sz="2400" b="1">
              <a:sym typeface="+mn-ea"/>
            </a:endParaRPr>
          </a:p>
          <a:p>
            <a:endParaRPr lang="zh-CN" altLang="en-US" sz="2400" b="1">
              <a:sym typeface="+mn-ea"/>
            </a:endParaRPr>
          </a:p>
          <a:p>
            <a:endParaRPr lang="zh-CN" altLang="en-US" sz="2400" b="1">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05645" y="6287770"/>
            <a:ext cx="2380615" cy="460375"/>
          </a:xfrm>
          <a:prstGeom prst="rect">
            <a:avLst/>
          </a:prstGeom>
          <a:noFill/>
        </p:spPr>
        <p:txBody>
          <a:bodyPr wrap="square" rtlCol="0" anchor="t">
            <a:spAutoFit/>
          </a:bodyPr>
          <a:p>
            <a:r>
              <a:rPr lang="zh-CN" altLang="en-US" sz="1200">
                <a:sym typeface="+mn-ea"/>
              </a:rPr>
              <a:t>讲解人：张亚秋</a:t>
            </a:r>
            <a:endParaRPr lang="zh-CN" altLang="en-US" sz="1200"/>
          </a:p>
          <a:p>
            <a:r>
              <a:rPr lang="zh-CN" altLang="en-US" sz="1200">
                <a:sym typeface="+mn-ea"/>
              </a:rPr>
              <a:t>执业编码：</a:t>
            </a:r>
            <a:r>
              <a:rPr lang="zh-CN" altLang="en-US" sz="1200" b="1" dirty="0">
                <a:solidFill>
                  <a:schemeClr val="tx2">
                    <a:lumMod val="50000"/>
                  </a:schemeClr>
                </a:solidFill>
                <a:latin typeface="宋体" panose="02010600030101010101" pitchFamily="2" charset="-122"/>
                <a:ea typeface="宋体" panose="02010600030101010101" pitchFamily="2" charset="-122"/>
                <a:cs typeface="宋体" panose="02010600030101010101" pitchFamily="2" charset="-122"/>
                <a:sym typeface="+mn-ea"/>
              </a:rPr>
              <a:t>A0150623030004</a:t>
            </a:r>
            <a:endParaRPr lang="en-US" altLang="zh-CN" sz="1200" b="1">
              <a:sym typeface="+mn-ea"/>
            </a:endParaRPr>
          </a:p>
        </p:txBody>
      </p:sp>
      <p:sp>
        <p:nvSpPr>
          <p:cNvPr id="3" name="文本框 2"/>
          <p:cNvSpPr txBox="1"/>
          <p:nvPr/>
        </p:nvSpPr>
        <p:spPr>
          <a:xfrm>
            <a:off x="2245360" y="1456690"/>
            <a:ext cx="7172325" cy="4110355"/>
          </a:xfrm>
          <a:prstGeom prst="rect">
            <a:avLst/>
          </a:prstGeom>
          <a:noFill/>
        </p:spPr>
        <p:txBody>
          <a:bodyPr wrap="square" rtlCol="0" anchor="t">
            <a:noAutofit/>
          </a:bodyPr>
          <a:p>
            <a:r>
              <a:rPr lang="zh-CN" altLang="en-US" sz="2400" b="1">
                <a:solidFill>
                  <a:srgbClr val="FF0000"/>
                </a:solidFill>
                <a:sym typeface="+mn-ea"/>
              </a:rPr>
              <a:t>中长线操作的选股器：</a:t>
            </a:r>
            <a:endParaRPr lang="zh-CN" altLang="en-US" sz="2400" b="1">
              <a:solidFill>
                <a:srgbClr val="FF0000"/>
              </a:solidFill>
              <a:sym typeface="+mn-ea"/>
            </a:endParaRPr>
          </a:p>
          <a:p>
            <a:endParaRPr lang="en-US" altLang="zh-CN" sz="2400" b="1">
              <a:sym typeface="+mn-ea"/>
            </a:endParaRPr>
          </a:p>
          <a:p>
            <a:r>
              <a:rPr lang="en-US" altLang="zh-CN" sz="2400" b="1">
                <a:sym typeface="+mn-ea"/>
              </a:rPr>
              <a:t>1</a:t>
            </a:r>
            <a:r>
              <a:rPr lang="zh-CN" altLang="en-US" sz="2400" b="1">
                <a:sym typeface="+mn-ea"/>
              </a:rPr>
              <a:t>、</a:t>
            </a:r>
            <a:r>
              <a:rPr lang="zh-CN" sz="2400" b="1">
                <a:sym typeface="+mn-ea"/>
              </a:rPr>
              <a:t>新拐点打野。</a:t>
            </a:r>
            <a:endParaRPr lang="zh-CN" sz="2400" b="1">
              <a:sym typeface="+mn-ea"/>
            </a:endParaRPr>
          </a:p>
          <a:p>
            <a:endParaRPr lang="zh-CN" altLang="en-US" sz="2400" b="1">
              <a:sym typeface="+mn-ea"/>
            </a:endParaRPr>
          </a:p>
          <a:p>
            <a:r>
              <a:rPr lang="en-US" altLang="zh-CN" sz="2400" b="1">
                <a:sym typeface="+mn-ea"/>
              </a:rPr>
              <a:t>2</a:t>
            </a:r>
            <a:r>
              <a:rPr lang="zh-CN" altLang="en-US" sz="2400" b="1">
                <a:sym typeface="+mn-ea"/>
              </a:rPr>
              <a:t>、钱袋子选股器。</a:t>
            </a:r>
            <a:endParaRPr lang="zh-CN" altLang="en-US" sz="2400" b="1">
              <a:sym typeface="+mn-ea"/>
            </a:endParaRPr>
          </a:p>
          <a:p>
            <a:endParaRPr lang="zh-CN" altLang="en-US" sz="2400" b="1">
              <a:solidFill>
                <a:srgbClr val="FF0000"/>
              </a:solidFill>
              <a:sym typeface="+mn-ea"/>
            </a:endParaRPr>
          </a:p>
          <a:p>
            <a:r>
              <a:rPr lang="en-US" altLang="zh-CN" sz="2400" b="1">
                <a:sym typeface="+mn-ea"/>
              </a:rPr>
              <a:t>3</a:t>
            </a:r>
            <a:r>
              <a:rPr lang="zh-CN" altLang="en-US" sz="2400" b="1">
                <a:sym typeface="+mn-ea"/>
              </a:rPr>
              <a:t>、操盘绿色</a:t>
            </a:r>
            <a:r>
              <a:rPr lang="en-US" altLang="zh-CN" sz="2400" b="1">
                <a:sym typeface="+mn-ea"/>
              </a:rPr>
              <a:t>5000</a:t>
            </a:r>
            <a:r>
              <a:rPr lang="zh-CN" altLang="en-US" sz="2400" b="1">
                <a:sym typeface="+mn-ea"/>
              </a:rPr>
              <a:t>。</a:t>
            </a:r>
            <a:endParaRPr lang="en-US" altLang="zh-CN" sz="2400" b="1">
              <a:solidFill>
                <a:srgbClr val="FF0000"/>
              </a:solidFill>
              <a:sym typeface="+mn-ea"/>
            </a:endParaRPr>
          </a:p>
          <a:p>
            <a:endParaRPr lang="zh-CN" altLang="en-US" sz="2400" b="1">
              <a:sym typeface="+mn-ea"/>
            </a:endParaRPr>
          </a:p>
          <a:p>
            <a:endParaRPr lang="zh-CN" altLang="en-US" sz="2400" b="1">
              <a:sym typeface="+mn-ea"/>
            </a:endParaRPr>
          </a:p>
          <a:p>
            <a:endParaRPr lang="zh-CN" altLang="en-US" sz="2400" b="1">
              <a:sym typeface="+mn-ea"/>
            </a:endParaRPr>
          </a:p>
          <a:p>
            <a:endParaRPr lang="zh-CN" altLang="en-US" sz="2400" b="1">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05645" y="6287770"/>
            <a:ext cx="2380615" cy="460375"/>
          </a:xfrm>
          <a:prstGeom prst="rect">
            <a:avLst/>
          </a:prstGeom>
          <a:noFill/>
        </p:spPr>
        <p:txBody>
          <a:bodyPr wrap="square" rtlCol="0" anchor="t">
            <a:spAutoFit/>
          </a:bodyPr>
          <a:p>
            <a:r>
              <a:rPr lang="zh-CN" altLang="en-US" sz="1200">
                <a:sym typeface="+mn-ea"/>
              </a:rPr>
              <a:t>讲解人：张亚秋</a:t>
            </a:r>
            <a:endParaRPr lang="zh-CN" altLang="en-US" sz="1200"/>
          </a:p>
          <a:p>
            <a:r>
              <a:rPr lang="zh-CN" altLang="en-US" sz="1200">
                <a:sym typeface="+mn-ea"/>
              </a:rPr>
              <a:t>执业编码：</a:t>
            </a:r>
            <a:r>
              <a:rPr lang="zh-CN" altLang="en-US" sz="1200" b="1" dirty="0">
                <a:solidFill>
                  <a:schemeClr val="tx2">
                    <a:lumMod val="50000"/>
                  </a:schemeClr>
                </a:solidFill>
                <a:latin typeface="宋体" panose="02010600030101010101" pitchFamily="2" charset="-122"/>
                <a:ea typeface="宋体" panose="02010600030101010101" pitchFamily="2" charset="-122"/>
                <a:cs typeface="宋体" panose="02010600030101010101" pitchFamily="2" charset="-122"/>
                <a:sym typeface="+mn-ea"/>
              </a:rPr>
              <a:t>A0150623030004</a:t>
            </a:r>
            <a:endParaRPr lang="en-US" altLang="zh-CN" sz="1200" b="1">
              <a:sym typeface="+mn-ea"/>
            </a:endParaRPr>
          </a:p>
        </p:txBody>
      </p:sp>
      <p:sp>
        <p:nvSpPr>
          <p:cNvPr id="3" name="文本框 2"/>
          <p:cNvSpPr txBox="1"/>
          <p:nvPr/>
        </p:nvSpPr>
        <p:spPr>
          <a:xfrm>
            <a:off x="2245360" y="1456690"/>
            <a:ext cx="7905750" cy="4200525"/>
          </a:xfrm>
          <a:prstGeom prst="rect">
            <a:avLst/>
          </a:prstGeom>
          <a:noFill/>
        </p:spPr>
        <p:txBody>
          <a:bodyPr wrap="square" rtlCol="0" anchor="t">
            <a:noAutofit/>
          </a:bodyPr>
          <a:p>
            <a:r>
              <a:rPr lang="zh-CN" altLang="en-US" sz="2400" b="1">
                <a:solidFill>
                  <a:srgbClr val="FF0000"/>
                </a:solidFill>
                <a:sym typeface="+mn-ea"/>
              </a:rPr>
              <a:t>中长线操作的买卖过程：</a:t>
            </a:r>
            <a:endParaRPr lang="zh-CN" altLang="en-US" sz="2400" b="1">
              <a:solidFill>
                <a:srgbClr val="FF0000"/>
              </a:solidFill>
              <a:sym typeface="+mn-ea"/>
            </a:endParaRPr>
          </a:p>
          <a:p>
            <a:r>
              <a:rPr lang="en-US" altLang="zh-CN" sz="2000" b="1">
                <a:sym typeface="+mn-ea"/>
              </a:rPr>
              <a:t>1</a:t>
            </a:r>
            <a:r>
              <a:rPr lang="zh-CN" altLang="en-US" sz="2000" b="1">
                <a:sym typeface="+mn-ea"/>
              </a:rPr>
              <a:t>、新拐点打野和钱袋子也是可以做中线的，咱们主要做的是二转三位置起涨。买入标准：看的是</a:t>
            </a:r>
            <a:r>
              <a:rPr lang="zh-CN" sz="2000" b="1">
                <a:sym typeface="+mn-ea"/>
              </a:rPr>
              <a:t>日线</a:t>
            </a:r>
            <a:r>
              <a:rPr lang="en-US" altLang="zh-CN" sz="2000" b="1">
                <a:sym typeface="+mn-ea"/>
              </a:rPr>
              <a:t>/</a:t>
            </a:r>
            <a:r>
              <a:rPr lang="zh-CN" altLang="en-US" sz="2000" b="1">
                <a:sym typeface="+mn-ea"/>
              </a:rPr>
              <a:t>周</a:t>
            </a:r>
            <a:r>
              <a:rPr lang="zh-CN" altLang="en-US" sz="2000" b="1">
                <a:sym typeface="+mn-ea"/>
              </a:rPr>
              <a:t>线扭转波峰回踩保命线就是买点。卖出标准止盈：买入之后突破前边的高点之后多空趋势线翻绿走一半然后等企稳再进。卖出标准的纠错：就是这波二转三起涨点作为纠错，如果代价太大的可以用最近的大阳线作为纠错。</a:t>
            </a:r>
            <a:endParaRPr lang="zh-CN" altLang="en-US" sz="2000" b="1">
              <a:sym typeface="+mn-ea"/>
            </a:endParaRPr>
          </a:p>
          <a:p>
            <a:endParaRPr lang="zh-CN" altLang="en-US" sz="2000" b="1">
              <a:sym typeface="+mn-ea"/>
            </a:endParaRPr>
          </a:p>
          <a:p>
            <a:r>
              <a:rPr lang="en-US" altLang="zh-CN" sz="2000" b="1">
                <a:sym typeface="+mn-ea"/>
              </a:rPr>
              <a:t>2</a:t>
            </a:r>
            <a:r>
              <a:rPr lang="zh-CN" altLang="en-US" sz="2000" b="1">
                <a:sym typeface="+mn-ea"/>
              </a:rPr>
              <a:t>、操盘绿色</a:t>
            </a:r>
            <a:r>
              <a:rPr lang="en-US" altLang="zh-CN" sz="2000" b="1">
                <a:sym typeface="+mn-ea"/>
              </a:rPr>
              <a:t>5000</a:t>
            </a:r>
            <a:r>
              <a:rPr lang="zh-CN" altLang="en-US" sz="2000" b="1">
                <a:sym typeface="+mn-ea"/>
              </a:rPr>
              <a:t>，咱们选出来的也主要是二转三和买点</a:t>
            </a:r>
            <a:r>
              <a:rPr lang="en-US" altLang="zh-CN" sz="2000" b="1">
                <a:sym typeface="+mn-ea"/>
              </a:rPr>
              <a:t>1</a:t>
            </a:r>
            <a:r>
              <a:rPr lang="zh-CN" altLang="en-US" sz="2000" b="1">
                <a:sym typeface="+mn-ea"/>
              </a:rPr>
              <a:t>的票，具体买入标准其实就是我之前讲过的买点</a:t>
            </a:r>
            <a:r>
              <a:rPr lang="en-US" altLang="zh-CN" sz="2000" b="1">
                <a:sym typeface="+mn-ea"/>
              </a:rPr>
              <a:t>1</a:t>
            </a:r>
            <a:r>
              <a:rPr lang="zh-CN" altLang="en-US" sz="2000" b="1">
                <a:sym typeface="+mn-ea"/>
              </a:rPr>
              <a:t>和买点</a:t>
            </a:r>
            <a:r>
              <a:rPr lang="en-US" altLang="zh-CN" sz="2000" b="1">
                <a:sym typeface="+mn-ea"/>
              </a:rPr>
              <a:t>2</a:t>
            </a:r>
            <a:r>
              <a:rPr lang="zh-CN" altLang="en-US" sz="2000" b="1">
                <a:sym typeface="+mn-ea"/>
              </a:rPr>
              <a:t>的课程了。</a:t>
            </a:r>
            <a:endParaRPr lang="zh-CN" altLang="en-US" sz="2000" b="1">
              <a:sym typeface="+mn-ea"/>
            </a:endParaRPr>
          </a:p>
          <a:p>
            <a:endParaRPr lang="zh-CN" altLang="en-US" sz="2000" b="1">
              <a:sym typeface="+mn-ea"/>
            </a:endParaRPr>
          </a:p>
          <a:p>
            <a:r>
              <a:rPr lang="zh-CN" altLang="en-US" sz="2000" b="1">
                <a:sym typeface="+mn-ea"/>
              </a:rPr>
              <a:t>重点：找二转三的票除了位置之外更重要的是板块</a:t>
            </a:r>
            <a:endParaRPr lang="zh-CN" altLang="en-US" sz="2000" b="1">
              <a:sym typeface="+mn-ea"/>
            </a:endParaRPr>
          </a:p>
          <a:p>
            <a:endParaRPr lang="zh-CN" altLang="en-US" sz="2400" b="1">
              <a:sym typeface="+mn-ea"/>
            </a:endParaRPr>
          </a:p>
          <a:p>
            <a:endParaRPr lang="zh-CN" altLang="en-US" sz="2400" b="1">
              <a:sym typeface="+mn-ea"/>
            </a:endParaRPr>
          </a:p>
          <a:p>
            <a:endParaRPr lang="zh-CN" altLang="en-US" sz="2400" b="1">
              <a:sym typeface="+mn-ea"/>
            </a:endParaRPr>
          </a:p>
          <a:p>
            <a:endParaRPr lang="zh-CN" altLang="en-US" sz="2400" b="1">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9605645" y="6287770"/>
            <a:ext cx="2380615" cy="460375"/>
          </a:xfrm>
          <a:prstGeom prst="rect">
            <a:avLst/>
          </a:prstGeom>
          <a:noFill/>
        </p:spPr>
        <p:txBody>
          <a:bodyPr wrap="square" rtlCol="0" anchor="t">
            <a:spAutoFit/>
          </a:bodyPr>
          <a:p>
            <a:r>
              <a:rPr lang="zh-CN" altLang="en-US" sz="1200">
                <a:sym typeface="+mn-ea"/>
              </a:rPr>
              <a:t>讲解人：张亚秋</a:t>
            </a:r>
            <a:endParaRPr lang="zh-CN" altLang="en-US" sz="1200"/>
          </a:p>
          <a:p>
            <a:r>
              <a:rPr lang="zh-CN" altLang="en-US" sz="1200">
                <a:sym typeface="+mn-ea"/>
              </a:rPr>
              <a:t>执业编码：</a:t>
            </a:r>
            <a:r>
              <a:rPr lang="zh-CN" altLang="en-US" sz="1200" b="1" dirty="0">
                <a:solidFill>
                  <a:schemeClr val="tx2">
                    <a:lumMod val="50000"/>
                  </a:schemeClr>
                </a:solidFill>
                <a:latin typeface="宋体" panose="02010600030101010101" pitchFamily="2" charset="-122"/>
                <a:ea typeface="宋体" panose="02010600030101010101" pitchFamily="2" charset="-122"/>
                <a:cs typeface="宋体" panose="02010600030101010101" pitchFamily="2" charset="-122"/>
                <a:sym typeface="+mn-ea"/>
              </a:rPr>
              <a:t>A0150623030004</a:t>
            </a:r>
            <a:endParaRPr lang="en-US" altLang="zh-CN" sz="1200" b="1">
              <a:sym typeface="+mn-ea"/>
            </a:endParaRPr>
          </a:p>
        </p:txBody>
      </p:sp>
      <p:sp>
        <p:nvSpPr>
          <p:cNvPr id="3" name="文本框 2"/>
          <p:cNvSpPr txBox="1"/>
          <p:nvPr/>
        </p:nvSpPr>
        <p:spPr>
          <a:xfrm>
            <a:off x="2245360" y="1456690"/>
            <a:ext cx="7360285" cy="4386580"/>
          </a:xfrm>
          <a:prstGeom prst="rect">
            <a:avLst/>
          </a:prstGeom>
          <a:noFill/>
        </p:spPr>
        <p:txBody>
          <a:bodyPr wrap="square" rtlCol="0" anchor="t">
            <a:noAutofit/>
          </a:bodyPr>
          <a:p>
            <a:r>
              <a:rPr lang="zh-CN" altLang="en-US" sz="2400" b="1">
                <a:solidFill>
                  <a:srgbClr val="FF0000"/>
                </a:solidFill>
                <a:sym typeface="+mn-ea"/>
              </a:rPr>
              <a:t>中长线操作的持股周期：</a:t>
            </a:r>
            <a:endParaRPr lang="zh-CN" altLang="en-US" sz="2400" b="1">
              <a:solidFill>
                <a:srgbClr val="FF0000"/>
              </a:solidFill>
              <a:sym typeface="+mn-ea"/>
            </a:endParaRPr>
          </a:p>
          <a:p>
            <a:r>
              <a:rPr lang="zh-CN" altLang="en-US" sz="2000" b="1">
                <a:sym typeface="+mn-ea"/>
              </a:rPr>
              <a:t>无论是钱袋子也好，还是新拐点打野，又或者是操盘绿色</a:t>
            </a:r>
            <a:r>
              <a:rPr lang="en-US" altLang="zh-CN" sz="2000" b="1">
                <a:sym typeface="+mn-ea"/>
              </a:rPr>
              <a:t>5000</a:t>
            </a:r>
            <a:r>
              <a:rPr lang="zh-CN" altLang="en-US" sz="2000" b="1">
                <a:sym typeface="+mn-ea"/>
              </a:rPr>
              <a:t>，咱们目前主要操作的是二转三位置的票，而持股周期，基本上咱们主要是以日线或者周线的二转三为主的。</a:t>
            </a:r>
            <a:endParaRPr lang="zh-CN" altLang="en-US" sz="2000" b="1">
              <a:sym typeface="+mn-ea"/>
            </a:endParaRPr>
          </a:p>
          <a:p>
            <a:endParaRPr lang="zh-CN" altLang="en-US" sz="2000" b="1">
              <a:sym typeface="+mn-ea"/>
            </a:endParaRPr>
          </a:p>
          <a:p>
            <a:r>
              <a:rPr lang="zh-CN" altLang="en-US" sz="2000" b="1">
                <a:sym typeface="+mn-ea"/>
              </a:rPr>
              <a:t>重点：中长线的票咱们做的一定是持有到整个牛市结束或者这个板块的牛市结束，所以过程中可能你会因为咱们的卖出标准减了一半，但是最终也是要有仓位的</a:t>
            </a:r>
            <a:endParaRPr lang="zh-CN" altLang="en-US" sz="2000" b="1">
              <a:sym typeface="+mn-ea"/>
            </a:endParaRPr>
          </a:p>
          <a:p>
            <a:endParaRPr lang="zh-CN" altLang="en-US" sz="2400" b="1">
              <a:sym typeface="+mn-ea"/>
            </a:endParaRPr>
          </a:p>
          <a:p>
            <a:endParaRPr lang="en-US" altLang="zh-CN" sz="2400" b="1">
              <a:solidFill>
                <a:srgbClr val="FF0000"/>
              </a:solidFill>
              <a:sym typeface="+mn-ea"/>
            </a:endParaRPr>
          </a:p>
          <a:p>
            <a:endParaRPr lang="zh-CN" altLang="en-US" sz="2400" b="1">
              <a:sym typeface="+mn-ea"/>
            </a:endParaRPr>
          </a:p>
          <a:p>
            <a:endParaRPr lang="zh-CN" altLang="en-US" sz="2400" b="1">
              <a:sym typeface="+mn-ea"/>
            </a:endParaRPr>
          </a:p>
          <a:p>
            <a:endParaRPr lang="zh-CN" altLang="en-US" sz="2400" b="1">
              <a:sym typeface="+mn-ea"/>
            </a:endParaRPr>
          </a:p>
          <a:p>
            <a:endParaRPr lang="zh-CN" altLang="en-US" sz="2400" b="1">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1410970" y="793750"/>
            <a:ext cx="9512935" cy="535114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1360</Words>
  <Application>WPS 演示</Application>
  <PresentationFormat>宽屏</PresentationFormat>
  <Paragraphs>104</Paragraphs>
  <Slides>9</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9</vt:i4>
      </vt:variant>
    </vt:vector>
  </HeadingPairs>
  <TitlesOfParts>
    <vt:vector size="16" baseType="lpstr">
      <vt:lpstr>Arial</vt:lpstr>
      <vt:lpstr>宋体</vt:lpstr>
      <vt:lpstr>Wingdings</vt:lpstr>
      <vt:lpstr>Calibri</vt:lpstr>
      <vt:lpstr>微软雅黑</vt:lpstr>
      <vt:lpstr>Arial Unicode MS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前行者</cp:lastModifiedBy>
  <cp:revision>30</cp:revision>
  <dcterms:created xsi:type="dcterms:W3CDTF">2024-11-25T08:14:00Z</dcterms:created>
  <dcterms:modified xsi:type="dcterms:W3CDTF">2025-03-04T08:30:22Z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9CFFEFA468064910AE8CBD46168A3165_13</vt:lpwstr>
  </property>
</Properties>
</file>