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11" r:id="rId3"/>
    <p:sldId id="259" r:id="rId5"/>
    <p:sldId id="260" r:id="rId6"/>
    <p:sldId id="266" r:id="rId7"/>
    <p:sldId id="267" r:id="rId8"/>
    <p:sldId id="268" r:id="rId9"/>
    <p:sldId id="269" r:id="rId10"/>
    <p:sldId id="270" r:id="rId11"/>
    <p:sldId id="288" r:id="rId12"/>
    <p:sldId id="289" r:id="rId13"/>
    <p:sldId id="290" r:id="rId14"/>
    <p:sldId id="291" r:id="rId15"/>
    <p:sldId id="292" r:id="rId16"/>
    <p:sldId id="271" r:id="rId17"/>
    <p:sldId id="272" r:id="rId18"/>
    <p:sldId id="273" r:id="rId19"/>
    <p:sldId id="274" r:id="rId20"/>
    <p:sldId id="275" r:id="rId21"/>
    <p:sldId id="276" r:id="rId22"/>
    <p:sldId id="344" r:id="rId23"/>
    <p:sldId id="278" r:id="rId24"/>
    <p:sldId id="279" r:id="rId25"/>
    <p:sldId id="280" r:id="rId26"/>
    <p:sldId id="286" r:id="rId27"/>
    <p:sldId id="287" r:id="rId28"/>
  </p:sldIdLst>
  <p:sldSz cx="12192000" cy="6858000"/>
  <p:notesSz cx="7103745" cy="10234295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38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19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tags" Target="../tags/tag22.xml"/><Relationship Id="rId4" Type="http://schemas.openxmlformats.org/officeDocument/2006/relationships/image" Target="../media/image4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3.xml"/><Relationship Id="rId3" Type="http://schemas.openxmlformats.org/officeDocument/2006/relationships/image" Target="../media/image6.png"/><Relationship Id="rId2" Type="http://schemas.openxmlformats.org/officeDocument/2006/relationships/tags" Target="../tags/tag3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5.xml"/><Relationship Id="rId3" Type="http://schemas.openxmlformats.org/officeDocument/2006/relationships/image" Target="../media/image6.png"/><Relationship Id="rId2" Type="http://schemas.openxmlformats.org/officeDocument/2006/relationships/tags" Target="../tags/tag34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7.xml"/><Relationship Id="rId4" Type="http://schemas.openxmlformats.org/officeDocument/2006/relationships/image" Target="../media/image15.png"/><Relationship Id="rId3" Type="http://schemas.openxmlformats.org/officeDocument/2006/relationships/image" Target="../media/image6.png"/><Relationship Id="rId2" Type="http://schemas.openxmlformats.org/officeDocument/2006/relationships/tags" Target="../tags/tag36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臧盛迎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【A0150623100007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526915"/>
            <a:ext cx="5584825" cy="1198245"/>
          </a:xfrm>
        </p:spPr>
        <p:txBody>
          <a:bodyPr>
            <a:normAutofit/>
          </a:bodyPr>
          <a:p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6370" y="804545"/>
            <a:ext cx="16071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0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4240" y="42868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939415" y="2152015"/>
            <a:ext cx="4406900" cy="306070"/>
          </a:xfrm>
          <a:prstGeom prst="rect">
            <a:avLst/>
          </a:prstGeom>
          <a:noFill/>
        </p:spPr>
        <p:txBody>
          <a:bodyPr wrap="square" bIns="0" rtlCol="0"/>
          <a:p>
            <a:pPr algn="l"/>
            <a:r>
              <a:rPr lang="en-US" altLang="zh-CN" sz="2000" b="1" spc="300">
                <a:solidFill>
                  <a:schemeClr val="tx1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1.找抄底先锋定0点（一年以内）</a:t>
            </a:r>
            <a:endParaRPr lang="en-US" altLang="zh-CN" sz="2000" b="1" spc="300">
              <a:solidFill>
                <a:schemeClr val="tx1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6" name="五边形 5" descr="7b0a20202020227461726765744964223a202270726f636573734f6e6c696e65576f7264417274222c0a2020202022776f7264617274223a20227b5c2269645c223a32353030333834392c5c227469645c223a5c225c227d220a7d0a"/>
          <p:cNvSpPr/>
          <p:nvPr>
            <p:custDataLst>
              <p:tags r:id="rId3"/>
            </p:custDataLst>
          </p:nvPr>
        </p:nvSpPr>
        <p:spPr>
          <a:xfrm>
            <a:off x="2098040" y="229489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 b="1">
              <a:ln w="2419" cmpd="sng">
                <a:solidFill>
                  <a:srgbClr val="FFEA75"/>
                </a:solidFill>
                <a:prstDash val="solid"/>
              </a:ln>
              <a:gradFill>
                <a:gsLst>
                  <a:gs pos="99000">
                    <a:srgbClr val="FF7373">
                      <a:alpha val="100000"/>
                    </a:srgbClr>
                  </a:gs>
                  <a:gs pos="0">
                    <a:srgbClr val="FF8F8E"/>
                  </a:gs>
                </a:gsLst>
                <a:lin ang="16200000" scaled="1"/>
              </a:gradFill>
              <a:effectLst>
                <a:innerShdw blurRad="6048" dist="50800" dir="18900000">
                  <a:srgbClr val="89210D">
                    <a:alpha val="29000"/>
                  </a:srgbClr>
                </a:innerShdw>
                <a:reflection blurRad="8467" stA="38000" endA="900" endPos="60000" dist="38100" dir="5400000" sy="-100000" algn="bl" rotWithShape="0"/>
              </a:effectLst>
              <a:latin typeface="汉仪颜楷简" panose="00020600040101010101" charset="-122"/>
              <a:ea typeface="汉仪颜楷简" panose="00020600040101010101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2939415" y="3345180"/>
            <a:ext cx="7123430" cy="694690"/>
          </a:xfrm>
          <a:prstGeom prst="rect">
            <a:avLst/>
          </a:prstGeom>
          <a:noFill/>
        </p:spPr>
        <p:txBody>
          <a:bodyPr wrap="square" bIns="0" rtlCol="0"/>
          <a:p>
            <a:pPr algn="l"/>
            <a:r>
              <a:rPr lang="en-US" altLang="zh-CN" sz="2000" b="1" spc="300">
                <a:solidFill>
                  <a:schemeClr val="tx1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2.先看最低点判断，</a:t>
            </a:r>
            <a:r>
              <a:rPr lang="zh-CN" altLang="en-US" sz="2000" b="1" spc="300">
                <a:solidFill>
                  <a:schemeClr val="tx1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再看右侧的低价，</a:t>
            </a:r>
            <a:r>
              <a:rPr lang="en-US" altLang="zh-CN" sz="2000" b="1" spc="300">
                <a:solidFill>
                  <a:schemeClr val="tx1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哪个最先出买点就用哪个抄底先锋</a:t>
            </a:r>
            <a:endParaRPr lang="en-US" altLang="zh-CN" sz="2000" b="1" spc="300">
              <a:solidFill>
                <a:schemeClr val="tx1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29" name="五边形 28"/>
          <p:cNvSpPr/>
          <p:nvPr>
            <p:custDataLst>
              <p:tags r:id="rId5"/>
            </p:custDataLst>
          </p:nvPr>
        </p:nvSpPr>
        <p:spPr>
          <a:xfrm>
            <a:off x="2098040" y="346075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3" name="Freeform 8"/>
          <p:cNvSpPr/>
          <p:nvPr>
            <p:custDataLst>
              <p:tags r:id="rId6"/>
            </p:custDataLst>
          </p:nvPr>
        </p:nvSpPr>
        <p:spPr>
          <a:xfrm>
            <a:off x="1047121" y="17965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7"/>
            </p:custDataLst>
          </p:nvPr>
        </p:nvSpPr>
        <p:spPr>
          <a:xfrm>
            <a:off x="10632125" y="428702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710" y="2551430"/>
            <a:ext cx="4064000" cy="447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一涨阶段标准：</a:t>
            </a:r>
            <a:endParaRPr lang="zh-CN" altLang="en-US" sz="24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92710" y="3143250"/>
            <a:ext cx="4712335" cy="3069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(1).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判断底部区域位置：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抄底先锋出现（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拐点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(2)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判断趋势扭转</a:t>
            </a:r>
            <a:r>
              <a:rPr lang="en-US" altLang="zh-CN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多空趋势线在钓鱼线上方（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趋势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(3)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判断变盘信号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操盘决策出资金流入（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资金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(4).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判断上涨的力量：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主力进出黄色超过</a:t>
            </a:r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3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天或以上（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10" y="729615"/>
            <a:ext cx="481012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</a:t>
            </a:r>
            <a:r>
              <a:rPr lang="zh-CN" altLang="en-US" sz="3200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启动点到第一个资金流出区域开始前，一整个阶段的最高</a:t>
            </a:r>
            <a:r>
              <a:rPr lang="zh-CN" altLang="en-US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收盘价，</a:t>
            </a:r>
            <a:r>
              <a:rPr lang="zh-CN" altLang="en-US" dirty="0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（一高取点时，相邻的两个资金流入区间，若是收盘创新高，那一高后移，新高取代一高成为新的一高）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88560" y="729615"/>
            <a:ext cx="6513830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3500" y="879475"/>
            <a:ext cx="4506595" cy="5099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zh-CN" altLang="en-US" sz="2400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zh-CN" altLang="en-US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一高右侧，第一次资金流出阶段的最低价</a:t>
            </a:r>
            <a:b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</a:t>
            </a:r>
            <a:r>
              <a:rPr lang="zh-CN" altLang="en-US" sz="2400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一高右侧</a:t>
            </a:r>
            <a:r>
              <a:rPr lang="zh-CN" altLang="en-US" sz="24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，第一个强字对应的完整资金流入阶段的最高收盘价</a:t>
            </a:r>
            <a:br>
              <a:rPr lang="zh-CN" altLang="en-US" sz="24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①一高大于二高</a:t>
            </a:r>
            <a:b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②二高这个完整资金流入区域只能取二高这一个点</a:t>
            </a:r>
            <a:endParaRPr lang="zh-CN" altLang="en-US" sz="2400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br>
              <a:rPr lang="zh-CN" altLang="en-US" sz="24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点：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满足后脚长后，从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二高右侧资金流出开始，之后的最低价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点不低于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点）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en-US" altLang="zh-CN" sz="2000" dirty="0">
              <a:solidFill>
                <a:srgbClr val="A24406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40" y="1003300"/>
            <a:ext cx="699135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54940" y="2139950"/>
            <a:ext cx="4612005" cy="129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时间上满足</a:t>
            </a:r>
            <a:b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【一高到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】＜【二高到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b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（后脚长）</a:t>
            </a:r>
            <a:b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en-US" altLang="zh-CN" sz="24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049655" y="760730"/>
            <a:ext cx="452945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二回阶段：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满足后脚长</a:t>
            </a:r>
            <a:endParaRPr 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3695" y="4043680"/>
            <a:ext cx="3282315" cy="1005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满足后脚长就可以把股票加入自选了</a:t>
            </a:r>
            <a:endParaRPr lang="zh-CN" altLang="en-US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465" y="1623060"/>
            <a:ext cx="699135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85" y="882650"/>
            <a:ext cx="4229100" cy="3257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59890" y="2403475"/>
            <a:ext cx="3164205" cy="205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再学会</a:t>
            </a:r>
            <a:r>
              <a:rPr lang="zh-CN" sz="28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小结构</a:t>
            </a:r>
            <a:r>
              <a:rPr lang="zh-CN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的取点</a:t>
            </a:r>
            <a:r>
              <a:rPr lang="zh-CN" altLang="en-US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，判断买点</a:t>
            </a:r>
            <a:br>
              <a:rPr lang="zh-CN" altLang="en-US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需要趋势拐点</a:t>
            </a:r>
            <a:endParaRPr lang="zh-CN" altLang="en-US" sz="280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6205" y="873125"/>
            <a:ext cx="2395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小结构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6130" y="4968875"/>
            <a:ext cx="10453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B点右侧第一次满足：趋势拐点大于下一个临近的趋势拐点，高的那个是小一高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B点右侧第一次满足：趋势拐点大于下一个临近的趋势拐点，低的那个是小二高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6" name="图片 5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1295"/>
            <a:ext cx="7981950" cy="4210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00" y="4380865"/>
            <a:ext cx="400050" cy="361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82370" y="4823460"/>
            <a:ext cx="1010285" cy="351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  <a:t>金钥匙</a:t>
            </a:r>
            <a:endParaRPr lang="zh-CN" altLang="en-US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6205" y="873125"/>
            <a:ext cx="3039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小结构：</a:t>
            </a:r>
            <a:r>
              <a:rPr lang="en-US" altLang="zh-CN" sz="3600" b="1">
                <a:latin typeface="方正黑体简体" panose="02000000000000000000" charset="-122"/>
                <a:ea typeface="方正黑体简体" panose="02000000000000000000" charset="-122"/>
              </a:rPr>
              <a:t>C</a:t>
            </a:r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点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93710" y="1689735"/>
            <a:ext cx="4098290" cy="4046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点：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试盘过小二高后第一次回踩钓鱼线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试盘：收盘价大于等于小二高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回踩：最低价小于等于钓鱼线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0915" y="5271135"/>
            <a:ext cx="535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  <a:t>金钥匙：趋势试盘信号，阶段性多头信号</a:t>
            </a:r>
            <a:endParaRPr lang="zh-CN" altLang="en-US" sz="2000" b="1">
              <a:solidFill>
                <a:srgbClr val="CCB832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42845" y="2547620"/>
            <a:ext cx="6456045" cy="1762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日线取点顺序：</a:t>
            </a:r>
            <a:b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点、一高、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、二高、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金钥匙、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小结构（小一高、小二高）、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endParaRPr lang="en-US" altLang="zh-CN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4274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010" y="1721485"/>
            <a:ext cx="7981950" cy="42100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085" y="4672330"/>
            <a:ext cx="400050" cy="3619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116580" y="5034280"/>
            <a:ext cx="1010285" cy="351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  <a:t>金钥匙</a:t>
            </a:r>
            <a:endParaRPr lang="zh-CN" altLang="en-US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86205" y="873125"/>
            <a:ext cx="4998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优选规则：看</a:t>
            </a:r>
            <a:r>
              <a:rPr lang="en-US" altLang="zh-CN" sz="3600" b="1">
                <a:latin typeface="方正黑体简体" panose="02000000000000000000" charset="-122"/>
                <a:ea typeface="方正黑体简体" panose="02000000000000000000" charset="-122"/>
              </a:rPr>
              <a:t>3</a:t>
            </a:r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浪特征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75800" y="1484630"/>
            <a:ext cx="2445385" cy="24453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35380" y="2522220"/>
            <a:ext cx="1031938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优选一：靠近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点有涨幅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5%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以上大阳线或者向上跳空缺口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优选二：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点到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C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点之间有三天及以上黄色主力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优选三：小结构回踩过程中不能出现跌幅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5%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以上大阴线或者向下跳空缺口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优选四：</a:t>
            </a:r>
            <a:r>
              <a:rPr 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小结构试盘阶段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最高价不能超过小结构一涨最高价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四大优选规则</a:t>
            </a:r>
            <a:endParaRPr lang="zh-CN" altLang="en-US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7225" y="977900"/>
            <a:ext cx="168084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两有两无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320" y="1899285"/>
            <a:ext cx="10206355" cy="3722370"/>
          </a:xfrm>
        </p:spPr>
        <p:txBody>
          <a:bodyPr>
            <a:noAutofit/>
          </a:bodyPr>
          <a:p>
            <a:pPr marL="0" indent="0" algn="l" fontAlgn="auto">
              <a:lnSpc>
                <a:spcPct val="12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点击个股</a:t>
            </a:r>
            <a:r>
              <a:rPr lang="en-US" altLang="zh-CN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---</a:t>
            </a:r>
            <a:r>
              <a:rPr lang="zh-CN" altLang="en-US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点击涨幅排行</a:t>
            </a:r>
            <a:r>
              <a:rPr lang="en-US" altLang="zh-CN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---</a:t>
            </a:r>
            <a:r>
              <a:rPr lang="zh-CN" altLang="en-US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涨幅超过</a:t>
            </a:r>
            <a:r>
              <a:rPr lang="en-US" altLang="zh-CN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5%</a:t>
            </a:r>
            <a:r>
              <a:rPr lang="zh-CN" altLang="en-US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复盘</a:t>
            </a:r>
            <a:endParaRPr lang="zh-CN" altLang="en-US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（不看</a:t>
            </a:r>
            <a:r>
              <a:rPr lang="en-US" altLang="zh-CN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ST</a:t>
            </a:r>
            <a:r>
              <a:rPr lang="zh-CN" altLang="en-US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和没有抄底先锋的次新股和新股）</a:t>
            </a:r>
            <a:br>
              <a:rPr lang="zh-CN" altLang="en-US" sz="23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3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步骤：</a:t>
            </a:r>
            <a:br>
              <a:rPr lang="zh-CN" altLang="en-US" sz="23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3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每次复盘之后分类好，分别加入【后脚长】、【金钥匙】</a:t>
            </a:r>
            <a:br>
              <a:rPr lang="zh-CN" altLang="en-US" sz="23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3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3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坚持体系化交易能解决交易中绝大部分问题</a:t>
            </a:r>
            <a:endParaRPr lang="zh-CN" altLang="en-US" sz="23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160" y="876300"/>
            <a:ext cx="4613275" cy="563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每日涨幅</a:t>
            </a:r>
            <a:r>
              <a:rPr lang="en-US" altLang="zh-CN" sz="3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5%</a:t>
            </a:r>
            <a:r>
              <a:rPr lang="zh-CN" altLang="en-US" sz="3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复盘</a:t>
            </a:r>
            <a:endParaRPr lang="zh-CN" altLang="en-US" sz="32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5" y="894080"/>
            <a:ext cx="9330690" cy="52489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4010" y="3917315"/>
            <a:ext cx="6958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highlight>
                  <a:srgbClr val="00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不符合选股：一涨阶段（未确认二高）、后脚短、过</a:t>
            </a:r>
            <a:r>
              <a:rPr lang="en-US" altLang="zh-CN" b="1">
                <a:solidFill>
                  <a:schemeClr val="tx1"/>
                </a:solidFill>
                <a:highlight>
                  <a:srgbClr val="00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highlight>
                  <a:srgbClr val="00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浪</a:t>
            </a:r>
            <a:r>
              <a:rPr lang="zh-CN" altLang="en-US" b="1">
                <a:highlight>
                  <a:srgbClr val="00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（不跟踪）</a:t>
            </a:r>
            <a:endParaRPr lang="zh-CN" altLang="en-US" b="1">
              <a:solidFill>
                <a:schemeClr val="tx1"/>
              </a:solidFill>
              <a:highlight>
                <a:srgbClr val="00FF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90545" y="4872355"/>
            <a:ext cx="6525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金钥匙：</a:t>
            </a:r>
            <a:r>
              <a:rPr lang="en-US" b="1">
                <a:solidFill>
                  <a:schemeClr val="bg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b="1">
                <a:solidFill>
                  <a:schemeClr val="bg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点右侧出金钥匙，小结构还未完整（一周打理一次）</a:t>
            </a:r>
            <a:endParaRPr lang="zh-CN" altLang="en-US" b="1">
              <a:solidFill>
                <a:schemeClr val="bg1"/>
              </a:solidFill>
              <a:highlight>
                <a:srgbClr val="FF00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6380" y="5321300"/>
            <a:ext cx="3850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低吸：回踩钓鱼线</a:t>
            </a:r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低吸（每日跟踪）</a:t>
            </a:r>
            <a:endParaRPr lang="zh-CN" altLang="en-US" b="1">
              <a:solidFill>
                <a:schemeClr val="tx1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5615" y="5751830"/>
            <a:ext cx="3621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highlight>
                  <a:srgbClr val="80008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持仓：体系内持仓的股票</a:t>
            </a:r>
            <a:r>
              <a:rPr lang="zh-CN" altLang="en-US" b="1">
                <a:solidFill>
                  <a:schemeClr val="bg1"/>
                </a:solidFill>
                <a:highlight>
                  <a:srgbClr val="800080"/>
                </a:highlight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（总结）</a:t>
            </a:r>
            <a:endParaRPr lang="zh-CN" altLang="en-US" b="1">
              <a:solidFill>
                <a:schemeClr val="bg1"/>
              </a:solidFill>
              <a:highlight>
                <a:srgbClr val="800080"/>
              </a:highlight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7305" y="521970"/>
            <a:ext cx="2944495" cy="1092835"/>
          </a:xfrm>
        </p:spPr>
        <p:txBody>
          <a:bodyPr/>
          <a:p>
            <a:pPr algn="l"/>
            <a:r>
              <a:rPr lang="zh-CN" altLang="en-US" sz="3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打理自选股池</a:t>
            </a:r>
            <a:endParaRPr lang="zh-CN" altLang="en-US" sz="32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70" y="876300"/>
            <a:ext cx="7303770" cy="29032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93820" y="4423410"/>
            <a:ext cx="520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后脚长：符合取点</a:t>
            </a:r>
            <a:r>
              <a:rPr lang="en-US" altLang="zh-CN" b="1">
                <a:solidFill>
                  <a:schemeClr val="bg1"/>
                </a:solidFill>
                <a:highlight>
                  <a:srgbClr val="0000FF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后脚长（两周打理一次）</a:t>
            </a:r>
            <a:endParaRPr lang="zh-CN" altLang="en-US" b="1">
              <a:solidFill>
                <a:schemeClr val="bg1"/>
              </a:solidFill>
              <a:highlight>
                <a:srgbClr val="0000FF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1055"/>
            <a:ext cx="4001770" cy="657860"/>
          </a:xfrm>
        </p:spPr>
        <p:txBody>
          <a:bodyPr>
            <a:normAutofit/>
          </a:bodyPr>
          <a:p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强化版主升</a:t>
            </a:r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</a:rPr>
              <a:t>买点标准</a:t>
            </a:r>
            <a:endParaRPr lang="zh-CN" altLang="en-US" sz="2800" b="1" dirty="0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1544320"/>
            <a:ext cx="10779760" cy="4558665"/>
          </a:xfrm>
        </p:spPr>
        <p:txBody>
          <a:bodyPr>
            <a:normAutofit/>
          </a:bodyPr>
          <a:p>
            <a:pPr marL="0" indent="0" algn="l">
              <a:buNone/>
            </a:pPr>
            <a:br>
              <a:rPr lang="zh-CN" altLang="en-US" sz="222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符合选股标准，</a:t>
            </a:r>
            <a:r>
              <a:rPr lang="zh-CN" altLang="en-US" sz="222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试盘过小二高后</a:t>
            </a: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第一次回踩到钓鱼线</a:t>
            </a: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2、错过第一次回踩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，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在没有触发止盈和纠错标准的情况下，再次回踩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钓鱼线</a:t>
            </a: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22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br>
              <a:rPr lang="zh-CN" altLang="en-US" sz="222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22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</a:t>
            </a:r>
            <a:endParaRPr lang="en-US" altLang="zh-CN" sz="222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r>
              <a:rPr lang="zh-CN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回踩钓鱼线与</a:t>
            </a:r>
            <a:r>
              <a:rPr lang="en-US" altLang="zh-CN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K</a:t>
            </a:r>
            <a:r>
              <a:rPr lang="zh-CN" altLang="en-US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线是阴线还是阳线</a:t>
            </a:r>
            <a:r>
              <a:rPr lang="zh-CN" altLang="en-US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没关系</a:t>
            </a:r>
            <a:endParaRPr lang="zh-CN" altLang="en-US" sz="222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r>
              <a:rPr lang="zh-CN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多空趋势线是红是绿</a:t>
            </a:r>
            <a:r>
              <a:rPr lang="zh-CN" altLang="en-US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没关系</a:t>
            </a:r>
            <a:endParaRPr lang="zh-CN" sz="222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r>
              <a:rPr lang="zh-CN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操盘决策是资金流入还是流出</a:t>
            </a:r>
            <a:r>
              <a:rPr lang="zh-CN" altLang="en-US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没关系</a:t>
            </a:r>
            <a:endParaRPr lang="zh-CN" sz="222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2220" b="1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100" y="707390"/>
            <a:ext cx="770890" cy="770890"/>
          </a:xfrm>
          <a:prstGeom prst="rect">
            <a:avLst/>
          </a:prstGeom>
        </p:spPr>
      </p:pic>
      <p:pic>
        <p:nvPicPr>
          <p:cNvPr id="5" name="图片 2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38483" y="2979492"/>
            <a:ext cx="2822896" cy="28228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3125" y="766445"/>
            <a:ext cx="5669280" cy="690880"/>
          </a:xfrm>
        </p:spPr>
        <p:txBody>
          <a:bodyPr>
            <a:normAutofit/>
          </a:bodyPr>
          <a:p>
            <a:pPr algn="l"/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强化版主升</a:t>
            </a:r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卖出标准</a:t>
            </a:r>
            <a:r>
              <a:rPr lang="en-US" altLang="zh-CN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</a:t>
            </a:r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止盈标准</a:t>
            </a:r>
            <a:endParaRPr lang="zh-CN" altLang="en-US" sz="28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73125" y="2363470"/>
            <a:ext cx="10426700" cy="2251075"/>
          </a:xfrm>
        </p:spPr>
        <p:txBody>
          <a:bodyPr>
            <a:normAutofit lnSpcReduction="20000"/>
          </a:bodyPr>
          <a:p>
            <a:pPr marL="0" indent="0" algn="l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</a:t>
            </a:r>
            <a:b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止盈标准：按照标准买入，累计涨幅超过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5%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减半仓，剩余等多空趋势线翻绿清仓</a:t>
            </a:r>
            <a:endParaRPr lang="zh-CN" altLang="en-US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（出现涨停板后，直到不封板后减半仓，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剩余等多空趋势线翻绿清仓）</a:t>
            </a:r>
            <a:endParaRPr lang="zh-CN" altLang="en-US" sz="20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br>
              <a:rPr lang="zh-CN" altLang="en-US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0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注意：</a:t>
            </a:r>
            <a:r>
              <a:rPr lang="zh-CN" altLang="en-US" sz="18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卖出时，不需要看多空趋势线是红是绿，不需要看操盘决策是否出白</a:t>
            </a:r>
            <a:endParaRPr lang="zh-CN" altLang="en-US" sz="16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pic>
        <p:nvPicPr>
          <p:cNvPr id="5" name="图片 2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17937" y="3183359"/>
            <a:ext cx="2615820" cy="26158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817370"/>
            <a:ext cx="9813290" cy="4135755"/>
          </a:xfrm>
        </p:spPr>
        <p:txBody>
          <a:bodyPr>
            <a:normAutofit/>
          </a:bodyPr>
          <a:p>
            <a:pPr marL="0" indent="0" algn="l">
              <a:buNone/>
            </a:pPr>
            <a:endParaRPr lang="zh-CN" altLang="en-US" sz="20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、盘中跌破持仓当天钓鱼线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5%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，立即触发纠错（钓鱼线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*0.95&gt;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当下最低价）</a:t>
            </a:r>
            <a:endParaRPr lang="en-US" altLang="zh-CN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、连续两天收盘价跌破钓鱼线，第二天收盘前纠错</a:t>
            </a:r>
            <a:endParaRPr lang="zh-CN" altLang="en-US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以上两个标准触发任意一条立即纠错</a:t>
            </a:r>
            <a:br>
              <a:rPr lang="zh-CN" altLang="en-US" sz="16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16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0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纠错的意义：</a:t>
            </a:r>
            <a:endParaRPr lang="zh-CN" altLang="en-US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不要抱有侥幸心理，来考验自己持股的耐心：</a:t>
            </a:r>
            <a:r>
              <a:rPr lang="zh-CN" altLang="en-US" sz="1600" b="1" u="sng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先虑风险，后虑收益</a:t>
            </a:r>
            <a:endParaRPr lang="zh-CN" altLang="en-US" sz="1600" b="1" u="sng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赚的是长远的钱，而不是靠一个股票暴富，不能因为急着赚钱而忽略了标准</a:t>
            </a:r>
            <a:endParaRPr lang="zh-CN" altLang="en-US" sz="16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2000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20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708" y="2821533"/>
            <a:ext cx="2621507" cy="2615411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863600"/>
            <a:ext cx="5257800" cy="607695"/>
          </a:xfrm>
        </p:spPr>
        <p:txBody>
          <a:bodyPr>
            <a:normAutofit fontScale="90000"/>
          </a:bodyPr>
          <a:p>
            <a:pPr algn="l"/>
            <a:r>
              <a:rPr lang="zh-CN" altLang="en-US" sz="311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强化版主升卖出标准</a:t>
            </a:r>
            <a:r>
              <a:rPr lang="en-US" altLang="zh-CN" sz="311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</a:t>
            </a:r>
            <a:r>
              <a:rPr lang="zh-CN" altLang="en-US" sz="311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纠错标准</a:t>
            </a:r>
            <a:endParaRPr lang="zh-CN" altLang="en-US" sz="311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82955"/>
            <a:ext cx="960056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臧盛迎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【A0150623100007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526915"/>
            <a:ext cx="5584825" cy="1198245"/>
          </a:xfrm>
        </p:spPr>
        <p:txBody>
          <a:bodyPr>
            <a:normAutofit/>
          </a:bodyPr>
          <a:p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768985"/>
            <a:ext cx="9458960" cy="5320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6520" y="3131185"/>
            <a:ext cx="8459470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选股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优选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持股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卖出</a:t>
            </a:r>
            <a:endParaRPr lang="zh-CN" altLang="en-US" sz="4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690" y="4625340"/>
            <a:ext cx="3101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取点规则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复盘打理自选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0275" y="2259330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两有两无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5340" y="4717415"/>
            <a:ext cx="2374265" cy="102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回踩低吸标准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总仓位管理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1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9090" y="217614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没有触发止盈和纠错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9540" y="4029075"/>
            <a:ext cx="76200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252345" y="4029075"/>
            <a:ext cx="66675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6090" y="2544445"/>
            <a:ext cx="597535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↓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1270" y="2627630"/>
            <a:ext cx="814070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3758565" y="2544445"/>
            <a:ext cx="60579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↓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8261985" y="4020820"/>
            <a:ext cx="614045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90790" y="4717415"/>
            <a:ext cx="25742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止盈标准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纠错标准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610" y="750570"/>
            <a:ext cx="3524885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建立主升</a:t>
            </a:r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交易思路</a:t>
            </a:r>
            <a:endParaRPr lang="zh-CN" altLang="en-US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100" y="764540"/>
            <a:ext cx="732155" cy="742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47770" y="1006475"/>
            <a:ext cx="3916680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市场的走势是波动性的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4705" y="1746885"/>
            <a:ext cx="10029825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623570"/>
            <a:ext cx="10515600" cy="1325563"/>
          </a:xfrm>
        </p:spPr>
        <p:txBody>
          <a:bodyPr/>
          <a:p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仓控管理的标准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255" y="1633855"/>
            <a:ext cx="10513695" cy="4535170"/>
          </a:xfrm>
        </p:spPr>
        <p:txBody>
          <a:bodyPr/>
          <a:p>
            <a:pPr marL="0" indent="0" algn="l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总仓位</a:t>
            </a:r>
            <a:r>
              <a:rPr lang="zh-CN" altLang="en-US" sz="20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中证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1000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指数（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000852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60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分钟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周线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月线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四个级别</a:t>
            </a:r>
            <a:r>
              <a:rPr lang="zh-CN" altLang="en-US" sz="2400" b="1" u="sng" dirty="0">
                <a:solidFill>
                  <a:srgbClr val="F00EDE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多</a:t>
            </a:r>
            <a:r>
              <a:rPr lang="zh-CN" altLang="en-US" sz="2400" b="1" u="sng" dirty="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空</a:t>
            </a:r>
            <a:r>
              <a:rPr lang="zh-CN" altLang="en-US" sz="2400" b="1" u="sng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趋势线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有一个翻红就对应加两成仓，全部翻红是八成仓。</a:t>
            </a:r>
            <a:endParaRPr lang="zh-CN" altLang="en-US" sz="20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60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分钟多空趋势线当天翻红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翻绿，如何调整？</a:t>
            </a: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个股仓位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单支个股的仓位不超过当下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总仓位的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20%</a:t>
            </a:r>
            <a:br>
              <a:rPr lang="zh-CN" altLang="en-US" sz="2000" dirty="0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dirty="0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000" b="1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2000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注意：个股的仓位调整，不按个股的多空趋势线来定，按照体系的卖出规则来。</a:t>
            </a:r>
            <a:endParaRPr lang="zh-CN" altLang="en-US" sz="2000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100" y="707390"/>
            <a:ext cx="732155" cy="732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5190" y="267208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跌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56215" y="267208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上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5110" y="1043940"/>
            <a:ext cx="5881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为什么资金有这样的运作过程？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375" y="256095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交易信心逐步丧失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78845" y="256095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交易信心逐步爆棚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100" y="707390"/>
            <a:ext cx="994189" cy="9941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2035175"/>
            <a:ext cx="8801100" cy="3333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69530" y="297561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拉高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91325" y="43954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试盘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3640" y="450723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</a:rPr>
              <a:t>洗盘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2790" y="338518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建仓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33510" y="39236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出货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9" name="图片 8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86205" y="873125"/>
            <a:ext cx="4710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强化版主升取点标准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3" name="图片 2" descr="企业微信截图_17297360384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05" y="1471295"/>
            <a:ext cx="10487025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5" y="1691640"/>
            <a:ext cx="6991350" cy="3914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47330" y="3002915"/>
            <a:ext cx="3781425" cy="205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先学会</a:t>
            </a:r>
            <a:r>
              <a:rPr lang="zh-CN" sz="28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大结构</a:t>
            </a:r>
            <a:r>
              <a:rPr lang="zh-CN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取对这</a:t>
            </a:r>
            <a:r>
              <a:rPr lang="en-US" altLang="zh-CN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个点，也就会选股了</a:t>
            </a:r>
            <a:br>
              <a:rPr lang="zh-CN" altLang="en-US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需要用操盘决策</a:t>
            </a:r>
            <a:endParaRPr lang="zh-CN" altLang="en-US" sz="280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6205" y="873125"/>
            <a:ext cx="2395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大结构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TEMPLATE_CATEGORY" val="diagram"/>
  <p:tag name="KSO_WM_TEMPLATE_INDEX" val="20181958"/>
  <p:tag name="KSO_WM_TAG_VERSION" val="1.0"/>
  <p:tag name="KSO_WM_BEAUTIFY_FLAG" val=""/>
  <p:tag name="KSO_WM_UNIT_TYPE" val="l_h_f"/>
  <p:tag name="KSO_WM_UNIT_INDEX" val="172_1_1"/>
  <p:tag name="KSO_WM_UNIT_ID" val="diagram20181958_2*l_h_f*172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UNIT_PRESET_TEXT" val="2,300,000"/>
  <p:tag name="KSO_WM_UNIT_TEXT_FILL_FORE_SCHEMECOLOR_INDEX" val="6"/>
  <p:tag name="KSO_WM_UNIT_TEXT_FILL_TYPE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CATEGORY" val="diagram"/>
  <p:tag name="KSO_WM_TEMPLATE_INDEX" val="20181958"/>
  <p:tag name="KSO_WM_TAG_VERSION" val="1.0"/>
  <p:tag name="KSO_WM_BEAUTIFY_FLAG" val=""/>
  <p:tag name="KSO_WM_UNIT_TYPE" val="l_h_f"/>
  <p:tag name="KSO_WM_UNIT_INDEX" val="172_1_1"/>
  <p:tag name="KSO_WM_UNIT_ID" val="diagram20181958_2*l_h_f*172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UNIT_PRESET_TEXT" val="2,300,000"/>
  <p:tag name="KSO_WM_UNIT_TEXT_FILL_FORE_SCHEMECOLOR_INDEX" val="6"/>
  <p:tag name="KSO_WM_UNIT_TEXT_FILL_TYPE" val="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OWFkNTJkYmZmNzlkMDMzZWJhM2FkZmI2OGYyNWQxOT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2135</Words>
  <Application>WPS 演示</Application>
  <PresentationFormat>宽屏</PresentationFormat>
  <Paragraphs>197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方正黑体简体</vt:lpstr>
      <vt:lpstr>汉仪颜楷简</vt:lpstr>
      <vt:lpstr>微软雅黑</vt:lpstr>
      <vt:lpstr>Arial Unicode MS</vt:lpstr>
      <vt:lpstr>Calibri</vt:lpstr>
      <vt:lpstr>WPS</vt:lpstr>
      <vt:lpstr>投资有风险，入市需谨慎！</vt:lpstr>
      <vt:lpstr>PowerPoint 演示文稿</vt:lpstr>
      <vt:lpstr>PowerPoint 演示文稿</vt:lpstr>
      <vt:lpstr>PowerPoint 演示文稿</vt:lpstr>
      <vt:lpstr>PowerPoint 演示文稿</vt:lpstr>
      <vt:lpstr> 仓控管理的标准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打理自选股池</vt:lpstr>
      <vt:lpstr>强化版主升买点标准</vt:lpstr>
      <vt:lpstr>强化版主升卖出标准-止盈标准</vt:lpstr>
      <vt:lpstr>强化版主升卖出标准-纠错标准</vt:lpstr>
      <vt:lpstr>PowerPoint 演示文稿</vt:lpstr>
      <vt:lpstr>投资有风险，入市需谨慎！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龙头股助教王冬冬</cp:lastModifiedBy>
  <cp:revision>21</cp:revision>
  <dcterms:created xsi:type="dcterms:W3CDTF">2024-10-14T05:06:00Z</dcterms:created>
  <dcterms:modified xsi:type="dcterms:W3CDTF">2024-11-12T08:13:22Z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E4792C689E5240898EDBE4F29B79611D_13</vt:lpwstr>
  </property>
</Properties>
</file>