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3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827" r:id="rId3"/>
    <p:sldId id="838" r:id="rId4"/>
    <p:sldId id="856" r:id="rId5"/>
    <p:sldId id="860" r:id="rId6"/>
    <p:sldId id="861" r:id="rId7"/>
    <p:sldId id="862" r:id="rId8"/>
    <p:sldId id="875" r:id="rId9"/>
    <p:sldId id="872" r:id="rId10"/>
    <p:sldId id="874" r:id="rId11"/>
    <p:sldId id="873" r:id="rId12"/>
    <p:sldId id="868" r:id="rId13"/>
    <p:sldId id="869" r:id="rId14"/>
    <p:sldId id="871" r:id="rId15"/>
    <p:sldId id="870" r:id="rId16"/>
    <p:sldId id="836" r:id="rId17"/>
    <p:sldId id="854" r:id="rId18"/>
    <p:sldId id="837" r:id="rId19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5" clrIdx="0"/>
  <p:cmAuthor id="2" name="作者" initials="作" lastIdx="0" clrIdx="1"/>
  <p:cmAuthor id="3" name="sharo" initials="s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gs" Target="tags/tag33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E:\YiYi\王荟一\1王荟一\2018-3-2\李青元\2020-2021龙头股\2021\ppt 封面10-13.jpgppt 封面10-13"/>
          <p:cNvPicPr>
            <a:picLocks noChangeAspect="1"/>
          </p:cNvPicPr>
          <p:nvPr userDrawn="1"/>
        </p:nvPicPr>
        <p:blipFill>
          <a:blip r:embed="rId12"/>
          <a:srcRect/>
          <a:stretch>
            <a:fillRect/>
          </a:stretch>
        </p:blipFill>
        <p:spPr>
          <a:xfrm>
            <a:off x="635" y="1270"/>
            <a:ext cx="12190730" cy="68548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image" Target="../media/image15.png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image" Target="../media/image4.png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image" Target="../media/image4.png"/><Relationship Id="rId1" Type="http://schemas.openxmlformats.org/officeDocument/2006/relationships/tags" Target="../tags/tag2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tags" Target="../tags/tag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标题 8"/>
          <p:cNvSpPr/>
          <p:nvPr>
            <p:ph type="ctrTitle" idx="2"/>
            <p:custDataLst>
              <p:tags r:id="rId1"/>
            </p:custDataLst>
          </p:nvPr>
        </p:nvSpPr>
        <p:spPr>
          <a:xfrm>
            <a:off x="1764030" y="1380490"/>
            <a:ext cx="5079365" cy="1056005"/>
          </a:xfrm>
        </p:spPr>
        <p:txBody>
          <a:bodyPr>
            <a:normAutofit/>
          </a:bodyPr>
          <a:p>
            <a:pPr algn="l"/>
            <a:r>
              <a:rPr lang="zh-CN" altLang="en-US" sz="49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主升系列课程</a:t>
            </a:r>
            <a:r>
              <a:rPr lang="zh-CN" altLang="en-US" b="1"/>
              <a:t> </a:t>
            </a:r>
            <a:endParaRPr lang="zh-CN" altLang="en-US" b="1"/>
          </a:p>
        </p:txBody>
      </p:sp>
      <p:pic>
        <p:nvPicPr>
          <p:cNvPr id="23" name="图片 22" descr="趋势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2330" y="1591310"/>
            <a:ext cx="3172460" cy="31724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64030" y="3656965"/>
            <a:ext cx="48012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涨停复盘与板块梳理</a:t>
            </a:r>
            <a:endParaRPr lang="zh-CN" altLang="en-US" sz="40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29615"/>
            <a:ext cx="10069830" cy="54413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39140"/>
            <a:ext cx="11905615" cy="54571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49300"/>
            <a:ext cx="11841480" cy="54279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09930"/>
            <a:ext cx="11990070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20090"/>
            <a:ext cx="11905615" cy="545719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1035" y="766445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22590" y="1242060"/>
            <a:ext cx="3601085" cy="3601085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4"/>
            </p:custDataLst>
          </p:nvPr>
        </p:nvSpPr>
        <p:spPr>
          <a:xfrm>
            <a:off x="819156" y="2299508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5"/>
            </p:custDataLst>
          </p:nvPr>
        </p:nvSpPr>
        <p:spPr>
          <a:xfrm>
            <a:off x="8162610" y="5229995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768475" y="3429000"/>
            <a:ext cx="6121400" cy="2599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sz="20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19150" y="2792730"/>
            <a:ext cx="6966585" cy="15233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7832d77b76c05bb798b9f00c86b7f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1035" y="766445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22590" y="1242060"/>
            <a:ext cx="3601085" cy="3601085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4"/>
            </p:custDataLst>
          </p:nvPr>
        </p:nvSpPr>
        <p:spPr>
          <a:xfrm>
            <a:off x="819156" y="2299508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5"/>
            </p:custDataLst>
          </p:nvPr>
        </p:nvSpPr>
        <p:spPr>
          <a:xfrm>
            <a:off x="8162610" y="5229995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768475" y="3429000"/>
            <a:ext cx="6552565" cy="2599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sz="28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知行合一平常心欲速则不达</a:t>
            </a:r>
            <a:endParaRPr lang="zh-CN" sz="28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035" y="767080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2590" y="1242060"/>
            <a:ext cx="3395980" cy="3395980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5"/>
            </p:custDataLst>
          </p:nvPr>
        </p:nvSpPr>
        <p:spPr>
          <a:xfrm>
            <a:off x="932186" y="1681653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r"/>
            <a:endParaRPr lang="zh-CN" altLang="en-US" sz="6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6"/>
            </p:custDataLst>
          </p:nvPr>
        </p:nvSpPr>
        <p:spPr>
          <a:xfrm>
            <a:off x="7845745" y="4843280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55700" y="2390140"/>
            <a:ext cx="630999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建立自己的交易核心框架，一切学习的东西都是在辅助加强核心框架的操作，系统性思维</a:t>
            </a:r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r>
              <a:rPr lang="zh-CN" alt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见路不走是一种对自己交易的尊重，什么钱都想赚的人往往什么都赚不到，</a:t>
            </a:r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r>
              <a:rPr lang="zh-CN" alt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高手只赚一种钱，十年磨一剑</a:t>
            </a:r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32180" y="1979930"/>
            <a:ext cx="55759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系统性复盘的两种主要思路</a:t>
            </a:r>
            <a:endParaRPr lang="zh-CN" altLang="en-US" sz="24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035" y="767080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2590" y="1242060"/>
            <a:ext cx="3395980" cy="3395980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5"/>
            </p:custDataLst>
          </p:nvPr>
        </p:nvSpPr>
        <p:spPr>
          <a:xfrm>
            <a:off x="932186" y="1681653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r"/>
            <a:endParaRPr lang="zh-CN" altLang="en-US" sz="6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6"/>
            </p:custDataLst>
          </p:nvPr>
        </p:nvSpPr>
        <p:spPr>
          <a:xfrm>
            <a:off x="7845745" y="4843280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38300" y="2896235"/>
            <a:ext cx="5915025" cy="2660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endParaRPr lang="zh-CN" altLang="en-US" b="1">
              <a:solidFill>
                <a:srgbClr val="C00000"/>
              </a:solidFill>
            </a:endParaRPr>
          </a:p>
          <a:p>
            <a:pPr algn="ctr"/>
            <a:endParaRPr lang="zh-CN" altLang="en-US" b="1">
              <a:solidFill>
                <a:srgbClr val="C00000"/>
              </a:solidFill>
            </a:endParaRPr>
          </a:p>
          <a:p>
            <a:pPr algn="ctr"/>
            <a:r>
              <a:rPr lang="zh-CN" altLang="en-US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自上而下</a:t>
            </a:r>
            <a:r>
              <a:rPr lang="en-US" altLang="zh-CN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——</a:t>
            </a:r>
            <a:r>
              <a:rPr lang="zh-CN" altLang="en-US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先大盘（天时配合），再板块，最后个股</a:t>
            </a:r>
            <a:endParaRPr lang="zh-CN" altLang="en-US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ctr"/>
            <a:endParaRPr lang="zh-CN" altLang="en-US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ctr"/>
            <a:endParaRPr lang="zh-CN" altLang="en-US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ctr"/>
            <a:r>
              <a:rPr lang="zh-CN" altLang="en-US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自下而上</a:t>
            </a:r>
            <a:r>
              <a:rPr lang="en-US" altLang="zh-CN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——</a:t>
            </a:r>
            <a:r>
              <a:rPr lang="zh-CN" altLang="en-US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先个股（强扭转），再板块，大盘确认</a:t>
            </a:r>
            <a:endParaRPr lang="zh-CN" altLang="en-US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32180" y="1979930"/>
            <a:ext cx="46151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三位一体</a:t>
            </a:r>
            <a:r>
              <a:rPr lang="en-US" altLang="zh-CN" sz="24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——</a:t>
            </a:r>
            <a:r>
              <a:rPr lang="zh-CN" altLang="en-US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大盘，板块，个股</a:t>
            </a:r>
            <a:endParaRPr lang="zh-CN" altLang="en-US" sz="24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035" y="767080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2590" y="1242060"/>
            <a:ext cx="3395980" cy="3395980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5"/>
            </p:custDataLst>
          </p:nvPr>
        </p:nvSpPr>
        <p:spPr>
          <a:xfrm>
            <a:off x="932186" y="1681653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r"/>
            <a:endParaRPr lang="zh-CN" altLang="en-US" sz="6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6"/>
            </p:custDataLst>
          </p:nvPr>
        </p:nvSpPr>
        <p:spPr>
          <a:xfrm>
            <a:off x="7845745" y="4843280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32760" y="3371850"/>
            <a:ext cx="3864610" cy="2660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大盘环境是天时（</a:t>
            </a:r>
            <a:r>
              <a:rPr lang="zh-CN" altLang="en-US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以多空趋势线的不同级别变化参考指数的走势</a:t>
            </a:r>
            <a:r>
              <a:rPr lang="zh-CN" altLang="en-US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</a:rPr>
              <a:t>），板块顺势，个股关注强扭转</a:t>
            </a:r>
            <a:endParaRPr lang="zh-CN" altLang="en-US" b="1">
              <a:solidFill>
                <a:schemeClr val="tx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endParaRPr lang="zh-CN" altLang="en-US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endParaRPr lang="zh-CN" altLang="en-US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r>
              <a:rPr lang="zh-CN" altLang="en-US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以史为鉴，知兴替，识多空，顺周期</a:t>
            </a:r>
            <a:r>
              <a:rPr lang="zh-CN" altLang="en-US" b="1">
                <a:solidFill>
                  <a:srgbClr val="C00000"/>
                </a:solidFill>
              </a:rPr>
              <a:t>，</a:t>
            </a:r>
            <a:endParaRPr lang="zh-CN" altLang="en-US" b="1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32180" y="1979930"/>
            <a:ext cx="55759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位置定性</a:t>
            </a:r>
            <a:r>
              <a:rPr lang="en-US" altLang="zh-CN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——</a:t>
            </a:r>
            <a:r>
              <a:rPr lang="zh-CN" altLang="en-US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主要指数交互印证识多空</a:t>
            </a:r>
            <a:endParaRPr lang="zh-CN" altLang="en-US" sz="24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035" y="767080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2590" y="1242060"/>
            <a:ext cx="3395980" cy="3395980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5"/>
            </p:custDataLst>
          </p:nvPr>
        </p:nvSpPr>
        <p:spPr>
          <a:xfrm>
            <a:off x="932186" y="1681653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r"/>
            <a:endParaRPr lang="zh-CN" altLang="en-US" sz="6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6"/>
            </p:custDataLst>
          </p:nvPr>
        </p:nvSpPr>
        <p:spPr>
          <a:xfrm>
            <a:off x="7845745" y="4843280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90470" y="2896235"/>
            <a:ext cx="3864610" cy="2660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 b="1">
              <a:solidFill>
                <a:srgbClr val="C00000"/>
              </a:solidFill>
            </a:endParaRPr>
          </a:p>
          <a:p>
            <a:endParaRPr lang="zh-CN" altLang="en-US" b="1">
              <a:solidFill>
                <a:srgbClr val="C00000"/>
              </a:solidFill>
            </a:endParaRPr>
          </a:p>
          <a:p>
            <a:r>
              <a:rPr lang="zh-CN" altLang="en-US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趋势不会一天形成，也不会一天结束，每一个阶段都有对应阶段的特征，客观跟随，等市场表态，</a:t>
            </a:r>
            <a:endParaRPr lang="zh-CN" altLang="en-US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32180" y="1979930"/>
            <a:ext cx="55759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位置定性</a:t>
            </a:r>
            <a:r>
              <a:rPr lang="en-US" altLang="zh-CN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——</a:t>
            </a:r>
            <a:r>
              <a:rPr lang="zh-CN" altLang="en-US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主要指数交互印证识多空</a:t>
            </a:r>
            <a:endParaRPr lang="zh-CN" altLang="en-US" sz="24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035" y="767080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2590" y="1242060"/>
            <a:ext cx="3395980" cy="3395980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5"/>
            </p:custDataLst>
          </p:nvPr>
        </p:nvSpPr>
        <p:spPr>
          <a:xfrm>
            <a:off x="932186" y="1681653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r"/>
            <a:endParaRPr lang="zh-CN" altLang="en-US" sz="6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6"/>
            </p:custDataLst>
          </p:nvPr>
        </p:nvSpPr>
        <p:spPr>
          <a:xfrm>
            <a:off x="7845745" y="4843280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53870" y="2896235"/>
            <a:ext cx="5114925" cy="2660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 b="1">
              <a:solidFill>
                <a:srgbClr val="C00000"/>
              </a:solidFill>
            </a:endParaRPr>
          </a:p>
          <a:p>
            <a:endParaRPr lang="zh-CN" altLang="en-US" b="1">
              <a:solidFill>
                <a:srgbClr val="C00000"/>
              </a:solidFill>
            </a:endParaRPr>
          </a:p>
          <a:p>
            <a:r>
              <a:rPr lang="zh-CN" altLang="en-US" sz="4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反抽</a:t>
            </a:r>
            <a:r>
              <a:rPr lang="en-US" altLang="zh-CN" sz="4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-</a:t>
            </a:r>
            <a:r>
              <a:rPr lang="zh-CN" altLang="en-US" sz="4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反弹</a:t>
            </a:r>
            <a:r>
              <a:rPr lang="en-US" altLang="zh-CN" sz="4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-</a:t>
            </a:r>
            <a:r>
              <a:rPr lang="zh-CN" altLang="en-US" sz="4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反转</a:t>
            </a:r>
            <a:endParaRPr lang="zh-CN" altLang="en-US" sz="40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30250"/>
            <a:ext cx="11905615" cy="54571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19455"/>
            <a:ext cx="11924665" cy="54660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19455"/>
            <a:ext cx="11905615" cy="545719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PP_MARK_KEY" val="3420c857-2dba-43f8-9f24-4fe87479c3ec"/>
  <p:tag name="COMMONDATA" val="eyJoZGlkIjoiOWMwMjhhMGZkMTlmYjMyNGZlNDNiNTYxNzUzNzllNWQifQ==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333</Words>
  <Application>WPS 演示</Application>
  <PresentationFormat>宽屏</PresentationFormat>
  <Paragraphs>37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宋体</vt:lpstr>
      <vt:lpstr>Wingdings</vt:lpstr>
      <vt:lpstr>方正黑体简体</vt:lpstr>
      <vt:lpstr>微软雅黑</vt:lpstr>
      <vt:lpstr>Calibri</vt:lpstr>
      <vt:lpstr>Arial Unicode MS</vt:lpstr>
      <vt:lpstr>Office 主题</vt:lpstr>
      <vt:lpstr>主升系列课程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狂草</cp:lastModifiedBy>
  <cp:revision>140</cp:revision>
  <dcterms:created xsi:type="dcterms:W3CDTF">2021-07-12T09:18:00Z</dcterms:created>
  <dcterms:modified xsi:type="dcterms:W3CDTF">2024-08-23T07:49:44Z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84474D91C63C4303A480CBC4E76B35F4_13</vt:lpwstr>
  </property>
  <property fmtid="{D5CDD505-2E9C-101B-9397-08002B2CF9AE}" pid="3" name="KSOProductBuildVer">
    <vt:lpwstr>2052-12.1.0.17827</vt:lpwstr>
  </property>
</Properties>
</file>