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66" r:id="rId3"/>
    <p:sldId id="256" r:id="rId5"/>
    <p:sldId id="267" r:id="rId6"/>
    <p:sldId id="257" r:id="rId7"/>
    <p:sldId id="258" r:id="rId8"/>
    <p:sldId id="261" r:id="rId9"/>
    <p:sldId id="260" r:id="rId10"/>
    <p:sldId id="259" r:id="rId11"/>
    <p:sldId id="268" r:id="rId12"/>
    <p:sldId id="262" r:id="rId13"/>
    <p:sldId id="264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785495"/>
            <a:ext cx="8903970" cy="5287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68420" y="2845435"/>
            <a:ext cx="36156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ym typeface="+mn-ea"/>
              </a:rPr>
              <a:t>量化</a:t>
            </a:r>
            <a:r>
              <a:rPr lang="en-US" altLang="zh-CN" sz="3200" b="1">
                <a:sym typeface="+mn-ea"/>
              </a:rPr>
              <a:t>3</a:t>
            </a:r>
            <a:r>
              <a:rPr lang="zh-CN" altLang="en-US" sz="3200" b="1">
                <a:sym typeface="+mn-ea"/>
              </a:rPr>
              <a:t>段上涨标准</a:t>
            </a:r>
            <a:endParaRPr lang="zh-CN" altLang="en-US" sz="3200" b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345" y="1314450"/>
            <a:ext cx="6924675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07030" y="1926590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量化指标：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>
                <a:sym typeface="+mn-ea"/>
              </a:rPr>
              <a:t>1</a:t>
            </a:r>
            <a:r>
              <a:rPr lang="zh-CN" altLang="en-US" sz="2800" b="1">
                <a:sym typeface="+mn-ea"/>
              </a:rPr>
              <a:t>、收盘价</a:t>
            </a:r>
            <a:endParaRPr lang="zh-CN" altLang="en-US" sz="2800" b="1"/>
          </a:p>
          <a:p>
            <a:endParaRPr lang="zh-CN" altLang="en-US" sz="2800" b="1"/>
          </a:p>
          <a:p>
            <a:r>
              <a:rPr lang="en-US" altLang="zh-CN" sz="2800" b="1">
                <a:sym typeface="+mn-ea"/>
              </a:rPr>
              <a:t>2</a:t>
            </a:r>
            <a:r>
              <a:rPr lang="zh-CN" altLang="en-US" sz="2800" b="1">
                <a:sym typeface="+mn-ea"/>
              </a:rPr>
              <a:t>、</a:t>
            </a:r>
            <a:r>
              <a:rPr lang="zh-CN" altLang="en-US" sz="2800" b="1">
                <a:highlight>
                  <a:srgbClr val="FFFF00"/>
                </a:highlight>
                <a:sym typeface="+mn-ea"/>
              </a:rPr>
              <a:t>白色</a:t>
            </a:r>
            <a:r>
              <a:rPr lang="zh-CN" altLang="en-US" sz="2800" b="1">
                <a:sym typeface="+mn-ea"/>
              </a:rPr>
              <a:t>心动线和</a:t>
            </a:r>
            <a:r>
              <a:rPr lang="zh-CN" altLang="en-US" sz="2800" b="1">
                <a:highlight>
                  <a:srgbClr val="FFFF00"/>
                </a:highlight>
                <a:sym typeface="+mn-ea"/>
              </a:rPr>
              <a:t>黄色</a:t>
            </a:r>
            <a:r>
              <a:rPr lang="zh-CN" altLang="en-US" sz="2800" b="1">
                <a:sym typeface="+mn-ea"/>
              </a:rPr>
              <a:t>保命线</a:t>
            </a:r>
            <a:endParaRPr lang="zh-CN" alt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995" y="768985"/>
            <a:ext cx="11120755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665" y="1671320"/>
            <a:ext cx="74453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段上涨的标准：</a:t>
            </a:r>
            <a:endParaRPr lang="zh-CN" altLang="en-US" sz="2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股价从最低点开始上涨途中，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收盘价站上</a:t>
            </a:r>
            <a:r>
              <a:rPr lang="zh-CN" altLang="en-US" sz="2400">
                <a:sym typeface="+mn-ea"/>
              </a:rPr>
              <a:t>（大于等于）</a:t>
            </a:r>
            <a:r>
              <a:rPr lang="zh-CN" altLang="en-US" sz="2400">
                <a:solidFill>
                  <a:schemeClr val="bg1"/>
                </a:solidFill>
                <a:highlight>
                  <a:srgbClr val="000000"/>
                </a:highlight>
                <a:sym typeface="+mn-ea"/>
              </a:rPr>
              <a:t>白色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心动线</a:t>
            </a:r>
            <a:r>
              <a:rPr lang="zh-CN" altLang="en-US" sz="2400">
                <a:sym typeface="+mn-ea"/>
              </a:rPr>
              <a:t>后，回踩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跌破（小于）</a:t>
            </a:r>
            <a:r>
              <a:rPr lang="zh-CN" altLang="en-US" sz="2400">
                <a:solidFill>
                  <a:srgbClr val="FFFF00"/>
                </a:solidFill>
                <a:highlight>
                  <a:srgbClr val="000000"/>
                </a:highlight>
                <a:sym typeface="+mn-ea"/>
              </a:rPr>
              <a:t>黄色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保命线</a:t>
            </a:r>
            <a:r>
              <a:rPr lang="zh-CN" altLang="en-US" sz="2400">
                <a:sym typeface="+mn-ea"/>
              </a:rPr>
              <a:t>，然后继续向上运行创新高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5390" y="799465"/>
            <a:ext cx="9905365" cy="5259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64995" y="1980565"/>
            <a:ext cx="7163435" cy="2738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上涨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段：</a:t>
            </a:r>
            <a:endParaRPr lang="zh-CN" altLang="en-US" sz="2400" b="1">
              <a:solidFill>
                <a:srgbClr val="C00000"/>
              </a:solidFill>
            </a:endParaRPr>
          </a:p>
          <a:p>
            <a:endParaRPr lang="zh-CN" altLang="en-US" sz="2400"/>
          </a:p>
          <a:p>
            <a:r>
              <a:rPr lang="zh-CN" altLang="en-US" sz="2000" b="1">
                <a:sym typeface="+mn-ea"/>
              </a:rPr>
              <a:t>收盘价</a:t>
            </a:r>
            <a:r>
              <a:rPr lang="en-US" altLang="zh-CN" sz="2000" b="1">
                <a:sym typeface="+mn-ea"/>
              </a:rPr>
              <a:t>≥</a:t>
            </a:r>
            <a:r>
              <a:rPr lang="zh-CN" altLang="en-US" sz="2000" b="1">
                <a:sym typeface="+mn-ea"/>
              </a:rPr>
              <a:t>心动线</a:t>
            </a:r>
            <a:r>
              <a:rPr lang="en-US" altLang="zh-CN" sz="2000" b="1">
                <a:sym typeface="+mn-ea"/>
              </a:rPr>
              <a:t>→</a:t>
            </a:r>
            <a:r>
              <a:rPr lang="zh-CN" altLang="en-US" sz="2000" b="1">
                <a:sym typeface="+mn-ea"/>
              </a:rPr>
              <a:t>收盘价</a:t>
            </a:r>
            <a:r>
              <a:rPr lang="en-US" altLang="zh-CN" sz="2000" b="1">
                <a:sym typeface="+mn-ea"/>
              </a:rPr>
              <a:t>&lt;</a:t>
            </a:r>
            <a:r>
              <a:rPr lang="zh-CN" altLang="en-US" sz="2000" b="1">
                <a:sym typeface="+mn-ea"/>
              </a:rPr>
              <a:t>保命线</a:t>
            </a:r>
            <a:r>
              <a:rPr lang="en-US" altLang="zh-CN" sz="2000" b="1">
                <a:sym typeface="+mn-ea"/>
              </a:rPr>
              <a:t> </a:t>
            </a:r>
            <a:r>
              <a:rPr lang="zh-CN" altLang="en-US" sz="2000" b="1">
                <a:sym typeface="+mn-ea"/>
              </a:rPr>
              <a:t>，再继续向上运行新高</a:t>
            </a:r>
            <a:endParaRPr lang="zh-CN" altLang="en-US" sz="2000" b="1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 sz="2400" b="1">
                <a:solidFill>
                  <a:srgbClr val="C00000"/>
                </a:solidFill>
                <a:sym typeface="+mn-ea"/>
              </a:rPr>
              <a:t>下跌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3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段：</a:t>
            </a:r>
            <a:endParaRPr lang="zh-CN" altLang="en-US" sz="2400" b="1">
              <a:solidFill>
                <a:srgbClr val="C00000"/>
              </a:solidFill>
            </a:endParaRPr>
          </a:p>
          <a:p>
            <a:endParaRPr lang="zh-CN" altLang="en-US" sz="2400">
              <a:solidFill>
                <a:srgbClr val="C00000"/>
              </a:solidFill>
            </a:endParaRPr>
          </a:p>
          <a:p>
            <a:r>
              <a:rPr lang="zh-CN" altLang="en-US" sz="2000" b="1">
                <a:sym typeface="+mn-ea"/>
              </a:rPr>
              <a:t>收盘价</a:t>
            </a:r>
            <a:r>
              <a:rPr lang="en-US" altLang="zh-CN" sz="2000" b="1">
                <a:sym typeface="+mn-ea"/>
              </a:rPr>
              <a:t>&lt;</a:t>
            </a:r>
            <a:r>
              <a:rPr lang="zh-CN" altLang="en-US" sz="2000" b="1">
                <a:sym typeface="+mn-ea"/>
              </a:rPr>
              <a:t>保命线</a:t>
            </a:r>
            <a:r>
              <a:rPr lang="en-US" altLang="zh-CN" sz="2000" b="1">
                <a:sym typeface="+mn-ea"/>
              </a:rPr>
              <a:t>→</a:t>
            </a:r>
            <a:r>
              <a:rPr lang="zh-CN" altLang="en-US" sz="2000" b="1">
                <a:sym typeface="+mn-ea"/>
              </a:rPr>
              <a:t>收盘价</a:t>
            </a:r>
            <a:r>
              <a:rPr lang="en-US" altLang="zh-CN" sz="2000" b="1">
                <a:sym typeface="+mn-ea"/>
              </a:rPr>
              <a:t>≥</a:t>
            </a:r>
            <a:r>
              <a:rPr lang="zh-CN" altLang="en-US" sz="2000" b="1">
                <a:sym typeface="+mn-ea"/>
              </a:rPr>
              <a:t>心动线，再继续向下运行创新低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88500" y="6304915"/>
            <a:ext cx="22567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1665" y="1671320"/>
            <a:ext cx="744537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3</a:t>
            </a:r>
            <a:r>
              <a:rPr lang="zh-CN" altLang="en-US" sz="2400" b="1">
                <a:sym typeface="+mn-ea"/>
              </a:rPr>
              <a:t>段下跌的标准：</a:t>
            </a:r>
            <a:endParaRPr lang="zh-CN" altLang="en-US" sz="2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股价从最高点开始下跌途中，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收盘价跌破</a:t>
            </a:r>
            <a:r>
              <a:rPr lang="zh-CN" altLang="en-US" sz="2400">
                <a:sym typeface="+mn-ea"/>
              </a:rPr>
              <a:t>（小于）黄色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保命线</a:t>
            </a:r>
            <a:r>
              <a:rPr lang="zh-CN" altLang="en-US" sz="2400">
                <a:sym typeface="+mn-ea"/>
              </a:rPr>
              <a:t>后，反弹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站上（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大于等于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）白色心动线</a:t>
            </a:r>
            <a:r>
              <a:rPr lang="zh-CN" altLang="en-US" sz="2400">
                <a:sym typeface="+mn-ea"/>
              </a:rPr>
              <a:t>，然后继续向下跌新低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WPS 演示</Application>
  <PresentationFormat>宽屏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16</cp:revision>
  <dcterms:created xsi:type="dcterms:W3CDTF">2024-11-25T08:14:00Z</dcterms:created>
  <dcterms:modified xsi:type="dcterms:W3CDTF">2025-04-17T10:44:47Z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A998554E20AE41F8B523FF9F39763AA2_13</vt:lpwstr>
  </property>
</Properties>
</file>