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990" r:id="rId3"/>
    <p:sldId id="991" r:id="rId5"/>
    <p:sldId id="992" r:id="rId6"/>
    <p:sldId id="827" r:id="rId7"/>
    <p:sldId id="993" r:id="rId8"/>
    <p:sldId id="1018" r:id="rId9"/>
    <p:sldId id="963" r:id="rId10"/>
    <p:sldId id="967" r:id="rId11"/>
    <p:sldId id="1005" r:id="rId12"/>
    <p:sldId id="837" r:id="rId13"/>
    <p:sldId id="1011" r:id="rId14"/>
    <p:sldId id="973" r:id="rId15"/>
    <p:sldId id="977" r:id="rId16"/>
    <p:sldId id="978" r:id="rId17"/>
    <p:sldId id="1006" r:id="rId18"/>
    <p:sldId id="1007" r:id="rId19"/>
    <p:sldId id="1008" r:id="rId20"/>
    <p:sldId id="1009" r:id="rId21"/>
    <p:sldId id="1010" r:id="rId22"/>
    <p:sldId id="980" r:id="rId23"/>
    <p:sldId id="1012" r:id="rId24"/>
    <p:sldId id="1013" r:id="rId25"/>
    <p:sldId id="1014" r:id="rId26"/>
    <p:sldId id="1015" r:id="rId27"/>
    <p:sldId id="994" r:id="rId28"/>
    <p:sldId id="995" r:id="rId29"/>
  </p:sldIdLst>
  <p:sldSz cx="12192000" cy="6858000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5" clrIdx="0"/>
  <p:cmAuthor id="2" name="作者" initials="作" lastIdx="0" clrIdx="1"/>
  <p:cmAuthor id="3" name="sharo" initials="s" lastIdx="1" clrIdx="2"/>
  <p:cmAuthor id="4" name="10107" initials="1" lastIdx="6" clrIdx="3"/>
  <p:cmAuthor id="5" name="销售四部直播06" initials="销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tags" Target="tags/tag45.xml"/><Relationship Id="rId33" Type="http://schemas.openxmlformats.org/officeDocument/2006/relationships/commentAuthors" Target="commentAuthors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E:\YiYi\王荟一\1王荟一\2018-3-2\李青元\2020-2021龙头股\2021\ppt 封面10-13.jpgppt 封面10-13"/>
          <p:cNvPicPr>
            <a:picLocks noChangeAspect="1"/>
          </p:cNvPicPr>
          <p:nvPr userDrawn="1"/>
        </p:nvPicPr>
        <p:blipFill>
          <a:blip r:embed="rId12"/>
          <a:srcRect/>
          <a:stretch>
            <a:fillRect/>
          </a:stretch>
        </p:blipFill>
        <p:spPr>
          <a:xfrm>
            <a:off x="635" y="1270"/>
            <a:ext cx="12190730" cy="68548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image" Target="../media/image10.png"/><Relationship Id="rId1" Type="http://schemas.openxmlformats.org/officeDocument/2006/relationships/tags" Target="../tags/tag1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2.png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image" Target="../media/image10.png"/><Relationship Id="rId1" Type="http://schemas.openxmlformats.org/officeDocument/2006/relationships/tags" Target="../tags/tag25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tags" Target="../tags/tag3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tags" Target="../tags/tag3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tags" Target="../tags/tag3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tags" Target="../tags/tag3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tags" Target="../tags/tag3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tags" Target="../tags/tag3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tags" Target="../tags/tag3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tags" Target="../tags/tag3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tags" Target="../tags/tag4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tags" Target="../tags/tag4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44.xml"/><Relationship Id="rId2" Type="http://schemas.openxmlformats.org/officeDocument/2006/relationships/image" Target="../media/image25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3.xml"/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5.xml"/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image" Target="../media/image10.png"/><Relationship Id="rId3" Type="http://schemas.openxmlformats.org/officeDocument/2006/relationships/tags" Target="../tags/tag7.xml"/><Relationship Id="rId2" Type="http://schemas.openxmlformats.org/officeDocument/2006/relationships/image" Target="../media/image9.png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image" Target="../media/image7.png"/><Relationship Id="rId1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9915" y="4888865"/>
            <a:ext cx="5584825" cy="1198245"/>
          </a:xfrm>
        </p:spPr>
        <p:txBody>
          <a:bodyPr>
            <a:normAutofit/>
          </a:bodyPr>
          <a:p>
            <a:r>
              <a:rPr lang="en-US" altLang="zh-CN" sz="32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 </a:t>
            </a:r>
            <a:r>
              <a:rPr lang="zh-CN" altLang="en-US" sz="32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投资有风险，入市需谨慎</a:t>
            </a:r>
            <a:r>
              <a:rPr lang="zh-CN" altLang="en-US" sz="3200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！</a:t>
            </a:r>
            <a:endParaRPr lang="zh-CN" altLang="en-US" sz="320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2765" y="1254125"/>
            <a:ext cx="11126470" cy="3344545"/>
          </a:xfrm>
        </p:spPr>
        <p:txBody>
          <a:bodyPr>
            <a:noAutofit/>
          </a:bodyPr>
          <a:p>
            <a:pPr fontAlgn="auto">
              <a:lnSpc>
                <a:spcPct val="120000"/>
              </a:lnSpc>
            </a:pPr>
            <a:r>
              <a:rPr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陆炳羽【</a:t>
            </a:r>
            <a:r>
              <a:rPr sz="23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A0150623100003</a:t>
            </a:r>
            <a:r>
              <a:rPr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】：课程顾</a:t>
            </a:r>
            <a:r>
              <a:rPr lang="zh-CN" altLang="en-US"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问</a:t>
            </a:r>
            <a:endParaRPr lang="zh-CN" altLang="en-US" sz="230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fontAlgn="auto">
              <a:lnSpc>
                <a:spcPct val="120000"/>
              </a:lnSpc>
            </a:pPr>
            <a:r>
              <a:rPr lang="zh-CN"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王泽文</a:t>
            </a:r>
            <a:r>
              <a:rPr lang="zh-CN" altLang="en-US" sz="2300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【</a:t>
            </a:r>
            <a:r>
              <a:rPr lang="zh-CN" altLang="en-US" sz="2300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A0150623060004】</a:t>
            </a:r>
            <a:r>
              <a:rPr lang="zh-CN" altLang="en-US"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：编写</a:t>
            </a:r>
            <a:endParaRPr lang="zh-CN" altLang="en-US" sz="230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fontAlgn="auto">
              <a:lnSpc>
                <a:spcPct val="120000"/>
              </a:lnSpc>
            </a:pPr>
            <a:r>
              <a:rPr lang="zh-CN"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王冬冬</a:t>
            </a:r>
            <a:r>
              <a:rPr lang="zh-CN" altLang="en-US" sz="2300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【A0150122070005】</a:t>
            </a:r>
            <a:r>
              <a:rPr lang="zh-CN" altLang="en-US"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：转述</a:t>
            </a:r>
            <a:endParaRPr lang="zh-CN" altLang="en-US" sz="230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marL="0" indent="0" fontAlgn="auto">
              <a:lnSpc>
                <a:spcPct val="120000"/>
              </a:lnSpc>
              <a:buNone/>
            </a:pPr>
            <a:br>
              <a:rPr lang="zh-CN" altLang="en-US" sz="23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r>
              <a:rPr lang="zh-CN" altLang="en-US" sz="23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郑重提示</a:t>
            </a:r>
            <a:r>
              <a:rPr lang="zh-CN" altLang="en-US"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：本课程所涉观点，非个人观点，均基于软件数据，仅供学习交流，不构成任何投资买卖建议，据此入市风险自负。 </a:t>
            </a:r>
            <a:endParaRPr lang="zh-CN" altLang="en-US" sz="230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endParaRPr lang="zh-CN" altLang="en-US" sz="110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1035" y="766445"/>
            <a:ext cx="914400" cy="914400"/>
          </a:xfrm>
          <a:prstGeom prst="rect">
            <a:avLst/>
          </a:prstGeom>
        </p:spPr>
      </p:pic>
      <p:pic>
        <p:nvPicPr>
          <p:cNvPr id="3" name="图片 2" descr="红色向右箭头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022590" y="1242060"/>
            <a:ext cx="3601085" cy="3601085"/>
          </a:xfrm>
          <a:prstGeom prst="rect">
            <a:avLst/>
          </a:prstGeom>
        </p:spPr>
      </p:pic>
      <p:sp>
        <p:nvSpPr>
          <p:cNvPr id="173" name="Freeform 8"/>
          <p:cNvSpPr/>
          <p:nvPr>
            <p:custDataLst>
              <p:tags r:id="rId4"/>
            </p:custDataLst>
          </p:nvPr>
        </p:nvSpPr>
        <p:spPr>
          <a:xfrm>
            <a:off x="819156" y="2299508"/>
            <a:ext cx="223203" cy="222886"/>
          </a:xfrm>
          <a:custGeom>
            <a:avLst/>
            <a:gdLst>
              <a:gd name="connsiteX0" fmla="*/ 1 w 223203"/>
              <a:gd name="connsiteY0" fmla="*/ 0 h 222886"/>
              <a:gd name="connsiteX1" fmla="*/ 45721 w 223203"/>
              <a:gd name="connsiteY1" fmla="*/ 2 h 222886"/>
              <a:gd name="connsiteX2" fmla="*/ 45722 w 223203"/>
              <a:gd name="connsiteY2" fmla="*/ 318 h 222886"/>
              <a:gd name="connsiteX3" fmla="*/ 223203 w 223203"/>
              <a:gd name="connsiteY3" fmla="*/ 318 h 222886"/>
              <a:gd name="connsiteX4" fmla="*/ 223203 w 223203"/>
              <a:gd name="connsiteY4" fmla="*/ 46040 h 222886"/>
              <a:gd name="connsiteX5" fmla="*/ 45718 w 223203"/>
              <a:gd name="connsiteY5" fmla="*/ 46037 h 222886"/>
              <a:gd name="connsiteX6" fmla="*/ 45722 w 223203"/>
              <a:gd name="connsiteY6" fmla="*/ 222886 h 222886"/>
              <a:gd name="connsiteX7" fmla="*/ 0 w 223203"/>
              <a:gd name="connsiteY7" fmla="*/ 222886 h 22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3" h="222886">
                <a:moveTo>
                  <a:pt x="1" y="0"/>
                </a:moveTo>
                <a:lnTo>
                  <a:pt x="45721" y="2"/>
                </a:lnTo>
                <a:lnTo>
                  <a:pt x="45722" y="318"/>
                </a:lnTo>
                <a:lnTo>
                  <a:pt x="223203" y="318"/>
                </a:lnTo>
                <a:lnTo>
                  <a:pt x="223203" y="46040"/>
                </a:lnTo>
                <a:lnTo>
                  <a:pt x="45718" y="46037"/>
                </a:lnTo>
                <a:lnTo>
                  <a:pt x="45722" y="222886"/>
                </a:lnTo>
                <a:lnTo>
                  <a:pt x="0" y="222886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5" name="Freeform 11"/>
          <p:cNvSpPr/>
          <p:nvPr>
            <p:custDataLst>
              <p:tags r:id="rId5"/>
            </p:custDataLst>
          </p:nvPr>
        </p:nvSpPr>
        <p:spPr>
          <a:xfrm>
            <a:off x="8162610" y="5229995"/>
            <a:ext cx="223206" cy="223210"/>
          </a:xfrm>
          <a:custGeom>
            <a:avLst/>
            <a:gdLst>
              <a:gd name="connsiteX0" fmla="*/ 177485 w 223206"/>
              <a:gd name="connsiteY0" fmla="*/ 0 h 223210"/>
              <a:gd name="connsiteX1" fmla="*/ 223206 w 223206"/>
              <a:gd name="connsiteY1" fmla="*/ 2 h 223210"/>
              <a:gd name="connsiteX2" fmla="*/ 223203 w 223206"/>
              <a:gd name="connsiteY2" fmla="*/ 222887 h 223210"/>
              <a:gd name="connsiteX3" fmla="*/ 222885 w 223206"/>
              <a:gd name="connsiteY3" fmla="*/ 222886 h 223210"/>
              <a:gd name="connsiteX4" fmla="*/ 222885 w 223206"/>
              <a:gd name="connsiteY4" fmla="*/ 223210 h 223210"/>
              <a:gd name="connsiteX5" fmla="*/ 0 w 223206"/>
              <a:gd name="connsiteY5" fmla="*/ 223203 h 223210"/>
              <a:gd name="connsiteX6" fmla="*/ 1 w 223206"/>
              <a:gd name="connsiteY6" fmla="*/ 177486 h 223210"/>
              <a:gd name="connsiteX7" fmla="*/ 177482 w 223206"/>
              <a:gd name="connsiteY7" fmla="*/ 177482 h 2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6" h="223210">
                <a:moveTo>
                  <a:pt x="177485" y="0"/>
                </a:moveTo>
                <a:lnTo>
                  <a:pt x="223206" y="2"/>
                </a:lnTo>
                <a:lnTo>
                  <a:pt x="223203" y="222887"/>
                </a:lnTo>
                <a:lnTo>
                  <a:pt x="222885" y="222886"/>
                </a:lnTo>
                <a:lnTo>
                  <a:pt x="222885" y="223210"/>
                </a:lnTo>
                <a:lnTo>
                  <a:pt x="0" y="223203"/>
                </a:lnTo>
                <a:lnTo>
                  <a:pt x="1" y="177486"/>
                </a:lnTo>
                <a:lnTo>
                  <a:pt x="177482" y="177482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6"/>
            </p:custDataLst>
          </p:nvPr>
        </p:nvSpPr>
        <p:spPr>
          <a:xfrm>
            <a:off x="1135380" y="2522220"/>
            <a:ext cx="7988935" cy="25996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sz="24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方正黑体简体" panose="02000000000000000000" charset="-122"/>
                <a:ea typeface="方正黑体简体" panose="02000000000000000000" charset="-122"/>
              </a:rPr>
              <a:t>优选一：靠近</a:t>
            </a:r>
            <a:r>
              <a:rPr lang="en-US" altLang="zh-CN" sz="24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方正黑体简体" panose="02000000000000000000" charset="-122"/>
                <a:ea typeface="方正黑体简体" panose="02000000000000000000" charset="-122"/>
              </a:rPr>
              <a:t>B</a:t>
            </a:r>
            <a:r>
              <a:rPr lang="zh-CN" altLang="en-US" sz="24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方正黑体简体" panose="02000000000000000000" charset="-122"/>
                <a:ea typeface="方正黑体简体" panose="02000000000000000000" charset="-122"/>
              </a:rPr>
              <a:t>点有大阳线或者向上跳空缺口</a:t>
            </a:r>
            <a:endParaRPr lang="zh-CN" altLang="en-US" sz="24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endParaRPr lang="zh-CN" altLang="en-US" sz="24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r>
              <a:rPr lang="zh-CN" altLang="en-US" sz="24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方正黑体简体" panose="02000000000000000000" charset="-122"/>
                <a:ea typeface="方正黑体简体" panose="02000000000000000000" charset="-122"/>
              </a:rPr>
              <a:t>优选二：</a:t>
            </a:r>
            <a:r>
              <a:rPr lang="en-US" altLang="zh-CN" sz="24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方正黑体简体" panose="02000000000000000000" charset="-122"/>
                <a:ea typeface="方正黑体简体" panose="02000000000000000000" charset="-122"/>
              </a:rPr>
              <a:t>B</a:t>
            </a:r>
            <a:r>
              <a:rPr lang="zh-CN" altLang="en-US" sz="24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方正黑体简体" panose="02000000000000000000" charset="-122"/>
                <a:ea typeface="方正黑体简体" panose="02000000000000000000" charset="-122"/>
              </a:rPr>
              <a:t>点到</a:t>
            </a:r>
            <a:r>
              <a:rPr lang="en-US" altLang="zh-CN" sz="24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方正黑体简体" panose="02000000000000000000" charset="-122"/>
                <a:ea typeface="方正黑体简体" panose="02000000000000000000" charset="-122"/>
              </a:rPr>
              <a:t>C</a:t>
            </a:r>
            <a:r>
              <a:rPr lang="zh-CN" altLang="en-US" sz="24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方正黑体简体" panose="02000000000000000000" charset="-122"/>
                <a:ea typeface="方正黑体简体" panose="02000000000000000000" charset="-122"/>
              </a:rPr>
              <a:t>点之间有三天及以上黄色主力</a:t>
            </a:r>
            <a:endParaRPr lang="zh-CN" altLang="en-US" sz="24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endParaRPr lang="zh-CN" altLang="en-US" sz="24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r>
              <a:rPr lang="zh-CN" altLang="en-US" sz="24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方正黑体简体" panose="02000000000000000000" charset="-122"/>
                <a:ea typeface="方正黑体简体" panose="02000000000000000000" charset="-122"/>
              </a:rPr>
              <a:t>优选三：回踩过程中不能出现大阴线或者跳空</a:t>
            </a:r>
            <a:endParaRPr lang="zh-CN" altLang="en-US" sz="24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endParaRPr lang="zh-CN" altLang="en-US" sz="24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r>
              <a:rPr lang="zh-CN" altLang="en-US" sz="24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方正黑体简体" panose="02000000000000000000" charset="-122"/>
                <a:ea typeface="方正黑体简体" panose="02000000000000000000" charset="-122"/>
              </a:rPr>
              <a:t>优选四：</a:t>
            </a:r>
            <a:r>
              <a:rPr lang="en-US" altLang="zh-CN" sz="24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方正黑体简体" panose="02000000000000000000" charset="-122"/>
                <a:ea typeface="方正黑体简体" panose="02000000000000000000" charset="-122"/>
              </a:rPr>
              <a:t>B</a:t>
            </a:r>
            <a:r>
              <a:rPr lang="zh-CN" altLang="en-US" sz="24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方正黑体简体" panose="02000000000000000000" charset="-122"/>
                <a:ea typeface="方正黑体简体" panose="02000000000000000000" charset="-122"/>
              </a:rPr>
              <a:t>点到</a:t>
            </a:r>
            <a:r>
              <a:rPr lang="en-US" altLang="zh-CN" sz="24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方正黑体简体" panose="02000000000000000000" charset="-122"/>
                <a:ea typeface="方正黑体简体" panose="02000000000000000000" charset="-122"/>
              </a:rPr>
              <a:t>C</a:t>
            </a:r>
            <a:r>
              <a:rPr lang="zh-CN" altLang="en-US" sz="24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方正黑体简体" panose="02000000000000000000" charset="-122"/>
                <a:ea typeface="方正黑体简体" panose="02000000000000000000" charset="-122"/>
              </a:rPr>
              <a:t>点之间最高价不能超过一涨最高价</a:t>
            </a:r>
            <a:endParaRPr lang="zh-CN" altLang="en-US" sz="24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17015" y="962660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四大优选规则</a:t>
            </a:r>
            <a:endParaRPr lang="zh-CN" altLang="en-US" sz="28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7"/>
            </p:custDataLst>
          </p:nvPr>
        </p:nvSpPr>
        <p:spPr>
          <a:xfrm>
            <a:off x="7788275" y="6168390"/>
            <a:ext cx="3622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龙头股团队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团队证书编号A0150621050002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1035" y="766445"/>
            <a:ext cx="914400" cy="914400"/>
          </a:xfrm>
          <a:prstGeom prst="rect">
            <a:avLst/>
          </a:prstGeom>
        </p:spPr>
      </p:pic>
      <p:pic>
        <p:nvPicPr>
          <p:cNvPr id="3" name="图片 2" descr="红色向右箭头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546340" y="1418590"/>
            <a:ext cx="3601085" cy="3601085"/>
          </a:xfrm>
          <a:prstGeom prst="rect">
            <a:avLst/>
          </a:prstGeom>
        </p:spPr>
      </p:pic>
      <p:sp>
        <p:nvSpPr>
          <p:cNvPr id="173" name="Freeform 8"/>
          <p:cNvSpPr/>
          <p:nvPr>
            <p:custDataLst>
              <p:tags r:id="rId4"/>
            </p:custDataLst>
          </p:nvPr>
        </p:nvSpPr>
        <p:spPr>
          <a:xfrm>
            <a:off x="2028196" y="1778808"/>
            <a:ext cx="223203" cy="222886"/>
          </a:xfrm>
          <a:custGeom>
            <a:avLst/>
            <a:gdLst>
              <a:gd name="connsiteX0" fmla="*/ 1 w 223203"/>
              <a:gd name="connsiteY0" fmla="*/ 0 h 222886"/>
              <a:gd name="connsiteX1" fmla="*/ 45721 w 223203"/>
              <a:gd name="connsiteY1" fmla="*/ 2 h 222886"/>
              <a:gd name="connsiteX2" fmla="*/ 45722 w 223203"/>
              <a:gd name="connsiteY2" fmla="*/ 318 h 222886"/>
              <a:gd name="connsiteX3" fmla="*/ 223203 w 223203"/>
              <a:gd name="connsiteY3" fmla="*/ 318 h 222886"/>
              <a:gd name="connsiteX4" fmla="*/ 223203 w 223203"/>
              <a:gd name="connsiteY4" fmla="*/ 46040 h 222886"/>
              <a:gd name="connsiteX5" fmla="*/ 45718 w 223203"/>
              <a:gd name="connsiteY5" fmla="*/ 46037 h 222886"/>
              <a:gd name="connsiteX6" fmla="*/ 45722 w 223203"/>
              <a:gd name="connsiteY6" fmla="*/ 222886 h 222886"/>
              <a:gd name="connsiteX7" fmla="*/ 0 w 223203"/>
              <a:gd name="connsiteY7" fmla="*/ 222886 h 22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3" h="222886">
                <a:moveTo>
                  <a:pt x="1" y="0"/>
                </a:moveTo>
                <a:lnTo>
                  <a:pt x="45721" y="2"/>
                </a:lnTo>
                <a:lnTo>
                  <a:pt x="45722" y="318"/>
                </a:lnTo>
                <a:lnTo>
                  <a:pt x="223203" y="318"/>
                </a:lnTo>
                <a:lnTo>
                  <a:pt x="223203" y="46040"/>
                </a:lnTo>
                <a:lnTo>
                  <a:pt x="45718" y="46037"/>
                </a:lnTo>
                <a:lnTo>
                  <a:pt x="45722" y="222886"/>
                </a:lnTo>
                <a:lnTo>
                  <a:pt x="0" y="222886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5" name="Freeform 11"/>
          <p:cNvSpPr/>
          <p:nvPr>
            <p:custDataLst>
              <p:tags r:id="rId5"/>
            </p:custDataLst>
          </p:nvPr>
        </p:nvSpPr>
        <p:spPr>
          <a:xfrm>
            <a:off x="5955350" y="5847850"/>
            <a:ext cx="223206" cy="223210"/>
          </a:xfrm>
          <a:custGeom>
            <a:avLst/>
            <a:gdLst>
              <a:gd name="connsiteX0" fmla="*/ 177485 w 223206"/>
              <a:gd name="connsiteY0" fmla="*/ 0 h 223210"/>
              <a:gd name="connsiteX1" fmla="*/ 223206 w 223206"/>
              <a:gd name="connsiteY1" fmla="*/ 2 h 223210"/>
              <a:gd name="connsiteX2" fmla="*/ 223203 w 223206"/>
              <a:gd name="connsiteY2" fmla="*/ 222887 h 223210"/>
              <a:gd name="connsiteX3" fmla="*/ 222885 w 223206"/>
              <a:gd name="connsiteY3" fmla="*/ 222886 h 223210"/>
              <a:gd name="connsiteX4" fmla="*/ 222885 w 223206"/>
              <a:gd name="connsiteY4" fmla="*/ 223210 h 223210"/>
              <a:gd name="connsiteX5" fmla="*/ 0 w 223206"/>
              <a:gd name="connsiteY5" fmla="*/ 223203 h 223210"/>
              <a:gd name="connsiteX6" fmla="*/ 1 w 223206"/>
              <a:gd name="connsiteY6" fmla="*/ 177486 h 223210"/>
              <a:gd name="connsiteX7" fmla="*/ 177482 w 223206"/>
              <a:gd name="connsiteY7" fmla="*/ 177482 h 2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6" h="223210">
                <a:moveTo>
                  <a:pt x="177485" y="0"/>
                </a:moveTo>
                <a:lnTo>
                  <a:pt x="223206" y="2"/>
                </a:lnTo>
                <a:lnTo>
                  <a:pt x="223203" y="222887"/>
                </a:lnTo>
                <a:lnTo>
                  <a:pt x="222885" y="222886"/>
                </a:lnTo>
                <a:lnTo>
                  <a:pt x="222885" y="223210"/>
                </a:lnTo>
                <a:lnTo>
                  <a:pt x="0" y="223203"/>
                </a:lnTo>
                <a:lnTo>
                  <a:pt x="1" y="177486"/>
                </a:lnTo>
                <a:lnTo>
                  <a:pt x="177482" y="177482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17015" y="962660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案例解析</a:t>
            </a:r>
            <a:endParaRPr lang="zh-CN" altLang="en-US" sz="28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6"/>
            </p:custDataLst>
          </p:nvPr>
        </p:nvSpPr>
        <p:spPr>
          <a:xfrm>
            <a:off x="7788275" y="6168390"/>
            <a:ext cx="3622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龙头股团队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团队证书编号A0150621050002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34970" y="1588770"/>
            <a:ext cx="2337435" cy="45504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721360"/>
            <a:ext cx="11278235" cy="5476240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7788275" y="6168390"/>
            <a:ext cx="3622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龙头股团队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团队证书编号A0150621050002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7788275" y="6168390"/>
            <a:ext cx="3622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龙头股团队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团队证书编号A0150621050002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6125"/>
            <a:ext cx="11123930" cy="542226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755650"/>
            <a:ext cx="11103610" cy="5450205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7788275" y="6168390"/>
            <a:ext cx="3622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龙头股团队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团队证书编号A0150621050002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7788275" y="6168390"/>
            <a:ext cx="3622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龙头股团队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团队证书编号A0150621050002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9140"/>
            <a:ext cx="11196320" cy="54292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7788275" y="6168390"/>
            <a:ext cx="3622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龙头股团队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团队证书编号A0150621050002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" y="723900"/>
            <a:ext cx="11303635" cy="547116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7788275" y="6168390"/>
            <a:ext cx="3622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龙头股团队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团队证书编号A0150621050002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" y="741680"/>
            <a:ext cx="11405235" cy="549465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7788275" y="6168390"/>
            <a:ext cx="3622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龙头股团队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团队证书编号A0150621050002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9300"/>
            <a:ext cx="11314430" cy="547497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7788275" y="6168390"/>
            <a:ext cx="3622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龙头股团队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团队证书编号A0150621050002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2475"/>
            <a:ext cx="11194415" cy="54514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>
            <a:alphaModFix amt="60000"/>
          </a:blip>
          <a:stretch>
            <a:fillRect/>
          </a:stretch>
        </p:blipFill>
        <p:spPr>
          <a:xfrm>
            <a:off x="0" y="790258"/>
            <a:ext cx="12192000" cy="54419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660" y="1189990"/>
            <a:ext cx="8252460" cy="464248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7788275" y="6168390"/>
            <a:ext cx="3622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龙头股团队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团队证书编号A0150621050002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5175"/>
            <a:ext cx="11175365" cy="540321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7788275" y="6168390"/>
            <a:ext cx="3622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龙头股团队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团队证书编号A0150621050002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2790"/>
            <a:ext cx="11409680" cy="546608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7788275" y="6168390"/>
            <a:ext cx="3622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龙头股团队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团队证书编号A0150621050002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9620"/>
            <a:ext cx="11289665" cy="550037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7788275" y="6168390"/>
            <a:ext cx="3622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龙头股团队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团队证书编号A0150621050002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4060"/>
            <a:ext cx="11185525" cy="543433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7788275" y="6168390"/>
            <a:ext cx="3622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龙头股团队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团队证书编号A0150621050002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96210" y="2178050"/>
            <a:ext cx="6446520" cy="5448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 b="1">
                <a:solidFill>
                  <a:srgbClr val="7030A0"/>
                </a:solidFill>
                <a:latin typeface="方正黑体简体" panose="02000000000000000000" charset="-122"/>
                <a:ea typeface="方正黑体简体" panose="02000000000000000000" charset="-122"/>
              </a:rPr>
              <a:t>通过学习和训练，现在还会凭感觉随性交易吗？</a:t>
            </a:r>
            <a:endParaRPr lang="zh-CN" altLang="en-US" sz="2400" b="1">
              <a:solidFill>
                <a:srgbClr val="7030A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1151255" y="4599305"/>
            <a:ext cx="9890125" cy="10464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2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下节课预告：</a:t>
            </a:r>
            <a:br>
              <a:rPr lang="zh-CN" altLang="en-US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r>
              <a:rPr lang="zh-CN" altLang="en-US" sz="2400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建立和打理自选股（这节课为后续一万</a:t>
            </a:r>
            <a:r>
              <a:rPr lang="zh-CN" altLang="en-US" sz="2400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块练习交易执行力做好准备工作）</a:t>
            </a:r>
            <a:endParaRPr lang="zh-CN" altLang="en-US" sz="2400" b="1">
              <a:solidFill>
                <a:srgbClr val="FF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9915" y="4888865"/>
            <a:ext cx="5584825" cy="1198245"/>
          </a:xfrm>
        </p:spPr>
        <p:txBody>
          <a:bodyPr>
            <a:normAutofit/>
          </a:bodyPr>
          <a:p>
            <a:r>
              <a:rPr lang="en-US" altLang="zh-CN" sz="32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 </a:t>
            </a:r>
            <a:r>
              <a:rPr lang="zh-CN" altLang="en-US" sz="32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投资有风险，入市需谨慎</a:t>
            </a:r>
            <a:r>
              <a:rPr lang="zh-CN" altLang="en-US" sz="3200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！</a:t>
            </a:r>
            <a:endParaRPr lang="zh-CN" altLang="en-US" sz="320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2765" y="1254125"/>
            <a:ext cx="11126470" cy="3344545"/>
          </a:xfrm>
        </p:spPr>
        <p:txBody>
          <a:bodyPr>
            <a:noAutofit/>
          </a:bodyPr>
          <a:p>
            <a:pPr fontAlgn="auto">
              <a:lnSpc>
                <a:spcPct val="120000"/>
              </a:lnSpc>
            </a:pPr>
            <a:r>
              <a:rPr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陆炳羽【</a:t>
            </a:r>
            <a:r>
              <a:rPr sz="23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A0150623100003</a:t>
            </a:r>
            <a:r>
              <a:rPr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】：课程顾</a:t>
            </a:r>
            <a:r>
              <a:rPr lang="zh-CN" altLang="en-US"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问</a:t>
            </a:r>
            <a:endParaRPr lang="zh-CN" altLang="en-US" sz="230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fontAlgn="auto">
              <a:lnSpc>
                <a:spcPct val="120000"/>
              </a:lnSpc>
            </a:pPr>
            <a:r>
              <a:rPr lang="zh-CN"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王泽文</a:t>
            </a:r>
            <a:r>
              <a:rPr lang="zh-CN" altLang="en-US" sz="2300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【</a:t>
            </a:r>
            <a:r>
              <a:rPr lang="zh-CN" altLang="en-US" sz="2300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A0150623060004】</a:t>
            </a:r>
            <a:r>
              <a:rPr lang="zh-CN" altLang="en-US"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：编写</a:t>
            </a:r>
            <a:endParaRPr lang="zh-CN" altLang="en-US" sz="230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fontAlgn="auto">
              <a:lnSpc>
                <a:spcPct val="120000"/>
              </a:lnSpc>
            </a:pPr>
            <a:r>
              <a:rPr lang="zh-CN"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王冬冬</a:t>
            </a:r>
            <a:r>
              <a:rPr lang="zh-CN" altLang="en-US" sz="2300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【A0150122070005】</a:t>
            </a:r>
            <a:r>
              <a:rPr lang="zh-CN" altLang="en-US"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：转述</a:t>
            </a:r>
            <a:endParaRPr lang="zh-CN" altLang="en-US" sz="230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marL="0" indent="0" fontAlgn="auto">
              <a:lnSpc>
                <a:spcPct val="120000"/>
              </a:lnSpc>
              <a:buNone/>
            </a:pPr>
            <a:br>
              <a:rPr lang="zh-CN" altLang="en-US" sz="23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r>
              <a:rPr lang="zh-CN" altLang="en-US" sz="23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郑重提示</a:t>
            </a:r>
            <a:r>
              <a:rPr lang="zh-CN" altLang="en-US"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：本课程所涉观点，非个人观点，均基于软件数据，仅供学习交流，不构成任何投资买卖建议，据此入市风险自负。 </a:t>
            </a:r>
            <a:endParaRPr lang="zh-CN" altLang="en-US" sz="230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endParaRPr lang="zh-CN" altLang="en-US" sz="110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>
            <a:alphaModFix amt="60000"/>
          </a:blip>
          <a:stretch>
            <a:fillRect/>
          </a:stretch>
        </p:blipFill>
        <p:spPr>
          <a:xfrm>
            <a:off x="0" y="790258"/>
            <a:ext cx="12192000" cy="54419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790575"/>
            <a:ext cx="9277985" cy="5219065"/>
          </a:xfrm>
          <a:prstGeom prst="rect">
            <a:avLst/>
          </a:prstGeom>
        </p:spPr>
      </p:pic>
      <p:sp>
        <p:nvSpPr>
          <p:cNvPr id="10" name="文本框 9"/>
          <p:cNvSpPr txBox="1"/>
          <p:nvPr>
            <p:custDataLst>
              <p:tags r:id="rId3"/>
            </p:custDataLst>
          </p:nvPr>
        </p:nvSpPr>
        <p:spPr>
          <a:xfrm>
            <a:off x="7788275" y="6168390"/>
            <a:ext cx="3622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龙头股团队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团队证书编号A0150621050002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>
            <a:alphaModFix amt="60000"/>
          </a:blip>
          <a:stretch>
            <a:fillRect/>
          </a:stretch>
        </p:blipFill>
        <p:spPr>
          <a:xfrm>
            <a:off x="0" y="790258"/>
            <a:ext cx="12192000" cy="54419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945" y="966470"/>
            <a:ext cx="8754110" cy="49244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标题 8"/>
          <p:cNvSpPr/>
          <p:nvPr>
            <p:ph type="ctrTitle" idx="2"/>
            <p:custDataLst>
              <p:tags r:id="rId1"/>
            </p:custDataLst>
          </p:nvPr>
        </p:nvSpPr>
        <p:spPr>
          <a:xfrm>
            <a:off x="121920" y="859790"/>
            <a:ext cx="5079365" cy="1056005"/>
          </a:xfrm>
        </p:spPr>
        <p:txBody>
          <a:bodyPr>
            <a:normAutofit/>
          </a:bodyPr>
          <a:p>
            <a:pPr algn="l"/>
            <a:r>
              <a:rPr lang="zh-CN" altLang="en-US" sz="49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主升系列课程</a:t>
            </a:r>
            <a:r>
              <a:rPr lang="zh-CN" altLang="en-US" b="1"/>
              <a:t> </a:t>
            </a:r>
            <a:endParaRPr lang="zh-CN" altLang="en-US" b="1"/>
          </a:p>
        </p:txBody>
      </p:sp>
      <p:pic>
        <p:nvPicPr>
          <p:cNvPr id="23" name="图片 22" descr="趋势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12330" y="1591310"/>
            <a:ext cx="3172460" cy="31724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97025" y="3082925"/>
            <a:ext cx="4968240" cy="2039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40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强化版优选强化训练</a:t>
            </a:r>
            <a:br>
              <a:rPr lang="zh-CN" altLang="en-US" sz="40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</a:br>
            <a:br>
              <a:rPr lang="zh-CN" altLang="en-US" sz="40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</a:br>
            <a:r>
              <a:rPr lang="en-US" altLang="zh-CN" sz="40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              --</a:t>
            </a:r>
            <a:r>
              <a:rPr lang="zh-CN" altLang="en-US" sz="40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案例解析</a:t>
            </a:r>
            <a:endParaRPr lang="zh-CN" altLang="en-US" sz="40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endParaRPr lang="zh-CN" altLang="en-US" sz="4000" b="1">
              <a:solidFill>
                <a:srgbClr val="C00000"/>
              </a:solidFill>
            </a:endParaRPr>
          </a:p>
          <a:p>
            <a:endParaRPr lang="en-US" altLang="zh-CN" sz="4000" b="1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014723" y="2399030"/>
            <a:ext cx="2997207" cy="1606175"/>
            <a:chOff x="1231331" y="2488038"/>
            <a:chExt cx="2997223" cy="1606208"/>
          </a:xfrm>
        </p:grpSpPr>
        <p:sp>
          <p:nvSpPr>
            <p:cNvPr id="5" name="椭圆 4"/>
            <p:cNvSpPr/>
            <p:nvPr/>
          </p:nvSpPr>
          <p:spPr>
            <a:xfrm rot="2138162">
              <a:off x="3860035" y="2488038"/>
              <a:ext cx="368519" cy="139636"/>
            </a:xfrm>
            <a:prstGeom prst="ellipse">
              <a:avLst/>
            </a:prstGeom>
            <a:solidFill>
              <a:srgbClr val="FFD0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2683082" y="2622055"/>
              <a:ext cx="1145707" cy="1445260"/>
              <a:chOff x="1231654" y="2646108"/>
              <a:chExt cx="1145707" cy="1445260"/>
            </a:xfrm>
          </p:grpSpPr>
          <p:sp>
            <p:nvSpPr>
              <p:cNvPr id="6" name="文本框 5"/>
              <p:cNvSpPr txBox="1"/>
              <p:nvPr/>
            </p:nvSpPr>
            <p:spPr>
              <a:xfrm>
                <a:off x="2067481" y="2646108"/>
                <a:ext cx="309880" cy="1445260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 algn="ctr"/>
                <a:endParaRPr lang="zh-CN" altLang="en-US" sz="8800" b="1" spc="-300" dirty="0">
                  <a:solidFill>
                    <a:schemeClr val="tx1"/>
                  </a:solidFill>
                  <a:effectLst>
                    <a:innerShdw blurRad="63500" dist="50800" dir="13500000">
                      <a:prstClr val="black">
                        <a:alpha val="12000"/>
                      </a:prstClr>
                    </a:innerShdw>
                  </a:effectLst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1231654" y="2646108"/>
                <a:ext cx="309880" cy="1445260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 algn="ctr"/>
                <a:endParaRPr lang="zh-CN" altLang="en-US" sz="8800" b="1" spc="-300" dirty="0">
                  <a:solidFill>
                    <a:schemeClr val="tx1"/>
                  </a:solidFill>
                  <a:effectLst>
                    <a:innerShdw blurRad="63500" dist="50800" dir="13500000">
                      <a:prstClr val="black">
                        <a:alpha val="12000"/>
                      </a:prstClr>
                    </a:innerShdw>
                  </a:effectLst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69" name="文本框 68"/>
            <p:cNvSpPr txBox="1"/>
            <p:nvPr/>
          </p:nvSpPr>
          <p:spPr>
            <a:xfrm>
              <a:off x="1231331" y="2525764"/>
              <a:ext cx="2623834" cy="156848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tx1"/>
                  </a:solidFill>
                  <a:effectLst>
                    <a:innerShdw blurRad="63500" dist="50800" dir="13500000">
                      <a:prstClr val="black">
                        <a:alpha val="12000"/>
                      </a:prstClr>
                    </a:innerShdw>
                  </a:effectLst>
                  <a:latin typeface="方正黑体简体" panose="02000000000000000000" charset="-122"/>
                  <a:ea typeface="方正黑体简体" panose="02000000000000000000" charset="-122"/>
                </a:rPr>
                <a:t>买股票前</a:t>
              </a:r>
              <a:endParaRPr lang="zh-CN" altLang="en-US" sz="4800" b="1" dirty="0">
                <a:solidFill>
                  <a:schemeClr val="tx1"/>
                </a:solidFill>
                <a:effectLst>
                  <a:innerShdw blurRad="63500" dist="50800" dir="13500000">
                    <a:prstClr val="black">
                      <a:alpha val="12000"/>
                    </a:prstClr>
                  </a:innerShdw>
                </a:effectLst>
                <a:latin typeface="方正黑体简体" panose="02000000000000000000" charset="-122"/>
                <a:ea typeface="方正黑体简体" panose="02000000000000000000" charset="-122"/>
              </a:endParaRPr>
            </a:p>
            <a:p>
              <a:pPr algn="ctr"/>
              <a:r>
                <a:rPr lang="zh-CN" altLang="en-US" sz="4800" b="1" dirty="0">
                  <a:solidFill>
                    <a:schemeClr val="tx1"/>
                  </a:solidFill>
                  <a:effectLst>
                    <a:innerShdw blurRad="63500" dist="50800" dir="13500000">
                      <a:prstClr val="black">
                        <a:alpha val="12000"/>
                      </a:prstClr>
                    </a:innerShdw>
                  </a:effectLst>
                  <a:latin typeface="方正黑体简体" panose="02000000000000000000" charset="-122"/>
                  <a:ea typeface="方正黑体简体" panose="02000000000000000000" charset="-122"/>
                </a:rPr>
                <a:t>灵魂三问</a:t>
              </a:r>
              <a:endParaRPr lang="zh-CN" altLang="en-US" sz="4800" b="1" dirty="0">
                <a:solidFill>
                  <a:schemeClr val="tx1"/>
                </a:solidFill>
                <a:effectLst>
                  <a:innerShdw blurRad="63500" dist="50800" dir="13500000">
                    <a:prstClr val="black">
                      <a:alpha val="12000"/>
                    </a:prstClr>
                  </a:innerShdw>
                </a:effectLst>
                <a:latin typeface="方正黑体简体" panose="02000000000000000000" charset="-122"/>
                <a:ea typeface="方正黑体简体" panose="02000000000000000000" charset="-122"/>
              </a:endParaRPr>
            </a:p>
          </p:txBody>
        </p:sp>
      </p:grpSp>
      <p:sp>
        <p:nvSpPr>
          <p:cNvPr id="48" name="图形 13"/>
          <p:cNvSpPr/>
          <p:nvPr/>
        </p:nvSpPr>
        <p:spPr>
          <a:xfrm>
            <a:off x="4983816" y="1381715"/>
            <a:ext cx="839593" cy="824600"/>
          </a:xfrm>
          <a:custGeom>
            <a:avLst/>
            <a:gdLst>
              <a:gd name="connsiteX0" fmla="*/ 1032140 w 1066800"/>
              <a:gd name="connsiteY0" fmla="*/ 349169 h 1047750"/>
              <a:gd name="connsiteX1" fmla="*/ 852118 w 1066800"/>
              <a:gd name="connsiteY1" fmla="*/ 964484 h 1047750"/>
              <a:gd name="connsiteX2" fmla="*/ 217753 w 1066800"/>
              <a:gd name="connsiteY2" fmla="*/ 923526 h 1047750"/>
              <a:gd name="connsiteX3" fmla="*/ 30110 w 1066800"/>
              <a:gd name="connsiteY3" fmla="*/ 350121 h 1047750"/>
              <a:gd name="connsiteX4" fmla="*/ 513980 w 1066800"/>
              <a:gd name="connsiteY4" fmla="*/ 7221 h 1047750"/>
              <a:gd name="connsiteX5" fmla="*/ 1032140 w 1066800"/>
              <a:gd name="connsiteY5" fmla="*/ 349169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6800" h="1047750">
                <a:moveTo>
                  <a:pt x="1032140" y="349169"/>
                </a:moveTo>
                <a:cubicBezTo>
                  <a:pt x="1107388" y="558719"/>
                  <a:pt x="1030235" y="839706"/>
                  <a:pt x="852118" y="964484"/>
                </a:cubicBezTo>
                <a:cubicBezTo>
                  <a:pt x="674000" y="1090214"/>
                  <a:pt x="394918" y="1059734"/>
                  <a:pt x="217753" y="923526"/>
                </a:cubicBezTo>
                <a:cubicBezTo>
                  <a:pt x="40588" y="787319"/>
                  <a:pt x="-34660" y="544431"/>
                  <a:pt x="30110" y="350121"/>
                </a:cubicBezTo>
                <a:cubicBezTo>
                  <a:pt x="93928" y="155811"/>
                  <a:pt x="297763" y="11031"/>
                  <a:pt x="513980" y="7221"/>
                </a:cubicBezTo>
                <a:cubicBezTo>
                  <a:pt x="729245" y="3411"/>
                  <a:pt x="956893" y="140571"/>
                  <a:pt x="1032140" y="349169"/>
                </a:cubicBezTo>
                <a:close/>
              </a:path>
            </a:pathLst>
          </a:custGeom>
          <a:solidFill>
            <a:srgbClr val="8DA0B9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sz="36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6039573" y="1386971"/>
            <a:ext cx="303212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tx1"/>
                </a:solidFill>
                <a:effectLst>
                  <a:innerShdw blurRad="63500" dist="50800" dir="13500000">
                    <a:prstClr val="black">
                      <a:alpha val="12000"/>
                    </a:prstClr>
                  </a:innerShdw>
                </a:effectLst>
                <a:latin typeface="方正黑体简体" panose="02000000000000000000" charset="-122"/>
                <a:ea typeface="方正黑体简体" panose="02000000000000000000" charset="-122"/>
                <a:cs typeface="+mn-ea"/>
                <a:sym typeface="+mn-lt"/>
              </a:rPr>
              <a:t>是否有可用仓位</a:t>
            </a:r>
            <a:endParaRPr lang="zh-CN" altLang="en-US" sz="3200" b="1" dirty="0">
              <a:solidFill>
                <a:schemeClr val="tx1"/>
              </a:solidFill>
              <a:effectLst>
                <a:innerShdw blurRad="63500" dist="50800" dir="13500000">
                  <a:prstClr val="black">
                    <a:alpha val="12000"/>
                  </a:prstClr>
                </a:innerShdw>
              </a:effectLst>
              <a:latin typeface="方正黑体简体" panose="02000000000000000000" charset="-122"/>
              <a:ea typeface="方正黑体简体" panose="02000000000000000000" charset="-122"/>
              <a:cs typeface="+mn-ea"/>
              <a:sym typeface="+mn-lt"/>
            </a:endParaRPr>
          </a:p>
        </p:txBody>
      </p:sp>
      <p:sp>
        <p:nvSpPr>
          <p:cNvPr id="51" name="图形 13"/>
          <p:cNvSpPr/>
          <p:nvPr/>
        </p:nvSpPr>
        <p:spPr>
          <a:xfrm>
            <a:off x="4983816" y="2558528"/>
            <a:ext cx="839593" cy="824600"/>
          </a:xfrm>
          <a:custGeom>
            <a:avLst/>
            <a:gdLst>
              <a:gd name="connsiteX0" fmla="*/ 1032140 w 1066800"/>
              <a:gd name="connsiteY0" fmla="*/ 349169 h 1047750"/>
              <a:gd name="connsiteX1" fmla="*/ 852118 w 1066800"/>
              <a:gd name="connsiteY1" fmla="*/ 964484 h 1047750"/>
              <a:gd name="connsiteX2" fmla="*/ 217753 w 1066800"/>
              <a:gd name="connsiteY2" fmla="*/ 923526 h 1047750"/>
              <a:gd name="connsiteX3" fmla="*/ 30110 w 1066800"/>
              <a:gd name="connsiteY3" fmla="*/ 350121 h 1047750"/>
              <a:gd name="connsiteX4" fmla="*/ 513980 w 1066800"/>
              <a:gd name="connsiteY4" fmla="*/ 7221 h 1047750"/>
              <a:gd name="connsiteX5" fmla="*/ 1032140 w 1066800"/>
              <a:gd name="connsiteY5" fmla="*/ 349169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6800" h="1047750">
                <a:moveTo>
                  <a:pt x="1032140" y="349169"/>
                </a:moveTo>
                <a:cubicBezTo>
                  <a:pt x="1107388" y="558719"/>
                  <a:pt x="1030235" y="839706"/>
                  <a:pt x="852118" y="964484"/>
                </a:cubicBezTo>
                <a:cubicBezTo>
                  <a:pt x="674000" y="1090214"/>
                  <a:pt x="394918" y="1059734"/>
                  <a:pt x="217753" y="923526"/>
                </a:cubicBezTo>
                <a:cubicBezTo>
                  <a:pt x="40588" y="787319"/>
                  <a:pt x="-34660" y="544431"/>
                  <a:pt x="30110" y="350121"/>
                </a:cubicBezTo>
                <a:cubicBezTo>
                  <a:pt x="93928" y="155811"/>
                  <a:pt x="297763" y="11031"/>
                  <a:pt x="513980" y="7221"/>
                </a:cubicBezTo>
                <a:cubicBezTo>
                  <a:pt x="729245" y="3411"/>
                  <a:pt x="956893" y="140571"/>
                  <a:pt x="1032140" y="349169"/>
                </a:cubicBezTo>
                <a:close/>
              </a:path>
            </a:pathLst>
          </a:custGeom>
          <a:solidFill>
            <a:srgbClr val="FDB64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sz="36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6039573" y="2564026"/>
            <a:ext cx="303212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b="1" dirty="0">
                <a:solidFill>
                  <a:schemeClr val="tx1"/>
                </a:solidFill>
                <a:effectLst>
                  <a:innerShdw blurRad="63500" dist="50800" dir="13500000">
                    <a:prstClr val="black">
                      <a:alpha val="12000"/>
                    </a:prstClr>
                  </a:innerShdw>
                </a:effectLst>
                <a:latin typeface="方正黑体简体" panose="02000000000000000000" charset="-122"/>
                <a:ea typeface="方正黑体简体" panose="02000000000000000000" charset="-122"/>
                <a:cs typeface="+mn-ea"/>
                <a:sym typeface="+mn-lt"/>
              </a:rPr>
              <a:t>是否同一个体系</a:t>
            </a:r>
            <a:endParaRPr lang="zh-CN" altLang="en-US" sz="3200" b="1" dirty="0">
              <a:solidFill>
                <a:schemeClr val="tx1"/>
              </a:solidFill>
              <a:effectLst>
                <a:innerShdw blurRad="63500" dist="50800" dir="13500000">
                  <a:prstClr val="black">
                    <a:alpha val="12000"/>
                  </a:prstClr>
                </a:innerShdw>
              </a:effectLst>
              <a:latin typeface="方正黑体简体" panose="02000000000000000000" charset="-122"/>
              <a:ea typeface="方正黑体简体" panose="02000000000000000000" charset="-122"/>
              <a:cs typeface="+mn-ea"/>
              <a:sym typeface="+mn-lt"/>
            </a:endParaRPr>
          </a:p>
        </p:txBody>
      </p:sp>
      <p:sp>
        <p:nvSpPr>
          <p:cNvPr id="54" name="图形 13"/>
          <p:cNvSpPr/>
          <p:nvPr/>
        </p:nvSpPr>
        <p:spPr>
          <a:xfrm>
            <a:off x="4983816" y="3735341"/>
            <a:ext cx="839593" cy="824600"/>
          </a:xfrm>
          <a:custGeom>
            <a:avLst/>
            <a:gdLst>
              <a:gd name="connsiteX0" fmla="*/ 1032140 w 1066800"/>
              <a:gd name="connsiteY0" fmla="*/ 349169 h 1047750"/>
              <a:gd name="connsiteX1" fmla="*/ 852118 w 1066800"/>
              <a:gd name="connsiteY1" fmla="*/ 964484 h 1047750"/>
              <a:gd name="connsiteX2" fmla="*/ 217753 w 1066800"/>
              <a:gd name="connsiteY2" fmla="*/ 923526 h 1047750"/>
              <a:gd name="connsiteX3" fmla="*/ 30110 w 1066800"/>
              <a:gd name="connsiteY3" fmla="*/ 350121 h 1047750"/>
              <a:gd name="connsiteX4" fmla="*/ 513980 w 1066800"/>
              <a:gd name="connsiteY4" fmla="*/ 7221 h 1047750"/>
              <a:gd name="connsiteX5" fmla="*/ 1032140 w 1066800"/>
              <a:gd name="connsiteY5" fmla="*/ 349169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6800" h="1047750">
                <a:moveTo>
                  <a:pt x="1032140" y="349169"/>
                </a:moveTo>
                <a:cubicBezTo>
                  <a:pt x="1107388" y="558719"/>
                  <a:pt x="1030235" y="839706"/>
                  <a:pt x="852118" y="964484"/>
                </a:cubicBezTo>
                <a:cubicBezTo>
                  <a:pt x="674000" y="1090214"/>
                  <a:pt x="394918" y="1059734"/>
                  <a:pt x="217753" y="923526"/>
                </a:cubicBezTo>
                <a:cubicBezTo>
                  <a:pt x="40588" y="787319"/>
                  <a:pt x="-34660" y="544431"/>
                  <a:pt x="30110" y="350121"/>
                </a:cubicBezTo>
                <a:cubicBezTo>
                  <a:pt x="93928" y="155811"/>
                  <a:pt x="297763" y="11031"/>
                  <a:pt x="513980" y="7221"/>
                </a:cubicBezTo>
                <a:cubicBezTo>
                  <a:pt x="729245" y="3411"/>
                  <a:pt x="956893" y="140571"/>
                  <a:pt x="1032140" y="349169"/>
                </a:cubicBezTo>
                <a:close/>
              </a:path>
            </a:pathLst>
          </a:custGeom>
          <a:solidFill>
            <a:srgbClr val="8DA0B9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sz="36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6039573" y="3740839"/>
            <a:ext cx="303212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b="1" dirty="0">
                <a:solidFill>
                  <a:schemeClr val="tx1"/>
                </a:solidFill>
                <a:effectLst>
                  <a:innerShdw blurRad="63500" dist="50800" dir="13500000">
                    <a:prstClr val="black">
                      <a:alpha val="12000"/>
                    </a:prstClr>
                  </a:innerShdw>
                </a:effectLst>
                <a:latin typeface="方正黑体简体" panose="02000000000000000000" charset="-122"/>
                <a:ea typeface="方正黑体简体" panose="02000000000000000000" charset="-122"/>
                <a:cs typeface="+mn-ea"/>
                <a:sym typeface="+mn-lt"/>
              </a:rPr>
              <a:t>做错了会亏多少</a:t>
            </a:r>
            <a:endParaRPr lang="zh-CN" altLang="en-US" sz="3200" b="1" dirty="0">
              <a:solidFill>
                <a:schemeClr val="tx1"/>
              </a:solidFill>
              <a:effectLst>
                <a:innerShdw blurRad="63500" dist="50800" dir="13500000">
                  <a:prstClr val="black">
                    <a:alpha val="12000"/>
                  </a:prstClr>
                </a:innerShdw>
              </a:effectLst>
              <a:latin typeface="方正黑体简体" panose="02000000000000000000" charset="-122"/>
              <a:ea typeface="方正黑体简体" panose="02000000000000000000" charset="-122"/>
              <a:cs typeface="+mn-ea"/>
              <a:sym typeface="+mn-lt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139770" y="1390433"/>
            <a:ext cx="527685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1</a:t>
            </a:r>
            <a:endParaRPr lang="en-US" altLang="zh-CN" sz="4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139770" y="2608116"/>
            <a:ext cx="527685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2</a:t>
            </a:r>
            <a:endParaRPr lang="en-US" altLang="zh-CN" sz="4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139770" y="3786524"/>
            <a:ext cx="527685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3</a:t>
            </a:r>
            <a:endParaRPr lang="en-US" altLang="zh-CN" sz="4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039573" y="2065866"/>
            <a:ext cx="373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8FA3BC"/>
                </a:solidFill>
                <a:effectLst>
                  <a:innerShdw blurRad="63500" dist="50800" dir="13500000">
                    <a:prstClr val="black">
                      <a:alpha val="12000"/>
                    </a:prstClr>
                  </a:innerShdw>
                </a:effectLst>
                <a:latin typeface="方正黑体简体" panose="02000000000000000000" charset="-122"/>
                <a:ea typeface="方正黑体简体" panose="02000000000000000000" charset="-122"/>
                <a:cs typeface="+mn-ea"/>
                <a:sym typeface="+mn-lt"/>
              </a:rPr>
              <a:t>机会来了我是否有仓位去把握？</a:t>
            </a:r>
            <a:endParaRPr lang="zh-CN" altLang="en-US" sz="2000" dirty="0">
              <a:solidFill>
                <a:srgbClr val="8FA3BC"/>
              </a:solidFill>
              <a:effectLst>
                <a:innerShdw blurRad="63500" dist="50800" dir="13500000">
                  <a:prstClr val="black">
                    <a:alpha val="12000"/>
                  </a:prstClr>
                </a:innerShdw>
              </a:effectLst>
              <a:latin typeface="方正黑体简体" panose="02000000000000000000" charset="-122"/>
              <a:ea typeface="方正黑体简体" panose="02000000000000000000" charset="-122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39573" y="4348056"/>
            <a:ext cx="221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8FA3BC"/>
                </a:solidFill>
                <a:effectLst>
                  <a:innerShdw blurRad="63500" dist="50800" dir="13500000">
                    <a:prstClr val="black">
                      <a:alpha val="12000"/>
                    </a:prstClr>
                  </a:innerShdw>
                </a:effectLst>
                <a:latin typeface="方正黑体简体" panose="02000000000000000000" charset="-122"/>
                <a:ea typeface="方正黑体简体" panose="02000000000000000000" charset="-122"/>
                <a:cs typeface="+mn-ea"/>
                <a:sym typeface="+mn-lt"/>
              </a:rPr>
              <a:t>我的底线在哪里？</a:t>
            </a:r>
            <a:endParaRPr lang="zh-CN" altLang="en-US" sz="2000" dirty="0">
              <a:solidFill>
                <a:srgbClr val="8FA3BC"/>
              </a:solidFill>
              <a:effectLst>
                <a:innerShdw blurRad="63500" dist="50800" dir="13500000">
                  <a:prstClr val="black">
                    <a:alpha val="12000"/>
                  </a:prstClr>
                </a:innerShdw>
              </a:effectLst>
              <a:latin typeface="方正黑体简体" panose="02000000000000000000" charset="-122"/>
              <a:ea typeface="方正黑体简体" panose="02000000000000000000" charset="-122"/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039573" y="3206961"/>
            <a:ext cx="297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8FA3BC"/>
                </a:solidFill>
                <a:effectLst>
                  <a:innerShdw blurRad="63500" dist="50800" dir="13500000">
                    <a:prstClr val="black">
                      <a:alpha val="12000"/>
                    </a:prstClr>
                  </a:innerShdw>
                </a:effectLst>
                <a:latin typeface="方正黑体简体" panose="02000000000000000000" charset="-122"/>
                <a:ea typeface="方正黑体简体" panose="02000000000000000000" charset="-122"/>
                <a:cs typeface="+mn-ea"/>
                <a:sym typeface="+mn-lt"/>
              </a:rPr>
              <a:t>赚到的方式我能否复制？</a:t>
            </a:r>
            <a:endParaRPr lang="zh-CN" altLang="en-US" sz="2000" dirty="0">
              <a:solidFill>
                <a:srgbClr val="8FA3BC"/>
              </a:solidFill>
              <a:effectLst>
                <a:innerShdw blurRad="63500" dist="50800" dir="13500000">
                  <a:prstClr val="black">
                    <a:alpha val="12000"/>
                  </a:prstClr>
                </a:innerShdw>
              </a:effectLst>
              <a:latin typeface="方正黑体简体" panose="02000000000000000000" charset="-122"/>
              <a:ea typeface="方正黑体简体" panose="02000000000000000000" charset="-122"/>
              <a:cs typeface="+mn-ea"/>
              <a:sym typeface="+mn-lt"/>
            </a:endParaRPr>
          </a:p>
        </p:txBody>
      </p:sp>
      <p:pic>
        <p:nvPicPr>
          <p:cNvPr id="23" name="图片 22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100" y="707390"/>
            <a:ext cx="828040" cy="828040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7788275" y="6168390"/>
            <a:ext cx="3622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龙头股团队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团队证书编号A0150621050002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171693" y="2399030"/>
            <a:ext cx="1840237" cy="1579245"/>
            <a:chOff x="2388307" y="2488038"/>
            <a:chExt cx="1840247" cy="1579277"/>
          </a:xfrm>
        </p:grpSpPr>
        <p:sp>
          <p:nvSpPr>
            <p:cNvPr id="5" name="椭圆 4"/>
            <p:cNvSpPr/>
            <p:nvPr/>
          </p:nvSpPr>
          <p:spPr>
            <a:xfrm rot="2138162">
              <a:off x="3860035" y="2488038"/>
              <a:ext cx="368519" cy="139636"/>
            </a:xfrm>
            <a:prstGeom prst="ellipse">
              <a:avLst/>
            </a:prstGeom>
            <a:solidFill>
              <a:srgbClr val="FFD0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2683082" y="2622055"/>
              <a:ext cx="1145707" cy="1445260"/>
              <a:chOff x="1231654" y="2646108"/>
              <a:chExt cx="1145707" cy="1445260"/>
            </a:xfrm>
          </p:grpSpPr>
          <p:sp>
            <p:nvSpPr>
              <p:cNvPr id="6" name="文本框 5"/>
              <p:cNvSpPr txBox="1"/>
              <p:nvPr/>
            </p:nvSpPr>
            <p:spPr>
              <a:xfrm>
                <a:off x="2067481" y="2646108"/>
                <a:ext cx="309880" cy="1445260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 algn="ctr"/>
                <a:endParaRPr lang="zh-CN" altLang="en-US" sz="8800" b="1" spc="-300" dirty="0">
                  <a:solidFill>
                    <a:schemeClr val="tx1"/>
                  </a:solidFill>
                  <a:effectLst>
                    <a:innerShdw blurRad="63500" dist="50800" dir="13500000">
                      <a:prstClr val="black">
                        <a:alpha val="12000"/>
                      </a:prstClr>
                    </a:innerShdw>
                  </a:effectLst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1231654" y="2646108"/>
                <a:ext cx="309880" cy="1445260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 algn="ctr"/>
                <a:endParaRPr lang="zh-CN" altLang="en-US" sz="8800" b="1" spc="-300" dirty="0">
                  <a:solidFill>
                    <a:schemeClr val="tx1"/>
                  </a:solidFill>
                  <a:effectLst>
                    <a:innerShdw blurRad="63500" dist="50800" dir="13500000">
                      <a:prstClr val="black">
                        <a:alpha val="12000"/>
                      </a:prstClr>
                    </a:innerShdw>
                  </a:effectLst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69" name="文本框 68"/>
            <p:cNvSpPr txBox="1"/>
            <p:nvPr/>
          </p:nvSpPr>
          <p:spPr>
            <a:xfrm>
              <a:off x="2388307" y="2525764"/>
              <a:ext cx="309882" cy="82996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endParaRPr lang="zh-CN" altLang="en-US" sz="4800" b="1" dirty="0">
                <a:solidFill>
                  <a:schemeClr val="tx1"/>
                </a:solidFill>
                <a:effectLst>
                  <a:innerShdw blurRad="63500" dist="50800" dir="13500000">
                    <a:prstClr val="black">
                      <a:alpha val="12000"/>
                    </a:prstClr>
                  </a:inn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755650" y="806450"/>
            <a:ext cx="5102860" cy="57086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indent="0" algn="l">
              <a:buNone/>
            </a:pPr>
            <a:r>
              <a:rPr lang="zh-CN" altLang="en-US" sz="32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体系化交易风控的三道防线：</a:t>
            </a:r>
            <a:br>
              <a:rPr lang="zh-CN" altLang="en-US" sz="24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r>
              <a:rPr lang="en-US" altLang="zh-CN" sz="24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 </a:t>
            </a:r>
            <a:endParaRPr lang="zh-CN" altLang="en-US" sz="2400" b="1" dirty="0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marL="0" indent="0" algn="l"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     </a:t>
            </a:r>
            <a:br>
              <a:rPr lang="en-US" altLang="zh-CN" sz="28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r>
              <a:rPr lang="en-US" altLang="zh-CN" sz="28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        </a:t>
            </a:r>
            <a:br>
              <a:rPr lang="en-US" altLang="zh-CN" sz="28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r>
              <a:rPr lang="en-US" altLang="zh-CN" sz="28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                  </a:t>
            </a:r>
            <a:r>
              <a:rPr lang="en-US" altLang="zh-CN" sz="2800" b="1" dirty="0">
                <a:solidFill>
                  <a:srgbClr val="FFFF00"/>
                </a:solidFill>
                <a:highlight>
                  <a:srgbClr val="FF0000"/>
                </a:highligh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  </a:t>
            </a:r>
            <a:r>
              <a:rPr lang="zh-CN" altLang="en-US" sz="2800" b="1" dirty="0">
                <a:solidFill>
                  <a:srgbClr val="FFFF00"/>
                </a:solidFill>
                <a:highlight>
                  <a:srgbClr val="FF0000"/>
                </a:highligh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系统性的风险控制标准</a:t>
            </a:r>
            <a:r>
              <a:rPr lang="en-US" altLang="zh-CN" sz="2800" b="1" dirty="0">
                <a:solidFill>
                  <a:srgbClr val="FFFF00"/>
                </a:solidFill>
                <a:highlight>
                  <a:srgbClr val="FF0000"/>
                </a:highligh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--</a:t>
            </a:r>
            <a:r>
              <a:rPr lang="zh-CN" altLang="en-US" sz="2800" b="1" dirty="0">
                <a:solidFill>
                  <a:srgbClr val="FFFF00"/>
                </a:solidFill>
                <a:highlight>
                  <a:srgbClr val="FF0000"/>
                </a:highligh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仓位管理（第一道防线）</a:t>
            </a:r>
            <a:r>
              <a:rPr lang="zh-CN" altLang="en-US" sz="2800" b="1" dirty="0">
                <a:solidFill>
                  <a:srgbClr val="C00000"/>
                </a:solidFill>
                <a:highlight>
                  <a:srgbClr val="FFFF00"/>
                </a:highligh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 </a:t>
            </a:r>
            <a:br>
              <a:rPr lang="zh-CN" altLang="en-US" sz="2400" b="1" dirty="0">
                <a:solidFill>
                  <a:srgbClr val="C00000"/>
                </a:solidFill>
                <a:highlight>
                  <a:srgbClr val="FFFF00"/>
                </a:highligh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br>
              <a:rPr lang="zh-CN" altLang="en-US" sz="24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r>
              <a:rPr lang="en-US" altLang="zh-CN" sz="24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                     </a:t>
            </a:r>
            <a:r>
              <a:rPr lang="zh-CN" altLang="en-US" sz="2400" b="1" dirty="0">
                <a:solidFill>
                  <a:schemeClr val="tx1"/>
                </a:solidFill>
                <a:highlight>
                  <a:srgbClr val="FFFF00"/>
                </a:highligh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个股的持仓比例 </a:t>
            </a:r>
            <a:br>
              <a:rPr lang="zh-CN" altLang="en-US" sz="24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br>
              <a:rPr lang="zh-CN" altLang="en-US" sz="24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r>
              <a:rPr lang="en-US" altLang="zh-CN" sz="24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                     </a:t>
            </a:r>
            <a:r>
              <a:rPr lang="zh-CN" altLang="en-US" sz="2400" b="1" dirty="0">
                <a:solidFill>
                  <a:schemeClr val="tx1"/>
                </a:solidFill>
                <a:highlight>
                  <a:srgbClr val="FFFF00"/>
                </a:highligh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纠错标准 </a:t>
            </a:r>
            <a:br>
              <a:rPr lang="zh-CN" altLang="en-US" sz="3600" b="1" dirty="0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br>
              <a:rPr lang="zh-CN" altLang="en-US" sz="3600" b="1" dirty="0">
                <a:solidFill>
                  <a:srgbClr val="7030A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endParaRPr lang="zh-CN" altLang="en-US" sz="2400" b="1" dirty="0">
              <a:solidFill>
                <a:schemeClr val="accent1"/>
              </a:solidFill>
              <a:effectLst>
                <a:innerShdw blurRad="63500" dist="50800" dir="13500000">
                  <a:prstClr val="black">
                    <a:alpha val="12000"/>
                  </a:prstClr>
                </a:innerShdw>
              </a:effectLst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027420" y="3428365"/>
            <a:ext cx="4102735" cy="549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zh-CN" altLang="en-US" sz="2400" b="1" dirty="0">
              <a:solidFill>
                <a:schemeClr val="tx1"/>
              </a:solidFill>
            </a:endParaRPr>
          </a:p>
        </p:txBody>
      </p:sp>
      <p:pic>
        <p:nvPicPr>
          <p:cNvPr id="23" name="图片 22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335" y="739775"/>
            <a:ext cx="732155" cy="732155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7788275" y="6168390"/>
            <a:ext cx="3622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龙头股团队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团队证书编号A0150621050002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84910" y="1809115"/>
            <a:ext cx="8115300" cy="38176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80795" y="2975610"/>
            <a:ext cx="589915" cy="20612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>
                <a:solidFill>
                  <a:srgbClr val="00B050"/>
                </a:solidFill>
                <a:latin typeface="方正黑体简体" panose="02000000000000000000" charset="-122"/>
                <a:ea typeface="方正黑体简体" panose="02000000000000000000" charset="-122"/>
              </a:rPr>
              <a:t>下</a:t>
            </a:r>
            <a:endParaRPr lang="zh-CN" altLang="en-US" sz="3200" b="1">
              <a:solidFill>
                <a:srgbClr val="00B05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r>
              <a:rPr lang="zh-CN" altLang="en-US" sz="3200" b="1">
                <a:solidFill>
                  <a:srgbClr val="00B050"/>
                </a:solidFill>
                <a:latin typeface="方正黑体简体" panose="02000000000000000000" charset="-122"/>
                <a:ea typeface="方正黑体简体" panose="02000000000000000000" charset="-122"/>
              </a:rPr>
              <a:t>跌</a:t>
            </a:r>
            <a:endParaRPr lang="zh-CN" altLang="en-US" sz="3200" b="1">
              <a:solidFill>
                <a:srgbClr val="00B05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r>
              <a:rPr lang="zh-CN" altLang="en-US" sz="3200" b="1">
                <a:solidFill>
                  <a:srgbClr val="00B050"/>
                </a:solidFill>
                <a:latin typeface="方正黑体简体" panose="02000000000000000000" charset="-122"/>
                <a:ea typeface="方正黑体简体" panose="02000000000000000000" charset="-122"/>
              </a:rPr>
              <a:t>趋</a:t>
            </a:r>
            <a:endParaRPr lang="zh-CN" altLang="en-US" sz="3200" b="1">
              <a:solidFill>
                <a:srgbClr val="00B05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r>
              <a:rPr lang="zh-CN" altLang="en-US" sz="3200" b="1">
                <a:solidFill>
                  <a:srgbClr val="00B050"/>
                </a:solidFill>
                <a:latin typeface="方正黑体简体" panose="02000000000000000000" charset="-122"/>
                <a:ea typeface="方正黑体简体" panose="02000000000000000000" charset="-122"/>
              </a:rPr>
              <a:t>势</a:t>
            </a:r>
            <a:endParaRPr lang="zh-CN" altLang="en-US" sz="3200" b="1">
              <a:solidFill>
                <a:srgbClr val="00B05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99180" y="4647565"/>
            <a:ext cx="9969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建仓</a:t>
            </a:r>
            <a:endParaRPr lang="zh-CN" altLang="en-US" sz="32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44720" y="5043170"/>
            <a:ext cx="9969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>
                <a:solidFill>
                  <a:srgbClr val="0070C0"/>
                </a:solidFill>
                <a:latin typeface="方正黑体简体" panose="02000000000000000000" charset="-122"/>
                <a:ea typeface="方正黑体简体" panose="02000000000000000000" charset="-122"/>
              </a:rPr>
              <a:t>洗盘</a:t>
            </a:r>
            <a:endParaRPr lang="zh-CN" altLang="en-US" sz="3200" b="1">
              <a:solidFill>
                <a:srgbClr val="0070C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733540" y="4236720"/>
            <a:ext cx="9969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>
                <a:highlight>
                  <a:srgbClr val="FFFF00"/>
                </a:highlight>
                <a:latin typeface="方正黑体简体" panose="02000000000000000000" charset="-122"/>
                <a:ea typeface="方正黑体简体" panose="02000000000000000000" charset="-122"/>
              </a:rPr>
              <a:t>试盘</a:t>
            </a:r>
            <a:endParaRPr lang="zh-CN" altLang="en-US" sz="3200" b="1">
              <a:highlight>
                <a:srgbClr val="FFFF00"/>
              </a:highlight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226810" y="2679065"/>
            <a:ext cx="9969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>
                <a:highlight>
                  <a:srgbClr val="FFFF00"/>
                </a:highlight>
                <a:latin typeface="方正黑体简体" panose="02000000000000000000" charset="-122"/>
                <a:ea typeface="方正黑体简体" panose="02000000000000000000" charset="-122"/>
              </a:rPr>
              <a:t>拉高</a:t>
            </a:r>
            <a:endParaRPr lang="zh-CN" altLang="en-US" sz="3200" b="1">
              <a:highlight>
                <a:srgbClr val="FFFF00"/>
              </a:highlight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828915" y="2175510"/>
            <a:ext cx="9969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>
                <a:latin typeface="方正黑体简体" panose="02000000000000000000" charset="-122"/>
                <a:ea typeface="方正黑体简体" panose="02000000000000000000" charset="-122"/>
              </a:rPr>
              <a:t>出货</a:t>
            </a:r>
            <a:endParaRPr lang="zh-CN" altLang="en-US" sz="3200" b="1"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829040" y="2975610"/>
            <a:ext cx="589915" cy="20612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上</a:t>
            </a:r>
            <a:endParaRPr lang="zh-CN" altLang="en-US" sz="32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r>
              <a:rPr lang="zh-CN" altLang="en-US" sz="32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涨</a:t>
            </a:r>
            <a:endParaRPr lang="zh-CN" altLang="en-US" sz="32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r>
              <a:rPr lang="zh-CN" altLang="en-US" sz="32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趋</a:t>
            </a:r>
            <a:endParaRPr lang="zh-CN" altLang="en-US" sz="32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r>
              <a:rPr lang="zh-CN" altLang="en-US" sz="32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势</a:t>
            </a:r>
            <a:endParaRPr lang="zh-CN" altLang="en-US" sz="32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802130" y="1121410"/>
            <a:ext cx="750951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资金的运作过程（股票运行的趋势规律）</a:t>
            </a:r>
            <a:endParaRPr lang="zh-CN" altLang="en-US" sz="32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l"/>
            <a:r>
              <a:rPr lang="zh-CN" altLang="en-US" sz="32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新生-发展-鼎盛-衰竭-消亡</a:t>
            </a:r>
            <a:endParaRPr lang="zh-CN" altLang="en-US" sz="32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81050" y="2863850"/>
            <a:ext cx="551815" cy="25298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zh-CN" altLang="en-US" sz="2400">
                <a:solidFill>
                  <a:srgbClr val="C00000"/>
                </a:solidFill>
                <a:highlight>
                  <a:srgbClr val="FFFF00"/>
                </a:highlight>
                <a:latin typeface="方正黑体简体" panose="02000000000000000000" charset="-122"/>
                <a:ea typeface="方正黑体简体" panose="02000000000000000000" charset="-122"/>
              </a:rPr>
              <a:t>交易信心逐步丧失</a:t>
            </a:r>
            <a:endParaRPr lang="zh-CN" altLang="en-US" sz="2400">
              <a:solidFill>
                <a:srgbClr val="C00000"/>
              </a:solidFill>
              <a:highlight>
                <a:srgbClr val="FFFF00"/>
              </a:highlight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399270" y="2864485"/>
            <a:ext cx="551815" cy="25298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zh-CN" altLang="en-US" sz="2400">
                <a:solidFill>
                  <a:srgbClr val="C00000"/>
                </a:solidFill>
                <a:highlight>
                  <a:srgbClr val="FFFF00"/>
                </a:highlight>
                <a:latin typeface="方正黑体简体" panose="02000000000000000000" charset="-122"/>
                <a:ea typeface="方正黑体简体" panose="02000000000000000000" charset="-122"/>
              </a:rPr>
              <a:t>交易信心逐步爆棚</a:t>
            </a:r>
            <a:endParaRPr lang="zh-CN" altLang="en-US" sz="2400">
              <a:solidFill>
                <a:srgbClr val="C00000"/>
              </a:solidFill>
              <a:highlight>
                <a:srgbClr val="FFFF00"/>
              </a:highlight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pic>
        <p:nvPicPr>
          <p:cNvPr id="2" name="图片 1" descr="红色向右箭头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61035" y="766445"/>
            <a:ext cx="914400" cy="914400"/>
          </a:xfrm>
          <a:prstGeom prst="rect">
            <a:avLst/>
          </a:prstGeom>
        </p:spPr>
      </p:pic>
      <p:sp>
        <p:nvSpPr>
          <p:cNvPr id="173" name="Freeform 8"/>
          <p:cNvSpPr/>
          <p:nvPr>
            <p:custDataLst>
              <p:tags r:id="rId5"/>
            </p:custDataLst>
          </p:nvPr>
        </p:nvSpPr>
        <p:spPr>
          <a:xfrm>
            <a:off x="781056" y="1809288"/>
            <a:ext cx="223203" cy="222886"/>
          </a:xfrm>
          <a:custGeom>
            <a:avLst/>
            <a:gdLst>
              <a:gd name="connsiteX0" fmla="*/ 1 w 223203"/>
              <a:gd name="connsiteY0" fmla="*/ 0 h 222886"/>
              <a:gd name="connsiteX1" fmla="*/ 45721 w 223203"/>
              <a:gd name="connsiteY1" fmla="*/ 2 h 222886"/>
              <a:gd name="connsiteX2" fmla="*/ 45722 w 223203"/>
              <a:gd name="connsiteY2" fmla="*/ 318 h 222886"/>
              <a:gd name="connsiteX3" fmla="*/ 223203 w 223203"/>
              <a:gd name="connsiteY3" fmla="*/ 318 h 222886"/>
              <a:gd name="connsiteX4" fmla="*/ 223203 w 223203"/>
              <a:gd name="connsiteY4" fmla="*/ 46040 h 222886"/>
              <a:gd name="connsiteX5" fmla="*/ 45718 w 223203"/>
              <a:gd name="connsiteY5" fmla="*/ 46037 h 222886"/>
              <a:gd name="connsiteX6" fmla="*/ 45722 w 223203"/>
              <a:gd name="connsiteY6" fmla="*/ 222886 h 222886"/>
              <a:gd name="connsiteX7" fmla="*/ 0 w 223203"/>
              <a:gd name="connsiteY7" fmla="*/ 222886 h 22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3" h="222886">
                <a:moveTo>
                  <a:pt x="1" y="0"/>
                </a:moveTo>
                <a:lnTo>
                  <a:pt x="45721" y="2"/>
                </a:lnTo>
                <a:lnTo>
                  <a:pt x="45722" y="318"/>
                </a:lnTo>
                <a:lnTo>
                  <a:pt x="223203" y="318"/>
                </a:lnTo>
                <a:lnTo>
                  <a:pt x="223203" y="46040"/>
                </a:lnTo>
                <a:lnTo>
                  <a:pt x="45718" y="46037"/>
                </a:lnTo>
                <a:lnTo>
                  <a:pt x="45722" y="222886"/>
                </a:lnTo>
                <a:lnTo>
                  <a:pt x="0" y="222886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5" name="Freeform 11"/>
          <p:cNvSpPr/>
          <p:nvPr>
            <p:custDataLst>
              <p:tags r:id="rId6"/>
            </p:custDataLst>
          </p:nvPr>
        </p:nvSpPr>
        <p:spPr>
          <a:xfrm>
            <a:off x="9813610" y="5566545"/>
            <a:ext cx="223206" cy="223210"/>
          </a:xfrm>
          <a:custGeom>
            <a:avLst/>
            <a:gdLst>
              <a:gd name="connsiteX0" fmla="*/ 177485 w 223206"/>
              <a:gd name="connsiteY0" fmla="*/ 0 h 223210"/>
              <a:gd name="connsiteX1" fmla="*/ 223206 w 223206"/>
              <a:gd name="connsiteY1" fmla="*/ 2 h 223210"/>
              <a:gd name="connsiteX2" fmla="*/ 223203 w 223206"/>
              <a:gd name="connsiteY2" fmla="*/ 222887 h 223210"/>
              <a:gd name="connsiteX3" fmla="*/ 222885 w 223206"/>
              <a:gd name="connsiteY3" fmla="*/ 222886 h 223210"/>
              <a:gd name="connsiteX4" fmla="*/ 222885 w 223206"/>
              <a:gd name="connsiteY4" fmla="*/ 223210 h 223210"/>
              <a:gd name="connsiteX5" fmla="*/ 0 w 223206"/>
              <a:gd name="connsiteY5" fmla="*/ 223203 h 223210"/>
              <a:gd name="connsiteX6" fmla="*/ 1 w 223206"/>
              <a:gd name="connsiteY6" fmla="*/ 177486 h 223210"/>
              <a:gd name="connsiteX7" fmla="*/ 177482 w 223206"/>
              <a:gd name="connsiteY7" fmla="*/ 177482 h 2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6" h="223210">
                <a:moveTo>
                  <a:pt x="177485" y="0"/>
                </a:moveTo>
                <a:lnTo>
                  <a:pt x="223206" y="2"/>
                </a:lnTo>
                <a:lnTo>
                  <a:pt x="223203" y="222887"/>
                </a:lnTo>
                <a:lnTo>
                  <a:pt x="222885" y="222886"/>
                </a:lnTo>
                <a:lnTo>
                  <a:pt x="222885" y="223210"/>
                </a:lnTo>
                <a:lnTo>
                  <a:pt x="0" y="223203"/>
                </a:lnTo>
                <a:lnTo>
                  <a:pt x="1" y="177486"/>
                </a:lnTo>
                <a:lnTo>
                  <a:pt x="177482" y="177482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125470" y="2212340"/>
            <a:ext cx="447929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lumMod val="110000"/>
                        <a:satMod val="105000"/>
                        <a:tint val="67000"/>
                      </a:schemeClr>
                    </a:gs>
                    <a:gs pos="50000">
                      <a:schemeClr val="accent1">
                        <a:lumMod val="105000"/>
                        <a:satMod val="103000"/>
                        <a:tint val="73000"/>
                      </a:schemeClr>
                    </a:gs>
                    <a:gs pos="100000">
                      <a:schemeClr val="accent1">
                        <a:lumMod val="105000"/>
                        <a:satMod val="109000"/>
                        <a:tint val="81000"/>
                      </a:schemeClr>
                    </a:gs>
                  </a:gsLst>
                  <a:lin ang="5400000" scaled="0"/>
                </a:gra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步骤一：抄底先锋定</a:t>
            </a:r>
            <a:r>
              <a:rPr lang="en-US" altLang="zh-CN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0</a:t>
            </a:r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点</a:t>
            </a:r>
            <a:endParaRPr lang="zh-CN" altLang="en-US" sz="32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287010" y="545147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zh-CN" altLang="en-US"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pic>
        <p:nvPicPr>
          <p:cNvPr id="2" name="图片 1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19075" y="680720"/>
            <a:ext cx="828040" cy="8280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125470" y="2877820"/>
            <a:ext cx="4848225" cy="5511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2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微软雅黑" panose="020B0503020204020204" charset="-122"/>
                <a:sym typeface="+mn-ea"/>
              </a:rPr>
              <a:t>步骤二：</a:t>
            </a:r>
            <a:r>
              <a:rPr sz="32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微软雅黑" panose="020B0503020204020204" charset="-122"/>
                <a:sym typeface="+mn-ea"/>
              </a:rPr>
              <a:t>划分资金区域</a:t>
            </a:r>
            <a:endParaRPr lang="zh-CN" altLang="en-US" sz="3200"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3125470" y="3488055"/>
            <a:ext cx="672338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lumMod val="110000"/>
                        <a:satMod val="105000"/>
                        <a:tint val="67000"/>
                      </a:schemeClr>
                    </a:gs>
                    <a:gs pos="50000">
                      <a:schemeClr val="accent1">
                        <a:lumMod val="105000"/>
                        <a:satMod val="103000"/>
                        <a:tint val="73000"/>
                      </a:schemeClr>
                    </a:gs>
                    <a:gs pos="100000">
                      <a:schemeClr val="accent1">
                        <a:lumMod val="105000"/>
                        <a:satMod val="109000"/>
                        <a:tint val="81000"/>
                      </a:schemeClr>
                    </a:gs>
                  </a:gsLst>
                  <a:lin ang="5400000" scaled="0"/>
                </a:gra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/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步骤三：</a:t>
            </a:r>
            <a:r>
              <a:rPr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在对应的资金区域取</a:t>
            </a:r>
            <a:r>
              <a:rPr lang="en-US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5</a:t>
            </a:r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个</a:t>
            </a:r>
            <a:r>
              <a:rPr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点</a:t>
            </a:r>
            <a:endParaRPr lang="zh-CN" altLang="en-US" sz="32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3125470" y="5292090"/>
            <a:ext cx="4529455" cy="593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lumMod val="110000"/>
                        <a:satMod val="105000"/>
                        <a:tint val="67000"/>
                      </a:schemeClr>
                    </a:gs>
                    <a:gs pos="50000">
                      <a:schemeClr val="accent1">
                        <a:lumMod val="105000"/>
                        <a:satMod val="103000"/>
                        <a:tint val="73000"/>
                      </a:schemeClr>
                    </a:gs>
                    <a:gs pos="100000">
                      <a:schemeClr val="accent1">
                        <a:lumMod val="105000"/>
                        <a:satMod val="109000"/>
                        <a:tint val="81000"/>
                      </a:schemeClr>
                    </a:gs>
                  </a:gsLst>
                  <a:lin ang="5400000" scaled="0"/>
                </a:gra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p>
            <a:pPr algn="l"/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步骤五：</a:t>
            </a:r>
            <a:r>
              <a:rPr lang="zh-CN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金钥匙后低吸</a:t>
            </a:r>
            <a:endParaRPr lang="zh-CN" sz="32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25830" y="760095"/>
            <a:ext cx="9917430" cy="8477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日线主升选股标准：</a:t>
            </a:r>
            <a:r>
              <a:rPr lang="zh-CN" altLang="en-US" sz="2800" b="1">
                <a:solidFill>
                  <a:srgbClr val="C00000"/>
                </a:solidFill>
                <a:highlight>
                  <a:srgbClr val="FFFF00"/>
                </a:highlight>
                <a:latin typeface="方正黑体简体" panose="02000000000000000000" charset="-122"/>
                <a:ea typeface="方正黑体简体" panose="02000000000000000000" charset="-122"/>
              </a:rPr>
              <a:t>符合取点+长短脚（后脚长）</a:t>
            </a:r>
            <a:endParaRPr lang="zh-CN" altLang="en-US" sz="2800" b="1">
              <a:solidFill>
                <a:srgbClr val="C00000"/>
              </a:solidFill>
              <a:highlight>
                <a:srgbClr val="FFFF00"/>
              </a:highlight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7788275" y="6168390"/>
            <a:ext cx="3622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龙头股团队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团队证书编号A0150621050002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6"/>
            </p:custDataLst>
          </p:nvPr>
        </p:nvSpPr>
        <p:spPr>
          <a:xfrm>
            <a:off x="3125470" y="4699000"/>
            <a:ext cx="4529455" cy="593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lumMod val="110000"/>
                        <a:satMod val="105000"/>
                        <a:tint val="67000"/>
                      </a:schemeClr>
                    </a:gs>
                    <a:gs pos="50000">
                      <a:schemeClr val="accent1">
                        <a:lumMod val="105000"/>
                        <a:satMod val="103000"/>
                        <a:tint val="73000"/>
                      </a:schemeClr>
                    </a:gs>
                    <a:gs pos="100000">
                      <a:schemeClr val="accent1">
                        <a:lumMod val="105000"/>
                        <a:satMod val="109000"/>
                        <a:tint val="81000"/>
                      </a:schemeClr>
                    </a:gs>
                  </a:gsLst>
                  <a:lin ang="5400000" scaled="0"/>
                </a:gra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p>
            <a:pPr algn="l"/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步骤四：</a:t>
            </a:r>
            <a:r>
              <a:rPr lang="zh-CN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满足后脚长</a:t>
            </a:r>
            <a:endParaRPr lang="zh-CN" sz="32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77470" y="746125"/>
            <a:ext cx="1647190" cy="5276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p>
            <a:pPr algn="l"/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sym typeface="+mn-ea"/>
              </a:rPr>
              <a:t>跳空缺口</a:t>
            </a:r>
            <a:endParaRPr lang="zh-CN" altLang="en-US" sz="2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黑体简体" panose="02000000000000000000" charset="-122"/>
              <a:ea typeface="方正黑体简体" panose="02000000000000000000" charset="-122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1401445" y="4965700"/>
            <a:ext cx="8533130" cy="36830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>
              <a:buNone/>
            </a:pPr>
            <a:endParaRPr lang="zh-CN" altLang="en-US" sz="1800" b="1" dirty="0"/>
          </a:p>
        </p:txBody>
      </p:sp>
      <p:sp>
        <p:nvSpPr>
          <p:cNvPr id="10" name="文本框 9"/>
          <p:cNvSpPr txBox="1"/>
          <p:nvPr>
            <p:custDataLst>
              <p:tags r:id="rId3"/>
            </p:custDataLst>
          </p:nvPr>
        </p:nvSpPr>
        <p:spPr>
          <a:xfrm>
            <a:off x="7788275" y="6168390"/>
            <a:ext cx="3622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龙头股团队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团队证书编号A0150621050002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047240" y="616585"/>
            <a:ext cx="7701915" cy="546417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02_7*i*2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e080112864024143bbebad68e031736a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73a037ddd88b43ceb376f094c20f95fa&quot;,&quot;X&quot;:{&quot;Pos&quot;:0},&quot;Y&quot;:{&quot;Pos&quot;:0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02_7*i*1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6efd75922b944797a8c6069bd9476f96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73a037ddd88b43ceb376f094c20f95fa&quot;,&quot;X&quot;:{&quot;Pos&quot;:2},&quot;Y&quot;:{&quot;Pos&quot;:2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02_7*i*2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e080112864024143bbebad68e031736a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73a037ddd88b43ceb376f094c20f95fa&quot;,&quot;X&quot;:{&quot;Pos&quot;:0},&quot;Y&quot;:{&quot;Pos&quot;:0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02_7*i*1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6efd75922b944797a8c6069bd9476f96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73a037ddd88b43ceb376f094c20f95fa&quot;,&quot;X&quot;:{&quot;Pos&quot;:2},&quot;Y&quot;:{&quot;Pos&quot;:2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PP_MARK_KEY" val="3420c857-2dba-43f8-9f24-4fe87479c3ec"/>
  <p:tag name="COMMONDATA" val="eyJoZGlkIjoiOWMwMjhhMGZkMTlmYjMyNGZlNDNiNTYxNzUzNzllNWQifQ=="/>
  <p:tag name="commondata" val="eyJoZGlkIjoiOWFkNTJkYmZmNzlkMDMzZWJhM2FkZmI2OGYyNWQxOTYifQ==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UNIT_PLACING_PICTURE_USER_VIEWPORT" val="{&quot;height&quot;:6012,&quot;width&quot;:12780}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02_7*i*2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e080112864024143bbebad68e031736a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73a037ddd88b43ceb376f094c20f95fa&quot;,&quot;X&quot;:{&quot;Pos&quot;:0},&quot;Y&quot;:{&quot;Pos&quot;:0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02_7*i*1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6efd75922b944797a8c6069bd9476f96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73a037ddd88b43ceb376f094c20f95fa&quot;,&quot;X&quot;:{&quot;Pos&quot;:2},&quot;Y&quot;:{&quot;Pos&quot;:2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1316</Words>
  <Application>WPS 演示</Application>
  <PresentationFormat>宽屏</PresentationFormat>
  <Paragraphs>163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Arial</vt:lpstr>
      <vt:lpstr>宋体</vt:lpstr>
      <vt:lpstr>Wingdings</vt:lpstr>
      <vt:lpstr>方正黑体简体</vt:lpstr>
      <vt:lpstr>微软雅黑</vt:lpstr>
      <vt:lpstr>汉仪中黑简</vt:lpstr>
      <vt:lpstr>Arial Unicode MS</vt:lpstr>
      <vt:lpstr>Calibri</vt:lpstr>
      <vt:lpstr>Office 主题</vt:lpstr>
      <vt:lpstr> 投资有风险，入市需谨慎！</vt:lpstr>
      <vt:lpstr>PowerPoint 演示文稿</vt:lpstr>
      <vt:lpstr>PowerPoint 演示文稿</vt:lpstr>
      <vt:lpstr>主升系列课程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投资有风险，入市需谨慎！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龙头股助教王冬冬</cp:lastModifiedBy>
  <cp:revision>153</cp:revision>
  <dcterms:created xsi:type="dcterms:W3CDTF">2021-07-12T09:18:00Z</dcterms:created>
  <dcterms:modified xsi:type="dcterms:W3CDTF">2024-07-09T11:04:03Z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C5340ED35619490D95D16959E7E44C89_13</vt:lpwstr>
  </property>
  <property fmtid="{D5CDD505-2E9C-101B-9397-08002B2CF9AE}" pid="3" name="KSOProductBuildVer">
    <vt:lpwstr>2052-12.1.0.16929</vt:lpwstr>
  </property>
</Properties>
</file>