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827" r:id="rId3"/>
    <p:sldId id="837" r:id="rId4"/>
    <p:sldId id="838" r:id="rId5"/>
    <p:sldId id="990" r:id="rId6"/>
    <p:sldId id="993" r:id="rId7"/>
    <p:sldId id="995" r:id="rId8"/>
    <p:sldId id="1000" r:id="rId9"/>
    <p:sldId id="999" r:id="rId10"/>
    <p:sldId id="994" r:id="rId11"/>
    <p:sldId id="997" r:id="rId12"/>
    <p:sldId id="998" r:id="rId13"/>
    <p:sldId id="996" r:id="rId14"/>
    <p:sldId id="981" r:id="rId15"/>
    <p:sldId id="1002" r:id="rId16"/>
    <p:sldId id="1004" r:id="rId17"/>
    <p:sldId id="1005" r:id="rId18"/>
    <p:sldId id="1014" r:id="rId19"/>
    <p:sldId id="1006" r:id="rId20"/>
    <p:sldId id="836" r:id="rId21"/>
    <p:sldId id="854" r:id="rId22"/>
    <p:sldId id="968" r:id="rId23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5" clrIdx="0"/>
  <p:cmAuthor id="2" name="作者" initials="作" lastIdx="0" clrIdx="1"/>
  <p:cmAuthor id="3" name="sharo" initials="s" lastIdx="1" clrIdx="2"/>
  <p:cmAuthor id="4" name="10107" initials="1" lastIdx="6" clrIdx="3"/>
  <p:cmAuthor id="5" name="销售四部直播06" initials="销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58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E:\YiYi\王荟一\1王荟一\2018-3-2\李青元\2020-2021龙头股\2021\ppt 封面10-13.jpgppt 封面10-13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>
          <a:xfrm>
            <a:off x="635" y="1270"/>
            <a:ext cx="12190730" cy="685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image" Target="../media/image4.png"/><Relationship Id="rId1" Type="http://schemas.openxmlformats.org/officeDocument/2006/relationships/tags" Target="../tags/tag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image" Target="../media/image4.png"/><Relationship Id="rId1" Type="http://schemas.openxmlformats.org/officeDocument/2006/relationships/tags" Target="../tags/tag35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image" Target="../media/image4.png"/><Relationship Id="rId1" Type="http://schemas.openxmlformats.org/officeDocument/2006/relationships/tags" Target="../tags/tag39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image" Target="../media/image4.png"/><Relationship Id="rId1" Type="http://schemas.openxmlformats.org/officeDocument/2006/relationships/tags" Target="../tags/tag4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image" Target="../media/image4.png"/><Relationship Id="rId1" Type="http://schemas.openxmlformats.org/officeDocument/2006/relationships/tags" Target="../tags/tag5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4.png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4.png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image" Target="../media/image4.png"/><Relationship Id="rId1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25.xml"/><Relationship Id="rId2" Type="http://schemas.openxmlformats.org/officeDocument/2006/relationships/image" Target="../media/image8.png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1764030" y="1380490"/>
            <a:ext cx="5079365" cy="1056005"/>
          </a:xfrm>
        </p:spPr>
        <p:txBody>
          <a:bodyPr>
            <a:normAutofit/>
          </a:bodyPr>
          <a:p>
            <a:pPr algn="l"/>
            <a:r>
              <a:rPr lang="zh-CN" altLang="en-US" sz="49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主升系列课程</a:t>
            </a:r>
            <a:r>
              <a:rPr lang="zh-CN" altLang="en-US" b="1"/>
              <a:t> </a:t>
            </a:r>
            <a:endParaRPr lang="zh-CN" altLang="en-US" b="1"/>
          </a:p>
        </p:txBody>
      </p:sp>
      <p:pic>
        <p:nvPicPr>
          <p:cNvPr id="23" name="图片 22" descr="趋势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2330" y="1591310"/>
            <a:ext cx="3172460" cy="3172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97025" y="3656965"/>
            <a:ext cx="49682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综合答疑</a:t>
            </a:r>
            <a:endParaRPr lang="zh-CN" altLang="en-US" sz="4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4000" b="1">
              <a:solidFill>
                <a:srgbClr val="C00000"/>
              </a:solidFill>
            </a:endParaRPr>
          </a:p>
          <a:p>
            <a:endParaRPr lang="en-US" altLang="zh-CN" sz="40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9300"/>
            <a:ext cx="10044430" cy="54273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0410"/>
            <a:ext cx="11809095" cy="54375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5065" y="3114675"/>
            <a:ext cx="65119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体系一定是不变的，也就是交易归因的一致性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2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天然的高盈亏比（位置决定盈亏比）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3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低成本的纠错机制（知对错，守进退）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2535" y="1681480"/>
            <a:ext cx="6708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好体系的三个条件（产生概率优势的前提）</a:t>
            </a:r>
            <a:endParaRPr lang="zh-CN" altLang="en-US" sz="2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行情的顺境与逆境</a:t>
            </a:r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小资金经历一轮完整的顺逆（顺势择强）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91310" y="1423035"/>
            <a:ext cx="81845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3"/>
            </p:custDataLst>
          </p:nvPr>
        </p:nvSpPr>
        <p:spPr>
          <a:xfrm>
            <a:off x="537851" y="175721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4"/>
            </p:custDataLst>
          </p:nvPr>
        </p:nvSpPr>
        <p:spPr>
          <a:xfrm>
            <a:off x="11089325" y="569545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941705" y="1757045"/>
            <a:ext cx="9779000" cy="4013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1</a:t>
            </a:r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钓鱼线（接近</a:t>
            </a:r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20</a:t>
            </a:r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天均线，优化处理了一下，机构的重要操盘参考）</a:t>
            </a:r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2</a:t>
            </a:r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提竿线是价格，比当天钓鱼线高一分钱</a:t>
            </a:r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3</a:t>
            </a:r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极值线，前一天钓鱼线</a:t>
            </a:r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*0.95</a:t>
            </a:r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，极限亏损范围</a:t>
            </a:r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-5%</a:t>
            </a:r>
            <a:endParaRPr lang="en-US" altLang="zh-CN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en-US" altLang="zh-CN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4</a:t>
            </a:r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金钥匙，扭转趋势，多头阶段</a:t>
            </a:r>
            <a:endParaRPr lang="en-US" altLang="zh-CN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en-US" altLang="zh-CN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en-US" altLang="zh-CN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015" y="96266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标准以及指标答疑</a:t>
            </a:r>
            <a:endParaRPr lang="zh-CN" altLang="en-US" sz="2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3"/>
            </p:custDataLst>
          </p:nvPr>
        </p:nvSpPr>
        <p:spPr>
          <a:xfrm>
            <a:off x="537851" y="175721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4"/>
            </p:custDataLst>
          </p:nvPr>
        </p:nvSpPr>
        <p:spPr>
          <a:xfrm>
            <a:off x="11089325" y="569545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941705" y="1757045"/>
            <a:ext cx="9779000" cy="4013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1、是必须要四个同时符合优选才能做吗，能不能放宽条件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2、大阳线大阴线是什么，双创也是按照5%算嘛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3、出现金钥匙就能买嘛？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4、回踩钓鱼线当天大阴线怎么算？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5、选股太难了，条件很苛刻，选不到票，买不着，好不容易找到了错过了回踩又买不着了。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en-US" altLang="zh-CN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en-US" altLang="zh-CN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015" y="96266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标准以及指标答疑</a:t>
            </a:r>
            <a:endParaRPr lang="zh-CN" altLang="en-US" sz="2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3"/>
            </p:custDataLst>
          </p:nvPr>
        </p:nvSpPr>
        <p:spPr>
          <a:xfrm>
            <a:off x="537851" y="175721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4"/>
            </p:custDataLst>
          </p:nvPr>
        </p:nvSpPr>
        <p:spPr>
          <a:xfrm>
            <a:off x="11089325" y="569545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941705" y="1757045"/>
            <a:ext cx="9779000" cy="4013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6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、怎么快速选出符合金钥匙的股？（很多学员都想着出金钥匙就买）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7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、止盈和纠错的区别还是不清楚？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8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、买入的标准太死板了，没买上就不能再买了吗？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9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、靠近b点有三天主力资金活跃，但是后面没有了，怎么办？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10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、二高后收盘价超过二高，没有符合后脚长，金钥匙扭转（放过）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10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、自选股打理阶段划分不清晰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en-US" altLang="zh-CN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en-US" altLang="zh-CN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015" y="96266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标准以及指标答疑</a:t>
            </a:r>
            <a:endParaRPr lang="zh-CN" altLang="en-US" sz="2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0410"/>
            <a:ext cx="10060940" cy="54362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9935"/>
            <a:ext cx="782510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25105" y="2251075"/>
            <a:ext cx="4064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一涨：二高确认之前</a:t>
            </a:r>
            <a:endParaRPr lang="zh-CN" altLang="en-US" sz="2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2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二回：二高右侧流出三天以上</a:t>
            </a:r>
            <a:endParaRPr lang="zh-CN" altLang="en-US" sz="2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2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后脚长：满足取点后脚长，待扭转</a:t>
            </a:r>
            <a:endParaRPr lang="zh-CN" altLang="en-US" sz="2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2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回踩低吸：出现金钥匙，待回踩</a:t>
            </a:r>
            <a:endParaRPr lang="zh-CN" altLang="en-US" sz="2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121400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sz="2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19150" y="2792730"/>
            <a:ext cx="6966585" cy="1523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35380" y="2522220"/>
            <a:ext cx="7027545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4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练交易难不难？难的话回复</a:t>
            </a:r>
            <a:r>
              <a:rPr lang="en-US" altLang="zh-CN" sz="4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000</a:t>
            </a:r>
            <a:r>
              <a:rPr lang="zh-CN" altLang="en-US" sz="4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，不难回复</a:t>
            </a:r>
            <a:r>
              <a:rPr lang="en-US" altLang="zh-CN" sz="4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111</a:t>
            </a:r>
            <a:endParaRPr lang="en-US" altLang="zh-CN" sz="4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7832d77b76c05bb798b9f00c86b7f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552565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知行合一平常心欲速则不达</a:t>
            </a:r>
            <a:endParaRPr lang="zh-CN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5700" y="2390140"/>
            <a:ext cx="63099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建立自己的交易核心框架，一切学习的东西都是在辅助加强核心框架的操作，系统性思维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见路不走是一种对自己交易的尊重，什么钱都想赚的人往往什么都赚不到，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高手只赚一种钱，十年磨一剑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35380" y="2522220"/>
            <a:ext cx="7027545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1.</a:t>
            </a:r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体系训练问题梳理</a:t>
            </a:r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2.</a:t>
            </a:r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标准以及指标答疑</a:t>
            </a:r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015" y="96266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课程要点</a:t>
            </a:r>
            <a:endParaRPr lang="zh-CN" altLang="en-US" sz="2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3"/>
            </p:custDataLst>
          </p:nvPr>
        </p:nvSpPr>
        <p:spPr>
          <a:xfrm>
            <a:off x="537851" y="175721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4"/>
            </p:custDataLst>
          </p:nvPr>
        </p:nvSpPr>
        <p:spPr>
          <a:xfrm>
            <a:off x="11089325" y="569545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941705" y="1757045"/>
            <a:ext cx="9779000" cy="4013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1为什么要练？</a:t>
            </a:r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（技能需要刻意练习才能掌握，情绪</a:t>
            </a:r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VS</a:t>
            </a:r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理性）</a:t>
            </a:r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en-US" altLang="zh-CN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2练交易有什么好处？</a:t>
            </a:r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（知市场，懂体系原理）</a:t>
            </a:r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en-US" altLang="zh-CN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3为什么要一万块练？</a:t>
            </a:r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（小钱练磨合，踩坑）</a:t>
            </a:r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en-US" altLang="zh-CN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4为什么要在现在这种差的环境依旧坚持练？</a:t>
            </a:r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（逆境备考，顺境交卷）</a:t>
            </a:r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en-US" altLang="zh-CN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5</a:t>
            </a:r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错过行情怎么办？（指数</a:t>
            </a:r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ETF</a:t>
            </a:r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代替）</a:t>
            </a:r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6</a:t>
            </a:r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为什么要贴着线买？（纠错成本低）</a:t>
            </a:r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015" y="96266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体系训练问题梳理</a:t>
            </a:r>
            <a:endParaRPr lang="zh-CN" altLang="en-US" sz="2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 b="1">
                <a:solidFill>
                  <a:srgbClr val="C00000"/>
                </a:solidFill>
              </a:rPr>
              <a:t>散户情绪是天然的反向指标（喜欢高胜率，患得患失）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9888220" cy="4351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25015" y="2919730"/>
            <a:ext cx="40640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 b="1">
                <a:solidFill>
                  <a:srgbClr val="C00000"/>
                </a:solidFill>
              </a:rPr>
              <a:t>训练</a:t>
            </a:r>
            <a:r>
              <a:rPr lang="en-US" altLang="zh-CN" sz="6600" b="1">
                <a:solidFill>
                  <a:srgbClr val="C00000"/>
                </a:solidFill>
              </a:rPr>
              <a:t>≠</a:t>
            </a:r>
            <a:r>
              <a:rPr lang="zh-CN" altLang="en-US" sz="6600" b="1">
                <a:solidFill>
                  <a:srgbClr val="C00000"/>
                </a:solidFill>
              </a:rPr>
              <a:t>赚钱</a:t>
            </a:r>
            <a:endParaRPr lang="zh-CN" altLang="en-US" sz="66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730250"/>
            <a:ext cx="3669665" cy="54432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46040" y="952500"/>
            <a:ext cx="406400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纠错四阶段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64000" y="2436495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非常不喜欢纠错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b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理解纠错，偶尔不执行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严格执行纠错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b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喜欢纠错，舍中得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7" name="图片 6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52155" y="1416685"/>
            <a:ext cx="3601085" cy="36010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5700" y="2106930"/>
            <a:ext cx="651192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看得懂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做得到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赚得到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守得住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2535" y="984885"/>
            <a:ext cx="6708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成长阶梯</a:t>
            </a:r>
            <a:r>
              <a:rPr lang="en-US" altLang="zh-CN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——</a:t>
            </a:r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不懂不做</a:t>
            </a:r>
            <a:endParaRPr lang="zh-CN" altLang="en-US" sz="2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PP_MARK_KEY" val="3420c857-2dba-43f8-9f24-4fe87479c3ec"/>
  <p:tag name="COMMONDATA" val="eyJoZGlkIjoiOWMwMjhhMGZkMTlmYjMyNGZlNDNiNTYxNzUzNzllNWQ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916</Words>
  <Application>WPS 演示</Application>
  <PresentationFormat>宽屏</PresentationFormat>
  <Paragraphs>122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方正黑体简体</vt:lpstr>
      <vt:lpstr>微软雅黑</vt:lpstr>
      <vt:lpstr>Calibri</vt:lpstr>
      <vt:lpstr>Arial Unicode MS</vt:lpstr>
      <vt:lpstr>Office 主题</vt:lpstr>
      <vt:lpstr>主升系列课程 </vt:lpstr>
      <vt:lpstr>PowerPoint 演示文稿</vt:lpstr>
      <vt:lpstr>PowerPoint 演示文稿</vt:lpstr>
      <vt:lpstr>PowerPoint 演示文稿</vt:lpstr>
      <vt:lpstr>PowerPoint 演示文稿</vt:lpstr>
      <vt:lpstr>散户情绪是天然的反向指标（喜欢高胜率，患得患失）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行情的顺境与逆境-小资金经历一轮完整的顺逆（顺势择强）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狂草</cp:lastModifiedBy>
  <cp:revision>152</cp:revision>
  <dcterms:created xsi:type="dcterms:W3CDTF">2021-07-12T09:18:00Z</dcterms:created>
  <dcterms:modified xsi:type="dcterms:W3CDTF">2024-07-11T10:47:19Z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55F1AF1AE8E64CA499DC103B547FD8D7_13</vt:lpwstr>
  </property>
  <property fmtid="{D5CDD505-2E9C-101B-9397-08002B2CF9AE}" pid="3" name="KSOProductBuildVer">
    <vt:lpwstr>2052-12.1.0.17147</vt:lpwstr>
  </property>
</Properties>
</file>