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353" r:id="rId6"/>
    <p:sldId id="354" r:id="rId7"/>
    <p:sldId id="367" r:id="rId8"/>
    <p:sldId id="366" r:id="rId9"/>
    <p:sldId id="365" r:id="rId10"/>
    <p:sldId id="361" r:id="rId11"/>
    <p:sldId id="362" r:id="rId12"/>
  </p:sldIdLst>
  <p:sldSz cx="12192000" cy="6858000"/>
  <p:notesSz cx="6797675" cy="99266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>
          <p15:clr>
            <a:srgbClr val="A4A3A4"/>
          </p15:clr>
        </p15:guide>
        <p15:guide id="2" orient="horz" pos="142">
          <p15:clr>
            <a:srgbClr val="A4A3A4"/>
          </p15:clr>
        </p15:guide>
        <p15:guide id="3" orient="horz" pos="3203">
          <p15:clr>
            <a:srgbClr val="A4A3A4"/>
          </p15:clr>
        </p15:guide>
        <p15:guide id="4" orient="horz" pos="4042">
          <p15:clr>
            <a:srgbClr val="A4A3A4"/>
          </p15:clr>
        </p15:guide>
        <p15:guide id="5" orient="horz" pos="1412">
          <p15:clr>
            <a:srgbClr val="A4A3A4"/>
          </p15:clr>
        </p15:guide>
        <p15:guide id="6" pos="3508">
          <p15:clr>
            <a:srgbClr val="A4A3A4"/>
          </p15:clr>
        </p15:guide>
        <p15:guide id="7" pos="7488">
          <p15:clr>
            <a:srgbClr val="A4A3A4"/>
          </p15:clr>
        </p15:guide>
        <p15:guide id="8" pos="7499">
          <p15:clr>
            <a:srgbClr val="A4A3A4"/>
          </p15:clr>
        </p15:guide>
        <p15:guide id="9" pos="513">
          <p15:clr>
            <a:srgbClr val="A4A3A4"/>
          </p15:clr>
        </p15:guide>
        <p15:guide id="10" pos="59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1652"/>
    <a:srgbClr val="00519E"/>
    <a:srgbClr val="969E11"/>
    <a:srgbClr val="B1C91F"/>
    <a:srgbClr val="E20026"/>
    <a:srgbClr val="F8D400"/>
    <a:srgbClr val="EB690B"/>
    <a:srgbClr val="00A5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B8FCFD-E002-4D7F-8810-E08E7DE26390}" v="52" dt="2022-01-18T02:58:11.8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6349" autoAdjust="0"/>
  </p:normalViewPr>
  <p:slideViewPr>
    <p:cSldViewPr>
      <p:cViewPr varScale="1">
        <p:scale>
          <a:sx n="114" d="100"/>
          <a:sy n="114" d="100"/>
        </p:scale>
        <p:origin x="636" y="96"/>
      </p:cViewPr>
      <p:guideLst>
        <p:guide orient="horz" pos="1117"/>
        <p:guide orient="horz" pos="142"/>
        <p:guide orient="horz" pos="3203"/>
        <p:guide orient="horz" pos="4042"/>
        <p:guide orient="horz" pos="1412"/>
        <p:guide pos="3508"/>
        <p:guide pos="7488"/>
        <p:guide pos="7499"/>
        <p:guide pos="513"/>
        <p:guide pos="59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3774" y="-102"/>
      </p:cViewPr>
      <p:guideLst>
        <p:guide orient="horz" pos="3126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1F50CAFE-3038-4B22-8647-E143BB060E2C}" type="datetimeFigureOut">
              <a:rPr lang="de-DE"/>
              <a:pPr>
                <a:defRPr/>
              </a:pPr>
              <a:t>04.03.2022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EE57497-9B39-421A-BC08-93505ABC0228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Mastertextformat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62C8770-2F1C-4CEF-8AE4-96F738D63D37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1363" indent="-28416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1413" indent="-2270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98613" indent="-2270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5813" indent="-2270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7B1F24B-078A-4D7D-B455-74A196B63E42}" type="slidenum">
              <a:rPr lang="de-DE" altLang="de-DE" sz="1200" smtClean="0"/>
              <a:pPr/>
              <a:t>1</a:t>
            </a:fld>
            <a:endParaRPr lang="de-DE" altLang="de-DE" sz="12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1363" indent="-28416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1413" indent="-2270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98613" indent="-2270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5813" indent="-2270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447CF79-C872-4AB5-BEA0-AF126A71AF76}" type="slidenum">
              <a:rPr lang="de-DE" altLang="de-DE" sz="1200" smtClean="0"/>
              <a:pPr/>
              <a:t>2</a:t>
            </a:fld>
            <a:endParaRPr lang="de-DE" altLang="de-DE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5432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1363" indent="-28416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1413" indent="-2270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98613" indent="-2270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5813" indent="-2270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447CF79-C872-4AB5-BEA0-AF126A71AF76}" type="slidenum">
              <a:rPr lang="de-DE" altLang="de-DE" sz="1200" smtClean="0"/>
              <a:pPr/>
              <a:t>3</a:t>
            </a:fld>
            <a:endParaRPr lang="de-DE" altLang="de-DE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1048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1363" indent="-28416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1413" indent="-2270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98613" indent="-2270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5813" indent="-2270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447CF79-C872-4AB5-BEA0-AF126A71AF76}" type="slidenum">
              <a:rPr lang="de-DE" altLang="de-DE" sz="1200" smtClean="0"/>
              <a:pPr/>
              <a:t>4</a:t>
            </a:fld>
            <a:endParaRPr lang="de-DE" altLang="de-DE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3101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1363" indent="-28416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1413" indent="-2270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98613" indent="-2270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5813" indent="-2270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447CF79-C872-4AB5-BEA0-AF126A71AF76}" type="slidenum">
              <a:rPr lang="de-DE" altLang="de-DE" sz="1200" smtClean="0"/>
              <a:pPr/>
              <a:t>5</a:t>
            </a:fld>
            <a:endParaRPr lang="de-DE" altLang="de-DE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7467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1363" indent="-28416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1413" indent="-2270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98613" indent="-2270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5813" indent="-2270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447CF79-C872-4AB5-BEA0-AF126A71AF76}" type="slidenum">
              <a:rPr lang="de-DE" altLang="de-DE" sz="1200" smtClean="0"/>
              <a:pPr/>
              <a:t>6</a:t>
            </a:fld>
            <a:endParaRPr lang="de-DE" altLang="de-DE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885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1363" indent="-28416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1413" indent="-2270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98613" indent="-2270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5813" indent="-2270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447CF79-C872-4AB5-BEA0-AF126A71AF76}" type="slidenum">
              <a:rPr lang="de-DE" altLang="de-DE" sz="1200" smtClean="0"/>
              <a:pPr/>
              <a:t>7</a:t>
            </a:fld>
            <a:endParaRPr lang="de-DE" altLang="de-DE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8367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1363" indent="-28416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1413" indent="-2270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98613" indent="-2270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5813" indent="-2270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447CF79-C872-4AB5-BEA0-AF126A71AF76}" type="slidenum">
              <a:rPr lang="de-DE" altLang="de-DE" sz="1200" smtClean="0"/>
              <a:pPr/>
              <a:t>8</a:t>
            </a:fld>
            <a:endParaRPr lang="de-DE" altLang="de-DE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99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>
            <a:off x="0" y="6318250"/>
            <a:ext cx="12192000" cy="539750"/>
          </a:xfrm>
          <a:prstGeom prst="rect">
            <a:avLst/>
          </a:prstGeom>
          <a:solidFill>
            <a:srgbClr val="DCDE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defRPr/>
            </a:pPr>
            <a:endParaRPr lang="de-DE" altLang="de-DE"/>
          </a:p>
        </p:txBody>
      </p:sp>
      <p:pic>
        <p:nvPicPr>
          <p:cNvPr id="5" name="Picture 21" descr="luh_logo_rgb_p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038" y="225425"/>
            <a:ext cx="2519362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0984" y="1411289"/>
            <a:ext cx="11216216" cy="612775"/>
          </a:xfrm>
        </p:spPr>
        <p:txBody>
          <a:bodyPr/>
          <a:lstStyle>
            <a:lvl1pPr>
              <a:defRPr sz="3200">
                <a:latin typeface="Rotis Sans Serif Std" pitchFamily="34" charset="0"/>
              </a:defRPr>
            </a:lvl1pPr>
          </a:lstStyle>
          <a:p>
            <a:pPr lvl="0"/>
            <a:r>
              <a:rPr lang="de-DE" altLang="de-DE" noProof="0" dirty="0"/>
              <a:t>Mastertitelformat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12800" y="6400800"/>
            <a:ext cx="110744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 b="1">
                <a:latin typeface="Rotis Sans Serif Std" pitchFamily="34" charset="0"/>
              </a:defRPr>
            </a:lvl1pPr>
          </a:lstStyle>
          <a:p>
            <a:pPr lvl="0"/>
            <a:endParaRPr lang="de-DE" altLang="de-DE" noProof="0" dirty="0"/>
          </a:p>
        </p:txBody>
      </p:sp>
    </p:spTree>
    <p:extLst>
      <p:ext uri="{BB962C8B-B14F-4D97-AF65-F5344CB8AC3E}">
        <p14:creationId xmlns:p14="http://schemas.microsoft.com/office/powerpoint/2010/main" val="3415933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Dr. Max Mustermann Titel, 11.02.2021</a:t>
            </a:r>
            <a:endParaRPr lang="de-DE" altLang="de-DE" b="0"/>
          </a:p>
        </p:txBody>
      </p:sp>
    </p:spTree>
    <p:extLst>
      <p:ext uri="{BB962C8B-B14F-4D97-AF65-F5344CB8AC3E}">
        <p14:creationId xmlns:p14="http://schemas.microsoft.com/office/powerpoint/2010/main" val="1162525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084733" y="765176"/>
            <a:ext cx="2802467" cy="55594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70984" y="765176"/>
            <a:ext cx="8210549" cy="5559425"/>
          </a:xfrm>
        </p:spPr>
        <p:txBody>
          <a:bodyPr vert="eaVert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Dr. Max Mustermann Titel, 11.02.2021</a:t>
            </a:r>
            <a:endParaRPr lang="de-DE" altLang="de-DE" b="0"/>
          </a:p>
        </p:txBody>
      </p:sp>
    </p:spTree>
    <p:extLst>
      <p:ext uri="{BB962C8B-B14F-4D97-AF65-F5344CB8AC3E}">
        <p14:creationId xmlns:p14="http://schemas.microsoft.com/office/powerpoint/2010/main" val="751660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Dr. Max Mustermann Titel, 11.02.2021</a:t>
            </a:r>
            <a:endParaRPr lang="de-DE" altLang="de-DE" b="0"/>
          </a:p>
        </p:txBody>
      </p:sp>
    </p:spTree>
    <p:extLst>
      <p:ext uri="{BB962C8B-B14F-4D97-AF65-F5344CB8AC3E}">
        <p14:creationId xmlns:p14="http://schemas.microsoft.com/office/powerpoint/2010/main" val="2846728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Dr. Max Mustermann Titel, 11.02.2021</a:t>
            </a:r>
            <a:endParaRPr lang="de-DE" altLang="de-DE" b="0"/>
          </a:p>
        </p:txBody>
      </p:sp>
    </p:spTree>
    <p:extLst>
      <p:ext uri="{BB962C8B-B14F-4D97-AF65-F5344CB8AC3E}">
        <p14:creationId xmlns:p14="http://schemas.microsoft.com/office/powerpoint/2010/main" val="3310526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70985" y="1665288"/>
            <a:ext cx="5505449" cy="4659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79634" y="1665288"/>
            <a:ext cx="5507567" cy="4659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Dr. Max Mustermann Titel, 11.02.2021</a:t>
            </a:r>
            <a:endParaRPr lang="de-DE" altLang="de-DE" b="0"/>
          </a:p>
        </p:txBody>
      </p:sp>
    </p:spTree>
    <p:extLst>
      <p:ext uri="{BB962C8B-B14F-4D97-AF65-F5344CB8AC3E}">
        <p14:creationId xmlns:p14="http://schemas.microsoft.com/office/powerpoint/2010/main" val="1685768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Dr. Max Mustermann Titel, 11.02.2021</a:t>
            </a:r>
            <a:endParaRPr lang="de-DE" altLang="de-DE" b="0"/>
          </a:p>
        </p:txBody>
      </p:sp>
    </p:spTree>
    <p:extLst>
      <p:ext uri="{BB962C8B-B14F-4D97-AF65-F5344CB8AC3E}">
        <p14:creationId xmlns:p14="http://schemas.microsoft.com/office/powerpoint/2010/main" val="2034191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Dr. Max Mustermann Titel, 11.02.2021</a:t>
            </a:r>
            <a:endParaRPr lang="de-DE" altLang="de-DE" b="0"/>
          </a:p>
        </p:txBody>
      </p:sp>
    </p:spTree>
    <p:extLst>
      <p:ext uri="{BB962C8B-B14F-4D97-AF65-F5344CB8AC3E}">
        <p14:creationId xmlns:p14="http://schemas.microsoft.com/office/powerpoint/2010/main" val="2748993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Dr. Max Mustermann Titel, 11.02.2021</a:t>
            </a:r>
            <a:endParaRPr lang="de-DE" altLang="de-DE" b="0"/>
          </a:p>
        </p:txBody>
      </p:sp>
    </p:spTree>
    <p:extLst>
      <p:ext uri="{BB962C8B-B14F-4D97-AF65-F5344CB8AC3E}">
        <p14:creationId xmlns:p14="http://schemas.microsoft.com/office/powerpoint/2010/main" val="92977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Dr. Max Mustermann Titel, 11.02.2021</a:t>
            </a:r>
            <a:endParaRPr lang="de-DE" altLang="de-DE" b="0"/>
          </a:p>
        </p:txBody>
      </p:sp>
    </p:spTree>
    <p:extLst>
      <p:ext uri="{BB962C8B-B14F-4D97-AF65-F5344CB8AC3E}">
        <p14:creationId xmlns:p14="http://schemas.microsoft.com/office/powerpoint/2010/main" val="2291806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Dr. Max Mustermann Titel, 11.02.2021</a:t>
            </a:r>
            <a:endParaRPr lang="de-DE" altLang="de-DE" b="0"/>
          </a:p>
        </p:txBody>
      </p:sp>
    </p:spTree>
    <p:extLst>
      <p:ext uri="{BB962C8B-B14F-4D97-AF65-F5344CB8AC3E}">
        <p14:creationId xmlns:p14="http://schemas.microsoft.com/office/powerpoint/2010/main" val="191541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ChangeArrowheads="1"/>
          </p:cNvSpPr>
          <p:nvPr userDrawn="1"/>
        </p:nvSpPr>
        <p:spPr bwMode="auto">
          <a:xfrm>
            <a:off x="0" y="6477000"/>
            <a:ext cx="12192000" cy="381000"/>
          </a:xfrm>
          <a:prstGeom prst="rect">
            <a:avLst/>
          </a:prstGeom>
          <a:solidFill>
            <a:srgbClr val="DCDE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defRPr/>
            </a:pPr>
            <a:endParaRPr lang="de-DE" altLang="de-DE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1513" y="765175"/>
            <a:ext cx="11215687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br>
              <a:rPr lang="de-DE" altLang="de-DE"/>
            </a:br>
            <a:endParaRPr lang="de-DE" altLang="de-DE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1513" y="1665288"/>
            <a:ext cx="11215687" cy="465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8" y="6553200"/>
            <a:ext cx="8880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 smtClean="0">
                <a:latin typeface="Rotis Sans Serif Std" pitchFamily="34" charset="0"/>
                <a:ea typeface="ＭＳ Ｐゴシック" pitchFamily="1" charset="-128"/>
              </a:defRPr>
            </a:lvl1pPr>
          </a:lstStyle>
          <a:p>
            <a:pPr>
              <a:defRPr/>
            </a:pPr>
            <a:r>
              <a:rPr lang="de-DE" altLang="de-DE"/>
              <a:t>Prof. Dr. Max Mustermann Titel, 11.02.2021</a:t>
            </a:r>
            <a:endParaRPr lang="de-DE" altLang="de-DE" b="0"/>
          </a:p>
        </p:txBody>
      </p:sp>
      <p:sp>
        <p:nvSpPr>
          <p:cNvPr id="1031" name="Rectangle 15"/>
          <p:cNvSpPr>
            <a:spLocks noChangeArrowheads="1"/>
          </p:cNvSpPr>
          <p:nvPr/>
        </p:nvSpPr>
        <p:spPr bwMode="auto">
          <a:xfrm>
            <a:off x="9504363" y="6553200"/>
            <a:ext cx="23828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defRPr/>
            </a:pPr>
            <a:r>
              <a:rPr lang="de-DE" altLang="de-DE" sz="1200">
                <a:latin typeface="Rotis Sans Serif Std" panose="020B0503030202020304" pitchFamily="34" charset="0"/>
              </a:rPr>
              <a:t>Seite </a:t>
            </a:r>
            <a:fld id="{8A66BA5D-53F4-4832-89B0-ED08E97C8977}" type="slidenum">
              <a:rPr lang="de-DE" altLang="de-DE" sz="1200" smtClean="0">
                <a:latin typeface="Rotis Sans Serif Std" panose="020B0503030202020304" pitchFamily="34" charset="0"/>
              </a:rPr>
              <a:pPr algn="r">
                <a:defRPr/>
              </a:pPr>
              <a:t>‹#›</a:t>
            </a:fld>
            <a:endParaRPr lang="de-DE" altLang="de-DE" sz="1200">
              <a:latin typeface="Rotis Sans Serif Std" panose="020B0503030202020304" pitchFamily="34" charset="0"/>
            </a:endParaRPr>
          </a:p>
          <a:p>
            <a:pPr algn="ctr">
              <a:defRPr/>
            </a:pPr>
            <a:endParaRPr lang="de-DE" altLang="de-DE" sz="1200">
              <a:latin typeface="Agfa Rotis Sans Serif" pitchFamily="2" charset="0"/>
            </a:endParaRPr>
          </a:p>
        </p:txBody>
      </p:sp>
      <p:pic>
        <p:nvPicPr>
          <p:cNvPr id="2" name="Picture 19" descr="luh_logo_rgb_ppt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8300" y="230188"/>
            <a:ext cx="14033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3"/>
          <p:cNvSpPr>
            <a:spLocks noChangeArrowheads="1"/>
          </p:cNvSpPr>
          <p:nvPr userDrawn="1"/>
        </p:nvSpPr>
        <p:spPr bwMode="auto">
          <a:xfrm>
            <a:off x="10528300" y="6477000"/>
            <a:ext cx="1403350" cy="76200"/>
          </a:xfrm>
          <a:prstGeom prst="rect">
            <a:avLst/>
          </a:prstGeom>
          <a:solidFill>
            <a:srgbClr val="B1C9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75" r:id="rId1"/>
    <p:sldLayoutId id="2147485065" r:id="rId2"/>
    <p:sldLayoutId id="2147485066" r:id="rId3"/>
    <p:sldLayoutId id="2147485067" r:id="rId4"/>
    <p:sldLayoutId id="2147485068" r:id="rId5"/>
    <p:sldLayoutId id="2147485069" r:id="rId6"/>
    <p:sldLayoutId id="2147485070" r:id="rId7"/>
    <p:sldLayoutId id="2147485071" r:id="rId8"/>
    <p:sldLayoutId id="2147485072" r:id="rId9"/>
    <p:sldLayoutId id="2147485073" r:id="rId10"/>
    <p:sldLayoutId id="2147485074" r:id="rId11"/>
  </p:sldLayoutIdLst>
  <p:hf sldNum="0" hd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Rotis Sans Serif Std" pitchFamily="34" charset="0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Rotis Sans Serif Std" pitchFamily="34" charset="0"/>
          <a:ea typeface="ＭＳ Ｐゴシック" pitchFamily="1" charset="-128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Rotis Sans Serif Std" pitchFamily="34" charset="0"/>
          <a:ea typeface="ＭＳ Ｐゴシック" pitchFamily="1" charset="-128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Rotis Sans Serif Std" pitchFamily="34" charset="0"/>
          <a:ea typeface="ＭＳ Ｐゴシック" pitchFamily="1" charset="-128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Rotis Sans Serif Std" pitchFamily="34" charset="0"/>
          <a:ea typeface="ＭＳ Ｐゴシック" pitchFamily="1" charset="-128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Rotis Sans Serif Std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Rotis Sans Serif Std" pitchFamily="34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Rotis Sans Serif Std" pitchFamily="34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Rotis Sans Serif Std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Rotis Sans Serif Std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889917" y="5174020"/>
            <a:ext cx="8412163" cy="936625"/>
          </a:xfrm>
          <a:noFill/>
        </p:spPr>
        <p:txBody>
          <a:bodyPr/>
          <a:lstStyle/>
          <a:p>
            <a:pPr algn="ctr" eaLnBrk="1" hangingPunct="1"/>
            <a:r>
              <a:rPr lang="de-DE" altLang="de-DE" sz="2400" b="0" dirty="0">
                <a:solidFill>
                  <a:schemeClr val="tx1"/>
                </a:solidFill>
              </a:rPr>
              <a:t>Huaxia Zhao</a:t>
            </a:r>
            <a:br>
              <a:rPr lang="de-DE" altLang="de-DE" sz="2400" b="0" dirty="0">
                <a:solidFill>
                  <a:schemeClr val="tx1"/>
                </a:solidFill>
              </a:rPr>
            </a:br>
            <a:r>
              <a:rPr lang="de-DE" altLang="de-DE" sz="2400" b="0" dirty="0">
                <a:solidFill>
                  <a:schemeClr val="tx1"/>
                </a:solidFill>
              </a:rPr>
              <a:t>Leibniz Universität Hannover </a:t>
            </a:r>
            <a:br>
              <a:rPr lang="de-DE" altLang="de-DE" sz="2400" b="0" dirty="0">
                <a:solidFill>
                  <a:schemeClr val="tx1"/>
                </a:solidFill>
              </a:rPr>
            </a:br>
            <a:r>
              <a:rPr lang="de-DE" altLang="de-DE" sz="2400" b="0" dirty="0">
                <a:solidFill>
                  <a:schemeClr val="tx1"/>
                </a:solidFill>
              </a:rPr>
              <a:t>03.2022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de-DE" altLang="de-DE" dirty="0" err="1"/>
              <a:t>Huaxia</a:t>
            </a:r>
            <a:r>
              <a:rPr lang="de-DE" altLang="de-DE" dirty="0"/>
              <a:t> Zhao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68E828D-27C6-4CC2-AD72-729A309BE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7067" y="1683980"/>
            <a:ext cx="9197865" cy="1512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19E"/>
                </a:solidFill>
                <a:latin typeface="Rotis Sans Serif Std" pitchFamily="34" charset="0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2pPr>
            <a:lvl3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3pPr>
            <a:lvl4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4pPr>
            <a:lvl5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9pPr>
          </a:lstStyle>
          <a:p>
            <a:pPr algn="ctr" eaLnBrk="1" hangingPunct="1"/>
            <a:r>
              <a:rPr lang="en-US" altLang="zh-CN" dirty="0"/>
              <a:t>Profit </a:t>
            </a:r>
            <a:r>
              <a:rPr lang="en-US" altLang="zh-CN" dirty="0" err="1"/>
              <a:t>Maximisation</a:t>
            </a:r>
            <a:r>
              <a:rPr lang="en-US" altLang="zh-CN" dirty="0"/>
              <a:t> of Deforestation based</a:t>
            </a:r>
          </a:p>
          <a:p>
            <a:pPr algn="ctr" eaLnBrk="1" hangingPunct="1"/>
            <a:r>
              <a:rPr lang="en-US" altLang="zh-CN" dirty="0"/>
              <a:t>on Reinforcement Learning</a:t>
            </a:r>
            <a:endParaRPr lang="en-US" altLang="zh-CN" b="0" i="0" u="none" strike="noStrike" dirty="0">
              <a:solidFill>
                <a:srgbClr val="446E9B"/>
              </a:solidFill>
              <a:effectLst/>
              <a:latin typeface="-apple-system"/>
            </a:endParaRPr>
          </a:p>
          <a:p>
            <a:pPr algn="ctr" eaLnBrk="1" hangingPunct="1"/>
            <a:endParaRPr lang="en-US" altLang="de-DE" kern="0" dirty="0"/>
          </a:p>
          <a:p>
            <a:pPr algn="ctr" eaLnBrk="1" hangingPunct="1"/>
            <a:endParaRPr lang="en-US" altLang="de-DE" kern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DE" altLang="de-DE" sz="1200" dirty="0"/>
              <a:t>Huaxia Zhao,  03.2022</a:t>
            </a:r>
            <a:endParaRPr lang="de-DE" altLang="de-DE" sz="1200" b="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058719-8C51-4B5B-9A89-22A550FF2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32" y="1340768"/>
            <a:ext cx="7164796" cy="4683514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FCF83DD7-5762-40BF-BD08-2F393425032A}"/>
              </a:ext>
            </a:extLst>
          </p:cNvPr>
          <p:cNvSpPr txBox="1">
            <a:spLocks/>
          </p:cNvSpPr>
          <p:nvPr/>
        </p:nvSpPr>
        <p:spPr bwMode="auto">
          <a:xfrm>
            <a:off x="479376" y="224644"/>
            <a:ext cx="9856316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2pPr>
            <a:lvl3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3pPr>
            <a:lvl4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4pPr>
            <a:lvl5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9pPr>
          </a:lstStyle>
          <a:p>
            <a:r>
              <a:rPr lang="en-US" altLang="zh-CN" kern="0" dirty="0"/>
              <a:t>Problem caused by </a:t>
            </a:r>
            <a:r>
              <a:rPr lang="en-US" altLang="zh-CN" dirty="0"/>
              <a:t>Deforestation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2636010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DE" altLang="de-DE" sz="1200" dirty="0"/>
              <a:t>Huaxia Zhao, 03.2022</a:t>
            </a:r>
            <a:endParaRPr lang="de-DE" altLang="de-DE" sz="1200" b="0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F87D6D63-F1F6-45D2-A78B-2EB0EFFAFE43}"/>
              </a:ext>
            </a:extLst>
          </p:cNvPr>
          <p:cNvSpPr txBox="1">
            <a:spLocks/>
          </p:cNvSpPr>
          <p:nvPr/>
        </p:nvSpPr>
        <p:spPr bwMode="auto">
          <a:xfrm>
            <a:off x="479376" y="224644"/>
            <a:ext cx="9856316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2pPr>
            <a:lvl3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3pPr>
            <a:lvl4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4pPr>
            <a:lvl5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9pPr>
          </a:lstStyle>
          <a:p>
            <a:r>
              <a:rPr lang="en-US" altLang="zh-CN" kern="0" dirty="0"/>
              <a:t>A Balance Solution</a:t>
            </a:r>
            <a:endParaRPr lang="zh-CN" altLang="en-US" kern="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326BE74-07B9-4A3E-8A3A-24D003CD8CD2}"/>
              </a:ext>
            </a:extLst>
          </p:cNvPr>
          <p:cNvSpPr txBox="1"/>
          <p:nvPr/>
        </p:nvSpPr>
        <p:spPr>
          <a:xfrm>
            <a:off x="4056090" y="5134943"/>
            <a:ext cx="4079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Influence between plants</a:t>
            </a:r>
            <a:endParaRPr lang="zh-CN" altLang="en-US" dirty="0"/>
          </a:p>
        </p:txBody>
      </p:sp>
      <p:pic>
        <p:nvPicPr>
          <p:cNvPr id="9" name="图形 8" descr="森林场景 轮廓">
            <a:extLst>
              <a:ext uri="{FF2B5EF4-FFF2-40B4-BE49-F238E27FC236}">
                <a16:creationId xmlns:a16="http://schemas.microsoft.com/office/drawing/2014/main" id="{3A79B02D-41AE-46B2-A96D-0CCB1799C8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4322" y="4178350"/>
            <a:ext cx="772095" cy="772095"/>
          </a:xfrm>
          <a:prstGeom prst="rect">
            <a:avLst/>
          </a:prstGeom>
        </p:spPr>
      </p:pic>
      <p:pic>
        <p:nvPicPr>
          <p:cNvPr id="11" name="图形 10" descr="美元 纯色填充">
            <a:extLst>
              <a:ext uri="{FF2B5EF4-FFF2-40B4-BE49-F238E27FC236}">
                <a16:creationId xmlns:a16="http://schemas.microsoft.com/office/drawing/2014/main" id="{2D414043-EFF2-4615-8ECD-19E41234F9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04322" y="1979032"/>
            <a:ext cx="698587" cy="698587"/>
          </a:xfrm>
          <a:prstGeom prst="rect">
            <a:avLst/>
          </a:prstGeom>
        </p:spPr>
      </p:pic>
      <p:pic>
        <p:nvPicPr>
          <p:cNvPr id="13" name="图形 12" descr="农业 轮廓">
            <a:extLst>
              <a:ext uri="{FF2B5EF4-FFF2-40B4-BE49-F238E27FC236}">
                <a16:creationId xmlns:a16="http://schemas.microsoft.com/office/drawing/2014/main" id="{780FF3BE-DEBD-4DD2-BDB5-5FF8C1C085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41290" y="3068960"/>
            <a:ext cx="721110" cy="721110"/>
          </a:xfrm>
          <a:prstGeom prst="rect">
            <a:avLst/>
          </a:prstGeom>
        </p:spPr>
      </p:pic>
      <p:pic>
        <p:nvPicPr>
          <p:cNvPr id="15" name="图形 14" descr="地球仪: 美洲 纯色填充">
            <a:extLst>
              <a:ext uri="{FF2B5EF4-FFF2-40B4-BE49-F238E27FC236}">
                <a16:creationId xmlns:a16="http://schemas.microsoft.com/office/drawing/2014/main" id="{7A0D904A-1F3D-49EF-9F57-69963F0BE7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91644" y="3068960"/>
            <a:ext cx="717640" cy="71764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63633AFD-E013-4EFB-9A19-32F31457DD93}"/>
              </a:ext>
            </a:extLst>
          </p:cNvPr>
          <p:cNvSpPr txBox="1"/>
          <p:nvPr/>
        </p:nvSpPr>
        <p:spPr>
          <a:xfrm>
            <a:off x="4259796" y="1335159"/>
            <a:ext cx="54349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Interests of landowners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41F7B16-BC6F-44E9-9CA1-11AA3BEF7A0B}"/>
              </a:ext>
            </a:extLst>
          </p:cNvPr>
          <p:cNvCxnSpPr>
            <a:cxnSpLocks/>
            <a:stCxn id="15" idx="0"/>
            <a:endCxn id="11" idx="1"/>
          </p:cNvCxnSpPr>
          <p:nvPr/>
        </p:nvCxnSpPr>
        <p:spPr bwMode="auto">
          <a:xfrm flipV="1">
            <a:off x="3250464" y="2328326"/>
            <a:ext cx="2153858" cy="7406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9917CE5-FEB4-44B1-9D7D-9214EC6B0730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 bwMode="auto">
          <a:xfrm>
            <a:off x="6102909" y="2328326"/>
            <a:ext cx="2598936" cy="7406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EA35D33-F389-46A2-B189-6B5CF1FFEA31}"/>
              </a:ext>
            </a:extLst>
          </p:cNvPr>
          <p:cNvCxnSpPr>
            <a:cxnSpLocks/>
            <a:stCxn id="15" idx="3"/>
            <a:endCxn id="13" idx="1"/>
          </p:cNvCxnSpPr>
          <p:nvPr/>
        </p:nvCxnSpPr>
        <p:spPr bwMode="auto">
          <a:xfrm>
            <a:off x="3609284" y="3427780"/>
            <a:ext cx="4732006" cy="17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B7D8CFF-8105-44BF-AC47-CA8E8BE2C4B8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 bwMode="auto">
          <a:xfrm>
            <a:off x="5753616" y="2677619"/>
            <a:ext cx="36754" cy="15007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5B4D584-12BE-4B47-97B9-38CEEEC6EBA9}"/>
              </a:ext>
            </a:extLst>
          </p:cNvPr>
          <p:cNvCxnSpPr>
            <a:cxnSpLocks/>
            <a:stCxn id="15" idx="2"/>
            <a:endCxn id="9" idx="1"/>
          </p:cNvCxnSpPr>
          <p:nvPr/>
        </p:nvCxnSpPr>
        <p:spPr bwMode="auto">
          <a:xfrm>
            <a:off x="3250464" y="3786600"/>
            <a:ext cx="2153858" cy="7777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BD3A921-4334-4368-AD8E-B68AD0FF4DA4}"/>
              </a:ext>
            </a:extLst>
          </p:cNvPr>
          <p:cNvCxnSpPr>
            <a:cxnSpLocks/>
            <a:stCxn id="9" idx="3"/>
            <a:endCxn id="13" idx="2"/>
          </p:cNvCxnSpPr>
          <p:nvPr/>
        </p:nvCxnSpPr>
        <p:spPr bwMode="auto">
          <a:xfrm flipV="1">
            <a:off x="6176417" y="3790070"/>
            <a:ext cx="2525428" cy="7743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588493F6-9DF7-4B00-A642-EB5F8CCD0504}"/>
              </a:ext>
            </a:extLst>
          </p:cNvPr>
          <p:cNvSpPr txBox="1"/>
          <p:nvPr/>
        </p:nvSpPr>
        <p:spPr>
          <a:xfrm>
            <a:off x="763283" y="2946360"/>
            <a:ext cx="32371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Environmental protection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09CC758-4A1B-4259-8745-D181D87A80DF}"/>
              </a:ext>
            </a:extLst>
          </p:cNvPr>
          <p:cNvSpPr txBox="1"/>
          <p:nvPr/>
        </p:nvSpPr>
        <p:spPr>
          <a:xfrm>
            <a:off x="8955809" y="2946361"/>
            <a:ext cx="22682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Land condition</a:t>
            </a:r>
          </a:p>
          <a:p>
            <a:r>
              <a:rPr lang="en-US" altLang="zh-CN" dirty="0"/>
              <a:t> (fertility)</a:t>
            </a:r>
          </a:p>
        </p:txBody>
      </p:sp>
    </p:spTree>
    <p:extLst>
      <p:ext uri="{BB962C8B-B14F-4D97-AF65-F5344CB8AC3E}">
        <p14:creationId xmlns:p14="http://schemas.microsoft.com/office/powerpoint/2010/main" val="1826657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DE" altLang="de-DE" sz="1200" dirty="0"/>
              <a:t>Huaxia Zhao,  03.2022</a:t>
            </a:r>
            <a:endParaRPr lang="de-DE" altLang="de-DE" sz="1200" b="0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FCF83DD7-5762-40BF-BD08-2F393425032A}"/>
              </a:ext>
            </a:extLst>
          </p:cNvPr>
          <p:cNvSpPr txBox="1">
            <a:spLocks/>
          </p:cNvSpPr>
          <p:nvPr/>
        </p:nvSpPr>
        <p:spPr bwMode="auto">
          <a:xfrm>
            <a:off x="479376" y="224644"/>
            <a:ext cx="9856316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2pPr>
            <a:lvl3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3pPr>
            <a:lvl4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4pPr>
            <a:lvl5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9pPr>
          </a:lstStyle>
          <a:p>
            <a:r>
              <a:rPr lang="en-US" altLang="zh-CN" kern="0" dirty="0"/>
              <a:t>Available in RL?</a:t>
            </a:r>
            <a:endParaRPr lang="zh-CN" altLang="en-US" kern="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280DBE-AECE-469A-9B71-F5E636DA3E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255" t="14817" r="34442" b="18784"/>
          <a:stretch/>
        </p:blipFill>
        <p:spPr>
          <a:xfrm>
            <a:off x="7500156" y="1304765"/>
            <a:ext cx="3500317" cy="417646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405D890-CDB6-4A92-9939-A2FC71E1567D}"/>
              </a:ext>
            </a:extLst>
          </p:cNvPr>
          <p:cNvSpPr txBox="1"/>
          <p:nvPr/>
        </p:nvSpPr>
        <p:spPr>
          <a:xfrm>
            <a:off x="983432" y="1592796"/>
            <a:ext cx="31854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Action_space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Observation_space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The complexity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1F793F-5E63-410D-B599-44B13D245D77}"/>
              </a:ext>
            </a:extLst>
          </p:cNvPr>
          <p:cNvSpPr txBox="1"/>
          <p:nvPr/>
        </p:nvSpPr>
        <p:spPr>
          <a:xfrm>
            <a:off x="983432" y="4026830"/>
            <a:ext cx="60946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Reward_Timber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Reward_GHG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Fertility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6790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3846D7C9-BA4A-4114-A44B-F285BA5EB61E}"/>
              </a:ext>
            </a:extLst>
          </p:cNvPr>
          <p:cNvSpPr txBox="1">
            <a:spLocks/>
          </p:cNvSpPr>
          <p:nvPr/>
        </p:nvSpPr>
        <p:spPr bwMode="auto">
          <a:xfrm>
            <a:off x="479376" y="224644"/>
            <a:ext cx="9856316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2pPr>
            <a:lvl3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3pPr>
            <a:lvl4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4pPr>
            <a:lvl5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9pPr>
          </a:lstStyle>
          <a:p>
            <a:r>
              <a:rPr lang="en-US" altLang="zh-CN" kern="0" dirty="0"/>
              <a:t>Reward function</a:t>
            </a:r>
            <a:endParaRPr lang="zh-CN" altLang="en-US" kern="0" dirty="0"/>
          </a:p>
        </p:txBody>
      </p:sp>
      <p:sp>
        <p:nvSpPr>
          <p:cNvPr id="718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DE" altLang="de-DE" sz="1200" dirty="0"/>
              <a:t>Huaxia Zhao, 03.2022</a:t>
            </a:r>
            <a:endParaRPr lang="de-DE" altLang="de-DE" sz="1200" b="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CBF646C-6F59-485A-9987-7FD85955137C}"/>
              </a:ext>
            </a:extLst>
          </p:cNvPr>
          <p:cNvSpPr txBox="1"/>
          <p:nvPr/>
        </p:nvSpPr>
        <p:spPr>
          <a:xfrm>
            <a:off x="2098894" y="1042595"/>
            <a:ext cx="74839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reward(weighted)= 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800" i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reward_timber * WEIGHT_TIMBER + </a:t>
            </a:r>
            <a:r>
              <a:rPr lang="en-US" altLang="zh-CN" sz="1800" i="1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Reward_greenhouse_gas</a:t>
            </a:r>
            <a:r>
              <a:rPr lang="en-US" altLang="zh-CN" sz="1800" i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*WEIGHT_GREENHOUSE_GAS</a:t>
            </a:r>
          </a:p>
          <a:p>
            <a:endParaRPr lang="en-US" altLang="zh-CN" sz="18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800" i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WEIGHT_TIMBER=0.5</a:t>
            </a:r>
          </a:p>
          <a:p>
            <a:r>
              <a:rPr lang="en-US" altLang="zh-CN" sz="1800" i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WEIGHT_GREENHOUSE_GAS=0.01</a:t>
            </a:r>
          </a:p>
          <a:p>
            <a:endParaRPr lang="en-US" altLang="zh-CN" sz="18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value_of_tree_fn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lambda x: 0 if x == -1 else 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math.pi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*((0.5*x) ** 2) 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value_of_greenhouse_gas_uptake_fn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lambda x: 0 if x == -1 else (x * 5)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438B97E-8028-4577-AE8B-FC8BB8CB4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214132"/>
              </p:ext>
            </p:extLst>
          </p:nvPr>
        </p:nvGraphicFramePr>
        <p:xfrm>
          <a:off x="2171564" y="3717032"/>
          <a:ext cx="6876763" cy="2270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7248">
                  <a:extLst>
                    <a:ext uri="{9D8B030D-6E8A-4147-A177-3AD203B41FA5}">
                      <a16:colId xmlns:a16="http://schemas.microsoft.com/office/drawing/2014/main" val="2307456293"/>
                    </a:ext>
                  </a:extLst>
                </a:gridCol>
                <a:gridCol w="949358">
                  <a:extLst>
                    <a:ext uri="{9D8B030D-6E8A-4147-A177-3AD203B41FA5}">
                      <a16:colId xmlns:a16="http://schemas.microsoft.com/office/drawing/2014/main" val="2580003793"/>
                    </a:ext>
                  </a:extLst>
                </a:gridCol>
                <a:gridCol w="1460552">
                  <a:extLst>
                    <a:ext uri="{9D8B030D-6E8A-4147-A177-3AD203B41FA5}">
                      <a16:colId xmlns:a16="http://schemas.microsoft.com/office/drawing/2014/main" val="4190137847"/>
                    </a:ext>
                  </a:extLst>
                </a:gridCol>
                <a:gridCol w="1533579">
                  <a:extLst>
                    <a:ext uri="{9D8B030D-6E8A-4147-A177-3AD203B41FA5}">
                      <a16:colId xmlns:a16="http://schemas.microsoft.com/office/drawing/2014/main" val="2161101301"/>
                    </a:ext>
                  </a:extLst>
                </a:gridCol>
                <a:gridCol w="1618778">
                  <a:extLst>
                    <a:ext uri="{9D8B030D-6E8A-4147-A177-3AD203B41FA5}">
                      <a16:colId xmlns:a16="http://schemas.microsoft.com/office/drawing/2014/main" val="2032103493"/>
                    </a:ext>
                  </a:extLst>
                </a:gridCol>
                <a:gridCol w="657248">
                  <a:extLst>
                    <a:ext uri="{9D8B030D-6E8A-4147-A177-3AD203B41FA5}">
                      <a16:colId xmlns:a16="http://schemas.microsoft.com/office/drawing/2014/main" val="1659656264"/>
                    </a:ext>
                  </a:extLst>
                </a:gridCol>
              </a:tblGrid>
              <a:tr h="4335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age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timber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greenhouse gas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weighted Timber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weighted Greenhouse gas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sum reward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8088252"/>
                  </a:ext>
                </a:extLst>
              </a:tr>
              <a:tr h="22094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0.785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0.785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0.5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1.285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8803024"/>
                  </a:ext>
                </a:extLst>
              </a:tr>
              <a:tr h="22094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3.14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10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3.14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4.14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5232968"/>
                  </a:ext>
                </a:extLst>
              </a:tr>
              <a:tr h="22094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7.065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15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7.065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1.5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8.565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7345864"/>
                  </a:ext>
                </a:extLst>
              </a:tr>
              <a:tr h="22094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12.56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20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12.56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14.56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5040488"/>
                  </a:ext>
                </a:extLst>
              </a:tr>
              <a:tr h="22094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19.625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25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19.625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2.5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22.125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3134027"/>
                  </a:ext>
                </a:extLst>
              </a:tr>
              <a:tr h="22094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28.26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30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28.26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31.26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3924574"/>
                  </a:ext>
                </a:extLst>
              </a:tr>
              <a:tr h="22094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38.465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35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38.465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3.5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41.965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0761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0665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DE" altLang="de-DE" sz="1200" dirty="0"/>
              <a:t>Huaxia Zhao, 03.2022</a:t>
            </a:r>
            <a:endParaRPr lang="de-DE" altLang="de-DE" sz="1200" b="0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12D8DCE-4505-474C-82AB-9891F9351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809969"/>
              </p:ext>
            </p:extLst>
          </p:nvPr>
        </p:nvGraphicFramePr>
        <p:xfrm>
          <a:off x="3361756" y="3284984"/>
          <a:ext cx="4091555" cy="219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8311">
                  <a:extLst>
                    <a:ext uri="{9D8B030D-6E8A-4147-A177-3AD203B41FA5}">
                      <a16:colId xmlns:a16="http://schemas.microsoft.com/office/drawing/2014/main" val="3080175671"/>
                    </a:ext>
                  </a:extLst>
                </a:gridCol>
                <a:gridCol w="818311">
                  <a:extLst>
                    <a:ext uri="{9D8B030D-6E8A-4147-A177-3AD203B41FA5}">
                      <a16:colId xmlns:a16="http://schemas.microsoft.com/office/drawing/2014/main" val="1573107247"/>
                    </a:ext>
                  </a:extLst>
                </a:gridCol>
                <a:gridCol w="818311">
                  <a:extLst>
                    <a:ext uri="{9D8B030D-6E8A-4147-A177-3AD203B41FA5}">
                      <a16:colId xmlns:a16="http://schemas.microsoft.com/office/drawing/2014/main" val="155033647"/>
                    </a:ext>
                  </a:extLst>
                </a:gridCol>
                <a:gridCol w="818311">
                  <a:extLst>
                    <a:ext uri="{9D8B030D-6E8A-4147-A177-3AD203B41FA5}">
                      <a16:colId xmlns:a16="http://schemas.microsoft.com/office/drawing/2014/main" val="3676139155"/>
                    </a:ext>
                  </a:extLst>
                </a:gridCol>
                <a:gridCol w="818311">
                  <a:extLst>
                    <a:ext uri="{9D8B030D-6E8A-4147-A177-3AD203B41FA5}">
                      <a16:colId xmlns:a16="http://schemas.microsoft.com/office/drawing/2014/main" val="2392931771"/>
                    </a:ext>
                  </a:extLst>
                </a:gridCol>
              </a:tblGrid>
              <a:tr h="2196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fertility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consume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grow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timeline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695277"/>
                  </a:ext>
                </a:extLst>
              </a:tr>
              <a:tr h="21962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0.983333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075852"/>
                  </a:ext>
                </a:extLst>
              </a:tr>
              <a:tr h="21962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2.95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1.983333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0.099167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0.950278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4125622"/>
                  </a:ext>
                </a:extLst>
              </a:tr>
              <a:tr h="21962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2.850833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2.933611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0.146681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0.901384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2276701"/>
                  </a:ext>
                </a:extLst>
              </a:tr>
              <a:tr h="21962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2.704153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3.834995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0.19175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0.837468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5203038"/>
                  </a:ext>
                </a:extLst>
              </a:tr>
              <a:tr h="21962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2.512403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4.672463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0.233623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0.759593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442065"/>
                  </a:ext>
                </a:extLst>
              </a:tr>
              <a:tr h="21962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2.27878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5.432056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0.271603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0.669059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3533154"/>
                  </a:ext>
                </a:extLst>
              </a:tr>
              <a:tr h="21962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2.007177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6.101115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0.305056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0.567374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4676011"/>
                  </a:ext>
                </a:extLst>
              </a:tr>
              <a:tr h="21962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1.702121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6.668489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0.333424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0.456232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9820900"/>
                  </a:ext>
                </a:extLst>
              </a:tr>
              <a:tr h="21962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1.368697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7.124721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0.356236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0.337487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6678467"/>
                  </a:ext>
                </a:extLst>
              </a:tr>
            </a:tbl>
          </a:graphicData>
        </a:graphic>
      </p:graphicFrame>
      <p:sp>
        <p:nvSpPr>
          <p:cNvPr id="7" name="标题 1">
            <a:extLst>
              <a:ext uri="{FF2B5EF4-FFF2-40B4-BE49-F238E27FC236}">
                <a16:creationId xmlns:a16="http://schemas.microsoft.com/office/drawing/2014/main" id="{40EC0519-59B7-489F-BF1E-7D0AEE485ACA}"/>
              </a:ext>
            </a:extLst>
          </p:cNvPr>
          <p:cNvSpPr txBox="1">
            <a:spLocks/>
          </p:cNvSpPr>
          <p:nvPr/>
        </p:nvSpPr>
        <p:spPr bwMode="auto">
          <a:xfrm>
            <a:off x="479376" y="224644"/>
            <a:ext cx="9856316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2pPr>
            <a:lvl3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3pPr>
            <a:lvl4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4pPr>
            <a:lvl5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9pPr>
          </a:lstStyle>
          <a:p>
            <a:r>
              <a:rPr lang="en-US" altLang="zh-CN" kern="0" dirty="0"/>
              <a:t>Value </a:t>
            </a:r>
            <a:r>
              <a:rPr lang="en-US" altLang="zh-CN" kern="0" dirty="0" err="1"/>
              <a:t>Fuction</a:t>
            </a:r>
            <a:r>
              <a:rPr lang="en-US" altLang="zh-CN" kern="0" dirty="0"/>
              <a:t> of fertility</a:t>
            </a:r>
            <a:endParaRPr lang="zh-CN" altLang="en-US" kern="0" dirty="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C8104CFB-975C-4D43-831B-8BF997E20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9716" y="1653626"/>
            <a:ext cx="6959997" cy="6001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MAX_FERTILITY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tree_growth_fn 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lambda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x: x / MAX_FERTILITY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absorb_fertility_ability_fn 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lambda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x: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0.05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*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x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51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3846D7C9-BA4A-4114-A44B-F285BA5EB61E}"/>
              </a:ext>
            </a:extLst>
          </p:cNvPr>
          <p:cNvSpPr txBox="1">
            <a:spLocks/>
          </p:cNvSpPr>
          <p:nvPr/>
        </p:nvSpPr>
        <p:spPr bwMode="auto">
          <a:xfrm>
            <a:off x="479376" y="224644"/>
            <a:ext cx="9856316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2pPr>
            <a:lvl3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3pPr>
            <a:lvl4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4pPr>
            <a:lvl5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9pPr>
          </a:lstStyle>
          <a:p>
            <a:r>
              <a:rPr lang="en-US" altLang="zh-CN" kern="0" dirty="0"/>
              <a:t>Learning Algorithm</a:t>
            </a:r>
            <a:endParaRPr lang="zh-CN" altLang="en-US" kern="0" dirty="0"/>
          </a:p>
        </p:txBody>
      </p:sp>
      <p:sp>
        <p:nvSpPr>
          <p:cNvPr id="718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DE" altLang="de-DE" sz="1200" dirty="0"/>
              <a:t>Huaxia Zhao, 03.2022</a:t>
            </a:r>
            <a:endParaRPr lang="de-DE" altLang="de-DE" sz="1200" b="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3CA9651-63F3-4F15-A40D-6232087A35EA}"/>
              </a:ext>
            </a:extLst>
          </p:cNvPr>
          <p:cNvSpPr txBox="1"/>
          <p:nvPr/>
        </p:nvSpPr>
        <p:spPr>
          <a:xfrm>
            <a:off x="551876" y="1453306"/>
            <a:ext cx="4860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dirty="0"/>
              <a:t>Random test</a:t>
            </a:r>
          </a:p>
          <a:p>
            <a:pPr marL="457200" indent="-457200">
              <a:buAutoNum type="arabicPeriod"/>
            </a:pPr>
            <a:r>
              <a:rPr lang="en-US" altLang="zh-CN" dirty="0"/>
              <a:t>Q-Learning</a:t>
            </a:r>
          </a:p>
          <a:p>
            <a:pPr marL="457200" indent="-457200">
              <a:buAutoNum type="arabicPeriod"/>
            </a:pPr>
            <a:r>
              <a:rPr lang="en-US" altLang="zh-CN" dirty="0"/>
              <a:t>DQN</a:t>
            </a:r>
          </a:p>
          <a:p>
            <a:pPr marL="457200" indent="-457200">
              <a:buAutoNum type="arabicPeriod"/>
            </a:pPr>
            <a:r>
              <a:rPr lang="en-US" altLang="zh-CN" dirty="0"/>
              <a:t>Policy Gradient</a:t>
            </a:r>
            <a:endParaRPr lang="zh-CN" altLang="en-US" dirty="0"/>
          </a:p>
        </p:txBody>
      </p:sp>
      <p:pic>
        <p:nvPicPr>
          <p:cNvPr id="5" name="图片 4" descr="图表, 直方图&#10;&#10;描述已自动生成">
            <a:extLst>
              <a:ext uri="{FF2B5EF4-FFF2-40B4-BE49-F238E27FC236}">
                <a16:creationId xmlns:a16="http://schemas.microsoft.com/office/drawing/2014/main" id="{696018CC-835D-4986-B325-81CCBAF65F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820" y="1100349"/>
            <a:ext cx="3034098" cy="227557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CBF646C-6F59-485A-9987-7FD85955137C}"/>
              </a:ext>
            </a:extLst>
          </p:cNvPr>
          <p:cNvSpPr txBox="1"/>
          <p:nvPr/>
        </p:nvSpPr>
        <p:spPr>
          <a:xfrm>
            <a:off x="4804737" y="348207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/>
              <a:t>Q-learning</a:t>
            </a:r>
            <a:endParaRPr lang="zh-CN" altLang="en-US" sz="1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AF9167E-8C72-4053-84E1-9C3C9C12EEAA}"/>
              </a:ext>
            </a:extLst>
          </p:cNvPr>
          <p:cNvSpPr txBox="1"/>
          <p:nvPr/>
        </p:nvSpPr>
        <p:spPr>
          <a:xfrm>
            <a:off x="8868308" y="348207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/>
              <a:t>Policy Gradient</a:t>
            </a:r>
            <a:endParaRPr lang="zh-CN" altLang="en-US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694D378-DCDA-49D8-85AA-8F107DE354D8}"/>
              </a:ext>
            </a:extLst>
          </p:cNvPr>
          <p:cNvSpPr txBox="1"/>
          <p:nvPr/>
        </p:nvSpPr>
        <p:spPr>
          <a:xfrm>
            <a:off x="4727828" y="554009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/>
              <a:t>DQN</a:t>
            </a:r>
          </a:p>
        </p:txBody>
      </p:sp>
      <p:pic>
        <p:nvPicPr>
          <p:cNvPr id="4" name="图片 3" descr="图表&#10;&#10;描述已自动生成">
            <a:extLst>
              <a:ext uri="{FF2B5EF4-FFF2-40B4-BE49-F238E27FC236}">
                <a16:creationId xmlns:a16="http://schemas.microsoft.com/office/drawing/2014/main" id="{CF640ED5-A514-42A2-8C5A-F3F9708076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084" y="1185499"/>
            <a:ext cx="2847174" cy="213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732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3846D7C9-BA4A-4114-A44B-F285BA5EB61E}"/>
              </a:ext>
            </a:extLst>
          </p:cNvPr>
          <p:cNvSpPr txBox="1">
            <a:spLocks/>
          </p:cNvSpPr>
          <p:nvPr/>
        </p:nvSpPr>
        <p:spPr bwMode="auto">
          <a:xfrm>
            <a:off x="807802" y="204566"/>
            <a:ext cx="9856316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2pPr>
            <a:lvl3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3pPr>
            <a:lvl4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4pPr>
            <a:lvl5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9pPr>
          </a:lstStyle>
          <a:p>
            <a:endParaRPr lang="zh-CN" altLang="en-US" kern="0" dirty="0"/>
          </a:p>
        </p:txBody>
      </p:sp>
      <p:sp>
        <p:nvSpPr>
          <p:cNvPr id="718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DE" altLang="de-DE" sz="1200" dirty="0"/>
              <a:t>Huaxia Zhao, 03.2022</a:t>
            </a:r>
            <a:endParaRPr lang="de-DE" altLang="de-DE" sz="1200" b="0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E1FAE985-1959-4F75-BD00-93C51CBC4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7067" y="935743"/>
            <a:ext cx="9197865" cy="1512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19E"/>
                </a:solidFill>
                <a:latin typeface="Rotis Sans Serif Std" pitchFamily="34" charset="0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2pPr>
            <a:lvl3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3pPr>
            <a:lvl4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4pPr>
            <a:lvl5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9pPr>
          </a:lstStyle>
          <a:p>
            <a:pPr algn="ctr" eaLnBrk="1" hangingPunct="1"/>
            <a:r>
              <a:rPr lang="en-US" altLang="zh-CN" sz="4000" dirty="0"/>
              <a:t>Thank you for attention!</a:t>
            </a:r>
            <a:endParaRPr lang="en-US" altLang="de-DE" sz="4400" kern="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D357EF6-3A73-49C1-9E4E-553A4980F9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255" t="14817" r="34442" b="18784"/>
          <a:stretch/>
        </p:blipFill>
        <p:spPr>
          <a:xfrm>
            <a:off x="4187787" y="1764418"/>
            <a:ext cx="3816424" cy="45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503709"/>
      </p:ext>
    </p:extLst>
  </p:cSld>
  <p:clrMapOvr>
    <a:masterClrMapping/>
  </p:clrMapOvr>
</p:sld>
</file>

<file path=ppt/theme/theme1.xml><?xml version="1.0" encoding="utf-8"?>
<a:theme xmlns:a="http://schemas.openxmlformats.org/drawingml/2006/main" name="Leere Präsentation">
  <a:themeElements>
    <a:clrScheme name="Leere Präsentatio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66FF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5CE7"/>
      </a:accent6>
      <a:hlink>
        <a:srgbClr val="00519E"/>
      </a:hlink>
      <a:folHlink>
        <a:srgbClr val="99CC00"/>
      </a:folHlink>
    </a:clrScheme>
    <a:fontScheme name="Leere Präsentation">
      <a:majorFont>
        <a:latin typeface="Agfa Rotis Sans Serif"/>
        <a:ea typeface="ＭＳ Ｐゴシック"/>
        <a:cs typeface=""/>
      </a:majorFont>
      <a:minorFont>
        <a:latin typeface="Agfa Rotis Sans Serif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5CE7"/>
        </a:accent6>
        <a:hlink>
          <a:srgbClr val="00519E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2CFA589F9E7740BDE0A3672BFB975C" ma:contentTypeVersion="0" ma:contentTypeDescription="Create a new document." ma:contentTypeScope="" ma:versionID="739408c322c98f3175880815c8f88c0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89731340272b8660d43b3807a54373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18FDC25-4102-4BC3-995E-ABA1977965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D66FD5-F46C-4FDE-8F20-169A8038E4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DD0A530-CA7B-41AA-9471-8F0F5E141077}">
  <ds:schemaRefs>
    <ds:schemaRef ds:uri="http://www.w3.org/XML/1998/namespace"/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3064</TotalTime>
  <Words>347</Words>
  <Application>Microsoft Office PowerPoint</Application>
  <PresentationFormat>宽屏</PresentationFormat>
  <Paragraphs>152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Agfa Rotis Sans Serif</vt:lpstr>
      <vt:lpstr>-apple-system</vt:lpstr>
      <vt:lpstr>Arial Unicode MS</vt:lpstr>
      <vt:lpstr>Rotis Sans Serif Std</vt:lpstr>
      <vt:lpstr>等线</vt:lpstr>
      <vt:lpstr>Arial</vt:lpstr>
      <vt:lpstr>Times New Roman</vt:lpstr>
      <vt:lpstr>Wingdings</vt:lpstr>
      <vt:lpstr>Leere Präsentation</vt:lpstr>
      <vt:lpstr>Huaxia Zhao Leibniz Universität Hannover  03.2022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Michael Wilde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Wilde</dc:creator>
  <cp:lastModifiedBy>zhao huaxia</cp:lastModifiedBy>
  <cp:revision>863</cp:revision>
  <cp:lastPrinted>2020-09-25T13:20:58Z</cp:lastPrinted>
  <dcterms:created xsi:type="dcterms:W3CDTF">2008-02-08T11:26:06Z</dcterms:created>
  <dcterms:modified xsi:type="dcterms:W3CDTF">2022-03-04T22:09:09Z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0x010100D02CFA589F9E7740BDE0A3672BFB975C</vt:lpwstr>
  </property>
</Properties>
</file>