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53" r:id="rId6"/>
    <p:sldId id="354" r:id="rId7"/>
    <p:sldId id="367" r:id="rId8"/>
    <p:sldId id="366" r:id="rId9"/>
    <p:sldId id="365" r:id="rId10"/>
    <p:sldId id="361" r:id="rId11"/>
    <p:sldId id="362" r:id="rId1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142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1412">
          <p15:clr>
            <a:srgbClr val="A4A3A4"/>
          </p15:clr>
        </p15:guide>
        <p15:guide id="6" pos="3508">
          <p15:clr>
            <a:srgbClr val="A4A3A4"/>
          </p15:clr>
        </p15:guide>
        <p15:guide id="7" pos="7488">
          <p15:clr>
            <a:srgbClr val="A4A3A4"/>
          </p15:clr>
        </p15:guide>
        <p15:guide id="8" pos="7499">
          <p15:clr>
            <a:srgbClr val="A4A3A4"/>
          </p15:clr>
        </p15:guide>
        <p15:guide id="9" pos="513">
          <p15:clr>
            <a:srgbClr val="A4A3A4"/>
          </p15:clr>
        </p15:guide>
        <p15:guide id="10" pos="59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652"/>
    <a:srgbClr val="00519E"/>
    <a:srgbClr val="969E11"/>
    <a:srgbClr val="B1C91F"/>
    <a:srgbClr val="E20026"/>
    <a:srgbClr val="F8D400"/>
    <a:srgbClr val="EB690B"/>
    <a:srgbClr val="00A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8FCFD-E002-4D7F-8810-E08E7DE26390}" v="52" dt="2022-01-18T02:58:1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49" autoAdjust="0"/>
  </p:normalViewPr>
  <p:slideViewPr>
    <p:cSldViewPr>
      <p:cViewPr varScale="1">
        <p:scale>
          <a:sx n="114" d="100"/>
          <a:sy n="114" d="100"/>
        </p:scale>
        <p:origin x="636" y="96"/>
      </p:cViewPr>
      <p:guideLst>
        <p:guide orient="horz" pos="1117"/>
        <p:guide orient="horz" pos="142"/>
        <p:guide orient="horz" pos="3203"/>
        <p:guide orient="horz" pos="4042"/>
        <p:guide orient="horz" pos="1412"/>
        <p:guide pos="3508"/>
        <p:guide pos="7488"/>
        <p:guide pos="7499"/>
        <p:guide pos="513"/>
        <p:guide pos="5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F50CAFE-3038-4B22-8647-E143BB060E2C}" type="datetimeFigureOut">
              <a:rPr lang="de-DE"/>
              <a:pPr>
                <a:defRPr/>
              </a:pPr>
              <a:t>04.03.2022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E57497-9B39-421A-BC08-93505ABC022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2C8770-2F1C-4CEF-8AE4-96F738D63D3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1F24B-078A-4D7D-B455-74A196B63E42}" type="slidenum">
              <a:rPr lang="de-DE" altLang="de-DE" sz="1200" smtClean="0"/>
              <a:pPr/>
              <a:t>1</a:t>
            </a:fld>
            <a:endParaRPr lang="de-DE" altLang="de-DE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2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43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3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4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10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5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46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6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8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7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36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8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5" name="Picture 21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225425"/>
            <a:ext cx="25193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4" y="1411289"/>
            <a:ext cx="11216216" cy="612775"/>
          </a:xfrm>
        </p:spPr>
        <p:txBody>
          <a:bodyPr/>
          <a:lstStyle>
            <a:lvl1pPr>
              <a:defRPr sz="3200">
                <a:latin typeface="Rotis Sans Serif Std" pitchFamily="34" charset="0"/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00800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Rotis Sans Serif Std" pitchFamily="34" charset="0"/>
              </a:defRPr>
            </a:lvl1pPr>
          </a:lstStyle>
          <a:p>
            <a:pPr lvl="0"/>
            <a:endParaRPr lang="de-DE" altLang="de-DE" noProof="0" dirty="0"/>
          </a:p>
        </p:txBody>
      </p:sp>
    </p:spTree>
    <p:extLst>
      <p:ext uri="{BB962C8B-B14F-4D97-AF65-F5344CB8AC3E}">
        <p14:creationId xmlns:p14="http://schemas.microsoft.com/office/powerpoint/2010/main" val="341593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1625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765176"/>
            <a:ext cx="2802467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4" y="765176"/>
            <a:ext cx="8210549" cy="5559425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7516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8467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33105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5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6857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0341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748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9297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2918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9154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765175"/>
            <a:ext cx="112156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65288"/>
            <a:ext cx="1121568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3200"/>
            <a:ext cx="888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4363" y="6553200"/>
            <a:ext cx="2382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de-DE" altLang="de-DE" sz="1200">
                <a:latin typeface="Rotis Sans Serif Std" panose="020B0503030202020304" pitchFamily="34" charset="0"/>
              </a:rPr>
              <a:t>Seite </a:t>
            </a:r>
            <a:fld id="{8A66BA5D-53F4-4832-89B0-ED08E97C8977}" type="slidenum">
              <a:rPr lang="de-DE" altLang="de-DE" sz="1200" smtClean="0">
                <a:latin typeface="Rotis Sans Serif Std" panose="020B0503030202020304" pitchFamily="34" charset="0"/>
              </a:rPr>
              <a:pPr algn="r">
                <a:defRPr/>
              </a:pPr>
              <a:t>‹#›</a:t>
            </a:fld>
            <a:endParaRPr lang="de-DE" altLang="de-DE" sz="1200">
              <a:latin typeface="Rotis Sans Serif Std" panose="020B0503030202020304" pitchFamily="34" charset="0"/>
            </a:endParaRPr>
          </a:p>
          <a:p>
            <a:pPr algn="ctr">
              <a:defRPr/>
            </a:pPr>
            <a:endParaRPr lang="de-DE" altLang="de-DE" sz="1200">
              <a:latin typeface="Agfa Rotis Sans Serif" pitchFamily="2" charset="0"/>
            </a:endParaRPr>
          </a:p>
        </p:txBody>
      </p:sp>
      <p:pic>
        <p:nvPicPr>
          <p:cNvPr id="2" name="Picture 19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052830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5" r:id="rId1"/>
    <p:sldLayoutId id="2147485065" r:id="rId2"/>
    <p:sldLayoutId id="2147485066" r:id="rId3"/>
    <p:sldLayoutId id="2147485067" r:id="rId4"/>
    <p:sldLayoutId id="2147485068" r:id="rId5"/>
    <p:sldLayoutId id="2147485069" r:id="rId6"/>
    <p:sldLayoutId id="2147485070" r:id="rId7"/>
    <p:sldLayoutId id="2147485071" r:id="rId8"/>
    <p:sldLayoutId id="2147485072" r:id="rId9"/>
    <p:sldLayoutId id="2147485073" r:id="rId10"/>
    <p:sldLayoutId id="2147485074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89917" y="5174020"/>
            <a:ext cx="8412163" cy="936625"/>
          </a:xfrm>
          <a:noFill/>
        </p:spPr>
        <p:txBody>
          <a:bodyPr/>
          <a:lstStyle/>
          <a:p>
            <a:pPr algn="ctr" eaLnBrk="1" hangingPunct="1"/>
            <a:r>
              <a:rPr lang="de-DE" altLang="de-DE" sz="2400" b="0" dirty="0">
                <a:solidFill>
                  <a:schemeClr val="tx1"/>
                </a:solidFill>
              </a:rPr>
              <a:t>Huaxia Zhao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Leibniz Universität Hannover 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03.2022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Huaxia</a:t>
            </a:r>
            <a:r>
              <a:rPr lang="de-DE" altLang="de-DE" dirty="0"/>
              <a:t> Zhao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E828D-27C6-4CC2-AD72-729A309B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1683980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dirty="0"/>
              <a:t>Profit </a:t>
            </a:r>
            <a:r>
              <a:rPr lang="en-US" altLang="zh-CN" dirty="0" err="1"/>
              <a:t>Maximisation</a:t>
            </a:r>
            <a:r>
              <a:rPr lang="en-US" altLang="zh-CN" dirty="0"/>
              <a:t> of Deforestation based</a:t>
            </a:r>
          </a:p>
          <a:p>
            <a:pPr algn="ctr" eaLnBrk="1" hangingPunct="1"/>
            <a:r>
              <a:rPr lang="en-US" altLang="zh-CN" dirty="0"/>
              <a:t>on Reinforcement Learning</a:t>
            </a:r>
            <a:endParaRPr lang="en-US" altLang="zh-CN" b="0" i="0" u="none" strike="noStrike" dirty="0">
              <a:solidFill>
                <a:srgbClr val="446E9B"/>
              </a:solidFill>
              <a:effectLst/>
              <a:latin typeface="-apple-system"/>
            </a:endParaRPr>
          </a:p>
          <a:p>
            <a:pPr algn="ctr" eaLnBrk="1" hangingPunct="1"/>
            <a:endParaRPr lang="en-US" altLang="de-DE" kern="0" dirty="0"/>
          </a:p>
          <a:p>
            <a:pPr algn="ctr" eaLnBrk="1" hangingPunct="1"/>
            <a:endParaRPr lang="en-US" altLang="de-DE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58719-8C51-4B5B-9A89-22A550FF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40768"/>
            <a:ext cx="7164796" cy="468351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Problem caused by </a:t>
            </a:r>
            <a:r>
              <a:rPr lang="en-US" altLang="zh-CN" dirty="0"/>
              <a:t>Deforestation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601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87D6D63-F1F6-45D2-A78B-2EB0EFFAFE43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 Balance Solution</a:t>
            </a:r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26BE74-07B9-4A3E-8A3A-24D003CD8CD2}"/>
              </a:ext>
            </a:extLst>
          </p:cNvPr>
          <p:cNvSpPr txBox="1"/>
          <p:nvPr/>
        </p:nvSpPr>
        <p:spPr>
          <a:xfrm>
            <a:off x="4056090" y="5134943"/>
            <a:ext cx="407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Influence between plants</a:t>
            </a:r>
            <a:endParaRPr lang="zh-CN" altLang="en-US" dirty="0"/>
          </a:p>
        </p:txBody>
      </p:sp>
      <p:pic>
        <p:nvPicPr>
          <p:cNvPr id="9" name="图形 8" descr="森林场景 轮廓">
            <a:extLst>
              <a:ext uri="{FF2B5EF4-FFF2-40B4-BE49-F238E27FC236}">
                <a16:creationId xmlns:a16="http://schemas.microsoft.com/office/drawing/2014/main" id="{3A79B02D-41AE-46B2-A96D-0CCB1799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4322" y="4178350"/>
            <a:ext cx="772095" cy="772095"/>
          </a:xfrm>
          <a:prstGeom prst="rect">
            <a:avLst/>
          </a:prstGeom>
        </p:spPr>
      </p:pic>
      <p:pic>
        <p:nvPicPr>
          <p:cNvPr id="11" name="图形 10" descr="美元 纯色填充">
            <a:extLst>
              <a:ext uri="{FF2B5EF4-FFF2-40B4-BE49-F238E27FC236}">
                <a16:creationId xmlns:a16="http://schemas.microsoft.com/office/drawing/2014/main" id="{2D414043-EFF2-4615-8ECD-19E41234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322" y="1979032"/>
            <a:ext cx="698587" cy="698587"/>
          </a:xfrm>
          <a:prstGeom prst="rect">
            <a:avLst/>
          </a:prstGeom>
        </p:spPr>
      </p:pic>
      <p:pic>
        <p:nvPicPr>
          <p:cNvPr id="13" name="图形 12" descr="农业 轮廓">
            <a:extLst>
              <a:ext uri="{FF2B5EF4-FFF2-40B4-BE49-F238E27FC236}">
                <a16:creationId xmlns:a16="http://schemas.microsoft.com/office/drawing/2014/main" id="{780FF3BE-DEBD-4DD2-BDB5-5FF8C1C08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1290" y="3068960"/>
            <a:ext cx="721110" cy="721110"/>
          </a:xfrm>
          <a:prstGeom prst="rect">
            <a:avLst/>
          </a:prstGeom>
        </p:spPr>
      </p:pic>
      <p:pic>
        <p:nvPicPr>
          <p:cNvPr id="15" name="图形 14" descr="地球仪: 美洲 纯色填充">
            <a:extLst>
              <a:ext uri="{FF2B5EF4-FFF2-40B4-BE49-F238E27FC236}">
                <a16:creationId xmlns:a16="http://schemas.microsoft.com/office/drawing/2014/main" id="{7A0D904A-1F3D-49EF-9F57-69963F0BE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1644" y="3068960"/>
            <a:ext cx="717640" cy="7176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3633AFD-E013-4EFB-9A19-32F31457DD93}"/>
              </a:ext>
            </a:extLst>
          </p:cNvPr>
          <p:cNvSpPr txBox="1"/>
          <p:nvPr/>
        </p:nvSpPr>
        <p:spPr>
          <a:xfrm>
            <a:off x="4259796" y="1335159"/>
            <a:ext cx="543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Interests of landowners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1F7B16-BC6F-44E9-9CA1-11AA3BEF7A0B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 bwMode="auto">
          <a:xfrm flipV="1">
            <a:off x="3250464" y="2328326"/>
            <a:ext cx="2153858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9917CE5-FEB4-44B1-9D7D-9214EC6B073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 bwMode="auto">
          <a:xfrm>
            <a:off x="6102909" y="2328326"/>
            <a:ext cx="2598936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A35D33-F389-46A2-B189-6B5CF1FFEA31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 bwMode="auto">
          <a:xfrm>
            <a:off x="3609284" y="3427780"/>
            <a:ext cx="4732006" cy="1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7D8CFF-8105-44BF-AC47-CA8E8BE2C4B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>
            <a:off x="5753616" y="2677619"/>
            <a:ext cx="36754" cy="1500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B4D584-12BE-4B47-97B9-38CEEEC6EBA9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 bwMode="auto">
          <a:xfrm>
            <a:off x="3250464" y="3786600"/>
            <a:ext cx="2153858" cy="777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BD3A921-4334-4368-AD8E-B68AD0FF4DA4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 bwMode="auto">
          <a:xfrm flipV="1">
            <a:off x="6176417" y="3790070"/>
            <a:ext cx="2525428" cy="774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88493F6-9DF7-4B00-A642-EB5F8CCD0504}"/>
              </a:ext>
            </a:extLst>
          </p:cNvPr>
          <p:cNvSpPr txBox="1"/>
          <p:nvPr/>
        </p:nvSpPr>
        <p:spPr>
          <a:xfrm>
            <a:off x="763283" y="2946360"/>
            <a:ext cx="3237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Environmental protection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9CC758-4A1B-4259-8745-D181D87A80DF}"/>
              </a:ext>
            </a:extLst>
          </p:cNvPr>
          <p:cNvSpPr txBox="1"/>
          <p:nvPr/>
        </p:nvSpPr>
        <p:spPr>
          <a:xfrm>
            <a:off x="8955809" y="2946361"/>
            <a:ext cx="2268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Land condition</a:t>
            </a:r>
          </a:p>
          <a:p>
            <a:r>
              <a:rPr lang="en-US" altLang="zh-CN" dirty="0"/>
              <a:t> (fertility)</a:t>
            </a:r>
          </a:p>
        </p:txBody>
      </p:sp>
    </p:spTree>
    <p:extLst>
      <p:ext uri="{BB962C8B-B14F-4D97-AF65-F5344CB8AC3E}">
        <p14:creationId xmlns:p14="http://schemas.microsoft.com/office/powerpoint/2010/main" val="18266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Available in RL?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80DBE-AECE-469A-9B71-F5E636DA3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7500156" y="1304765"/>
            <a:ext cx="3500317" cy="4176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05D890-CDB6-4A92-9939-A2FC71E1567D}"/>
              </a:ext>
            </a:extLst>
          </p:cNvPr>
          <p:cNvSpPr txBox="1"/>
          <p:nvPr/>
        </p:nvSpPr>
        <p:spPr>
          <a:xfrm>
            <a:off x="983432" y="1592796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Action_space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Observation_space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F793F-5E63-410D-B599-44B13D245D77}"/>
              </a:ext>
            </a:extLst>
          </p:cNvPr>
          <p:cNvSpPr txBox="1"/>
          <p:nvPr/>
        </p:nvSpPr>
        <p:spPr>
          <a:xfrm>
            <a:off x="983432" y="402683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Reward_Timber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Reward_GHG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Fertility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Reward function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2098894" y="1042595"/>
            <a:ext cx="7483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reward(weighted)=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reward_timber * WEIGHT_TIMBER + 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Reward_greenhouse_gas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*WEIGHT_GREENHOUSE_GAS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WEIGHT_TIMBER=0.5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WEIGHT_GREENHOUSE_GAS=0.05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value_of_tree_fn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math.pi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*((0.5*x) ** 2)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value_of_greenhouse_gas_uptake_fn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(x * 10)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38B97E-8028-4577-AE8B-FC8BB8CB4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82375"/>
              </p:ext>
            </p:extLst>
          </p:nvPr>
        </p:nvGraphicFramePr>
        <p:xfrm>
          <a:off x="2171564" y="3717032"/>
          <a:ext cx="6876763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48">
                  <a:extLst>
                    <a:ext uri="{9D8B030D-6E8A-4147-A177-3AD203B41FA5}">
                      <a16:colId xmlns:a16="http://schemas.microsoft.com/office/drawing/2014/main" val="2307456293"/>
                    </a:ext>
                  </a:extLst>
                </a:gridCol>
                <a:gridCol w="949358">
                  <a:extLst>
                    <a:ext uri="{9D8B030D-6E8A-4147-A177-3AD203B41FA5}">
                      <a16:colId xmlns:a16="http://schemas.microsoft.com/office/drawing/2014/main" val="2580003793"/>
                    </a:ext>
                  </a:extLst>
                </a:gridCol>
                <a:gridCol w="1460552">
                  <a:extLst>
                    <a:ext uri="{9D8B030D-6E8A-4147-A177-3AD203B41FA5}">
                      <a16:colId xmlns:a16="http://schemas.microsoft.com/office/drawing/2014/main" val="4190137847"/>
                    </a:ext>
                  </a:extLst>
                </a:gridCol>
                <a:gridCol w="1533579">
                  <a:extLst>
                    <a:ext uri="{9D8B030D-6E8A-4147-A177-3AD203B41FA5}">
                      <a16:colId xmlns:a16="http://schemas.microsoft.com/office/drawing/2014/main" val="2161101301"/>
                    </a:ext>
                  </a:extLst>
                </a:gridCol>
                <a:gridCol w="1618778">
                  <a:extLst>
                    <a:ext uri="{9D8B030D-6E8A-4147-A177-3AD203B41FA5}">
                      <a16:colId xmlns:a16="http://schemas.microsoft.com/office/drawing/2014/main" val="2032103493"/>
                    </a:ext>
                  </a:extLst>
                </a:gridCol>
                <a:gridCol w="657248">
                  <a:extLst>
                    <a:ext uri="{9D8B030D-6E8A-4147-A177-3AD203B41FA5}">
                      <a16:colId xmlns:a16="http://schemas.microsoft.com/office/drawing/2014/main" val="1659656264"/>
                    </a:ext>
                  </a:extLst>
                </a:gridCol>
              </a:tblGrid>
              <a:tr h="433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greenhouse gas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Greenhouse gas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sum reward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088252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0.785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1.285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0302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23296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8.565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34586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12.56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12.56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14.56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04048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19.625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19.625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22.125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34027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31.26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92457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41.965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76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12D8DCE-4505-474C-82AB-9891F935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09969"/>
              </p:ext>
            </p:extLst>
          </p:nvPr>
        </p:nvGraphicFramePr>
        <p:xfrm>
          <a:off x="3361756" y="3284984"/>
          <a:ext cx="4091555" cy="21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11">
                  <a:extLst>
                    <a:ext uri="{9D8B030D-6E8A-4147-A177-3AD203B41FA5}">
                      <a16:colId xmlns:a16="http://schemas.microsoft.com/office/drawing/2014/main" val="3080175671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731072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50336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3676139155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2392931771"/>
                    </a:ext>
                  </a:extLst>
                </a:gridCol>
              </a:tblGrid>
              <a:tr h="219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fertility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timeline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695277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585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1.983333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0.099167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0.950278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562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2.850833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2.933611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0.146681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0.901384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27670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2.704153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3.834995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0.19175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0.837468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203038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2.512403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4.672463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0.233623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42065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2.27878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5.432056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0.271603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0.669059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533154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2.007177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6.101115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0.305056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0.567374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67601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1.702121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6.668489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0.333424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0.456232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20900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1.368697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7.124721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0.356236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0.337487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678467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40EC0519-59B7-489F-BF1E-7D0AEE485AC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Value </a:t>
            </a:r>
            <a:r>
              <a:rPr lang="en-US" altLang="zh-CN" kern="0" dirty="0" err="1"/>
              <a:t>Fuction</a:t>
            </a:r>
            <a:r>
              <a:rPr lang="en-US" altLang="zh-CN" kern="0" dirty="0"/>
              <a:t> of fertility</a:t>
            </a:r>
            <a:endParaRPr lang="zh-CN" altLang="en-US" kern="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8104CFB-975C-4D43-831B-8BF997E2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716" y="1653626"/>
            <a:ext cx="6959997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MAX_FERTILITY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tree_growth_fn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x / MAX_FERTILITY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absorb_fertility_ability_fn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0.05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Learning Algorithm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A9651-63F3-4F15-A40D-6232087A35EA}"/>
              </a:ext>
            </a:extLst>
          </p:cNvPr>
          <p:cNvSpPr txBox="1"/>
          <p:nvPr/>
        </p:nvSpPr>
        <p:spPr>
          <a:xfrm>
            <a:off x="551876" y="1453306"/>
            <a:ext cx="4860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Random test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Q-Learning</a:t>
            </a:r>
          </a:p>
          <a:p>
            <a:pPr marL="457200" indent="-457200">
              <a:buAutoNum type="arabicPeriod"/>
            </a:pPr>
            <a:r>
              <a:rPr lang="en-US" altLang="zh-CN" dirty="0"/>
              <a:t>DQN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Policy Gradient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696018CC-835D-4986-B325-81CCBAF65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1100349"/>
            <a:ext cx="3034098" cy="2275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4804737" y="3482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Q-learning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97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807802" y="204566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1FAE985-1959-4F75-BD00-93C51CBC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935743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sz="4000" dirty="0"/>
              <a:t>Thank you for attention!</a:t>
            </a:r>
            <a:endParaRPr lang="en-US" altLang="de-DE" sz="4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7EF6-3A73-49C1-9E4E-553A4980F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4187787" y="1764418"/>
            <a:ext cx="3816424" cy="4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370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66FF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5CE7"/>
      </a:accent6>
      <a:hlink>
        <a:srgbClr val="00519E"/>
      </a:hlink>
      <a:folHlink>
        <a:srgbClr val="99CC00"/>
      </a:folHlink>
    </a:clrScheme>
    <a:fontScheme name="Leere Präsentation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CFA589F9E7740BDE0A3672BFB975C" ma:contentTypeVersion="0" ma:contentTypeDescription="Create a new document." ma:contentTypeScope="" ma:versionID="739408c322c98f3175880815c8f88c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731340272b8660d43b3807a5437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66FD5-F46C-4FDE-8F20-169A8038E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8FDC25-4102-4BC3-995E-ABA197796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0A530-CA7B-41AA-9471-8F0F5E14107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344</Words>
  <Application>Microsoft Office PowerPoint</Application>
  <PresentationFormat>宽屏</PresentationFormat>
  <Paragraphs>150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Agfa Rotis Sans Serif</vt:lpstr>
      <vt:lpstr>-apple-system</vt:lpstr>
      <vt:lpstr>Arial Unicode MS</vt:lpstr>
      <vt:lpstr>Rotis Sans Serif Std</vt:lpstr>
      <vt:lpstr>等线</vt:lpstr>
      <vt:lpstr>Arial</vt:lpstr>
      <vt:lpstr>Times New Roman</vt:lpstr>
      <vt:lpstr>Wingdings</vt:lpstr>
      <vt:lpstr>Leere Präsentation</vt:lpstr>
      <vt:lpstr>Huaxia Zhao Leibniz Universität Hannover  03.2022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Michael Wilde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zhao huaxia</cp:lastModifiedBy>
  <cp:revision>862</cp:revision>
  <cp:lastPrinted>2020-09-25T13:20:58Z</cp:lastPrinted>
  <dcterms:created xsi:type="dcterms:W3CDTF">2008-02-08T11:26:06Z</dcterms:created>
  <dcterms:modified xsi:type="dcterms:W3CDTF">2022-03-04T21:50:26Z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0x010100D02CFA589F9E7740BDE0A3672BFB975C</vt:lpwstr>
  </property>
</Properties>
</file>