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5"/>
  </p:notesMasterIdLst>
  <p:sldIdLst>
    <p:sldId id="265" r:id="rId3"/>
    <p:sldId id="266" r:id="rId4"/>
    <p:sldId id="258" r:id="rId5"/>
    <p:sldId id="259" r:id="rId6"/>
    <p:sldId id="260" r:id="rId7"/>
    <p:sldId id="261" r:id="rId8"/>
    <p:sldId id="269" r:id="rId9"/>
    <p:sldId id="267" r:id="rId10"/>
    <p:sldId id="262" r:id="rId11"/>
    <p:sldId id="268" r:id="rId12"/>
    <p:sldId id="263" r:id="rId13"/>
    <p:sldId id="264" r:id="rId14"/>
  </p:sldIdLst>
  <p:sldSz cx="9144000" cy="5143500" type="screen16x9"/>
  <p:notesSz cx="6858000" cy="9144000"/>
  <p:embeddedFontLst>
    <p:embeddedFont>
      <p:font typeface="Lato" panose="020F0502020204030203" pitchFamily="34" charset="0"/>
      <p:regular r:id="rId16"/>
      <p:bold r:id="rId17"/>
      <p:italic r:id="rId18"/>
      <p:boldItalic r:id="rId19"/>
    </p:embeddedFont>
    <p:embeddedFont>
      <p:font typeface="Lato" panose="020F0502020204030203" pitchFamily="34" charset="0"/>
      <p:regular r:id="rId16"/>
      <p:bold r:id="rId17"/>
      <p:italic r:id="rId18"/>
      <p:boldItalic r:id="rId19"/>
    </p:embeddedFont>
    <p:embeddedFont>
      <p:font typeface="Lato Black" panose="020F0502020204030203" pitchFamily="34" charset="0"/>
      <p:bold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E2295A-105C-40EA-997D-ACB0F98DDB0B}" v="142" dt="2023-03-22T14:41:48.693"/>
    <p1510:client id="{49F8BC31-0855-4C7E-A258-2FAE5931AF3D}" v="42" dt="2023-03-21T14:06:29.4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5" d="100"/>
          <a:sy n="145" d="100"/>
        </p:scale>
        <p:origin x="62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notesMaster" Target="notesMasters/notesMaster1.xml"/><Relationship Id="rId23" Type="http://customschemas.google.com/relationships/presentationmetadata" Target="metadata"/><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32120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88110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24049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dirty="0"/>
              <a:t>	Carbonimize</a:t>
            </a:r>
            <a:br>
              <a:rPr lang="en" sz="4000" b="0" dirty="0"/>
            </a:br>
            <a:r>
              <a:rPr lang="en" sz="4000" dirty="0"/>
              <a:t>Sustainability Hackathon </a:t>
            </a: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202721" y="2914651"/>
            <a:ext cx="5546784"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Your Team Name : </a:t>
            </a:r>
            <a:r>
              <a:rPr lang="en-US" dirty="0" err="1"/>
              <a:t>AmazingAbhi</a:t>
            </a:r>
            <a:endParaRPr lang="en-US" dirty="0"/>
          </a:p>
          <a:p>
            <a:endParaRPr lang="en-US" dirty="0"/>
          </a:p>
          <a:p>
            <a:r>
              <a:rPr lang="en-US" dirty="0"/>
              <a:t>Your team bio : Solopreneur working to deploy technology to enhance lives and environment</a:t>
            </a:r>
          </a:p>
          <a:p>
            <a:endParaRPr lang="en-US" dirty="0"/>
          </a:p>
          <a:p>
            <a:endParaRPr lang="en-US" dirty="0"/>
          </a:p>
          <a:p>
            <a:endParaRPr lang="en-US" dirty="0"/>
          </a:p>
          <a:p>
            <a:endParaRPr lang="en-US" dirty="0"/>
          </a:p>
          <a:p>
            <a:r>
              <a:rPr lang="en-US" dirty="0"/>
              <a:t>Date : 29-04-2023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val="1043172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Adoption</a:t>
            </a:r>
            <a:endParaRPr sz="2000" dirty="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algn="l"/>
            <a:r>
              <a:rPr lang="en-GB" b="0" i="0" dirty="0">
                <a:solidFill>
                  <a:schemeClr val="tx1"/>
                </a:solidFill>
                <a:effectLst/>
                <a:latin typeface="Söhne"/>
              </a:rPr>
              <a:t>To build adoption for our solution, we plan to leverage several strategies. Firstly, we will conduct targeted marketing and outreach campaigns to reach developers, organizations, and the larger tech community. These campaigns will highlight the benefits of our solution, and provide case studies and success stories that demonstrate the value of sustainable development practices. Secondly, we will provide training and support to developers and organizations who are interested in adopting our solution. This will include workshops, online training, and expert consultation to help developers implement sustainable development practices. Finally, we will collaborate with industry partners and experts to develop and promote sustainable development practices, and work with regulatory bodies to advocate for policies that support sustainable development. By leveraging these strategies, we aim to build widespread adoption for our solution and create a more sustainable software development ecosystem.</a:t>
            </a:r>
            <a:endParaRPr lang="en-GB" i="0" dirty="0">
              <a:solidFill>
                <a:schemeClr val="tx1"/>
              </a:solidFill>
              <a:effectLst/>
              <a:latin typeface="Söhne"/>
            </a:endParaRP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1793725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dirty="0">
                <a:solidFill>
                  <a:srgbClr val="1F1F50"/>
                </a:solidFill>
                <a:latin typeface="Lato"/>
                <a:ea typeface="Lato"/>
                <a:cs typeface="Lato"/>
                <a:sym typeface="Lato"/>
              </a:rPr>
              <a:t>GitHub Repository Link</a:t>
            </a:r>
            <a:endParaRPr sz="2000" b="1" i="0" u="none" strike="noStrike" cap="none" dirty="0">
              <a:solidFill>
                <a:srgbClr val="1F1F5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Abhishek Gupta</a:t>
            </a:r>
            <a:endParaRPr sz="1500" dirty="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1800" i="0" dirty="0">
                <a:solidFill>
                  <a:srgbClr val="4A4548"/>
                </a:solidFill>
                <a:effectLst/>
                <a:latin typeface="lato" panose="020F0502020204030203" pitchFamily="34" charset="0"/>
              </a:rPr>
              <a:t>Green Software: Building Sustainable Tools and Frameworks for Reducing Carbon Footprint in Software Development</a:t>
            </a:r>
            <a:endParaRPr sz="3200" dirty="0"/>
          </a:p>
        </p:txBody>
      </p:sp>
      <p:sp>
        <p:nvSpPr>
          <p:cNvPr id="348" name="Google Shape;348;p2"/>
          <p:cNvSpPr txBox="1"/>
          <p:nvPr/>
        </p:nvSpPr>
        <p:spPr>
          <a:xfrm>
            <a:off x="494629" y="927634"/>
            <a:ext cx="8238600" cy="34143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GB" sz="1400" b="0" i="0" u="none" strike="noStrike" cap="none" dirty="0">
                <a:solidFill>
                  <a:srgbClr val="000000"/>
                </a:solidFill>
                <a:latin typeface="Lato"/>
                <a:ea typeface="Lato"/>
                <a:cs typeface="Lato"/>
                <a:sym typeface="Lato"/>
              </a:rPr>
              <a:t>The technology industry has a significant impact on the environment, and software development is one of the biggest contributors. The growing demand for technology has led to an increase in energy consumption and carbon emissions, which have adverse effects on the environment. Therefore, it's crucial to find ways to reduce the environmental impact of technology, and green software is a new approach to achieve this.</a:t>
            </a:r>
          </a:p>
          <a:p>
            <a:pPr marL="0" marR="0" lvl="0" indent="0" algn="l" rtl="0">
              <a:lnSpc>
                <a:spcPct val="100000"/>
              </a:lnSpc>
              <a:spcBef>
                <a:spcPts val="0"/>
              </a:spcBef>
              <a:spcAft>
                <a:spcPts val="0"/>
              </a:spcAft>
              <a:buClr>
                <a:srgbClr val="000000"/>
              </a:buClr>
              <a:buSzPts val="1400"/>
              <a:buFont typeface="Arial"/>
              <a:buNone/>
            </a:pPr>
            <a:endParaRPr lang="en-GB"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GB" sz="1400" b="0" i="0" u="none" strike="noStrike" cap="none" dirty="0">
                <a:solidFill>
                  <a:srgbClr val="000000"/>
                </a:solidFill>
                <a:latin typeface="Lato"/>
                <a:ea typeface="Lato"/>
                <a:cs typeface="Lato"/>
                <a:sym typeface="Lato"/>
              </a:rPr>
              <a:t>Solving this problem statement can help create a sustainable software development ecosystem that minimizes the impact of technology on the environment. By building intelligent tools, accelerators, and frameworks that guide and enable developers to design and build green code, we can reduce carbon emissions and promote sustainable development practices.</a:t>
            </a:r>
          </a:p>
          <a:p>
            <a:pPr marL="0" marR="0" lvl="0" indent="0" algn="l" rtl="0">
              <a:lnSpc>
                <a:spcPct val="100000"/>
              </a:lnSpc>
              <a:spcBef>
                <a:spcPts val="0"/>
              </a:spcBef>
              <a:spcAft>
                <a:spcPts val="0"/>
              </a:spcAft>
              <a:buClr>
                <a:srgbClr val="000000"/>
              </a:buClr>
              <a:buSzPts val="1400"/>
              <a:buFont typeface="Arial"/>
              <a:buNone/>
            </a:pPr>
            <a:endParaRPr lang="en-GB"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GB" sz="1400" b="0" i="0" u="none" strike="noStrike" cap="none" dirty="0">
                <a:solidFill>
                  <a:srgbClr val="000000"/>
                </a:solidFill>
                <a:latin typeface="Lato"/>
                <a:ea typeface="Lato"/>
                <a:cs typeface="Lato"/>
                <a:sym typeface="Lato"/>
              </a:rPr>
              <a:t>In summary, solving this problem statement is important because it addresses a critical issue related to the impact of technology on the environment, and it offers a viable solution that can help reduce carbon emissions and promote sustainability in software development.</a:t>
            </a:r>
            <a:endParaRPr lang="en-IN"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171450" indent="-171450" algn="l">
              <a:buFont typeface="Arial" panose="020B0604020202020204" pitchFamily="34" charset="0"/>
              <a:buChar char="•"/>
            </a:pPr>
            <a:r>
              <a:rPr lang="en-GB" sz="1200" b="0" i="0" dirty="0">
                <a:solidFill>
                  <a:schemeClr val="tx1"/>
                </a:solidFill>
                <a:effectLst/>
                <a:latin typeface="Söhne"/>
              </a:rPr>
              <a:t>The early adopters of a solution that addresses the challenge of reducing the environmental impact of software development would likely be companies or individuals who prioritize sustainability and have a strong commitment to environmental stewardship. In particular, technology companies that have a sustainability-focused brand or a strong reputation for being environmentally conscious would be early adopters of this solution. These companies may be willing to invest in developing and implementing green software development practices, as it aligns with their brand values and can help them meet sustainability goals.</a:t>
            </a:r>
          </a:p>
          <a:p>
            <a:pPr marL="171450" indent="-171450" algn="l">
              <a:buFont typeface="Arial" panose="020B0604020202020204" pitchFamily="34" charset="0"/>
              <a:buChar char="•"/>
            </a:pPr>
            <a:endParaRPr lang="en-GB" sz="1200" b="0" i="0" dirty="0">
              <a:solidFill>
                <a:schemeClr val="tx1"/>
              </a:solidFill>
              <a:effectLst/>
              <a:latin typeface="Söhne"/>
            </a:endParaRPr>
          </a:p>
          <a:p>
            <a:pPr marL="171450" indent="-171450" algn="l">
              <a:buFont typeface="Arial" panose="020B0604020202020204" pitchFamily="34" charset="0"/>
              <a:buChar char="•"/>
            </a:pPr>
            <a:r>
              <a:rPr lang="en-GB" sz="1200" dirty="0">
                <a:solidFill>
                  <a:schemeClr val="tx1"/>
                </a:solidFill>
                <a:latin typeface="Söhne"/>
              </a:rPr>
              <a:t>C</a:t>
            </a:r>
            <a:r>
              <a:rPr lang="en-GB" sz="1200" b="0" i="0" dirty="0">
                <a:solidFill>
                  <a:schemeClr val="tx1"/>
                </a:solidFill>
                <a:effectLst/>
                <a:latin typeface="Söhne"/>
              </a:rPr>
              <a:t>ompanies or organizations that have a legal or regulatory obligation to reduce their carbon footprint, such as those in the energy or transportation sectors, may also be early adopters of this solution. They may see the development of green software as an effective way to reduce their overall carbon emissions.</a:t>
            </a:r>
          </a:p>
          <a:p>
            <a:pPr marL="171450" indent="-171450" algn="l">
              <a:buFont typeface="Arial" panose="020B0604020202020204" pitchFamily="34" charset="0"/>
              <a:buChar char="•"/>
            </a:pPr>
            <a:endParaRPr lang="en-GB" sz="1200" b="0" i="0" dirty="0">
              <a:solidFill>
                <a:schemeClr val="tx1"/>
              </a:solidFill>
              <a:effectLst/>
              <a:latin typeface="Söhne"/>
            </a:endParaRPr>
          </a:p>
          <a:p>
            <a:pPr marL="171450" indent="-171450" algn="l">
              <a:buFont typeface="Arial" panose="020B0604020202020204" pitchFamily="34" charset="0"/>
              <a:buChar char="•"/>
            </a:pPr>
            <a:r>
              <a:rPr lang="en-GB" sz="1200" dirty="0">
                <a:solidFill>
                  <a:schemeClr val="tx1"/>
                </a:solidFill>
                <a:latin typeface="Söhne"/>
              </a:rPr>
              <a:t>I</a:t>
            </a:r>
            <a:r>
              <a:rPr lang="en-GB" sz="1200" b="0" i="0" dirty="0">
                <a:solidFill>
                  <a:schemeClr val="tx1"/>
                </a:solidFill>
                <a:effectLst/>
                <a:latin typeface="Söhne"/>
              </a:rPr>
              <a:t>ndividual developers or small development teams who are passionate about sustainability and want to make a positive impact on the environment may also be early adopters of this solution. They may be attracted to the idea of building software that is not only functional and efficient but also environmentally friendly.</a:t>
            </a:r>
          </a:p>
          <a:p>
            <a:pPr algn="l"/>
            <a:endParaRPr lang="en-GB" sz="1200" b="0" i="0" dirty="0">
              <a:solidFill>
                <a:schemeClr val="tx1"/>
              </a:solidFill>
              <a:effectLst/>
              <a:latin typeface="Söhne"/>
            </a:endParaRPr>
          </a:p>
          <a:p>
            <a:pPr marL="171450" indent="-171450" algn="l">
              <a:buFont typeface="Arial" panose="020B0604020202020204" pitchFamily="34" charset="0"/>
              <a:buChar char="•"/>
            </a:pPr>
            <a:r>
              <a:rPr lang="en-GB" sz="1200" b="0" i="0" dirty="0">
                <a:solidFill>
                  <a:schemeClr val="tx1"/>
                </a:solidFill>
                <a:effectLst/>
                <a:latin typeface="Söhne"/>
              </a:rPr>
              <a:t>Overall, the early adopters of this solution are likely to be those who see the value in promoting sustainability in software development and who are committed to reducing their environmental impact.</a:t>
            </a:r>
          </a:p>
          <a:p>
            <a:pPr marL="171450" marR="0" lvl="0" indent="-171450" algn="l" rtl="0">
              <a:lnSpc>
                <a:spcPct val="115000"/>
              </a:lnSpc>
              <a:spcBef>
                <a:spcPts val="1000"/>
              </a:spcBef>
              <a:spcAft>
                <a:spcPts val="1000"/>
              </a:spcAft>
              <a:buClr>
                <a:srgbClr val="000000"/>
              </a:buClr>
              <a:buSzPts val="1200"/>
              <a:buFont typeface="Arial" panose="020B0604020202020204" pitchFamily="34" charset="0"/>
              <a:buChar char="•"/>
            </a:pPr>
            <a:endParaRPr sz="1100" b="0" i="0" u="none" strike="noStrike" cap="none" dirty="0">
              <a:solidFill>
                <a:schemeClr val="tx1"/>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342229" y="609128"/>
            <a:ext cx="8238600" cy="3414300"/>
          </a:xfrm>
          <a:prstGeom prst="rect">
            <a:avLst/>
          </a:prstGeom>
          <a:noFill/>
          <a:ln>
            <a:noFill/>
          </a:ln>
        </p:spPr>
        <p:txBody>
          <a:bodyPr spcFirstLastPara="1" wrap="square" lIns="91425" tIns="91425" rIns="91425" bIns="91425" anchor="t" anchorCtr="0">
            <a:noAutofit/>
          </a:bodyPr>
          <a:lstStyle/>
          <a:p>
            <a:pPr algn="l"/>
            <a:r>
              <a:rPr lang="en-GB" b="0" i="0" dirty="0">
                <a:solidFill>
                  <a:schemeClr val="tx1"/>
                </a:solidFill>
                <a:effectLst/>
                <a:latin typeface="Söhne"/>
              </a:rPr>
              <a:t>There are several existing products and solutions that aim to address the challenge of reducing the environmental impact of software development. Here are some examples:</a:t>
            </a:r>
          </a:p>
          <a:p>
            <a:pPr algn="l">
              <a:buFont typeface="+mj-lt"/>
              <a:buAutoNum type="arabicPeriod"/>
            </a:pPr>
            <a:r>
              <a:rPr lang="en-GB" b="1" i="0" dirty="0">
                <a:solidFill>
                  <a:schemeClr val="tx1"/>
                </a:solidFill>
                <a:effectLst/>
                <a:latin typeface="Söhne"/>
              </a:rPr>
              <a:t>Green Code</a:t>
            </a:r>
            <a:r>
              <a:rPr lang="en-GB" b="0" i="0" dirty="0">
                <a:solidFill>
                  <a:schemeClr val="tx1"/>
                </a:solidFill>
                <a:effectLst/>
                <a:latin typeface="Söhne"/>
              </a:rPr>
              <a:t>: Green Code is a software platform that provides tools and frameworks for developers to create energy-efficient software. It offers features such as carbon footprint tracking, code optimization, and energy-efficient hardware recommendations.</a:t>
            </a:r>
          </a:p>
          <a:p>
            <a:pPr algn="l">
              <a:buFont typeface="+mj-lt"/>
              <a:buAutoNum type="arabicPeriod"/>
            </a:pPr>
            <a:r>
              <a:rPr lang="en-GB" b="1" i="0" dirty="0" err="1">
                <a:solidFill>
                  <a:schemeClr val="tx1"/>
                </a:solidFill>
                <a:effectLst/>
                <a:latin typeface="Söhne"/>
              </a:rPr>
              <a:t>CodeCarbon</a:t>
            </a:r>
            <a:r>
              <a:rPr lang="en-GB" b="0" i="0" dirty="0">
                <a:solidFill>
                  <a:schemeClr val="tx1"/>
                </a:solidFill>
                <a:effectLst/>
                <a:latin typeface="Söhne"/>
              </a:rPr>
              <a:t>: </a:t>
            </a:r>
            <a:r>
              <a:rPr lang="en-GB" b="0" i="0" dirty="0" err="1">
                <a:solidFill>
                  <a:schemeClr val="tx1"/>
                </a:solidFill>
                <a:effectLst/>
                <a:latin typeface="Söhne"/>
              </a:rPr>
              <a:t>CodeCarbon</a:t>
            </a:r>
            <a:r>
              <a:rPr lang="en-GB" b="0" i="0" dirty="0">
                <a:solidFill>
                  <a:schemeClr val="tx1"/>
                </a:solidFill>
                <a:effectLst/>
                <a:latin typeface="Söhne"/>
              </a:rPr>
              <a:t> is an open-source tool that measures the carbon footprint of software by </a:t>
            </a:r>
            <a:r>
              <a:rPr lang="en-GB" b="0" i="0" dirty="0" err="1">
                <a:solidFill>
                  <a:schemeClr val="tx1"/>
                </a:solidFill>
                <a:effectLst/>
                <a:latin typeface="Söhne"/>
              </a:rPr>
              <a:t>analyzing</a:t>
            </a:r>
            <a:r>
              <a:rPr lang="en-GB" b="0" i="0" dirty="0">
                <a:solidFill>
                  <a:schemeClr val="tx1"/>
                </a:solidFill>
                <a:effectLst/>
                <a:latin typeface="Söhne"/>
              </a:rPr>
              <a:t> the energy usage of the hardware on which it runs. It provides insights and recommendations for reducing carbon emissions in software development.</a:t>
            </a:r>
          </a:p>
          <a:p>
            <a:pPr algn="l">
              <a:buFont typeface="+mj-lt"/>
              <a:buAutoNum type="arabicPeriod"/>
            </a:pPr>
            <a:r>
              <a:rPr lang="en-GB" b="1" i="0" dirty="0" err="1">
                <a:solidFill>
                  <a:schemeClr val="tx1"/>
                </a:solidFill>
                <a:effectLst/>
                <a:latin typeface="Söhne"/>
              </a:rPr>
              <a:t>CleanCoders</a:t>
            </a:r>
            <a:r>
              <a:rPr lang="en-GB" b="0" i="0" dirty="0">
                <a:solidFill>
                  <a:schemeClr val="tx1"/>
                </a:solidFill>
                <a:effectLst/>
                <a:latin typeface="Söhne"/>
              </a:rPr>
              <a:t>: </a:t>
            </a:r>
            <a:r>
              <a:rPr lang="en-GB" b="0" i="0" dirty="0" err="1">
                <a:solidFill>
                  <a:schemeClr val="tx1"/>
                </a:solidFill>
                <a:effectLst/>
                <a:latin typeface="Söhne"/>
              </a:rPr>
              <a:t>CleanCoders</a:t>
            </a:r>
            <a:r>
              <a:rPr lang="en-GB" b="0" i="0" dirty="0">
                <a:solidFill>
                  <a:schemeClr val="tx1"/>
                </a:solidFill>
                <a:effectLst/>
                <a:latin typeface="Söhne"/>
              </a:rPr>
              <a:t> is a software development training platform that offers courses and resources on building sustainable and energy-efficient software. It teaches best practices for optimizing code and reducing energy consumption throughout the SDLC.</a:t>
            </a:r>
          </a:p>
          <a:p>
            <a:pPr algn="l">
              <a:buFont typeface="+mj-lt"/>
              <a:buAutoNum type="arabicPeriod"/>
            </a:pPr>
            <a:r>
              <a:rPr lang="en-GB" b="1" i="0" dirty="0" err="1">
                <a:solidFill>
                  <a:schemeClr val="tx1"/>
                </a:solidFill>
                <a:effectLst/>
                <a:latin typeface="Söhne"/>
              </a:rPr>
              <a:t>SustainableUX</a:t>
            </a:r>
            <a:r>
              <a:rPr lang="en-GB" b="0" i="0" dirty="0">
                <a:solidFill>
                  <a:schemeClr val="tx1"/>
                </a:solidFill>
                <a:effectLst/>
                <a:latin typeface="Söhne"/>
              </a:rPr>
              <a:t>: </a:t>
            </a:r>
            <a:r>
              <a:rPr lang="en-GB" b="0" i="0" dirty="0" err="1">
                <a:solidFill>
                  <a:schemeClr val="tx1"/>
                </a:solidFill>
                <a:effectLst/>
                <a:latin typeface="Söhne"/>
              </a:rPr>
              <a:t>SustainableUX</a:t>
            </a:r>
            <a:r>
              <a:rPr lang="en-GB" b="0" i="0" dirty="0">
                <a:solidFill>
                  <a:schemeClr val="tx1"/>
                </a:solidFill>
                <a:effectLst/>
                <a:latin typeface="Söhne"/>
              </a:rPr>
              <a:t> is a community and resource hub that promotes sustainable design practices in software development. It provides a set of principles and guidelines for designing software that is environmentally friendly.</a:t>
            </a:r>
          </a:p>
          <a:p>
            <a:pPr algn="l">
              <a:buFont typeface="+mj-lt"/>
              <a:buAutoNum type="arabicPeriod"/>
            </a:pPr>
            <a:r>
              <a:rPr lang="en-GB" b="1" i="0" dirty="0">
                <a:solidFill>
                  <a:schemeClr val="tx1"/>
                </a:solidFill>
                <a:effectLst/>
                <a:latin typeface="Söhne"/>
              </a:rPr>
              <a:t>AWS </a:t>
            </a:r>
            <a:r>
              <a:rPr lang="en-GB" b="1" i="0" dirty="0" err="1">
                <a:solidFill>
                  <a:schemeClr val="tx1"/>
                </a:solidFill>
                <a:effectLst/>
                <a:latin typeface="Söhne"/>
              </a:rPr>
              <a:t>GreenGrass</a:t>
            </a:r>
            <a:r>
              <a:rPr lang="en-GB" b="0" i="0" dirty="0">
                <a:solidFill>
                  <a:schemeClr val="tx1"/>
                </a:solidFill>
                <a:effectLst/>
                <a:latin typeface="Söhne"/>
              </a:rPr>
              <a:t>: AWS </a:t>
            </a:r>
            <a:r>
              <a:rPr lang="en-GB" b="0" i="0" dirty="0" err="1">
                <a:solidFill>
                  <a:schemeClr val="tx1"/>
                </a:solidFill>
                <a:effectLst/>
                <a:latin typeface="Söhne"/>
              </a:rPr>
              <a:t>GreenGrass</a:t>
            </a:r>
            <a:r>
              <a:rPr lang="en-GB" b="0" i="0" dirty="0">
                <a:solidFill>
                  <a:schemeClr val="tx1"/>
                </a:solidFill>
                <a:effectLst/>
                <a:latin typeface="Söhne"/>
              </a:rPr>
              <a:t> is a software platform that enables developers to build and deploy IoT devices and applications with minimal environmental impact. It provides features such as energy-efficient hardware recommendations, edge computing, and data analytics.</a:t>
            </a: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25943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Tools or resources</a:t>
            </a:r>
            <a:endParaRPr sz="2000" dirty="0"/>
          </a:p>
        </p:txBody>
      </p:sp>
      <p:sp>
        <p:nvSpPr>
          <p:cNvPr id="366" name="Google Shape;366;p5"/>
          <p:cNvSpPr txBox="1">
            <a:spLocks noGrp="1"/>
          </p:cNvSpPr>
          <p:nvPr>
            <p:ph type="title"/>
          </p:nvPr>
        </p:nvSpPr>
        <p:spPr>
          <a:xfrm>
            <a:off x="230249" y="1256453"/>
            <a:ext cx="8280000" cy="2848478"/>
          </a:xfrm>
          <a:prstGeom prst="rect">
            <a:avLst/>
          </a:prstGeom>
          <a:noFill/>
          <a:ln>
            <a:noFill/>
          </a:ln>
        </p:spPr>
        <p:txBody>
          <a:bodyPr spcFirstLastPara="1" wrap="square" lIns="91425" tIns="91425" rIns="91425" bIns="91425" anchor="t" anchorCtr="0">
            <a:noAutofit/>
          </a:bodyPr>
          <a:lstStyle/>
          <a:p>
            <a:pPr algn="l"/>
            <a:r>
              <a:rPr lang="en-GB" sz="2000" b="0" i="0" dirty="0">
                <a:solidFill>
                  <a:schemeClr val="tx1"/>
                </a:solidFill>
                <a:effectLst/>
                <a:latin typeface="Söhne"/>
              </a:rPr>
              <a:t>Python</a:t>
            </a:r>
            <a:br>
              <a:rPr lang="en-GB" sz="2000" b="0" i="0" dirty="0">
                <a:solidFill>
                  <a:schemeClr val="tx1"/>
                </a:solidFill>
                <a:effectLst/>
                <a:latin typeface="Söhne"/>
              </a:rPr>
            </a:br>
            <a:r>
              <a:rPr lang="en-GB" sz="2000" b="0" i="0" dirty="0" err="1">
                <a:solidFill>
                  <a:schemeClr val="tx1"/>
                </a:solidFill>
                <a:effectLst/>
                <a:latin typeface="Söhne"/>
              </a:rPr>
              <a:t>Pycharm</a:t>
            </a:r>
            <a:br>
              <a:rPr lang="en-GB" sz="2000" b="0" i="0" dirty="0">
                <a:solidFill>
                  <a:schemeClr val="tx1"/>
                </a:solidFill>
                <a:effectLst/>
                <a:latin typeface="Söhne"/>
              </a:rPr>
            </a:br>
            <a:r>
              <a:rPr lang="en-GB" sz="2000" b="0" i="0" dirty="0" err="1">
                <a:solidFill>
                  <a:schemeClr val="tx1"/>
                </a:solidFill>
                <a:effectLst/>
                <a:latin typeface="Söhne"/>
              </a:rPr>
              <a:t>Github</a:t>
            </a:r>
            <a:br>
              <a:rPr lang="en-GB" sz="2000" b="0" i="0" dirty="0">
                <a:solidFill>
                  <a:schemeClr val="tx1"/>
                </a:solidFill>
                <a:effectLst/>
                <a:latin typeface="Söhne"/>
              </a:rPr>
            </a:br>
            <a:r>
              <a:rPr lang="en-GB" sz="2000" b="0" i="0" dirty="0">
                <a:solidFill>
                  <a:schemeClr val="tx1"/>
                </a:solidFill>
                <a:effectLst/>
                <a:latin typeface="Söhne"/>
              </a:rPr>
              <a:t>Azure DevOps</a:t>
            </a:r>
            <a:br>
              <a:rPr lang="en-GB" sz="2000" b="0" i="0" dirty="0">
                <a:solidFill>
                  <a:schemeClr val="tx1"/>
                </a:solidFill>
                <a:effectLst/>
                <a:latin typeface="Söhne"/>
              </a:rPr>
            </a:br>
            <a:r>
              <a:rPr lang="en-GB" sz="2000" b="0" i="0" dirty="0">
                <a:solidFill>
                  <a:schemeClr val="tx1"/>
                </a:solidFill>
                <a:effectLst/>
                <a:latin typeface="Söhne"/>
              </a:rPr>
              <a:t>Azure IoT</a:t>
            </a:r>
            <a:br>
              <a:rPr lang="en-GB" sz="2000" b="0" i="0" dirty="0">
                <a:solidFill>
                  <a:schemeClr val="tx1"/>
                </a:solidFill>
                <a:effectLst/>
                <a:latin typeface="Söhne"/>
              </a:rPr>
            </a:br>
            <a:r>
              <a:rPr lang="en-GB" sz="2000" b="0" i="0" dirty="0">
                <a:solidFill>
                  <a:schemeClr val="tx1"/>
                </a:solidFill>
                <a:effectLst/>
                <a:latin typeface="Söhne"/>
              </a:rPr>
              <a:t>Azure Functions</a:t>
            </a:r>
            <a:br>
              <a:rPr lang="en-GB" sz="2000" b="0" i="0" dirty="0">
                <a:solidFill>
                  <a:schemeClr val="tx1"/>
                </a:solidFill>
                <a:effectLst/>
                <a:latin typeface="Söhne"/>
              </a:rPr>
            </a:br>
            <a:r>
              <a:rPr lang="en-GB" sz="2000" b="0" i="0" dirty="0">
                <a:solidFill>
                  <a:schemeClr val="tx1"/>
                </a:solidFill>
                <a:effectLst/>
                <a:latin typeface="Söhne"/>
              </a:rPr>
              <a:t>Azure Machine Learning</a:t>
            </a:r>
            <a:br>
              <a:rPr lang="en-GB" sz="2000" b="0" i="0" dirty="0">
                <a:solidFill>
                  <a:schemeClr val="tx1"/>
                </a:solidFill>
                <a:effectLst/>
                <a:latin typeface="Söhne"/>
              </a:rPr>
            </a:br>
            <a:r>
              <a:rPr lang="en-GB" sz="2000" b="0" i="0" dirty="0">
                <a:solidFill>
                  <a:schemeClr val="tx1"/>
                </a:solidFill>
                <a:effectLst/>
                <a:latin typeface="Söhne"/>
              </a:rPr>
              <a:t>Azure App Service</a:t>
            </a:r>
            <a:endParaRPr lang="en-GB" sz="1000" b="0" i="0" dirty="0">
              <a:solidFill>
                <a:schemeClr val="tx1"/>
              </a:solidFill>
              <a:effectLst/>
              <a:latin typeface="Söhne"/>
            </a:endParaRPr>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2" name="Google Shape;372;p6"/>
          <p:cNvSpPr txBox="1"/>
          <p:nvPr/>
        </p:nvSpPr>
        <p:spPr>
          <a:xfrm>
            <a:off x="236082" y="256558"/>
            <a:ext cx="8238600" cy="458515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800" b="1" i="0" u="none" strike="noStrike" cap="none" dirty="0">
                <a:solidFill>
                  <a:schemeClr val="tx1"/>
                </a:solidFill>
                <a:highlight>
                  <a:srgbClr val="FFFFFF"/>
                </a:highlight>
                <a:latin typeface="Lato"/>
                <a:ea typeface="Lato"/>
                <a:cs typeface="Lato"/>
                <a:sym typeface="Lato"/>
              </a:rPr>
              <a:t>Methodology</a:t>
            </a:r>
            <a:r>
              <a:rPr lang="en-IN" sz="1400" b="0" i="0" u="none" strike="noStrike" cap="none" dirty="0">
                <a:solidFill>
                  <a:schemeClr val="tx1"/>
                </a:solidFill>
                <a:highlight>
                  <a:srgbClr val="FFFFFF"/>
                </a:highlight>
                <a:latin typeface="Lato"/>
                <a:ea typeface="Lato"/>
                <a:cs typeface="Lato"/>
                <a:sym typeface="Lato"/>
              </a:rPr>
              <a:t>: </a:t>
            </a:r>
            <a:r>
              <a:rPr lang="en-IN" sz="1600" b="1" i="0" u="none" strike="noStrike" cap="none" dirty="0" err="1">
                <a:solidFill>
                  <a:schemeClr val="tx1"/>
                </a:solidFill>
                <a:highlight>
                  <a:srgbClr val="FFFFFF"/>
                </a:highlight>
                <a:latin typeface="Lato"/>
                <a:ea typeface="Lato"/>
                <a:cs typeface="Lato"/>
                <a:sym typeface="Lato"/>
              </a:rPr>
              <a:t>Carbonimize</a:t>
            </a:r>
            <a:endParaRPr lang="en-IN" sz="1600" b="1" i="0" u="none" strike="noStrike" cap="none" dirty="0">
              <a:solidFill>
                <a:schemeClr val="tx1"/>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IN" sz="1600" b="1" dirty="0">
              <a:solidFill>
                <a:schemeClr val="tx1"/>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IN" sz="1200" i="0" u="none" strike="noStrike" cap="none" dirty="0" err="1">
                <a:solidFill>
                  <a:schemeClr val="tx1"/>
                </a:solidFill>
                <a:highlight>
                  <a:srgbClr val="FFFFFF"/>
                </a:highlight>
                <a:latin typeface="Lato"/>
                <a:ea typeface="Lato"/>
                <a:cs typeface="Lato"/>
                <a:sym typeface="Lato"/>
              </a:rPr>
              <a:t>Carbonimize</a:t>
            </a:r>
            <a:r>
              <a:rPr lang="en-IN" sz="1200" i="0" u="none" strike="noStrike" cap="none" dirty="0">
                <a:solidFill>
                  <a:schemeClr val="tx1"/>
                </a:solidFill>
                <a:highlight>
                  <a:srgbClr val="FFFFFF"/>
                </a:highlight>
                <a:latin typeface="Lato"/>
                <a:ea typeface="Lato"/>
                <a:cs typeface="Lato"/>
                <a:sym typeface="Lato"/>
              </a:rPr>
              <a:t> </a:t>
            </a:r>
            <a:r>
              <a:rPr lang="en-IN" sz="1200" dirty="0">
                <a:solidFill>
                  <a:schemeClr val="tx1"/>
                </a:solidFill>
                <a:highlight>
                  <a:srgbClr val="FFFFFF"/>
                </a:highlight>
                <a:latin typeface="Lato"/>
                <a:ea typeface="Lato"/>
                <a:cs typeface="Lato"/>
                <a:sym typeface="Lato"/>
              </a:rPr>
              <a:t>will be an ecosystem which will calculate </a:t>
            </a:r>
            <a:r>
              <a:rPr lang="en-IN" sz="1200" dirty="0" err="1">
                <a:solidFill>
                  <a:schemeClr val="tx1"/>
                </a:solidFill>
                <a:highlight>
                  <a:srgbClr val="FFFFFF"/>
                </a:highlight>
                <a:latin typeface="Lato"/>
                <a:ea typeface="Lato"/>
                <a:cs typeface="Lato"/>
                <a:sym typeface="Lato"/>
              </a:rPr>
              <a:t>realtime</a:t>
            </a:r>
            <a:r>
              <a:rPr lang="en-IN" sz="1200" dirty="0">
                <a:solidFill>
                  <a:schemeClr val="tx1"/>
                </a:solidFill>
                <a:highlight>
                  <a:srgbClr val="FFFFFF"/>
                </a:highlight>
                <a:latin typeface="Lato"/>
                <a:ea typeface="Lato"/>
                <a:cs typeface="Lato"/>
                <a:sym typeface="Lato"/>
              </a:rPr>
              <a:t> memory usage of given piece of code. Ecosystem will have both a website and a user extension which will automatically gamify the calculation and optimization of carbon footprint of given code. It would also use latest AI technology to suggest changes in the code in order to reduce memory and processing power of code.</a:t>
            </a:r>
          </a:p>
          <a:p>
            <a:pPr marL="0" marR="0" lvl="0" indent="0" algn="l" rtl="0">
              <a:lnSpc>
                <a:spcPct val="100000"/>
              </a:lnSpc>
              <a:spcBef>
                <a:spcPts val="0"/>
              </a:spcBef>
              <a:spcAft>
                <a:spcPts val="0"/>
              </a:spcAft>
              <a:buClr>
                <a:srgbClr val="000000"/>
              </a:buClr>
              <a:buSzPts val="1400"/>
              <a:buFont typeface="Arial"/>
              <a:buNone/>
            </a:pPr>
            <a:endParaRPr lang="en-IN" dirty="0">
              <a:solidFill>
                <a:schemeClr val="tx1"/>
              </a:solidFill>
              <a:highlight>
                <a:srgbClr val="FFFFFF"/>
              </a:highlight>
              <a:latin typeface="Lato"/>
              <a:ea typeface="Lato"/>
              <a:cs typeface="Lato"/>
              <a:sym typeface="Lato"/>
            </a:endParaRPr>
          </a:p>
          <a:p>
            <a:pPr algn="l"/>
            <a:r>
              <a:rPr lang="en-GB" b="0" i="0" dirty="0">
                <a:solidFill>
                  <a:schemeClr val="tx1"/>
                </a:solidFill>
                <a:effectLst/>
                <a:latin typeface="Söhne"/>
              </a:rPr>
              <a:t>Research and Planning</a:t>
            </a:r>
          </a:p>
          <a:p>
            <a:pPr marL="285750" indent="-285750" algn="l">
              <a:buFont typeface="Arial" panose="020B0604020202020204" pitchFamily="34" charset="0"/>
              <a:buChar char="•"/>
            </a:pPr>
            <a:r>
              <a:rPr lang="en-GB" b="0" i="0" dirty="0">
                <a:solidFill>
                  <a:schemeClr val="tx1"/>
                </a:solidFill>
                <a:effectLst/>
                <a:latin typeface="Söhne"/>
              </a:rPr>
              <a:t>Conduct research on the current environmental impact of software development</a:t>
            </a:r>
          </a:p>
          <a:p>
            <a:pPr marL="285750" indent="-285750" algn="l">
              <a:buFont typeface="Arial" panose="020B0604020202020204" pitchFamily="34" charset="0"/>
              <a:buChar char="•"/>
            </a:pPr>
            <a:r>
              <a:rPr lang="en-GB" b="0" i="0" dirty="0">
                <a:solidFill>
                  <a:schemeClr val="tx1"/>
                </a:solidFill>
                <a:effectLst/>
                <a:latin typeface="Söhne"/>
              </a:rPr>
              <a:t>Identify key areas for reducing carbon footprint in software development</a:t>
            </a:r>
          </a:p>
          <a:p>
            <a:pPr marL="285750" indent="-285750" algn="l">
              <a:buFont typeface="Arial" panose="020B0604020202020204" pitchFamily="34" charset="0"/>
              <a:buChar char="•"/>
            </a:pPr>
            <a:r>
              <a:rPr lang="en-GB" b="0" i="0" dirty="0">
                <a:solidFill>
                  <a:schemeClr val="tx1"/>
                </a:solidFill>
                <a:effectLst/>
                <a:latin typeface="Söhne"/>
              </a:rPr>
              <a:t>Develop a detailed plan for building a comprehensive green software tool</a:t>
            </a:r>
          </a:p>
          <a:p>
            <a:pPr algn="l"/>
            <a:endParaRPr lang="en-GB" b="0" i="0" dirty="0">
              <a:solidFill>
                <a:schemeClr val="tx1"/>
              </a:solidFill>
              <a:effectLst/>
              <a:latin typeface="Söhne"/>
            </a:endParaRPr>
          </a:p>
          <a:p>
            <a:pPr algn="l"/>
            <a:r>
              <a:rPr lang="en-GB" b="0" i="0" dirty="0">
                <a:solidFill>
                  <a:schemeClr val="tx1"/>
                </a:solidFill>
                <a:effectLst/>
                <a:latin typeface="Söhne"/>
              </a:rPr>
              <a:t>Platform Architecture</a:t>
            </a:r>
          </a:p>
          <a:p>
            <a:pPr marL="285750" indent="-285750" algn="l">
              <a:buFont typeface="Arial" panose="020B0604020202020204" pitchFamily="34" charset="0"/>
              <a:buChar char="•"/>
            </a:pPr>
            <a:r>
              <a:rPr lang="en-GB" b="0" i="0" dirty="0">
                <a:solidFill>
                  <a:schemeClr val="tx1"/>
                </a:solidFill>
                <a:effectLst/>
                <a:latin typeface="Söhne"/>
              </a:rPr>
              <a:t>Design a cloud-based architecture leveraging Azure services</a:t>
            </a:r>
          </a:p>
          <a:p>
            <a:pPr marL="285750" indent="-285750" algn="l">
              <a:buFont typeface="Arial" panose="020B0604020202020204" pitchFamily="34" charset="0"/>
              <a:buChar char="•"/>
            </a:pPr>
            <a:r>
              <a:rPr lang="en-GB" b="0" i="0" dirty="0">
                <a:solidFill>
                  <a:schemeClr val="tx1"/>
                </a:solidFill>
                <a:effectLst/>
                <a:latin typeface="Söhne"/>
              </a:rPr>
              <a:t>Develop a scalable and flexible platform to accommodate the diverse needs of different organizations and projects</a:t>
            </a:r>
          </a:p>
          <a:p>
            <a:pPr marL="285750" indent="-285750" algn="l">
              <a:buFont typeface="Arial" panose="020B0604020202020204" pitchFamily="34" charset="0"/>
              <a:buChar char="•"/>
            </a:pPr>
            <a:r>
              <a:rPr lang="en-GB" b="0" i="0" dirty="0">
                <a:solidFill>
                  <a:schemeClr val="tx1"/>
                </a:solidFill>
                <a:effectLst/>
                <a:latin typeface="Söhne"/>
              </a:rPr>
              <a:t>Ensure the platform is secure and meets all relevant compliance requirements</a:t>
            </a:r>
          </a:p>
          <a:p>
            <a:pPr algn="l"/>
            <a:endParaRPr lang="en-GB" b="0" i="0" dirty="0">
              <a:solidFill>
                <a:schemeClr val="tx1"/>
              </a:solidFill>
              <a:effectLst/>
              <a:latin typeface="Söhne"/>
            </a:endParaRPr>
          </a:p>
          <a:p>
            <a:pPr algn="l"/>
            <a:r>
              <a:rPr lang="en-GB" b="0" i="0" dirty="0">
                <a:solidFill>
                  <a:schemeClr val="tx1"/>
                </a:solidFill>
                <a:effectLst/>
                <a:latin typeface="Söhne"/>
              </a:rPr>
              <a:t>Development of Carbon Calculator and Metrics</a:t>
            </a:r>
          </a:p>
          <a:p>
            <a:pPr marL="285750" indent="-285750" algn="l">
              <a:buFont typeface="Arial" panose="020B0604020202020204" pitchFamily="34" charset="0"/>
              <a:buChar char="•"/>
            </a:pPr>
            <a:r>
              <a:rPr lang="en-GB" b="0" i="0" dirty="0">
                <a:solidFill>
                  <a:schemeClr val="tx1"/>
                </a:solidFill>
                <a:effectLst/>
                <a:latin typeface="Söhne"/>
              </a:rPr>
              <a:t>Develop an intelligent carbon calculator that measures the carbon footprint of software</a:t>
            </a:r>
          </a:p>
          <a:p>
            <a:pPr marL="285750" indent="-285750" algn="l">
              <a:buFont typeface="Arial" panose="020B0604020202020204" pitchFamily="34" charset="0"/>
              <a:buChar char="•"/>
            </a:pPr>
            <a:r>
              <a:rPr lang="en-GB" b="0" i="0" dirty="0">
                <a:solidFill>
                  <a:schemeClr val="tx1"/>
                </a:solidFill>
                <a:effectLst/>
                <a:latin typeface="Söhne"/>
              </a:rPr>
              <a:t>Define metrics and KPIs for carbon emissions in software development</a:t>
            </a:r>
          </a:p>
          <a:p>
            <a:pPr marL="285750" indent="-285750" algn="l">
              <a:buFont typeface="Arial" panose="020B0604020202020204" pitchFamily="34" charset="0"/>
              <a:buChar char="•"/>
            </a:pPr>
            <a:r>
              <a:rPr lang="en-GB" b="0" i="0" dirty="0">
                <a:solidFill>
                  <a:schemeClr val="tx1"/>
                </a:solidFill>
                <a:effectLst/>
                <a:latin typeface="Söhne"/>
              </a:rPr>
              <a:t>Ensure the carbon calculator is accurate and integrates with the overall platform</a:t>
            </a:r>
          </a:p>
          <a:p>
            <a:pPr algn="l"/>
            <a:endParaRPr lang="en-GB" b="0" i="0" dirty="0">
              <a:solidFill>
                <a:schemeClr val="tx1"/>
              </a:solidFill>
              <a:effectLst/>
              <a:latin typeface="Söhne"/>
            </a:endParaRPr>
          </a:p>
          <a:p>
            <a:pPr marL="0" marR="0" lvl="0" indent="0" algn="l" rtl="0">
              <a:lnSpc>
                <a:spcPct val="100000"/>
              </a:lnSpc>
              <a:spcBef>
                <a:spcPts val="0"/>
              </a:spcBef>
              <a:spcAft>
                <a:spcPts val="0"/>
              </a:spcAft>
              <a:buClr>
                <a:srgbClr val="000000"/>
              </a:buClr>
              <a:buSzPts val="1400"/>
              <a:buFont typeface="Arial"/>
              <a:buNone/>
            </a:pPr>
            <a:endParaRPr lang="en-GB" sz="1400" u="none" strike="noStrike" cap="none" dirty="0">
              <a:solidFill>
                <a:schemeClr val="tx1"/>
              </a:solidFill>
              <a:latin typeface="Söhne"/>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b="0" i="0" dirty="0">
              <a:solidFill>
                <a:schemeClr val="tx1"/>
              </a:solidFill>
              <a:latin typeface="Söhne"/>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sz="1400" u="none" strike="noStrike" cap="none" dirty="0">
              <a:solidFill>
                <a:schemeClr val="tx1"/>
              </a:solidFill>
              <a:latin typeface="Söhne"/>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tx1"/>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tx1"/>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2" name="Google Shape;372;p6"/>
          <p:cNvSpPr txBox="1"/>
          <p:nvPr/>
        </p:nvSpPr>
        <p:spPr>
          <a:xfrm>
            <a:off x="188329" y="96777"/>
            <a:ext cx="8238600" cy="458515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800" b="1" i="0" u="none" strike="noStrike" cap="none" dirty="0">
                <a:solidFill>
                  <a:schemeClr val="tx1"/>
                </a:solidFill>
                <a:highlight>
                  <a:srgbClr val="FFFFFF"/>
                </a:highlight>
                <a:latin typeface="Lato"/>
                <a:ea typeface="Lato"/>
                <a:cs typeface="Lato"/>
                <a:sym typeface="Lato"/>
              </a:rPr>
              <a:t>Methodology</a:t>
            </a:r>
            <a:r>
              <a:rPr lang="en-IN" sz="1400" b="0" i="0" u="none" strike="noStrike" cap="none" dirty="0">
                <a:solidFill>
                  <a:schemeClr val="tx1"/>
                </a:solidFill>
                <a:highlight>
                  <a:srgbClr val="FFFFFF"/>
                </a:highlight>
                <a:latin typeface="Lato"/>
                <a:ea typeface="Lato"/>
                <a:cs typeface="Lato"/>
                <a:sym typeface="Lato"/>
              </a:rPr>
              <a:t>: </a:t>
            </a:r>
            <a:r>
              <a:rPr lang="en-IN" sz="1600" b="1" i="0" u="none" strike="noStrike" cap="none" dirty="0" err="1">
                <a:solidFill>
                  <a:schemeClr val="tx1"/>
                </a:solidFill>
                <a:highlight>
                  <a:srgbClr val="FFFFFF"/>
                </a:highlight>
                <a:latin typeface="Lato"/>
                <a:ea typeface="Lato"/>
                <a:cs typeface="Lato"/>
                <a:sym typeface="Lato"/>
              </a:rPr>
              <a:t>Carbonimize</a:t>
            </a:r>
            <a:endParaRPr lang="en-IN" sz="1400" b="0" i="0" u="none" strike="noStrike" cap="none" dirty="0">
              <a:solidFill>
                <a:schemeClr val="tx1"/>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IN" dirty="0">
              <a:solidFill>
                <a:schemeClr val="tx1"/>
              </a:solidFill>
              <a:highlight>
                <a:srgbClr val="FFFFFF"/>
              </a:highlight>
              <a:latin typeface="Lato"/>
              <a:ea typeface="Lato"/>
              <a:cs typeface="Lato"/>
              <a:sym typeface="Lato"/>
            </a:endParaRPr>
          </a:p>
          <a:p>
            <a:pPr algn="l"/>
            <a:r>
              <a:rPr lang="en-GB" b="0" i="0" dirty="0">
                <a:solidFill>
                  <a:schemeClr val="tx1"/>
                </a:solidFill>
                <a:effectLst/>
                <a:latin typeface="Söhne"/>
              </a:rPr>
              <a:t>Code Optimization and Best Practices</a:t>
            </a:r>
          </a:p>
          <a:p>
            <a:pPr marL="285750" indent="-285750" algn="l">
              <a:buFont typeface="Arial" panose="020B0604020202020204" pitchFamily="34" charset="0"/>
              <a:buChar char="•"/>
            </a:pPr>
            <a:r>
              <a:rPr lang="en-GB" b="0" i="0" dirty="0">
                <a:solidFill>
                  <a:schemeClr val="tx1"/>
                </a:solidFill>
                <a:effectLst/>
                <a:latin typeface="Söhne"/>
              </a:rPr>
              <a:t>Develop tools and resources to optimize code for energy efficiency</a:t>
            </a:r>
          </a:p>
          <a:p>
            <a:pPr marL="285750" indent="-285750" algn="l">
              <a:buFont typeface="Arial" panose="020B0604020202020204" pitchFamily="34" charset="0"/>
              <a:buChar char="•"/>
            </a:pPr>
            <a:r>
              <a:rPr lang="en-GB" b="0" i="0" dirty="0">
                <a:solidFill>
                  <a:schemeClr val="tx1"/>
                </a:solidFill>
                <a:effectLst/>
                <a:latin typeface="Söhne"/>
              </a:rPr>
              <a:t>Develop a set of best practices and guidelines for sustainable software development</a:t>
            </a:r>
          </a:p>
          <a:p>
            <a:pPr marL="285750" indent="-285750" algn="l">
              <a:buFont typeface="Arial" panose="020B0604020202020204" pitchFamily="34" charset="0"/>
              <a:buChar char="•"/>
            </a:pPr>
            <a:r>
              <a:rPr lang="en-GB" b="0" i="0" dirty="0">
                <a:solidFill>
                  <a:schemeClr val="tx1"/>
                </a:solidFill>
                <a:effectLst/>
                <a:latin typeface="Söhne"/>
              </a:rPr>
              <a:t>Ensure the tools and resources are user-friendly and provide actionable insights for developers</a:t>
            </a:r>
          </a:p>
          <a:p>
            <a:pPr algn="l"/>
            <a:endParaRPr lang="en-GB" b="0" i="0" dirty="0">
              <a:solidFill>
                <a:schemeClr val="tx1"/>
              </a:solidFill>
              <a:effectLst/>
              <a:latin typeface="Söhne"/>
            </a:endParaRPr>
          </a:p>
          <a:p>
            <a:pPr algn="l"/>
            <a:r>
              <a:rPr lang="en-GB" b="0" i="0" dirty="0">
                <a:solidFill>
                  <a:schemeClr val="tx1"/>
                </a:solidFill>
                <a:effectLst/>
                <a:latin typeface="Söhne"/>
              </a:rPr>
              <a:t>Hardware Recommendations</a:t>
            </a:r>
          </a:p>
          <a:p>
            <a:pPr marL="285750" indent="-285750" algn="l">
              <a:buFont typeface="Arial" panose="020B0604020202020204" pitchFamily="34" charset="0"/>
              <a:buChar char="•"/>
            </a:pPr>
            <a:r>
              <a:rPr lang="en-GB" b="0" i="0" dirty="0">
                <a:solidFill>
                  <a:schemeClr val="tx1"/>
                </a:solidFill>
                <a:effectLst/>
                <a:latin typeface="Söhne"/>
              </a:rPr>
              <a:t>Research and identify hardware options that are more energy-efficient and sustainable</a:t>
            </a:r>
          </a:p>
          <a:p>
            <a:pPr marL="285750" indent="-285750" algn="l">
              <a:buFont typeface="Arial" panose="020B0604020202020204" pitchFamily="34" charset="0"/>
              <a:buChar char="•"/>
            </a:pPr>
            <a:r>
              <a:rPr lang="en-GB" b="0" i="0" dirty="0">
                <a:solidFill>
                  <a:schemeClr val="tx1"/>
                </a:solidFill>
                <a:effectLst/>
                <a:latin typeface="Söhne"/>
              </a:rPr>
              <a:t>Develop a set of recommendations for hardware selection</a:t>
            </a:r>
          </a:p>
          <a:p>
            <a:pPr marL="285750" indent="-285750" algn="l">
              <a:buFont typeface="Arial" panose="020B0604020202020204" pitchFamily="34" charset="0"/>
              <a:buChar char="•"/>
            </a:pPr>
            <a:r>
              <a:rPr lang="en-GB" b="0" i="0" dirty="0">
                <a:solidFill>
                  <a:schemeClr val="tx1"/>
                </a:solidFill>
                <a:effectLst/>
                <a:latin typeface="Söhne"/>
              </a:rPr>
              <a:t>Integrate hardware recommendations with the overall platform</a:t>
            </a:r>
          </a:p>
          <a:p>
            <a:pPr algn="l"/>
            <a:endParaRPr lang="en-GB" b="0" i="0" dirty="0">
              <a:solidFill>
                <a:schemeClr val="tx1"/>
              </a:solidFill>
              <a:effectLst/>
              <a:latin typeface="Söhne"/>
            </a:endParaRPr>
          </a:p>
          <a:p>
            <a:pPr algn="l"/>
            <a:r>
              <a:rPr lang="en-GB" b="0" i="0" dirty="0">
                <a:solidFill>
                  <a:schemeClr val="tx1"/>
                </a:solidFill>
                <a:effectLst/>
                <a:latin typeface="Söhne"/>
              </a:rPr>
              <a:t>Testing and Quality Assurance</a:t>
            </a:r>
          </a:p>
          <a:p>
            <a:pPr marL="285750" indent="-285750" algn="l">
              <a:buFont typeface="Arial" panose="020B0604020202020204" pitchFamily="34" charset="0"/>
              <a:buChar char="•"/>
            </a:pPr>
            <a:r>
              <a:rPr lang="en-GB" b="0" i="0" dirty="0">
                <a:solidFill>
                  <a:schemeClr val="tx1"/>
                </a:solidFill>
                <a:effectLst/>
                <a:latin typeface="Söhne"/>
              </a:rPr>
              <a:t>Conduct extensive testing to ensure the platform and tools are functioning as intended</a:t>
            </a:r>
          </a:p>
          <a:p>
            <a:pPr marL="285750" indent="-285750" algn="l">
              <a:buFont typeface="Arial" panose="020B0604020202020204" pitchFamily="34" charset="0"/>
              <a:buChar char="•"/>
            </a:pPr>
            <a:r>
              <a:rPr lang="en-GB" b="0" i="0" dirty="0">
                <a:solidFill>
                  <a:schemeClr val="tx1"/>
                </a:solidFill>
                <a:effectLst/>
                <a:latin typeface="Söhne"/>
              </a:rPr>
              <a:t>Conduct user testing and collect feedback to improve user experience</a:t>
            </a:r>
          </a:p>
          <a:p>
            <a:pPr marL="285750" indent="-285750" algn="l">
              <a:buFont typeface="Arial" panose="020B0604020202020204" pitchFamily="34" charset="0"/>
              <a:buChar char="•"/>
            </a:pPr>
            <a:r>
              <a:rPr lang="en-GB" b="0" i="0" dirty="0">
                <a:solidFill>
                  <a:schemeClr val="tx1"/>
                </a:solidFill>
                <a:effectLst/>
                <a:latin typeface="Söhne"/>
              </a:rPr>
              <a:t>Ensure the platform meets all relevant quality standards</a:t>
            </a:r>
          </a:p>
          <a:p>
            <a:pPr marL="285750" indent="-285750" algn="l">
              <a:buFont typeface="Arial" panose="020B0604020202020204" pitchFamily="34" charset="0"/>
              <a:buChar char="•"/>
            </a:pPr>
            <a:endParaRPr lang="en-GB" b="0" i="0" dirty="0">
              <a:solidFill>
                <a:schemeClr val="tx1"/>
              </a:solidFill>
              <a:effectLst/>
              <a:latin typeface="Söhne"/>
            </a:endParaRPr>
          </a:p>
          <a:p>
            <a:pPr algn="l"/>
            <a:r>
              <a:rPr lang="en-GB" b="0" i="0" dirty="0">
                <a:solidFill>
                  <a:schemeClr val="tx1"/>
                </a:solidFill>
                <a:effectLst/>
                <a:latin typeface="Söhne"/>
              </a:rPr>
              <a:t>Continuous Improvement</a:t>
            </a:r>
          </a:p>
          <a:p>
            <a:pPr marL="285750" indent="-285750" algn="l">
              <a:buFont typeface="Arial" panose="020B0604020202020204" pitchFamily="34" charset="0"/>
              <a:buChar char="•"/>
            </a:pPr>
            <a:r>
              <a:rPr lang="en-GB" b="0" i="0" dirty="0">
                <a:solidFill>
                  <a:schemeClr val="tx1"/>
                </a:solidFill>
                <a:effectLst/>
                <a:latin typeface="Söhne"/>
              </a:rPr>
              <a:t>Monitor and collect feedback from users to improve the platform and tools</a:t>
            </a:r>
          </a:p>
          <a:p>
            <a:pPr marL="285750" indent="-285750" algn="l">
              <a:buFont typeface="Arial" panose="020B0604020202020204" pitchFamily="34" charset="0"/>
              <a:buChar char="•"/>
            </a:pPr>
            <a:r>
              <a:rPr lang="en-GB" b="0" i="0" dirty="0">
                <a:solidFill>
                  <a:schemeClr val="tx1"/>
                </a:solidFill>
                <a:effectLst/>
                <a:latin typeface="Söhne"/>
              </a:rPr>
              <a:t>Stay up-to-date with the latest sustainability trends and guidelines</a:t>
            </a:r>
          </a:p>
          <a:p>
            <a:pPr marL="285750" indent="-285750" algn="l">
              <a:buFont typeface="Arial" panose="020B0604020202020204" pitchFamily="34" charset="0"/>
              <a:buChar char="•"/>
            </a:pPr>
            <a:r>
              <a:rPr lang="en-GB" b="0" i="0" dirty="0">
                <a:solidFill>
                  <a:schemeClr val="tx1"/>
                </a:solidFill>
                <a:effectLst/>
                <a:latin typeface="Söhne"/>
              </a:rPr>
              <a:t>Continuously improve and update the platform to ensure it meets the evolving needs of users and the environment.</a:t>
            </a:r>
          </a:p>
          <a:p>
            <a:pPr marL="0" marR="0" lvl="0" indent="0" algn="l" rtl="0">
              <a:lnSpc>
                <a:spcPct val="100000"/>
              </a:lnSpc>
              <a:spcBef>
                <a:spcPts val="0"/>
              </a:spcBef>
              <a:spcAft>
                <a:spcPts val="0"/>
              </a:spcAft>
              <a:buClr>
                <a:srgbClr val="000000"/>
              </a:buClr>
              <a:buSzPts val="1400"/>
              <a:buFont typeface="Arial"/>
              <a:buNone/>
            </a:pPr>
            <a:endParaRPr lang="en-GB" sz="1400" u="none" strike="noStrike" cap="none" dirty="0">
              <a:solidFill>
                <a:schemeClr val="tx1"/>
              </a:solidFill>
              <a:latin typeface="Söhne"/>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sz="1400" u="none" strike="noStrike" cap="none" dirty="0">
              <a:solidFill>
                <a:schemeClr val="tx1"/>
              </a:solidFill>
              <a:latin typeface="Söhne"/>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b="0" i="0" dirty="0">
              <a:solidFill>
                <a:schemeClr val="tx1"/>
              </a:solidFill>
              <a:latin typeface="Söhne"/>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sz="1400" u="none" strike="noStrike" cap="none" dirty="0">
              <a:solidFill>
                <a:schemeClr val="tx1"/>
              </a:solidFill>
              <a:latin typeface="Söhne"/>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tx1"/>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tx1"/>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2792546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2" name="Google Shape;372;p6"/>
          <p:cNvSpPr txBox="1"/>
          <p:nvPr/>
        </p:nvSpPr>
        <p:spPr>
          <a:xfrm>
            <a:off x="249238" y="249980"/>
            <a:ext cx="8238600" cy="369724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2000" b="1" i="0" dirty="0">
                <a:solidFill>
                  <a:schemeClr val="tx1"/>
                </a:solidFill>
                <a:latin typeface="Söhne"/>
                <a:ea typeface="Lato"/>
                <a:cs typeface="Lato"/>
                <a:sym typeface="Lato"/>
              </a:rPr>
              <a:t>Architecture</a:t>
            </a:r>
            <a:r>
              <a:rPr lang="en-GB" sz="1800" b="0" i="0" dirty="0">
                <a:solidFill>
                  <a:schemeClr val="tx1"/>
                </a:solidFill>
                <a:latin typeface="Söhne"/>
                <a:ea typeface="Lato"/>
                <a:cs typeface="Lato"/>
                <a:sym typeface="Lato"/>
              </a:rPr>
              <a:t>:</a:t>
            </a:r>
          </a:p>
          <a:p>
            <a:pPr marL="0" marR="0" lvl="0" indent="0" algn="l" rtl="0">
              <a:lnSpc>
                <a:spcPct val="100000"/>
              </a:lnSpc>
              <a:spcBef>
                <a:spcPts val="0"/>
              </a:spcBef>
              <a:spcAft>
                <a:spcPts val="0"/>
              </a:spcAft>
              <a:buClr>
                <a:srgbClr val="000000"/>
              </a:buClr>
              <a:buSzPts val="1400"/>
              <a:buFont typeface="Arial"/>
              <a:buNone/>
            </a:pPr>
            <a:endParaRPr lang="en-GB" sz="1800" b="0" i="0" dirty="0">
              <a:solidFill>
                <a:schemeClr val="tx1"/>
              </a:solidFill>
              <a:latin typeface="Söhne"/>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GB" b="0" i="0" dirty="0">
                <a:solidFill>
                  <a:schemeClr val="tx1"/>
                </a:solidFill>
                <a:effectLst/>
                <a:latin typeface="Söhne"/>
              </a:rPr>
              <a:t>The architecture of our solution is built on a cloud-based platform that leverages Azure services such as Azure DevOps, Azure IoT, and Azure Machine Learning. The platform enables developers to access a suite of tools and resources that guide and enable them to build sustainable and energy-efficient software. Our solution architecture is scalable, secure, and flexible, allowing it to meet the diverse needs of different organizations and projects.</a:t>
            </a:r>
          </a:p>
          <a:p>
            <a:pPr marL="0" marR="0" lvl="0" indent="0" algn="l" rtl="0">
              <a:lnSpc>
                <a:spcPct val="100000"/>
              </a:lnSpc>
              <a:spcBef>
                <a:spcPts val="0"/>
              </a:spcBef>
              <a:spcAft>
                <a:spcPts val="0"/>
              </a:spcAft>
              <a:buClr>
                <a:srgbClr val="000000"/>
              </a:buClr>
              <a:buSzPts val="1400"/>
              <a:buFont typeface="Arial"/>
              <a:buNone/>
            </a:pPr>
            <a:endParaRPr lang="en-IN" sz="1800" b="1"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IN" sz="1800" b="1"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IN" sz="1800" b="1" i="0" u="none" strike="noStrike" cap="none" dirty="0">
                <a:solidFill>
                  <a:srgbClr val="222222"/>
                </a:solidFill>
                <a:highlight>
                  <a:srgbClr val="FFFFFF"/>
                </a:highlight>
                <a:latin typeface="Lato"/>
                <a:ea typeface="Lato"/>
                <a:cs typeface="Lato"/>
                <a:sym typeface="Lato"/>
              </a:rPr>
              <a:t>Capabilities</a:t>
            </a:r>
            <a:r>
              <a:rPr lang="en-IN" sz="1400" b="0" i="0" u="none" strike="noStrike" cap="none" dirty="0">
                <a:solidFill>
                  <a:srgbClr val="222222"/>
                </a:solidFill>
                <a:highlight>
                  <a:srgbClr val="FFFFFF"/>
                </a:highlight>
                <a:latin typeface="Lato"/>
                <a:ea typeface="Lato"/>
                <a:cs typeface="Lato"/>
                <a:sym typeface="Lato"/>
              </a:rPr>
              <a:t>:</a:t>
            </a:r>
          </a:p>
          <a:p>
            <a:pPr marL="0" marR="0" lvl="0" indent="0" algn="l" rtl="0">
              <a:lnSpc>
                <a:spcPct val="100000"/>
              </a:lnSpc>
              <a:spcBef>
                <a:spcPts val="0"/>
              </a:spcBef>
              <a:spcAft>
                <a:spcPts val="0"/>
              </a:spcAft>
              <a:buClr>
                <a:srgbClr val="000000"/>
              </a:buClr>
              <a:buSzPts val="1400"/>
              <a:buFont typeface="Arial"/>
              <a:buNone/>
            </a:pPr>
            <a:endParaRPr lang="en-I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GB" i="0" dirty="0">
                <a:solidFill>
                  <a:schemeClr val="tx1"/>
                </a:solidFill>
                <a:effectLst/>
                <a:latin typeface="Söhne"/>
              </a:rPr>
              <a:t>Our solution capabilities include a range of features and tools that enable developers to reduce the carbon footprint of their code. These features include intelligent carbon calculators that measure the environmental impact of software, code optimization tools that reduce energy consumption, and energy-efficient hardware recommendations that help developers select the most sustainable hardware for their projects. Our solution also includes a set of best practices and guidelines for sustainable software development, which are based on industry standards and expert recommendations.</a:t>
            </a:r>
            <a:endParaRPr lang="en-GB" sz="1400" u="none" strike="noStrike" cap="none" dirty="0">
              <a:solidFill>
                <a:schemeClr val="tx1"/>
              </a:solidFill>
              <a:latin typeface="Söhne"/>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sz="1400" u="none" strike="noStrike" cap="none" dirty="0">
              <a:solidFill>
                <a:schemeClr val="tx1"/>
              </a:solidFill>
              <a:latin typeface="Söhne"/>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b="0" i="0" dirty="0">
              <a:solidFill>
                <a:schemeClr val="tx1"/>
              </a:solidFill>
              <a:latin typeface="Söhne"/>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GB" sz="1400" u="none" strike="noStrike" cap="none" dirty="0">
              <a:solidFill>
                <a:schemeClr val="tx1"/>
              </a:solidFill>
              <a:latin typeface="Söhne"/>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tx1"/>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924185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Key Differentiators</a:t>
            </a:r>
            <a:endParaRPr sz="2000" dirty="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342900" indent="-342900" algn="l">
              <a:buAutoNum type="arabicPeriod"/>
            </a:pPr>
            <a:r>
              <a:rPr lang="en-GB" i="0" dirty="0">
                <a:solidFill>
                  <a:schemeClr val="tx1"/>
                </a:solidFill>
                <a:effectLst/>
                <a:latin typeface="Söhne"/>
              </a:rPr>
              <a:t>Our solution is built on a cloud-based platform that leverages Azure services, providing a scalable and flexible architecture. This platform enables developers to access a suite of tools and resources that guide and enable them to build sustainable and energy-efficient software. </a:t>
            </a:r>
          </a:p>
          <a:p>
            <a:pPr marL="342900" indent="-342900" algn="l">
              <a:buAutoNum type="arabicPeriod"/>
            </a:pPr>
            <a:r>
              <a:rPr lang="en-GB" dirty="0">
                <a:solidFill>
                  <a:schemeClr val="tx1"/>
                </a:solidFill>
                <a:latin typeface="Söhne"/>
              </a:rPr>
              <a:t>O</a:t>
            </a:r>
            <a:r>
              <a:rPr lang="en-GB" i="0" dirty="0">
                <a:solidFill>
                  <a:schemeClr val="tx1"/>
                </a:solidFill>
                <a:effectLst/>
                <a:latin typeface="Söhne"/>
              </a:rPr>
              <a:t>ur solution is designed to address the challenge of reducing the environmental impact of software development by providing a comprehensive approach that spans the entire software development life cycle (SDLC). This approach is </a:t>
            </a:r>
            <a:r>
              <a:rPr lang="en-GB" i="0" dirty="0" err="1">
                <a:solidFill>
                  <a:schemeClr val="tx1"/>
                </a:solidFill>
                <a:effectLst/>
                <a:latin typeface="Söhne"/>
              </a:rPr>
              <a:t>centered</a:t>
            </a:r>
            <a:r>
              <a:rPr lang="en-GB" i="0" dirty="0">
                <a:solidFill>
                  <a:schemeClr val="tx1"/>
                </a:solidFill>
                <a:effectLst/>
                <a:latin typeface="Söhne"/>
              </a:rPr>
              <a:t> around the use of intelligent carbon calculators and actionable insights that help developers measure the carbon footprint of their code and implement best practices for reducing emissions.</a:t>
            </a:r>
          </a:p>
          <a:p>
            <a:pPr marL="342900" indent="-342900" algn="l">
              <a:buAutoNum type="arabicPeriod"/>
            </a:pPr>
            <a:r>
              <a:rPr lang="en-GB" i="0" dirty="0">
                <a:solidFill>
                  <a:schemeClr val="tx1"/>
                </a:solidFill>
                <a:effectLst/>
                <a:latin typeface="Söhne"/>
              </a:rPr>
              <a:t>Our solution includes a set of best practices and guidelines for sustainable software development,     which are based on industry standards and expert recommendations. This helps developers to stay up-to-date with the latest sustainability trends and guidelines, making it easier for them to adopt and implement sustainable development practices.</a:t>
            </a: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1512</Words>
  <Application>Microsoft Office PowerPoint</Application>
  <PresentationFormat>On-screen Show (16:9)</PresentationFormat>
  <Paragraphs>101</Paragraphs>
  <Slides>12</Slides>
  <Notes>12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Lato</vt:lpstr>
      <vt:lpstr>Lato Black</vt:lpstr>
      <vt:lpstr>Lato</vt:lpstr>
      <vt:lpstr>Söhne</vt:lpstr>
      <vt:lpstr>TI Template</vt:lpstr>
      <vt:lpstr>TI Template</vt:lpstr>
      <vt:lpstr> Carbonimize Sustainability Hackathon </vt:lpstr>
      <vt:lpstr>Green Software: Building Sustainable Tools and Frameworks for Reducing Carbon Footprint in Software Development</vt:lpstr>
      <vt:lpstr>User Segment &amp; Pain Points</vt:lpstr>
      <vt:lpstr>Pre-Requisite</vt:lpstr>
      <vt:lpstr>Tools or resources</vt:lpstr>
      <vt:lpstr>PowerPoint Presentation</vt:lpstr>
      <vt:lpstr>PowerPoint Presentation</vt:lpstr>
      <vt:lpstr>PowerPoint Presentation</vt:lpstr>
      <vt:lpstr>Key Differentiators</vt:lpstr>
      <vt:lpstr>Adoption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Abhishek Gupta</dc:creator>
  <cp:lastModifiedBy>Abhishek Gupta</cp:lastModifiedBy>
  <cp:revision>62</cp:revision>
  <dcterms:modified xsi:type="dcterms:W3CDTF">2023-04-29T06:15:33Z</dcterms:modified>
</cp:coreProperties>
</file>