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4" r:id="rId1"/>
    <p:sldMasterId id="2147483780" r:id="rId2"/>
    <p:sldMasterId id="2147483756" r:id="rId3"/>
    <p:sldMasterId id="2147483792" r:id="rId4"/>
    <p:sldMasterId id="2147483768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4" r:id="rId1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84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72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1"/>
          </a:xfrm>
          <a:prstGeom prst="rect">
            <a:avLst/>
          </a:prstGeom>
        </p:spPr>
        <p:txBody>
          <a:bodyPr vert="horz" lIns="94760" tIns="47379" rIns="94760" bIns="4737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4760" tIns="47379" rIns="94760" bIns="47379" rtlCol="0"/>
          <a:lstStyle>
            <a:lvl1pPr algn="r">
              <a:defRPr sz="1200"/>
            </a:lvl1pPr>
          </a:lstStyle>
          <a:p>
            <a:fld id="{218A688E-848F-4CB7-862F-4CCBE37F658C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4760" tIns="47379" rIns="94760" bIns="4737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4760" tIns="47379" rIns="94760" bIns="47379" rtlCol="0" anchor="b"/>
          <a:lstStyle>
            <a:lvl1pPr algn="r">
              <a:defRPr sz="1200"/>
            </a:lvl1pPr>
          </a:lstStyle>
          <a:p>
            <a:fld id="{FC6AAF8B-0675-42A7-AD37-28D922F4C08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29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3" cy="511731"/>
          </a:xfrm>
          <a:prstGeom prst="rect">
            <a:avLst/>
          </a:prstGeom>
        </p:spPr>
        <p:txBody>
          <a:bodyPr vert="horz" lIns="94760" tIns="47379" rIns="94760" bIns="4737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4760" tIns="47379" rIns="94760" bIns="47379" rtlCol="0"/>
          <a:lstStyle>
            <a:lvl1pPr algn="r">
              <a:defRPr sz="1200"/>
            </a:lvl1pPr>
          </a:lstStyle>
          <a:p>
            <a:fld id="{6EA38E99-CF88-4DA1-8306-5F3FCDE329FB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79" rIns="94760" bIns="47379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0" tIns="47379" rIns="94760" bIns="47379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4760" tIns="47379" rIns="94760" bIns="4737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4760" tIns="47379" rIns="94760" bIns="47379" rtlCol="0" anchor="b"/>
          <a:lstStyle>
            <a:lvl1pPr algn="r">
              <a:defRPr sz="1200"/>
            </a:lvl1pPr>
          </a:lstStyle>
          <a:p>
            <a:fld id="{3B71BE50-D91A-4B04-BDC8-AF5514D7191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34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1BE50-D91A-4B04-BDC8-AF5514D7191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D924-1787-47CC-A239-C324E1728A95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CPE Lyon 4IRC 2013-2014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F0FA7-BBCE-4DDE-BF48-D061C4CDC548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CPE Lyon 4IRC 2012-2013 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DDF-D171-4406-8519-3AFC15BF6B75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CPE Lyon 4ETI 2011-2012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B0E6-5F55-4C97-A7BC-5858C34DB03A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CPE Lyon 4ETI 2011-2012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3AD1-9826-439E-A82A-7B75077909FA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CPE Lyon 4ETI 2011-2012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C116-62CB-4DEB-9027-2C831FD37ED7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CPE Lyon 4ETI 2011-2012 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44C9-9461-4CE0-B4C8-286752B496FF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CPE Lyon 4ETI 2012-2013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41A9-374C-4D9D-A368-14BE5DF2CDCA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CPE Lyon 4ETI 2011-2012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1F1F-34E5-46FC-9806-C5436936EF85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CPE Lyon 4ETI 2011-2012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2DF7-376B-4012-8AC5-07317DC2AB35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CPE Lyon 4ETI 2011-2012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163E-17A2-40B5-8860-C2D6E14CDF36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CPE Lyon 4ETI 2011-2012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58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265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6199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163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402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26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4908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24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4545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9320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3910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5CE6-0866-4AA5-993C-5AA7CCC41B9F}" type="datetimeFigureOut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4ETI 2012 2013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0CFC-44DA-4AD9-AE8E-6D7FFD89E3B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78CB-3EC6-4EC0-B31C-552CB466E33B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C965-E28B-402D-92D4-CC063151328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C8309-6883-4F48-81A2-242DDB103379}" type="datetime1">
              <a:rPr lang="fr-FR" smtClean="0"/>
              <a:pPr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CPE Lyon 4ETI 2011-2012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74CD-DEF9-4B60-AFE9-9E796DAAE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0833-4295-4E12-83D2-B72593387614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6ADE-9CE2-4B4F-B8F2-DC6524DBA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29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02DB-8D41-415D-A99C-9904EBDDC22D}" type="datetimeFigureOut">
              <a:rPr lang="fr-FR" smtClean="0"/>
              <a:t>13/09/2020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83BB-48AD-42A6-B850-434B05A2209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2" name="ZoneTexte 3"/>
          <p:cNvSpPr txBox="1"/>
          <p:nvPr/>
        </p:nvSpPr>
        <p:spPr>
          <a:xfrm>
            <a:off x="323528" y="1052736"/>
            <a:ext cx="84769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 smtClean="0">
                <a:solidFill>
                  <a:schemeClr val="accent5"/>
                </a:solidFill>
                <a:latin typeface="Book Antiqua" pitchFamily="18" charset="0"/>
              </a:rPr>
              <a:t>Partie 1 - </a:t>
            </a:r>
            <a:r>
              <a:rPr lang="fr-FR" sz="2000" b="1" dirty="0" smtClean="0">
                <a:latin typeface="Berlin Sans FB Demi" panose="020E0802020502020306" pitchFamily="34" charset="0"/>
              </a:rPr>
              <a:t>C</a:t>
            </a:r>
            <a:endParaRPr lang="fr-FR" sz="2000" b="1" dirty="0" smtClean="0">
              <a:solidFill>
                <a:schemeClr val="accent5"/>
              </a:solidFill>
              <a:latin typeface="Book Antiqua" pitchFamily="18" charset="0"/>
            </a:endParaRPr>
          </a:p>
          <a:p>
            <a:pPr algn="ctr"/>
            <a:r>
              <a:rPr lang="fr-FR" sz="1600" b="1" dirty="0" smtClean="0">
                <a:latin typeface="Book Antiqua" pitchFamily="18" charset="0"/>
              </a:rPr>
              <a:t>Notion de processus , Tubes </a:t>
            </a:r>
            <a:r>
              <a:rPr lang="fr-FR" sz="1600" b="1" dirty="0">
                <a:latin typeface="Book Antiqua" pitchFamily="18" charset="0"/>
              </a:rPr>
              <a:t>et tubes </a:t>
            </a:r>
            <a:r>
              <a:rPr lang="fr-FR" sz="1600" b="1" dirty="0" smtClean="0">
                <a:latin typeface="Book Antiqua" pitchFamily="18" charset="0"/>
              </a:rPr>
              <a:t>nommés</a:t>
            </a:r>
          </a:p>
          <a:p>
            <a:pPr algn="ctr"/>
            <a:endParaRPr lang="fr-FR" sz="1000" b="1" dirty="0">
              <a:latin typeface="Book Antiqua" pitchFamily="18" charset="0"/>
            </a:endParaRPr>
          </a:p>
          <a:p>
            <a:pPr algn="ctr"/>
            <a:r>
              <a:rPr lang="fr-FR" sz="1600" b="1" i="1" dirty="0">
                <a:latin typeface="Bodoni MT" pitchFamily="18" charset="0"/>
              </a:rPr>
              <a:t>Inter Processus Communications</a:t>
            </a:r>
            <a:r>
              <a:rPr lang="fr-FR" sz="1600" b="1" dirty="0">
                <a:latin typeface="Bodoni MT" pitchFamily="18" charset="0"/>
              </a:rPr>
              <a:t> </a:t>
            </a:r>
          </a:p>
          <a:p>
            <a:pPr algn="ctr"/>
            <a:r>
              <a:rPr lang="fr-FR" sz="1600" b="1" dirty="0">
                <a:latin typeface="Book Antiqua" pitchFamily="18" charset="0"/>
              </a:rPr>
              <a:t>Les </a:t>
            </a:r>
            <a:r>
              <a:rPr lang="fr-FR" sz="1600" b="1" dirty="0" smtClean="0">
                <a:latin typeface="Book Antiqua" pitchFamily="18" charset="0"/>
              </a:rPr>
              <a:t>sémaphores</a:t>
            </a:r>
            <a:endParaRPr lang="fr-FR" sz="1600" b="1" dirty="0">
              <a:latin typeface="Book Antiqua" pitchFamily="18" charset="0"/>
            </a:endParaRPr>
          </a:p>
          <a:p>
            <a:pPr algn="ctr"/>
            <a:r>
              <a:rPr lang="fr-FR" sz="1600" b="1" dirty="0">
                <a:latin typeface="Book Antiqua" pitchFamily="18" charset="0"/>
              </a:rPr>
              <a:t>La mémoire </a:t>
            </a:r>
            <a:r>
              <a:rPr lang="fr-FR" sz="1600" b="1" dirty="0" smtClean="0">
                <a:latin typeface="Book Antiqua" pitchFamily="18" charset="0"/>
              </a:rPr>
              <a:t>partagée</a:t>
            </a:r>
            <a:endParaRPr lang="fr-FR" sz="1600" b="1" dirty="0">
              <a:latin typeface="Book Antiqua" pitchFamily="18" charset="0"/>
            </a:endParaRPr>
          </a:p>
          <a:p>
            <a:pPr algn="ctr"/>
            <a:r>
              <a:rPr lang="fr-FR" sz="1600" b="1" dirty="0" smtClean="0">
                <a:latin typeface="Book Antiqua" pitchFamily="18" charset="0"/>
              </a:rPr>
              <a:t>Les signaux</a:t>
            </a:r>
          </a:p>
          <a:p>
            <a:pPr algn="ctr"/>
            <a:endParaRPr lang="fr-FR" sz="1600" b="1" dirty="0" smtClean="0">
              <a:latin typeface="Book Antiqua" pitchFamily="18" charset="0"/>
            </a:endParaRPr>
          </a:p>
          <a:p>
            <a:pPr algn="ctr"/>
            <a:r>
              <a:rPr lang="fr-FR" sz="2000" b="1" dirty="0">
                <a:solidFill>
                  <a:schemeClr val="accent5"/>
                </a:solidFill>
                <a:latin typeface="Book Antiqua" pitchFamily="18" charset="0"/>
              </a:rPr>
              <a:t>Partie </a:t>
            </a:r>
            <a:r>
              <a:rPr lang="fr-FR" sz="2000" b="1" dirty="0" smtClean="0">
                <a:solidFill>
                  <a:schemeClr val="accent5"/>
                </a:solidFill>
                <a:latin typeface="Book Antiqua" pitchFamily="18" charset="0"/>
              </a:rPr>
              <a:t>2</a:t>
            </a:r>
          </a:p>
          <a:p>
            <a:pPr algn="ctr"/>
            <a:r>
              <a:rPr lang="fr-FR" sz="1600" b="1" dirty="0" smtClean="0">
                <a:latin typeface="Book Antiqua" pitchFamily="18" charset="0"/>
              </a:rPr>
              <a:t>La programmation Multi-</a:t>
            </a:r>
            <a:r>
              <a:rPr lang="fr-FR" sz="1600" b="1" dirty="0" err="1" smtClean="0">
                <a:latin typeface="Book Antiqua" pitchFamily="18" charset="0"/>
              </a:rPr>
              <a:t>Processing</a:t>
            </a:r>
            <a:r>
              <a:rPr lang="fr-FR" sz="1600" b="1" dirty="0" smtClean="0">
                <a:latin typeface="Book Antiqua" pitchFamily="18" charset="0"/>
              </a:rPr>
              <a:t> en </a:t>
            </a:r>
            <a:r>
              <a:rPr lang="fr-FR" sz="2400" b="1" dirty="0" smtClean="0">
                <a:latin typeface="Berlin Sans FB Demi" panose="020E0802020502020306" pitchFamily="34" charset="0"/>
              </a:rPr>
              <a:t>Python</a:t>
            </a:r>
          </a:p>
          <a:p>
            <a:pPr algn="ctr"/>
            <a:endParaRPr lang="fr-FR" sz="1600" b="1" dirty="0">
              <a:latin typeface="Book Antiqua" pitchFamily="18" charset="0"/>
            </a:endParaRPr>
          </a:p>
          <a:p>
            <a:pPr algn="ctr"/>
            <a:r>
              <a:rPr lang="fr-FR" sz="1600" dirty="0">
                <a:latin typeface="Book Antiqua" pitchFamily="18" charset="0"/>
              </a:rPr>
              <a:t> </a:t>
            </a:r>
            <a:endParaRPr lang="fr-FR" sz="1600" b="1" dirty="0">
              <a:latin typeface="Book Antiqua" pitchFamily="18" charset="0"/>
            </a:endParaRPr>
          </a:p>
          <a:p>
            <a:pPr algn="ctr"/>
            <a:endParaRPr lang="fr-FR" sz="1600" b="1" dirty="0">
              <a:latin typeface="Book Antiqua" pitchFamily="18" charset="0"/>
            </a:endParaRPr>
          </a:p>
          <a:p>
            <a:pPr algn="ctr"/>
            <a:r>
              <a:rPr lang="fr-FR" sz="1600" b="1" dirty="0" smtClean="0">
                <a:solidFill>
                  <a:srgbClr val="002060"/>
                </a:solidFill>
                <a:latin typeface="Book Antiqua" pitchFamily="18" charset="0"/>
              </a:rPr>
              <a:t>Evaluations</a:t>
            </a:r>
            <a:endParaRPr lang="fr-FR" sz="1600" b="1" dirty="0">
              <a:solidFill>
                <a:srgbClr val="002060"/>
              </a:solidFill>
              <a:latin typeface="Book Antiqua" pitchFamily="18" charset="0"/>
            </a:endParaRPr>
          </a:p>
          <a:p>
            <a:pPr algn="ctr"/>
            <a:r>
              <a:rPr lang="fr-FR" dirty="0" smtClean="0">
                <a:latin typeface="Bernard MT Condensed" pitchFamily="18" charset="0"/>
              </a:rPr>
              <a:t>contrôles écrits</a:t>
            </a:r>
            <a:endParaRPr lang="fr-FR" dirty="0">
              <a:latin typeface="Bernard MT Condensed" pitchFamily="18" charset="0"/>
            </a:endParaRPr>
          </a:p>
          <a:p>
            <a:pPr lvl="1" algn="ctr"/>
            <a:r>
              <a:rPr lang="fr-FR" sz="1600" b="1" i="1" dirty="0">
                <a:latin typeface="Book Antiqua" pitchFamily="18" charset="0"/>
              </a:rPr>
              <a:t>Réalisation de Travaux Pratiques en </a:t>
            </a:r>
            <a:r>
              <a:rPr lang="fr-FR" sz="1600" b="1" i="1" dirty="0" smtClean="0">
                <a:latin typeface="Book Antiqua" pitchFamily="18" charset="0"/>
              </a:rPr>
              <a:t>C/Python </a:t>
            </a:r>
            <a:r>
              <a:rPr lang="fr-FR" sz="1600" b="1" i="1" dirty="0">
                <a:latin typeface="Book Antiqua" pitchFamily="18" charset="0"/>
              </a:rPr>
              <a:t>sous </a:t>
            </a:r>
            <a:r>
              <a:rPr lang="fr-FR" sz="1600" b="1" i="1" dirty="0" smtClean="0">
                <a:latin typeface="Book Antiqua" pitchFamily="18" charset="0"/>
              </a:rPr>
              <a:t>Linux [+ </a:t>
            </a:r>
            <a:r>
              <a:rPr lang="fr-FR" sz="1600" b="1" i="1" dirty="0" err="1" smtClean="0">
                <a:latin typeface="Book Antiqua" pitchFamily="18" charset="0"/>
              </a:rPr>
              <a:t>QCMs</a:t>
            </a:r>
            <a:r>
              <a:rPr lang="fr-FR" sz="1600" b="1" i="1" dirty="0" smtClean="0">
                <a:latin typeface="Book Antiqua" pitchFamily="18" charset="0"/>
              </a:rPr>
              <a:t>]</a:t>
            </a:r>
            <a:endParaRPr lang="fr-FR" dirty="0" smtClean="0"/>
          </a:p>
          <a:p>
            <a:pPr algn="ctr"/>
            <a:endParaRPr lang="fr-FR" sz="1600" b="1" dirty="0">
              <a:latin typeface="Book Antiqua" pitchFamily="18" charset="0"/>
            </a:endParaRPr>
          </a:p>
          <a:p>
            <a:pPr algn="ctr"/>
            <a:r>
              <a:rPr lang="fr-FR" b="1" dirty="0" smtClean="0">
                <a:solidFill>
                  <a:srgbClr val="002060"/>
                </a:solidFill>
                <a:latin typeface="Book Antiqua" pitchFamily="18" charset="0"/>
              </a:rPr>
              <a:t>Intervenants</a:t>
            </a:r>
          </a:p>
          <a:p>
            <a:pPr algn="ctr"/>
            <a:endParaRPr lang="fr-FR" sz="800" b="1" dirty="0" smtClean="0">
              <a:solidFill>
                <a:srgbClr val="002060"/>
              </a:solidFill>
              <a:latin typeface="Book Antiqua" pitchFamily="18" charset="0"/>
            </a:endParaRPr>
          </a:p>
          <a:p>
            <a:pPr algn="ctr"/>
            <a:r>
              <a:rPr lang="fr-FR" sz="1400" b="1" dirty="0" smtClean="0">
                <a:latin typeface="Book Antiqua" pitchFamily="18" charset="0"/>
              </a:rPr>
              <a:t>Anthony </a:t>
            </a:r>
            <a:r>
              <a:rPr lang="fr-FR" sz="1400" b="1" dirty="0">
                <a:latin typeface="Book Antiqua" pitchFamily="18" charset="0"/>
              </a:rPr>
              <a:t>CHOMIENNE + John SAMUEL + Alexandre SAIDI </a:t>
            </a:r>
            <a:r>
              <a:rPr lang="fr-FR" sz="1400" b="1" dirty="0" smtClean="0">
                <a:latin typeface="Book Antiqua" pitchFamily="18" charset="0"/>
              </a:rPr>
              <a:t>+Yannick JOLY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27584" y="548680"/>
            <a:ext cx="6353022" cy="369332"/>
          </a:xfrm>
          <a:prstGeom prst="rect">
            <a:avLst/>
          </a:prstGeom>
          <a:noFill/>
          <a:effectLst>
            <a:outerShdw blurRad="50800" dist="50800" dir="5400000" sx="111000" sy="111000" algn="ctr" rotWithShape="0">
              <a:schemeClr val="bg1">
                <a:lumMod val="75000"/>
              </a:schemeClr>
            </a:outerShdw>
          </a:effectLst>
          <a:scene3d>
            <a:camera prst="perspectiveLeft" fov="6300000">
              <a:rot lat="0" lon="1200000" rev="0"/>
            </a:camera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2"/>
                </a:solidFill>
                <a:latin typeface="Book Antiqua" pitchFamily="18" charset="0"/>
              </a:rPr>
              <a:t>Systèmes d’Exploitation &amp;&amp;  Programmation  Concurrente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915816" y="692696"/>
            <a:ext cx="369524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latin typeface="Britannic Bold" pitchFamily="34" charset="0"/>
              </a:rPr>
              <a:t>Environnement de Programmation</a:t>
            </a:r>
          </a:p>
          <a:p>
            <a:pPr algn="ctr"/>
            <a:r>
              <a:rPr lang="fr-FR" sz="2400" b="1" dirty="0" smtClean="0"/>
              <a:t>Compilation : </a:t>
            </a:r>
            <a:r>
              <a:rPr lang="fr-FR" sz="2400" b="1" dirty="0" err="1" smtClean="0"/>
              <a:t>gcc</a:t>
            </a:r>
            <a:endParaRPr lang="fr-FR" sz="2400" b="1" i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95536" y="1340768"/>
            <a:ext cx="418255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en-US" b="1" dirty="0" err="1" smtClean="0"/>
              <a:t>bonjour.c</a:t>
            </a:r>
            <a:r>
              <a:rPr lang="en-US" b="1" dirty="0" smtClean="0"/>
              <a:t> </a:t>
            </a:r>
            <a:endParaRPr lang="fr-FR" dirty="0" smtClean="0"/>
          </a:p>
          <a:p>
            <a:r>
              <a:rPr lang="en-US" dirty="0" smtClean="0"/>
              <a:t> </a:t>
            </a:r>
            <a:endParaRPr lang="fr-FR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endParaRPr lang="fr-FR" b="1" dirty="0" smtClean="0"/>
          </a:p>
          <a:p>
            <a:r>
              <a:rPr lang="en-US" b="1" dirty="0" smtClean="0"/>
              <a:t> </a:t>
            </a:r>
            <a:endParaRPr lang="fr-FR" b="1" dirty="0" smtClean="0"/>
          </a:p>
          <a:p>
            <a:r>
              <a:rPr lang="fr-FR" b="1" dirty="0" err="1" smtClean="0"/>
              <a:t>int</a:t>
            </a:r>
            <a:r>
              <a:rPr lang="fr-FR" b="1" dirty="0" smtClean="0"/>
              <a:t> main ( ) {</a:t>
            </a:r>
          </a:p>
          <a:p>
            <a:r>
              <a:rPr lang="fr-FR" b="1" dirty="0" smtClean="0"/>
              <a:t> </a:t>
            </a:r>
          </a:p>
          <a:p>
            <a:r>
              <a:rPr lang="fr-FR" sz="1400" b="1" dirty="0" smtClean="0">
                <a:latin typeface="Book Antiqua" pitchFamily="18" charset="0"/>
              </a:rPr>
              <a:t>       </a:t>
            </a:r>
            <a:r>
              <a:rPr lang="fr-FR" sz="1400" b="1" i="1" dirty="0" smtClean="0">
                <a:latin typeface="Book Antiqua" pitchFamily="18" charset="0"/>
              </a:rPr>
              <a:t>/* afficher le mot bonjour et sauter une ligne */</a:t>
            </a:r>
            <a:endParaRPr lang="fr-FR" sz="1400" b="1" dirty="0" smtClean="0">
              <a:latin typeface="Book Antiqua" pitchFamily="18" charset="0"/>
            </a:endParaRPr>
          </a:p>
          <a:p>
            <a:r>
              <a:rPr lang="fr-FR" b="1" dirty="0" smtClean="0"/>
              <a:t>      </a:t>
            </a:r>
            <a:r>
              <a:rPr lang="fr-FR" b="1" dirty="0" err="1" smtClean="0"/>
              <a:t>printf</a:t>
            </a:r>
            <a:r>
              <a:rPr lang="fr-FR" b="1" dirty="0" smtClean="0"/>
              <a:t>("bonjour !!!\n") ;</a:t>
            </a:r>
          </a:p>
          <a:p>
            <a:r>
              <a:rPr lang="fr-FR" b="1" dirty="0" smtClean="0"/>
              <a:t> </a:t>
            </a:r>
          </a:p>
          <a:p>
            <a:r>
              <a:rPr lang="fr-FR" b="1" dirty="0" smtClean="0"/>
              <a:t>  return 0;</a:t>
            </a:r>
          </a:p>
          <a:p>
            <a:r>
              <a:rPr lang="fr-FR" b="1" dirty="0" smtClean="0"/>
              <a:t>}</a:t>
            </a:r>
          </a:p>
        </p:txBody>
      </p:sp>
      <p:pic>
        <p:nvPicPr>
          <p:cNvPr id="8" name="Image 7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4974928" y="1645568"/>
            <a:ext cx="16872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fr-FR" dirty="0" smtClean="0">
                <a:solidFill>
                  <a:schemeClr val="accent1"/>
                </a:solidFill>
                <a:latin typeface="Britannic Bold" pitchFamily="34" charset="0"/>
              </a:rPr>
              <a:t>&gt; </a:t>
            </a:r>
            <a:r>
              <a:rPr lang="fr-FR" dirty="0" err="1" smtClean="0">
                <a:solidFill>
                  <a:schemeClr val="accent1"/>
                </a:solidFill>
                <a:latin typeface="Britannic Bold" pitchFamily="34" charset="0"/>
              </a:rPr>
              <a:t>ls</a:t>
            </a:r>
            <a:endParaRPr lang="fr-FR" dirty="0" smtClean="0">
              <a:solidFill>
                <a:schemeClr val="accent1"/>
              </a:solidFill>
              <a:latin typeface="Britannic Bold" pitchFamily="34" charset="0"/>
            </a:endParaRPr>
          </a:p>
          <a:p>
            <a:r>
              <a:rPr lang="fr-FR" dirty="0" err="1" smtClean="0"/>
              <a:t>bonjour.c</a:t>
            </a:r>
            <a:endParaRPr lang="fr-FR" dirty="0" smtClean="0"/>
          </a:p>
          <a:p>
            <a:r>
              <a:rPr lang="fr-FR" b="1" dirty="0" smtClean="0"/>
              <a:t>&gt; </a:t>
            </a:r>
            <a:r>
              <a:rPr lang="fr-FR" b="1" dirty="0" err="1" smtClean="0"/>
              <a:t>gcc</a:t>
            </a:r>
            <a:r>
              <a:rPr lang="fr-FR" b="1" dirty="0" smtClean="0"/>
              <a:t> </a:t>
            </a:r>
            <a:r>
              <a:rPr lang="fr-FR" b="1" dirty="0" err="1" smtClean="0"/>
              <a:t>bonjour.c</a:t>
            </a:r>
            <a:endParaRPr lang="fr-FR" dirty="0" smtClean="0"/>
          </a:p>
          <a:p>
            <a:r>
              <a:rPr lang="fr-FR" dirty="0" smtClean="0">
                <a:solidFill>
                  <a:schemeClr val="accent1"/>
                </a:solidFill>
                <a:latin typeface="Britannic Bold" pitchFamily="34" charset="0"/>
              </a:rPr>
              <a:t>&gt; </a:t>
            </a:r>
            <a:r>
              <a:rPr lang="fr-FR" dirty="0" err="1" smtClean="0">
                <a:solidFill>
                  <a:schemeClr val="accent1"/>
                </a:solidFill>
                <a:latin typeface="Britannic Bold" pitchFamily="34" charset="0"/>
              </a:rPr>
              <a:t>ls</a:t>
            </a:r>
            <a:endParaRPr lang="fr-FR" dirty="0" smtClean="0">
              <a:solidFill>
                <a:schemeClr val="accent1"/>
              </a:solidFill>
              <a:latin typeface="Britannic Bold" pitchFamily="34" charset="0"/>
            </a:endParaRPr>
          </a:p>
          <a:p>
            <a:r>
              <a:rPr lang="fr-FR" b="1" dirty="0" smtClean="0"/>
              <a:t>a.out  </a:t>
            </a:r>
            <a:r>
              <a:rPr lang="fr-FR" b="1" dirty="0" err="1" smtClean="0"/>
              <a:t>bonjour.c</a:t>
            </a:r>
            <a:endParaRPr lang="fr-FR" dirty="0" smtClean="0"/>
          </a:p>
          <a:p>
            <a:r>
              <a:rPr lang="fr-FR" dirty="0" smtClean="0"/>
              <a:t>&gt; 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972975" y="4050938"/>
            <a:ext cx="2962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C00000"/>
                </a:solidFill>
              </a:rPr>
              <a:t>a.out</a:t>
            </a:r>
            <a:r>
              <a:rPr lang="en-US" dirty="0" smtClean="0"/>
              <a:t>: Command not found.</a:t>
            </a:r>
            <a:endParaRPr lang="fr-FR" dirty="0" smtClean="0"/>
          </a:p>
          <a:p>
            <a:r>
              <a:rPr lang="fr-FR" b="1" dirty="0" smtClean="0">
                <a:solidFill>
                  <a:schemeClr val="accent1"/>
                </a:solidFill>
                <a:latin typeface="Britannic Bold" pitchFamily="34" charset="0"/>
              </a:rPr>
              <a:t>&gt; ./a.out</a:t>
            </a:r>
            <a:endParaRPr lang="fr-FR" dirty="0" smtClean="0">
              <a:solidFill>
                <a:schemeClr val="accent1"/>
              </a:solidFill>
              <a:latin typeface="Britannic Bold" pitchFamily="34" charset="0"/>
            </a:endParaRPr>
          </a:p>
          <a:p>
            <a:r>
              <a:rPr lang="fr-FR" dirty="0" smtClean="0"/>
              <a:t>bonjour !!!</a:t>
            </a:r>
          </a:p>
          <a:p>
            <a:r>
              <a:rPr lang="fr-FR" dirty="0" smtClean="0"/>
              <a:t>&gt; 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19872" y="4941168"/>
            <a:ext cx="9952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</a:rPr>
              <a:t>Exécuter</a:t>
            </a:r>
            <a:endParaRPr lang="fr-FR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2" name="Flèche droite à entaille 11"/>
          <p:cNvSpPr/>
          <p:nvPr/>
        </p:nvSpPr>
        <p:spPr>
          <a:xfrm>
            <a:off x="4480942" y="5056609"/>
            <a:ext cx="432048" cy="14401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15816" y="692696"/>
            <a:ext cx="369524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latin typeface="Britannic Bold" pitchFamily="34" charset="0"/>
              </a:rPr>
              <a:t>Environnement de Programmation</a:t>
            </a:r>
          </a:p>
          <a:p>
            <a:pPr algn="ctr"/>
            <a:r>
              <a:rPr lang="fr-FR" sz="2400" b="1" dirty="0" smtClean="0"/>
              <a:t>Compilation : </a:t>
            </a:r>
            <a:r>
              <a:rPr lang="fr-FR" sz="2400" b="1" dirty="0" err="1" smtClean="0"/>
              <a:t>gcc</a:t>
            </a:r>
            <a:endParaRPr lang="fr-FR" sz="2400" b="1" i="1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059832" y="1988840"/>
            <a:ext cx="452995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fr-FR" dirty="0" smtClean="0">
                <a:solidFill>
                  <a:schemeClr val="accent1"/>
                </a:solidFill>
                <a:latin typeface="Britannic Bold" pitchFamily="34" charset="0"/>
              </a:rPr>
              <a:t>&gt; </a:t>
            </a:r>
            <a:r>
              <a:rPr lang="fr-FR" dirty="0" err="1" smtClean="0">
                <a:solidFill>
                  <a:schemeClr val="accent1"/>
                </a:solidFill>
                <a:latin typeface="Britannic Bold" pitchFamily="34" charset="0"/>
              </a:rPr>
              <a:t>ls</a:t>
            </a:r>
            <a:endParaRPr lang="fr-FR" dirty="0" smtClean="0">
              <a:solidFill>
                <a:schemeClr val="accent1"/>
              </a:solidFill>
              <a:latin typeface="Britannic Bold" pitchFamily="34" charset="0"/>
            </a:endParaRPr>
          </a:p>
          <a:p>
            <a:r>
              <a:rPr lang="fr-FR" dirty="0" err="1" smtClean="0"/>
              <a:t>bonjour.c</a:t>
            </a:r>
            <a:endParaRPr lang="fr-FR" dirty="0" smtClean="0"/>
          </a:p>
          <a:p>
            <a:r>
              <a:rPr lang="fr-FR" sz="2400" b="1" dirty="0" smtClean="0"/>
              <a:t>&gt; </a:t>
            </a:r>
            <a:r>
              <a:rPr lang="fr-FR" sz="2400" b="1" dirty="0" err="1" smtClean="0"/>
              <a:t>gcc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bonjour.c</a:t>
            </a:r>
            <a:r>
              <a:rPr lang="fr-FR" sz="2400" b="1" dirty="0" smtClean="0"/>
              <a:t> </a:t>
            </a:r>
            <a:r>
              <a:rPr lang="fr-FR" sz="2400" b="1" dirty="0" smtClean="0">
                <a:latin typeface="Britannic Bold" pitchFamily="34" charset="0"/>
              </a:rPr>
              <a:t>-o </a:t>
            </a:r>
            <a:r>
              <a:rPr lang="fr-FR" sz="2400" b="1" dirty="0" err="1" smtClean="0">
                <a:latin typeface="Britannic Bold" pitchFamily="34" charset="0"/>
              </a:rPr>
              <a:t>monExecutable</a:t>
            </a:r>
            <a:endParaRPr lang="fr-FR" sz="2400" dirty="0" smtClean="0">
              <a:latin typeface="Britannic Bold" pitchFamily="34" charset="0"/>
            </a:endParaRPr>
          </a:p>
          <a:p>
            <a:r>
              <a:rPr lang="fr-FR" dirty="0" smtClean="0">
                <a:solidFill>
                  <a:schemeClr val="accent1"/>
                </a:solidFill>
                <a:latin typeface="Britannic Bold" pitchFamily="34" charset="0"/>
              </a:rPr>
              <a:t>&gt; </a:t>
            </a:r>
            <a:r>
              <a:rPr lang="fr-FR" dirty="0" err="1" smtClean="0">
                <a:solidFill>
                  <a:schemeClr val="accent1"/>
                </a:solidFill>
                <a:latin typeface="Britannic Bold" pitchFamily="34" charset="0"/>
              </a:rPr>
              <a:t>ls</a:t>
            </a:r>
            <a:endParaRPr lang="fr-FR" dirty="0" smtClean="0">
              <a:solidFill>
                <a:schemeClr val="accent1"/>
              </a:solidFill>
              <a:latin typeface="Britannic Bold" pitchFamily="34" charset="0"/>
            </a:endParaRPr>
          </a:p>
          <a:p>
            <a:r>
              <a:rPr lang="fr-FR" dirty="0" err="1" smtClean="0"/>
              <a:t>monExecutable</a:t>
            </a:r>
            <a:r>
              <a:rPr lang="fr-FR" dirty="0" smtClean="0"/>
              <a:t>  </a:t>
            </a:r>
            <a:r>
              <a:rPr lang="fr-FR" dirty="0" err="1" smtClean="0"/>
              <a:t>bonjour.c</a:t>
            </a:r>
            <a:endParaRPr lang="fr-FR" dirty="0" smtClean="0"/>
          </a:p>
          <a:p>
            <a:r>
              <a:rPr lang="fr-FR" dirty="0" smtClean="0">
                <a:solidFill>
                  <a:schemeClr val="accent1"/>
                </a:solidFill>
                <a:latin typeface="Britannic Bold" pitchFamily="34" charset="0"/>
              </a:rPr>
              <a:t>&gt; ./</a:t>
            </a:r>
            <a:r>
              <a:rPr lang="fr-FR" dirty="0" err="1" smtClean="0">
                <a:solidFill>
                  <a:schemeClr val="accent1"/>
                </a:solidFill>
                <a:latin typeface="Britannic Bold" pitchFamily="34" charset="0"/>
              </a:rPr>
              <a:t>monExecutable</a:t>
            </a:r>
            <a:endParaRPr lang="fr-FR" dirty="0" smtClean="0">
              <a:solidFill>
                <a:schemeClr val="accent1"/>
              </a:solidFill>
              <a:latin typeface="Britannic Bold" pitchFamily="34" charset="0"/>
            </a:endParaRPr>
          </a:p>
          <a:p>
            <a:r>
              <a:rPr lang="fr-FR" dirty="0" smtClean="0"/>
              <a:t>bonjour !!!</a:t>
            </a:r>
          </a:p>
          <a:p>
            <a:r>
              <a:rPr lang="fr-FR" dirty="0" smtClean="0"/>
              <a:t>&gt; 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084168" y="1988840"/>
            <a:ext cx="238443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</a:rPr>
              <a:t>Nommer un exécutable</a:t>
            </a:r>
            <a:endParaRPr lang="fr-FR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0" name="Flèche droite à entaille 9"/>
          <p:cNvSpPr/>
          <p:nvPr/>
        </p:nvSpPr>
        <p:spPr>
          <a:xfrm rot="7793183">
            <a:off x="5386721" y="2557916"/>
            <a:ext cx="804398" cy="4489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15816" y="692696"/>
            <a:ext cx="369524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latin typeface="Britannic Bold" pitchFamily="34" charset="0"/>
              </a:rPr>
              <a:t>Environnement de Programmation</a:t>
            </a:r>
          </a:p>
          <a:p>
            <a:pPr algn="ctr"/>
            <a:r>
              <a:rPr lang="fr-FR" sz="2400" b="1" dirty="0" smtClean="0"/>
              <a:t>Compilation : </a:t>
            </a:r>
            <a:r>
              <a:rPr lang="fr-FR" sz="2400" b="1" dirty="0" err="1" smtClean="0"/>
              <a:t>gcc</a:t>
            </a:r>
            <a:endParaRPr lang="fr-FR" sz="2400" b="1" i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2564904"/>
            <a:ext cx="663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cap="small" dirty="0" smtClean="0"/>
              <a:t> </a:t>
            </a:r>
            <a:r>
              <a:rPr lang="fr-FR" dirty="0" smtClean="0"/>
              <a:t>passage au </a:t>
            </a:r>
            <a:r>
              <a:rPr lang="fr-FR" b="1" dirty="0" err="1" smtClean="0">
                <a:latin typeface="Britannic Bold" pitchFamily="34" charset="0"/>
              </a:rPr>
              <a:t>pré-processeur</a:t>
            </a:r>
            <a:r>
              <a:rPr lang="fr-FR" dirty="0" smtClean="0"/>
              <a:t> (</a:t>
            </a:r>
            <a:r>
              <a:rPr lang="fr-FR" i="1" dirty="0" err="1" smtClean="0"/>
              <a:t>preprocessing</a:t>
            </a:r>
            <a:r>
              <a:rPr lang="fr-FR" dirty="0" smtClean="0"/>
              <a:t>)</a:t>
            </a:r>
          </a:p>
          <a:p>
            <a:pPr lvl="0" algn="ctr"/>
            <a:r>
              <a:rPr lang="fr-FR" dirty="0" smtClean="0"/>
              <a:t>compilation en </a:t>
            </a:r>
            <a:r>
              <a:rPr lang="fr-FR" b="1" dirty="0" smtClean="0">
                <a:latin typeface="Britannic Bold" pitchFamily="34" charset="0"/>
              </a:rPr>
              <a:t>langage assembleur</a:t>
            </a:r>
            <a:r>
              <a:rPr lang="fr-FR" dirty="0" smtClean="0">
                <a:latin typeface="Britannic Bold" pitchFamily="34" charset="0"/>
              </a:rPr>
              <a:t> </a:t>
            </a:r>
            <a:r>
              <a:rPr lang="fr-FR" dirty="0" smtClean="0"/>
              <a:t>(</a:t>
            </a:r>
            <a:r>
              <a:rPr lang="fr-FR" i="1" dirty="0" err="1" smtClean="0"/>
              <a:t>compiling</a:t>
            </a:r>
            <a:r>
              <a:rPr lang="fr-FR" dirty="0" smtClean="0"/>
              <a:t>) </a:t>
            </a:r>
          </a:p>
          <a:p>
            <a:pPr lvl="0" algn="ctr"/>
            <a:r>
              <a:rPr lang="fr-FR" dirty="0" smtClean="0"/>
              <a:t>conversion du langage </a:t>
            </a:r>
            <a:r>
              <a:rPr lang="fr-FR" b="1" dirty="0" smtClean="0">
                <a:latin typeface="Britannic Bold" pitchFamily="34" charset="0"/>
              </a:rPr>
              <a:t>assembleur en code machine</a:t>
            </a:r>
            <a:r>
              <a:rPr lang="fr-FR" dirty="0" smtClean="0">
                <a:latin typeface="Britannic Bold" pitchFamily="34" charset="0"/>
              </a:rPr>
              <a:t> </a:t>
            </a:r>
            <a:r>
              <a:rPr lang="fr-FR" dirty="0" smtClean="0"/>
              <a:t>(</a:t>
            </a:r>
            <a:r>
              <a:rPr lang="fr-FR" i="1" dirty="0" err="1" smtClean="0"/>
              <a:t>assembling</a:t>
            </a:r>
            <a:r>
              <a:rPr lang="fr-FR" dirty="0" smtClean="0"/>
              <a:t>)</a:t>
            </a:r>
          </a:p>
          <a:p>
            <a:pPr lvl="0" algn="ctr"/>
            <a:r>
              <a:rPr lang="fr-FR" b="1" dirty="0" smtClean="0">
                <a:latin typeface="Britannic Bold" pitchFamily="34" charset="0"/>
              </a:rPr>
              <a:t>édition des liens </a:t>
            </a:r>
            <a:r>
              <a:rPr lang="fr-FR" b="1" dirty="0" smtClean="0"/>
              <a:t>(</a:t>
            </a:r>
            <a:r>
              <a:rPr lang="fr-FR" b="1" i="1" dirty="0" err="1" smtClean="0"/>
              <a:t>linking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353197" y="1609750"/>
            <a:ext cx="28803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Britannic Bold" pitchFamily="34" charset="0"/>
              </a:rPr>
              <a:t>Les étapes de compilation</a:t>
            </a:r>
            <a:endParaRPr lang="fr-FR" sz="2400" b="1" i="1" dirty="0" smtClean="0">
              <a:solidFill>
                <a:srgbClr val="C00000"/>
              </a:solidFill>
            </a:endParaRPr>
          </a:p>
        </p:txBody>
      </p:sp>
      <p:pic>
        <p:nvPicPr>
          <p:cNvPr id="7" name="Image 6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619461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7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619461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6750" y="4619461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96719" y="4619461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4619461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>
          <a:xfrm>
            <a:off x="755576" y="5219908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bonjour.c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2411760" y="5214575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bonjour.i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14" name="ZoneTexte 13"/>
          <p:cNvSpPr txBox="1"/>
          <p:nvPr/>
        </p:nvSpPr>
        <p:spPr>
          <a:xfrm>
            <a:off x="4067944" y="5195525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bonjour.s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5671630" y="5195525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bonjour.o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7630069" y="51860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a.out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17" name="Flèche droite rayée 16"/>
          <p:cNvSpPr/>
          <p:nvPr/>
        </p:nvSpPr>
        <p:spPr>
          <a:xfrm>
            <a:off x="1619672" y="4763477"/>
            <a:ext cx="93610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rayée 17"/>
          <p:cNvSpPr/>
          <p:nvPr/>
        </p:nvSpPr>
        <p:spPr>
          <a:xfrm>
            <a:off x="3304431" y="4744427"/>
            <a:ext cx="93610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rayée 18"/>
          <p:cNvSpPr/>
          <p:nvPr/>
        </p:nvSpPr>
        <p:spPr>
          <a:xfrm>
            <a:off x="4912990" y="4720044"/>
            <a:ext cx="93610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rayée 19"/>
          <p:cNvSpPr/>
          <p:nvPr/>
        </p:nvSpPr>
        <p:spPr>
          <a:xfrm>
            <a:off x="6588224" y="4691469"/>
            <a:ext cx="93610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1331640" y="4259421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/>
              <a:t>preprocessing</a:t>
            </a:r>
            <a:endParaRPr lang="fr-FR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3116982" y="4259421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/>
              <a:t>compiling</a:t>
            </a:r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4648200" y="425942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/>
              <a:t>assembling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6551239" y="425942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/>
              <a:t>linking</a:t>
            </a:r>
            <a:endParaRPr lang="fr-FR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915816" y="692696"/>
            <a:ext cx="369524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latin typeface="Britannic Bold" pitchFamily="34" charset="0"/>
              </a:rPr>
              <a:t>Environnement de Programmation</a:t>
            </a:r>
          </a:p>
          <a:p>
            <a:pPr algn="ctr"/>
            <a:r>
              <a:rPr lang="fr-FR" sz="2400" b="1" dirty="0" smtClean="0"/>
              <a:t>Compilation : </a:t>
            </a:r>
            <a:r>
              <a:rPr lang="fr-FR" sz="2400" b="1" dirty="0" err="1" smtClean="0"/>
              <a:t>gcc</a:t>
            </a:r>
            <a:endParaRPr lang="fr-FR" sz="2400" b="1" i="1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771800" y="1609750"/>
            <a:ext cx="39604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Britannic Bold" pitchFamily="34" charset="0"/>
              </a:rPr>
              <a:t>Etape 1 – Passage au Pré-</a:t>
            </a:r>
            <a:r>
              <a:rPr lang="fr-FR" b="1" dirty="0" err="1" smtClean="0">
                <a:solidFill>
                  <a:srgbClr val="C00000"/>
                </a:solidFill>
                <a:latin typeface="Britannic Bold" pitchFamily="34" charset="0"/>
              </a:rPr>
              <a:t>proceseur</a:t>
            </a:r>
            <a:endParaRPr lang="fr-FR" sz="2400" b="1" i="1" dirty="0" smtClean="0">
              <a:solidFill>
                <a:srgbClr val="C00000"/>
              </a:solidFill>
            </a:endParaRPr>
          </a:p>
        </p:txBody>
      </p:sp>
      <p:pic>
        <p:nvPicPr>
          <p:cNvPr id="5" name="Image 4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212976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212976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3419872" y="3813423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bonjour.c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11" name="ZoneTexte 10"/>
          <p:cNvSpPr txBox="1"/>
          <p:nvPr/>
        </p:nvSpPr>
        <p:spPr>
          <a:xfrm>
            <a:off x="5076056" y="3808090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bonjour.i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15" name="Flèche droite rayée 14"/>
          <p:cNvSpPr/>
          <p:nvPr/>
        </p:nvSpPr>
        <p:spPr>
          <a:xfrm>
            <a:off x="4283968" y="3356992"/>
            <a:ext cx="93610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3995936" y="2852936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/>
              <a:t>preprocessing</a:t>
            </a:r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2696007" y="2348880"/>
            <a:ext cx="4036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 smtClean="0"/>
              <a:t> </a:t>
            </a:r>
            <a:r>
              <a:rPr lang="fr-FR" sz="2400" b="1" dirty="0" smtClean="0"/>
              <a:t>&gt; </a:t>
            </a:r>
            <a:r>
              <a:rPr lang="fr-FR" sz="2400" b="1" dirty="0" err="1" smtClean="0"/>
              <a:t>gcc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  <a:latin typeface="Britannic Bold" pitchFamily="34" charset="0"/>
              </a:rPr>
              <a:t>–E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bonjour.c</a:t>
            </a:r>
            <a:r>
              <a:rPr lang="fr-FR" sz="2400" b="1" dirty="0" smtClean="0"/>
              <a:t> </a:t>
            </a:r>
            <a:r>
              <a:rPr lang="fr-FR" sz="2400" b="1" dirty="0" smtClean="0">
                <a:latin typeface="Britannic Bold" pitchFamily="34" charset="0"/>
              </a:rPr>
              <a:t>&gt; </a:t>
            </a:r>
            <a:r>
              <a:rPr lang="fr-FR" sz="2400" b="1" dirty="0" err="1" smtClean="0">
                <a:latin typeface="Britannic Bold" pitchFamily="34" charset="0"/>
              </a:rPr>
              <a:t>bonjour.i</a:t>
            </a:r>
            <a:endParaRPr lang="fr-FR" sz="2400" dirty="0" smtClean="0">
              <a:latin typeface="Britannic Bold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294707" y="4653136"/>
            <a:ext cx="7552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fr-FR" dirty="0" smtClean="0"/>
              <a:t>Suppression des commentaires (</a:t>
            </a:r>
            <a:r>
              <a:rPr lang="fr-FR" dirty="0" smtClean="0">
                <a:latin typeface="Britannic Bold" pitchFamily="34" charset="0"/>
              </a:rPr>
              <a:t>// </a:t>
            </a:r>
            <a:r>
              <a:rPr lang="fr-FR" dirty="0" smtClean="0"/>
              <a:t>et</a:t>
            </a:r>
            <a:r>
              <a:rPr lang="fr-FR" dirty="0" smtClean="0">
                <a:latin typeface="Britannic Bold" pitchFamily="34" charset="0"/>
              </a:rPr>
              <a:t> /*   */</a:t>
            </a:r>
            <a:r>
              <a:rPr lang="fr-FR" dirty="0" smtClean="0"/>
              <a:t>).</a:t>
            </a:r>
          </a:p>
          <a:p>
            <a:pPr lvl="0" algn="ctr"/>
            <a:r>
              <a:rPr lang="fr-FR" dirty="0" smtClean="0"/>
              <a:t>Inclusion des fichiers .h dans le fichier .c </a:t>
            </a:r>
            <a:r>
              <a:rPr lang="fr-FR" dirty="0" smtClean="0">
                <a:latin typeface="Britannic Bold" pitchFamily="34" charset="0"/>
              </a:rPr>
              <a:t>(#</a:t>
            </a:r>
            <a:r>
              <a:rPr lang="fr-FR" dirty="0" err="1" smtClean="0">
                <a:latin typeface="Britannic Bold" pitchFamily="34" charset="0"/>
              </a:rPr>
              <a:t>include</a:t>
            </a:r>
            <a:r>
              <a:rPr lang="fr-FR" dirty="0" smtClean="0"/>
              <a:t>)</a:t>
            </a:r>
          </a:p>
          <a:p>
            <a:pPr lvl="0" algn="ctr"/>
            <a:r>
              <a:rPr lang="fr-FR" dirty="0" smtClean="0"/>
              <a:t>Traitement des directives de compilation qui commencent par un caractère </a:t>
            </a:r>
            <a:r>
              <a:rPr lang="fr-FR" dirty="0" smtClean="0">
                <a:latin typeface="Britannic Bold" pitchFamily="34" charset="0"/>
              </a:rPr>
              <a:t>#</a:t>
            </a:r>
            <a:r>
              <a:rPr lang="fr-FR" dirty="0" smtClean="0"/>
              <a:t>. </a:t>
            </a:r>
          </a:p>
          <a:p>
            <a:pPr lvl="0" algn="ctr"/>
            <a:r>
              <a:rPr lang="fr-FR" dirty="0" err="1" smtClean="0">
                <a:solidFill>
                  <a:srgbClr val="FF0000"/>
                </a:solidFill>
                <a:latin typeface="Britannic Bold" pitchFamily="34" charset="0"/>
              </a:rPr>
              <a:t>define</a:t>
            </a:r>
            <a:r>
              <a:rPr lang="fr-FR" dirty="0" smtClean="0">
                <a:solidFill>
                  <a:srgbClr val="FF0000"/>
                </a:solidFill>
                <a:latin typeface="Britannic Bold" pitchFamily="34" charset="0"/>
              </a:rPr>
              <a:t>    </a:t>
            </a:r>
            <a:r>
              <a:rPr lang="fr-FR" dirty="0" err="1" smtClean="0">
                <a:solidFill>
                  <a:srgbClr val="FF0000"/>
                </a:solidFill>
                <a:latin typeface="Britannic Bold" pitchFamily="34" charset="0"/>
              </a:rPr>
              <a:t>elif</a:t>
            </a:r>
            <a:r>
              <a:rPr lang="fr-FR" dirty="0" smtClean="0">
                <a:solidFill>
                  <a:srgbClr val="FF0000"/>
                </a:solidFill>
                <a:latin typeface="Britannic Bold" pitchFamily="34" charset="0"/>
              </a:rPr>
              <a:t>   </a:t>
            </a:r>
            <a:r>
              <a:rPr lang="fr-FR" dirty="0" err="1" smtClean="0">
                <a:solidFill>
                  <a:srgbClr val="FF0000"/>
                </a:solidFill>
                <a:latin typeface="Britannic Bold" pitchFamily="34" charset="0"/>
              </a:rPr>
              <a:t>else</a:t>
            </a:r>
            <a:r>
              <a:rPr lang="fr-FR" dirty="0" smtClean="0">
                <a:solidFill>
                  <a:srgbClr val="FF0000"/>
                </a:solidFill>
                <a:latin typeface="Britannic Bold" pitchFamily="34" charset="0"/>
              </a:rPr>
              <a:t>  </a:t>
            </a:r>
            <a:r>
              <a:rPr lang="fr-FR" dirty="0" err="1" smtClean="0">
                <a:solidFill>
                  <a:srgbClr val="FF0000"/>
                </a:solidFill>
                <a:latin typeface="Britannic Bold" pitchFamily="34" charset="0"/>
              </a:rPr>
              <a:t>endif</a:t>
            </a:r>
            <a:r>
              <a:rPr lang="fr-FR" dirty="0" smtClean="0">
                <a:solidFill>
                  <a:srgbClr val="FF0000"/>
                </a:solidFill>
                <a:latin typeface="Britannic Bold" pitchFamily="34" charset="0"/>
              </a:rPr>
              <a:t>    if   </a:t>
            </a:r>
            <a:r>
              <a:rPr lang="fr-FR" dirty="0" err="1" smtClean="0">
                <a:solidFill>
                  <a:srgbClr val="FF0000"/>
                </a:solidFill>
                <a:latin typeface="Britannic Bold" pitchFamily="34" charset="0"/>
              </a:rPr>
              <a:t>ifdef</a:t>
            </a:r>
            <a:r>
              <a:rPr lang="fr-FR" dirty="0" smtClean="0">
                <a:solidFill>
                  <a:srgbClr val="FF0000"/>
                </a:solidFill>
                <a:latin typeface="Britannic Bold" pitchFamily="34" charset="0"/>
              </a:rPr>
              <a:t>   </a:t>
            </a:r>
            <a:r>
              <a:rPr lang="fr-FR" dirty="0" err="1" smtClean="0">
                <a:solidFill>
                  <a:srgbClr val="FF0000"/>
                </a:solidFill>
                <a:latin typeface="Britannic Bold" pitchFamily="34" charset="0"/>
              </a:rPr>
              <a:t>ifndef</a:t>
            </a:r>
            <a:r>
              <a:rPr lang="fr-FR" dirty="0" smtClean="0">
                <a:solidFill>
                  <a:srgbClr val="FF0000"/>
                </a:solidFill>
                <a:latin typeface="Britannic Bold" pitchFamily="34" charset="0"/>
              </a:rPr>
              <a:t>   </a:t>
            </a:r>
            <a:r>
              <a:rPr lang="fr-FR" dirty="0" err="1" smtClean="0">
                <a:solidFill>
                  <a:srgbClr val="FF0000"/>
                </a:solidFill>
                <a:latin typeface="Britannic Bold" pitchFamily="34" charset="0"/>
              </a:rPr>
              <a:t>include</a:t>
            </a:r>
            <a:endParaRPr lang="fr-FR" dirty="0">
              <a:solidFill>
                <a:srgbClr val="FF0000"/>
              </a:solidFill>
              <a:latin typeface="Britannic Bold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 rot="19487234">
            <a:off x="323528" y="3212976"/>
            <a:ext cx="269971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</a:rPr>
              <a:t>Le </a:t>
            </a:r>
            <a:r>
              <a:rPr lang="fr-FR" dirty="0" err="1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</a:rPr>
              <a:t>pré-processeur</a:t>
            </a:r>
            <a:r>
              <a:rPr lang="fr-FR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</a:rPr>
              <a:t> contrôle</a:t>
            </a:r>
          </a:p>
          <a:p>
            <a:r>
              <a:rPr lang="fr-FR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</a:rPr>
              <a:t>La </a:t>
            </a:r>
            <a:r>
              <a:rPr lang="fr-FR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Britannic Bold" pitchFamily="34" charset="0"/>
              </a:rPr>
              <a:t>syntaxe</a:t>
            </a:r>
            <a:r>
              <a:rPr lang="fr-FR" dirty="0" smtClean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accent1"/>
                </a:solidFill>
              </a:rPr>
              <a:t> du programme</a:t>
            </a:r>
            <a:endParaRPr lang="fr-FR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7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15616" y="692696"/>
            <a:ext cx="369524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latin typeface="Britannic Bold" pitchFamily="34" charset="0"/>
              </a:rPr>
              <a:t>Environnement de Programmation</a:t>
            </a:r>
          </a:p>
          <a:p>
            <a:pPr algn="ctr"/>
            <a:r>
              <a:rPr lang="fr-FR" sz="2400" b="1" dirty="0" smtClean="0"/>
              <a:t>Compilation : </a:t>
            </a:r>
            <a:r>
              <a:rPr lang="fr-FR" sz="2400" b="1" dirty="0" err="1" smtClean="0"/>
              <a:t>gcc</a:t>
            </a:r>
            <a:endParaRPr lang="fr-FR" sz="2400" b="1" i="1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251520" y="1609750"/>
            <a:ext cx="496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Britannic Bold" pitchFamily="34" charset="0"/>
              </a:rPr>
              <a:t>Etape 2 – Compilation en langage assembleur.</a:t>
            </a:r>
            <a:endParaRPr lang="fr-FR" sz="2400" b="1" i="1" dirty="0" smtClean="0">
              <a:solidFill>
                <a:srgbClr val="C00000"/>
              </a:solidFill>
            </a:endParaRPr>
          </a:p>
        </p:txBody>
      </p:sp>
      <p:pic>
        <p:nvPicPr>
          <p:cNvPr id="4" name="Image 3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12976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212976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23528" y="3813423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bonjour.i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979712" y="3808090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bonjour.s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8" name="Flèche droite rayée 7"/>
          <p:cNvSpPr/>
          <p:nvPr/>
        </p:nvSpPr>
        <p:spPr>
          <a:xfrm>
            <a:off x="1187624" y="3356992"/>
            <a:ext cx="93610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05024" y="2953519"/>
            <a:ext cx="11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/>
              <a:t>compiling</a:t>
            </a:r>
            <a:endParaRPr lang="fr-FR" b="1" dirty="0" smtClean="0"/>
          </a:p>
          <a:p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23528" y="2348880"/>
            <a:ext cx="248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 smtClean="0"/>
              <a:t> </a:t>
            </a:r>
            <a:r>
              <a:rPr lang="fr-FR" sz="2400" b="1" dirty="0" smtClean="0"/>
              <a:t>&gt; </a:t>
            </a:r>
            <a:r>
              <a:rPr lang="fr-FR" sz="2400" b="1" dirty="0" err="1" smtClean="0"/>
              <a:t>gcc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  <a:latin typeface="Britannic Bold" pitchFamily="34" charset="0"/>
              </a:rPr>
              <a:t>–S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bonjour.i</a:t>
            </a:r>
            <a:endParaRPr lang="fr-FR" sz="2400" dirty="0" smtClean="0">
              <a:latin typeface="Britannic Bold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84280" y="733246"/>
            <a:ext cx="3796232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Tw Cen MT Condensed Extra Bold" pitchFamily="34" charset="0"/>
              </a:rPr>
              <a:t> .file   "</a:t>
            </a:r>
            <a:r>
              <a:rPr lang="fr-FR" sz="1400" dirty="0" err="1" smtClean="0">
                <a:latin typeface="Tw Cen MT Condensed Extra Bold" pitchFamily="34" charset="0"/>
              </a:rPr>
              <a:t>bonjour.c</a:t>
            </a:r>
            <a:r>
              <a:rPr lang="fr-FR" sz="1400" dirty="0" smtClean="0">
                <a:latin typeface="Tw Cen MT Condensed Extra Bold" pitchFamily="34" charset="0"/>
              </a:rPr>
              <a:t>"</a:t>
            </a:r>
          </a:p>
          <a:p>
            <a:r>
              <a:rPr lang="en-US" sz="1400" dirty="0" smtClean="0">
                <a:latin typeface="Tw Cen MT Condensed Extra Bold" pitchFamily="34" charset="0"/>
              </a:rPr>
              <a:t>gcc2_compiled.: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.section        ".</a:t>
            </a:r>
            <a:r>
              <a:rPr lang="en-US" sz="1400" dirty="0" err="1" smtClean="0">
                <a:latin typeface="Tw Cen MT Condensed Extra Bold" pitchFamily="34" charset="0"/>
              </a:rPr>
              <a:t>rodata</a:t>
            </a:r>
            <a:r>
              <a:rPr lang="en-US" sz="1400" dirty="0" smtClean="0">
                <a:latin typeface="Tw Cen MT Condensed Extra Bold" pitchFamily="34" charset="0"/>
              </a:rPr>
              <a:t>"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.align 8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fr-FR" sz="1400" dirty="0" smtClean="0">
                <a:latin typeface="Tw Cen MT Condensed Extra Bold" pitchFamily="34" charset="0"/>
              </a:rPr>
              <a:t>.LLC0:</a:t>
            </a:r>
          </a:p>
          <a:p>
            <a:r>
              <a:rPr lang="fr-FR" sz="1400" dirty="0" smtClean="0">
                <a:latin typeface="Tw Cen MT Condensed Extra Bold" pitchFamily="34" charset="0"/>
              </a:rPr>
              <a:t>        .</a:t>
            </a:r>
            <a:r>
              <a:rPr lang="fr-FR" sz="1400" dirty="0" err="1" smtClean="0">
                <a:latin typeface="Tw Cen MT Condensed Extra Bold" pitchFamily="34" charset="0"/>
              </a:rPr>
              <a:t>asciz</a:t>
            </a:r>
            <a:r>
              <a:rPr lang="fr-FR" sz="1400" dirty="0" smtClean="0">
                <a:latin typeface="Tw Cen MT Condensed Extra Bold" pitchFamily="34" charset="0"/>
              </a:rPr>
              <a:t>  "</a:t>
            </a:r>
            <a:r>
              <a:rPr lang="fr-FR" sz="1400" dirty="0" err="1" smtClean="0">
                <a:latin typeface="Tw Cen MT Condensed Extra Bold" pitchFamily="34" charset="0"/>
              </a:rPr>
              <a:t>bonjour\n</a:t>
            </a:r>
            <a:r>
              <a:rPr lang="fr-FR" sz="1400" dirty="0" smtClean="0">
                <a:latin typeface="Tw Cen MT Condensed Extra Bold" pitchFamily="34" charset="0"/>
              </a:rPr>
              <a:t>"</a:t>
            </a:r>
          </a:p>
          <a:p>
            <a:r>
              <a:rPr lang="fr-FR" sz="1400" dirty="0" smtClean="0">
                <a:latin typeface="Tw Cen MT Condensed Extra Bold" pitchFamily="34" charset="0"/>
              </a:rPr>
              <a:t>.section        ".</a:t>
            </a:r>
            <a:r>
              <a:rPr lang="fr-FR" sz="1400" dirty="0" err="1" smtClean="0">
                <a:latin typeface="Tw Cen MT Condensed Extra Bold" pitchFamily="34" charset="0"/>
              </a:rPr>
              <a:t>text</a:t>
            </a:r>
            <a:r>
              <a:rPr lang="fr-FR" sz="1400" dirty="0" smtClean="0">
                <a:latin typeface="Tw Cen MT Condensed Extra Bold" pitchFamily="34" charset="0"/>
              </a:rPr>
              <a:t>"</a:t>
            </a:r>
          </a:p>
          <a:p>
            <a:r>
              <a:rPr lang="fr-FR" sz="1400" dirty="0" smtClean="0">
                <a:latin typeface="Tw Cen MT Condensed Extra Bold" pitchFamily="34" charset="0"/>
              </a:rPr>
              <a:t>        .</a:t>
            </a:r>
            <a:r>
              <a:rPr lang="fr-FR" sz="1400" dirty="0" err="1" smtClean="0">
                <a:latin typeface="Tw Cen MT Condensed Extra Bold" pitchFamily="34" charset="0"/>
              </a:rPr>
              <a:t>align</a:t>
            </a:r>
            <a:r>
              <a:rPr lang="fr-FR" sz="1400" dirty="0" smtClean="0">
                <a:latin typeface="Tw Cen MT Condensed Extra Bold" pitchFamily="34" charset="0"/>
              </a:rPr>
              <a:t> 4</a:t>
            </a:r>
          </a:p>
          <a:p>
            <a:r>
              <a:rPr lang="fr-FR" sz="1400" dirty="0" smtClean="0">
                <a:latin typeface="Tw Cen MT Condensed Extra Bold" pitchFamily="34" charset="0"/>
              </a:rPr>
              <a:t>        .global main</a:t>
            </a:r>
          </a:p>
          <a:p>
            <a:r>
              <a:rPr lang="fr-FR" sz="1400" dirty="0" smtClean="0">
                <a:latin typeface="Tw Cen MT Condensed Extra Bold" pitchFamily="34" charset="0"/>
              </a:rPr>
              <a:t>        .type    main,#</a:t>
            </a:r>
            <a:r>
              <a:rPr lang="fr-FR" sz="1400" dirty="0" err="1" smtClean="0">
                <a:latin typeface="Tw Cen MT Condensed Extra Bold" pitchFamily="34" charset="0"/>
              </a:rPr>
              <a:t>function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fr-FR" sz="1400" dirty="0" smtClean="0">
                <a:latin typeface="Tw Cen MT Condensed Extra Bold" pitchFamily="34" charset="0"/>
              </a:rPr>
              <a:t>        .proc   04</a:t>
            </a:r>
          </a:p>
          <a:p>
            <a:r>
              <a:rPr lang="fr-FR" sz="1400" dirty="0" smtClean="0">
                <a:latin typeface="Tw Cen MT Condensed Extra Bold" pitchFamily="34" charset="0"/>
              </a:rPr>
              <a:t>main:</a:t>
            </a:r>
          </a:p>
          <a:p>
            <a:r>
              <a:rPr lang="fr-FR" sz="1400" dirty="0" smtClean="0">
                <a:latin typeface="Tw Cen MT Condensed Extra Bold" pitchFamily="34" charset="0"/>
              </a:rPr>
              <a:t>        !#PROLOGUE# 0</a:t>
            </a:r>
          </a:p>
          <a:p>
            <a:r>
              <a:rPr lang="fr-FR" sz="1400" dirty="0" smtClean="0">
                <a:latin typeface="Tw Cen MT Condensed Extra Bold" pitchFamily="34" charset="0"/>
              </a:rPr>
              <a:t>        </a:t>
            </a:r>
            <a:r>
              <a:rPr lang="fr-FR" sz="1400" dirty="0" err="1" smtClean="0">
                <a:latin typeface="Tw Cen MT Condensed Extra Bold" pitchFamily="34" charset="0"/>
              </a:rPr>
              <a:t>save</a:t>
            </a:r>
            <a:r>
              <a:rPr lang="fr-FR" sz="1400" dirty="0" smtClean="0">
                <a:latin typeface="Tw Cen MT Condensed Extra Bold" pitchFamily="34" charset="0"/>
              </a:rPr>
              <a:t>    %</a:t>
            </a:r>
            <a:r>
              <a:rPr lang="fr-FR" sz="1400" dirty="0" err="1" smtClean="0">
                <a:latin typeface="Tw Cen MT Condensed Extra Bold" pitchFamily="34" charset="0"/>
              </a:rPr>
              <a:t>sp</a:t>
            </a:r>
            <a:r>
              <a:rPr lang="fr-FR" sz="1400" dirty="0" smtClean="0">
                <a:latin typeface="Tw Cen MT Condensed Extra Bold" pitchFamily="34" charset="0"/>
              </a:rPr>
              <a:t>, -112, %</a:t>
            </a:r>
            <a:r>
              <a:rPr lang="fr-FR" sz="1400" dirty="0" err="1" smtClean="0">
                <a:latin typeface="Tw Cen MT Condensed Extra Bold" pitchFamily="34" charset="0"/>
              </a:rPr>
              <a:t>sp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fr-FR" sz="1400" dirty="0" smtClean="0">
                <a:latin typeface="Tw Cen MT Condensed Extra Bold" pitchFamily="34" charset="0"/>
              </a:rPr>
              <a:t>        !#PROLOGUE# 1</a:t>
            </a:r>
          </a:p>
          <a:p>
            <a:r>
              <a:rPr lang="fr-FR" sz="1400" dirty="0" smtClean="0">
                <a:latin typeface="Tw Cen MT Condensed Extra Bold" pitchFamily="34" charset="0"/>
              </a:rPr>
              <a:t>        </a:t>
            </a:r>
            <a:r>
              <a:rPr lang="en-US" sz="1400" dirty="0" err="1" smtClean="0">
                <a:latin typeface="Tw Cen MT Condensed Extra Bold" pitchFamily="34" charset="0"/>
              </a:rPr>
              <a:t>sethi</a:t>
            </a:r>
            <a:r>
              <a:rPr lang="en-US" sz="1400" dirty="0" smtClean="0">
                <a:latin typeface="Tw Cen MT Condensed Extra Bold" pitchFamily="34" charset="0"/>
              </a:rPr>
              <a:t>   %hi(.LLC0), %o1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or      %o1, %lo(.LLC0), %o0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call    printf, 0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 </a:t>
            </a:r>
            <a:r>
              <a:rPr lang="en-US" sz="1400" dirty="0" err="1" smtClean="0">
                <a:latin typeface="Tw Cen MT Condensed Extra Bold" pitchFamily="34" charset="0"/>
              </a:rPr>
              <a:t>nop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</a:t>
            </a:r>
            <a:r>
              <a:rPr lang="en-US" sz="1400" dirty="0" err="1" smtClean="0">
                <a:latin typeface="Tw Cen MT Condensed Extra Bold" pitchFamily="34" charset="0"/>
              </a:rPr>
              <a:t>mov</a:t>
            </a:r>
            <a:r>
              <a:rPr lang="en-US" sz="1400" dirty="0" smtClean="0">
                <a:latin typeface="Tw Cen MT Condensed Extra Bold" pitchFamily="34" charset="0"/>
              </a:rPr>
              <a:t>     0, %i0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b       .LL2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 </a:t>
            </a:r>
            <a:r>
              <a:rPr lang="en-US" sz="1400" dirty="0" err="1" smtClean="0">
                <a:latin typeface="Tw Cen MT Condensed Extra Bold" pitchFamily="34" charset="0"/>
              </a:rPr>
              <a:t>nop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.LL2: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ret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restore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.LLfe1: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.size    main,.LLfe1-main</a:t>
            </a:r>
            <a:endParaRPr lang="fr-FR" sz="1400" dirty="0" smtClean="0">
              <a:latin typeface="Tw Cen MT Condensed Extra Bold" pitchFamily="34" charset="0"/>
            </a:endParaRPr>
          </a:p>
          <a:p>
            <a:r>
              <a:rPr lang="en-US" sz="1400" dirty="0" smtClean="0">
                <a:latin typeface="Tw Cen MT Condensed Extra Bold" pitchFamily="34" charset="0"/>
              </a:rPr>
              <a:t>        .</a:t>
            </a:r>
            <a:r>
              <a:rPr lang="en-US" sz="1400" dirty="0" err="1" smtClean="0">
                <a:latin typeface="Tw Cen MT Condensed Extra Bold" pitchFamily="34" charset="0"/>
              </a:rPr>
              <a:t>ident</a:t>
            </a:r>
            <a:r>
              <a:rPr lang="en-US" sz="1400" dirty="0" smtClean="0">
                <a:latin typeface="Tw Cen MT Condensed Extra Bold" pitchFamily="34" charset="0"/>
              </a:rPr>
              <a:t>  "GCC: (GNU) 2.95.2 19991024 (release)"</a:t>
            </a:r>
            <a:endParaRPr lang="fr-FR" sz="1400" dirty="0">
              <a:latin typeface="Tw Cen MT Condensed Extra Bold" pitchFamily="34" charset="0"/>
            </a:endParaRPr>
          </a:p>
        </p:txBody>
      </p:sp>
      <p:sp>
        <p:nvSpPr>
          <p:cNvPr id="14" name="Flèche droite à entaille 13"/>
          <p:cNvSpPr/>
          <p:nvPr/>
        </p:nvSpPr>
        <p:spPr>
          <a:xfrm rot="21379986">
            <a:off x="3721438" y="3310247"/>
            <a:ext cx="804398" cy="44896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115616" y="692696"/>
            <a:ext cx="369524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latin typeface="Britannic Bold" pitchFamily="34" charset="0"/>
              </a:rPr>
              <a:t>Environnement de Programmation</a:t>
            </a:r>
          </a:p>
          <a:p>
            <a:pPr algn="ctr"/>
            <a:r>
              <a:rPr lang="fr-FR" sz="2400" b="1" dirty="0" smtClean="0"/>
              <a:t>Compilation : </a:t>
            </a:r>
            <a:r>
              <a:rPr lang="fr-FR" sz="2400" b="1" dirty="0" err="1" smtClean="0"/>
              <a:t>gcc</a:t>
            </a:r>
            <a:endParaRPr lang="fr-FR" sz="2400" b="1" i="1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251520" y="1609750"/>
            <a:ext cx="49685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fr-FR" b="1" dirty="0" smtClean="0">
                <a:solidFill>
                  <a:srgbClr val="C00000"/>
                </a:solidFill>
                <a:latin typeface="Britannic Bold" pitchFamily="34" charset="0"/>
              </a:rPr>
              <a:t>Etape 3 – Transformation de l’assembleur </a:t>
            </a:r>
          </a:p>
          <a:p>
            <a:pPr algn="ctr"/>
            <a:r>
              <a:rPr lang="fr-FR" b="1" dirty="0" smtClean="0">
                <a:solidFill>
                  <a:srgbClr val="C00000"/>
                </a:solidFill>
                <a:latin typeface="Britannic Bold" pitchFamily="34" charset="0"/>
              </a:rPr>
              <a:t>en langage machine.</a:t>
            </a:r>
            <a:endParaRPr lang="fr-FR" sz="2400" b="1" i="1" dirty="0" smtClean="0">
              <a:solidFill>
                <a:srgbClr val="C00000"/>
              </a:solidFill>
            </a:endParaRPr>
          </a:p>
        </p:txBody>
      </p:sp>
      <p:pic>
        <p:nvPicPr>
          <p:cNvPr id="4" name="Image 3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212976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212976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23528" y="3813423"/>
            <a:ext cx="113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bonjour.s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1979712" y="3808090"/>
            <a:ext cx="115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bonjour.o</a:t>
            </a:r>
            <a:r>
              <a:rPr lang="en-US" b="1" dirty="0" smtClean="0"/>
              <a:t> </a:t>
            </a:r>
            <a:endParaRPr lang="fr-FR" dirty="0" smtClean="0"/>
          </a:p>
        </p:txBody>
      </p:sp>
      <p:sp>
        <p:nvSpPr>
          <p:cNvPr id="8" name="Flèche droite rayée 7"/>
          <p:cNvSpPr/>
          <p:nvPr/>
        </p:nvSpPr>
        <p:spPr>
          <a:xfrm>
            <a:off x="1187624" y="3356992"/>
            <a:ext cx="936104" cy="4320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005024" y="295351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err="1" smtClean="0"/>
              <a:t>assembling</a:t>
            </a:r>
            <a:endParaRPr lang="fr-FR" b="1" dirty="0" smtClean="0"/>
          </a:p>
          <a:p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23528" y="2348880"/>
            <a:ext cx="2513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 smtClean="0"/>
              <a:t> </a:t>
            </a:r>
            <a:r>
              <a:rPr lang="fr-FR" sz="2400" b="1" dirty="0" smtClean="0"/>
              <a:t>&gt; </a:t>
            </a:r>
            <a:r>
              <a:rPr lang="fr-FR" sz="2400" b="1" dirty="0" err="1" smtClean="0"/>
              <a:t>gcc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  <a:latin typeface="Britannic Bold" pitchFamily="34" charset="0"/>
              </a:rPr>
              <a:t>–c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bonjour.s</a:t>
            </a:r>
            <a:endParaRPr lang="fr-FR" sz="2400" dirty="0" smtClean="0">
              <a:latin typeface="Britannic Bold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317717" y="404664"/>
            <a:ext cx="343074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Tw Cen MT Condensed Extra Bold" pitchFamily="34" charset="0"/>
              </a:rPr>
              <a:t> </a:t>
            </a:r>
            <a:r>
              <a:rPr lang="en-US" sz="1200" dirty="0" smtClean="0">
                <a:latin typeface="Tw Cen MT Condensed Extra Bold" pitchFamily="34" charset="0"/>
              </a:rPr>
              <a:t>&gt; </a:t>
            </a:r>
            <a:r>
              <a:rPr lang="en-US" sz="1200" dirty="0" err="1" smtClean="0">
                <a:latin typeface="Tw Cen MT Condensed Extra Bold" pitchFamily="34" charset="0"/>
              </a:rPr>
              <a:t>od</a:t>
            </a:r>
            <a:r>
              <a:rPr lang="en-US" sz="1200" dirty="0" smtClean="0">
                <a:latin typeface="Tw Cen MT Condensed Extra Bold" pitchFamily="34" charset="0"/>
              </a:rPr>
              <a:t> -x </a:t>
            </a:r>
            <a:r>
              <a:rPr lang="en-US" sz="1200" dirty="0" err="1" smtClean="0">
                <a:latin typeface="Tw Cen MT Condensed Extra Bold" pitchFamily="34" charset="0"/>
              </a:rPr>
              <a:t>bonjour.o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0000000 7f45 4c46 0102 0100 0000 0000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0000020 0001 0002 0000 0001 0000 0000 0000 0000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0000040 0000 01ac 0000 0000 0034 0000 0000 0028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0000060 0008 0001 002e 7368 7374 7274 6162 002e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0000100 7465 7874 002e 726f 6461 7461 002e 7379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0000120 6d74 6162 002e 7374 7274 6162 002e 7265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0000140 6c61 2e74 6578 7400 2e63 6f6d 6d65 6e74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0000160 0000 0000 9de3 bf90 1300 0000 9012 6000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0000200 4000 0000 0100 0000 b010 2000 1080 0002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0000220 0100 0000 81c7 e008 81e8 0000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0000240 626f 6e6a 6f75 720a 0000 0000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0000260 0000 0000 0000 0000 0000 0000 0000 0001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0000300 0000 0000 0000 0000 0400 fff1 0000 000b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0000320 0000 0000 0000 0000 0000 0002 0000 0000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0000340 0000 0000 0000 0000 0300 0002 0000 0000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0000360 0000 0000 0000 0000 0300 0003 0000 001a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0000400 0000 0000 0000 0000 1000 0000 0000 0021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0000420 0000 0000 0000 0028 1200 0002 0062 6f6e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0000440 6a6f 7572 2e63 0067 6363 325f 636f 6d70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0000460 696c 6564 2e00 7072 696e 7466 006d 6169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0000500 6e00 0000 0000 0004 0000 0409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0000520 0000 0008 0000 040c 0000 0000 0000 000c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0000540 0000 0507 0000 0000 0061 733a 2053 756e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0000560 2057 6f72 6b53 686f 7020 3620 3939 2f30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0000600 382f 3138 0a00 4743 433a 2028 474e 5529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0000620 2032 2e39 352e 3220 3139 3939 3130 3234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0000640 2028 7265 6c65 6173 6529 0000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0000660 0000 0000 0000 0000 0000 0000 0000 0000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0000720 0000 0000 0000 0001 0000 0003 0000 0000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0000740 0000 0000 0000 0034 0000 003d 0000 0000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en-US" sz="1200" dirty="0" smtClean="0">
                <a:latin typeface="Tw Cen MT Condensed Extra Bold" pitchFamily="34" charset="0"/>
              </a:rPr>
              <a:t>0000760 0000 0000 0000 0001 0000 0000 0000 000b</a:t>
            </a:r>
            <a:endParaRPr lang="fr-FR" sz="1200" dirty="0" smtClean="0">
              <a:latin typeface="Tw Cen MT Condensed Extra Bold" pitchFamily="34" charset="0"/>
            </a:endParaRPr>
          </a:p>
          <a:p>
            <a:r>
              <a:rPr lang="fr-FR" sz="1200" dirty="0" smtClean="0">
                <a:latin typeface="Tw Cen MT Condensed Extra Bold" pitchFamily="34" charset="0"/>
              </a:rPr>
              <a:t>…………..</a:t>
            </a:r>
          </a:p>
          <a:p>
            <a:r>
              <a:rPr lang="fr-FR" sz="1200" dirty="0" smtClean="0">
                <a:latin typeface="Tw Cen MT Condensed Extra Bold" pitchFamily="34" charset="0"/>
              </a:rPr>
              <a:t>&gt; </a:t>
            </a:r>
            <a:endParaRPr lang="fr-FR" sz="1200" dirty="0">
              <a:latin typeface="Tw Cen MT Condensed Extra Bold" pitchFamily="34" charset="0"/>
            </a:endParaRPr>
          </a:p>
        </p:txBody>
      </p:sp>
      <p:sp>
        <p:nvSpPr>
          <p:cNvPr id="12" name="Flèche droite à entaille 11"/>
          <p:cNvSpPr/>
          <p:nvPr/>
        </p:nvSpPr>
        <p:spPr>
          <a:xfrm>
            <a:off x="3198119" y="3312531"/>
            <a:ext cx="895681" cy="448961"/>
          </a:xfrm>
          <a:prstGeom prst="notchedRightArrow">
            <a:avLst>
              <a:gd name="adj1" fmla="val 7144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6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43808" y="476672"/>
            <a:ext cx="36724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latin typeface="Britannic Bold" pitchFamily="34" charset="0"/>
              </a:rPr>
              <a:t>Arguments en ligne de commande</a:t>
            </a:r>
            <a:endParaRPr lang="fr-FR" sz="2400" b="1" i="1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395536" y="692696"/>
            <a:ext cx="31999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en-US" b="1" dirty="0" err="1" smtClean="0"/>
              <a:t>Exemple_argv.c</a:t>
            </a:r>
            <a:r>
              <a:rPr lang="en-US" b="1" dirty="0" smtClean="0"/>
              <a:t> </a:t>
            </a:r>
            <a:endParaRPr lang="fr-FR" dirty="0" smtClean="0"/>
          </a:p>
          <a:p>
            <a:r>
              <a:rPr lang="en-US" dirty="0" smtClean="0"/>
              <a:t> </a:t>
            </a:r>
            <a:endParaRPr lang="fr-FR" dirty="0" smtClean="0"/>
          </a:p>
          <a:p>
            <a:r>
              <a:rPr lang="en-US" sz="2000" b="1" dirty="0" smtClean="0">
                <a:latin typeface="Agency FB" pitchFamily="34" charset="0"/>
              </a:rPr>
              <a:t>#include &lt;</a:t>
            </a:r>
            <a:r>
              <a:rPr lang="en-US" sz="2000" b="1" dirty="0" err="1" smtClean="0">
                <a:latin typeface="Agency FB" pitchFamily="34" charset="0"/>
              </a:rPr>
              <a:t>stdio.h</a:t>
            </a:r>
            <a:r>
              <a:rPr lang="en-US" sz="2000" b="1" dirty="0" smtClean="0">
                <a:latin typeface="Agency FB" pitchFamily="34" charset="0"/>
              </a:rPr>
              <a:t>&gt;</a:t>
            </a:r>
            <a:endParaRPr lang="fr-FR" sz="2000" b="1" dirty="0" smtClean="0">
              <a:latin typeface="Agency FB" pitchFamily="34" charset="0"/>
            </a:endParaRPr>
          </a:p>
          <a:p>
            <a:r>
              <a:rPr lang="en-US" sz="2000" b="1" dirty="0" smtClean="0">
                <a:latin typeface="Agency FB" pitchFamily="34" charset="0"/>
              </a:rPr>
              <a:t> </a:t>
            </a:r>
            <a:r>
              <a:rPr lang="fr-FR" sz="2000" b="1" dirty="0" err="1" smtClean="0">
                <a:latin typeface="Agency FB" pitchFamily="34" charset="0"/>
              </a:rPr>
              <a:t>int</a:t>
            </a:r>
            <a:r>
              <a:rPr lang="fr-FR" sz="2000" b="1" dirty="0" smtClean="0">
                <a:latin typeface="Agency FB" pitchFamily="34" charset="0"/>
              </a:rPr>
              <a:t> main (</a:t>
            </a:r>
            <a:r>
              <a:rPr lang="fr-FR" sz="2000" b="1" dirty="0" err="1" smtClean="0">
                <a:solidFill>
                  <a:srgbClr val="C00000"/>
                </a:solidFill>
                <a:latin typeface="Agency FB" pitchFamily="34" charset="0"/>
              </a:rPr>
              <a:t>int</a:t>
            </a:r>
            <a:r>
              <a:rPr lang="fr-FR" sz="2000" b="1" dirty="0" smtClean="0">
                <a:solidFill>
                  <a:srgbClr val="C00000"/>
                </a:solidFill>
                <a:latin typeface="Agency FB" pitchFamily="34" charset="0"/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  <a:latin typeface="Agency FB" pitchFamily="34" charset="0"/>
              </a:rPr>
              <a:t>argc</a:t>
            </a:r>
            <a:r>
              <a:rPr lang="fr-FR" sz="2000" b="1" dirty="0" smtClean="0">
                <a:solidFill>
                  <a:srgbClr val="C00000"/>
                </a:solidFill>
                <a:latin typeface="Agency FB" pitchFamily="34" charset="0"/>
              </a:rPr>
              <a:t>, char *</a:t>
            </a:r>
            <a:r>
              <a:rPr lang="fr-FR" sz="2000" b="1" dirty="0" err="1" smtClean="0">
                <a:solidFill>
                  <a:srgbClr val="C00000"/>
                </a:solidFill>
                <a:latin typeface="Agency FB" pitchFamily="34" charset="0"/>
              </a:rPr>
              <a:t>argv</a:t>
            </a:r>
            <a:r>
              <a:rPr lang="fr-FR" sz="2000" b="1" dirty="0" smtClean="0">
                <a:solidFill>
                  <a:srgbClr val="C00000"/>
                </a:solidFill>
                <a:latin typeface="Agency FB" pitchFamily="34" charset="0"/>
              </a:rPr>
              <a:t>[]</a:t>
            </a:r>
            <a:r>
              <a:rPr lang="fr-FR" sz="2000" b="1" dirty="0" smtClean="0">
                <a:latin typeface="Agency FB" pitchFamily="34" charset="0"/>
              </a:rPr>
              <a:t>) {</a:t>
            </a:r>
          </a:p>
          <a:p>
            <a:r>
              <a:rPr lang="fr-FR" sz="2000" b="1" dirty="0" smtClean="0">
                <a:latin typeface="Agency FB" pitchFamily="34" charset="0"/>
              </a:rPr>
              <a:t>	</a:t>
            </a:r>
          </a:p>
          <a:p>
            <a:r>
              <a:rPr lang="fr-FR" sz="2000" b="1" dirty="0" smtClean="0">
                <a:latin typeface="Agency FB" pitchFamily="34" charset="0"/>
              </a:rPr>
              <a:t>	…..</a:t>
            </a:r>
          </a:p>
          <a:p>
            <a:endParaRPr lang="fr-FR" sz="2000" b="1" dirty="0" smtClean="0">
              <a:latin typeface="Agency FB" pitchFamily="34" charset="0"/>
            </a:endParaRPr>
          </a:p>
          <a:p>
            <a:r>
              <a:rPr lang="fr-FR" sz="2000" b="1" dirty="0" smtClean="0">
                <a:latin typeface="Agency FB" pitchFamily="34" charset="0"/>
              </a:rPr>
              <a:t>}</a:t>
            </a:r>
          </a:p>
        </p:txBody>
      </p:sp>
      <p:pic>
        <p:nvPicPr>
          <p:cNvPr id="4" name="Image 3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649263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107504" y="4293096"/>
            <a:ext cx="3870034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tx2"/>
                </a:solidFill>
                <a:latin typeface="Tw Cen MT Condensed Extra Bold" pitchFamily="34" charset="0"/>
              </a:rPr>
              <a:t>&gt;./</a:t>
            </a:r>
            <a:r>
              <a:rPr lang="fr-FR" sz="1600" b="1" dirty="0" err="1" smtClean="0">
                <a:solidFill>
                  <a:schemeClr val="tx2"/>
                </a:solidFill>
                <a:latin typeface="Tw Cen MT Condensed Extra Bold" pitchFamily="34" charset="0"/>
              </a:rPr>
              <a:t>Exemple_argv</a:t>
            </a:r>
            <a:r>
              <a:rPr lang="fr-FR" sz="1600" b="1" dirty="0" smtClean="0">
                <a:solidFill>
                  <a:schemeClr val="tx2"/>
                </a:solidFill>
                <a:latin typeface="Tw Cen MT Condensed Extra Bold" pitchFamily="34" charset="0"/>
              </a:rPr>
              <a:t> a </a:t>
            </a:r>
            <a:r>
              <a:rPr lang="fr-FR" sz="1600" b="1" dirty="0" err="1" smtClean="0">
                <a:solidFill>
                  <a:schemeClr val="tx2"/>
                </a:solidFill>
                <a:latin typeface="Tw Cen MT Condensed Extra Bold" pitchFamily="34" charset="0"/>
              </a:rPr>
              <a:t>bc</a:t>
            </a:r>
            <a:r>
              <a:rPr lang="fr-FR" sz="1600" b="1" dirty="0" smtClean="0">
                <a:solidFill>
                  <a:schemeClr val="tx2"/>
                </a:solidFill>
                <a:latin typeface="Tw Cen MT Condensed Extra Bold" pitchFamily="34" charset="0"/>
              </a:rPr>
              <a:t> ‘‘</a:t>
            </a:r>
            <a:r>
              <a:rPr lang="fr-FR" sz="1600" b="1" dirty="0" err="1" smtClean="0">
                <a:solidFill>
                  <a:schemeClr val="tx2"/>
                </a:solidFill>
                <a:latin typeface="Tw Cen MT Condensed Extra Bold" pitchFamily="34" charset="0"/>
              </a:rPr>
              <a:t>def</a:t>
            </a:r>
            <a:r>
              <a:rPr lang="fr-FR" sz="1600" b="1" dirty="0" smtClean="0">
                <a:solidFill>
                  <a:schemeClr val="tx2"/>
                </a:solidFill>
                <a:latin typeface="Tw Cen MT Condensed Extra Bold" pitchFamily="34" charset="0"/>
              </a:rPr>
              <a:t> </a:t>
            </a:r>
            <a:r>
              <a:rPr lang="fr-FR" sz="1600" b="1" dirty="0" err="1" smtClean="0">
                <a:solidFill>
                  <a:schemeClr val="tx2"/>
                </a:solidFill>
                <a:latin typeface="Tw Cen MT Condensed Extra Bold" pitchFamily="34" charset="0"/>
              </a:rPr>
              <a:t>ghi</a:t>
            </a:r>
            <a:r>
              <a:rPr lang="fr-FR" sz="1600" b="1" dirty="0" smtClean="0">
                <a:solidFill>
                  <a:schemeClr val="tx2"/>
                </a:solidFill>
                <a:latin typeface="Tw Cen MT Condensed Extra Bold" pitchFamily="34" charset="0"/>
              </a:rPr>
              <a:t>’’ \’’</a:t>
            </a:r>
            <a:r>
              <a:rPr lang="fr-FR" sz="1600" b="1" dirty="0" err="1" smtClean="0">
                <a:solidFill>
                  <a:schemeClr val="tx2"/>
                </a:solidFill>
                <a:latin typeface="Tw Cen MT Condensed Extra Bold" pitchFamily="34" charset="0"/>
              </a:rPr>
              <a:t>jkl</a:t>
            </a:r>
            <a:r>
              <a:rPr lang="fr-FR" sz="1600" b="1" dirty="0" smtClean="0">
                <a:solidFill>
                  <a:schemeClr val="tx2"/>
                </a:solidFill>
                <a:latin typeface="Tw Cen MT Condensed Extra Bold" pitchFamily="34" charset="0"/>
              </a:rPr>
              <a:t> </a:t>
            </a:r>
            <a:r>
              <a:rPr lang="fr-FR" sz="1600" b="1" dirty="0" err="1" smtClean="0">
                <a:solidFill>
                  <a:schemeClr val="tx2"/>
                </a:solidFill>
                <a:latin typeface="Tw Cen MT Condensed Extra Bold" pitchFamily="34" charset="0"/>
              </a:rPr>
              <a:t>mno</a:t>
            </a:r>
            <a:r>
              <a:rPr lang="fr-FR" sz="1600" b="1" dirty="0" smtClean="0">
                <a:solidFill>
                  <a:schemeClr val="tx2"/>
                </a:solidFill>
                <a:latin typeface="Tw Cen MT Condensed Extra Bold" pitchFamily="34" charset="0"/>
              </a:rPr>
              <a:t>\’’</a:t>
            </a:r>
          </a:p>
          <a:p>
            <a:r>
              <a:rPr lang="fr-FR" b="1" dirty="0" smtClean="0">
                <a:latin typeface="Agency FB" pitchFamily="34" charset="0"/>
              </a:rPr>
              <a:t>./</a:t>
            </a:r>
            <a:r>
              <a:rPr lang="fr-FR" b="1" dirty="0" err="1" smtClean="0">
                <a:latin typeface="Agency FB" pitchFamily="34" charset="0"/>
              </a:rPr>
              <a:t>Exemple_argv</a:t>
            </a:r>
            <a:r>
              <a:rPr lang="fr-FR" b="1" dirty="0" smtClean="0">
                <a:latin typeface="Agency FB" pitchFamily="34" charset="0"/>
              </a:rPr>
              <a:t>  a reçu en argument :</a:t>
            </a:r>
          </a:p>
          <a:p>
            <a:r>
              <a:rPr lang="fr-FR" b="1" dirty="0" smtClean="0">
                <a:latin typeface="Agency FB" pitchFamily="34" charset="0"/>
              </a:rPr>
              <a:t>a</a:t>
            </a:r>
            <a:endParaRPr lang="fr-FR" dirty="0" smtClean="0">
              <a:latin typeface="Agency FB" pitchFamily="34" charset="0"/>
            </a:endParaRPr>
          </a:p>
          <a:p>
            <a:r>
              <a:rPr lang="fr-FR" b="1" dirty="0" err="1" smtClean="0">
                <a:latin typeface="Agency FB" pitchFamily="34" charset="0"/>
              </a:rPr>
              <a:t>bc</a:t>
            </a:r>
            <a:endParaRPr lang="fr-FR" dirty="0" smtClean="0">
              <a:latin typeface="Agency FB" pitchFamily="34" charset="0"/>
            </a:endParaRPr>
          </a:p>
          <a:p>
            <a:r>
              <a:rPr lang="fr-FR" b="1" dirty="0" err="1" smtClean="0">
                <a:latin typeface="Agency FB" pitchFamily="34" charset="0"/>
              </a:rPr>
              <a:t>def</a:t>
            </a:r>
            <a:r>
              <a:rPr lang="fr-FR" b="1" dirty="0" smtClean="0">
                <a:latin typeface="Agency FB" pitchFamily="34" charset="0"/>
              </a:rPr>
              <a:t> </a:t>
            </a:r>
            <a:r>
              <a:rPr lang="fr-FR" b="1" dirty="0" err="1" smtClean="0">
                <a:latin typeface="Agency FB" pitchFamily="34" charset="0"/>
              </a:rPr>
              <a:t>ghi</a:t>
            </a:r>
            <a:endParaRPr lang="fr-FR" dirty="0" smtClean="0">
              <a:latin typeface="Agency FB" pitchFamily="34" charset="0"/>
            </a:endParaRPr>
          </a:p>
          <a:p>
            <a:r>
              <a:rPr lang="fr-FR" b="1" dirty="0" smtClean="0">
                <a:latin typeface="Agency FB" pitchFamily="34" charset="0"/>
              </a:rPr>
              <a:t>‘’</a:t>
            </a:r>
            <a:r>
              <a:rPr lang="fr-FR" b="1" dirty="0" err="1" smtClean="0">
                <a:latin typeface="Agency FB" pitchFamily="34" charset="0"/>
              </a:rPr>
              <a:t>jkl</a:t>
            </a:r>
            <a:endParaRPr lang="fr-FR" dirty="0" smtClean="0">
              <a:latin typeface="Agency FB" pitchFamily="34" charset="0"/>
            </a:endParaRPr>
          </a:p>
          <a:p>
            <a:r>
              <a:rPr lang="fr-FR" b="1" dirty="0" err="1" smtClean="0">
                <a:latin typeface="Agency FB" pitchFamily="34" charset="0"/>
              </a:rPr>
              <a:t>mno</a:t>
            </a:r>
            <a:r>
              <a:rPr lang="fr-FR" b="1" dirty="0" smtClean="0">
                <a:latin typeface="Agency FB" pitchFamily="34" charset="0"/>
              </a:rPr>
              <a:t>’’</a:t>
            </a:r>
            <a:endParaRPr lang="fr-FR" dirty="0" smtClean="0">
              <a:latin typeface="Agency FB" pitchFamily="34" charset="0"/>
            </a:endParaRPr>
          </a:p>
          <a:p>
            <a:r>
              <a:rPr lang="fr-FR" dirty="0" smtClean="0"/>
              <a:t>&gt; 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644008" y="3212976"/>
            <a:ext cx="93610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Bouée 6"/>
          <p:cNvSpPr/>
          <p:nvPr/>
        </p:nvSpPr>
        <p:spPr>
          <a:xfrm>
            <a:off x="5070723" y="3340224"/>
            <a:ext cx="72008" cy="7200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4008" y="3501008"/>
            <a:ext cx="93610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Bouée 8"/>
          <p:cNvSpPr/>
          <p:nvPr/>
        </p:nvSpPr>
        <p:spPr>
          <a:xfrm>
            <a:off x="5070723" y="3628256"/>
            <a:ext cx="72008" cy="7200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4008" y="3789040"/>
            <a:ext cx="93610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Bouée 10"/>
          <p:cNvSpPr/>
          <p:nvPr/>
        </p:nvSpPr>
        <p:spPr>
          <a:xfrm>
            <a:off x="5070723" y="3916288"/>
            <a:ext cx="72008" cy="7200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4008" y="4077072"/>
            <a:ext cx="93610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ouée 12"/>
          <p:cNvSpPr/>
          <p:nvPr/>
        </p:nvSpPr>
        <p:spPr>
          <a:xfrm>
            <a:off x="5070723" y="4204320"/>
            <a:ext cx="72008" cy="7200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44008" y="4365104"/>
            <a:ext cx="93610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Bouée 14"/>
          <p:cNvSpPr/>
          <p:nvPr/>
        </p:nvSpPr>
        <p:spPr>
          <a:xfrm>
            <a:off x="5070723" y="4492352"/>
            <a:ext cx="72008" cy="7200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4008" y="4653136"/>
            <a:ext cx="93610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Bouée 16"/>
          <p:cNvSpPr/>
          <p:nvPr/>
        </p:nvSpPr>
        <p:spPr>
          <a:xfrm>
            <a:off x="5070723" y="4780384"/>
            <a:ext cx="72008" cy="7200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44008" y="4941168"/>
            <a:ext cx="93610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NULL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528567" y="1916832"/>
            <a:ext cx="108012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ée 19"/>
          <p:cNvSpPr/>
          <p:nvPr/>
        </p:nvSpPr>
        <p:spPr>
          <a:xfrm>
            <a:off x="5032623" y="2132856"/>
            <a:ext cx="72008" cy="7200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1" name="Forme 20"/>
          <p:cNvCxnSpPr>
            <a:stCxn id="20" idx="6"/>
            <a:endCxn id="6" idx="0"/>
          </p:cNvCxnSpPr>
          <p:nvPr/>
        </p:nvCxnSpPr>
        <p:spPr>
          <a:xfrm>
            <a:off x="5104631" y="2168860"/>
            <a:ext cx="7429" cy="104411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733787" y="15475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C00000"/>
                </a:solidFill>
                <a:latin typeface="Britannic Bold" pitchFamily="34" charset="0"/>
              </a:rPr>
              <a:t>argv</a:t>
            </a:r>
            <a:endParaRPr lang="fr-FR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901276" y="317197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C00000"/>
                </a:solidFill>
                <a:latin typeface="Britannic Bold" pitchFamily="34" charset="0"/>
              </a:rPr>
              <a:t>argv</a:t>
            </a:r>
            <a:r>
              <a:rPr lang="fr-FR" sz="1400" dirty="0" smtClean="0">
                <a:solidFill>
                  <a:srgbClr val="C00000"/>
                </a:solidFill>
                <a:latin typeface="Britannic Bold" pitchFamily="34" charset="0"/>
              </a:rPr>
              <a:t>[0]</a:t>
            </a:r>
            <a:endParaRPr lang="fr-FR" sz="14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901276" y="346001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C00000"/>
                </a:solidFill>
                <a:latin typeface="Britannic Bold" pitchFamily="34" charset="0"/>
              </a:rPr>
              <a:t>argv</a:t>
            </a:r>
            <a:r>
              <a:rPr lang="fr-FR" sz="1400" dirty="0" smtClean="0">
                <a:solidFill>
                  <a:srgbClr val="C00000"/>
                </a:solidFill>
                <a:latin typeface="Britannic Bold" pitchFamily="34" charset="0"/>
              </a:rPr>
              <a:t>[1]</a:t>
            </a:r>
            <a:endParaRPr lang="fr-FR" sz="14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4161354" y="3798565"/>
            <a:ext cx="235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  <a:latin typeface="Britannic Bold" pitchFamily="34" charset="0"/>
              </a:rPr>
              <a:t>.</a:t>
            </a:r>
          </a:p>
          <a:p>
            <a:r>
              <a:rPr lang="fr-FR" sz="1400" dirty="0" smtClean="0">
                <a:solidFill>
                  <a:srgbClr val="C00000"/>
                </a:solidFill>
                <a:latin typeface="Britannic Bold" pitchFamily="34" charset="0"/>
              </a:rPr>
              <a:t>.</a:t>
            </a:r>
          </a:p>
          <a:p>
            <a:r>
              <a:rPr lang="fr-FR" sz="1400" dirty="0" smtClean="0">
                <a:solidFill>
                  <a:srgbClr val="C00000"/>
                </a:solidFill>
                <a:latin typeface="Britannic Bold" pitchFamily="34" charset="0"/>
              </a:rPr>
              <a:t>.</a:t>
            </a:r>
            <a:endParaRPr lang="fr-FR" sz="14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3901276" y="4900171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rgbClr val="C00000"/>
                </a:solidFill>
                <a:latin typeface="Britannic Bold" pitchFamily="34" charset="0"/>
              </a:rPr>
              <a:t>argv</a:t>
            </a:r>
            <a:r>
              <a:rPr lang="fr-FR" sz="1400" dirty="0" smtClean="0">
                <a:solidFill>
                  <a:srgbClr val="C00000"/>
                </a:solidFill>
                <a:latin typeface="Britannic Bold" pitchFamily="34" charset="0"/>
              </a:rPr>
              <a:t>[6]</a:t>
            </a:r>
            <a:endParaRPr lang="fr-FR" sz="1400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763688" y="544522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C00000"/>
                </a:solidFill>
                <a:latin typeface="Britannic Bold" pitchFamily="34" charset="0"/>
              </a:rPr>
              <a:t>Argc</a:t>
            </a:r>
            <a:r>
              <a:rPr lang="fr-FR" dirty="0" smtClean="0">
                <a:solidFill>
                  <a:srgbClr val="C00000"/>
                </a:solidFill>
                <a:latin typeface="Britannic Bold" pitchFamily="34" charset="0"/>
              </a:rPr>
              <a:t> = 6</a:t>
            </a:r>
            <a:endParaRPr lang="fr-FR" dirty="0">
              <a:solidFill>
                <a:srgbClr val="C00000"/>
              </a:solidFill>
              <a:latin typeface="Britannic Bold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7668344" y="2492896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a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7884368" y="2492896"/>
            <a:ext cx="360040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Tw Cen MT Condensed Extra Bold" pitchFamily="34" charset="0"/>
              </a:rPr>
              <a:t>\0</a:t>
            </a:r>
            <a:endParaRPr lang="fr-FR" sz="1200" dirty="0">
              <a:latin typeface="Tw Cen MT Condensed Extra Bold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6084168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E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6300192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x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6516216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e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6732240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m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948264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p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7164288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l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7380312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e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7596336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_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7812360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a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8028384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r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8244408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g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8460432" y="191683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v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8676456" y="1916832"/>
            <a:ext cx="360040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Tw Cen MT Condensed Extra Bold" pitchFamily="34" charset="0"/>
              </a:rPr>
              <a:t>\0</a:t>
            </a:r>
            <a:endParaRPr lang="fr-FR" sz="1200" dirty="0">
              <a:latin typeface="Tw Cen MT Condensed Extra Bold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8028384" y="299695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b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8244408" y="2996952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c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8460432" y="2996952"/>
            <a:ext cx="360040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Tw Cen MT Condensed Extra Bold" pitchFamily="34" charset="0"/>
              </a:rPr>
              <a:t>\0</a:t>
            </a:r>
            <a:endParaRPr lang="fr-FR" sz="1200" dirty="0">
              <a:latin typeface="Tw Cen MT Condensed Extra Bold" pitchFamily="34" charset="0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7020272" y="3933056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d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7236296" y="3933056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e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7452320" y="3933056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f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7668344" y="3933056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7884368" y="3933056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g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8100392" y="3933056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h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8316416" y="3933056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i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8532440" y="3933056"/>
            <a:ext cx="360040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Tw Cen MT Condensed Extra Bold" pitchFamily="34" charset="0"/>
              </a:rPr>
              <a:t>\0</a:t>
            </a:r>
            <a:endParaRPr lang="fr-FR" sz="1200" dirty="0">
              <a:latin typeface="Tw Cen MT Condensed Extra Bold" pitchFamily="34" charset="0"/>
            </a:endParaRPr>
          </a:p>
        </p:txBody>
      </p:sp>
      <p:sp>
        <p:nvSpPr>
          <p:cNvPr id="54" name="Rectangle à coins arrondis 53"/>
          <p:cNvSpPr/>
          <p:nvPr/>
        </p:nvSpPr>
        <p:spPr>
          <a:xfrm>
            <a:off x="7164288" y="4725144"/>
            <a:ext cx="360040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w Cen MT Condensed Extra Bold" pitchFamily="34" charset="0"/>
              </a:rPr>
              <a:t>’’</a:t>
            </a:r>
            <a:endParaRPr lang="fr-FR" sz="1600" dirty="0">
              <a:latin typeface="Tw Cen MT Condensed Extra Bold" pitchFamily="34" charset="0"/>
            </a:endParaRPr>
          </a:p>
        </p:txBody>
      </p:sp>
      <p:sp>
        <p:nvSpPr>
          <p:cNvPr id="55" name="Rectangle à coins arrondis 54"/>
          <p:cNvSpPr/>
          <p:nvPr/>
        </p:nvSpPr>
        <p:spPr>
          <a:xfrm>
            <a:off x="7524328" y="4725144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j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7740352" y="4725144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k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57" name="Rectangle à coins arrondis 56"/>
          <p:cNvSpPr/>
          <p:nvPr/>
        </p:nvSpPr>
        <p:spPr>
          <a:xfrm>
            <a:off x="7956376" y="4725144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l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8172400" y="4725144"/>
            <a:ext cx="360040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Tw Cen MT Condensed Extra Bold" pitchFamily="34" charset="0"/>
              </a:rPr>
              <a:t>\0</a:t>
            </a:r>
            <a:endParaRPr lang="fr-FR" sz="1200" dirty="0">
              <a:latin typeface="Tw Cen MT Condensed Extra Bold" pitchFamily="34" charset="0"/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6588224" y="5661248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m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6804248" y="5661248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n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7020272" y="5661248"/>
            <a:ext cx="216024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Tw Cen MT Condensed Extra Bold" pitchFamily="34" charset="0"/>
              </a:rPr>
              <a:t>o</a:t>
            </a:r>
            <a:endParaRPr lang="fr-FR" dirty="0">
              <a:latin typeface="Tw Cen MT Condensed Extra Bold" pitchFamily="34" charset="0"/>
            </a:endParaRPr>
          </a:p>
        </p:txBody>
      </p:sp>
      <p:sp>
        <p:nvSpPr>
          <p:cNvPr id="62" name="Rectangle à coins arrondis 61"/>
          <p:cNvSpPr/>
          <p:nvPr/>
        </p:nvSpPr>
        <p:spPr>
          <a:xfrm>
            <a:off x="7596336" y="5661248"/>
            <a:ext cx="360040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Tw Cen MT Condensed Extra Bold" pitchFamily="34" charset="0"/>
              </a:rPr>
              <a:t>\0</a:t>
            </a:r>
            <a:endParaRPr lang="fr-FR" sz="1200" dirty="0">
              <a:latin typeface="Tw Cen MT Condensed Extra Bold" pitchFamily="34" charset="0"/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7236296" y="5661248"/>
            <a:ext cx="360040" cy="288032"/>
          </a:xfrm>
          <a:prstGeom prst="roundRect">
            <a:avLst/>
          </a:prstGeom>
          <a:ln>
            <a:solidFill>
              <a:srgbClr val="FF00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Tw Cen MT Condensed Extra Bold" pitchFamily="34" charset="0"/>
              </a:rPr>
              <a:t>’’</a:t>
            </a:r>
            <a:endParaRPr lang="fr-FR" sz="1600" dirty="0">
              <a:latin typeface="Tw Cen MT Condensed Extra Bold" pitchFamily="34" charset="0"/>
            </a:endParaRPr>
          </a:p>
        </p:txBody>
      </p:sp>
      <p:cxnSp>
        <p:nvCxnSpPr>
          <p:cNvPr id="64" name="Connecteur en angle 63"/>
          <p:cNvCxnSpPr>
            <a:stCxn id="6" idx="3"/>
            <a:endCxn id="30" idx="1"/>
          </p:cNvCxnSpPr>
          <p:nvPr/>
        </p:nvCxnSpPr>
        <p:spPr>
          <a:xfrm flipV="1">
            <a:off x="5580112" y="2060848"/>
            <a:ext cx="504056" cy="129614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>
            <a:stCxn id="8" idx="3"/>
            <a:endCxn id="28" idx="1"/>
          </p:cNvCxnSpPr>
          <p:nvPr/>
        </p:nvCxnSpPr>
        <p:spPr>
          <a:xfrm flipV="1">
            <a:off x="5580112" y="2636912"/>
            <a:ext cx="2088232" cy="10081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10" idx="3"/>
            <a:endCxn id="43" idx="1"/>
          </p:cNvCxnSpPr>
          <p:nvPr/>
        </p:nvCxnSpPr>
        <p:spPr>
          <a:xfrm flipV="1">
            <a:off x="5580112" y="3140968"/>
            <a:ext cx="2448272" cy="7920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>
            <a:stCxn id="12" idx="3"/>
            <a:endCxn id="46" idx="1"/>
          </p:cNvCxnSpPr>
          <p:nvPr/>
        </p:nvCxnSpPr>
        <p:spPr>
          <a:xfrm flipV="1">
            <a:off x="5580112" y="4077072"/>
            <a:ext cx="1440160" cy="1440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/>
          <p:cNvCxnSpPr>
            <a:stCxn id="14" idx="3"/>
            <a:endCxn id="54" idx="1"/>
          </p:cNvCxnSpPr>
          <p:nvPr/>
        </p:nvCxnSpPr>
        <p:spPr>
          <a:xfrm>
            <a:off x="5580112" y="4509120"/>
            <a:ext cx="1584176" cy="3600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>
            <a:stCxn id="16" idx="3"/>
            <a:endCxn id="59" idx="1"/>
          </p:cNvCxnSpPr>
          <p:nvPr/>
        </p:nvCxnSpPr>
        <p:spPr>
          <a:xfrm>
            <a:off x="5580112" y="4797152"/>
            <a:ext cx="1008112" cy="100811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space réservé du numéro de diapositive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3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55776" y="2060848"/>
            <a:ext cx="437491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fr-FR" b="1" cap="small" dirty="0" smtClean="0"/>
              <a:t> </a:t>
            </a:r>
            <a:endParaRPr lang="fr-FR" b="1" dirty="0" smtClean="0"/>
          </a:p>
          <a:p>
            <a:r>
              <a:rPr lang="en-US" b="1" dirty="0" err="1" smtClean="0"/>
              <a:t>Exemple_argv.c</a:t>
            </a:r>
            <a:r>
              <a:rPr lang="en-US" b="1" dirty="0" smtClean="0"/>
              <a:t> </a:t>
            </a:r>
            <a:endParaRPr lang="fr-FR" dirty="0" smtClean="0"/>
          </a:p>
          <a:p>
            <a:r>
              <a:rPr lang="en-US" dirty="0" smtClean="0"/>
              <a:t> </a:t>
            </a:r>
            <a:endParaRPr lang="fr-FR" dirty="0" smtClean="0"/>
          </a:p>
          <a:p>
            <a:r>
              <a:rPr lang="en-US" sz="2000" b="1" dirty="0" smtClean="0">
                <a:latin typeface="Agency FB" pitchFamily="34" charset="0"/>
              </a:rPr>
              <a:t>#include &lt;</a:t>
            </a:r>
            <a:r>
              <a:rPr lang="en-US" sz="2000" b="1" dirty="0" err="1" smtClean="0">
                <a:latin typeface="Agency FB" pitchFamily="34" charset="0"/>
              </a:rPr>
              <a:t>stdio.h</a:t>
            </a:r>
            <a:r>
              <a:rPr lang="en-US" sz="2000" b="1" dirty="0" smtClean="0">
                <a:latin typeface="Agency FB" pitchFamily="34" charset="0"/>
              </a:rPr>
              <a:t>&gt;</a:t>
            </a:r>
            <a:endParaRPr lang="fr-FR" sz="2000" b="1" dirty="0" smtClean="0">
              <a:latin typeface="Agency FB" pitchFamily="34" charset="0"/>
            </a:endParaRPr>
          </a:p>
          <a:p>
            <a:r>
              <a:rPr lang="en-US" sz="2000" b="1" dirty="0" smtClean="0">
                <a:latin typeface="Agency FB" pitchFamily="34" charset="0"/>
              </a:rPr>
              <a:t> </a:t>
            </a:r>
            <a:r>
              <a:rPr lang="fr-FR" sz="2000" b="1" dirty="0" err="1" smtClean="0">
                <a:latin typeface="Agency FB" pitchFamily="34" charset="0"/>
              </a:rPr>
              <a:t>int</a:t>
            </a:r>
            <a:r>
              <a:rPr lang="fr-FR" sz="2000" b="1" dirty="0" smtClean="0">
                <a:latin typeface="Agency FB" pitchFamily="34" charset="0"/>
              </a:rPr>
              <a:t> main (</a:t>
            </a:r>
            <a:r>
              <a:rPr lang="fr-FR" sz="2000" b="1" dirty="0" err="1" smtClean="0">
                <a:solidFill>
                  <a:srgbClr val="C00000"/>
                </a:solidFill>
                <a:latin typeface="Agency FB" pitchFamily="34" charset="0"/>
              </a:rPr>
              <a:t>int</a:t>
            </a:r>
            <a:r>
              <a:rPr lang="fr-FR" sz="2000" b="1" dirty="0" smtClean="0">
                <a:solidFill>
                  <a:srgbClr val="C00000"/>
                </a:solidFill>
                <a:latin typeface="Agency FB" pitchFamily="34" charset="0"/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  <a:latin typeface="Agency FB" pitchFamily="34" charset="0"/>
              </a:rPr>
              <a:t>argc</a:t>
            </a:r>
            <a:r>
              <a:rPr lang="fr-FR" sz="2000" b="1" dirty="0" smtClean="0">
                <a:solidFill>
                  <a:srgbClr val="C00000"/>
                </a:solidFill>
                <a:latin typeface="Agency FB" pitchFamily="34" charset="0"/>
              </a:rPr>
              <a:t>, char *</a:t>
            </a:r>
            <a:r>
              <a:rPr lang="fr-FR" sz="2000" b="1" dirty="0" err="1" smtClean="0">
                <a:solidFill>
                  <a:srgbClr val="C00000"/>
                </a:solidFill>
                <a:latin typeface="Agency FB" pitchFamily="34" charset="0"/>
              </a:rPr>
              <a:t>argv</a:t>
            </a:r>
            <a:r>
              <a:rPr lang="fr-FR" sz="2000" b="1" dirty="0" smtClean="0">
                <a:solidFill>
                  <a:srgbClr val="C00000"/>
                </a:solidFill>
                <a:latin typeface="Agency FB" pitchFamily="34" charset="0"/>
              </a:rPr>
              <a:t>[]</a:t>
            </a:r>
            <a:r>
              <a:rPr lang="fr-FR" sz="2000" b="1" dirty="0" smtClean="0">
                <a:latin typeface="Agency FB" pitchFamily="34" charset="0"/>
              </a:rPr>
              <a:t>) {</a:t>
            </a:r>
          </a:p>
          <a:p>
            <a:r>
              <a:rPr lang="fr-FR" sz="2000" b="1" dirty="0" smtClean="0">
                <a:latin typeface="Agency FB" pitchFamily="34" charset="0"/>
              </a:rPr>
              <a:t>    </a:t>
            </a:r>
            <a:r>
              <a:rPr lang="fr-FR" sz="2000" b="1" dirty="0" err="1" smtClean="0">
                <a:latin typeface="Agency FB" pitchFamily="34" charset="0"/>
              </a:rPr>
              <a:t>int</a:t>
            </a:r>
            <a:r>
              <a:rPr lang="fr-FR" sz="2000" b="1" dirty="0" smtClean="0">
                <a:latin typeface="Agency FB" pitchFamily="34" charset="0"/>
              </a:rPr>
              <a:t> i;</a:t>
            </a:r>
          </a:p>
          <a:p>
            <a:r>
              <a:rPr lang="fr-FR" sz="2000" b="1" dirty="0" smtClean="0">
                <a:latin typeface="Agency FB" pitchFamily="34" charset="0"/>
              </a:rPr>
              <a:t>    printf(‘’%s a reçu en argument :\n’’,</a:t>
            </a:r>
            <a:r>
              <a:rPr lang="fr-FR" sz="2000" b="1" dirty="0" err="1" smtClean="0">
                <a:solidFill>
                  <a:srgbClr val="C00000"/>
                </a:solidFill>
                <a:latin typeface="Agency FB" pitchFamily="34" charset="0"/>
              </a:rPr>
              <a:t>argv</a:t>
            </a:r>
            <a:r>
              <a:rPr lang="fr-FR" sz="2000" b="1" dirty="0" smtClean="0">
                <a:solidFill>
                  <a:srgbClr val="C00000"/>
                </a:solidFill>
                <a:latin typeface="Agency FB" pitchFamily="34" charset="0"/>
              </a:rPr>
              <a:t>[</a:t>
            </a:r>
            <a:r>
              <a:rPr lang="fr-FR" sz="2000" b="1" dirty="0" smtClean="0">
                <a:solidFill>
                  <a:srgbClr val="C00000"/>
                </a:solidFill>
              </a:rPr>
              <a:t>0</a:t>
            </a:r>
            <a:r>
              <a:rPr lang="fr-FR" sz="2000" b="1" dirty="0" smtClean="0">
                <a:solidFill>
                  <a:srgbClr val="C00000"/>
                </a:solidFill>
                <a:latin typeface="Agency FB" pitchFamily="34" charset="0"/>
              </a:rPr>
              <a:t>]</a:t>
            </a:r>
            <a:r>
              <a:rPr lang="fr-FR" sz="2000" b="1" dirty="0" smtClean="0">
                <a:latin typeface="Agency FB" pitchFamily="34" charset="0"/>
              </a:rPr>
              <a:t>);</a:t>
            </a:r>
          </a:p>
          <a:p>
            <a:r>
              <a:rPr lang="fr-FR" sz="2000" b="1" dirty="0" smtClean="0">
                <a:latin typeface="Agency FB" pitchFamily="34" charset="0"/>
              </a:rPr>
              <a:t>    for (i=1 ; i&lt;</a:t>
            </a:r>
            <a:r>
              <a:rPr lang="fr-FR" sz="2000" b="1" dirty="0" err="1" smtClean="0">
                <a:solidFill>
                  <a:srgbClr val="C00000"/>
                </a:solidFill>
                <a:latin typeface="Agency FB" pitchFamily="34" charset="0"/>
              </a:rPr>
              <a:t>argc</a:t>
            </a:r>
            <a:r>
              <a:rPr lang="fr-FR" sz="2000" b="1" dirty="0" smtClean="0">
                <a:latin typeface="Agency FB" pitchFamily="34" charset="0"/>
              </a:rPr>
              <a:t> ; i++)</a:t>
            </a:r>
          </a:p>
          <a:p>
            <a:r>
              <a:rPr lang="fr-FR" sz="2000" b="1" dirty="0" smtClean="0">
                <a:latin typeface="Agency FB" pitchFamily="34" charset="0"/>
              </a:rPr>
              <a:t>           </a:t>
            </a:r>
            <a:r>
              <a:rPr lang="fr-FR" sz="2000" b="1" dirty="0" err="1" smtClean="0">
                <a:latin typeface="Agency FB" pitchFamily="34" charset="0"/>
              </a:rPr>
              <a:t>printf</a:t>
            </a:r>
            <a:r>
              <a:rPr lang="fr-FR" sz="2000" b="1" dirty="0" smtClean="0">
                <a:latin typeface="Agency FB" pitchFamily="34" charset="0"/>
              </a:rPr>
              <a:t>(’’%s\n’’ , </a:t>
            </a:r>
            <a:r>
              <a:rPr lang="fr-FR" sz="2000" b="1" dirty="0" err="1" smtClean="0">
                <a:solidFill>
                  <a:srgbClr val="C00000"/>
                </a:solidFill>
                <a:latin typeface="Agency FB" pitchFamily="34" charset="0"/>
              </a:rPr>
              <a:t>argv</a:t>
            </a:r>
            <a:r>
              <a:rPr lang="fr-FR" sz="2000" b="1" dirty="0" smtClean="0">
                <a:solidFill>
                  <a:srgbClr val="C00000"/>
                </a:solidFill>
                <a:latin typeface="Agency FB" pitchFamily="34" charset="0"/>
              </a:rPr>
              <a:t>[i]</a:t>
            </a:r>
            <a:r>
              <a:rPr lang="fr-FR" sz="2000" b="1" dirty="0" smtClean="0">
                <a:latin typeface="Agency FB" pitchFamily="34" charset="0"/>
              </a:rPr>
              <a:t>);</a:t>
            </a:r>
          </a:p>
          <a:p>
            <a:r>
              <a:rPr lang="fr-FR" sz="2000" b="1" dirty="0" smtClean="0">
                <a:latin typeface="Agency FB" pitchFamily="34" charset="0"/>
              </a:rPr>
              <a:t>    return </a:t>
            </a:r>
            <a:r>
              <a:rPr lang="fr-FR" sz="2000" b="1" dirty="0" smtClean="0"/>
              <a:t>0</a:t>
            </a:r>
            <a:r>
              <a:rPr lang="fr-FR" sz="2000" b="1" dirty="0" smtClean="0">
                <a:latin typeface="Agency FB" pitchFamily="34" charset="0"/>
              </a:rPr>
              <a:t>;</a:t>
            </a:r>
          </a:p>
          <a:p>
            <a:r>
              <a:rPr lang="fr-FR" sz="2000" b="1" dirty="0" smtClean="0">
                <a:latin typeface="Agency FB" pitchFamily="34" charset="0"/>
              </a:rPr>
              <a:t>}</a:t>
            </a:r>
          </a:p>
        </p:txBody>
      </p:sp>
      <p:pic>
        <p:nvPicPr>
          <p:cNvPr id="3" name="Image 2" descr="fichie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988840"/>
            <a:ext cx="57606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2627784" y="1043444"/>
            <a:ext cx="36724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perspectiveRelaxedModerately"/>
              <a:lightRig rig="threePt" dir="t"/>
            </a:scene3d>
          </a:bodyPr>
          <a:lstStyle/>
          <a:p>
            <a:r>
              <a:rPr lang="fr-FR" b="1" dirty="0" smtClean="0">
                <a:latin typeface="Britannic Bold" pitchFamily="34" charset="0"/>
              </a:rPr>
              <a:t>Arguments en ligne de commande</a:t>
            </a:r>
            <a:endParaRPr lang="fr-FR" sz="2400" b="1" i="1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74CD-DEF9-4B60-AFE9-9E796DAAED5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9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fr-FR" dirty="0" smtClean="0"/>
              <a:t>CPE Lyon 4IRC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992</Words>
  <Application>Microsoft Office PowerPoint</Application>
  <PresentationFormat>Affichage à l'écran (4:3)</PresentationFormat>
  <Paragraphs>273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9</vt:i4>
      </vt:variant>
    </vt:vector>
  </HeadingPairs>
  <TitlesOfParts>
    <vt:vector size="23" baseType="lpstr">
      <vt:lpstr>Agency FB</vt:lpstr>
      <vt:lpstr>Arial</vt:lpstr>
      <vt:lpstr>Berlin Sans FB Demi</vt:lpstr>
      <vt:lpstr>Bernard MT Condensed</vt:lpstr>
      <vt:lpstr>Bodoni MT</vt:lpstr>
      <vt:lpstr>Book Antiqua</vt:lpstr>
      <vt:lpstr>Britannic Bold</vt:lpstr>
      <vt:lpstr>Calibri</vt:lpstr>
      <vt:lpstr>Tw Cen MT Condensed Extra Bold</vt:lpstr>
      <vt:lpstr>Conception personnalisée</vt:lpstr>
      <vt:lpstr>2_Conception personnalisée</vt:lpstr>
      <vt:lpstr>Thème Office</vt:lpstr>
      <vt:lpstr>3_Conception personnalisée</vt:lpstr>
      <vt:lpstr>1_Conception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CPE LYON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limane</dc:creator>
  <cp:lastModifiedBy>Tahar LIMANE</cp:lastModifiedBy>
  <cp:revision>75</cp:revision>
  <cp:lastPrinted>2020-09-13T16:22:56Z</cp:lastPrinted>
  <dcterms:created xsi:type="dcterms:W3CDTF">2009-10-02T13:28:40Z</dcterms:created>
  <dcterms:modified xsi:type="dcterms:W3CDTF">2020-09-13T16:23:22Z</dcterms:modified>
</cp:coreProperties>
</file>