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0" r:id="rId4"/>
    <p:sldId id="271" r:id="rId5"/>
    <p:sldId id="272" r:id="rId6"/>
    <p:sldId id="277" r:id="rId7"/>
    <p:sldId id="278" r:id="rId8"/>
    <p:sldId id="273" r:id="rId9"/>
    <p:sldId id="274" r:id="rId10"/>
    <p:sldId id="275" r:id="rId11"/>
    <p:sldId id="276" r:id="rId12"/>
    <p:sldId id="269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095" y="1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218A688E-848F-4CB7-862F-4CCBE37F658C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095" y="9721107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FC6AAF8B-0675-42A7-AD37-28D922F4C0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60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5" y="1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A38E99-CF88-4DA1-8306-5F3FCDE329FB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3"/>
            <a:ext cx="5681980" cy="4605576"/>
          </a:xfrm>
          <a:prstGeom prst="rect">
            <a:avLst/>
          </a:prstGeom>
        </p:spPr>
        <p:txBody>
          <a:bodyPr vert="horz" lIns="94778" tIns="47388" rIns="94778" bIns="4738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5" y="9721107"/>
            <a:ext cx="3077739" cy="511731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3B71BE50-D91A-4B04-BDC8-AF5514D7191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F227-FE6B-46EC-940E-D2C3A4AE4CC1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4ETI – 2012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DA22-92A5-44DF-B85D-BF6CAC1B7E0F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FAE-CB0E-4040-BE25-0B078CC49BC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D0A5-3050-4D26-BA6D-81B730F7D994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9088-9305-44F5-ADE4-E71F5B86C352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4503-DFDF-4D9F-A218-4B1C289E1B04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4DF7-05C6-4A86-A6EB-C5FD7623C5BC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9E2B-706A-41AC-B4AD-1F3234BAF60B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9460-B50F-49B3-A1DA-44EF3D64E58C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FE07-9D13-4CFC-A141-A5DE875EBA2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DE97-297B-4D75-9A7B-0E3B708E87FE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0BC6-DE75-4B27-9B3F-D38BE3BC50BC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5BBA-84DE-46BC-8412-9C1D69080C53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542D-A2B2-4273-85D5-69A51B9E75C1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250F-DC1A-4269-AB5E-63E3F8F1FF80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728F-A8BD-461D-9763-1A4EA3245FC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D8AC-9F55-4AE2-B54F-55749E6CB60E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F86D-0B19-4C12-9538-06A23A2C1641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FF45-C48F-4188-B18A-94F6D2157949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3D1F-7A78-4719-9893-2B0A059B01C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D42-1355-4245-8B1F-0BD9BE8350C4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0431-BC0D-4FC0-8CED-F5303BEE9E32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4755-8641-4785-BE65-63352644A551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13A3-C4FE-412C-9674-4F756E6055F0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4ETI – 2012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FF0E-ED14-4992-8D43-7AC3FD0E4B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71736" y="357166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Britannic Bold" pitchFamily="34" charset="0"/>
              </a:rPr>
              <a:t>Les Processus sous Unix</a:t>
            </a:r>
            <a:endParaRPr lang="fr-FR" sz="2400" b="1" i="1" dirty="0" smtClean="0">
              <a:latin typeface="Britannic Bold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596" y="1214422"/>
            <a:ext cx="81967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0"/>
            <a:r>
              <a:rPr lang="fr-FR" b="1" dirty="0" smtClean="0"/>
              <a:t>Les fonctions fondamentales</a:t>
            </a:r>
            <a:endParaRPr lang="fr-FR" b="1" i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pPr algn="ctr"/>
            <a:r>
              <a:rPr lang="fr-FR" b="1" u="sng" cap="small" dirty="0" smtClean="0">
                <a:latin typeface="Agency FB" pitchFamily="34" charset="0"/>
              </a:rPr>
              <a:t>Duplication (Création) de Processus</a:t>
            </a:r>
            <a:endParaRPr lang="fr-FR" b="1" dirty="0" smtClean="0">
              <a:latin typeface="Agency FB" pitchFamily="34" charset="0"/>
            </a:endParaRPr>
          </a:p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pid_t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fork</a:t>
            </a:r>
            <a:r>
              <a:rPr lang="fr-FR" b="1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FF0000"/>
                </a:solidFill>
              </a:rPr>
              <a:t>void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fr-FR" b="1" dirty="0" smtClean="0"/>
              <a:t>Tout processus a un seul père.</a:t>
            </a:r>
          </a:p>
          <a:p>
            <a:pPr algn="ctr"/>
            <a:r>
              <a:rPr lang="fr-FR" b="1" dirty="0" smtClean="0"/>
              <a:t>Tout processus peut avoir zéro ou plusieurs processus fils.</a:t>
            </a:r>
          </a:p>
          <a:p>
            <a:pPr algn="ctr"/>
            <a:r>
              <a:rPr lang="fr-FR" dirty="0" smtClean="0"/>
              <a:t> </a:t>
            </a:r>
            <a:endParaRPr lang="fr-FR" b="1" dirty="0" smtClean="0"/>
          </a:p>
          <a:p>
            <a:r>
              <a:rPr lang="fr-FR" dirty="0" smtClean="0"/>
              <a:t> </a:t>
            </a:r>
            <a:endParaRPr lang="fr-FR" b="1" dirty="0" smtClean="0"/>
          </a:p>
          <a:p>
            <a:pPr algn="ctr"/>
            <a:r>
              <a:rPr lang="fr-FR" b="1" u="sng" cap="small" dirty="0" smtClean="0">
                <a:latin typeface="Agency FB" pitchFamily="34" charset="0"/>
              </a:rPr>
              <a:t>Recouvrement (Chargement) de Processus</a:t>
            </a:r>
            <a:endParaRPr lang="fr-FR" b="1" dirty="0" smtClean="0"/>
          </a:p>
          <a:p>
            <a:pPr algn="ctr"/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execl</a:t>
            </a:r>
            <a:r>
              <a:rPr lang="en-GB" b="1" dirty="0" smtClean="0"/>
              <a:t>(char *path, char *arg0, char *arg1, ... , char *</a:t>
            </a:r>
            <a:r>
              <a:rPr lang="en-GB" b="1" dirty="0" err="1" smtClean="0"/>
              <a:t>argn</a:t>
            </a:r>
            <a:r>
              <a:rPr lang="en-GB" b="1" dirty="0" smtClean="0"/>
              <a:t>, (char *)0) </a:t>
            </a:r>
            <a:endParaRPr lang="fr-FR" b="1" dirty="0" smtClean="0"/>
          </a:p>
          <a:p>
            <a:pPr algn="ctr"/>
            <a:r>
              <a:rPr lang="en-GB" b="1" dirty="0" err="1" smtClean="0">
                <a:solidFill>
                  <a:srgbClr val="FF0000"/>
                </a:solidFill>
              </a:rPr>
              <a:t>int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execv</a:t>
            </a:r>
            <a:r>
              <a:rPr lang="en-GB" b="1" dirty="0" smtClean="0">
                <a:solidFill>
                  <a:srgbClr val="FF0000"/>
                </a:solidFill>
              </a:rPr>
              <a:t>(char *path, char *</a:t>
            </a:r>
            <a:r>
              <a:rPr lang="en-GB" b="1" dirty="0" err="1" smtClean="0">
                <a:solidFill>
                  <a:srgbClr val="FF0000"/>
                </a:solidFill>
              </a:rPr>
              <a:t>argv</a:t>
            </a:r>
            <a:r>
              <a:rPr lang="en-GB" b="1" dirty="0" smtClean="0">
                <a:solidFill>
                  <a:srgbClr val="FF0000"/>
                </a:solidFill>
              </a:rPr>
              <a:t>[]) 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ctr"/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 err="1" smtClean="0"/>
              <a:t>execle</a:t>
            </a:r>
            <a:r>
              <a:rPr lang="en-GB" b="1" dirty="0" smtClean="0"/>
              <a:t>(char *path, char *arg0, char *arg1, ... , char *</a:t>
            </a:r>
            <a:r>
              <a:rPr lang="en-GB" b="1" dirty="0" err="1" smtClean="0"/>
              <a:t>argn</a:t>
            </a:r>
            <a:r>
              <a:rPr lang="en-GB" b="1" dirty="0" smtClean="0"/>
              <a:t>, (char *)0, char **</a:t>
            </a:r>
            <a:r>
              <a:rPr lang="en-GB" b="1" dirty="0" err="1" smtClean="0"/>
              <a:t>envp</a:t>
            </a:r>
            <a:r>
              <a:rPr lang="en-GB" b="1" dirty="0" smtClean="0"/>
              <a:t>) </a:t>
            </a:r>
            <a:endParaRPr lang="fr-FR" b="1" dirty="0" smtClean="0"/>
          </a:p>
          <a:p>
            <a:pPr algn="ctr"/>
            <a:r>
              <a:rPr lang="en-GB" b="1" dirty="0" err="1" smtClean="0">
                <a:solidFill>
                  <a:srgbClr val="FF0000"/>
                </a:solidFill>
              </a:rPr>
              <a:t>int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execlp</a:t>
            </a:r>
            <a:r>
              <a:rPr lang="en-GB" b="1" dirty="0" smtClean="0">
                <a:solidFill>
                  <a:srgbClr val="FF0000"/>
                </a:solidFill>
              </a:rPr>
              <a:t>(char *file, char *arg0, char *arg1, ... , char *</a:t>
            </a:r>
            <a:r>
              <a:rPr lang="en-GB" b="1" dirty="0" err="1" smtClean="0">
                <a:solidFill>
                  <a:srgbClr val="FF0000"/>
                </a:solidFill>
              </a:rPr>
              <a:t>argn</a:t>
            </a:r>
            <a:r>
              <a:rPr lang="en-GB" b="1" dirty="0" smtClean="0">
                <a:solidFill>
                  <a:srgbClr val="FF0000"/>
                </a:solidFill>
              </a:rPr>
              <a:t>, (char *)0) </a:t>
            </a:r>
            <a:endParaRPr lang="fr-FR" b="1" dirty="0" smtClean="0">
              <a:solidFill>
                <a:srgbClr val="FF0000"/>
              </a:solidFill>
            </a:endParaRPr>
          </a:p>
          <a:p>
            <a:pPr algn="ctr"/>
            <a:r>
              <a:rPr lang="fr-FR" b="1" dirty="0" err="1" smtClean="0"/>
              <a:t>int</a:t>
            </a:r>
            <a:r>
              <a:rPr lang="fr-FR" b="1" dirty="0" smtClean="0"/>
              <a:t> </a:t>
            </a:r>
            <a:r>
              <a:rPr lang="fr-FR" b="1" dirty="0" err="1" smtClean="0"/>
              <a:t>execvp</a:t>
            </a:r>
            <a:r>
              <a:rPr lang="fr-FR" b="1" dirty="0" smtClean="0"/>
              <a:t>(char *file, char *</a:t>
            </a:r>
            <a:r>
              <a:rPr lang="fr-FR" b="1" dirty="0" err="1" smtClean="0"/>
              <a:t>argv</a:t>
            </a:r>
            <a:r>
              <a:rPr lang="fr-FR" b="1" dirty="0" smtClean="0"/>
              <a:t>[]) </a:t>
            </a:r>
          </a:p>
          <a:p>
            <a:pPr algn="ctr"/>
            <a:r>
              <a:rPr lang="fr-FR" b="1" dirty="0" err="1" smtClean="0"/>
              <a:t>int</a:t>
            </a:r>
            <a:r>
              <a:rPr lang="fr-FR" b="1" dirty="0" smtClean="0"/>
              <a:t> </a:t>
            </a:r>
            <a:r>
              <a:rPr lang="fr-FR" b="1" dirty="0" err="1" smtClean="0"/>
              <a:t>execve</a:t>
            </a:r>
            <a:r>
              <a:rPr lang="fr-FR" b="1" dirty="0" smtClean="0"/>
              <a:t>(char *</a:t>
            </a:r>
            <a:r>
              <a:rPr lang="fr-FR" b="1" dirty="0" err="1" smtClean="0"/>
              <a:t>path</a:t>
            </a:r>
            <a:r>
              <a:rPr lang="fr-FR" b="1" dirty="0" smtClean="0"/>
              <a:t>, char *</a:t>
            </a:r>
            <a:r>
              <a:rPr lang="fr-FR" b="1" dirty="0" err="1" smtClean="0"/>
              <a:t>argv</a:t>
            </a:r>
            <a:r>
              <a:rPr lang="fr-FR" b="1" dirty="0" smtClean="0"/>
              <a:t>[], char **</a:t>
            </a:r>
            <a:r>
              <a:rPr lang="fr-FR" b="1" dirty="0" err="1" smtClean="0"/>
              <a:t>envp</a:t>
            </a:r>
            <a:r>
              <a:rPr lang="fr-FR" b="1" dirty="0" smtClean="0"/>
              <a:t>) 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AD2A-8801-474E-BF09-34AC1806CF0F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43042" y="2143116"/>
            <a:ext cx="6858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main() {		</a:t>
            </a:r>
          </a:p>
          <a:p>
            <a:r>
              <a:rPr lang="fr-FR" dirty="0" smtClean="0">
                <a:latin typeface="Tw Cen MT Condensed Extra Bold" pitchFamily="34" charset="0"/>
              </a:rPr>
              <a:t>   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pid</a:t>
            </a:r>
            <a:r>
              <a:rPr lang="fr-FR" dirty="0" smtClean="0">
                <a:latin typeface="Tw Cen MT Condensed Extra Bold" pitchFamily="34" charset="0"/>
              </a:rPr>
              <a:t>, </a:t>
            </a:r>
            <a:r>
              <a:rPr lang="fr-FR" dirty="0" err="1" smtClean="0">
                <a:latin typeface="Tw Cen MT Condensed Extra Bold" pitchFamily="34" charset="0"/>
              </a:rPr>
              <a:t>status</a:t>
            </a:r>
            <a:r>
              <a:rPr lang="fr-FR" dirty="0" smtClean="0">
                <a:latin typeface="Tw Cen MT Condensed Extra Bold" pitchFamily="34" charset="0"/>
              </a:rPr>
              <a:t> ;	</a:t>
            </a:r>
          </a:p>
          <a:p>
            <a:r>
              <a:rPr lang="fr-FR" dirty="0" smtClean="0">
                <a:latin typeface="Tw Cen MT Condensed Extra Bold" pitchFamily="34" charset="0"/>
              </a:rPr>
              <a:t>   if (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!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  <a:r>
              <a:rPr lang="fr-FR" dirty="0" smtClean="0">
                <a:latin typeface="Tw Cen MT Condensed Extra Bold" pitchFamily="34" charset="0"/>
              </a:rPr>
              <a:t> )	</a:t>
            </a:r>
          </a:p>
          <a:p>
            <a:r>
              <a:rPr lang="fr-FR" dirty="0" smtClean="0">
                <a:latin typeface="Tw Cen MT Condensed Extra Bold" pitchFamily="34" charset="0"/>
              </a:rPr>
              <a:t>   { </a:t>
            </a:r>
          </a:p>
          <a:p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fils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sleep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(60);</a:t>
            </a:r>
          </a:p>
          <a:p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exit(10);</a:t>
            </a:r>
          </a:p>
          <a:p>
            <a:r>
              <a:rPr lang="fr-FR" dirty="0" smtClean="0">
                <a:latin typeface="Tw Cen MT Condensed Extra Bold" pitchFamily="34" charset="0"/>
              </a:rPr>
              <a:t>   }</a:t>
            </a:r>
          </a:p>
          <a:p>
            <a:r>
              <a:rPr lang="fr-FR" dirty="0" smtClean="0">
                <a:latin typeface="Tw Cen MT Condensed Extra Bold" pitchFamily="34" charset="0"/>
              </a:rPr>
              <a:t> 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père terminé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   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4612" y="714356"/>
            <a:ext cx="37951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Le père n’attend pas son fils 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mais se termine avant celui ci. 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Le fils devient orphelin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CE5D-9D06-44D1-BBBF-004443FBB6A9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42976" y="973849"/>
            <a:ext cx="7461472" cy="59093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main (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int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argc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, char*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argv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[]) { 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char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*f[20];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status,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, </a:t>
            </a:r>
            <a:r>
              <a:rPr lang="en-GB" dirty="0">
                <a:latin typeface="Berlin Sans FB Demi" pitchFamily="34" charset="0"/>
                <a:cs typeface="Tahoma" pitchFamily="34" charset="0"/>
              </a:rPr>
              <a:t>j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 = 0;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for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(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=1 ;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&lt;=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argc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;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++) { 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  if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(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fork()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==0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) {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       </a:t>
            </a:r>
            <a:r>
              <a:rPr lang="en-GB" dirty="0" err="1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execlp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argv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[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], 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argv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[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], NULL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)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;</a:t>
            </a:r>
          </a:p>
          <a:p>
            <a:r>
              <a:rPr lang="en-GB" dirty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      exit(3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);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  }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wait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(&amp;status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);</a:t>
            </a:r>
          </a:p>
          <a:p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  <a:cs typeface="Tahoma" pitchFamily="34" charset="0"/>
              </a:rPr>
              <a:t>      </a:t>
            </a:r>
            <a:r>
              <a:rPr lang="fr-FR" dirty="0" smtClean="0">
                <a:latin typeface="Tw Cen MT Condensed Extra Bold" panose="020B0803020202020204" pitchFamily="34" charset="0"/>
              </a:rPr>
              <a:t>if </a:t>
            </a:r>
            <a:r>
              <a:rPr lang="fr-FR" dirty="0">
                <a:latin typeface="Tw Cen MT Condensed Extra Bold" panose="020B0803020202020204" pitchFamily="34" charset="0"/>
              </a:rPr>
              <a:t>(WIFEXITED(</a:t>
            </a:r>
            <a:r>
              <a:rPr lang="fr-FR" dirty="0" err="1">
                <a:latin typeface="Tw Cen MT Condensed Extra Bold" panose="020B0803020202020204" pitchFamily="34" charset="0"/>
              </a:rPr>
              <a:t>status</a:t>
            </a:r>
            <a:r>
              <a:rPr lang="fr-FR" dirty="0">
                <a:latin typeface="Tw Cen MT Condensed Extra Bold" panose="020B0803020202020204" pitchFamily="34" charset="0"/>
              </a:rPr>
              <a:t>)) { </a:t>
            </a:r>
            <a:endParaRPr lang="fr-FR" dirty="0" smtClean="0">
              <a:latin typeface="Tw Cen MT Condensed Extra Bold" panose="020B0803020202020204" pitchFamily="34" charset="0"/>
            </a:endParaRPr>
          </a:p>
          <a:p>
            <a:r>
              <a:rPr lang="fr-FR" dirty="0" smtClean="0">
                <a:latin typeface="Tw Cen MT Condensed Extra Bold" panose="020B0803020202020204" pitchFamily="34" charset="0"/>
              </a:rPr>
              <a:t>           	</a:t>
            </a:r>
            <a:r>
              <a:rPr lang="fr-FR" dirty="0" err="1" smtClean="0">
                <a:latin typeface="Tw Cen MT Condensed Extra Bold" panose="020B0803020202020204" pitchFamily="34" charset="0"/>
              </a:rPr>
              <a:t>printf</a:t>
            </a:r>
            <a:r>
              <a:rPr lang="fr-FR" dirty="0" smtClean="0">
                <a:latin typeface="Tw Cen MT Condensed Extra Bold" panose="020B0803020202020204" pitchFamily="34" charset="0"/>
              </a:rPr>
              <a:t>("Terminaison </a:t>
            </a:r>
            <a:r>
              <a:rPr lang="fr-FR" dirty="0">
                <a:latin typeface="Tw Cen MT Condensed Extra Bold" panose="020B0803020202020204" pitchFamily="34" charset="0"/>
              </a:rPr>
              <a:t>normale du processus fils.\n</a:t>
            </a:r>
            <a:r>
              <a:rPr lang="fr-FR" dirty="0" smtClean="0">
                <a:latin typeface="Tw Cen MT Condensed Extra Bold" panose="020B0803020202020204" pitchFamily="34" charset="0"/>
              </a:rPr>
              <a:t>"); 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>
                <a:latin typeface="Tw Cen MT Condensed Extra Bold" pitchFamily="34" charset="0"/>
                <a:cs typeface="Tahoma" pitchFamily="34" charset="0"/>
              </a:rPr>
              <a:t>	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if( </a:t>
            </a:r>
            <a:r>
              <a:rPr lang="fr-FR" dirty="0" smtClean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WEXITSTATUS(</a:t>
            </a:r>
            <a:r>
              <a:rPr lang="fr-FR" dirty="0" err="1" smtClean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status</a:t>
            </a:r>
            <a:r>
              <a:rPr lang="fr-FR" dirty="0" smtClean="0">
                <a:solidFill>
                  <a:schemeClr val="accent1"/>
                </a:solidFill>
                <a:latin typeface="Tw Cen MT Condensed Extra Bold" panose="020B0803020202020204" pitchFamily="34" charset="0"/>
              </a:rPr>
              <a:t>)</a:t>
            </a:r>
            <a:r>
              <a:rPr lang="fr-FR" dirty="0" smtClean="0">
                <a:latin typeface="Tw Cen MT Condensed Extra Bold" panose="020B0803020202020204" pitchFamily="34" charset="0"/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w Cen MT Condensed Extra Bold" pitchFamily="34" charset="0"/>
                <a:cs typeface="Tahoma" pitchFamily="34" charset="0"/>
              </a:rPr>
              <a:t>== 3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) {   </a:t>
            </a:r>
            <a:r>
              <a:rPr lang="en-GB" sz="1400" dirty="0" smtClean="0">
                <a:latin typeface="Tw Cen MT Condensed Extra Bold" pitchFamily="34" charset="0"/>
                <a:cs typeface="Tahoma" pitchFamily="34" charset="0"/>
              </a:rPr>
              <a:t>//</a:t>
            </a:r>
            <a:r>
              <a:rPr lang="fr-FR" sz="1400" dirty="0" smtClean="0">
                <a:latin typeface="Tw Cen MT Condensed" pitchFamily="34" charset="0"/>
                <a:cs typeface="Tahoma" pitchFamily="34" charset="0"/>
              </a:rPr>
              <a:t>récupérer le code de retour</a:t>
            </a:r>
            <a:r>
              <a:rPr lang="en-GB" sz="1400" dirty="0" smtClean="0">
                <a:latin typeface="Tw Cen MT Condensed Extra Bold" pitchFamily="34" charset="0"/>
                <a:cs typeface="Tahoma" pitchFamily="34" charset="0"/>
              </a:rPr>
              <a:t> </a:t>
            </a:r>
            <a:endParaRPr lang="fr-FR" sz="1400" dirty="0">
              <a:latin typeface="Tw Cen MT Condensed" pitchFamily="34" charset="0"/>
              <a:cs typeface="Tahoma" pitchFamily="34" charset="0"/>
            </a:endParaRPr>
          </a:p>
          <a:p>
            <a:pPr lvl="2"/>
            <a:r>
              <a:rPr lang="en-GB" dirty="0">
                <a:latin typeface="Tw Cen MT Condensed Extra Bold" pitchFamily="34" charset="0"/>
                <a:cs typeface="Tahoma" pitchFamily="34" charset="0"/>
              </a:rPr>
              <a:t>   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f[</a:t>
            </a:r>
            <a:r>
              <a:rPr lang="en-GB" dirty="0" smtClean="0">
                <a:latin typeface="Berlin Sans FB Demi" pitchFamily="34" charset="0"/>
                <a:cs typeface="Tahoma" pitchFamily="34" charset="0"/>
              </a:rPr>
              <a:t>j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] =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(char *)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malloc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(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strlen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(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argv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[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])+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1);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pPr lvl="2"/>
            <a:r>
              <a:rPr lang="fr-FR" dirty="0">
                <a:latin typeface="Tw Cen MT Condensed Extra Bold" pitchFamily="34" charset="0"/>
                <a:cs typeface="Tahoma" pitchFamily="34" charset="0"/>
              </a:rPr>
              <a:t>    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   </a:t>
            </a:r>
            <a:r>
              <a:rPr lang="fr-FR" dirty="0" err="1" smtClean="0">
                <a:latin typeface="Tw Cen MT Condensed Extra Bold" pitchFamily="34" charset="0"/>
                <a:cs typeface="Tahoma" pitchFamily="34" charset="0"/>
              </a:rPr>
              <a:t>strcpy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(f[</a:t>
            </a:r>
            <a:r>
              <a:rPr lang="fr-FR" dirty="0" smtClean="0">
                <a:latin typeface="Berlin Sans FB Demi" pitchFamily="34" charset="0"/>
                <a:cs typeface="Tahoma" pitchFamily="34" charset="0"/>
              </a:rPr>
              <a:t>j</a:t>
            </a:r>
            <a:r>
              <a:rPr lang="fr-FR" dirty="0">
                <a:latin typeface="Tw Cen MT Condensed Extra Bold" pitchFamily="34" charset="0"/>
                <a:cs typeface="Tahoma" pitchFamily="34" charset="0"/>
              </a:rPr>
              <a:t>],</a:t>
            </a:r>
            <a:r>
              <a:rPr lang="fr-FR" dirty="0" err="1">
                <a:latin typeface="Tw Cen MT Condensed Extra Bold" pitchFamily="34" charset="0"/>
                <a:cs typeface="Tahoma" pitchFamily="34" charset="0"/>
              </a:rPr>
              <a:t>argv</a:t>
            </a:r>
            <a:r>
              <a:rPr lang="fr-FR" dirty="0">
                <a:latin typeface="Tw Cen MT Condensed Extra Bold" pitchFamily="34" charset="0"/>
                <a:cs typeface="Tahoma" pitchFamily="34" charset="0"/>
              </a:rPr>
              <a:t>[i]); 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  </a:t>
            </a:r>
            <a:r>
              <a:rPr lang="fr-FR" sz="1400" dirty="0" smtClean="0">
                <a:latin typeface="Tw Cen MT Condensed" pitchFamily="34" charset="0"/>
                <a:cs typeface="Tahoma" pitchFamily="34" charset="0"/>
              </a:rPr>
              <a:t>// </a:t>
            </a:r>
            <a:r>
              <a:rPr lang="fr-FR" sz="1400" dirty="0" err="1" smtClean="0">
                <a:latin typeface="Tw Cen MT Condensed" pitchFamily="34" charset="0"/>
                <a:cs typeface="Tahoma" pitchFamily="34" charset="0"/>
              </a:rPr>
              <a:t>strcpy</a:t>
            </a:r>
            <a:r>
              <a:rPr lang="fr-FR" sz="1400" dirty="0" smtClean="0">
                <a:latin typeface="Tw Cen MT Condensed" pitchFamily="34" charset="0"/>
                <a:cs typeface="Tahoma" pitchFamily="34" charset="0"/>
              </a:rPr>
              <a:t>(s1</a:t>
            </a:r>
            <a:r>
              <a:rPr lang="fr-FR" sz="1400" dirty="0">
                <a:latin typeface="Tw Cen MT Condensed" pitchFamily="34" charset="0"/>
                <a:cs typeface="Tahoma" pitchFamily="34" charset="0"/>
              </a:rPr>
              <a:t>, </a:t>
            </a:r>
            <a:r>
              <a:rPr lang="fr-FR" sz="1400" dirty="0" smtClean="0">
                <a:latin typeface="Tw Cen MT Condensed" pitchFamily="34" charset="0"/>
                <a:cs typeface="Tahoma" pitchFamily="34" charset="0"/>
              </a:rPr>
              <a:t>s2</a:t>
            </a:r>
            <a:r>
              <a:rPr lang="fr-FR" sz="1400" dirty="0">
                <a:latin typeface="Tw Cen MT Condensed" pitchFamily="34" charset="0"/>
                <a:cs typeface="Tahoma" pitchFamily="34" charset="0"/>
              </a:rPr>
              <a:t>) : copie la chaîne de caractère s2 dans s1</a:t>
            </a:r>
            <a:endParaRPr lang="fr-FR" sz="1400" dirty="0">
              <a:latin typeface="Tw Cen MT Condensed Extra Bold" pitchFamily="34" charset="0"/>
              <a:cs typeface="Tahoma" pitchFamily="34" charset="0"/>
            </a:endParaRPr>
          </a:p>
          <a:p>
            <a:pPr lvl="2"/>
            <a:r>
              <a:rPr lang="fr-FR" dirty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      </a:t>
            </a:r>
            <a:r>
              <a:rPr lang="en-GB" dirty="0" smtClean="0">
                <a:latin typeface="Berlin Sans FB Demi" pitchFamily="34" charset="0"/>
                <a:cs typeface="Tahoma" pitchFamily="34" charset="0"/>
              </a:rPr>
              <a:t>j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++;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 	}</a:t>
            </a:r>
          </a:p>
          <a:p>
            <a:r>
              <a:rPr lang="en-GB" dirty="0">
                <a:latin typeface="Tw Cen MT Condensed Extra Bold" pitchFamily="34" charset="0"/>
                <a:cs typeface="Tahoma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 }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  }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 if(</a:t>
            </a:r>
            <a:r>
              <a:rPr lang="fr-FR" dirty="0" smtClean="0">
                <a:latin typeface="Berlin Sans FB Demi" pitchFamily="34" charset="0"/>
                <a:cs typeface="Tahoma" pitchFamily="34" charset="0"/>
              </a:rPr>
              <a:t>j 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!= 0) 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for 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(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=0;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&lt;</a:t>
            </a:r>
            <a:r>
              <a:rPr lang="en-GB" dirty="0">
                <a:latin typeface="Berlin Sans FB Demi" pitchFamily="34" charset="0"/>
                <a:cs typeface="Tahoma" pitchFamily="34" charset="0"/>
              </a:rPr>
              <a:t>j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; </a:t>
            </a:r>
            <a:r>
              <a:rPr lang="en-GB" dirty="0" err="1">
                <a:latin typeface="Tw Cen MT Condensed Extra Bold" pitchFamily="34" charset="0"/>
                <a:cs typeface="Tahoma" pitchFamily="34" charset="0"/>
              </a:rPr>
              <a:t>i</a:t>
            </a:r>
            <a:r>
              <a:rPr lang="en-GB" dirty="0">
                <a:latin typeface="Tw Cen MT Condensed Extra Bold" pitchFamily="34" charset="0"/>
                <a:cs typeface="Tahoma" pitchFamily="34" charset="0"/>
              </a:rPr>
              <a:t>++) </a:t>
            </a:r>
            <a:r>
              <a:rPr lang="en-GB" dirty="0" err="1" smtClean="0">
                <a:latin typeface="Tw Cen MT Condensed Extra Bold" pitchFamily="34" charset="0"/>
                <a:cs typeface="Tahoma" pitchFamily="34" charset="0"/>
              </a:rPr>
              <a:t>printf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(“%s\n”, f[</a:t>
            </a:r>
            <a:r>
              <a:rPr lang="en-GB" dirty="0" err="1" smtClean="0">
                <a:latin typeface="Berlin Sans FB Demi" pitchFamily="34" charset="0"/>
                <a:cs typeface="Tahoma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  <a:cs typeface="Tahoma" pitchFamily="34" charset="0"/>
              </a:rPr>
              <a:t>]) ;</a:t>
            </a:r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  <a:p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  return </a:t>
            </a:r>
            <a:r>
              <a:rPr lang="fr-FR" dirty="0">
                <a:latin typeface="Tw Cen MT Condensed Extra Bold" pitchFamily="34" charset="0"/>
                <a:cs typeface="Tahoma" pitchFamily="34" charset="0"/>
              </a:rPr>
              <a:t>0;</a:t>
            </a:r>
          </a:p>
          <a:p>
            <a:r>
              <a:rPr lang="fr-FR" dirty="0" smtClean="0">
                <a:latin typeface="Tw Cen MT Condensed Extra Bold" pitchFamily="34" charset="0"/>
                <a:cs typeface="Tahoma" pitchFamily="34" charset="0"/>
              </a:rPr>
              <a:t>}</a:t>
            </a:r>
            <a:endParaRPr lang="fr-FR" dirty="0">
              <a:latin typeface="Tw Cen MT Condensed Extra Bold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976" y="19027"/>
            <a:ext cx="65312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Commenter ce programme 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(préciser la fonctionnalité réalisée par ce programme).</a:t>
            </a:r>
            <a:endParaRPr lang="fr-FR" sz="2400" dirty="0">
              <a:solidFill>
                <a:srgbClr val="FF0000"/>
              </a:solidFill>
              <a:latin typeface="Tw Cen MT Condensed Extra Bold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ACA1-C98C-47A2-BBD5-89D66E2D8F13}" type="datetime1">
              <a:rPr lang="fr-FR" smtClean="0"/>
              <a:pPr/>
              <a:t>13/09/2020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728" y="285728"/>
            <a:ext cx="594925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w Cen MT Condensed" pitchFamily="34" charset="0"/>
              </a:rPr>
              <a:t>Considérer </a:t>
            </a:r>
            <a:r>
              <a:rPr lang="fr-FR" sz="1600" dirty="0">
                <a:latin typeface="Tw Cen MT Condensed" pitchFamily="34" charset="0"/>
              </a:rPr>
              <a:t>le programme suivant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</a:t>
            </a: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main </a:t>
            </a:r>
            <a:r>
              <a:rPr lang="fr-FR" dirty="0" smtClean="0">
                <a:latin typeface="Tw Cen MT Condensed Extra Bold" pitchFamily="34" charset="0"/>
              </a:rPr>
              <a:t>( ) </a:t>
            </a:r>
            <a:r>
              <a:rPr lang="fr-FR" dirty="0">
                <a:latin typeface="Tw Cen MT Condensed Extra Bold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n=0;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pid_t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pid</a:t>
            </a:r>
            <a:r>
              <a:rPr lang="en-GB" dirty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status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if ( ( 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pid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 = fork ()</a:t>
            </a:r>
            <a:r>
              <a:rPr lang="en-GB" dirty="0">
                <a:latin typeface="Tw Cen MT Condensed Extra Bold" pitchFamily="34" charset="0"/>
              </a:rPr>
              <a:t>) == -1 )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exit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( -1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) </a:t>
            </a:r>
            <a:r>
              <a:rPr lang="en-GB" dirty="0" smtClean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if</a:t>
            </a:r>
            <a:r>
              <a:rPr lang="en-GB" dirty="0">
                <a:latin typeface="Tw Cen MT Condensed Extra Bold" pitchFamily="34" charset="0"/>
              </a:rPr>
              <a:t>( </a:t>
            </a:r>
            <a:r>
              <a:rPr lang="en-GB" dirty="0" err="1">
                <a:latin typeface="Tw Cen MT Condensed Extra Bold" pitchFamily="34" charset="0"/>
              </a:rPr>
              <a:t>pid</a:t>
            </a:r>
            <a:r>
              <a:rPr lang="en-GB" dirty="0">
                <a:latin typeface="Tw Cen MT Condensed Extra Bold" pitchFamily="34" charset="0"/>
              </a:rPr>
              <a:t> != 0) {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   </a:t>
            </a:r>
            <a:r>
              <a:rPr lang="en-GB" dirty="0" smtClean="0">
                <a:latin typeface="Tw Cen MT Condensed Extra Bold" pitchFamily="34" charset="0"/>
              </a:rPr>
              <a:t> n</a:t>
            </a:r>
            <a:r>
              <a:rPr lang="en-GB" dirty="0">
                <a:latin typeface="Tw Cen MT Condensed Extra Bold" pitchFamily="34" charset="0"/>
              </a:rPr>
              <a:t>++;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        wait (&amp; status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) </a:t>
            </a:r>
            <a:r>
              <a:rPr lang="en-GB" dirty="0" smtClean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   </a:t>
            </a:r>
            <a:r>
              <a:rPr lang="en-GB" dirty="0" smtClean="0">
                <a:latin typeface="Tw Cen MT Condensed Extra Bold" pitchFamily="34" charset="0"/>
              </a:rPr>
              <a:t> if </a:t>
            </a:r>
            <a:r>
              <a:rPr lang="en-GB" dirty="0">
                <a:latin typeface="Tw Cen MT Condensed Extra Bold" pitchFamily="34" charset="0"/>
              </a:rPr>
              <a:t>( </a:t>
            </a:r>
            <a:r>
              <a:rPr lang="en-GB" dirty="0">
                <a:solidFill>
                  <a:schemeClr val="accent1"/>
                </a:solidFill>
                <a:latin typeface="Tw Cen MT Condensed Extra Bold" pitchFamily="34" charset="0"/>
              </a:rPr>
              <a:t>WIFEXITED</a:t>
            </a:r>
            <a:r>
              <a:rPr lang="en-GB" dirty="0">
                <a:latin typeface="Tw Cen MT Condensed Extra Bold" pitchFamily="34" charset="0"/>
              </a:rPr>
              <a:t> ( status )) n = n + </a:t>
            </a:r>
            <a:r>
              <a:rPr lang="en-GB" dirty="0">
                <a:solidFill>
                  <a:schemeClr val="accent1"/>
                </a:solidFill>
                <a:latin typeface="Tw Cen MT Condensed Extra Bold" pitchFamily="34" charset="0"/>
              </a:rPr>
              <a:t>WEXITSTATUS</a:t>
            </a:r>
            <a:r>
              <a:rPr lang="en-GB" dirty="0">
                <a:latin typeface="Tw Cen MT Condensed Extra Bold" pitchFamily="34" charset="0"/>
              </a:rPr>
              <a:t> (status);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else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>
                <a:latin typeface="Tw Cen MT Condensed Extra Bold" pitchFamily="34" charset="0"/>
              </a:rPr>
              <a:t>{ </a:t>
            </a:r>
            <a:r>
              <a:rPr lang="fr-FR" dirty="0" smtClean="0">
                <a:latin typeface="Tw Cen MT Condensed Extra Bold" pitchFamily="34" charset="0"/>
              </a:rPr>
              <a:t>n++</a:t>
            </a:r>
            <a:r>
              <a:rPr lang="fr-FR" dirty="0">
                <a:latin typeface="Tw Cen MT Condensed Extra Bold" pitchFamily="34" charset="0"/>
              </a:rPr>
              <a:t> ; }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>
                <a:latin typeface="Tw Cen MT Condensed Extra Bold" pitchFamily="34" charset="0"/>
              </a:rPr>
              <a:t>("[% d ] : valeur de n est %d\n", </a:t>
            </a:r>
            <a:r>
              <a:rPr lang="fr-FR" dirty="0" err="1">
                <a:latin typeface="Tw Cen MT Condensed Extra Bold" pitchFamily="34" charset="0"/>
              </a:rPr>
              <a:t>getpid</a:t>
            </a:r>
            <a:r>
              <a:rPr lang="fr-FR" dirty="0">
                <a:latin typeface="Tw Cen MT Condensed Extra Bold" pitchFamily="34" charset="0"/>
              </a:rPr>
              <a:t> </a:t>
            </a:r>
            <a:r>
              <a:rPr lang="fr-FR" dirty="0" smtClean="0">
                <a:latin typeface="Tw Cen MT Condensed Extra Bold" pitchFamily="34" charset="0"/>
              </a:rPr>
              <a:t>(), n</a:t>
            </a:r>
            <a:r>
              <a:rPr lang="fr-FR" dirty="0">
                <a:latin typeface="Tw Cen MT Condensed Extra Bold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 </a:t>
            </a:r>
            <a:r>
              <a:rPr lang="fr-FR" dirty="0">
                <a:solidFill>
                  <a:srgbClr val="FF0000"/>
                </a:solidFill>
                <a:latin typeface="Tw Cen MT Condensed Extra Bold" pitchFamily="34" charset="0"/>
              </a:rPr>
              <a:t>(n);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3306" y="928670"/>
            <a:ext cx="47842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Détailler (ligne par ligne) </a:t>
            </a: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le comportement de ce programme.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FBA1-6D5D-45AD-94C6-F59A3B0BFC7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5720" y="214290"/>
            <a:ext cx="84448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cap="small" dirty="0" smtClean="0"/>
              <a:t>Exercice 2</a:t>
            </a:r>
            <a:r>
              <a:rPr lang="fr-FR" dirty="0" smtClean="0"/>
              <a:t> [         /2 points]          Étant donné le programme suivant :</a:t>
            </a:r>
          </a:p>
          <a:p>
            <a:r>
              <a:rPr lang="fr-FR" dirty="0" smtClean="0"/>
              <a:t> </a:t>
            </a:r>
            <a:endParaRPr lang="fr-FR" sz="800" dirty="0" smtClean="0"/>
          </a:p>
          <a:p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main() {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=10;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s;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if(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fork()</a:t>
            </a:r>
            <a:r>
              <a:rPr lang="en-GB" dirty="0" smtClean="0">
                <a:latin typeface="Tw Cen MT Condensed Extra Bold" pitchFamily="34" charset="0"/>
              </a:rPr>
              <a:t>==0)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{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   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=20;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   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exit(</a:t>
            </a:r>
            <a:r>
              <a:rPr lang="en-GB" dirty="0" err="1" smtClean="0">
                <a:solidFill>
                  <a:srgbClr val="FF0000"/>
                </a:solidFill>
                <a:latin typeface="Tw Cen MT Condensed Extra Bold" pitchFamily="34" charset="0"/>
              </a:rPr>
              <a:t>i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)</a:t>
            </a:r>
            <a:r>
              <a:rPr lang="en-GB" dirty="0" smtClean="0">
                <a:latin typeface="Tw Cen MT Condensed Extra Bold" pitchFamily="34" charset="0"/>
              </a:rPr>
              <a:t>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   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=1;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}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    wait(&amp;s);</a:t>
            </a:r>
            <a:endParaRPr lang="fr-FR" dirty="0" smtClean="0">
              <a:solidFill>
                <a:srgbClr val="FF0000"/>
              </a:solidFill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en-GB" dirty="0" err="1" smtClean="0">
                <a:latin typeface="Tw Cen MT Condensed Extra Bold" pitchFamily="34" charset="0"/>
              </a:rPr>
              <a:t>printf</a:t>
            </a:r>
            <a:r>
              <a:rPr lang="en-GB" dirty="0" smtClean="0">
                <a:latin typeface="Tw Cen MT Condensed Extra Bold" pitchFamily="34" charset="0"/>
              </a:rPr>
              <a:t>("%</a:t>
            </a:r>
            <a:r>
              <a:rPr lang="en-GB" dirty="0" smtClean="0">
                <a:latin typeface="Tw Cen MT Condensed Extra Bold" pitchFamily="34" charset="0"/>
              </a:rPr>
              <a:t>d“ ,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);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fr-FR" dirty="0" smtClean="0">
                <a:latin typeface="Tw Cen MT Condensed Extra Bold" pitchFamily="34" charset="0"/>
              </a:rPr>
              <a:t>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  <a:p>
            <a:r>
              <a:rPr lang="fr-FR" dirty="0" smtClean="0"/>
              <a:t>Qu'affiche ce programme ? cocher la (les) bonne(s) réponse(s) et justifier votre réponse.</a:t>
            </a:r>
          </a:p>
          <a:p>
            <a:r>
              <a:rPr lang="fr-FR" dirty="0" smtClean="0"/>
              <a:t>10 ……………………….</a:t>
            </a:r>
          </a:p>
          <a:p>
            <a:r>
              <a:rPr lang="fr-FR" dirty="0" smtClean="0"/>
              <a:t>20 ……………………….</a:t>
            </a:r>
          </a:p>
          <a:p>
            <a:r>
              <a:rPr lang="fr-FR" dirty="0" smtClean="0"/>
              <a:t>1 ………………………….</a:t>
            </a:r>
          </a:p>
          <a:p>
            <a:r>
              <a:rPr lang="fr-FR" dirty="0" smtClean="0"/>
              <a:t>0 …………………………</a:t>
            </a:r>
          </a:p>
          <a:p>
            <a:r>
              <a:rPr lang="fr-FR" dirty="0" smtClean="0"/>
              <a:t>N'affiche rien ………</a:t>
            </a:r>
          </a:p>
          <a:p>
            <a:r>
              <a:rPr lang="fr-FR" dirty="0" smtClean="0"/>
              <a:t> </a:t>
            </a:r>
          </a:p>
          <a:p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4A99-6DF9-4FC5-BBBF-1BCA424237B9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0364" y="2714620"/>
            <a:ext cx="3143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 </a:t>
            </a:r>
          </a:p>
          <a:p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main( ) {</a:t>
            </a:r>
          </a:p>
          <a:p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fork( ) &amp;&amp; ( fork() || fork() ) ;</a:t>
            </a:r>
          </a:p>
          <a:p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  </a:t>
            </a:r>
            <a:r>
              <a:rPr lang="fr-FR" dirty="0" smtClean="0">
                <a:latin typeface="Tw Cen MT Condensed Extra Bold" pitchFamily="34" charset="0"/>
              </a:rPr>
              <a:t>return 0;</a:t>
            </a:r>
          </a:p>
          <a:p>
            <a:endParaRPr lang="fr-FR" dirty="0" smtClean="0">
              <a:latin typeface="Tw Cen MT Condensed Extra Bold" pitchFamily="34" charset="0"/>
            </a:endParaRP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14480" y="1643050"/>
            <a:ext cx="58714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Dessiner l’arbre généalogique des processus </a:t>
            </a: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engendrés par ce programme suivant :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315D-EB42-4B6B-89C2-DB0B57A78F61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43042" y="642918"/>
            <a:ext cx="54292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</a:t>
            </a:r>
            <a:r>
              <a:rPr lang="fr-FR" dirty="0"/>
              <a:t>considère le programme suivant :</a:t>
            </a:r>
          </a:p>
          <a:p>
            <a:r>
              <a:rPr lang="fr-FR" dirty="0"/>
              <a:t> </a:t>
            </a:r>
          </a:p>
          <a:p>
            <a:pPr>
              <a:lnSpc>
                <a:spcPct val="150000"/>
              </a:lnSpc>
            </a:pPr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main( ) </a:t>
            </a:r>
            <a:r>
              <a:rPr lang="en-GB" dirty="0">
                <a:latin typeface="Tw Cen MT Condensed Extra Bold" pitchFamily="34" charset="0"/>
              </a:rPr>
              <a:t>{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 smtClean="0">
                <a:latin typeface="Tw Cen MT Condensed Extra Bold" pitchFamily="34" charset="0"/>
              </a:rPr>
              <a:t>int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=0;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fork( );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  fork( );  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  fork( );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++; 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 smtClean="0">
                <a:latin typeface="Tw Cen MT Condensed Extra Bold" pitchFamily="34" charset="0"/>
              </a:rPr>
              <a:t>printf</a:t>
            </a:r>
            <a:r>
              <a:rPr lang="en-GB" dirty="0">
                <a:latin typeface="Tw Cen MT Condensed Extra Bold" pitchFamily="34" charset="0"/>
              </a:rPr>
              <a:t>("%d\</a:t>
            </a:r>
            <a:r>
              <a:rPr lang="en-GB" dirty="0" err="1">
                <a:latin typeface="Tw Cen MT Condensed Extra Bold" pitchFamily="34" charset="0"/>
              </a:rPr>
              <a:t>n",i</a:t>
            </a:r>
            <a:r>
              <a:rPr lang="en-GB" dirty="0">
                <a:latin typeface="Tw Cen MT Condensed Extra Bold" pitchFamily="34" charset="0"/>
              </a:rPr>
              <a:t>);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return 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r>
              <a:rPr lang="en-GB" dirty="0"/>
              <a:t> </a:t>
            </a:r>
            <a:endParaRPr lang="fr-FR" dirty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071934" y="2571744"/>
            <a:ext cx="46137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/>
            <a:r>
              <a:rPr lang="fr-FR" sz="2400" b="1" dirty="0" smtClean="0">
                <a:solidFill>
                  <a:srgbClr val="FF0000"/>
                </a:solidFill>
              </a:rPr>
              <a:t>Combien de lignes sont affichées ?</a:t>
            </a:r>
          </a:p>
          <a:p>
            <a:pPr lvl="0"/>
            <a:r>
              <a:rPr lang="fr-FR" sz="2400" b="1" dirty="0" smtClean="0">
                <a:solidFill>
                  <a:srgbClr val="FF0000"/>
                </a:solidFill>
              </a:rPr>
              <a:t>Combien de processus sont créés ?</a:t>
            </a:r>
          </a:p>
          <a:p>
            <a:pPr lvl="0"/>
            <a:r>
              <a:rPr lang="fr-FR" sz="2400" b="1" dirty="0" smtClean="0">
                <a:solidFill>
                  <a:srgbClr val="FF0000"/>
                </a:solidFill>
              </a:rPr>
              <a:t>Quelles sont les valeurs affichées ?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ADD2-DC2B-44D6-988F-72FF08D79B77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0166" y="2071678"/>
            <a:ext cx="24057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 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>
                <a:latin typeface="Tw Cen MT Condensed Extra Bold" pitchFamily="34" charset="0"/>
              </a:rPr>
              <a:t>main(){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>
                <a:latin typeface="Tw Cen MT Condensed Extra Bold" pitchFamily="34" charset="0"/>
              </a:rPr>
              <a:t>i ;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w Cen MT Condensed Extra Bold" pitchFamily="34" charset="0"/>
              </a:rPr>
              <a:t>      for(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=0</a:t>
            </a:r>
            <a:r>
              <a:rPr lang="en-GB" dirty="0">
                <a:latin typeface="Tw Cen MT Condensed Extra Bold" pitchFamily="34" charset="0"/>
              </a:rPr>
              <a:t> ;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&lt;5 ;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++) {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	</a:t>
            </a:r>
            <a:r>
              <a:rPr lang="en-GB" dirty="0" err="1" smtClean="0">
                <a:solidFill>
                  <a:srgbClr val="FF0000"/>
                </a:solidFill>
                <a:latin typeface="Tw Cen MT Condensed Extra Bold" pitchFamily="34" charset="0"/>
              </a:rPr>
              <a:t>putchar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(‘*’) ;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	fork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();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Tw Cen MT Condensed Extra Bold" pitchFamily="34" charset="0"/>
              </a:rPr>
              <a:t>      } 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</a:rPr>
              <a:t>     return 0;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42976" y="500042"/>
            <a:ext cx="6801285" cy="1143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0000"/>
                </a:solidFill>
              </a:rPr>
              <a:t>Combien le programme suivant affichera d’étoiles ? </a:t>
            </a:r>
          </a:p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0000"/>
                </a:solidFill>
              </a:rPr>
              <a:t>Pourquoi ?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99F0-0660-4D62-8467-9BD9106463A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14612" y="2357430"/>
            <a:ext cx="3028330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Programme1.c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main( ) {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p=1 ;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en-GB" dirty="0">
                <a:latin typeface="Tw Cen MT Condensed Extra Bold" pitchFamily="34" charset="0"/>
              </a:rPr>
              <a:t>while(p&gt;0)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p=fork() </a:t>
            </a:r>
            <a:endParaRPr lang="en-GB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   </a:t>
            </a:r>
            <a:r>
              <a:rPr lang="en-GB" dirty="0" err="1" smtClean="0">
                <a:solidFill>
                  <a:srgbClr val="FF0000"/>
                </a:solidFill>
                <a:latin typeface="Tw Cen MT Condensed Extra Bold" pitchFamily="34" charset="0"/>
              </a:rPr>
              <a:t>execlp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(“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prog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”, “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prog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”, NULL) ;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return 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523A-0786-4EAF-B075-6E5CE940CF9F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1736" y="2357430"/>
            <a:ext cx="4143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Programme2.c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main( ) {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p;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=2;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while(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-- &amp;&amp; 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p=fork()</a:t>
            </a:r>
            <a:r>
              <a:rPr lang="en-GB" dirty="0">
                <a:latin typeface="Tw Cen MT Condensed Extra Bold" pitchFamily="34" charset="0"/>
              </a:rPr>
              <a:t> );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en-GB" dirty="0">
                <a:latin typeface="Tw Cen MT Condensed Extra Bold" pitchFamily="34" charset="0"/>
              </a:rPr>
              <a:t>if (p&lt;0)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exit(1) </a:t>
            </a:r>
            <a:r>
              <a:rPr lang="en-GB" dirty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en-GB" dirty="0">
                <a:latin typeface="Tw Cen MT Condensed Extra Bold" pitchFamily="34" charset="0"/>
              </a:rPr>
              <a:t>return 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8114-8BDD-43ED-AB1A-52D59829AB6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5984" y="571480"/>
            <a:ext cx="38292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Programme3.c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main ( ) {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p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=2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j=10;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while(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-- &amp;&amp; p =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fork()</a:t>
            </a:r>
            <a:r>
              <a:rPr lang="en-GB" dirty="0">
                <a:latin typeface="Tw Cen MT Condensed Extra Bold" pitchFamily="34" charset="0"/>
              </a:rPr>
              <a:t>) if(p&lt;0)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exit(1)</a:t>
            </a:r>
            <a:r>
              <a:rPr lang="en-GB" dirty="0">
                <a:latin typeface="Tw Cen MT Condensed Extra Bold" pitchFamily="34" charset="0"/>
              </a:rPr>
              <a:t>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j += 2;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if (p == 0</a:t>
            </a:r>
            <a:r>
              <a:rPr lang="en-GB" dirty="0" smtClean="0">
                <a:latin typeface="Tw Cen MT Condensed Extra Bold" pitchFamily="34" charset="0"/>
              </a:rPr>
              <a:t>) { 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 *= 3; j *= 3</a:t>
            </a:r>
            <a:r>
              <a:rPr lang="en-GB" dirty="0" smtClean="0">
                <a:latin typeface="Tw Cen MT Condensed Extra Bold" pitchFamily="34" charset="0"/>
              </a:rPr>
              <a:t>;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else </a:t>
            </a:r>
            <a:r>
              <a:rPr lang="en-GB" dirty="0" smtClean="0">
                <a:latin typeface="Tw Cen MT Condensed Extra Bold" pitchFamily="34" charset="0"/>
              </a:rPr>
              <a:t>{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>
                <a:latin typeface="Tw Cen MT Condensed Extra Bold" pitchFamily="34" charset="0"/>
              </a:rPr>
              <a:t>*= 2;  j *= 2</a:t>
            </a:r>
            <a:r>
              <a:rPr lang="en-GB" dirty="0" smtClean="0">
                <a:latin typeface="Tw Cen MT Condensed Extra Bold" pitchFamily="34" charset="0"/>
              </a:rPr>
              <a:t>;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en-GB" dirty="0" smtClean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 </a:t>
            </a:r>
            <a:r>
              <a:rPr lang="en-GB" dirty="0" err="1" smtClean="0">
                <a:latin typeface="Tw Cen MT Condensed Extra Bold" pitchFamily="34" charset="0"/>
              </a:rPr>
              <a:t>printf</a:t>
            </a:r>
            <a:r>
              <a:rPr lang="en-GB" dirty="0">
                <a:latin typeface="Tw Cen MT Condensed Extra Bold" pitchFamily="34" charset="0"/>
              </a:rPr>
              <a:t>(«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=%d, j=%d », </a:t>
            </a:r>
            <a:r>
              <a:rPr lang="en-GB" dirty="0" err="1">
                <a:latin typeface="Tw Cen MT Condensed Extra Bold" pitchFamily="34" charset="0"/>
              </a:rPr>
              <a:t>i,j</a:t>
            </a:r>
            <a:r>
              <a:rPr lang="en-GB" dirty="0">
                <a:latin typeface="Tw Cen MT Condensed Extra Bold" pitchFamily="34" charset="0"/>
              </a:rPr>
              <a:t>)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</a:t>
            </a:r>
            <a:r>
              <a:rPr lang="en-GB" dirty="0" smtClean="0">
                <a:latin typeface="Tw Cen MT Condensed Extra Bold" pitchFamily="34" charset="0"/>
              </a:rPr>
              <a:t>  return </a:t>
            </a:r>
            <a:r>
              <a:rPr lang="en-GB" dirty="0">
                <a:latin typeface="Tw Cen MT Condensed Extra Bold" pitchFamily="34" charset="0"/>
              </a:rPr>
              <a:t>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31D-A049-4CAB-8BDF-6DB2644F202B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42976" y="1714488"/>
            <a:ext cx="7534435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Franklin Gothic Demi Cond" pitchFamily="34" charset="0"/>
              </a:rPr>
              <a:t>// </a:t>
            </a:r>
            <a:r>
              <a:rPr lang="en-GB" dirty="0" err="1" smtClean="0">
                <a:latin typeface="Franklin Gothic Demi Cond" pitchFamily="34" charset="0"/>
              </a:rPr>
              <a:t>int</a:t>
            </a:r>
            <a:r>
              <a:rPr lang="en-GB" dirty="0" smtClean="0">
                <a:latin typeface="Franklin Gothic Demi Cond" pitchFamily="34" charset="0"/>
              </a:rPr>
              <a:t> </a:t>
            </a:r>
            <a:r>
              <a:rPr lang="en-GB" dirty="0" err="1" smtClean="0">
                <a:latin typeface="Franklin Gothic Demi Cond" pitchFamily="34" charset="0"/>
              </a:rPr>
              <a:t>execv</a:t>
            </a:r>
            <a:r>
              <a:rPr lang="en-GB" dirty="0" smtClean="0">
                <a:latin typeface="Franklin Gothic Demi Cond" pitchFamily="34" charset="0"/>
              </a:rPr>
              <a:t>(char *path, char *</a:t>
            </a:r>
            <a:r>
              <a:rPr lang="en-GB" dirty="0" err="1" smtClean="0">
                <a:latin typeface="Franklin Gothic Demi Cond" pitchFamily="34" charset="0"/>
              </a:rPr>
              <a:t>argv</a:t>
            </a:r>
            <a:r>
              <a:rPr lang="en-GB" dirty="0" smtClean="0">
                <a:latin typeface="Franklin Gothic Demi Cond" pitchFamily="34" charset="0"/>
              </a:rPr>
              <a:t>[])  </a:t>
            </a:r>
            <a:endParaRPr lang="fr-FR" dirty="0" smtClean="0">
              <a:latin typeface="Franklin Gothic Demi Cond" pitchFamily="34" charset="0"/>
            </a:endParaRPr>
          </a:p>
          <a:p>
            <a:r>
              <a:rPr lang="en-GB" dirty="0" smtClean="0"/>
              <a:t>    </a:t>
            </a:r>
            <a:r>
              <a:rPr lang="fr-FR" dirty="0" smtClean="0"/>
              <a:t>...</a:t>
            </a:r>
            <a:r>
              <a:rPr lang="fr-FR" b="1" dirty="0" smtClean="0"/>
              <a:t>    </a:t>
            </a:r>
          </a:p>
          <a:p>
            <a:r>
              <a:rPr lang="fr-FR" b="1" dirty="0" smtClean="0"/>
              <a:t>	</a:t>
            </a:r>
            <a:r>
              <a:rPr lang="fr-FR" b="1" dirty="0" err="1" smtClean="0"/>
              <a:t>argv</a:t>
            </a:r>
            <a:r>
              <a:rPr lang="fr-FR" b="1" dirty="0" smtClean="0"/>
              <a:t>[0] = "</a:t>
            </a:r>
            <a:r>
              <a:rPr lang="fr-FR" b="1" dirty="0" err="1" smtClean="0"/>
              <a:t>ls</a:t>
            </a:r>
            <a:r>
              <a:rPr lang="fr-FR" b="1" dirty="0" smtClean="0"/>
              <a:t>";    </a:t>
            </a:r>
          </a:p>
          <a:p>
            <a:r>
              <a:rPr lang="en-GB" b="1" dirty="0" smtClean="0"/>
              <a:t>	</a:t>
            </a:r>
            <a:r>
              <a:rPr lang="en-GB" b="1" dirty="0" err="1" smtClean="0"/>
              <a:t>argv</a:t>
            </a:r>
            <a:r>
              <a:rPr lang="en-GB" b="1" dirty="0" smtClean="0"/>
              <a:t>[1] = "-l";</a:t>
            </a:r>
            <a:r>
              <a:rPr lang="fr-FR" b="1" dirty="0" smtClean="0"/>
              <a:t>    </a:t>
            </a:r>
          </a:p>
          <a:p>
            <a:r>
              <a:rPr lang="fr-FR" b="1" dirty="0" smtClean="0"/>
              <a:t>	</a:t>
            </a:r>
            <a:r>
              <a:rPr lang="fr-FR" b="1" dirty="0" err="1" smtClean="0"/>
              <a:t>argv</a:t>
            </a:r>
            <a:r>
              <a:rPr lang="fr-FR" b="1" dirty="0" smtClean="0"/>
              <a:t>[2] = NULL;    </a:t>
            </a:r>
          </a:p>
          <a:p>
            <a:r>
              <a:rPr lang="fr-FR" b="1" dirty="0" smtClean="0"/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execv</a:t>
            </a:r>
            <a:r>
              <a:rPr lang="fr-FR" b="1" dirty="0" smtClean="0">
                <a:solidFill>
                  <a:srgbClr val="FF0000"/>
                </a:solidFill>
              </a:rPr>
              <a:t>("/</a:t>
            </a:r>
            <a:r>
              <a:rPr lang="fr-FR" b="1" dirty="0" err="1" smtClean="0">
                <a:solidFill>
                  <a:srgbClr val="FF0000"/>
                </a:solidFill>
              </a:rPr>
              <a:t>bin</a:t>
            </a:r>
            <a:r>
              <a:rPr lang="fr-FR" b="1" dirty="0" smtClean="0">
                <a:solidFill>
                  <a:srgbClr val="FF0000"/>
                </a:solidFill>
              </a:rPr>
              <a:t>/</a:t>
            </a:r>
            <a:r>
              <a:rPr lang="fr-FR" b="1" dirty="0" err="1" smtClean="0">
                <a:solidFill>
                  <a:srgbClr val="FF0000"/>
                </a:solidFill>
              </a:rPr>
              <a:t>ls</a:t>
            </a:r>
            <a:r>
              <a:rPr lang="fr-FR" b="1" dirty="0" smtClean="0">
                <a:solidFill>
                  <a:srgbClr val="FF0000"/>
                </a:solidFill>
              </a:rPr>
              <a:t>", </a:t>
            </a:r>
            <a:r>
              <a:rPr lang="fr-FR" b="1" dirty="0" err="1" smtClean="0">
                <a:solidFill>
                  <a:srgbClr val="FF0000"/>
                </a:solidFill>
              </a:rPr>
              <a:t>argv</a:t>
            </a:r>
            <a:r>
              <a:rPr lang="fr-FR" b="1" dirty="0" smtClean="0">
                <a:solidFill>
                  <a:srgbClr val="FF0000"/>
                </a:solidFill>
              </a:rPr>
              <a:t>);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endParaRPr lang="fr-FR" b="1" dirty="0" smtClean="0"/>
          </a:p>
          <a:p>
            <a:r>
              <a:rPr lang="fr-FR" dirty="0" smtClean="0">
                <a:latin typeface="Franklin Gothic Demi Cond" pitchFamily="34" charset="0"/>
              </a:rPr>
              <a:t>// </a:t>
            </a:r>
            <a:r>
              <a:rPr lang="fr-FR" dirty="0" err="1" smtClean="0">
                <a:latin typeface="Franklin Gothic Demi Cond" pitchFamily="34" charset="0"/>
              </a:rPr>
              <a:t>int</a:t>
            </a:r>
            <a:r>
              <a:rPr lang="fr-FR" dirty="0" smtClean="0">
                <a:latin typeface="Franklin Gothic Demi Cond" pitchFamily="34" charset="0"/>
              </a:rPr>
              <a:t> </a:t>
            </a:r>
            <a:r>
              <a:rPr lang="fr-FR" dirty="0" err="1" smtClean="0">
                <a:latin typeface="Franklin Gothic Demi Cond" pitchFamily="34" charset="0"/>
              </a:rPr>
              <a:t>execlp</a:t>
            </a:r>
            <a:r>
              <a:rPr lang="fr-FR" dirty="0" smtClean="0">
                <a:latin typeface="Franklin Gothic Demi Cond" pitchFamily="34" charset="0"/>
              </a:rPr>
              <a:t>(char *file, char *arg0, char *arg1, ... , char *</a:t>
            </a:r>
            <a:r>
              <a:rPr lang="fr-FR" dirty="0" err="1" smtClean="0">
                <a:latin typeface="Franklin Gothic Demi Cond" pitchFamily="34" charset="0"/>
              </a:rPr>
              <a:t>argn</a:t>
            </a:r>
            <a:r>
              <a:rPr lang="fr-FR" dirty="0" smtClean="0">
                <a:latin typeface="Franklin Gothic Demi Cond" pitchFamily="34" charset="0"/>
              </a:rPr>
              <a:t>, (char *)0) </a:t>
            </a:r>
          </a:p>
          <a:p>
            <a:r>
              <a:rPr lang="fr-FR" b="1" dirty="0" smtClean="0"/>
              <a:t>	</a:t>
            </a:r>
          </a:p>
          <a:p>
            <a:r>
              <a:rPr lang="fr-FR" b="1" dirty="0" smtClean="0"/>
              <a:t>	</a:t>
            </a:r>
            <a:r>
              <a:rPr lang="fr-FR" b="1" dirty="0" err="1" smtClean="0">
                <a:solidFill>
                  <a:srgbClr val="FF0000"/>
                </a:solidFill>
              </a:rPr>
              <a:t>execlp</a:t>
            </a:r>
            <a:r>
              <a:rPr lang="fr-FR" b="1" dirty="0" smtClean="0">
                <a:solidFill>
                  <a:srgbClr val="FF0000"/>
                </a:solidFill>
              </a:rPr>
              <a:t>("</a:t>
            </a:r>
            <a:r>
              <a:rPr lang="fr-FR" b="1" dirty="0" err="1" smtClean="0">
                <a:solidFill>
                  <a:srgbClr val="FF0000"/>
                </a:solidFill>
              </a:rPr>
              <a:t>ls</a:t>
            </a:r>
            <a:r>
              <a:rPr lang="fr-FR" b="1" dirty="0" smtClean="0">
                <a:solidFill>
                  <a:srgbClr val="FF0000"/>
                </a:solidFill>
              </a:rPr>
              <a:t>","</a:t>
            </a:r>
            <a:r>
              <a:rPr lang="fr-FR" b="1" dirty="0" err="1" smtClean="0">
                <a:solidFill>
                  <a:srgbClr val="FF0000"/>
                </a:solidFill>
              </a:rPr>
              <a:t>ls</a:t>
            </a:r>
            <a:r>
              <a:rPr lang="fr-FR" b="1" dirty="0" smtClean="0">
                <a:solidFill>
                  <a:srgbClr val="FF0000"/>
                </a:solidFill>
              </a:rPr>
              <a:t>","-l",NULL);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sz="1600" b="1" dirty="0" smtClean="0">
                <a:latin typeface="Berlin Sans FB Demi" pitchFamily="34" charset="0"/>
              </a:rPr>
              <a:t>Il n'est pas nécessaire ici de spécifier le chemin d'accès (/</a:t>
            </a:r>
            <a:r>
              <a:rPr lang="fr-FR" sz="1600" b="1" dirty="0" err="1" smtClean="0">
                <a:latin typeface="Berlin Sans FB Demi" pitchFamily="34" charset="0"/>
              </a:rPr>
              <a:t>bin</a:t>
            </a:r>
            <a:r>
              <a:rPr lang="fr-FR" sz="1600" b="1" dirty="0" smtClean="0">
                <a:latin typeface="Berlin Sans FB Demi" pitchFamily="34" charset="0"/>
              </a:rPr>
              <a:t>/</a:t>
            </a:r>
            <a:r>
              <a:rPr lang="fr-FR" sz="1600" b="1" dirty="0" err="1" smtClean="0">
                <a:latin typeface="Berlin Sans FB Demi" pitchFamily="34" charset="0"/>
              </a:rPr>
              <a:t>ls</a:t>
            </a:r>
            <a:r>
              <a:rPr lang="fr-FR" sz="1600" b="1" dirty="0" smtClean="0">
                <a:latin typeface="Berlin Sans FB Demi" pitchFamily="34" charset="0"/>
              </a:rPr>
              <a:t>) pour l'exécutable. </a:t>
            </a: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A83A-9CE4-48F0-9F07-AF74F13403E4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14612" y="1285860"/>
            <a:ext cx="39290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Programme4.c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=4, j=10;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main ( ) {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p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p =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fork()</a:t>
            </a:r>
            <a:r>
              <a:rPr lang="en-GB" dirty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if(p&lt;0)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exit(1)</a:t>
            </a:r>
            <a:r>
              <a:rPr lang="en-GB" dirty="0">
                <a:latin typeface="Tw Cen MT Condensed Extra Bold" pitchFamily="34" charset="0"/>
              </a:rPr>
              <a:t>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j += 2;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if (p == 0</a:t>
            </a:r>
            <a:r>
              <a:rPr lang="en-GB" dirty="0" smtClean="0">
                <a:latin typeface="Tw Cen MT Condensed Extra Bold" pitchFamily="34" charset="0"/>
              </a:rPr>
              <a:t>){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>
                <a:latin typeface="Tw Cen MT Condensed Extra Bold" pitchFamily="34" charset="0"/>
              </a:rPr>
              <a:t>*= 3; j *= 3</a:t>
            </a:r>
            <a:r>
              <a:rPr lang="en-GB" dirty="0" smtClean="0">
                <a:latin typeface="Tw Cen MT Condensed Extra Bold" pitchFamily="34" charset="0"/>
              </a:rPr>
              <a:t>; }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else </a:t>
            </a:r>
            <a:r>
              <a:rPr lang="en-GB" dirty="0" smtClean="0">
                <a:latin typeface="Tw Cen MT Condensed Extra Bold" pitchFamily="34" charset="0"/>
              </a:rPr>
              <a:t>{ </a:t>
            </a:r>
            <a:r>
              <a:rPr lang="en-GB" dirty="0" err="1" smtClean="0">
                <a:latin typeface="Tw Cen MT Condensed Extra Bold" pitchFamily="34" charset="0"/>
              </a:rPr>
              <a:t>i</a:t>
            </a:r>
            <a:r>
              <a:rPr lang="en-GB" dirty="0" smtClean="0">
                <a:latin typeface="Tw Cen MT Condensed Extra Bold" pitchFamily="34" charset="0"/>
              </a:rPr>
              <a:t> </a:t>
            </a:r>
            <a:r>
              <a:rPr lang="en-GB" dirty="0">
                <a:latin typeface="Tw Cen MT Condensed Extra Bold" pitchFamily="34" charset="0"/>
              </a:rPr>
              <a:t>*= 2; j *= 2</a:t>
            </a:r>
            <a:r>
              <a:rPr lang="en-GB" dirty="0" smtClean="0">
                <a:latin typeface="Tw Cen MT Condensed Extra Bold" pitchFamily="34" charset="0"/>
              </a:rPr>
              <a:t>;  </a:t>
            </a: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printf</a:t>
            </a:r>
            <a:r>
              <a:rPr lang="en-GB" dirty="0">
                <a:latin typeface="Tw Cen MT Condensed Extra Bold" pitchFamily="34" charset="0"/>
              </a:rPr>
              <a:t>(“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=%d, j=%d”, </a:t>
            </a:r>
            <a:r>
              <a:rPr lang="en-GB" dirty="0" err="1">
                <a:latin typeface="Tw Cen MT Condensed Extra Bold" pitchFamily="34" charset="0"/>
              </a:rPr>
              <a:t>i,j</a:t>
            </a:r>
            <a:r>
              <a:rPr lang="en-GB" dirty="0">
                <a:latin typeface="Tw Cen MT Condensed Extra Bold" pitchFamily="34" charset="0"/>
              </a:rPr>
              <a:t>)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return 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E9D0-DBCC-48DE-A171-960AECDBD2EF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14546" y="1857364"/>
            <a:ext cx="4500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Programme5.c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main ( ) { 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p=1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for(</a:t>
            </a:r>
            <a:r>
              <a:rPr lang="en-GB" dirty="0" err="1">
                <a:latin typeface="Tw Cen MT Condensed Extra Bold" pitchFamily="34" charset="0"/>
              </a:rPr>
              <a:t>int</a:t>
            </a:r>
            <a:r>
              <a:rPr lang="en-GB" dirty="0">
                <a:latin typeface="Tw Cen MT Condensed Extra Bold" pitchFamily="34" charset="0"/>
              </a:rPr>
              <a:t>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=0 ;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&lt;=4 ; </a:t>
            </a:r>
            <a:r>
              <a:rPr lang="en-GB" dirty="0" err="1">
                <a:latin typeface="Tw Cen MT Condensed Extra Bold" pitchFamily="34" charset="0"/>
              </a:rPr>
              <a:t>i</a:t>
            </a:r>
            <a:r>
              <a:rPr lang="en-GB" dirty="0">
                <a:latin typeface="Tw Cen MT Condensed Extra Bold" pitchFamily="34" charset="0"/>
              </a:rPr>
              <a:t>++) 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    if (p&gt;0)  p=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fork( )</a:t>
            </a:r>
            <a:r>
              <a:rPr lang="en-GB" dirty="0">
                <a:latin typeface="Tw Cen MT Condensed Extra Bold" pitchFamily="34" charset="0"/>
              </a:rPr>
              <a:t>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if(p !=-1) 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execlp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(“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prog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”, “</a:t>
            </a:r>
            <a:r>
              <a:rPr lang="en-GB" dirty="0" err="1">
                <a:solidFill>
                  <a:srgbClr val="FF0000"/>
                </a:solidFill>
                <a:latin typeface="Tw Cen MT Condensed Extra Bold" pitchFamily="34" charset="0"/>
              </a:rPr>
              <a:t>prog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”, NULL) ;</a:t>
            </a:r>
            <a:endParaRPr lang="fr-FR" dirty="0">
              <a:solidFill>
                <a:srgbClr val="FF0000"/>
              </a:solidFill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else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exit(1) </a:t>
            </a:r>
            <a:r>
              <a:rPr lang="en-GB" dirty="0">
                <a:latin typeface="Tw Cen MT Condensed Extra Bold" pitchFamily="34" charset="0"/>
              </a:rPr>
              <a:t>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 while( </a:t>
            </a:r>
            <a:r>
              <a:rPr lang="en-GB" dirty="0">
                <a:solidFill>
                  <a:srgbClr val="FF0000"/>
                </a:solidFill>
                <a:latin typeface="Tw Cen MT Condensed Extra Bold" pitchFamily="34" charset="0"/>
              </a:rPr>
              <a:t>wait(NULL)</a:t>
            </a:r>
            <a:r>
              <a:rPr lang="en-GB" dirty="0">
                <a:latin typeface="Tw Cen MT Condensed Extra Bold" pitchFamily="34" charset="0"/>
              </a:rPr>
              <a:t> !=-1)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  return 0 ;</a:t>
            </a:r>
            <a:endParaRPr lang="fr-FR" dirty="0">
              <a:latin typeface="Tw Cen MT Condensed Extra Bold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w Cen MT Condensed Extra Bold" pitchFamily="34" charset="0"/>
              </a:rPr>
              <a:t>}</a:t>
            </a:r>
            <a:endParaRPr lang="fr-FR" dirty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3086-727B-4A81-849B-26C5E9312792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28728" y="571480"/>
            <a:ext cx="67151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w Cen MT Condensed Extra Bold" pitchFamily="34" charset="0"/>
              </a:rPr>
              <a:t>main(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argc</a:t>
            </a:r>
            <a:r>
              <a:rPr lang="fr-FR" dirty="0" smtClean="0">
                <a:latin typeface="Tw Cen MT Condensed Extra Bold" pitchFamily="34" charset="0"/>
              </a:rPr>
              <a:t>, char *</a:t>
            </a:r>
            <a:r>
              <a:rPr lang="fr-FR" dirty="0" err="1" smtClean="0">
                <a:latin typeface="Tw Cen MT Condensed Extra Bold" pitchFamily="34" charset="0"/>
              </a:rPr>
              <a:t>argv</a:t>
            </a:r>
            <a:r>
              <a:rPr lang="fr-FR" dirty="0" smtClean="0">
                <a:latin typeface="Tw Cen MT Condensed Extra Bold" pitchFamily="34" charset="0"/>
              </a:rPr>
              <a:t>[] () {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i,n,m,p</a:t>
            </a:r>
            <a:r>
              <a:rPr lang="fr-FR" dirty="0" smtClean="0">
                <a:latin typeface="Tw Cen MT Condensed Extra Bold" pitchFamily="34" charset="0"/>
              </a:rPr>
              <a:t>;</a:t>
            </a:r>
          </a:p>
          <a:p>
            <a:r>
              <a:rPr lang="fr-FR" dirty="0" smtClean="0">
                <a:latin typeface="Tw Cen MT Condensed Extra Bold" pitchFamily="34" charset="0"/>
              </a:rPr>
              <a:t>  n = </a:t>
            </a:r>
            <a:r>
              <a:rPr lang="fr-FR" dirty="0" err="1" smtClean="0">
                <a:latin typeface="Tw Cen MT Condensed Extra Bold" pitchFamily="34" charset="0"/>
              </a:rPr>
              <a:t>atoi</a:t>
            </a:r>
            <a:r>
              <a:rPr lang="fr-FR" dirty="0" smtClean="0">
                <a:latin typeface="Tw Cen MT Condensed Extra Bold" pitchFamily="34" charset="0"/>
              </a:rPr>
              <a:t>(</a:t>
            </a:r>
            <a:r>
              <a:rPr lang="fr-FR" dirty="0" err="1" smtClean="0">
                <a:latin typeface="Tw Cen MT Condensed Extra Bold" pitchFamily="34" charset="0"/>
              </a:rPr>
              <a:t>argv</a:t>
            </a:r>
            <a:r>
              <a:rPr lang="fr-FR" dirty="0" smtClean="0">
                <a:latin typeface="Tw Cen MT Condensed Extra Bold" pitchFamily="34" charset="0"/>
              </a:rPr>
              <a:t>[1]);</a:t>
            </a:r>
          </a:p>
          <a:p>
            <a:r>
              <a:rPr lang="fr-FR" dirty="0" smtClean="0">
                <a:latin typeface="Tw Cen MT Condensed Extra Bold" pitchFamily="34" charset="0"/>
              </a:rPr>
              <a:t>  p = </a:t>
            </a:r>
            <a:r>
              <a:rPr lang="fr-FR" dirty="0" err="1" smtClean="0">
                <a:latin typeface="Tw Cen MT Condensed Extra Bold" pitchFamily="34" charset="0"/>
              </a:rPr>
              <a:t>atoi</a:t>
            </a:r>
            <a:r>
              <a:rPr lang="fr-FR" dirty="0" smtClean="0">
                <a:latin typeface="Tw Cen MT Condensed Extra Bold" pitchFamily="34" charset="0"/>
              </a:rPr>
              <a:t>(</a:t>
            </a:r>
            <a:r>
              <a:rPr lang="fr-FR" dirty="0" err="1" smtClean="0">
                <a:latin typeface="Tw Cen MT Condensed Extra Bold" pitchFamily="34" charset="0"/>
              </a:rPr>
              <a:t>argv</a:t>
            </a:r>
            <a:r>
              <a:rPr lang="fr-FR" dirty="0" smtClean="0">
                <a:latin typeface="Tw Cen MT Condensed Extra Bold" pitchFamily="34" charset="0"/>
              </a:rPr>
              <a:t>[2]);</a:t>
            </a:r>
          </a:p>
          <a:p>
            <a:r>
              <a:rPr lang="fr-FR" dirty="0" smtClean="0">
                <a:latin typeface="Tw Cen MT Condensed Extra Bold" pitchFamily="34" charset="0"/>
              </a:rPr>
              <a:t>  if(p==0) { 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sleep</a:t>
            </a:r>
            <a:r>
              <a:rPr lang="fr-FR" dirty="0" smtClean="0">
                <a:latin typeface="Tw Cen MT Condensed Extra Bold" pitchFamily="34" charset="0"/>
              </a:rPr>
              <a:t>(3) ; 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(‘‘sortie 1\n’’); </a:t>
            </a:r>
          </a:p>
          <a:p>
            <a:r>
              <a:rPr lang="fr-FR" dirty="0" smtClean="0">
                <a:latin typeface="Tw Cen MT Condensed Extra Bold" pitchFamily="34" charset="0"/>
              </a:rPr>
              <a:t>	exit(0); </a:t>
            </a:r>
          </a:p>
          <a:p>
            <a:r>
              <a:rPr lang="fr-FR" dirty="0" smtClean="0">
                <a:latin typeface="Tw Cen MT Condensed Extra Bold" pitchFamily="34" charset="0"/>
              </a:rPr>
              <a:t>  }</a:t>
            </a:r>
          </a:p>
          <a:p>
            <a:r>
              <a:rPr lang="fr-FR" dirty="0" smtClean="0">
                <a:latin typeface="Tw Cen MT Condensed Extra Bold" pitchFamily="34" charset="0"/>
              </a:rPr>
              <a:t>  for (i=0 ; i&lt;n ; i++)</a:t>
            </a:r>
          </a:p>
          <a:p>
            <a:r>
              <a:rPr lang="fr-FR" dirty="0" smtClean="0">
                <a:latin typeface="Tw Cen MT Condensed Extra Bold" pitchFamily="34" charset="0"/>
              </a:rPr>
              <a:t>	if (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 == 0</a:t>
            </a:r>
            <a:r>
              <a:rPr lang="fr-FR" dirty="0" smtClean="0">
                <a:latin typeface="Tw Cen MT Condensed Extra Bold" pitchFamily="34" charset="0"/>
              </a:rPr>
              <a:t>) {</a:t>
            </a:r>
          </a:p>
          <a:p>
            <a:r>
              <a:rPr lang="fr-FR" dirty="0" smtClean="0">
                <a:latin typeface="Tw Cen MT Condensed Extra Bold" pitchFamily="34" charset="0"/>
              </a:rPr>
              <a:t>		</a:t>
            </a:r>
            <a:r>
              <a:rPr lang="fr-FR" dirty="0" err="1" smtClean="0">
                <a:latin typeface="Tw Cen MT Condensed Extra Bold" pitchFamily="34" charset="0"/>
              </a:rPr>
              <a:t>sprintf</a:t>
            </a:r>
            <a:r>
              <a:rPr lang="fr-FR" dirty="0" smtClean="0">
                <a:latin typeface="Tw Cen MT Condensed Extra Bold" pitchFamily="34" charset="0"/>
              </a:rPr>
              <a:t>(</a:t>
            </a:r>
            <a:r>
              <a:rPr lang="fr-FR" dirty="0" err="1" smtClean="0">
                <a:latin typeface="Tw Cen MT Condensed Extra Bold" pitchFamily="34" charset="0"/>
              </a:rPr>
              <a:t>argv</a:t>
            </a:r>
            <a:r>
              <a:rPr lang="fr-FR" dirty="0" smtClean="0">
                <a:latin typeface="Tw Cen MT Condensed Extra Bold" pitchFamily="34" charset="0"/>
              </a:rPr>
              <a:t>[2], ’’%d’’ , p-1);</a:t>
            </a:r>
          </a:p>
          <a:p>
            <a:r>
              <a:rPr lang="fr-FR" dirty="0" smtClean="0">
                <a:latin typeface="Tw Cen MT Condensed Extra Bold" pitchFamily="34" charset="0"/>
              </a:rPr>
              <a:t>		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main(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argc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,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argv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);</a:t>
            </a:r>
          </a:p>
          <a:p>
            <a:r>
              <a:rPr lang="fr-FR" dirty="0" smtClean="0">
                <a:latin typeface="Tw Cen MT Condensed Extra Bold" pitchFamily="34" charset="0"/>
              </a:rPr>
              <a:t>		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(‘’sortie 2\n’’) ; </a:t>
            </a:r>
          </a:p>
          <a:p>
            <a:r>
              <a:rPr lang="fr-FR" dirty="0" smtClean="0">
                <a:latin typeface="Tw Cen MT Condensed Extra Bold" pitchFamily="34" charset="0"/>
              </a:rPr>
              <a:t>		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exit(0)</a:t>
            </a:r>
            <a:r>
              <a:rPr lang="fr-FR" dirty="0" smtClean="0">
                <a:latin typeface="Tw Cen MT Condensed Extra Bold" pitchFamily="34" charset="0"/>
              </a:rPr>
              <a:t>; </a:t>
            </a:r>
          </a:p>
          <a:p>
            <a:r>
              <a:rPr lang="fr-FR" dirty="0" smtClean="0">
                <a:latin typeface="Tw Cen MT Condensed Extra Bold" pitchFamily="34" charset="0"/>
              </a:rPr>
              <a:t>	}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while</a:t>
            </a:r>
            <a:r>
              <a:rPr lang="fr-FR" dirty="0" smtClean="0">
                <a:latin typeface="Tw Cen MT Condensed Extra Bold" pitchFamily="34" charset="0"/>
              </a:rPr>
              <a:t>(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wait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(0) != -1</a:t>
            </a:r>
            <a:r>
              <a:rPr lang="fr-FR" dirty="0" smtClean="0">
                <a:latin typeface="Tw Cen MT Condensed Extra Bold" pitchFamily="34" charset="0"/>
              </a:rPr>
              <a:t>);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‘(‘‘sortie 3\n’’);</a:t>
            </a:r>
          </a:p>
          <a:p>
            <a:r>
              <a:rPr lang="fr-FR" dirty="0" smtClean="0">
                <a:latin typeface="Tw Cen MT Condensed Extra Bold" pitchFamily="34" charset="0"/>
              </a:rPr>
              <a:t>  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 }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CFCA-2C1B-4AD4-BCF0-DBF4683FCF3C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81125" y="503238"/>
            <a:ext cx="64589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main( ) </a:t>
            </a:r>
            <a:r>
              <a:rPr lang="fr-FR" dirty="0">
                <a:latin typeface="Tw Cen MT Condensed Extra Bold" pitchFamily="34" charset="0"/>
              </a:rPr>
              <a:t>{</a:t>
            </a:r>
          </a:p>
          <a:p>
            <a:r>
              <a:rPr lang="fr-FR" dirty="0">
                <a:latin typeface="Tw Cen MT Condensed Extra Bold" pitchFamily="34" charset="0"/>
              </a:rPr>
              <a:t>	</a:t>
            </a:r>
            <a:r>
              <a:rPr lang="fr-FR" dirty="0" err="1">
                <a:latin typeface="Tw Cen MT Condensed Extra Bold" pitchFamily="34" charset="0"/>
              </a:rPr>
              <a:t>int</a:t>
            </a:r>
            <a:r>
              <a:rPr lang="fr-FR" dirty="0">
                <a:latin typeface="Tw Cen MT Condensed Extra Bold" pitchFamily="34" charset="0"/>
              </a:rPr>
              <a:t> n = 100 ;</a:t>
            </a:r>
          </a:p>
          <a:p>
            <a:r>
              <a:rPr lang="fr-FR" dirty="0">
                <a:latin typeface="Tw Cen MT Condensed Extra Bold" pitchFamily="34" charset="0"/>
              </a:rPr>
              <a:t>	</a:t>
            </a:r>
            <a:r>
              <a:rPr lang="fr-FR" dirty="0" err="1">
                <a:solidFill>
                  <a:srgbClr val="FF0000"/>
                </a:solidFill>
                <a:latin typeface="Tw Cen MT Condensed Extra Bold" pitchFamily="34" charset="0"/>
              </a:rPr>
              <a:t>printf</a:t>
            </a:r>
            <a:r>
              <a:rPr lang="fr-FR" dirty="0">
                <a:solidFill>
                  <a:srgbClr val="FF0000"/>
                </a:solidFill>
                <a:latin typeface="Tw Cen MT Condensed Extra Bold" pitchFamily="34" charset="0"/>
              </a:rPr>
              <a:t>(‘’Bonjour </a:t>
            </a:r>
            <a:r>
              <a:rPr lang="fr-FR" dirty="0">
                <a:solidFill>
                  <a:srgbClr val="FF0000"/>
                </a:solidFill>
                <a:latin typeface="Tw Cen MT Condensed Extra Bold" pitchFamily="34" charset="0"/>
                <a:sym typeface="Wingdings" pitchFamily="2" charset="2"/>
              </a:rPr>
              <a:t>’’);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n *= 2;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if (</a:t>
            </a:r>
            <a:r>
              <a:rPr lang="fr-FR" dirty="0" err="1">
                <a:solidFill>
                  <a:srgbClr val="FF0000"/>
                </a:solidFill>
                <a:latin typeface="Tw Cen MT Condensed Extra Bold" pitchFamily="34" charset="0"/>
                <a:sym typeface="Wingdings" pitchFamily="2" charset="2"/>
              </a:rPr>
              <a:t>fork</a:t>
            </a:r>
            <a:r>
              <a:rPr lang="fr-FR" dirty="0">
                <a:solidFill>
                  <a:srgbClr val="FF0000"/>
                </a:solidFill>
                <a:latin typeface="Tw Cen MT Condensed Extra Bold" pitchFamily="34" charset="0"/>
                <a:sym typeface="Wingdings" pitchFamily="2" charset="2"/>
              </a:rPr>
              <a:t>() == 0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) {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	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sleep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(1) 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	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printf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(‘’dans le fils – adresse de n = %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p\n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’’,&amp;n);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	n += 10 ; 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sleep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(1) ; 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printf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(‘’n = %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d\n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’’, n);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}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else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 {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	 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printf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(‘’dans le père – adresse de n = %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p\n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’’,&amp;n);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	n += 10 ; 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sleep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(3) ; 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printf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(‘’n = %</a:t>
            </a:r>
            <a:r>
              <a:rPr lang="fr-FR" dirty="0" err="1">
                <a:latin typeface="Tw Cen MT Condensed Extra Bold" pitchFamily="34" charset="0"/>
                <a:sym typeface="Wingdings" pitchFamily="2" charset="2"/>
              </a:rPr>
              <a:t>d\n</a:t>
            </a:r>
            <a:r>
              <a:rPr lang="fr-FR" dirty="0">
                <a:latin typeface="Tw Cen MT Condensed Extra Bold" pitchFamily="34" charset="0"/>
                <a:sym typeface="Wingdings" pitchFamily="2" charset="2"/>
              </a:rPr>
              <a:t>’’, n);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</a:t>
            </a:r>
            <a:r>
              <a:rPr lang="fr-FR" dirty="0" smtClean="0">
                <a:latin typeface="Tw Cen MT Condensed Extra Bold" pitchFamily="34" charset="0"/>
                <a:sym typeface="Wingdings" pitchFamily="2" charset="2"/>
              </a:rPr>
              <a:t>}</a:t>
            </a: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	</a:t>
            </a:r>
            <a:r>
              <a:rPr lang="fr-FR" dirty="0" smtClean="0">
                <a:latin typeface="Tw Cen MT Condensed Extra Bold" pitchFamily="34" charset="0"/>
                <a:sym typeface="Wingdings" pitchFamily="2" charset="2"/>
              </a:rPr>
              <a:t>return 0</a:t>
            </a:r>
            <a:endParaRPr lang="fr-FR" dirty="0">
              <a:latin typeface="Tw Cen MT Condensed Extra Bold" pitchFamily="34" charset="0"/>
              <a:sym typeface="Wingdings" pitchFamily="2" charset="2"/>
            </a:endParaRPr>
          </a:p>
          <a:p>
            <a:r>
              <a:rPr lang="fr-FR" dirty="0">
                <a:latin typeface="Tw Cen MT Condensed Extra Bold" pitchFamily="34" charset="0"/>
                <a:sym typeface="Wingdings" pitchFamily="2" charset="2"/>
              </a:rPr>
              <a:t>}</a:t>
            </a:r>
          </a:p>
          <a:p>
            <a:r>
              <a:rPr lang="fr-FR" dirty="0"/>
              <a:t>	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592190" y="4566861"/>
            <a:ext cx="425475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  <a:latin typeface="Times New Roman" charset="0"/>
              </a:rPr>
              <a:t>$ </a:t>
            </a:r>
            <a:r>
              <a:rPr lang="fr-FR" sz="1600" b="1" dirty="0" err="1">
                <a:solidFill>
                  <a:srgbClr val="0070C0"/>
                </a:solidFill>
                <a:latin typeface="Times New Roman" charset="0"/>
              </a:rPr>
              <a:t>prog</a:t>
            </a:r>
            <a:endParaRPr lang="fr-FR" sz="1600" b="1" dirty="0">
              <a:solidFill>
                <a:srgbClr val="0070C0"/>
              </a:solidFill>
              <a:latin typeface="Times New Roman" charset="0"/>
            </a:endParaRPr>
          </a:p>
          <a:p>
            <a:r>
              <a:rPr lang="fr-FR" sz="1600" b="1" dirty="0">
                <a:solidFill>
                  <a:srgbClr val="0070C0"/>
                </a:solidFill>
                <a:latin typeface="Times New Roman" charset="0"/>
              </a:rPr>
              <a:t>Bonjour </a:t>
            </a:r>
            <a:r>
              <a:rPr lang="fr-FR" sz="1600" b="1" dirty="0">
                <a:solidFill>
                  <a:srgbClr val="0070C0"/>
                </a:solidFill>
                <a:latin typeface="Times New Roman" charset="0"/>
                <a:sym typeface="Wingdings" pitchFamily="2" charset="2"/>
              </a:rPr>
              <a:t> dans le père – adresse de n = 142e8</a:t>
            </a:r>
          </a:p>
          <a:p>
            <a:r>
              <a:rPr lang="fr-FR" sz="1600" b="1" dirty="0">
                <a:solidFill>
                  <a:srgbClr val="0070C0"/>
                </a:solidFill>
                <a:latin typeface="Times New Roman" charset="0"/>
              </a:rPr>
              <a:t>Bonjour </a:t>
            </a:r>
            <a:r>
              <a:rPr lang="fr-FR" sz="1600" b="1" dirty="0">
                <a:solidFill>
                  <a:srgbClr val="0070C0"/>
                </a:solidFill>
                <a:latin typeface="Times New Roman" charset="0"/>
                <a:sym typeface="Wingdings" pitchFamily="2" charset="2"/>
              </a:rPr>
              <a:t> dans le fils – adresse de n = 23200</a:t>
            </a:r>
          </a:p>
          <a:p>
            <a:r>
              <a:rPr lang="fr-FR" sz="1600" b="1" dirty="0">
                <a:solidFill>
                  <a:srgbClr val="0070C0"/>
                </a:solidFill>
                <a:latin typeface="Times New Roman" charset="0"/>
                <a:sym typeface="Wingdings" pitchFamily="2" charset="2"/>
              </a:rPr>
              <a:t>N = 210</a:t>
            </a:r>
          </a:p>
          <a:p>
            <a:r>
              <a:rPr lang="fr-FR" sz="1600" b="1" dirty="0">
                <a:solidFill>
                  <a:srgbClr val="0070C0"/>
                </a:solidFill>
                <a:latin typeface="Times New Roman" charset="0"/>
                <a:sym typeface="Wingdings" pitchFamily="2" charset="2"/>
              </a:rPr>
              <a:t>N = 220</a:t>
            </a:r>
          </a:p>
          <a:p>
            <a:r>
              <a:rPr lang="fr-FR" sz="1600" b="1" dirty="0" smtClean="0">
                <a:solidFill>
                  <a:srgbClr val="0070C0"/>
                </a:solidFill>
                <a:latin typeface="Times New Roman" charset="0"/>
                <a:sym typeface="Wingdings" pitchFamily="2" charset="2"/>
              </a:rPr>
              <a:t>$</a:t>
            </a:r>
            <a:endParaRPr lang="fr-FR" sz="1600" b="1" dirty="0">
              <a:solidFill>
                <a:srgbClr val="0070C0"/>
              </a:solidFill>
              <a:latin typeface="Times New Roman" charset="0"/>
              <a:sym typeface="Wingdings" pitchFamily="2" charset="2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C4A4-23EA-4504-ABF5-5FD2F26A6D7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14414" y="1928802"/>
            <a:ext cx="72549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Pour recouvrir un processus avec la commande </a:t>
            </a:r>
            <a:r>
              <a:rPr lang="fr-FR" b="1" dirty="0" err="1" smtClean="0">
                <a:latin typeface="+mj-lt"/>
              </a:rPr>
              <a:t>ps</a:t>
            </a:r>
            <a:r>
              <a:rPr lang="fr-FR" b="1" dirty="0" smtClean="0">
                <a:latin typeface="+mj-lt"/>
              </a:rPr>
              <a:t> -aux</a:t>
            </a:r>
            <a:r>
              <a:rPr lang="fr-FR" dirty="0" smtClean="0"/>
              <a:t>, </a:t>
            </a:r>
          </a:p>
          <a:p>
            <a:pPr algn="ctr"/>
            <a:r>
              <a:rPr lang="fr-FR" dirty="0" smtClean="0"/>
              <a:t>nous pouvons utiliser le code suivant : </a:t>
            </a:r>
          </a:p>
          <a:p>
            <a:pPr algn="ctr"/>
            <a:endParaRPr lang="fr-FR" dirty="0" smtClean="0"/>
          </a:p>
          <a:p>
            <a:r>
              <a:rPr lang="en-GB" sz="1200" b="1" dirty="0" smtClean="0">
                <a:latin typeface="+mj-lt"/>
              </a:rPr>
              <a:t>#include &lt;</a:t>
            </a:r>
            <a:r>
              <a:rPr lang="en-GB" sz="1200" b="1" dirty="0" err="1" smtClean="0">
                <a:latin typeface="+mj-lt"/>
              </a:rPr>
              <a:t>unistd.h</a:t>
            </a:r>
            <a:r>
              <a:rPr lang="en-GB" sz="1200" b="1" dirty="0" smtClean="0">
                <a:latin typeface="+mj-lt"/>
              </a:rPr>
              <a:t>&gt;</a:t>
            </a:r>
          </a:p>
          <a:p>
            <a:r>
              <a:rPr lang="en-GB" sz="1200" b="1" dirty="0" smtClean="0">
                <a:latin typeface="+mj-lt"/>
              </a:rPr>
              <a:t>#include &lt;</a:t>
            </a:r>
            <a:r>
              <a:rPr lang="en-GB" sz="1200" b="1" dirty="0" err="1" smtClean="0">
                <a:latin typeface="+mj-lt"/>
              </a:rPr>
              <a:t>stdlib.h</a:t>
            </a:r>
            <a:r>
              <a:rPr lang="en-GB" sz="1200" b="1" dirty="0" smtClean="0">
                <a:latin typeface="+mj-lt"/>
              </a:rPr>
              <a:t>&gt;</a:t>
            </a:r>
          </a:p>
          <a:p>
            <a:r>
              <a:rPr lang="en-GB" b="1" dirty="0" err="1" smtClean="0">
                <a:latin typeface="+mj-lt"/>
              </a:rPr>
              <a:t>int</a:t>
            </a:r>
            <a:r>
              <a:rPr lang="en-GB" b="1" dirty="0" smtClean="0">
                <a:latin typeface="+mj-lt"/>
              </a:rPr>
              <a:t> main( ) </a:t>
            </a:r>
            <a:r>
              <a:rPr lang="fr-FR" b="1" dirty="0" smtClean="0">
                <a:latin typeface="+mj-lt"/>
              </a:rPr>
              <a:t>{   </a:t>
            </a:r>
          </a:p>
          <a:p>
            <a:r>
              <a:rPr lang="fr-FR" b="1" dirty="0" smtClean="0">
                <a:latin typeface="+mj-lt"/>
              </a:rPr>
              <a:t>	char *</a:t>
            </a:r>
            <a:r>
              <a:rPr lang="fr-FR" b="1" dirty="0" err="1" smtClean="0">
                <a:latin typeface="+mj-lt"/>
              </a:rPr>
              <a:t>arg</a:t>
            </a:r>
            <a:r>
              <a:rPr lang="fr-FR" b="1" dirty="0" smtClean="0">
                <a:latin typeface="+mj-lt"/>
              </a:rPr>
              <a:t>[3];        </a:t>
            </a:r>
          </a:p>
          <a:p>
            <a:r>
              <a:rPr lang="fr-FR" b="1" dirty="0" smtClean="0">
                <a:latin typeface="+mj-lt"/>
              </a:rPr>
              <a:t>	</a:t>
            </a:r>
            <a:r>
              <a:rPr lang="fr-FR" b="1" dirty="0" err="1" smtClean="0">
                <a:latin typeface="+mj-lt"/>
              </a:rPr>
              <a:t>arg</a:t>
            </a:r>
            <a:r>
              <a:rPr lang="fr-FR" b="1" dirty="0" smtClean="0">
                <a:latin typeface="+mj-lt"/>
              </a:rPr>
              <a:t>[0] = "</a:t>
            </a:r>
            <a:r>
              <a:rPr lang="fr-FR" b="1" dirty="0" err="1" smtClean="0">
                <a:latin typeface="+mj-lt"/>
              </a:rPr>
              <a:t>ps</a:t>
            </a:r>
            <a:r>
              <a:rPr lang="fr-FR" b="1" dirty="0" smtClean="0">
                <a:latin typeface="+mj-lt"/>
              </a:rPr>
              <a:t>";    </a:t>
            </a:r>
          </a:p>
          <a:p>
            <a:r>
              <a:rPr lang="fr-FR" b="1" dirty="0" smtClean="0">
                <a:latin typeface="+mj-lt"/>
              </a:rPr>
              <a:t>	</a:t>
            </a:r>
            <a:r>
              <a:rPr lang="fr-FR" b="1" dirty="0" err="1" smtClean="0">
                <a:latin typeface="+mj-lt"/>
              </a:rPr>
              <a:t>arg</a:t>
            </a:r>
            <a:r>
              <a:rPr lang="fr-FR" b="1" dirty="0" smtClean="0">
                <a:latin typeface="+mj-lt"/>
              </a:rPr>
              <a:t>[1] = "-aux";    </a:t>
            </a:r>
          </a:p>
          <a:p>
            <a:r>
              <a:rPr lang="fr-FR" b="1" dirty="0" smtClean="0">
                <a:latin typeface="+mj-lt"/>
              </a:rPr>
              <a:t>	</a:t>
            </a:r>
            <a:r>
              <a:rPr lang="fr-FR" b="1" dirty="0" err="1" smtClean="0">
                <a:latin typeface="+mj-lt"/>
              </a:rPr>
              <a:t>arg</a:t>
            </a:r>
            <a:r>
              <a:rPr lang="fr-FR" b="1" dirty="0" smtClean="0">
                <a:latin typeface="+mj-lt"/>
              </a:rPr>
              <a:t>[2] = NULL;    </a:t>
            </a:r>
          </a:p>
          <a:p>
            <a:r>
              <a:rPr lang="fr-FR" b="1" dirty="0" smtClean="0">
                <a:latin typeface="+mj-lt"/>
              </a:rPr>
              <a:t>	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execv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("/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bin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ps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", 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arg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);  </a:t>
            </a:r>
            <a:r>
              <a:rPr lang="fr-FR" dirty="0" smtClean="0">
                <a:latin typeface="+mj-lt"/>
              </a:rPr>
              <a:t>/* l‘</a:t>
            </a:r>
            <a:r>
              <a:rPr lang="fr-FR" dirty="0" err="1" smtClean="0">
                <a:latin typeface="+mj-lt"/>
              </a:rPr>
              <a:t>éxécutable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+mj-lt"/>
              </a:rPr>
              <a:t>ps</a:t>
            </a:r>
            <a:r>
              <a:rPr lang="fr-FR" dirty="0" smtClean="0">
                <a:latin typeface="+mj-lt"/>
              </a:rPr>
              <a:t> se trouve dans 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fr-FR" dirty="0" err="1" smtClean="0">
                <a:solidFill>
                  <a:srgbClr val="FF0000"/>
                </a:solidFill>
                <a:latin typeface="+mj-lt"/>
              </a:rPr>
              <a:t>bin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smtClean="0">
                <a:latin typeface="+mj-lt"/>
              </a:rPr>
              <a:t>*/</a:t>
            </a:r>
            <a:r>
              <a:rPr lang="fr-FR" b="1" dirty="0" smtClean="0">
                <a:latin typeface="+mj-lt"/>
              </a:rPr>
              <a:t>    </a:t>
            </a:r>
          </a:p>
          <a:p>
            <a:r>
              <a:rPr lang="fr-FR" b="1" dirty="0" smtClean="0">
                <a:latin typeface="+mj-lt"/>
              </a:rPr>
              <a:t>	</a:t>
            </a:r>
            <a:r>
              <a:rPr lang="fr-FR" b="1" dirty="0" err="1" smtClean="0">
                <a:latin typeface="+mj-lt"/>
              </a:rPr>
              <a:t>fprintf</a:t>
            </a:r>
            <a:r>
              <a:rPr lang="fr-FR" b="1" dirty="0" smtClean="0">
                <a:latin typeface="+mj-lt"/>
              </a:rPr>
              <a:t>(</a:t>
            </a:r>
            <a:r>
              <a:rPr lang="fr-FR" b="1" dirty="0" err="1" smtClean="0">
                <a:latin typeface="+mj-lt"/>
              </a:rPr>
              <a:t>stderr</a:t>
            </a:r>
            <a:r>
              <a:rPr lang="fr-FR" b="1" dirty="0" smtClean="0">
                <a:latin typeface="+mj-lt"/>
              </a:rPr>
              <a:t>, "erreur dans </a:t>
            </a:r>
            <a:r>
              <a:rPr lang="fr-FR" b="1" dirty="0" err="1" smtClean="0">
                <a:latin typeface="+mj-lt"/>
              </a:rPr>
              <a:t>execv</a:t>
            </a:r>
            <a:r>
              <a:rPr lang="fr-FR" b="1" dirty="0" smtClean="0">
                <a:latin typeface="+mj-lt"/>
              </a:rPr>
              <a:t>\n");    </a:t>
            </a:r>
          </a:p>
          <a:p>
            <a:r>
              <a:rPr lang="fr-FR" b="1" dirty="0" smtClean="0">
                <a:latin typeface="+mj-lt"/>
              </a:rPr>
              <a:t>	return 0;</a:t>
            </a:r>
          </a:p>
          <a:p>
            <a:r>
              <a:rPr lang="fr-FR" b="1" dirty="0" smtClean="0">
                <a:latin typeface="+mj-lt"/>
              </a:rPr>
              <a:t>}</a:t>
            </a:r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1E22-16F0-4EBA-AC0E-9023D029778D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1538" y="928670"/>
            <a:ext cx="71800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latin typeface="+mj-lt"/>
              </a:rPr>
              <a:t>Un processus se termine lorsqu’il n’a plus d’instructions </a:t>
            </a:r>
          </a:p>
          <a:p>
            <a:pPr algn="ctr"/>
            <a:r>
              <a:rPr lang="fr-FR" b="1" dirty="0" smtClean="0">
                <a:latin typeface="+mj-lt"/>
              </a:rPr>
              <a:t>ou lorsqu’il exécute la fonction </a:t>
            </a:r>
          </a:p>
          <a:p>
            <a:pPr algn="ctr"/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void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exit(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statut)</a:t>
            </a:r>
          </a:p>
          <a:p>
            <a:pPr algn="ctr"/>
            <a:r>
              <a:rPr lang="fr-FR" dirty="0" smtClean="0">
                <a:latin typeface="+mj-lt"/>
              </a:rPr>
              <a:t> </a:t>
            </a:r>
            <a:endParaRPr lang="fr-FR" b="1" dirty="0" smtClean="0">
              <a:latin typeface="+mj-lt"/>
            </a:endParaRPr>
          </a:p>
          <a:p>
            <a:pPr algn="ctr"/>
            <a:r>
              <a:rPr lang="fr-FR" b="1" dirty="0" smtClean="0">
                <a:latin typeface="+mj-lt"/>
              </a:rPr>
              <a:t>L’élimination d’un processus terminé de la table </a:t>
            </a:r>
            <a:endParaRPr lang="fr-FR" dirty="0" smtClean="0">
              <a:latin typeface="+mj-lt"/>
            </a:endParaRPr>
          </a:p>
          <a:p>
            <a:pPr algn="ctr"/>
            <a:r>
              <a:rPr lang="fr-FR" b="1" dirty="0" smtClean="0">
                <a:latin typeface="+mj-lt"/>
              </a:rPr>
              <a:t>ne peut se faire que par son père, grâce à la fonction :</a:t>
            </a:r>
            <a:endParaRPr lang="fr-FR" dirty="0" smtClean="0">
              <a:latin typeface="+mj-lt"/>
            </a:endParaRPr>
          </a:p>
          <a:p>
            <a:pPr algn="ctr"/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wait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int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*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code_de_sortie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algn="ctr"/>
            <a:r>
              <a:rPr lang="fr-FR" dirty="0" smtClean="0">
                <a:latin typeface="+mj-lt"/>
              </a:rPr>
              <a:t> </a:t>
            </a:r>
            <a:endParaRPr lang="fr-FR" b="1" dirty="0" smtClean="0">
              <a:latin typeface="+mj-lt"/>
            </a:endParaRPr>
          </a:p>
          <a:p>
            <a:pPr algn="ctr"/>
            <a:r>
              <a:rPr lang="fr-FR" b="1" dirty="0" smtClean="0">
                <a:latin typeface="+mj-lt"/>
              </a:rPr>
              <a:t>Grâce aux 3 instructions, 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fork( )</a:t>
            </a:r>
            <a:r>
              <a:rPr lang="fr-FR" b="1" dirty="0" smtClean="0">
                <a:latin typeface="+mj-lt"/>
              </a:rPr>
              <a:t>, 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exec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( )</a:t>
            </a:r>
            <a:r>
              <a:rPr lang="fr-FR" b="1" dirty="0" smtClean="0">
                <a:latin typeface="+mj-lt"/>
              </a:rPr>
              <a:t>, et 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wait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( )</a:t>
            </a:r>
          </a:p>
          <a:p>
            <a:pPr algn="ctr"/>
            <a:endParaRPr lang="fr-FR" b="1" dirty="0" smtClean="0">
              <a:latin typeface="+mj-lt"/>
            </a:endParaRPr>
          </a:p>
          <a:p>
            <a:pPr algn="ctr"/>
            <a:r>
              <a:rPr lang="fr-FR" b="1" dirty="0" smtClean="0">
                <a:latin typeface="+mj-lt"/>
              </a:rPr>
              <a:t>on peut écrire un interpréteur de commandes simplifié. </a:t>
            </a:r>
          </a:p>
          <a:p>
            <a:pPr algn="ctr"/>
            <a:r>
              <a:rPr lang="fr-FR" b="1" dirty="0" smtClean="0">
                <a:latin typeface="+mj-lt"/>
              </a:rPr>
              <a:t>Il prend la forme suivante :</a:t>
            </a:r>
          </a:p>
          <a:p>
            <a:r>
              <a:rPr lang="fr-FR" dirty="0" smtClean="0"/>
              <a:t> </a:t>
            </a:r>
            <a:endParaRPr lang="fr-FR" b="1" dirty="0" smtClean="0"/>
          </a:p>
          <a:p>
            <a:r>
              <a:rPr lang="en-US" b="1" dirty="0" smtClean="0"/>
              <a:t>while(1) {</a:t>
            </a:r>
            <a:endParaRPr lang="fr-FR" b="1" dirty="0" smtClean="0"/>
          </a:p>
          <a:p>
            <a:r>
              <a:rPr lang="en-US" b="1" dirty="0" smtClean="0"/>
              <a:t>	</a:t>
            </a:r>
            <a:r>
              <a:rPr lang="fr-FR" b="1" dirty="0" err="1" smtClean="0"/>
              <a:t>lire_commande</a:t>
            </a:r>
            <a:r>
              <a:rPr lang="fr-FR" b="1" dirty="0" smtClean="0"/>
              <a:t>(commande, paramètres);	</a:t>
            </a:r>
            <a:r>
              <a:rPr lang="fr-FR" sz="1200" dirty="0" smtClean="0"/>
              <a:t>/* attend commande*/</a:t>
            </a:r>
            <a:endParaRPr lang="fr-FR" sz="1200" b="1" dirty="0" smtClean="0"/>
          </a:p>
          <a:p>
            <a:r>
              <a:rPr lang="fr-FR" b="1" dirty="0" smtClean="0"/>
              <a:t>	if (</a:t>
            </a:r>
            <a:r>
              <a:rPr lang="fr-FR" b="1" dirty="0" err="1" smtClean="0">
                <a:solidFill>
                  <a:srgbClr val="FF0000"/>
                </a:solidFill>
              </a:rPr>
              <a:t>fork</a:t>
            </a:r>
            <a:r>
              <a:rPr lang="fr-FR" b="1" dirty="0" smtClean="0">
                <a:solidFill>
                  <a:srgbClr val="FF0000"/>
                </a:solidFill>
              </a:rPr>
              <a:t>()</a:t>
            </a:r>
            <a:r>
              <a:rPr lang="fr-FR" b="1" dirty="0" smtClean="0"/>
              <a:t> != 0) </a:t>
            </a:r>
            <a:r>
              <a:rPr lang="fr-FR" b="1" dirty="0" err="1" smtClean="0">
                <a:solidFill>
                  <a:srgbClr val="FF0000"/>
                </a:solidFill>
              </a:rPr>
              <a:t>wait</a:t>
            </a:r>
            <a:r>
              <a:rPr lang="fr-FR" b="1" dirty="0" smtClean="0">
                <a:solidFill>
                  <a:srgbClr val="FF0000"/>
                </a:solidFill>
              </a:rPr>
              <a:t>(&amp;statut)</a:t>
            </a:r>
            <a:r>
              <a:rPr lang="fr-FR" b="1" dirty="0" smtClean="0"/>
              <a:t>;		</a:t>
            </a:r>
            <a:r>
              <a:rPr lang="fr-FR" sz="1200" dirty="0" smtClean="0"/>
              <a:t>/* processus père */</a:t>
            </a:r>
            <a:endParaRPr lang="fr-FR" sz="1200" b="1" dirty="0" smtClean="0"/>
          </a:p>
          <a:p>
            <a:r>
              <a:rPr lang="fr-FR" b="1" dirty="0" smtClean="0"/>
              <a:t>	</a:t>
            </a:r>
            <a:r>
              <a:rPr lang="fr-FR" b="1" dirty="0" err="1" smtClean="0"/>
              <a:t>else</a:t>
            </a:r>
            <a:r>
              <a:rPr lang="fr-FR" b="1" dirty="0" smtClean="0"/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execv</a:t>
            </a:r>
            <a:r>
              <a:rPr lang="fr-FR" b="1" dirty="0" smtClean="0">
                <a:solidFill>
                  <a:srgbClr val="FF0000"/>
                </a:solidFill>
              </a:rPr>
              <a:t>(commande, paramètres)</a:t>
            </a:r>
            <a:r>
              <a:rPr lang="fr-FR" b="1" dirty="0" smtClean="0"/>
              <a:t>;	</a:t>
            </a:r>
            <a:r>
              <a:rPr lang="fr-FR" sz="1200" dirty="0" smtClean="0"/>
              <a:t>/* processus fils */</a:t>
            </a:r>
            <a:endParaRPr lang="fr-FR" sz="1200" b="1" dirty="0" smtClean="0"/>
          </a:p>
          <a:p>
            <a:r>
              <a:rPr lang="fr-FR" b="1" dirty="0" smtClean="0"/>
              <a:t>}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A500-7989-476B-AE3D-A3217D64D24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785926"/>
            <a:ext cx="8786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 () {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pid1,pid2 ;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 ("</a:t>
            </a:r>
            <a:r>
              <a:rPr lang="fr-FR" dirty="0" err="1" smtClean="0">
                <a:latin typeface="Tw Cen MT Condensed Extra Bold" pitchFamily="34" charset="0"/>
              </a:rPr>
              <a:t>print</a:t>
            </a:r>
            <a:r>
              <a:rPr lang="fr-FR" dirty="0" smtClean="0">
                <a:latin typeface="Tw Cen MT Condensed Extra Bold" pitchFamily="34" charset="0"/>
              </a:rPr>
              <a:t> 1 </a:t>
            </a:r>
            <a:r>
              <a:rPr lang="fr-FR" sz="1400" dirty="0" smtClean="0">
                <a:latin typeface="Tw Cen MT Condensed Extra Bold" pitchFamily="34" charset="0"/>
              </a:rPr>
              <a:t>- Je suis le processus </a:t>
            </a:r>
            <a:r>
              <a:rPr lang="fr-FR" sz="1400" dirty="0" err="1" smtClean="0">
                <a:latin typeface="Tw Cen MT Condensed Extra Bold" pitchFamily="34" charset="0"/>
              </a:rPr>
              <a:t>pere</a:t>
            </a:r>
            <a:r>
              <a:rPr lang="fr-FR" sz="1400" dirty="0" smtClean="0">
                <a:latin typeface="Tw Cen MT Condensed Extra Bold" pitchFamily="34" charset="0"/>
              </a:rPr>
              <a:t> =%d \n</a:t>
            </a:r>
            <a:r>
              <a:rPr lang="fr-FR" dirty="0" smtClean="0">
                <a:latin typeface="Tw Cen MT Condensed Extra Bold" pitchFamily="34" charset="0"/>
              </a:rPr>
              <a:t>",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 ); 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pid1 =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(); 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 ("</a:t>
            </a:r>
            <a:r>
              <a:rPr lang="fr-FR" dirty="0" err="1" smtClean="0">
                <a:latin typeface="Tw Cen MT Condensed Extra Bold" pitchFamily="34" charset="0"/>
              </a:rPr>
              <a:t>print</a:t>
            </a:r>
            <a:r>
              <a:rPr lang="fr-FR" dirty="0" smtClean="0">
                <a:latin typeface="Tw Cen MT Condensed Extra Bold" pitchFamily="34" charset="0"/>
              </a:rPr>
              <a:t> 2 </a:t>
            </a:r>
            <a:r>
              <a:rPr lang="fr-FR" sz="1400" dirty="0" smtClean="0">
                <a:latin typeface="Tw Cen MT Condensed Extra Bold" pitchFamily="34" charset="0"/>
              </a:rPr>
              <a:t>\n</a:t>
            </a:r>
            <a:r>
              <a:rPr lang="fr-FR" dirty="0" smtClean="0">
                <a:latin typeface="Tw Cen MT Condensed Extra Bold" pitchFamily="34" charset="0"/>
              </a:rPr>
              <a:t>"); </a:t>
            </a:r>
          </a:p>
          <a:p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 pid2 =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(); 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 ("</a:t>
            </a:r>
            <a:r>
              <a:rPr lang="fr-FR" dirty="0" err="1" smtClean="0">
                <a:latin typeface="Tw Cen MT Condensed Extra Bold" pitchFamily="34" charset="0"/>
              </a:rPr>
              <a:t>print</a:t>
            </a:r>
            <a:r>
              <a:rPr lang="fr-FR" dirty="0" smtClean="0">
                <a:latin typeface="Tw Cen MT Condensed Extra Bold" pitchFamily="34" charset="0"/>
              </a:rPr>
              <a:t> 3 </a:t>
            </a:r>
            <a:r>
              <a:rPr lang="fr-FR" sz="1400" dirty="0" smtClean="0">
                <a:latin typeface="Tw Cen MT Condensed Extra Bold" pitchFamily="34" charset="0"/>
              </a:rPr>
              <a:t>\n</a:t>
            </a:r>
            <a:r>
              <a:rPr lang="fr-FR" dirty="0" smtClean="0">
                <a:latin typeface="Tw Cen MT Condensed Extra Bold" pitchFamily="34" charset="0"/>
              </a:rPr>
              <a:t>"); </a:t>
            </a:r>
          </a:p>
          <a:p>
            <a:r>
              <a:rPr lang="fr-FR" dirty="0" smtClean="0">
                <a:latin typeface="Tw Cen MT Condensed Extra Bold" pitchFamily="34" charset="0"/>
              </a:rPr>
              <a:t>  return 0; 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5153" y="908720"/>
            <a:ext cx="26200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Exemple – </a:t>
            </a:r>
            <a:r>
              <a:rPr lang="fr-FR" sz="2800" b="1" dirty="0" err="1" smtClean="0">
                <a:solidFill>
                  <a:srgbClr val="FF0000"/>
                </a:solidFill>
              </a:rPr>
              <a:t>fork</a:t>
            </a:r>
            <a:r>
              <a:rPr lang="fr-FR" sz="2800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500694" y="3000372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30" idx="3"/>
            <a:endCxn id="24" idx="1"/>
          </p:cNvCxnSpPr>
          <p:nvPr/>
        </p:nvCxnSpPr>
        <p:spPr>
          <a:xfrm flipV="1">
            <a:off x="4572000" y="3071810"/>
            <a:ext cx="928694" cy="604842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767132" y="3000372"/>
            <a:ext cx="642942" cy="2071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714744" y="3071810"/>
            <a:ext cx="78899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4429124" y="3605214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4429124" y="4414844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5662620" y="2000240"/>
            <a:ext cx="642942" cy="2071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591182" y="2071678"/>
            <a:ext cx="78899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305562" y="3357562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215206" y="4357694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500694" y="6072206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5662620" y="4286256"/>
            <a:ext cx="642942" cy="2071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5591182" y="4357694"/>
            <a:ext cx="78899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785786" y="4500570"/>
            <a:ext cx="1857388" cy="85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981050" y="4672021"/>
            <a:ext cx="15088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1400" b="1" cap="all" spc="0" dirty="0" err="1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Interpreteur</a:t>
            </a:r>
            <a:r>
              <a:rPr lang="fr-FR" sz="1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pPr algn="ctr"/>
            <a:r>
              <a:rPr lang="fr-FR" sz="1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de  commandes</a:t>
            </a:r>
            <a:endParaRPr lang="fr-FR" sz="1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2643174" y="4857760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3624256" y="3071810"/>
            <a:ext cx="142876" cy="142876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7378714" y="2552694"/>
            <a:ext cx="642942" cy="20717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307276" y="2624132"/>
            <a:ext cx="78899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</a:p>
          <a:p>
            <a:endParaRPr lang="fr-FR" sz="800" dirty="0" smtClean="0">
              <a:latin typeface="Tw Cen MT Condensed Extra Bold" pitchFamily="34" charset="0"/>
            </a:endParaRPr>
          </a:p>
          <a:p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()</a:t>
            </a:r>
            <a:endParaRPr lang="fr-FR" dirty="0">
              <a:latin typeface="Tw Cen MT Condensed Extra Bold" pitchFamily="34" charset="0"/>
            </a:endParaRPr>
          </a:p>
        </p:txBody>
      </p:sp>
      <p:cxnSp>
        <p:nvCxnSpPr>
          <p:cNvPr id="72" name="Connecteur en arc 71"/>
          <p:cNvCxnSpPr>
            <a:stCxn id="66" idx="3"/>
            <a:endCxn id="67" idx="1"/>
          </p:cNvCxnSpPr>
          <p:nvPr/>
        </p:nvCxnSpPr>
        <p:spPr>
          <a:xfrm flipV="1">
            <a:off x="2786050" y="3143248"/>
            <a:ext cx="838206" cy="1785950"/>
          </a:xfrm>
          <a:prstGeom prst="curvedConnector3">
            <a:avLst>
              <a:gd name="adj1" fmla="val 50000"/>
            </a:avLst>
          </a:prstGeom>
          <a:ln w="508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3752844" y="50625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1234</a:t>
            </a:r>
            <a:endParaRPr lang="fr-FR" b="1" dirty="0"/>
          </a:p>
        </p:txBody>
      </p:sp>
      <p:sp>
        <p:nvSpPr>
          <p:cNvPr id="74" name="ZoneTexte 73"/>
          <p:cNvSpPr txBox="1"/>
          <p:nvPr/>
        </p:nvSpPr>
        <p:spPr>
          <a:xfrm>
            <a:off x="5662620" y="16811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1235</a:t>
            </a:r>
            <a:endParaRPr lang="fr-FR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5643570" y="6357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1236</a:t>
            </a:r>
            <a:endParaRPr lang="fr-FR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7386381" y="22193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1237</a:t>
            </a:r>
            <a:endParaRPr lang="fr-FR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336988" y="369570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pid1 = 1235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6248412" y="264318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pid1 = 0</a:t>
            </a:r>
            <a:endParaRPr lang="fr-FR" sz="14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4537839" y="4643446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pid2 = 1236</a:t>
            </a:r>
            <a:endParaRPr lang="fr-FR" sz="14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6286512" y="571501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pid2 = 0</a:t>
            </a:r>
            <a:endParaRPr lang="fr-FR" sz="1400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6238887" y="3524251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pid2 = 1237</a:t>
            </a:r>
            <a:endParaRPr lang="fr-FR" sz="14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964668" y="391953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pid2 = 0</a:t>
            </a:r>
            <a:endParaRPr lang="fr-FR" sz="1400" b="1" dirty="0"/>
          </a:p>
        </p:txBody>
      </p:sp>
      <p:cxnSp>
        <p:nvCxnSpPr>
          <p:cNvPr id="85" name="Connecteur en arc 84"/>
          <p:cNvCxnSpPr>
            <a:stCxn id="40" idx="2"/>
            <a:endCxn id="56" idx="1"/>
          </p:cNvCxnSpPr>
          <p:nvPr/>
        </p:nvCxnSpPr>
        <p:spPr>
          <a:xfrm rot="16200000" flipH="1">
            <a:off x="4207666" y="4850616"/>
            <a:ext cx="1585924" cy="1000132"/>
          </a:xfrm>
          <a:prstGeom prst="curved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84"/>
          <p:cNvCxnSpPr>
            <a:stCxn id="44" idx="2"/>
            <a:endCxn id="52" idx="1"/>
          </p:cNvCxnSpPr>
          <p:nvPr/>
        </p:nvCxnSpPr>
        <p:spPr>
          <a:xfrm rot="16200000" flipH="1">
            <a:off x="6331756" y="3545682"/>
            <a:ext cx="928694" cy="838206"/>
          </a:xfrm>
          <a:prstGeom prst="curvedConnector2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e la date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37C-F37F-4043-8BB0-1BB88A545407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8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428604"/>
            <a:ext cx="857914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  <a:latin typeface="+mj-lt"/>
              </a:rPr>
              <a:t>exit( i )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termine</a:t>
            </a:r>
            <a:r>
              <a:rPr lang="fr-FR" sz="2800" dirty="0" smtClean="0"/>
              <a:t> un processus, </a:t>
            </a:r>
          </a:p>
          <a:p>
            <a:pPr algn="ctr"/>
            <a:r>
              <a:rPr lang="fr-FR" sz="2800" dirty="0" smtClean="0"/>
              <a:t>i est un octet (valeurs possibles : </a:t>
            </a:r>
            <a:r>
              <a:rPr lang="fr-FR" sz="2800" b="1" dirty="0" smtClean="0">
                <a:solidFill>
                  <a:srgbClr val="FF0000"/>
                </a:solidFill>
              </a:rPr>
              <a:t>0 à 255</a:t>
            </a:r>
            <a:r>
              <a:rPr lang="fr-FR" sz="2800" dirty="0" smtClean="0"/>
              <a:t>) </a:t>
            </a:r>
          </a:p>
          <a:p>
            <a:pPr algn="ctr"/>
            <a:r>
              <a:rPr lang="fr-FR" sz="2800" dirty="0" smtClean="0">
                <a:solidFill>
                  <a:srgbClr val="FF0000"/>
                </a:solidFill>
              </a:rPr>
              <a:t>retourné</a:t>
            </a:r>
            <a:r>
              <a:rPr lang="fr-FR" sz="2800" dirty="0" smtClean="0"/>
              <a:t> dans une variable du type </a:t>
            </a:r>
            <a:r>
              <a:rPr lang="fr-FR" sz="2800" dirty="0" err="1" smtClean="0"/>
              <a:t>int</a:t>
            </a:r>
            <a:r>
              <a:rPr lang="fr-FR" sz="2800" dirty="0" smtClean="0"/>
              <a:t> au </a:t>
            </a:r>
            <a:r>
              <a:rPr lang="fr-FR" sz="2800" dirty="0" smtClean="0">
                <a:solidFill>
                  <a:srgbClr val="FF0000"/>
                </a:solidFill>
              </a:rPr>
              <a:t>processus père</a:t>
            </a:r>
            <a:r>
              <a:rPr lang="fr-FR" sz="2800" dirty="0" smtClean="0"/>
              <a:t>.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4357694"/>
            <a:ext cx="184678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+mj-lt"/>
              </a:rPr>
              <a:t>Etat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1400" b="1" dirty="0" smtClean="0"/>
              <a:t>est un pointeur </a:t>
            </a:r>
          </a:p>
          <a:p>
            <a:r>
              <a:rPr lang="fr-FR" sz="1400" b="1" dirty="0" smtClean="0"/>
              <a:t>sur un mot de 2 octets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201" y="464344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w Cen MT Condensed Extra Bold" pitchFamily="34" charset="0"/>
              </a:rPr>
              <a:t>i</a:t>
            </a:r>
            <a:endParaRPr lang="fr-FR" dirty="0">
              <a:solidFill>
                <a:schemeClr val="tx1"/>
              </a:solidFill>
              <a:latin typeface="Tw Cen MT Condensed Extra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8162" y="4643446"/>
            <a:ext cx="280989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4876" y="464344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143108" y="5643578"/>
            <a:ext cx="7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exit(i)</a:t>
            </a:r>
            <a:endParaRPr lang="fr-FR" dirty="0"/>
          </a:p>
        </p:txBody>
      </p:sp>
      <p:cxnSp>
        <p:nvCxnSpPr>
          <p:cNvPr id="13" name="Forme 12"/>
          <p:cNvCxnSpPr>
            <a:stCxn id="11" idx="3"/>
            <a:endCxn id="8" idx="2"/>
          </p:cNvCxnSpPr>
          <p:nvPr/>
        </p:nvCxnSpPr>
        <p:spPr>
          <a:xfrm flipV="1">
            <a:off x="2882028" y="5072074"/>
            <a:ext cx="675553" cy="756170"/>
          </a:xfrm>
          <a:prstGeom prst="curvedConnector2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43636" y="4500570"/>
            <a:ext cx="26535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+mj-lt"/>
              </a:rPr>
              <a:t>Numéro du signal 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+mj-lt"/>
              </a:rPr>
              <a:t>qui interrompu le fils ou 0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7686" y="5640189"/>
            <a:ext cx="36719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+mj-lt"/>
              </a:rPr>
              <a:t>Bit 1 ou  0 suivant qu’il ait eu,</a:t>
            </a:r>
          </a:p>
          <a:p>
            <a:r>
              <a:rPr lang="fr-FR" b="1" dirty="0" smtClean="0">
                <a:solidFill>
                  <a:srgbClr val="FF0000"/>
                </a:solidFill>
                <a:latin typeface="+mj-lt"/>
              </a:rPr>
              <a:t>ou non, production d’un fichier </a:t>
            </a:r>
            <a:r>
              <a:rPr lang="fr-FR" b="1" dirty="0" err="1" smtClean="0">
                <a:solidFill>
                  <a:srgbClr val="FF0000"/>
                </a:solidFill>
                <a:latin typeface="+mj-lt"/>
              </a:rPr>
              <a:t>core</a:t>
            </a:r>
            <a:r>
              <a:rPr lang="fr-FR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18" name="Forme 17"/>
          <p:cNvCxnSpPr>
            <a:stCxn id="17" idx="1"/>
            <a:endCxn id="9" idx="2"/>
          </p:cNvCxnSpPr>
          <p:nvPr/>
        </p:nvCxnSpPr>
        <p:spPr>
          <a:xfrm rot="10800000" flipH="1">
            <a:off x="4357685" y="5072075"/>
            <a:ext cx="130971" cy="891281"/>
          </a:xfrm>
          <a:prstGeom prst="curvedConnector4">
            <a:avLst>
              <a:gd name="adj1" fmla="val -174542"/>
              <a:gd name="adj2" fmla="val 68129"/>
            </a:avLst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Forme 20"/>
          <p:cNvCxnSpPr>
            <a:stCxn id="15" idx="0"/>
            <a:endCxn id="10" idx="0"/>
          </p:cNvCxnSpPr>
          <p:nvPr/>
        </p:nvCxnSpPr>
        <p:spPr>
          <a:xfrm rot="16200000" flipH="1" flipV="1">
            <a:off x="6378395" y="3551431"/>
            <a:ext cx="142876" cy="2041154"/>
          </a:xfrm>
          <a:prstGeom prst="curvedConnector3">
            <a:avLst>
              <a:gd name="adj1" fmla="val -159999"/>
            </a:avLst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244" y="2603368"/>
            <a:ext cx="88310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  <a:latin typeface="+mj-lt"/>
              </a:rPr>
              <a:t>Wait</a:t>
            </a:r>
            <a:r>
              <a:rPr lang="fr-FR" sz="2800" b="1" dirty="0" smtClean="0">
                <a:solidFill>
                  <a:srgbClr val="FF0000"/>
                </a:solidFill>
                <a:latin typeface="+mj-lt"/>
              </a:rPr>
              <a:t>(&amp;Etat)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000" dirty="0" smtClean="0"/>
              <a:t>met le processus en </a:t>
            </a:r>
            <a:r>
              <a:rPr lang="fr-FR" sz="2000" b="1" dirty="0" smtClean="0">
                <a:solidFill>
                  <a:srgbClr val="FF0000"/>
                </a:solidFill>
              </a:rPr>
              <a:t>attente</a:t>
            </a:r>
            <a:r>
              <a:rPr lang="fr-FR" sz="2000" dirty="0" smtClean="0"/>
              <a:t> de la </a:t>
            </a:r>
            <a:r>
              <a:rPr lang="fr-FR" sz="2000" b="1" dirty="0" smtClean="0">
                <a:solidFill>
                  <a:srgbClr val="FF0000"/>
                </a:solidFill>
              </a:rPr>
              <a:t>fin</a:t>
            </a:r>
            <a:r>
              <a:rPr lang="fr-FR" sz="2000" dirty="0" smtClean="0"/>
              <a:t> de l'un de </a:t>
            </a:r>
            <a:r>
              <a:rPr lang="fr-FR" sz="2000" b="1" dirty="0" smtClean="0">
                <a:solidFill>
                  <a:srgbClr val="FF0000"/>
                </a:solidFill>
              </a:rPr>
              <a:t>ses processus fils</a:t>
            </a:r>
            <a:r>
              <a:rPr lang="fr-FR" sz="2000" dirty="0" smtClean="0"/>
              <a:t>. </a:t>
            </a:r>
          </a:p>
          <a:p>
            <a:pPr algn="ctr"/>
            <a:r>
              <a:rPr lang="fr-FR" sz="2000" dirty="0" smtClean="0"/>
              <a:t>Quand un processus se termine, le signal </a:t>
            </a:r>
            <a:r>
              <a:rPr lang="fr-FR" sz="2000" b="1" dirty="0" smtClean="0">
                <a:solidFill>
                  <a:srgbClr val="FF0000"/>
                </a:solidFill>
              </a:rPr>
              <a:t>SIGCHILD</a:t>
            </a:r>
            <a:r>
              <a:rPr lang="fr-FR" sz="2000" dirty="0" smtClean="0"/>
              <a:t> est envoyé à son père. </a:t>
            </a:r>
          </a:p>
          <a:p>
            <a:pPr algn="ctr"/>
            <a:r>
              <a:rPr lang="fr-FR" sz="2000" dirty="0" smtClean="0"/>
              <a:t>La réception de ce signal fait passer le processus père de l'état </a:t>
            </a:r>
            <a:r>
              <a:rPr lang="fr-FR" sz="2000" b="1" dirty="0" smtClean="0">
                <a:solidFill>
                  <a:srgbClr val="FF0000"/>
                </a:solidFill>
              </a:rPr>
              <a:t>bloqué</a:t>
            </a:r>
            <a:r>
              <a:rPr lang="fr-FR" sz="2000" dirty="0" smtClean="0"/>
              <a:t> à l'état </a:t>
            </a:r>
            <a:r>
              <a:rPr lang="fr-FR" sz="2000" b="1" dirty="0" smtClean="0">
                <a:solidFill>
                  <a:srgbClr val="FF0000"/>
                </a:solidFill>
              </a:rPr>
              <a:t>prêt</a:t>
            </a:r>
            <a:r>
              <a:rPr lang="fr-FR" sz="2000" dirty="0" smtClean="0"/>
              <a:t>. </a:t>
            </a:r>
          </a:p>
          <a:p>
            <a:pPr algn="ctr"/>
            <a:r>
              <a:rPr lang="fr-FR" sz="2000" b="1" dirty="0" smtClean="0">
                <a:solidFill>
                  <a:srgbClr val="0070C0"/>
                </a:solidFill>
              </a:rPr>
              <a:t>Le processus père sort donc de la fonction </a:t>
            </a:r>
            <a:r>
              <a:rPr lang="fr-FR" sz="2000" b="1" dirty="0" err="1" smtClean="0">
                <a:solidFill>
                  <a:srgbClr val="0070C0"/>
                </a:solidFill>
              </a:rPr>
              <a:t>wait</a:t>
            </a:r>
            <a:r>
              <a:rPr lang="fr-FR" sz="2000" b="1" dirty="0" smtClean="0">
                <a:solidFill>
                  <a:srgbClr val="0070C0"/>
                </a:solidFill>
              </a:rPr>
              <a:t>(). </a:t>
            </a:r>
            <a:endParaRPr lang="fr-FR" sz="2000" b="1" dirty="0">
              <a:solidFill>
                <a:srgbClr val="0070C0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08AD-4869-401A-9AD5-714BBD3A7D77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9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86360" y="1857364"/>
            <a:ext cx="685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main( ) {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pid</a:t>
            </a:r>
            <a:r>
              <a:rPr lang="fr-FR" dirty="0" smtClean="0">
                <a:latin typeface="Tw Cen MT Condensed Extra Bold" pitchFamily="34" charset="0"/>
              </a:rPr>
              <a:t>, </a:t>
            </a:r>
            <a:r>
              <a:rPr lang="fr-FR" dirty="0" err="1" smtClean="0">
                <a:latin typeface="Tw Cen MT Condensed Extra Bold" pitchFamily="34" charset="0"/>
              </a:rPr>
              <a:t>status</a:t>
            </a:r>
            <a:r>
              <a:rPr lang="fr-FR" dirty="0" smtClean="0">
                <a:latin typeface="Tw Cen MT Condensed Extra Bold" pitchFamily="34" charset="0"/>
              </a:rPr>
              <a:t> ;</a:t>
            </a:r>
          </a:p>
          <a:p>
            <a:r>
              <a:rPr lang="fr-FR" dirty="0" smtClean="0">
                <a:latin typeface="Tw Cen MT Condensed Extra Bold" pitchFamily="34" charset="0"/>
              </a:rPr>
              <a:t>	if (!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  <a:r>
              <a:rPr lang="fr-FR" dirty="0" smtClean="0">
                <a:latin typeface="Tw Cen MT Condensed Extra Bold" pitchFamily="34" charset="0"/>
              </a:rPr>
              <a:t> )</a:t>
            </a:r>
          </a:p>
          <a:p>
            <a:r>
              <a:rPr lang="fr-FR" dirty="0" smtClean="0">
                <a:latin typeface="Tw Cen MT Condensed Extra Bold" pitchFamily="34" charset="0"/>
              </a:rPr>
              <a:t>	{</a:t>
            </a:r>
          </a:p>
          <a:p>
            <a:r>
              <a:rPr lang="fr-FR" dirty="0" smtClean="0">
                <a:latin typeface="Tw Cen MT Condensed Extra Bold" pitchFamily="34" charset="0"/>
              </a:rPr>
              <a:t>    	  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fils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	  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exit(10);</a:t>
            </a:r>
          </a:p>
          <a:p>
            <a:r>
              <a:rPr lang="fr-FR" dirty="0" smtClean="0">
                <a:latin typeface="Tw Cen MT Condensed Extra Bold" pitchFamily="34" charset="0"/>
              </a:rPr>
              <a:t>	}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pid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=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wait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(&amp;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status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) ;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père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(’’Sortie du </a:t>
            </a:r>
            <a:r>
              <a:rPr lang="fr-FR" dirty="0" err="1" smtClean="0">
                <a:latin typeface="Tw Cen MT Condensed Extra Bold" pitchFamily="34" charset="0"/>
              </a:rPr>
              <a:t>wait</a:t>
            </a:r>
            <a:r>
              <a:rPr lang="fr-FR" dirty="0" smtClean="0">
                <a:latin typeface="Tw Cen MT Condensed Extra Bold" pitchFamily="34" charset="0"/>
              </a:rPr>
              <a:t> \n’’);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en-GB" dirty="0" smtClean="0">
                <a:latin typeface="Tw Cen MT Condensed Extra Bold" pitchFamily="34" charset="0"/>
              </a:rPr>
              <a:t>sleep(15) 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	</a:t>
            </a:r>
            <a:r>
              <a:rPr lang="en-GB" dirty="0" err="1" smtClean="0">
                <a:latin typeface="Tw Cen MT Condensed Extra Bold" pitchFamily="34" charset="0"/>
              </a:rPr>
              <a:t>printf</a:t>
            </a:r>
            <a:r>
              <a:rPr lang="en-GB" dirty="0" smtClean="0">
                <a:latin typeface="Tw Cen MT Condensed Extra Bold" pitchFamily="34" charset="0"/>
              </a:rPr>
              <a:t>(’’</a:t>
            </a:r>
            <a:r>
              <a:rPr lang="en-GB" dirty="0" err="1" smtClean="0">
                <a:latin typeface="Tw Cen MT Condensed Extra Bold" pitchFamily="34" charset="0"/>
              </a:rPr>
              <a:t>pid</a:t>
            </a:r>
            <a:r>
              <a:rPr lang="en-GB" dirty="0" smtClean="0">
                <a:latin typeface="Tw Cen MT Condensed Extra Bold" pitchFamily="34" charset="0"/>
              </a:rPr>
              <a:t> = %d </a:t>
            </a:r>
            <a:r>
              <a:rPr lang="en-GB" dirty="0" err="1" smtClean="0">
                <a:latin typeface="Tw Cen MT Condensed Extra Bold" pitchFamily="34" charset="0"/>
              </a:rPr>
              <a:t>statud</a:t>
            </a:r>
            <a:r>
              <a:rPr lang="en-GB" dirty="0" smtClean="0">
                <a:latin typeface="Tw Cen MT Condensed Extra Bold" pitchFamily="34" charset="0"/>
              </a:rPr>
              <a:t> = %d \n’’, </a:t>
            </a:r>
            <a:r>
              <a:rPr lang="en-GB" dirty="0" err="1" smtClean="0">
                <a:latin typeface="Tw Cen MT Condensed Extra Bold" pitchFamily="34" charset="0"/>
              </a:rPr>
              <a:t>pid,status</a:t>
            </a:r>
            <a:r>
              <a:rPr lang="en-GB" dirty="0" smtClean="0">
                <a:latin typeface="Tw Cen MT Condensed Extra Bold" pitchFamily="34" charset="0"/>
              </a:rPr>
              <a:t>);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	</a:t>
            </a:r>
            <a:r>
              <a:rPr lang="fr-FR" dirty="0" smtClean="0">
                <a:latin typeface="Tw Cen MT Condensed Extra Bold" pitchFamily="34" charset="0"/>
              </a:rPr>
              <a:t>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  <a:p>
            <a:endParaRPr lang="fr-FR" dirty="0" smtClean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50271" y="1000108"/>
            <a:ext cx="3466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Le père attend son fils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3E84-752E-4A0F-86C2-97B0756FC39B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57290" y="2028904"/>
            <a:ext cx="6858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main() {</a:t>
            </a: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pid</a:t>
            </a:r>
            <a:r>
              <a:rPr lang="fr-FR" dirty="0" smtClean="0">
                <a:latin typeface="Tw Cen MT Condensed Extra Bold" pitchFamily="34" charset="0"/>
              </a:rPr>
              <a:t>, </a:t>
            </a:r>
            <a:r>
              <a:rPr lang="fr-FR" dirty="0" err="1" smtClean="0">
                <a:latin typeface="Tw Cen MT Condensed Extra Bold" pitchFamily="34" charset="0"/>
              </a:rPr>
              <a:t>status</a:t>
            </a:r>
            <a:r>
              <a:rPr lang="fr-FR" dirty="0" smtClean="0">
                <a:latin typeface="Tw Cen MT Condensed Extra Bold" pitchFamily="34" charset="0"/>
              </a:rPr>
              <a:t> ;</a:t>
            </a:r>
          </a:p>
          <a:p>
            <a:r>
              <a:rPr lang="fr-FR" dirty="0" smtClean="0">
                <a:latin typeface="Tw Cen MT Condensed Extra Bold" pitchFamily="34" charset="0"/>
              </a:rPr>
              <a:t>	if (!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  <a:r>
              <a:rPr lang="fr-FR" dirty="0" smtClean="0">
                <a:latin typeface="Tw Cen MT Condensed Extra Bold" pitchFamily="34" charset="0"/>
              </a:rPr>
              <a:t> )</a:t>
            </a:r>
          </a:p>
          <a:p>
            <a:r>
              <a:rPr lang="fr-FR" dirty="0" smtClean="0">
                <a:latin typeface="Tw Cen MT Condensed Extra Bold" pitchFamily="34" charset="0"/>
              </a:rPr>
              <a:t>	{</a:t>
            </a:r>
          </a:p>
          <a:p>
            <a:r>
              <a:rPr lang="fr-FR" dirty="0" smtClean="0">
                <a:latin typeface="Tw Cen MT Condensed Extra Bold" pitchFamily="34" charset="0"/>
              </a:rPr>
              <a:t>    	  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fils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	  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exit(10);</a:t>
            </a:r>
          </a:p>
          <a:p>
            <a:r>
              <a:rPr lang="fr-FR" dirty="0" smtClean="0">
                <a:latin typeface="Tw Cen MT Condensed Extra Bold" pitchFamily="34" charset="0"/>
              </a:rPr>
              <a:t>	}</a:t>
            </a:r>
            <a:endParaRPr lang="fr-FR" dirty="0" smtClean="0">
              <a:solidFill>
                <a:srgbClr val="FF0000"/>
              </a:solidFill>
              <a:latin typeface="Tw Cen MT Condensed Extra Bold" pitchFamily="34" charset="0"/>
            </a:endParaRPr>
          </a:p>
          <a:p>
            <a:r>
              <a:rPr lang="fr-FR" dirty="0" smtClean="0">
                <a:latin typeface="Tw Cen MT Condensed Extra Bold" pitchFamily="34" charset="0"/>
              </a:rPr>
              <a:t>	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père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 </a:t>
            </a:r>
          </a:p>
          <a:p>
            <a:r>
              <a:rPr lang="fr-FR" dirty="0" smtClean="0">
                <a:latin typeface="Tw Cen MT Condensed Extra Bold" pitchFamily="34" charset="0"/>
              </a:rPr>
              <a:t>	for( ; ;) ;</a:t>
            </a:r>
          </a:p>
          <a:p>
            <a:r>
              <a:rPr lang="fr-FR" dirty="0">
                <a:latin typeface="Tw Cen MT Condensed Extra Bold" pitchFamily="34" charset="0"/>
              </a:rPr>
              <a:t>	</a:t>
            </a:r>
            <a:r>
              <a:rPr lang="fr-FR" dirty="0" smtClean="0">
                <a:latin typeface="Tw Cen MT Condensed Extra Bold" pitchFamily="34" charset="0"/>
              </a:rPr>
              <a:t>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  <a:p>
            <a:endParaRPr lang="fr-FR" dirty="0" smtClean="0">
              <a:latin typeface="Tw Cen MT Condensed Extra Bold" pitchFamily="34" charset="0"/>
            </a:endParaRP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14348" y="785794"/>
            <a:ext cx="763433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Le père n’ attend pas son fils et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est toujours en vie après la terminaison de son fils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FFB5-3F8F-4642-B332-8C3F5EB33F76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00166" y="1928802"/>
            <a:ext cx="685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main() {		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int</a:t>
            </a:r>
            <a:r>
              <a:rPr lang="fr-FR" dirty="0" smtClean="0">
                <a:latin typeface="Tw Cen MT Condensed Extra Bold" pitchFamily="34" charset="0"/>
              </a:rPr>
              <a:t> </a:t>
            </a:r>
            <a:r>
              <a:rPr lang="fr-FR" dirty="0" err="1" smtClean="0">
                <a:latin typeface="Tw Cen MT Condensed Extra Bold" pitchFamily="34" charset="0"/>
              </a:rPr>
              <a:t>pid</a:t>
            </a:r>
            <a:r>
              <a:rPr lang="fr-FR" dirty="0" smtClean="0">
                <a:latin typeface="Tw Cen MT Condensed Extra Bold" pitchFamily="34" charset="0"/>
              </a:rPr>
              <a:t>, </a:t>
            </a:r>
            <a:r>
              <a:rPr lang="fr-FR" dirty="0" err="1" smtClean="0">
                <a:latin typeface="Tw Cen MT Condensed Extra Bold" pitchFamily="34" charset="0"/>
              </a:rPr>
              <a:t>status</a:t>
            </a:r>
            <a:r>
              <a:rPr lang="fr-FR" dirty="0" smtClean="0">
                <a:latin typeface="Tw Cen MT Condensed Extra Bold" pitchFamily="34" charset="0"/>
              </a:rPr>
              <a:t> ;	</a:t>
            </a:r>
          </a:p>
          <a:p>
            <a:r>
              <a:rPr lang="fr-FR" dirty="0" smtClean="0">
                <a:latin typeface="Tw Cen MT Condensed Extra Bold" pitchFamily="34" charset="0"/>
              </a:rPr>
              <a:t>  if (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!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fork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()</a:t>
            </a:r>
            <a:r>
              <a:rPr lang="fr-FR" dirty="0" smtClean="0">
                <a:latin typeface="Tw Cen MT Condensed Extra Bold" pitchFamily="34" charset="0"/>
              </a:rPr>
              <a:t> )	</a:t>
            </a:r>
          </a:p>
          <a:p>
            <a:r>
              <a:rPr lang="fr-FR" dirty="0" smtClean="0">
                <a:latin typeface="Tw Cen MT Condensed Extra Bold" pitchFamily="34" charset="0"/>
              </a:rPr>
              <a:t>  { </a:t>
            </a:r>
          </a:p>
          <a:p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fils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latin typeface="Tw Cen MT Condensed Extra Bold" pitchFamily="34" charset="0"/>
              </a:rPr>
              <a:t>    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exit(10)</a:t>
            </a:r>
            <a:r>
              <a:rPr lang="fr-FR" dirty="0" smtClean="0">
                <a:latin typeface="Tw Cen MT Condensed Extra Bold" pitchFamily="34" charset="0"/>
              </a:rPr>
              <a:t>;</a:t>
            </a:r>
          </a:p>
          <a:p>
            <a:r>
              <a:rPr lang="fr-FR" dirty="0" smtClean="0">
                <a:latin typeface="Tw Cen MT Condensed Extra Bold" pitchFamily="34" charset="0"/>
              </a:rPr>
              <a:t>  }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(’’Le processus père %d \n’’, </a:t>
            </a:r>
            <a:r>
              <a:rPr lang="fr-FR" dirty="0" err="1" smtClean="0">
                <a:latin typeface="Tw Cen MT Condensed Extra Bold" pitchFamily="34" charset="0"/>
              </a:rPr>
              <a:t>getpid</a:t>
            </a:r>
            <a:r>
              <a:rPr lang="fr-FR" dirty="0" smtClean="0">
                <a:latin typeface="Tw Cen MT Condensed Extra Bold" pitchFamily="34" charset="0"/>
              </a:rPr>
              <a:t>());</a:t>
            </a:r>
          </a:p>
          <a:p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sleep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(15) ;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(" Fin du </a:t>
            </a:r>
            <a:r>
              <a:rPr lang="fr-FR" dirty="0" smtClean="0">
                <a:latin typeface="Tw Cen MT Condensed Extra Bold" pitchFamily="34" charset="0"/>
              </a:rPr>
              <a:t>premier </a:t>
            </a:r>
            <a:r>
              <a:rPr lang="fr-FR" dirty="0" err="1" smtClean="0">
                <a:latin typeface="Tw Cen MT Condensed Extra Bold" pitchFamily="34" charset="0"/>
              </a:rPr>
              <a:t>sleep</a:t>
            </a:r>
            <a:r>
              <a:rPr lang="fr-FR" dirty="0" smtClean="0">
                <a:latin typeface="Tw Cen MT Condensed Extra Bold" pitchFamily="34" charset="0"/>
              </a:rPr>
              <a:t> \n’’);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pid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 = 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wait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(&amp;</a:t>
            </a:r>
            <a:r>
              <a:rPr lang="fr-FR" dirty="0" err="1" smtClean="0">
                <a:solidFill>
                  <a:srgbClr val="FF0000"/>
                </a:solidFill>
                <a:latin typeface="Tw Cen MT Condensed Extra Bold" pitchFamily="34" charset="0"/>
              </a:rPr>
              <a:t>status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) ;</a:t>
            </a: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err="1" smtClean="0">
                <a:latin typeface="Tw Cen MT Condensed Extra Bold" pitchFamily="34" charset="0"/>
              </a:rPr>
              <a:t>printf</a:t>
            </a:r>
            <a:r>
              <a:rPr lang="fr-FR" dirty="0" smtClean="0">
                <a:latin typeface="Tw Cen MT Condensed Extra Bold" pitchFamily="34" charset="0"/>
              </a:rPr>
              <a:t>(‘’sortie du </a:t>
            </a:r>
            <a:r>
              <a:rPr lang="fr-FR" dirty="0" err="1" smtClean="0">
                <a:latin typeface="Tw Cen MT Condensed Extra Bold" pitchFamily="34" charset="0"/>
              </a:rPr>
              <a:t>wait</a:t>
            </a:r>
            <a:r>
              <a:rPr lang="fr-FR" dirty="0" smtClean="0">
                <a:latin typeface="Tw Cen MT Condensed Extra Bold" pitchFamily="34" charset="0"/>
              </a:rPr>
              <a:t> \n’’);</a:t>
            </a:r>
          </a:p>
          <a:p>
            <a:r>
              <a:rPr lang="en-GB" dirty="0" smtClean="0">
                <a:latin typeface="Tw Cen MT Condensed Extra Bold" pitchFamily="34" charset="0"/>
              </a:rPr>
              <a:t>  </a:t>
            </a:r>
            <a:r>
              <a:rPr lang="en-GB" dirty="0" smtClean="0">
                <a:solidFill>
                  <a:srgbClr val="FF0000"/>
                </a:solidFill>
                <a:latin typeface="Tw Cen MT Condensed Extra Bold" pitchFamily="34" charset="0"/>
              </a:rPr>
              <a:t>sleep(15) ;</a:t>
            </a:r>
            <a:endParaRPr lang="fr-FR" dirty="0" smtClean="0">
              <a:solidFill>
                <a:srgbClr val="FF0000"/>
              </a:solidFill>
              <a:latin typeface="Tw Cen MT Condensed Extra Bold" pitchFamily="34" charset="0"/>
            </a:endParaRPr>
          </a:p>
          <a:p>
            <a:r>
              <a:rPr lang="en-GB" dirty="0" smtClean="0">
                <a:latin typeface="Tw Cen MT Condensed Extra Bold" pitchFamily="34" charset="0"/>
              </a:rPr>
              <a:t>  </a:t>
            </a:r>
            <a:r>
              <a:rPr lang="en-GB" dirty="0" err="1" smtClean="0">
                <a:latin typeface="Tw Cen MT Condensed Extra Bold" pitchFamily="34" charset="0"/>
              </a:rPr>
              <a:t>printf</a:t>
            </a:r>
            <a:r>
              <a:rPr lang="en-GB" dirty="0" smtClean="0">
                <a:latin typeface="Tw Cen MT Condensed Extra Bold" pitchFamily="34" charset="0"/>
              </a:rPr>
              <a:t>(’’</a:t>
            </a:r>
            <a:r>
              <a:rPr lang="en-GB" dirty="0" err="1" smtClean="0">
                <a:latin typeface="Tw Cen MT Condensed Extra Bold" pitchFamily="34" charset="0"/>
              </a:rPr>
              <a:t>pid</a:t>
            </a:r>
            <a:r>
              <a:rPr lang="en-GB" dirty="0" smtClean="0">
                <a:latin typeface="Tw Cen MT Condensed Extra Bold" pitchFamily="34" charset="0"/>
              </a:rPr>
              <a:t> = %d status = %d \n’’, </a:t>
            </a:r>
            <a:r>
              <a:rPr lang="en-GB" dirty="0" err="1" smtClean="0">
                <a:latin typeface="Tw Cen MT Condensed Extra Bold" pitchFamily="34" charset="0"/>
              </a:rPr>
              <a:t>pid,status</a:t>
            </a:r>
            <a:r>
              <a:rPr lang="en-GB" dirty="0" smtClean="0">
                <a:latin typeface="Tw Cen MT Condensed Extra Bold" pitchFamily="34" charset="0"/>
              </a:rPr>
              <a:t>);</a:t>
            </a:r>
            <a:endParaRPr lang="fr-FR" dirty="0" smtClean="0">
              <a:latin typeface="Tw Cen MT Condensed Extra Bold" pitchFamily="34" charset="0"/>
            </a:endParaRPr>
          </a:p>
          <a:p>
            <a:r>
              <a:rPr lang="fr-FR" dirty="0" smtClean="0">
                <a:latin typeface="Tw Cen MT Condensed Extra Bold" pitchFamily="34" charset="0"/>
              </a:rPr>
              <a:t>  </a:t>
            </a:r>
            <a:r>
              <a:rPr lang="fr-FR" dirty="0" smtClean="0">
                <a:solidFill>
                  <a:srgbClr val="FF0000"/>
                </a:solidFill>
                <a:latin typeface="Tw Cen MT Condensed Extra Bold" pitchFamily="34" charset="0"/>
              </a:rPr>
              <a:t>return 0;</a:t>
            </a:r>
          </a:p>
          <a:p>
            <a:r>
              <a:rPr lang="fr-FR" dirty="0" smtClean="0">
                <a:latin typeface="Tw Cen MT Condensed Extra Bold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8266" y="571480"/>
            <a:ext cx="5990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Le père reçoit le signal de terminaison de son fils 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et n’exécute le </a:t>
            </a:r>
            <a:r>
              <a:rPr lang="fr-FR" sz="2400" dirty="0" err="1" smtClean="0">
                <a:solidFill>
                  <a:srgbClr val="FF0000"/>
                </a:solidFill>
                <a:latin typeface="Tw Cen MT Condensed Extra Bold" pitchFamily="34" charset="0"/>
              </a:rPr>
              <a:t>wait</a:t>
            </a:r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() qu’après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w Cen MT Condensed Extra Bold" pitchFamily="34" charset="0"/>
              </a:rPr>
              <a:t>Le fils reste zombie momentanément</a:t>
            </a:r>
            <a:endParaRPr lang="fr-FR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D993-00C9-40D6-BAC9-2F4AD7C9B6D2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2322</Words>
  <Application>Microsoft Office PowerPoint</Application>
  <PresentationFormat>Affichage à l'écran (4:3)</PresentationFormat>
  <Paragraphs>478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6" baseType="lpstr">
      <vt:lpstr>Agency FB</vt:lpstr>
      <vt:lpstr>Arial</vt:lpstr>
      <vt:lpstr>Berlin Sans FB Demi</vt:lpstr>
      <vt:lpstr>Britannic Bold</vt:lpstr>
      <vt:lpstr>Calibri</vt:lpstr>
      <vt:lpstr>Franklin Gothic Demi Cond</vt:lpstr>
      <vt:lpstr>Tahoma</vt:lpstr>
      <vt:lpstr>Times New Roman</vt:lpstr>
      <vt:lpstr>Tw Cen MT Condensed</vt:lpstr>
      <vt:lpstr>Tw Cen MT Condensed Extra Bold</vt:lpstr>
      <vt:lpstr>Wingdings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CPE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limane</dc:creator>
  <cp:lastModifiedBy>Tahar LIMANE</cp:lastModifiedBy>
  <cp:revision>67</cp:revision>
  <cp:lastPrinted>2017-10-03T09:34:55Z</cp:lastPrinted>
  <dcterms:created xsi:type="dcterms:W3CDTF">2009-10-02T13:28:40Z</dcterms:created>
  <dcterms:modified xsi:type="dcterms:W3CDTF">2020-09-13T16:18:49Z</dcterms:modified>
</cp:coreProperties>
</file>