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6" r:id="rId6"/>
    <p:sldId id="259" r:id="rId7"/>
    <p:sldId id="260" r:id="rId8"/>
    <p:sldId id="261" r:id="rId9"/>
    <p:sldId id="262" r:id="rId10"/>
    <p:sldId id="263" r:id="rId11"/>
    <p:sldId id="268"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61A2-F92A-417B-BE55-F314D147CB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6EB56E1-E295-44BF-B42F-40A21D1D6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655C709-A229-47DF-9C86-9D5A9BC9336B}"/>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55368678-DAE3-4633-9516-64045B6D022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1564C1-943A-4434-98C7-E6F10CC49B6E}"/>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203516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0602-A274-4B81-A15D-34A5B6B8D40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0397936-BE8E-4110-98EB-CA0C594F09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45F6FB9-20FF-41DA-AAA3-3438730A7A9F}"/>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CDD588D8-24A2-41F9-BCB6-332339E8A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0FD2E53-08EB-4E05-8F63-7B41AD0EBA07}"/>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882602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10E798-C4C7-4DDD-932B-C0E605A3CC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E333112-E23F-4A37-8030-ABA1AB1A55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8369D42-8718-4C92-BECF-092DB75C5189}"/>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5FC251F6-2D9E-498B-8151-DE7261457F7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0494BD-2612-43AE-8166-981086FCC44E}"/>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146923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CFA2-054C-4EE3-A1B3-1974E75DF24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4BF86F2-82C8-41C8-A782-3250CE6AD5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A650464-7C60-4449-BFCA-F4723E380740}"/>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B881D548-DCB9-40A7-86B1-BD386530F1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DD10B59-D0F2-4A9A-B6F5-336CF5A582C7}"/>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360062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AB05-EDD2-49A2-BF7A-E2E45450CF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6265021-6804-4D42-B761-2BD702F313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7B266D-BB31-4BFC-8396-6B96C9D73104}"/>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3995299B-03EA-4E89-9CC5-7BE3210E624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351DB7-4E19-46DB-837C-CA3637AE2865}"/>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260814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0E0A-4E6F-4126-A02F-1E3FD4D3107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9348532-C7F0-4F63-94BC-BE5E7AF750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DAE5A0B-029C-4A1A-BEC3-37EF8ABD9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235E2F2-D7FD-4207-97BE-1FF7F0B81C34}"/>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6" name="Footer Placeholder 5">
            <a:extLst>
              <a:ext uri="{FF2B5EF4-FFF2-40B4-BE49-F238E27FC236}">
                <a16:creationId xmlns:a16="http://schemas.microsoft.com/office/drawing/2014/main" id="{E853A5DD-B5DE-463B-85AE-869949D685F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263678-4FC9-48D7-9840-13774387718F}"/>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52641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CF8A8-7791-42AF-B392-7F486B22639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1B129AB-9CE3-48F4-ACC1-B37519109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3907F6-1C0A-4426-B4FB-5672443895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4875E85-57EB-48D3-BCB2-3E0CAA262F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2214E-6E3F-4889-A425-D1CBDEDDCC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AF5D001-364D-4743-947B-DEA4AD064892}"/>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8" name="Footer Placeholder 7">
            <a:extLst>
              <a:ext uri="{FF2B5EF4-FFF2-40B4-BE49-F238E27FC236}">
                <a16:creationId xmlns:a16="http://schemas.microsoft.com/office/drawing/2014/main" id="{5FF59E4B-7BB5-425F-AC22-AD913F28EE3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EA77D06-7C18-4CFE-903A-805CAD4B68B5}"/>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51579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4B09-82EA-49A5-8EA3-EAED3668E70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C96766E-878F-46F8-9560-DE02DA6402BE}"/>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4" name="Footer Placeholder 3">
            <a:extLst>
              <a:ext uri="{FF2B5EF4-FFF2-40B4-BE49-F238E27FC236}">
                <a16:creationId xmlns:a16="http://schemas.microsoft.com/office/drawing/2014/main" id="{C27B5288-C307-4407-91BF-D14D8174258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A83BBE2-04C4-4C07-BB5E-448EBFF207D5}"/>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197471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11E80F-D656-4E59-942D-A3354F988EE1}"/>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3" name="Footer Placeholder 2">
            <a:extLst>
              <a:ext uri="{FF2B5EF4-FFF2-40B4-BE49-F238E27FC236}">
                <a16:creationId xmlns:a16="http://schemas.microsoft.com/office/drawing/2014/main" id="{89CBA75C-BFA1-4DB5-835F-669831A073F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A8F19-89B3-447A-99C4-6AD510E50D50}"/>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315222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8DF5-600F-4775-AE18-5AE823272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40915AF-E4C3-4005-9A05-57972E17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701EA80-EFAA-49E8-952E-290C23BDB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30B4A-BD04-45B2-BC44-24C53CFF130E}"/>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6" name="Footer Placeholder 5">
            <a:extLst>
              <a:ext uri="{FF2B5EF4-FFF2-40B4-BE49-F238E27FC236}">
                <a16:creationId xmlns:a16="http://schemas.microsoft.com/office/drawing/2014/main" id="{DA265A7F-59E9-414E-8951-F26E9A5E24F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245535F-3166-4544-991E-A61B610F06B9}"/>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3566604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24AC-D2E5-4009-BD7C-1A5AAC2A5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5A6B43A-E4E8-4A7C-83D1-D6B3B27D0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14F4A59-7692-48B6-A7F8-769C17BAF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857F6-A67B-4DA4-8D3D-6D0EA9D170C3}"/>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6" name="Footer Placeholder 5">
            <a:extLst>
              <a:ext uri="{FF2B5EF4-FFF2-40B4-BE49-F238E27FC236}">
                <a16:creationId xmlns:a16="http://schemas.microsoft.com/office/drawing/2014/main" id="{09D2EDFB-A308-454C-8AC7-8AB599028DA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DC08160-399A-463B-BE07-DE9C107BC55F}"/>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293972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6777D-689D-4814-B75B-59AD2A7085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1F22057-C94B-4CAB-8E31-FC7B14C360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07995ED-1723-4024-B932-8D123CF32B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47751122-3494-43C4-8DE1-485AF50A7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6195F7D-F21D-4E28-A373-1689800C3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E670D-70F5-49EC-AD73-CC827D05C981}" type="slidenum">
              <a:rPr lang="en-AU" smtClean="0"/>
              <a:t>‹#›</a:t>
            </a:fld>
            <a:endParaRPr lang="en-AU"/>
          </a:p>
        </p:txBody>
      </p:sp>
    </p:spTree>
    <p:extLst>
      <p:ext uri="{BB962C8B-B14F-4D97-AF65-F5344CB8AC3E}">
        <p14:creationId xmlns:p14="http://schemas.microsoft.com/office/powerpoint/2010/main" val="2865343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60AFAA8D-B29C-4EAB-A987-326C6441E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9" y="1524908"/>
            <a:ext cx="9381062" cy="2537649"/>
          </a:xfrm>
          <a:prstGeom prst="rect">
            <a:avLst/>
          </a:prstGeom>
        </p:spPr>
      </p:pic>
      <p:sp>
        <p:nvSpPr>
          <p:cNvPr id="8" name="TextBox 7">
            <a:extLst>
              <a:ext uri="{FF2B5EF4-FFF2-40B4-BE49-F238E27FC236}">
                <a16:creationId xmlns:a16="http://schemas.microsoft.com/office/drawing/2014/main" id="{B16460A2-502F-4A0A-A9DD-74058756C567}"/>
              </a:ext>
            </a:extLst>
          </p:cNvPr>
          <p:cNvSpPr txBox="1"/>
          <p:nvPr/>
        </p:nvSpPr>
        <p:spPr>
          <a:xfrm>
            <a:off x="3415364" y="6391174"/>
            <a:ext cx="5361272" cy="369332"/>
          </a:xfrm>
          <a:prstGeom prst="rect">
            <a:avLst/>
          </a:prstGeom>
          <a:noFill/>
        </p:spPr>
        <p:txBody>
          <a:bodyPr wrap="square" rtlCol="0">
            <a:spAutoFit/>
          </a:bodyPr>
          <a:lstStyle/>
          <a:p>
            <a:r>
              <a:rPr lang="en-US" dirty="0">
                <a:solidFill>
                  <a:srgbClr val="002060"/>
                </a:solidFill>
                <a:latin typeface="Gotham Book" pitchFamily="50" charset="0"/>
                <a:cs typeface="Gotham Book" pitchFamily="50" charset="0"/>
              </a:rPr>
              <a:t>Established 2417 – Created By Gabriel Tobing</a:t>
            </a:r>
            <a:endParaRPr lang="en-AU" dirty="0">
              <a:solidFill>
                <a:srgbClr val="002060"/>
              </a:solidFill>
              <a:latin typeface="Gotham Book" pitchFamily="50" charset="0"/>
              <a:cs typeface="Gotham Book" pitchFamily="50" charset="0"/>
            </a:endParaRPr>
          </a:p>
        </p:txBody>
      </p:sp>
    </p:spTree>
    <p:extLst>
      <p:ext uri="{BB962C8B-B14F-4D97-AF65-F5344CB8AC3E}">
        <p14:creationId xmlns:p14="http://schemas.microsoft.com/office/powerpoint/2010/main" val="2332184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D6D-12A5-42B7-8A1D-47D17F45BE5C}"/>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Risk and function evaluation</a:t>
            </a:r>
            <a:endParaRPr lang="en-AU" dirty="0"/>
          </a:p>
        </p:txBody>
      </p:sp>
      <p:pic>
        <p:nvPicPr>
          <p:cNvPr id="8" name="Picture 7">
            <a:extLst>
              <a:ext uri="{FF2B5EF4-FFF2-40B4-BE49-F238E27FC236}">
                <a16:creationId xmlns:a16="http://schemas.microsoft.com/office/drawing/2014/main" id="{4FDC412E-4692-4C29-96BB-560337B62660}"/>
              </a:ext>
            </a:extLst>
          </p:cNvPr>
          <p:cNvPicPr>
            <a:picLocks noChangeAspect="1"/>
          </p:cNvPicPr>
          <p:nvPr/>
        </p:nvPicPr>
        <p:blipFill>
          <a:blip r:embed="rId2"/>
          <a:stretch>
            <a:fillRect/>
          </a:stretch>
        </p:blipFill>
        <p:spPr>
          <a:xfrm>
            <a:off x="350520" y="1536192"/>
            <a:ext cx="5745480" cy="5321808"/>
          </a:xfrm>
          <a:prstGeom prst="rect">
            <a:avLst/>
          </a:prstGeom>
        </p:spPr>
      </p:pic>
      <p:pic>
        <p:nvPicPr>
          <p:cNvPr id="9" name="Picture 8">
            <a:extLst>
              <a:ext uri="{FF2B5EF4-FFF2-40B4-BE49-F238E27FC236}">
                <a16:creationId xmlns:a16="http://schemas.microsoft.com/office/drawing/2014/main" id="{5BB00965-0E17-4436-B0A5-987171293568}"/>
              </a:ext>
            </a:extLst>
          </p:cNvPr>
          <p:cNvPicPr>
            <a:picLocks noChangeAspect="1"/>
          </p:cNvPicPr>
          <p:nvPr/>
        </p:nvPicPr>
        <p:blipFill>
          <a:blip r:embed="rId3"/>
          <a:stretch>
            <a:fillRect/>
          </a:stretch>
        </p:blipFill>
        <p:spPr>
          <a:xfrm>
            <a:off x="5852160" y="1536192"/>
            <a:ext cx="5745480" cy="5321808"/>
          </a:xfrm>
          <a:prstGeom prst="rect">
            <a:avLst/>
          </a:prstGeom>
        </p:spPr>
      </p:pic>
    </p:spTree>
    <p:extLst>
      <p:ext uri="{BB962C8B-B14F-4D97-AF65-F5344CB8AC3E}">
        <p14:creationId xmlns:p14="http://schemas.microsoft.com/office/powerpoint/2010/main" val="336940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CDD8-8067-4393-B8E2-691207358E22}"/>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Risk and function evaluation</a:t>
            </a:r>
            <a:endParaRPr lang="en-AU" dirty="0"/>
          </a:p>
        </p:txBody>
      </p:sp>
      <p:pic>
        <p:nvPicPr>
          <p:cNvPr id="8" name="Picture 7">
            <a:extLst>
              <a:ext uri="{FF2B5EF4-FFF2-40B4-BE49-F238E27FC236}">
                <a16:creationId xmlns:a16="http://schemas.microsoft.com/office/drawing/2014/main" id="{8790E39A-D29F-4BB9-A1EA-C2ACFD5014C5}"/>
              </a:ext>
            </a:extLst>
          </p:cNvPr>
          <p:cNvPicPr>
            <a:picLocks noChangeAspect="1"/>
          </p:cNvPicPr>
          <p:nvPr/>
        </p:nvPicPr>
        <p:blipFill>
          <a:blip r:embed="rId2"/>
          <a:stretch>
            <a:fillRect/>
          </a:stretch>
        </p:blipFill>
        <p:spPr>
          <a:xfrm>
            <a:off x="350520" y="1350264"/>
            <a:ext cx="5745480" cy="5507736"/>
          </a:xfrm>
          <a:prstGeom prst="rect">
            <a:avLst/>
          </a:prstGeom>
        </p:spPr>
      </p:pic>
      <p:pic>
        <p:nvPicPr>
          <p:cNvPr id="9" name="Picture 8">
            <a:extLst>
              <a:ext uri="{FF2B5EF4-FFF2-40B4-BE49-F238E27FC236}">
                <a16:creationId xmlns:a16="http://schemas.microsoft.com/office/drawing/2014/main" id="{7675A02C-6BA9-4FCF-86F4-254910DFFE07}"/>
              </a:ext>
            </a:extLst>
          </p:cNvPr>
          <p:cNvPicPr>
            <a:picLocks noChangeAspect="1"/>
          </p:cNvPicPr>
          <p:nvPr/>
        </p:nvPicPr>
        <p:blipFill>
          <a:blip r:embed="rId3"/>
          <a:stretch>
            <a:fillRect/>
          </a:stretch>
        </p:blipFill>
        <p:spPr>
          <a:xfrm>
            <a:off x="5852160" y="1690688"/>
            <a:ext cx="5745480" cy="3581400"/>
          </a:xfrm>
          <a:prstGeom prst="rect">
            <a:avLst/>
          </a:prstGeom>
        </p:spPr>
      </p:pic>
    </p:spTree>
    <p:extLst>
      <p:ext uri="{BB962C8B-B14F-4D97-AF65-F5344CB8AC3E}">
        <p14:creationId xmlns:p14="http://schemas.microsoft.com/office/powerpoint/2010/main" val="3397785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5420-4F3C-4AC8-8616-D7654643AC5B}"/>
              </a:ext>
            </a:extLst>
          </p:cNvPr>
          <p:cNvSpPr>
            <a:spLocks noGrp="1"/>
          </p:cNvSpPr>
          <p:nvPr>
            <p:ph type="title"/>
          </p:nvPr>
        </p:nvSpPr>
        <p:spPr>
          <a:xfrm>
            <a:off x="1804986" y="1549440"/>
            <a:ext cx="8582025" cy="1325563"/>
          </a:xfrm>
        </p:spPr>
        <p:txBody>
          <a:bodyPr/>
          <a:lstStyle/>
          <a:p>
            <a:r>
              <a:rPr lang="en-US" b="1" dirty="0">
                <a:solidFill>
                  <a:srgbClr val="002060"/>
                </a:solidFill>
                <a:latin typeface="Gotham Book" pitchFamily="50" charset="0"/>
                <a:cs typeface="Gotham Book" pitchFamily="50" charset="0"/>
              </a:rPr>
              <a:t>Visit us for more information</a:t>
            </a:r>
            <a:endParaRPr lang="en-AU" dirty="0"/>
          </a:p>
        </p:txBody>
      </p:sp>
      <p:sp>
        <p:nvSpPr>
          <p:cNvPr id="4" name="Rectangle 3">
            <a:extLst>
              <a:ext uri="{FF2B5EF4-FFF2-40B4-BE49-F238E27FC236}">
                <a16:creationId xmlns:a16="http://schemas.microsoft.com/office/drawing/2014/main" id="{BC1D1AFE-589E-40EE-A1A8-0CF6BB7CF3C8}"/>
              </a:ext>
            </a:extLst>
          </p:cNvPr>
          <p:cNvSpPr/>
          <p:nvPr/>
        </p:nvSpPr>
        <p:spPr>
          <a:xfrm>
            <a:off x="3047999" y="2875003"/>
            <a:ext cx="6096001" cy="1107996"/>
          </a:xfrm>
          <a:prstGeom prst="rect">
            <a:avLst/>
          </a:prstGeom>
        </p:spPr>
        <p:txBody>
          <a:bodyPr wrap="square">
            <a:spAutoFit/>
          </a:bodyPr>
          <a:lstStyle/>
          <a:p>
            <a:r>
              <a:rPr lang="en-US" sz="6600" dirty="0">
                <a:solidFill>
                  <a:srgbClr val="002060"/>
                </a:solidFill>
                <a:latin typeface="Gotham Book" pitchFamily="50" charset="0"/>
                <a:cs typeface="Gotham Book" pitchFamily="50" charset="0"/>
              </a:rPr>
              <a:t>BREACH.UNO</a:t>
            </a:r>
            <a:endParaRPr lang="en-AU" sz="6600" dirty="0">
              <a:solidFill>
                <a:srgbClr val="002060"/>
              </a:solidFill>
              <a:latin typeface="Gotham Book" pitchFamily="50" charset="0"/>
              <a:cs typeface="Gotham Book" pitchFamily="50" charset="0"/>
            </a:endParaRPr>
          </a:p>
        </p:txBody>
      </p:sp>
    </p:spTree>
    <p:extLst>
      <p:ext uri="{BB962C8B-B14F-4D97-AF65-F5344CB8AC3E}">
        <p14:creationId xmlns:p14="http://schemas.microsoft.com/office/powerpoint/2010/main" val="2960539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D6D-12A5-42B7-8A1D-47D17F45BE5C}"/>
              </a:ext>
            </a:extLst>
          </p:cNvPr>
          <p:cNvSpPr>
            <a:spLocks noGrp="1"/>
          </p:cNvSpPr>
          <p:nvPr>
            <p:ph type="title"/>
          </p:nvPr>
        </p:nvSpPr>
        <p:spPr>
          <a:xfrm>
            <a:off x="4276724" y="1936750"/>
            <a:ext cx="3638550" cy="1325563"/>
          </a:xfrm>
        </p:spPr>
        <p:txBody>
          <a:bodyPr/>
          <a:lstStyle/>
          <a:p>
            <a:r>
              <a:rPr lang="en-US" b="1" dirty="0">
                <a:solidFill>
                  <a:srgbClr val="002060"/>
                </a:solidFill>
                <a:latin typeface="Gotham Book" pitchFamily="50" charset="0"/>
                <a:cs typeface="Gotham Book" pitchFamily="50" charset="0"/>
              </a:rPr>
              <a:t>Created by</a:t>
            </a:r>
            <a:endParaRPr lang="en-AU" dirty="0"/>
          </a:p>
        </p:txBody>
      </p:sp>
      <p:sp>
        <p:nvSpPr>
          <p:cNvPr id="3" name="Content Placeholder 2">
            <a:extLst>
              <a:ext uri="{FF2B5EF4-FFF2-40B4-BE49-F238E27FC236}">
                <a16:creationId xmlns:a16="http://schemas.microsoft.com/office/drawing/2014/main" id="{F474CFF6-2D4C-4641-A828-23A3379E9086}"/>
              </a:ext>
            </a:extLst>
          </p:cNvPr>
          <p:cNvSpPr>
            <a:spLocks noGrp="1"/>
          </p:cNvSpPr>
          <p:nvPr>
            <p:ph idx="1"/>
          </p:nvPr>
        </p:nvSpPr>
        <p:spPr>
          <a:xfrm>
            <a:off x="3667124" y="3429000"/>
            <a:ext cx="4857750" cy="403225"/>
          </a:xfrm>
        </p:spPr>
        <p:txBody>
          <a:bodyPr>
            <a:normAutofit fontScale="92500"/>
          </a:bodyPr>
          <a:lstStyle/>
          <a:p>
            <a:pPr marL="0" indent="0">
              <a:buNone/>
            </a:pPr>
            <a:r>
              <a:rPr lang="en-US" sz="2400" dirty="0">
                <a:solidFill>
                  <a:srgbClr val="002060"/>
                </a:solidFill>
                <a:latin typeface="Gotham Book" pitchFamily="50" charset="0"/>
                <a:cs typeface="Gotham Book" pitchFamily="50" charset="0"/>
              </a:rPr>
              <a:t>Gabriel Tobing of the year 2020.</a:t>
            </a:r>
            <a:endParaRPr lang="en-AU" sz="2400" dirty="0">
              <a:solidFill>
                <a:srgbClr val="002060"/>
              </a:solidFill>
              <a:latin typeface="Gotham Book" pitchFamily="50" charset="0"/>
              <a:cs typeface="Gotham Book" pitchFamily="50" charset="0"/>
            </a:endParaRPr>
          </a:p>
        </p:txBody>
      </p:sp>
      <p:sp>
        <p:nvSpPr>
          <p:cNvPr id="4" name="Rectangle 3">
            <a:extLst>
              <a:ext uri="{FF2B5EF4-FFF2-40B4-BE49-F238E27FC236}">
                <a16:creationId xmlns:a16="http://schemas.microsoft.com/office/drawing/2014/main" id="{AE63C5A7-6CA3-4139-80D0-8A8670F0C6F7}"/>
              </a:ext>
            </a:extLst>
          </p:cNvPr>
          <p:cNvSpPr/>
          <p:nvPr/>
        </p:nvSpPr>
        <p:spPr>
          <a:xfrm>
            <a:off x="2062162" y="5661878"/>
            <a:ext cx="8067675" cy="830997"/>
          </a:xfrm>
          <a:prstGeom prst="rect">
            <a:avLst/>
          </a:prstGeom>
        </p:spPr>
        <p:txBody>
          <a:bodyPr wrap="square">
            <a:spAutoFit/>
          </a:bodyPr>
          <a:lstStyle/>
          <a:p>
            <a:pPr algn="ctr"/>
            <a:r>
              <a:rPr lang="en-US" sz="4800" b="1" dirty="0">
                <a:solidFill>
                  <a:srgbClr val="002060"/>
                </a:solidFill>
                <a:latin typeface="Gotham Book" pitchFamily="50" charset="0"/>
                <a:cs typeface="Gotham Book" pitchFamily="50" charset="0"/>
              </a:rPr>
              <a:t>Intelligence is the future</a:t>
            </a:r>
            <a:endParaRPr lang="en-AU" sz="4800" dirty="0"/>
          </a:p>
        </p:txBody>
      </p:sp>
    </p:spTree>
    <p:extLst>
      <p:ext uri="{BB962C8B-B14F-4D97-AF65-F5344CB8AC3E}">
        <p14:creationId xmlns:p14="http://schemas.microsoft.com/office/powerpoint/2010/main" val="12423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1EDC-8F9E-4B26-9395-4F45EFCCA3D3}"/>
              </a:ext>
            </a:extLst>
          </p:cNvPr>
          <p:cNvSpPr>
            <a:spLocks noGrp="1"/>
          </p:cNvSpPr>
          <p:nvPr>
            <p:ph type="title"/>
          </p:nvPr>
        </p:nvSpPr>
        <p:spPr>
          <a:xfrm>
            <a:off x="838200" y="346075"/>
            <a:ext cx="10515600" cy="1325563"/>
          </a:xfrm>
        </p:spPr>
        <p:txBody>
          <a:bodyPr/>
          <a:lstStyle/>
          <a:p>
            <a:r>
              <a:rPr lang="en-US" b="1" dirty="0">
                <a:solidFill>
                  <a:srgbClr val="002060"/>
                </a:solidFill>
                <a:latin typeface="Gotham Book" pitchFamily="50" charset="0"/>
                <a:cs typeface="Gotham Book" pitchFamily="50" charset="0"/>
              </a:rPr>
              <a:t>Purpose</a:t>
            </a:r>
            <a:endParaRPr lang="en-AU" b="1" dirty="0">
              <a:solidFill>
                <a:srgbClr val="002060"/>
              </a:solidFill>
              <a:latin typeface="Gotham Book" pitchFamily="50" charset="0"/>
              <a:cs typeface="Gotham Book" pitchFamily="50" charset="0"/>
            </a:endParaRPr>
          </a:p>
        </p:txBody>
      </p:sp>
      <p:pic>
        <p:nvPicPr>
          <p:cNvPr id="7" name="Graphic 6" descr="Users">
            <a:extLst>
              <a:ext uri="{FF2B5EF4-FFF2-40B4-BE49-F238E27FC236}">
                <a16:creationId xmlns:a16="http://schemas.microsoft.com/office/drawing/2014/main" id="{ACDEC929-7838-49AE-90B6-9D7BEDCA68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1002" y="1581152"/>
            <a:ext cx="2381249" cy="2381249"/>
          </a:xfrm>
          <a:prstGeom prst="rect">
            <a:avLst/>
          </a:prstGeom>
        </p:spPr>
      </p:pic>
      <p:pic>
        <p:nvPicPr>
          <p:cNvPr id="11" name="Graphic 10" descr="Good Inventory">
            <a:extLst>
              <a:ext uri="{FF2B5EF4-FFF2-40B4-BE49-F238E27FC236}">
                <a16:creationId xmlns:a16="http://schemas.microsoft.com/office/drawing/2014/main" id="{BF3842EB-3DF7-41C5-B2AD-8B44738B19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199" y="4052883"/>
            <a:ext cx="2381247" cy="2381247"/>
          </a:xfrm>
          <a:prstGeom prst="rect">
            <a:avLst/>
          </a:prstGeom>
        </p:spPr>
      </p:pic>
      <p:pic>
        <p:nvPicPr>
          <p:cNvPr id="14" name="Graphic 13" descr="Radioactive">
            <a:extLst>
              <a:ext uri="{FF2B5EF4-FFF2-40B4-BE49-F238E27FC236}">
                <a16:creationId xmlns:a16="http://schemas.microsoft.com/office/drawing/2014/main" id="{46C35DAF-1FF6-4B13-B1FE-66B114A11A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19600" y="4052883"/>
            <a:ext cx="2381249" cy="2381249"/>
          </a:xfrm>
          <a:prstGeom prst="rect">
            <a:avLst/>
          </a:prstGeom>
        </p:spPr>
      </p:pic>
      <p:pic>
        <p:nvPicPr>
          <p:cNvPr id="16" name="Graphic 15" descr="Binary">
            <a:extLst>
              <a:ext uri="{FF2B5EF4-FFF2-40B4-BE49-F238E27FC236}">
                <a16:creationId xmlns:a16="http://schemas.microsoft.com/office/drawing/2014/main" id="{B04B7CF3-CA9B-4E3E-8649-76E7057CFF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19600" y="1671637"/>
            <a:ext cx="2381249" cy="2381249"/>
          </a:xfrm>
          <a:prstGeom prst="rect">
            <a:avLst/>
          </a:prstGeom>
        </p:spPr>
      </p:pic>
      <p:pic>
        <p:nvPicPr>
          <p:cNvPr id="18" name="Graphic 17" descr="Basic Shapes">
            <a:extLst>
              <a:ext uri="{FF2B5EF4-FFF2-40B4-BE49-F238E27FC236}">
                <a16:creationId xmlns:a16="http://schemas.microsoft.com/office/drawing/2014/main" id="{58C54EFC-E1C9-4346-A870-DFD46254A9D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8199" y="1671636"/>
            <a:ext cx="2381247" cy="2381247"/>
          </a:xfrm>
          <a:prstGeom prst="rect">
            <a:avLst/>
          </a:prstGeom>
        </p:spPr>
      </p:pic>
    </p:spTree>
    <p:extLst>
      <p:ext uri="{BB962C8B-B14F-4D97-AF65-F5344CB8AC3E}">
        <p14:creationId xmlns:p14="http://schemas.microsoft.com/office/powerpoint/2010/main" val="168815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5420-4F3C-4AC8-8616-D7654643AC5B}"/>
              </a:ext>
            </a:extLst>
          </p:cNvPr>
          <p:cNvSpPr>
            <a:spLocks noGrp="1"/>
          </p:cNvSpPr>
          <p:nvPr>
            <p:ph type="title"/>
          </p:nvPr>
        </p:nvSpPr>
        <p:spPr>
          <a:xfrm>
            <a:off x="838200" y="346075"/>
            <a:ext cx="10515600" cy="1325563"/>
          </a:xfrm>
        </p:spPr>
        <p:txBody>
          <a:bodyPr/>
          <a:lstStyle/>
          <a:p>
            <a:r>
              <a:rPr lang="en-US" b="1" dirty="0">
                <a:solidFill>
                  <a:srgbClr val="002060"/>
                </a:solidFill>
                <a:latin typeface="Gotham Book" pitchFamily="50" charset="0"/>
                <a:cs typeface="Gotham Book" pitchFamily="50" charset="0"/>
              </a:rPr>
              <a:t>Parties Involved</a:t>
            </a:r>
            <a:endParaRPr lang="en-AU" dirty="0"/>
          </a:p>
        </p:txBody>
      </p:sp>
      <p:sp>
        <p:nvSpPr>
          <p:cNvPr id="7" name="Content Placeholder 6">
            <a:extLst>
              <a:ext uri="{FF2B5EF4-FFF2-40B4-BE49-F238E27FC236}">
                <a16:creationId xmlns:a16="http://schemas.microsoft.com/office/drawing/2014/main" id="{6E7B0218-E664-4569-9F3D-F1D7E949370E}"/>
              </a:ext>
            </a:extLst>
          </p:cNvPr>
          <p:cNvSpPr>
            <a:spLocks noGrp="1"/>
          </p:cNvSpPr>
          <p:nvPr>
            <p:ph idx="1"/>
          </p:nvPr>
        </p:nvSpPr>
        <p:spPr/>
        <p:txBody>
          <a:bodyPr/>
          <a:lstStyle/>
          <a:p>
            <a:pPr marL="0" indent="0">
              <a:buNone/>
            </a:pPr>
            <a:r>
              <a:rPr lang="en-US" dirty="0"/>
              <a:t>Countries – Anybody from dictatorships to democratic government.</a:t>
            </a:r>
          </a:p>
          <a:p>
            <a:pPr marL="0" indent="0">
              <a:buNone/>
            </a:pPr>
            <a:endParaRPr lang="en-US" dirty="0"/>
          </a:p>
          <a:p>
            <a:pPr marL="0" indent="0">
              <a:buNone/>
            </a:pPr>
            <a:r>
              <a:rPr lang="en-US" dirty="0"/>
              <a:t>People in General – Anybody with the money has the service available.</a:t>
            </a:r>
          </a:p>
          <a:p>
            <a:pPr marL="0" indent="0">
              <a:buNone/>
            </a:pPr>
            <a:endParaRPr lang="en-AU" dirty="0"/>
          </a:p>
          <a:p>
            <a:pPr marL="0" indent="0">
              <a:buNone/>
            </a:pPr>
            <a:r>
              <a:rPr lang="en-AU" dirty="0"/>
              <a:t>United States Government</a:t>
            </a:r>
          </a:p>
          <a:p>
            <a:pPr marL="0" indent="0">
              <a:buNone/>
            </a:pPr>
            <a:endParaRPr lang="en-AU" dirty="0"/>
          </a:p>
          <a:p>
            <a:pPr marL="0" indent="0">
              <a:buNone/>
            </a:pPr>
            <a:r>
              <a:rPr lang="en-AU" dirty="0"/>
              <a:t>The American People</a:t>
            </a:r>
          </a:p>
        </p:txBody>
      </p:sp>
    </p:spTree>
    <p:extLst>
      <p:ext uri="{BB962C8B-B14F-4D97-AF65-F5344CB8AC3E}">
        <p14:creationId xmlns:p14="http://schemas.microsoft.com/office/powerpoint/2010/main" val="183817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7D02-5D4D-4A46-A663-F6323C1231C2}"/>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Interaction</a:t>
            </a:r>
            <a:endParaRPr lang="en-AU" dirty="0"/>
          </a:p>
        </p:txBody>
      </p:sp>
      <p:pic>
        <p:nvPicPr>
          <p:cNvPr id="5" name="Picture 4" descr="A close up of a map&#10;&#10;Description automatically generated">
            <a:extLst>
              <a:ext uri="{FF2B5EF4-FFF2-40B4-BE49-F238E27FC236}">
                <a16:creationId xmlns:a16="http://schemas.microsoft.com/office/drawing/2014/main" id="{80CE14D3-21BF-4233-ACC9-B5946A53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087" y="1313774"/>
            <a:ext cx="7333826" cy="5389096"/>
          </a:xfrm>
          <a:prstGeom prst="rect">
            <a:avLst/>
          </a:prstGeom>
        </p:spPr>
      </p:pic>
    </p:spTree>
    <p:extLst>
      <p:ext uri="{BB962C8B-B14F-4D97-AF65-F5344CB8AC3E}">
        <p14:creationId xmlns:p14="http://schemas.microsoft.com/office/powerpoint/2010/main" val="178845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29C3-B315-4ADA-8542-16CDCA9034F7}"/>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Assets</a:t>
            </a:r>
            <a:endParaRPr lang="en-AU" dirty="0"/>
          </a:p>
        </p:txBody>
      </p:sp>
      <p:sp>
        <p:nvSpPr>
          <p:cNvPr id="3" name="Content Placeholder 2">
            <a:extLst>
              <a:ext uri="{FF2B5EF4-FFF2-40B4-BE49-F238E27FC236}">
                <a16:creationId xmlns:a16="http://schemas.microsoft.com/office/drawing/2014/main" id="{5BF82D48-B17B-486E-920E-FE397FBD2929}"/>
              </a:ext>
            </a:extLst>
          </p:cNvPr>
          <p:cNvSpPr>
            <a:spLocks noGrp="1"/>
          </p:cNvSpPr>
          <p:nvPr>
            <p:ph idx="1"/>
          </p:nvPr>
        </p:nvSpPr>
        <p:spPr/>
        <p:txBody>
          <a:bodyPr>
            <a:normAutofit fontScale="85000" lnSpcReduction="20000"/>
          </a:bodyPr>
          <a:lstStyle/>
          <a:p>
            <a:pPr>
              <a:buFontTx/>
              <a:buChar char="-"/>
            </a:pPr>
            <a:r>
              <a:rPr lang="en-US" dirty="0"/>
              <a:t>The American People</a:t>
            </a:r>
          </a:p>
          <a:p>
            <a:pPr>
              <a:buFontTx/>
              <a:buChar char="-"/>
            </a:pPr>
            <a:r>
              <a:rPr lang="en-US" dirty="0"/>
              <a:t>Website</a:t>
            </a:r>
          </a:p>
          <a:p>
            <a:pPr>
              <a:buFontTx/>
              <a:buChar char="-"/>
            </a:pPr>
            <a:r>
              <a:rPr lang="en-US" dirty="0"/>
              <a:t>Servers</a:t>
            </a:r>
          </a:p>
          <a:p>
            <a:pPr>
              <a:buFontTx/>
              <a:buChar char="-"/>
            </a:pPr>
            <a:r>
              <a:rPr lang="en-US" dirty="0"/>
              <a:t>Staff</a:t>
            </a:r>
          </a:p>
          <a:p>
            <a:pPr>
              <a:buFontTx/>
              <a:buChar char="-"/>
            </a:pPr>
            <a:r>
              <a:rPr lang="en-US" dirty="0"/>
              <a:t>Offices</a:t>
            </a:r>
          </a:p>
          <a:p>
            <a:pPr>
              <a:buFontTx/>
              <a:buChar char="-"/>
            </a:pPr>
            <a:r>
              <a:rPr lang="en-US" dirty="0"/>
              <a:t>Data in transit</a:t>
            </a:r>
          </a:p>
          <a:p>
            <a:pPr>
              <a:buFontTx/>
              <a:buChar char="-"/>
            </a:pPr>
            <a:r>
              <a:rPr lang="en-US" dirty="0"/>
              <a:t>Illegally obtained highly confidential intelligence</a:t>
            </a:r>
          </a:p>
          <a:p>
            <a:pPr>
              <a:buFontTx/>
              <a:buChar char="-"/>
            </a:pPr>
            <a:r>
              <a:rPr lang="en-US" dirty="0"/>
              <a:t>International reputation</a:t>
            </a:r>
          </a:p>
          <a:p>
            <a:pPr>
              <a:buFontTx/>
              <a:buChar char="-"/>
            </a:pPr>
            <a:r>
              <a:rPr lang="en-US" dirty="0"/>
              <a:t>Legal standing</a:t>
            </a:r>
          </a:p>
          <a:p>
            <a:pPr>
              <a:buFontTx/>
              <a:buChar char="-"/>
            </a:pPr>
            <a:r>
              <a:rPr lang="en-US" dirty="0"/>
              <a:t>American trust</a:t>
            </a:r>
          </a:p>
          <a:p>
            <a:pPr>
              <a:buFontTx/>
              <a:buChar char="-"/>
            </a:pPr>
            <a:r>
              <a:rPr lang="en-US" dirty="0"/>
              <a:t>International trust of countries involved</a:t>
            </a:r>
            <a:endParaRPr lang="en-AU" dirty="0"/>
          </a:p>
        </p:txBody>
      </p:sp>
    </p:spTree>
    <p:extLst>
      <p:ext uri="{BB962C8B-B14F-4D97-AF65-F5344CB8AC3E}">
        <p14:creationId xmlns:p14="http://schemas.microsoft.com/office/powerpoint/2010/main" val="16014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74BBA1-57A2-4E5F-99D3-38885E0845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375" y="-246109"/>
            <a:ext cx="10639425" cy="6738984"/>
          </a:xfrm>
        </p:spPr>
      </p:pic>
      <p:sp>
        <p:nvSpPr>
          <p:cNvPr id="6" name="Title 1">
            <a:extLst>
              <a:ext uri="{FF2B5EF4-FFF2-40B4-BE49-F238E27FC236}">
                <a16:creationId xmlns:a16="http://schemas.microsoft.com/office/drawing/2014/main" id="{40D50C1C-2FE1-40EE-8125-63CDE944C8E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latin typeface="Gotham Book" pitchFamily="50" charset="0"/>
                <a:cs typeface="Gotham Book" pitchFamily="50" charset="0"/>
              </a:rPr>
              <a:t>Parties Involved</a:t>
            </a:r>
            <a:endParaRPr lang="en-AU" dirty="0"/>
          </a:p>
        </p:txBody>
      </p:sp>
      <p:sp>
        <p:nvSpPr>
          <p:cNvPr id="8" name="Title 7">
            <a:extLst>
              <a:ext uri="{FF2B5EF4-FFF2-40B4-BE49-F238E27FC236}">
                <a16:creationId xmlns:a16="http://schemas.microsoft.com/office/drawing/2014/main" id="{329952A1-4085-4900-832B-F7482AA6B366}"/>
              </a:ext>
            </a:extLst>
          </p:cNvPr>
          <p:cNvSpPr>
            <a:spLocks noGrp="1"/>
          </p:cNvSpPr>
          <p:nvPr>
            <p:ph type="title"/>
          </p:nvPr>
        </p:nvSpPr>
        <p:spPr>
          <a:xfrm>
            <a:off x="838200" y="-500109"/>
            <a:ext cx="10515600" cy="1936797"/>
          </a:xfrm>
          <a:solidFill>
            <a:schemeClr val="bg1"/>
          </a:solidFill>
        </p:spPr>
        <p:txBody>
          <a:bodyPr/>
          <a:lstStyle/>
          <a:p>
            <a:r>
              <a:rPr lang="en-US" b="1" dirty="0">
                <a:solidFill>
                  <a:srgbClr val="002060"/>
                </a:solidFill>
                <a:latin typeface="Gotham Book" pitchFamily="50" charset="0"/>
                <a:cs typeface="Gotham Book" pitchFamily="50" charset="0"/>
              </a:rPr>
              <a:t>Assets</a:t>
            </a:r>
            <a:endParaRPr lang="en-AU" b="1" dirty="0">
              <a:solidFill>
                <a:srgbClr val="002060"/>
              </a:solidFill>
              <a:latin typeface="Gotham Book" pitchFamily="50" charset="0"/>
              <a:cs typeface="Gotham Book" pitchFamily="50" charset="0"/>
            </a:endParaRPr>
          </a:p>
        </p:txBody>
      </p:sp>
    </p:spTree>
    <p:extLst>
      <p:ext uri="{BB962C8B-B14F-4D97-AF65-F5344CB8AC3E}">
        <p14:creationId xmlns:p14="http://schemas.microsoft.com/office/powerpoint/2010/main" val="332465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5420-4F3C-4AC8-8616-D7654643AC5B}"/>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Threats</a:t>
            </a:r>
            <a:endParaRPr lang="en-AU" dirty="0"/>
          </a:p>
        </p:txBody>
      </p:sp>
      <p:sp>
        <p:nvSpPr>
          <p:cNvPr id="3" name="Content Placeholder 2">
            <a:extLst>
              <a:ext uri="{FF2B5EF4-FFF2-40B4-BE49-F238E27FC236}">
                <a16:creationId xmlns:a16="http://schemas.microsoft.com/office/drawing/2014/main" id="{24893469-D392-415C-8D96-E71C84ABE35A}"/>
              </a:ext>
            </a:extLst>
          </p:cNvPr>
          <p:cNvSpPr>
            <a:spLocks noGrp="1"/>
          </p:cNvSpPr>
          <p:nvPr>
            <p:ph idx="1"/>
          </p:nvPr>
        </p:nvSpPr>
        <p:spPr/>
        <p:txBody>
          <a:bodyPr>
            <a:normAutofit lnSpcReduction="10000"/>
          </a:bodyPr>
          <a:lstStyle/>
          <a:p>
            <a:pPr>
              <a:buFontTx/>
              <a:buChar char="-"/>
            </a:pPr>
            <a:r>
              <a:rPr lang="en-US" dirty="0"/>
              <a:t>The concept of Freedom</a:t>
            </a:r>
          </a:p>
          <a:p>
            <a:pPr>
              <a:buFontTx/>
              <a:buChar char="-"/>
            </a:pPr>
            <a:r>
              <a:rPr lang="en-US" dirty="0"/>
              <a:t>Nuclear blast</a:t>
            </a:r>
          </a:p>
          <a:p>
            <a:pPr>
              <a:buFontTx/>
              <a:buChar char="-"/>
            </a:pPr>
            <a:r>
              <a:rPr lang="en-US" dirty="0"/>
              <a:t>Hackers</a:t>
            </a:r>
          </a:p>
          <a:p>
            <a:pPr>
              <a:buFontTx/>
              <a:buChar char="-"/>
            </a:pPr>
            <a:r>
              <a:rPr lang="en-US" dirty="0"/>
              <a:t>Country intervention</a:t>
            </a:r>
          </a:p>
          <a:p>
            <a:pPr>
              <a:buFontTx/>
              <a:buChar char="-"/>
            </a:pPr>
            <a:r>
              <a:rPr lang="en-US" dirty="0"/>
              <a:t>Engineering mistakes</a:t>
            </a:r>
          </a:p>
          <a:p>
            <a:pPr>
              <a:buFontTx/>
              <a:buChar char="-"/>
            </a:pPr>
            <a:r>
              <a:rPr lang="en-US" dirty="0"/>
              <a:t>Politics</a:t>
            </a:r>
          </a:p>
          <a:p>
            <a:pPr>
              <a:buFontTx/>
              <a:buChar char="-"/>
            </a:pPr>
            <a:r>
              <a:rPr lang="en-US" dirty="0"/>
              <a:t>Natural disasters</a:t>
            </a:r>
          </a:p>
          <a:p>
            <a:pPr>
              <a:buFontTx/>
              <a:buChar char="-"/>
            </a:pPr>
            <a:r>
              <a:rPr lang="en-US" dirty="0"/>
              <a:t>Terrorist attacks</a:t>
            </a:r>
          </a:p>
          <a:p>
            <a:pPr>
              <a:buFontTx/>
              <a:buChar char="-"/>
            </a:pPr>
            <a:r>
              <a:rPr lang="en-US" dirty="0"/>
              <a:t>Death of the Director of Breach.</a:t>
            </a:r>
            <a:endParaRPr lang="en-AU" dirty="0"/>
          </a:p>
          <a:p>
            <a:pPr>
              <a:buFontTx/>
              <a:buChar char="-"/>
            </a:pPr>
            <a:endParaRPr lang="en-AU" dirty="0"/>
          </a:p>
        </p:txBody>
      </p:sp>
    </p:spTree>
    <p:extLst>
      <p:ext uri="{BB962C8B-B14F-4D97-AF65-F5344CB8AC3E}">
        <p14:creationId xmlns:p14="http://schemas.microsoft.com/office/powerpoint/2010/main" val="2328004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D6D-12A5-42B7-8A1D-47D17F45BE5C}"/>
              </a:ext>
            </a:extLst>
          </p:cNvPr>
          <p:cNvSpPr>
            <a:spLocks noGrp="1"/>
          </p:cNvSpPr>
          <p:nvPr>
            <p:ph type="title"/>
          </p:nvPr>
        </p:nvSpPr>
        <p:spPr>
          <a:xfrm>
            <a:off x="838200" y="304165"/>
            <a:ext cx="10515600" cy="1325563"/>
          </a:xfrm>
        </p:spPr>
        <p:txBody>
          <a:bodyPr/>
          <a:lstStyle/>
          <a:p>
            <a:r>
              <a:rPr lang="en-US" b="1" dirty="0">
                <a:solidFill>
                  <a:srgbClr val="002060"/>
                </a:solidFill>
                <a:latin typeface="Gotham Book" pitchFamily="50" charset="0"/>
                <a:cs typeface="Gotham Book" pitchFamily="50" charset="0"/>
              </a:rPr>
              <a:t>Threat Frequency</a:t>
            </a:r>
            <a:endParaRPr lang="en-AU" dirty="0"/>
          </a:p>
        </p:txBody>
      </p:sp>
      <p:graphicFrame>
        <p:nvGraphicFramePr>
          <p:cNvPr id="5" name="Table 4">
            <a:extLst>
              <a:ext uri="{FF2B5EF4-FFF2-40B4-BE49-F238E27FC236}">
                <a16:creationId xmlns:a16="http://schemas.microsoft.com/office/drawing/2014/main" id="{010168B5-76D0-406E-90E7-19BE28599C27}"/>
              </a:ext>
            </a:extLst>
          </p:cNvPr>
          <p:cNvGraphicFramePr>
            <a:graphicFrameLocks noGrp="1"/>
          </p:cNvGraphicFramePr>
          <p:nvPr>
            <p:extLst>
              <p:ext uri="{D42A27DB-BD31-4B8C-83A1-F6EECF244321}">
                <p14:modId xmlns:p14="http://schemas.microsoft.com/office/powerpoint/2010/main" val="2780278979"/>
              </p:ext>
            </p:extLst>
          </p:nvPr>
        </p:nvGraphicFramePr>
        <p:xfrm>
          <a:off x="500062" y="1265024"/>
          <a:ext cx="11187113" cy="5300029"/>
        </p:xfrm>
        <a:graphic>
          <a:graphicData uri="http://schemas.openxmlformats.org/drawingml/2006/table">
            <a:tbl>
              <a:tblPr firstRow="1" firstCol="1" bandRow="1">
                <a:tableStyleId>{5C22544A-7EE6-4342-B048-85BDC9FD1C3A}</a:tableStyleId>
              </a:tblPr>
              <a:tblGrid>
                <a:gridCol w="1954999">
                  <a:extLst>
                    <a:ext uri="{9D8B030D-6E8A-4147-A177-3AD203B41FA5}">
                      <a16:colId xmlns:a16="http://schemas.microsoft.com/office/drawing/2014/main" val="294919071"/>
                    </a:ext>
                  </a:extLst>
                </a:gridCol>
                <a:gridCol w="9232114">
                  <a:extLst>
                    <a:ext uri="{9D8B030D-6E8A-4147-A177-3AD203B41FA5}">
                      <a16:colId xmlns:a16="http://schemas.microsoft.com/office/drawing/2014/main" val="3044350884"/>
                    </a:ext>
                  </a:extLst>
                </a:gridCol>
              </a:tblGrid>
              <a:tr h="706363">
                <a:tc>
                  <a:txBody>
                    <a:bodyPr/>
                    <a:lstStyle/>
                    <a:p>
                      <a:pPr marL="457200" algn="ctr">
                        <a:lnSpc>
                          <a:spcPct val="107000"/>
                        </a:lnSpc>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457200" algn="l">
                        <a:lnSpc>
                          <a:spcPct val="107000"/>
                        </a:lnSpc>
                        <a:spcAft>
                          <a:spcPts val="0"/>
                        </a:spcAft>
                      </a:pPr>
                      <a:r>
                        <a:rPr lang="en-AU" sz="2000" dirty="0">
                          <a:effectLst/>
                          <a:latin typeface="Calibri" panose="020F0502020204030204" pitchFamily="34" charset="0"/>
                          <a:ea typeface="Calibri" panose="020F0502020204030204" pitchFamily="34" charset="0"/>
                          <a:cs typeface="Arial" panose="020B0604020202020204" pitchFamily="34" charset="0"/>
                        </a:rPr>
                        <a:t>Frequency</a:t>
                      </a:r>
                    </a:p>
                  </a:txBody>
                  <a:tcPr marL="42828" marR="42828" marT="0" marB="0"/>
                </a:tc>
                <a:tc>
                  <a:txBody>
                    <a:bodyPr/>
                    <a:lstStyle/>
                    <a:p>
                      <a:pPr marL="457200" algn="ctr">
                        <a:lnSpc>
                          <a:spcPct val="107000"/>
                        </a:lnSpc>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457200" algn="l">
                        <a:lnSpc>
                          <a:spcPct val="107000"/>
                        </a:lnSpc>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Threat</a:t>
                      </a:r>
                      <a:endParaRPr lang="en-AU" sz="20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3783646680"/>
                  </a:ext>
                </a:extLst>
              </a:tr>
              <a:tr h="1044733">
                <a:tc>
                  <a:txBody>
                    <a:bodyPr/>
                    <a:lstStyle/>
                    <a:p>
                      <a:pPr marL="457200">
                        <a:lnSpc>
                          <a:spcPct val="107000"/>
                        </a:lnSpc>
                        <a:spcAft>
                          <a:spcPts val="0"/>
                        </a:spcAft>
                      </a:pPr>
                      <a:r>
                        <a:rPr lang="en-US" sz="1300" dirty="0">
                          <a:effectLst/>
                        </a:rPr>
                        <a:t>Certain - Rare</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The death of the Director of Breach can be caused by natural causes which is once every lifetime, however it can also be certain and happen at least annually depending on how much people want the Director of Breach dead, resulting in his murder.</a:t>
                      </a:r>
                      <a:endParaRPr lang="en-AU" sz="1300" dirty="0">
                        <a:effectLst/>
                      </a:endParaRPr>
                    </a:p>
                    <a:p>
                      <a:pPr marL="457200">
                        <a:lnSpc>
                          <a:spcPct val="107000"/>
                        </a:lnSpc>
                        <a:spcAft>
                          <a:spcPts val="0"/>
                        </a:spcAft>
                      </a:pPr>
                      <a:r>
                        <a:rPr lang="en-US" sz="1300" dirty="0">
                          <a:effectLst/>
                        </a:rPr>
                        <a:t> </a:t>
                      </a:r>
                      <a:endParaRPr lang="en-AU" sz="1300" dirty="0">
                        <a:effectLst/>
                      </a:endParaRPr>
                    </a:p>
                    <a:p>
                      <a:pPr marL="457200">
                        <a:lnSpc>
                          <a:spcPct val="107000"/>
                        </a:lnSpc>
                        <a:spcAft>
                          <a:spcPts val="0"/>
                        </a:spcAft>
                      </a:pPr>
                      <a:r>
                        <a:rPr lang="en-US" sz="1300" dirty="0">
                          <a:effectLst/>
                        </a:rPr>
                        <a:t> </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4139646158"/>
                  </a:ext>
                </a:extLst>
              </a:tr>
              <a:tr h="623110">
                <a:tc>
                  <a:txBody>
                    <a:bodyPr/>
                    <a:lstStyle/>
                    <a:p>
                      <a:pPr marL="457200">
                        <a:lnSpc>
                          <a:spcPct val="107000"/>
                        </a:lnSpc>
                        <a:spcAft>
                          <a:spcPts val="0"/>
                        </a:spcAft>
                      </a:pPr>
                      <a:r>
                        <a:rPr lang="en-US" sz="1300">
                          <a:effectLst/>
                        </a:rPr>
                        <a:t>Rare</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Nuclear blast is rare as nuclear safety is usually almost always extremely high. If the nuclear blast is caused from war, than it is likely to still be rare as war will result in many loss of life and there are usually many ways a conflict can be resolved without the going into war.</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1458899486"/>
                  </a:ext>
                </a:extLst>
              </a:tr>
              <a:tr h="351623">
                <a:tc>
                  <a:txBody>
                    <a:bodyPr/>
                    <a:lstStyle/>
                    <a:p>
                      <a:pPr marL="457200">
                        <a:lnSpc>
                          <a:spcPct val="107000"/>
                        </a:lnSpc>
                        <a:spcAft>
                          <a:spcPts val="0"/>
                        </a:spcAft>
                      </a:pPr>
                      <a:r>
                        <a:rPr lang="en-US" sz="1300">
                          <a:effectLst/>
                        </a:rPr>
                        <a:t>Certain</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A terrorist attack can happen multiple times a year, with many already on record thanks to terrorist trackers online. </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2669627488"/>
                  </a:ext>
                </a:extLst>
              </a:tr>
              <a:tr h="412299">
                <a:tc>
                  <a:txBody>
                    <a:bodyPr/>
                    <a:lstStyle/>
                    <a:p>
                      <a:pPr marL="457200">
                        <a:lnSpc>
                          <a:spcPct val="107000"/>
                        </a:lnSpc>
                        <a:spcAft>
                          <a:spcPts val="0"/>
                        </a:spcAft>
                      </a:pPr>
                      <a:r>
                        <a:rPr lang="en-US" sz="1300">
                          <a:effectLst/>
                        </a:rPr>
                        <a:t>Rare</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The concept of Freedom would be rare as it is rarely that people would not have the sense of freedom which would then lead to action.</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75927801"/>
                  </a:ext>
                </a:extLst>
              </a:tr>
              <a:tr h="351623">
                <a:tc>
                  <a:txBody>
                    <a:bodyPr/>
                    <a:lstStyle/>
                    <a:p>
                      <a:pPr marL="457200">
                        <a:lnSpc>
                          <a:spcPct val="107000"/>
                        </a:lnSpc>
                        <a:spcAft>
                          <a:spcPts val="0"/>
                        </a:spcAft>
                      </a:pPr>
                      <a:r>
                        <a:rPr lang="en-US" sz="1300">
                          <a:effectLst/>
                        </a:rPr>
                        <a:t>Certain</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Politics are certain as they are always present in society, politicians can determine the ways of a country.</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3953491129"/>
                  </a:ext>
                </a:extLst>
              </a:tr>
              <a:tr h="341079">
                <a:tc>
                  <a:txBody>
                    <a:bodyPr/>
                    <a:lstStyle/>
                    <a:p>
                      <a:pPr marL="457200">
                        <a:lnSpc>
                          <a:spcPct val="107000"/>
                        </a:lnSpc>
                        <a:spcAft>
                          <a:spcPts val="0"/>
                        </a:spcAft>
                      </a:pPr>
                      <a:r>
                        <a:rPr lang="en-US" sz="1300">
                          <a:effectLst/>
                        </a:rPr>
                        <a:t>Certain – Possible</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Natural disasters are unpredictable and can hence happen multiple times a year for multiple years.</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2373788956"/>
                  </a:ext>
                </a:extLst>
              </a:tr>
              <a:tr h="422570">
                <a:tc>
                  <a:txBody>
                    <a:bodyPr/>
                    <a:lstStyle/>
                    <a:p>
                      <a:pPr marL="457200">
                        <a:lnSpc>
                          <a:spcPct val="107000"/>
                        </a:lnSpc>
                        <a:spcAft>
                          <a:spcPts val="0"/>
                        </a:spcAft>
                      </a:pPr>
                      <a:r>
                        <a:rPr lang="en-US" sz="1300">
                          <a:effectLst/>
                        </a:rPr>
                        <a:t>Possible</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Engineering mistakes may happen and due to the increase and the size of Breach with new infrastructure, may happen around once every 5 years.</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967954465"/>
                  </a:ext>
                </a:extLst>
              </a:tr>
              <a:tr h="412299">
                <a:tc>
                  <a:txBody>
                    <a:bodyPr/>
                    <a:lstStyle/>
                    <a:p>
                      <a:pPr marL="457200">
                        <a:lnSpc>
                          <a:spcPct val="107000"/>
                        </a:lnSpc>
                        <a:spcAft>
                          <a:spcPts val="0"/>
                        </a:spcAft>
                      </a:pPr>
                      <a:r>
                        <a:rPr lang="en-US" sz="1300">
                          <a:effectLst/>
                        </a:rPr>
                        <a:t>Likely</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a:effectLst/>
                        </a:rPr>
                        <a:t>Countries often want control and hence it is likely that they would interfere with Breach and its operations as Breach is also responsible for potentially attacking that country themselves for other countries that have paid for their services.</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2598026538"/>
                  </a:ext>
                </a:extLst>
              </a:tr>
              <a:tr h="623110">
                <a:tc>
                  <a:txBody>
                    <a:bodyPr/>
                    <a:lstStyle/>
                    <a:p>
                      <a:pPr marL="457200">
                        <a:lnSpc>
                          <a:spcPct val="107000"/>
                        </a:lnSpc>
                        <a:spcAft>
                          <a:spcPts val="0"/>
                        </a:spcAft>
                      </a:pPr>
                      <a:r>
                        <a:rPr lang="en-US" sz="1300" dirty="0">
                          <a:effectLst/>
                        </a:rPr>
                        <a:t>Certain</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Hackers are always certain as people always want information for many reasons.</a:t>
                      </a:r>
                      <a:br>
                        <a:rPr lang="en-US" sz="1300" dirty="0">
                          <a:effectLst/>
                        </a:rPr>
                      </a:br>
                      <a:br>
                        <a:rPr lang="en-US" sz="1300" dirty="0">
                          <a:effectLst/>
                        </a:rPr>
                      </a:br>
                      <a:r>
                        <a:rPr lang="en-US" sz="1300" dirty="0">
                          <a:effectLst/>
                        </a:rPr>
                        <a:t>There are already reports of hacking happening more than several times a year as technology progresses.</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3121430274"/>
                  </a:ext>
                </a:extLst>
              </a:tr>
            </a:tbl>
          </a:graphicData>
        </a:graphic>
      </p:graphicFrame>
    </p:spTree>
    <p:extLst>
      <p:ext uri="{BB962C8B-B14F-4D97-AF65-F5344CB8AC3E}">
        <p14:creationId xmlns:p14="http://schemas.microsoft.com/office/powerpoint/2010/main" val="716475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5420-4F3C-4AC8-8616-D7654643AC5B}"/>
              </a:ext>
            </a:extLst>
          </p:cNvPr>
          <p:cNvSpPr>
            <a:spLocks noGrp="1"/>
          </p:cNvSpPr>
          <p:nvPr>
            <p:ph type="title"/>
          </p:nvPr>
        </p:nvSpPr>
        <p:spPr>
          <a:xfrm>
            <a:off x="838200" y="346075"/>
            <a:ext cx="10515600" cy="1325563"/>
          </a:xfrm>
        </p:spPr>
        <p:txBody>
          <a:bodyPr/>
          <a:lstStyle/>
          <a:p>
            <a:r>
              <a:rPr lang="en-US" b="1" dirty="0">
                <a:solidFill>
                  <a:srgbClr val="002060"/>
                </a:solidFill>
                <a:latin typeface="Gotham Book" pitchFamily="50" charset="0"/>
                <a:cs typeface="Gotham Book" pitchFamily="50" charset="0"/>
              </a:rPr>
              <a:t>Consequences</a:t>
            </a:r>
            <a:endParaRPr lang="en-AU" dirty="0"/>
          </a:p>
        </p:txBody>
      </p:sp>
      <p:graphicFrame>
        <p:nvGraphicFramePr>
          <p:cNvPr id="4" name="Table 3">
            <a:extLst>
              <a:ext uri="{FF2B5EF4-FFF2-40B4-BE49-F238E27FC236}">
                <a16:creationId xmlns:a16="http://schemas.microsoft.com/office/drawing/2014/main" id="{73B72D36-A448-4CC7-AB06-08D8EDB4A639}"/>
              </a:ext>
            </a:extLst>
          </p:cNvPr>
          <p:cNvGraphicFramePr>
            <a:graphicFrameLocks noGrp="1"/>
          </p:cNvGraphicFramePr>
          <p:nvPr>
            <p:extLst>
              <p:ext uri="{D42A27DB-BD31-4B8C-83A1-F6EECF244321}">
                <p14:modId xmlns:p14="http://schemas.microsoft.com/office/powerpoint/2010/main" val="3302997019"/>
              </p:ext>
            </p:extLst>
          </p:nvPr>
        </p:nvGraphicFramePr>
        <p:xfrm>
          <a:off x="838200" y="1433068"/>
          <a:ext cx="10515599" cy="5323708"/>
        </p:xfrm>
        <a:graphic>
          <a:graphicData uri="http://schemas.openxmlformats.org/drawingml/2006/table">
            <a:tbl>
              <a:tblPr firstRow="1" firstCol="1" bandRow="1">
                <a:tableStyleId>{5C22544A-7EE6-4342-B048-85BDC9FD1C3A}</a:tableStyleId>
              </a:tblPr>
              <a:tblGrid>
                <a:gridCol w="2057234">
                  <a:extLst>
                    <a:ext uri="{9D8B030D-6E8A-4147-A177-3AD203B41FA5}">
                      <a16:colId xmlns:a16="http://schemas.microsoft.com/office/drawing/2014/main" val="4274255446"/>
                    </a:ext>
                  </a:extLst>
                </a:gridCol>
                <a:gridCol w="8458365">
                  <a:extLst>
                    <a:ext uri="{9D8B030D-6E8A-4147-A177-3AD203B41FA5}">
                      <a16:colId xmlns:a16="http://schemas.microsoft.com/office/drawing/2014/main" val="4120409910"/>
                    </a:ext>
                  </a:extLst>
                </a:gridCol>
              </a:tblGrid>
              <a:tr h="615913">
                <a:tc>
                  <a:txBody>
                    <a:bodyPr/>
                    <a:lstStyle/>
                    <a:p>
                      <a:pPr marL="457200" algn="l">
                        <a:lnSpc>
                          <a:spcPct val="107000"/>
                        </a:lnSpc>
                        <a:spcAft>
                          <a:spcPts val="0"/>
                        </a:spcAft>
                      </a:pPr>
                      <a:endParaRPr lang="en-US" sz="1600" dirty="0">
                        <a:effectLst/>
                      </a:endParaRPr>
                    </a:p>
                    <a:p>
                      <a:pPr marL="457200" algn="l">
                        <a:lnSpc>
                          <a:spcPct val="107000"/>
                        </a:lnSpc>
                        <a:spcAft>
                          <a:spcPts val="0"/>
                        </a:spcAft>
                      </a:pPr>
                      <a:r>
                        <a:rPr lang="en-US" sz="1600" dirty="0">
                          <a:effectLst/>
                        </a:rPr>
                        <a:t>Consequences</a:t>
                      </a:r>
                    </a:p>
                  </a:txBody>
                  <a:tcPr marL="36535" marR="36535" marT="0" marB="0"/>
                </a:tc>
                <a:tc>
                  <a:txBody>
                    <a:bodyPr/>
                    <a:lstStyle/>
                    <a:p>
                      <a:pPr marL="457200" algn="l">
                        <a:lnSpc>
                          <a:spcPct val="107000"/>
                        </a:lnSpc>
                        <a:spcAft>
                          <a:spcPts val="0"/>
                        </a:spcAft>
                      </a:pPr>
                      <a:endParaRPr lang="en-US" sz="1600" dirty="0">
                        <a:effectLst/>
                      </a:endParaRPr>
                    </a:p>
                    <a:p>
                      <a:pPr marL="457200" algn="l">
                        <a:lnSpc>
                          <a:spcPct val="107000"/>
                        </a:lnSpc>
                        <a:spcAft>
                          <a:spcPts val="0"/>
                        </a:spcAft>
                      </a:pPr>
                      <a:r>
                        <a:rPr lang="en-US" sz="1600" dirty="0">
                          <a:effectLst/>
                        </a:rPr>
                        <a:t>Description</a:t>
                      </a:r>
                    </a:p>
                    <a:p>
                      <a:pPr marL="457200" algn="l">
                        <a:lnSpc>
                          <a:spcPct val="107000"/>
                        </a:lnSpc>
                        <a:spcAft>
                          <a:spcPts val="0"/>
                        </a:spcAft>
                      </a:pPr>
                      <a:endParaRPr lang="en-US" sz="1600" dirty="0">
                        <a:effectLst/>
                      </a:endParaRPr>
                    </a:p>
                  </a:txBody>
                  <a:tcPr marL="36535" marR="36535" marT="0" marB="0"/>
                </a:tc>
                <a:extLst>
                  <a:ext uri="{0D108BD9-81ED-4DB2-BD59-A6C34878D82A}">
                    <a16:rowId xmlns:a16="http://schemas.microsoft.com/office/drawing/2014/main" val="3594325819"/>
                  </a:ext>
                </a:extLst>
              </a:tr>
              <a:tr h="1407017">
                <a:tc>
                  <a:txBody>
                    <a:bodyPr/>
                    <a:lstStyle/>
                    <a:p>
                      <a:pPr marL="457200">
                        <a:lnSpc>
                          <a:spcPct val="107000"/>
                        </a:lnSpc>
                        <a:spcAft>
                          <a:spcPts val="0"/>
                        </a:spcAft>
                      </a:pPr>
                      <a:r>
                        <a:rPr lang="en-US" sz="1100" dirty="0">
                          <a:effectLst/>
                        </a:rPr>
                        <a:t>Catastrophic</a:t>
                      </a:r>
                    </a:p>
                    <a:p>
                      <a:pPr marL="457200">
                        <a:lnSpc>
                          <a:spcPct val="107000"/>
                        </a:lnSpc>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(Complete loss </a:t>
                      </a:r>
                      <a:r>
                        <a:rPr lang="en-US" sz="1100">
                          <a:effectLst/>
                          <a:latin typeface="Calibri" panose="020F0502020204030204" pitchFamily="34" charset="0"/>
                          <a:ea typeface="Calibri" panose="020F0502020204030204" pitchFamily="34" charset="0"/>
                          <a:cs typeface="Arial" panose="020B0604020202020204" pitchFamily="34" charset="0"/>
                        </a:rPr>
                        <a:t>of system functionality</a:t>
                      </a:r>
                      <a:r>
                        <a:rPr lang="en-US" sz="1100" dirty="0">
                          <a:effectLst/>
                          <a:latin typeface="Calibri" panose="020F0502020204030204" pitchFamily="34" charset="0"/>
                          <a:ea typeface="Calibri" panose="020F0502020204030204" pitchFamily="34" charset="0"/>
                          <a:cs typeface="Arial" panose="020B0604020202020204" pitchFamily="34" charset="0"/>
                        </a:rPr>
                        <a:t>)</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Power going out on all servers and fully draining the emergency power supply which will result in a fraction of United States cities being disconnected from the outside world via the internet.</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Director of Breach dead.</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Director of Breach or their family being held hostage and ransomed for intelligence on the United States and its people.</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Director of Breach blackmailed into revealing intelligence on intelligence on the United States and its people.</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Nuclear explosion which goes into the area of a Breach office or server which will result in complete data transmission lost, internet blackout for regions connected to the outside world via that Breach server and significant loss of life which may or may not include people of importance and power within Breach.</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2874507611"/>
                  </a:ext>
                </a:extLst>
              </a:tr>
              <a:tr h="933450">
                <a:tc>
                  <a:txBody>
                    <a:bodyPr/>
                    <a:lstStyle/>
                    <a:p>
                      <a:pPr marL="457200">
                        <a:lnSpc>
                          <a:spcPct val="107000"/>
                        </a:lnSpc>
                        <a:spcAft>
                          <a:spcPts val="0"/>
                        </a:spcAft>
                      </a:pPr>
                      <a:r>
                        <a:rPr lang="en-US" sz="1100" dirty="0">
                          <a:effectLst/>
                        </a:rPr>
                        <a:t>Serious</a:t>
                      </a:r>
                    </a:p>
                    <a:p>
                      <a:pPr marL="457200">
                        <a:lnSpc>
                          <a:spcPct val="107000"/>
                        </a:lnSpc>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(Major functionality loss of the system)</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Being raided authorities of another country to gain the information of the United States.</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Breach employees being targeted and killed at a higher rate than usual that is at least 1.5 times higher.</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Lack of security at a Breach office or server leading to enemies getting physical access to information while in transit.</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The service downtime or services effected due varying reasons making the service fall under a 99.95% minimum uptime requirement within the period of 1 year for the protection the United States and its people.</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2605420364"/>
                  </a:ext>
                </a:extLst>
              </a:tr>
              <a:tr h="1066800">
                <a:tc>
                  <a:txBody>
                    <a:bodyPr/>
                    <a:lstStyle/>
                    <a:p>
                      <a:pPr marL="457200">
                        <a:lnSpc>
                          <a:spcPct val="107000"/>
                        </a:lnSpc>
                        <a:spcAft>
                          <a:spcPts val="0"/>
                        </a:spcAft>
                      </a:pPr>
                      <a:r>
                        <a:rPr lang="en-US" sz="1100" dirty="0">
                          <a:effectLst/>
                        </a:rPr>
                        <a:t>Moderate</a:t>
                      </a:r>
                    </a:p>
                    <a:p>
                      <a:pPr marL="457200">
                        <a:lnSpc>
                          <a:spcPct val="107000"/>
                        </a:lnSpc>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(Some functionality loss of the system)</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A Breach office being bombed.</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A Breach server being bombed.</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Breach employees being targeted and killed.</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Malicious staff.</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Lack of clear process.</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Engineering mistakes or ageing resulting a weakened structure integrity of Breach offices or servers.</a:t>
                      </a:r>
                    </a:p>
                    <a:p>
                      <a:pPr marL="342900" lvl="0" indent="-342900">
                        <a:lnSpc>
                          <a:spcPct val="107000"/>
                        </a:lnSpc>
                        <a:spcAft>
                          <a:spcPts val="0"/>
                        </a:spcAft>
                        <a:buFont typeface="Calibri" panose="020F0502020204030204" pitchFamily="34" charset="0"/>
                        <a:buChar char="-"/>
                      </a:pPr>
                      <a:r>
                        <a:rPr lang="en-US" sz="1100" dirty="0">
                          <a:effectLst/>
                          <a:latin typeface="Calibri" panose="020F0502020204030204" pitchFamily="34" charset="0"/>
                          <a:ea typeface="Calibri" panose="020F0502020204030204" pitchFamily="34" charset="0"/>
                          <a:cs typeface="Arial" panose="020B0604020202020204" pitchFamily="34" charset="0"/>
                        </a:rPr>
                        <a:t>Website down (Website is cached </a:t>
                      </a:r>
                      <a:r>
                        <a:rPr lang="en-US" sz="1100">
                          <a:effectLst/>
                          <a:latin typeface="Calibri" panose="020F0502020204030204" pitchFamily="34" charset="0"/>
                          <a:ea typeface="Calibri" panose="020F0502020204030204" pitchFamily="34" charset="0"/>
                          <a:cs typeface="Arial" panose="020B0604020202020204" pitchFamily="34" charset="0"/>
                        </a:rPr>
                        <a:t>using Cloudflare)</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2361132749"/>
                  </a:ext>
                </a:extLst>
              </a:tr>
              <a:tr h="568206">
                <a:tc>
                  <a:txBody>
                    <a:bodyPr/>
                    <a:lstStyle/>
                    <a:p>
                      <a:pPr marL="457200">
                        <a:lnSpc>
                          <a:spcPct val="107000"/>
                        </a:lnSpc>
                        <a:spcAft>
                          <a:spcPts val="0"/>
                        </a:spcAft>
                      </a:pPr>
                      <a:r>
                        <a:rPr lang="en-US" sz="1100" dirty="0">
                          <a:effectLst/>
                        </a:rPr>
                        <a:t>Minor</a:t>
                      </a:r>
                    </a:p>
                    <a:p>
                      <a:pPr marL="457200">
                        <a:lnSpc>
                          <a:spcPct val="107000"/>
                        </a:lnSpc>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(Easily fixable)</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Flooding of Breach offices or servers.</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Earthquake of Breach offices or servers.</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Lack of clear training.</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1584697662"/>
                  </a:ext>
                </a:extLst>
              </a:tr>
              <a:tr h="375970">
                <a:tc>
                  <a:txBody>
                    <a:bodyPr/>
                    <a:lstStyle/>
                    <a:p>
                      <a:pPr marL="457200">
                        <a:lnSpc>
                          <a:spcPct val="107000"/>
                        </a:lnSpc>
                        <a:spcAft>
                          <a:spcPts val="0"/>
                        </a:spcAft>
                      </a:pPr>
                      <a:r>
                        <a:rPr lang="en-US" sz="1100" dirty="0">
                          <a:effectLst/>
                        </a:rPr>
                        <a:t>Insignificant</a:t>
                      </a:r>
                    </a:p>
                    <a:p>
                      <a:pPr marL="457200">
                        <a:lnSpc>
                          <a:spcPct val="107000"/>
                        </a:lnSpc>
                        <a:spcAft>
                          <a:spcPts val="0"/>
                        </a:spcAft>
                      </a:pPr>
                      <a:r>
                        <a:rPr lang="en-US" sz="1100" dirty="0">
                          <a:effectLst/>
                        </a:rPr>
                        <a:t>(A small inconvenience)</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Hardware failure due to wear and tear.</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Electrical or magnetic interference. (Low exposure)</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213399923"/>
                  </a:ext>
                </a:extLst>
              </a:tr>
            </a:tbl>
          </a:graphicData>
        </a:graphic>
      </p:graphicFrame>
    </p:spTree>
    <p:extLst>
      <p:ext uri="{BB962C8B-B14F-4D97-AF65-F5344CB8AC3E}">
        <p14:creationId xmlns:p14="http://schemas.microsoft.com/office/powerpoint/2010/main" val="615720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775</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Gotham Book</vt:lpstr>
      <vt:lpstr>Office Theme</vt:lpstr>
      <vt:lpstr>PowerPoint Presentation</vt:lpstr>
      <vt:lpstr>Purpose</vt:lpstr>
      <vt:lpstr>Parties Involved</vt:lpstr>
      <vt:lpstr>Interaction</vt:lpstr>
      <vt:lpstr>Assets</vt:lpstr>
      <vt:lpstr>Assets</vt:lpstr>
      <vt:lpstr>Threats</vt:lpstr>
      <vt:lpstr>Threat Frequency</vt:lpstr>
      <vt:lpstr>Consequences</vt:lpstr>
      <vt:lpstr>Risk and function evaluation</vt:lpstr>
      <vt:lpstr>Risk and function evaluation</vt:lpstr>
      <vt:lpstr>Visit us for more information</vt:lpstr>
      <vt:lpstr>Created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TOBING</dc:creator>
  <cp:lastModifiedBy>GABRIEL TOBING</cp:lastModifiedBy>
  <cp:revision>146</cp:revision>
  <dcterms:created xsi:type="dcterms:W3CDTF">2020-05-14T14:41:23Z</dcterms:created>
  <dcterms:modified xsi:type="dcterms:W3CDTF">2020-05-19T02:39:17Z</dcterms:modified>
</cp:coreProperties>
</file>