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  <p:sldMasterId id="2147483696" r:id="rId7"/>
  </p:sldMasterIdLst>
  <p:notesMasterIdLst>
    <p:notesMasterId r:id="rId38"/>
  </p:notesMasterIdLst>
  <p:handoutMasterIdLst>
    <p:handoutMasterId r:id="rId39"/>
  </p:handoutMasterIdLst>
  <p:sldIdLst>
    <p:sldId id="489" r:id="rId8"/>
    <p:sldId id="458" r:id="rId9"/>
    <p:sldId id="445" r:id="rId10"/>
    <p:sldId id="478" r:id="rId11"/>
    <p:sldId id="405" r:id="rId12"/>
    <p:sldId id="450" r:id="rId13"/>
    <p:sldId id="466" r:id="rId14"/>
    <p:sldId id="430" r:id="rId15"/>
    <p:sldId id="480" r:id="rId16"/>
    <p:sldId id="467" r:id="rId17"/>
    <p:sldId id="487" r:id="rId18"/>
    <p:sldId id="468" r:id="rId19"/>
    <p:sldId id="469" r:id="rId20"/>
    <p:sldId id="470" r:id="rId21"/>
    <p:sldId id="481" r:id="rId22"/>
    <p:sldId id="482" r:id="rId23"/>
    <p:sldId id="484" r:id="rId24"/>
    <p:sldId id="483" r:id="rId25"/>
    <p:sldId id="454" r:id="rId26"/>
    <p:sldId id="462" r:id="rId27"/>
    <p:sldId id="471" r:id="rId28"/>
    <p:sldId id="456" r:id="rId29"/>
    <p:sldId id="474" r:id="rId30"/>
    <p:sldId id="475" r:id="rId31"/>
    <p:sldId id="476" r:id="rId32"/>
    <p:sldId id="488" r:id="rId33"/>
    <p:sldId id="449" r:id="rId34"/>
    <p:sldId id="451" r:id="rId35"/>
    <p:sldId id="485" r:id="rId36"/>
    <p:sldId id="486" r:id="rId37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F233B"/>
    <a:srgbClr val="FFCCCC"/>
    <a:srgbClr val="5F5F5F"/>
    <a:srgbClr val="777777"/>
    <a:srgbClr val="282828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89377" autoAdjust="0"/>
  </p:normalViewPr>
  <p:slideViewPr>
    <p:cSldViewPr snapToGrid="0">
      <p:cViewPr>
        <p:scale>
          <a:sx n="70" d="100"/>
          <a:sy n="70" d="100"/>
        </p:scale>
        <p:origin x="-78" y="-7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16.04.2016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16.04.2016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6000" kern="0" dirty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V. </a:t>
            </a:r>
            <a:r>
              <a:rPr lang="ru-RU" sz="6000" kern="0" dirty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Ввод - вывод</a:t>
            </a:r>
          </a:p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2</a:t>
            </a:r>
            <a:r>
              <a:rPr lang="ru-RU" sz="4800" kern="0" dirty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. Байтовые потоки</a:t>
            </a:r>
            <a:endParaRPr lang="en-US" sz="4800" kern="0" dirty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Запись строки в файл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642339"/>
            <a:ext cx="11901267" cy="547842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WriteStringDemo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IOException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source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 World!"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byte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[] bytes = source.getBytes();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FileOutputStream out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FileOutputStream(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"I:\\FileIO\\stringfile.dat"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out.write(bytes);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(out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out.close();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.println(Arrays.toString(bytes));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5" name="Прямоугольник 10"/>
          <p:cNvSpPr/>
          <p:nvPr/>
        </p:nvSpPr>
        <p:spPr bwMode="auto">
          <a:xfrm>
            <a:off x="586853" y="7779231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[72, 101, 108, 108, 111, 32, 87, 111, 114, 108, 100, 33]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  <p:sp>
        <p:nvSpPr>
          <p:cNvPr id="8" name="Блок-схема: процесс 7"/>
          <p:cNvSpPr/>
          <p:nvPr/>
        </p:nvSpPr>
        <p:spPr bwMode="auto">
          <a:xfrm>
            <a:off x="10878783" y="3957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Буферизованный вывод</a:t>
            </a:r>
            <a:endParaRPr lang="ru-RU" sz="6000" b="0" smtClean="0">
              <a:solidFill>
                <a:srgbClr val="8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Класс </a:t>
            </a:r>
            <a:r>
              <a:rPr lang="en-US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FilterOutputStream</a:t>
            </a:r>
            <a:endParaRPr lang="ru-RU" sz="3000" b="0">
              <a:latin typeface="Candara" pitchFamily="34" charset="0"/>
              <a:cs typeface="Microsoft Sans Serif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35413" y="987240"/>
            <a:ext cx="11901267" cy="6878806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FilterOutputStream extends OutputStream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protected OutputStream out;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FilterOutputStream(OutputStream out)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this.out = out;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void write(int b) throws IOException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out.write(b);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void write(byte b[]) throws IOException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write(b, 0, b.length);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void write(byte b[], int off, int len) throws IOException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if ((off | len | (b.length - (len + off)) | (off + len)) &lt; 0)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throw new IndexOutOfBoundsException();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for (int i = 0 ; i &lt; len ; i++)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write(b[off + i]);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void flush() throws IOException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out.flush();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void close() throws IOException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try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flush();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 catch (IOException ignored) {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out.close();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805210" y="8024938"/>
          <a:ext cx="1143683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92"/>
                <a:gridCol w="10582638"/>
              </a:tblGrid>
              <a:tr h="9563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FilterOutputStream –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базовый класс для всех фильтрующих потоков вывода. Эти классы оборачивают существующий поток вывода который используется как сток данных возможно преобразуя данные или предоставляя дополнительную функциональность. 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FilterOutputStream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просто переопределяет все методы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OutputStream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версиями которые перенаправляют все запросы оборачиваемому потоку.  Классы потомки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FilterOutputStream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могут переопределять эти методы а также предоставлять дополнительные методы и поля.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959447" y="8438502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Arial" pitchFamily="34" charset="0"/>
              </a:rPr>
              <a:t>Класс </a:t>
            </a:r>
            <a:r>
              <a:rPr lang="en-US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Arial" pitchFamily="34" charset="0"/>
              </a:rPr>
              <a:t>BufferedOutputStream</a:t>
            </a:r>
            <a:endParaRPr lang="ru-RU" sz="3000" b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62709" y="1041842"/>
            <a:ext cx="11901267" cy="6555641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BufferedOutputStream extends FilterOutputStream {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protected byte buf[];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protected int count;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BufferedOutputStream(OutputStream out) {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this(out, 8192);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BufferedOutputStream(OutputStream out, int size)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super(out);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if (size &lt;= 0)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throw new IllegalArgumentException("Buffer size &lt;= 0");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buf = new byte[size];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private void flushBuffer() throws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if (count &gt; 0)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out.write(buf, 0, count);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count = 0;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synchronized void flush() throws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flushBuffer();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out.flush();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...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1310183" y="8011245"/>
          <a:ext cx="1038594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924"/>
                <a:gridCol w="9561025"/>
              </a:tblGrid>
              <a:tr h="99627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BufferedOutputStream -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реализует буферизованный поток вывода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для повышения эффективности вывода данных.  В конструкторе необходимо задать оборачиваемый поток. Для хранения данных используется массив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byte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размер которого можно задать в конструкторе. 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flush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переопределён он выполняет опустошение буфера и вызов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flush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у оборачиваемого потока.</a:t>
                      </a:r>
                      <a:endParaRPr lang="en-US" sz="1500" b="0" spc="0" smtClean="0">
                        <a:latin typeface="+mn-lt"/>
                        <a:cs typeface="Microsoft Sans Serif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1446649" y="8338801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Arial" pitchFamily="34" charset="0"/>
              </a:rPr>
              <a:t>Класс </a:t>
            </a:r>
            <a:r>
              <a:rPr lang="en-US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Arial" pitchFamily="34" charset="0"/>
              </a:rPr>
              <a:t>BufferedOutputStream</a:t>
            </a:r>
            <a:endParaRPr lang="ru-RU" sz="3000" b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62709" y="1041842"/>
            <a:ext cx="11901267" cy="5262979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BufferedOutputStream extends FilterOutputStream {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synchronized void write(int b) throws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if (count &gt;= buf.length)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flushBuffer();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buf[count++] = (byte)b;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synchronized void write(byte b[], int off, int len) throws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if (len &gt;= buf.length)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flushBuffer();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out.write(b, off, len);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return;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if (len &gt; buf.length - count)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flushBuffer();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System.arraycopy(b, off, buf, count, len);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count += len;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1241944" y="7438039"/>
          <a:ext cx="10508778" cy="996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92"/>
                <a:gridCol w="9654586"/>
              </a:tblGrid>
              <a:tr h="99627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При использовании буферизованного потока вывода данные могут накапливаться в буфере и выводиться при наполнении буфера. Таким образом можно снизить количество операций записи в оборачиваемый поток и повысить эффективность.</a:t>
                      </a:r>
                      <a:endParaRPr lang="en-US" sz="1500" b="0" spc="0" smtClean="0">
                        <a:latin typeface="+mn-lt"/>
                        <a:cs typeface="Microsoft Sans Serif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1392058" y="7656411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Опустошение буфера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205603"/>
            <a:ext cx="11901267" cy="6555641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WriteFlushDemo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IOException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source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 World!"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byte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[] bytes = source.getBytes();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BufferedOutputStream out1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BufferedOutputStream out2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out1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BufferedOutputStream(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FileOutputStream(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"I:\\FileIO\\file1.dat"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out2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BufferedOutputStream(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FileOutputStream(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"I:\\FileIO\\file2.dat"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out1.write(bytes);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out2.write(bytes);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(out1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out1.close();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.println(Arrays.toString(bytes));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5" name="Прямоугольник 10"/>
          <p:cNvSpPr/>
          <p:nvPr/>
        </p:nvSpPr>
        <p:spPr bwMode="auto">
          <a:xfrm>
            <a:off x="600501" y="7943007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[72, 101, 108, 108, 111, 32, 87, 111, 114, 108, 100, 33]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Опустошение буфера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7681" y="3304641"/>
            <a:ext cx="30956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9701" y="3271943"/>
            <a:ext cx="31051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21073" y="3271943"/>
            <a:ext cx="31051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Блок-схема: процесс 6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Производительность буферизованного вывода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205603"/>
            <a:ext cx="11901267" cy="677108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WriteBufPerform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IOException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BufferedOutputStream outbuf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FileOutputStream out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time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outbuf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BufferedOutputStream(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FileOutputStream(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"I:\\FileIO\\outbuf.dat"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outbuf.write(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65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(outbuf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outbuf.close();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time = System.currentTimeMillis() - time;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"Buffered output time: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time);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Производительность небуферизованного вывода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205603"/>
            <a:ext cx="11901267" cy="612475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WriteBufPerform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IOException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...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time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FileOutputStream(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"I:\\FileIO\\outnobuf.dat"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out.write(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65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(out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out.close();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time = System.currentTimeMillis() - time;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"Non-buffered output time: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time);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Прямоугольник 10"/>
          <p:cNvSpPr/>
          <p:nvPr/>
        </p:nvSpPr>
        <p:spPr bwMode="auto">
          <a:xfrm>
            <a:off x="600501" y="7943007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Buffered output time: 344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Non-buffered output time: 35766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Потоки ввода</a:t>
            </a:r>
            <a:endParaRPr lang="ru-RU" sz="6000" b="0" smtClean="0">
              <a:solidFill>
                <a:srgbClr val="8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Потоки</a:t>
            </a:r>
            <a:endParaRPr lang="ru-RU" b="0">
              <a:latin typeface="Candara" pitchFamily="34" charset="0"/>
              <a:cs typeface="Microsoft Sans Serif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graphicFrame>
        <p:nvGraphicFramePr>
          <p:cNvPr id="8" name="Таблица 5"/>
          <p:cNvGraphicFramePr>
            <a:graphicFrameLocks noGrp="1"/>
          </p:cNvGraphicFramePr>
          <p:nvPr/>
        </p:nvGraphicFramePr>
        <p:xfrm>
          <a:off x="2403990" y="3709688"/>
          <a:ext cx="807749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826"/>
                <a:gridCol w="7230670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Объект из которого можно прочитать последовательность байтов называется байтовый поток ввода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Объект в который можно записать последовательность байтов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называется байтовый поток вывода. Классы байтовых потоков ввода являются подклассами абстрактного класса InputStream, потоков вывода – подклассами абстрактного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OutputStream.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Классы байтовых потоков находятся в пакете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java.io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500" b="0" spc="0" smtClean="0">
                        <a:solidFill>
                          <a:schemeClr val="accent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5886" y="4223983"/>
            <a:ext cx="609600" cy="609600"/>
          </a:xfrm>
          <a:prstGeom prst="rect">
            <a:avLst/>
          </a:prstGeom>
          <a:noFill/>
        </p:spPr>
      </p:pic>
      <p:sp>
        <p:nvSpPr>
          <p:cNvPr id="6" name="Блок-схема: процесс 5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Иерархия классов байтовых потоков ввода</a:t>
            </a:r>
            <a:endParaRPr lang="ru-RU" sz="3000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4098" name="AutoShape 2" descr="http://192.9.162.55/docs/books/performance/1st_edition/html/JPIOPerformance.fm.anc1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45604" y="8052187"/>
          <a:ext cx="511821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088"/>
                <a:gridCol w="4226128"/>
              </a:tblGrid>
              <a:tr h="9143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1" u="sng" kern="1200" spc="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Шаблон Декоратор</a:t>
                      </a:r>
                      <a:r>
                        <a:rPr lang="en-US" sz="1500" b="1" u="sng" kern="1200" spc="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Иерархия классов байтовых потоков вввода является примером применения шаблона Декоратор.</a:t>
                      </a:r>
                      <a:endParaRPr lang="en-US" sz="1500" b="0" kern="1200" spc="0" baseline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 descr="http://cdn1.iconfinder.com/data/icons/customicondesign-office6-shadow/64/question-type-one-corre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828" y="8254590"/>
            <a:ext cx="609600" cy="6096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4325" y="1947863"/>
            <a:ext cx="729615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Блок-схема: процесс 7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InputStream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62709" y="1437625"/>
            <a:ext cx="11901267" cy="2419124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abstract class InputStream implements Closeable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abstract int read() throws IOException;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read(byte b[]) throws IOException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read(b, 0, b.length);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read(byte b[], int off, int len) throws IOException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void close() throws IOException {}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1255592" y="5950409"/>
          <a:ext cx="1075443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92"/>
                <a:gridCol w="9900246"/>
              </a:tblGrid>
              <a:tr h="120100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Абстрактный класс</a:t>
                      </a:r>
                      <a:r>
                        <a:rPr lang="ru-RU" sz="15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InputStream –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базовый класс для потоков ввода. Для чтения одного байта в нём объявлен абстрактный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read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Этот метод считывает один байт и возвращает его значение или -1 если он сразу же встретил конец потока. По этой причине тип возвращаемого значения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int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, а не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byte.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Конкретные классы потомки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должны переопределять этот метод. Как правило потомки переопределяют и другие методы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read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более эффективными реализациями. Другие методы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read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пытаются считать заданное количество байтов в массив. Если предпринимается попытка считать 0 байтов методы вернут 0. В противном случае возвращается количество считанных байтов или -1 если нельзя считать ни одного байта из-за того что сразу был встречен конец потока.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Овал 9"/>
          <p:cNvSpPr/>
          <p:nvPr/>
        </p:nvSpPr>
        <p:spPr bwMode="auto">
          <a:xfrm>
            <a:off x="1398136" y="6717849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848513" y="6635965"/>
            <a:ext cx="232012" cy="286604"/>
          </a:xfrm>
          <a:prstGeom prst="rect">
            <a:avLst/>
          </a:prstGeom>
          <a:solidFill>
            <a:srgbClr val="CDFF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398B66"/>
                </a:solidFill>
                <a:effectLst/>
                <a:latin typeface="Arial Rounded MT Bold" pitchFamily="34" charset="0"/>
              </a:rPr>
              <a:t>A</a:t>
            </a:r>
            <a:endParaRPr kumimoji="0" lang="ru-RU" sz="2000" b="1" i="0" u="none" strike="noStrike" cap="none" normalizeH="0" baseline="0" smtClean="0">
              <a:ln>
                <a:noFill/>
              </a:ln>
              <a:solidFill>
                <a:srgbClr val="398B66"/>
              </a:solidFill>
              <a:effectLst/>
            </a:endParaRPr>
          </a:p>
        </p:txBody>
      </p:sp>
      <p:sp>
        <p:nvSpPr>
          <p:cNvPr id="10" name="Блок-схема: процесс 9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FileInputStream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62709" y="1369385"/>
            <a:ext cx="11901267" cy="4616648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FileInputStream extends InputStream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FileInputStream(String name) throws FileNotFoundException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this(name != null ? new File(name) : null);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 FileInputStream(File file)</a:t>
            </a:r>
          </a:p>
          <a:p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public native int read() throws IOException;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public int read(byte b[]) throws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return readBytes(b, 0, b.length);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int read(byte b[], int off, int len) throws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readBytes(b, off, len);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private native int readBytes(byte b[], int off, int len) throws IOException;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public void close() throws IOException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2729563" y="7165083"/>
          <a:ext cx="807946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568"/>
                <a:gridCol w="7290896"/>
              </a:tblGrid>
              <a:tr h="87344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trike="noStrike" spc="0" baseline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Arial Unicode MS" pitchFamily="34" charset="-128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trike="noStrike" spc="0" baseline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Arial Unicode MS" pitchFamily="34" charset="-128"/>
                          <a:cs typeface="Courier New" pitchFamily="49" charset="0"/>
                        </a:rPr>
                        <a:t>FileInputStream </a:t>
                      </a:r>
                      <a:r>
                        <a:rPr lang="ru-RU" sz="1500" b="0" strike="noStrike" spc="0" baseline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Arial Unicode MS" pitchFamily="34" charset="-128"/>
                          <a:cs typeface="Courier New" pitchFamily="49" charset="0"/>
                        </a:rPr>
                        <a:t>предназначен для чтения последовательности байтов из файла. Он переопределяет методы </a:t>
                      </a:r>
                      <a:r>
                        <a:rPr lang="en-US" sz="1500" b="0" strike="noStrike" spc="0" baseline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Arial Unicode MS" pitchFamily="34" charset="-128"/>
                          <a:cs typeface="Courier New" pitchFamily="49" charset="0"/>
                        </a:rPr>
                        <a:t>read </a:t>
                      </a:r>
                      <a:r>
                        <a:rPr lang="ru-RU" sz="1500" b="0" strike="noStrike" spc="0" baseline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Arial Unicode MS" pitchFamily="34" charset="-128"/>
                          <a:cs typeface="Courier New" pitchFamily="49" charset="0"/>
                        </a:rPr>
                        <a:t>и метод </a:t>
                      </a:r>
                      <a:r>
                        <a:rPr lang="en-US" sz="1500" b="0" strike="noStrike" spc="0" baseline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Arial Unicode MS" pitchFamily="34" charset="-128"/>
                          <a:cs typeface="Courier New" pitchFamily="49" charset="0"/>
                        </a:rPr>
                        <a:t>close </a:t>
                      </a:r>
                      <a:r>
                        <a:rPr lang="ru-RU" sz="1500" b="0" strike="noStrike" spc="0" baseline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Arial Unicode MS" pitchFamily="34" charset="-128"/>
                          <a:cs typeface="Courier New" pitchFamily="49" charset="0"/>
                        </a:rPr>
                        <a:t>из класса </a:t>
                      </a:r>
                      <a:r>
                        <a:rPr lang="en-US" sz="1500" b="0" strike="noStrike" spc="0" baseline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Arial Unicode MS" pitchFamily="34" charset="-128"/>
                          <a:cs typeface="Courier New" pitchFamily="49" charset="0"/>
                        </a:rPr>
                        <a:t>InputStream. </a:t>
                      </a:r>
                      <a:r>
                        <a:rPr lang="ru-RU" sz="1500" b="0" strike="noStrike" spc="0" baseline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Arial Unicode MS" pitchFamily="34" charset="-128"/>
                          <a:cs typeface="Courier New" pitchFamily="49" charset="0"/>
                        </a:rPr>
                        <a:t>Конструктор позволяет задать имя файла для чтения.</a:t>
                      </a:r>
                      <a:r>
                        <a:rPr lang="en-US" sz="1500" b="0" strike="noStrike" spc="0" baseline="0" smtClean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Arial Unicode MS" pitchFamily="34" charset="-128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close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закрывает поток и освобождает файловый дескриптор. </a:t>
                      </a:r>
                      <a:endParaRPr lang="en-US" sz="1500" b="0" strike="noStrike" spc="0" smtClean="0">
                        <a:effectLst/>
                        <a:latin typeface="+mn-lt"/>
                        <a:ea typeface="Arial Unicode MS" pitchFamily="34" charset="-128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2852380" y="7478987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Чтение из файла по одному байту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301139"/>
            <a:ext cx="11901267" cy="6555641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ReadByteDemo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FileInputStream in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[] ints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[256];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temp;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FileInputStream(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"I:\\FileIO\\bytesfile.dat"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256;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temp = in.read();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(temp == -1)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break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ints[i] = temp;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(in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in.close();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.println(Arrays.toString(ints));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5" name="Прямоугольник 10"/>
          <p:cNvSpPr/>
          <p:nvPr/>
        </p:nvSpPr>
        <p:spPr bwMode="auto">
          <a:xfrm>
            <a:off x="600501" y="8038527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[0, 1, 2, 3, 4, 5, ... ,125, 126, 127, 128, 129, 130, 131, ... ,250, 251, 252, 253, 254, 255]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Чтение в массив байтов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49061" y="1847061"/>
            <a:ext cx="11901267" cy="504753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ReadBytesDemo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IOException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FileInputStream in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byte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[] bytes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byte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[256];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FileInputStream(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"I:\\FileIO\\bytesfile.dat"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in.read(bytes);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(in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in.close();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.println(Arrays.toString(bytes));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5" name="Прямоугольник 10"/>
          <p:cNvSpPr/>
          <p:nvPr/>
        </p:nvSpPr>
        <p:spPr bwMode="auto">
          <a:xfrm>
            <a:off x="545909" y="7137775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[0, 1, 2, 3, 4, 5, ... ,125, 126, 127, -128, -127, -126, -125, ... , -5, -4, -3, -2, -1]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Чтение строки из файла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642339"/>
            <a:ext cx="11901267" cy="590931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ReadStringDemo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IOException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FileInputStream in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byte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[] bytes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byte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[256];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nbytes = 0;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FileInputStream(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"I:\\FileIO\\stringfile.dat"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nbytes = in.read(bytes);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(in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in.close();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hello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String(bytes, 0, nbytes);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.println(Arrays.toString(bytes));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.println(hello);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5" name="Прямоугольник 10"/>
          <p:cNvSpPr/>
          <p:nvPr/>
        </p:nvSpPr>
        <p:spPr bwMode="auto">
          <a:xfrm>
            <a:off x="586853" y="7779231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[72, 101, 108, 108, 111, 32, 87, 111, 114, 108, 100, 33, 0, 0, ... , 0, 0, 0, 0, 0]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Буферизованный ввод</a:t>
            </a:r>
            <a:endParaRPr lang="ru-RU" sz="6000" b="0" smtClean="0">
              <a:solidFill>
                <a:srgbClr val="8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FilterInputStream</a:t>
            </a:r>
            <a:endParaRPr lang="ru-RU" sz="3000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62709" y="1287497"/>
            <a:ext cx="11901267" cy="5262979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FilterInputStream extends InputStream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protected InputStream in;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protected FilterInputStream(InputStream in)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this.in = in;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int read() throws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return in.read();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int read(byte b[]) throws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return read(b, 0, b.length);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int read(byte b[], int off, int len) throws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return in.read(b, off, len);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void close() throws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in.close();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1023580" y="7151455"/>
          <a:ext cx="1075443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92"/>
                <a:gridCol w="9900246"/>
              </a:tblGrid>
              <a:tr h="120100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FilterInputStream –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базовый класс для всех фильтрующих потоков ввода. Эти классы оборачивают существующий поток ввода который используется как источник данных возможно преобразуя данные или предоставляя дополнительную функциональность. 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FilterInputStream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просто переопределяет все методы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InputStream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версиями которые перенаправляют все запросы оборачиваемому потоку.  Классы потомки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FilterInputStream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могут переопределять эти методы, а также предоставлять дополнительные методы и поля.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1173694" y="7683728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BufferedInputStream</a:t>
            </a:r>
            <a:endParaRPr lang="ru-RU" sz="3000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76357" y="2311083"/>
            <a:ext cx="11901267" cy="2677656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BufferedInputStream extends FilterInputStream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protected byte[] buf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protected int count;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protected int pos; 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public BufferedInputStream(InputStream in)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public BufferedInputStream(InputStream in, int size)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public int read()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public int read(byte[] b, int off, int len)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2906970" y="6250683"/>
          <a:ext cx="7137782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71"/>
                <a:gridCol w="6303411"/>
              </a:tblGrid>
              <a:tr h="120100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BufferedInputStream -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реализует буферизованный поток ввода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для повышения эффективности чтения данных.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В конструкторе необходимо задать оборачиваемый поток. Для хранения данных используется массив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byte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размер которого можно задать в конструкторе. </a:t>
                      </a:r>
                      <a:endParaRPr lang="en-US" sz="1500" b="1" spc="-15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3057084" y="6673772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Производительность буферизованного ввода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205603"/>
            <a:ext cx="11901267" cy="698652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ReadBufPerform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IOException {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BufferedInputStream inbuf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FileInputStream in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temp;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time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inbuf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BufferedInputStream(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FileInputStream(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"I:\\FileIO\\outbuf.dat"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temp = inbuf.read();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(inbuf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inbuf.close();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time = System.currentTimeMillis() - time;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"Buffered input time: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time);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Потоки вывода</a:t>
            </a:r>
            <a:endParaRPr lang="ru-RU" sz="6000" b="0" smtClean="0">
              <a:solidFill>
                <a:srgbClr val="8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Производительность небуферизованного ввода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273843"/>
            <a:ext cx="11901267" cy="612475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ReadBufPerform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IOException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...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time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FileInputStream(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"I:\\FileIO\\outnobuf.dat"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temp = in.read();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(in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in.close();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time = System.currentTimeMillis() - time;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"Non-buffered input time: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time);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Прямоугольник 10"/>
          <p:cNvSpPr/>
          <p:nvPr/>
        </p:nvSpPr>
        <p:spPr bwMode="auto">
          <a:xfrm>
            <a:off x="586853" y="7833823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Buffered input time: 375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Non-buffered input time: 10031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Иерархия классов байтовых потоков вывода</a:t>
            </a:r>
            <a:endParaRPr lang="ru-RU" sz="3000" b="0">
              <a:latin typeface="Candara" pitchFamily="34" charset="0"/>
              <a:cs typeface="Microsoft Sans Serif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4800" y="2315072"/>
            <a:ext cx="7315200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545604" y="8052187"/>
          <a:ext cx="511821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088"/>
                <a:gridCol w="4226128"/>
              </a:tblGrid>
              <a:tr h="9143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1" u="sng" kern="1200" spc="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Шаблон Декоратор</a:t>
                      </a:r>
                      <a:r>
                        <a:rPr lang="en-US" sz="1500" b="1" u="sng" kern="1200" spc="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Иерархия классов байтовых потоков вывода является примером применения шаблона Декоратор.</a:t>
                      </a:r>
                      <a:endParaRPr lang="en-US" sz="1500" b="0" kern="1200" spc="0" baseline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http://cdn1.iconfinder.com/data/icons/customicondesign-office6-shadow/64/question-type-one-correc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828" y="8254590"/>
            <a:ext cx="609600" cy="609600"/>
          </a:xfrm>
          <a:prstGeom prst="rect">
            <a:avLst/>
          </a:prstGeom>
          <a:noFill/>
        </p:spPr>
      </p:pic>
      <p:sp>
        <p:nvSpPr>
          <p:cNvPr id="7" name="Блок-схема: процесс 6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Класс </a:t>
            </a:r>
            <a:r>
              <a:rPr lang="en-US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OutputStream</a:t>
            </a:r>
            <a:endParaRPr lang="ru-RU" sz="3000" b="0">
              <a:latin typeface="Candara" pitchFamily="34" charset="0"/>
              <a:cs typeface="Microsoft Sans Serif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62709" y="1342089"/>
            <a:ext cx="11901267" cy="5526898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abstract class OutputStream implements Closeable, Flushable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abstract void write(int b)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void write(byte b[])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throws IOException {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write(b, 0, b.length);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void write(byte b[], int off, int len) throws IOException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if (b == null)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throw new NullPointerException();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 else if ((off &lt; 0) || (off &gt; b.length) || (len &lt; 0) ||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((off + len) &gt; b.length) || ((off + len) &lt; 0))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throw new IndexOutOfBoundsException();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 else if (len == 0)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for (int i = 0 ; i &lt; len ; i++)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write(b[off + i]);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void flush() throws IOException {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void close() throws IOException {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846154" y="7451720"/>
          <a:ext cx="112594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300"/>
                <a:gridCol w="10365106"/>
              </a:tblGrid>
              <a:tr h="9563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Абстрактный 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OutputStream –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базовый класс для потоков вывода. Для вывода одного байта в нём объявлен абстрактный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write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Конкретные классы потомки должны переопределять этот метод. Как правило потомки переопределяют и другие методы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write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более эффективными реализациями. Класс содержит пустые реализации методов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close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flush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close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предназначен для закрытия потока после окончания записи. Закрытие потока освобождает ограниченные системные ресурсы, а также освобождает буфер если он используется.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flush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предназначен для опустошения буфера если поток буферизованный.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Овал 9"/>
          <p:cNvSpPr/>
          <p:nvPr/>
        </p:nvSpPr>
        <p:spPr bwMode="auto">
          <a:xfrm>
            <a:off x="1002352" y="8028035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452729" y="7946151"/>
            <a:ext cx="232012" cy="286604"/>
          </a:xfrm>
          <a:prstGeom prst="rect">
            <a:avLst/>
          </a:prstGeom>
          <a:solidFill>
            <a:srgbClr val="CDFF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398B66"/>
                </a:solidFill>
                <a:effectLst/>
                <a:latin typeface="Arial Rounded MT Bold" pitchFamily="34" charset="0"/>
              </a:rPr>
              <a:t>A</a:t>
            </a:r>
            <a:endParaRPr kumimoji="0" lang="ru-RU" sz="2000" b="1" i="0" u="none" strike="noStrike" cap="none" normalizeH="0" baseline="0" smtClean="0">
              <a:ln>
                <a:noFill/>
              </a:ln>
              <a:solidFill>
                <a:srgbClr val="398B66"/>
              </a:solidFill>
              <a:effectLst/>
            </a:endParaRPr>
          </a:p>
        </p:txBody>
      </p:sp>
      <p:sp>
        <p:nvSpPr>
          <p:cNvPr id="10" name="Блок-схема: процесс 9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Arial" pitchFamily="34" charset="0"/>
              </a:rPr>
              <a:t>Класс </a:t>
            </a:r>
            <a:r>
              <a:rPr lang="en-US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Arial" pitchFamily="34" charset="0"/>
              </a:rPr>
              <a:t>FileOutputStream</a:t>
            </a:r>
            <a:endParaRPr lang="ru-RU" sz="3000" b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62709" y="1560457"/>
            <a:ext cx="11901267" cy="3970318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FileOutputStream extends OutputStream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FileOutputStream(String name)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throws FileNotFoundException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FileOutputStream(String name, append boolean)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throws FileNotFoundException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native void write(int b) throws IOException;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 native void writeBytes(byte b[], int off, int len) throws IOException;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public void write(byte b[]) throws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writeBytes(b, 0, b.length);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void write(byte b[], int off, int len) throws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writeBytes(b, off, len);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void close()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throws IOException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1078171" y="6619173"/>
          <a:ext cx="107544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92"/>
                <a:gridCol w="9900246"/>
              </a:tblGrid>
              <a:tr h="99627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FileOutputStream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предназначен для записи последовательности байтов в файлы. Он переопределяет методы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write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и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close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из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OutputStream.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close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закрывает поток и освобождает файловый дескриптор. Конструктор позволяет задать имя файла для записи.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Также можно указать следует ли перезаписывать существующий файл или дописывать в него.</a:t>
                      </a:r>
                      <a:endParaRPr lang="en-US" sz="1500" b="0" spc="0" smtClean="0">
                        <a:latin typeface="+mn-lt"/>
                        <a:cs typeface="Microsoft Sans Serif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1228285" y="6933081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Запись в файл по одному байту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642339"/>
            <a:ext cx="11901267" cy="587853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WriteByteDemo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FileOutputStream out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[] ints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[256];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FileOutputStream(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 bytesfile.dat"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256;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ints[i] = i;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out.write(i);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(out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out.close();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.println(Arrays.toString(ints));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600501" y="7724623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[0, 1, 2, 3, 4, 5, ... ,125, 126, 127, 128, 129, 130, 131, ... ,250, 251, 252, 253, 254, 255]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Блок-схема: процесс 7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  <p:sp>
        <p:nvSpPr>
          <p:cNvPr id="9" name="Блок-схема: процесс 8"/>
          <p:cNvSpPr/>
          <p:nvPr/>
        </p:nvSpPr>
        <p:spPr bwMode="auto">
          <a:xfrm>
            <a:off x="10878783" y="3957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Запись в файл массива байтов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49061" y="1847061"/>
            <a:ext cx="11901267" cy="590931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WriteBytesDemo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FileOutputStream out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byte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[] bytes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byte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[256];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256;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bytes[i] =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byte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 i;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FileOutputStream(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 bytesfile.dat"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out.write(bytes);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(out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out.close();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.println(Arrays.toString(bytes));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5" name="Прямоугольник 10"/>
          <p:cNvSpPr/>
          <p:nvPr/>
        </p:nvSpPr>
        <p:spPr bwMode="auto">
          <a:xfrm>
            <a:off x="559557" y="8024895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[0, 1, 2, 3, 4, 5, ... ,125, 126, 127, -128, -127, -126, -125, ... , -5, -4, -3, -2, -1]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Запись в файл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7427" y="1146627"/>
            <a:ext cx="30956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4902" y="1146625"/>
            <a:ext cx="30956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00512" y="4443486"/>
            <a:ext cx="58578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Блок-схема: процесс 6"/>
          <p:cNvSpPr/>
          <p:nvPr/>
        </p:nvSpPr>
        <p:spPr bwMode="auto">
          <a:xfrm>
            <a:off x="10726383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3387</Words>
  <Application>Microsoft Office PowerPoint</Application>
  <PresentationFormat>Произвольный</PresentationFormat>
  <Paragraphs>650</Paragraphs>
  <Slides>30</Slides>
  <Notes>30</Notes>
  <HiddenSlides>0</HiddenSlides>
  <MMClips>0</MMClips>
  <ScaleCrop>false</ScaleCrop>
  <HeadingPairs>
    <vt:vector size="4" baseType="variant">
      <vt:variant>
        <vt:lpstr>Тема</vt:lpstr>
      </vt:variant>
      <vt:variant>
        <vt:i4>7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1_Основная часть</vt:lpstr>
      <vt:lpstr> </vt:lpstr>
      <vt:lpstr>Потоки</vt:lpstr>
      <vt:lpstr> </vt:lpstr>
      <vt:lpstr>Иерархия классов байтовых потоков вывода</vt:lpstr>
      <vt:lpstr>Класс OutputStream</vt:lpstr>
      <vt:lpstr>Класс FileOutputStream</vt:lpstr>
      <vt:lpstr>Запись в файл по одному байту</vt:lpstr>
      <vt:lpstr>Запись в файл массива байтов</vt:lpstr>
      <vt:lpstr>Запись в файл</vt:lpstr>
      <vt:lpstr>Запись строки в файл</vt:lpstr>
      <vt:lpstr> </vt:lpstr>
      <vt:lpstr>Класс FilterOutputStream</vt:lpstr>
      <vt:lpstr>Класс BufferedOutputStream</vt:lpstr>
      <vt:lpstr>Класс BufferedOutputStream</vt:lpstr>
      <vt:lpstr>Опустошение буфера</vt:lpstr>
      <vt:lpstr>Опустошение буфера</vt:lpstr>
      <vt:lpstr>Производительность буферизованного вывода </vt:lpstr>
      <vt:lpstr>Производительность небуферизованного вывода</vt:lpstr>
      <vt:lpstr> </vt:lpstr>
      <vt:lpstr>Иерархия классов байтовых потоков ввода</vt:lpstr>
      <vt:lpstr>Класс InputStream</vt:lpstr>
      <vt:lpstr>Класс FileInputStream</vt:lpstr>
      <vt:lpstr>Чтение из файла по одному байту</vt:lpstr>
      <vt:lpstr>Чтение в массив байтов</vt:lpstr>
      <vt:lpstr>Чтение строки из файла</vt:lpstr>
      <vt:lpstr> </vt:lpstr>
      <vt:lpstr>Класс FilterInputStream</vt:lpstr>
      <vt:lpstr>Класс BufferedInputStream</vt:lpstr>
      <vt:lpstr>Производительность буферизованного ввода </vt:lpstr>
      <vt:lpstr>Производительность небуферизованного ввода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2013-02-11T07:50:48Z</dcterms:created>
  <dcterms:modified xsi:type="dcterms:W3CDTF">2016-04-16T07:38:49Z</dcterms:modified>
  <cp:contentStatus>Final</cp:contentStatus>
</cp:coreProperties>
</file>