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theme/theme4.xml" ContentType="application/vnd.openxmlformats-officedocument.them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 id="2147483658" r:id="rId2"/>
    <p:sldMasterId id="2147483660" r:id="rId3"/>
    <p:sldMasterId id="2147483663" r:id="rId4"/>
    <p:sldMasterId id="2147483691" r:id="rId5"/>
    <p:sldMasterId id="2147483694" r:id="rId6"/>
    <p:sldMasterId id="2147483697" r:id="rId7"/>
  </p:sldMasterIdLst>
  <p:notesMasterIdLst>
    <p:notesMasterId r:id="rId37"/>
  </p:notesMasterIdLst>
  <p:handoutMasterIdLst>
    <p:handoutMasterId r:id="rId38"/>
  </p:handoutMasterIdLst>
  <p:sldIdLst>
    <p:sldId id="385" r:id="rId8"/>
    <p:sldId id="338" r:id="rId9"/>
    <p:sldId id="417" r:id="rId10"/>
    <p:sldId id="390" r:id="rId11"/>
    <p:sldId id="393" r:id="rId12"/>
    <p:sldId id="422" r:id="rId13"/>
    <p:sldId id="426" r:id="rId14"/>
    <p:sldId id="429" r:id="rId15"/>
    <p:sldId id="428" r:id="rId16"/>
    <p:sldId id="404" r:id="rId17"/>
    <p:sldId id="430" r:id="rId18"/>
    <p:sldId id="432" r:id="rId19"/>
    <p:sldId id="431" r:id="rId20"/>
    <p:sldId id="427" r:id="rId21"/>
    <p:sldId id="418" r:id="rId22"/>
    <p:sldId id="405" r:id="rId23"/>
    <p:sldId id="416" r:id="rId24"/>
    <p:sldId id="421" r:id="rId25"/>
    <p:sldId id="413" r:id="rId26"/>
    <p:sldId id="415" r:id="rId27"/>
    <p:sldId id="414" r:id="rId28"/>
    <p:sldId id="409" r:id="rId29"/>
    <p:sldId id="419" r:id="rId30"/>
    <p:sldId id="438" r:id="rId31"/>
    <p:sldId id="439" r:id="rId32"/>
    <p:sldId id="425" r:id="rId33"/>
    <p:sldId id="433" r:id="rId34"/>
    <p:sldId id="435" r:id="rId35"/>
    <p:sldId id="437" r:id="rId36"/>
  </p:sldIdLst>
  <p:sldSz cx="13004800" cy="9753600"/>
  <p:notesSz cx="9588500" cy="7302500"/>
  <p:defaultTex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33B"/>
    <a:srgbClr val="FFFFCC"/>
    <a:srgbClr val="FFCCCC"/>
    <a:srgbClr val="5F5F5F"/>
    <a:srgbClr val="777777"/>
    <a:srgbClr val="282828"/>
    <a:srgbClr val="292929"/>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00" autoAdjust="0"/>
    <p:restoredTop sz="88380" autoAdjust="0"/>
  </p:normalViewPr>
  <p:slideViewPr>
    <p:cSldViewPr snapToGrid="0">
      <p:cViewPr>
        <p:scale>
          <a:sx n="70" d="100"/>
          <a:sy n="70" d="100"/>
        </p:scale>
        <p:origin x="-546" y="66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44"/>
    </p:cViewPr>
  </p:sorterViewPr>
  <p:notesViewPr>
    <p:cSldViewPr snapToGrid="0">
      <p:cViewPr varScale="1">
        <p:scale>
          <a:sx n="71" d="100"/>
          <a:sy n="71" d="100"/>
        </p:scale>
        <p:origin x="-1974" y="-108"/>
      </p:cViewPr>
      <p:guideLst>
        <p:guide orient="horz" pos="2300"/>
        <p:guide pos="302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sz="quarter"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933AB41B-98BB-41F8-8E5C-1267D4242D19}" type="datetimeFigureOut">
              <a:rPr lang="ru-RU"/>
              <a:pPr>
                <a:defRPr/>
              </a:pPr>
              <a:t>16.04.2016</a:t>
            </a:fld>
            <a:endParaRPr lang="ru-RU"/>
          </a:p>
        </p:txBody>
      </p:sp>
      <p:sp>
        <p:nvSpPr>
          <p:cNvPr id="4" name="Нижний колонтитул 3"/>
          <p:cNvSpPr>
            <a:spLocks noGrp="1"/>
          </p:cNvSpPr>
          <p:nvPr>
            <p:ph type="ftr" sz="quarter" idx="2"/>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5" name="Номер слайда 4"/>
          <p:cNvSpPr>
            <a:spLocks noGrp="1"/>
          </p:cNvSpPr>
          <p:nvPr>
            <p:ph type="sldNum" sz="quarter" idx="3"/>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7BC74B70-6C71-43C0-AB73-0B7C9B05C4F1}"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A80D0119-658C-425C-A834-B6DB84091358}" type="datetimeFigureOut">
              <a:rPr lang="ru-RU"/>
              <a:pPr>
                <a:defRPr/>
              </a:pPr>
              <a:t>16.04.2016</a:t>
            </a:fld>
            <a:endParaRPr lang="ru-RU"/>
          </a:p>
        </p:txBody>
      </p:sp>
      <p:sp>
        <p:nvSpPr>
          <p:cNvPr id="4" name="Образ слайда 3"/>
          <p:cNvSpPr>
            <a:spLocks noGrp="1" noRot="1" noChangeAspect="1"/>
          </p:cNvSpPr>
          <p:nvPr>
            <p:ph type="sldImg" idx="2"/>
          </p:nvPr>
        </p:nvSpPr>
        <p:spPr>
          <a:xfrm>
            <a:off x="2968625" y="549275"/>
            <a:ext cx="3651250" cy="2738438"/>
          </a:xfrm>
          <a:prstGeom prst="rect">
            <a:avLst/>
          </a:prstGeom>
          <a:noFill/>
          <a:ln w="12700">
            <a:solidFill>
              <a:prstClr val="black"/>
            </a:solidFill>
          </a:ln>
        </p:spPr>
        <p:txBody>
          <a:bodyPr vert="horz" lIns="96506" tIns="48254" rIns="96506" bIns="48254" rtlCol="0" anchor="ctr"/>
          <a:lstStyle/>
          <a:p>
            <a:pPr lvl="0"/>
            <a:endParaRPr lang="ru-RU" noProof="0" smtClean="0"/>
          </a:p>
        </p:txBody>
      </p:sp>
      <p:sp>
        <p:nvSpPr>
          <p:cNvPr id="5" name="Заметки 4"/>
          <p:cNvSpPr>
            <a:spLocks noGrp="1"/>
          </p:cNvSpPr>
          <p:nvPr>
            <p:ph type="body" sz="quarter" idx="3"/>
          </p:nvPr>
        </p:nvSpPr>
        <p:spPr>
          <a:xfrm>
            <a:off x="958850" y="3468689"/>
            <a:ext cx="7670800" cy="3286125"/>
          </a:xfrm>
          <a:prstGeom prst="rect">
            <a:avLst/>
          </a:prstGeom>
        </p:spPr>
        <p:txBody>
          <a:bodyPr vert="horz" lIns="96506" tIns="48254" rIns="96506" bIns="48254"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DB11C2CE-9105-4057-8DAA-46606BB3F53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0</a:t>
            </a:fld>
            <a:endParaRPr lang="ru-RU">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10</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11</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13</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14</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15</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16</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17</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19</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20</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21</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22</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23</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24</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25</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26</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27</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28</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5</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6</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7</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Макет финального слайда для проектора">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userDrawn="1"/>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userDrawn="1"/>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userDrawn="1"/>
        </p:nvPicPr>
        <p:blipFill>
          <a:blip r:embed="rId3"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Рисунок 2" descr="N2_1_new_1.jpg"/>
          <p:cNvPicPr>
            <a:picLocks noChangeAspect="1"/>
          </p:cNvPicPr>
          <p:nvPr userDrawn="1"/>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userDrawn="1"/>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userDrawn="1"/>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p:nvPicPr>
        <p:blipFill>
          <a:blip r:embed="rId3"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txBox="1">
            <a:spLocks/>
          </p:cNvSpPr>
          <p:nvPr/>
        </p:nvSpPr>
        <p:spPr bwMode="auto">
          <a:xfrm>
            <a:off x="873456" y="5646948"/>
            <a:ext cx="11450471"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indent="-342900" algn="ctr" eaLnBrk="0" hangingPunct="0">
              <a:spcBef>
                <a:spcPct val="20000"/>
              </a:spcBef>
              <a:defRPr/>
            </a:pPr>
            <a:r>
              <a:rPr lang="en-US" sz="6000" kern="0" smtClean="0">
                <a:solidFill>
                  <a:srgbClr val="800000"/>
                </a:solidFill>
                <a:latin typeface="Candara" pitchFamily="34" charset="0"/>
                <a:cs typeface="Arial" pitchFamily="34" charset="0"/>
              </a:rPr>
              <a:t>VI. </a:t>
            </a:r>
            <a:r>
              <a:rPr lang="ru-RU" sz="6000" kern="0" smtClean="0">
                <a:solidFill>
                  <a:srgbClr val="800000"/>
                </a:solidFill>
                <a:latin typeface="Candara" pitchFamily="34" charset="0"/>
                <a:cs typeface="Arial" pitchFamily="34" charset="0"/>
              </a:rPr>
              <a:t>Исключения</a:t>
            </a:r>
          </a:p>
          <a:p>
            <a:pPr indent="-342900" algn="ctr" eaLnBrk="0" hangingPunct="0">
              <a:spcBef>
                <a:spcPct val="20000"/>
              </a:spcBef>
              <a:defRPr/>
            </a:pPr>
            <a:r>
              <a:rPr lang="en-US" sz="4800" kern="0" smtClean="0">
                <a:solidFill>
                  <a:srgbClr val="000000"/>
                </a:solidFill>
                <a:latin typeface="Candara" pitchFamily="34" charset="0"/>
                <a:cs typeface="Arial" pitchFamily="34" charset="0"/>
              </a:rPr>
              <a:t>2</a:t>
            </a:r>
            <a:r>
              <a:rPr lang="ru-RU" sz="4800" kern="0" smtClean="0">
                <a:solidFill>
                  <a:srgbClr val="000000"/>
                </a:solidFill>
                <a:latin typeface="Candara" pitchFamily="34" charset="0"/>
                <a:cs typeface="Arial" pitchFamily="34" charset="0"/>
              </a:rPr>
              <a:t>. Классы исключений</a:t>
            </a:r>
            <a:endParaRPr lang="en-US" sz="4800" kern="0" smtClean="0">
              <a:solidFill>
                <a:srgbClr val="000000"/>
              </a:solidFill>
              <a:latin typeface="Candara" pitchFamily="34" charset="0"/>
              <a:cs typeface="Arial" pitchFamily="34" charset="0"/>
            </a:endParaRPr>
          </a:p>
        </p:txBody>
      </p:sp>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0</a:t>
            </a:fld>
            <a:endParaRPr lang="ru-RU"/>
          </a:p>
        </p:txBody>
      </p:sp>
      <p:sp>
        <p:nvSpPr>
          <p:cNvPr id="50178" name="AutoShape 2" descr="data:image/jpeg;base64,/9j/4AAQSkZJRgABAQAAAQABAAD/2wCEAAkGBhASERUSEhQUEBAUGBIYFxQVFBoSFRgWGBYXFB0SFhgYGyceFxkkGxcVHy8gJCgpLCwsFx4xNjAqNSYrLCkBCQoKDgwOGg8PGjUkHyUvLC80LiosNS01LDQsLC0sNTAtMCo0KS01Lyw0LC0qNCwsKiwsMDQ1LC8sLCwsKSwsLP/AABEIALABHwMBIgACEQEDEQH/xAAcAAEAAgMBAQEAAAAAAAAAAAAABQYDBAcBAgj/xABIEAABAwICBQcGCwYFBQAAAAABAAIDBBESIQUGBzFBEyJRYXGBkTIzQqGxwRQ0UmJyc4KSssLRNVODorPSI0NEVJMVJGPh8P/EABoBAQACAwEAAAAAAAAAAAAAAAADBAECBQb/xAA2EQACAgEBBAcGBQQDAAAAAAAAAQIDEQQSITFBBRNRYXHh8DKBkaGx0RQiM5KyJILB8SM0Uv/aAAwDAQACEQMRAD8A7iiIgCIiAIiIAiIgCIiAIir+uGkjTtgnHozsDutj2ua4eGfa0LWT2VlktVbtmoR4ssCIEWxEEREAREQBERAEREAREQBERAEREAREQBERAEREAREQBERAEREAREQBERAEREAVB2qVt2wUzc3vdjI8WN8S4/dVx0vpaKmidLKbNbw4uPBrRxJXOtVoZNIaQNVKOZGQ63AEebjHZv7utV7pZ/IuLOv0ZVst6qfsw+b5L13HUI22AHQAF9IisHICIiAIiIAiIgCIiAIiIAiIgCIiAIiIAiIgCIiAIiIAiIgCIiAIiIAiIgCjNPaww0keOU5nyWDynHoA9+4KM1t11jpBgbaSoIyZwbfc5/6bz1b1zqg0bV6SnLiS85Y5HeQwdH6NH/tV7LsPZjvZ2dF0b1keuvezWvn6/wBGWqrKvStS1oGWeFg8iNvFxPtO85AcAuraC0LHSwthj3DNzuLnHe4//ZCwWLQOr8FHFgZv3vkPlOI4k8AOjcFX9N7RWtdyNGz4TMThDrEsv0NAzeeyw6ytYRVX5pveyTUWz1zVGmjiuPu979fMub5AASSABvJNgO0rVo9KxSk8keUaN72i7L9Afucey6rejNUppyJdIyGZ28U4Nom/SDcieoZdZVujjDQAAABkABYAdACni29+MHLurrr/ACqW0+7h5/L3n0iItysEREAREQBERAEREAREQBERAEREAREQBERAEREAREQBERAEREAVe101n+Bw82xnkuGA5gdLz1C47yFYVyjam53wtgPkiJtu9z7+5Q3zcIZR0ui9PHUamMJ8OPjghdBaHlrqnBiJLiXSSHMgXzcekncOtdm0ZoyKnibFE3CxviTxcTxJ6VWdl+jwykMvpSvdc/NYcAHiHHvUzrhWOiop3tydgIB6C4hl/wCZR0wUIbb4lzpPUT1Op/Dx3RTwl38PIoOu2uD6mQ00BPIA4Th3yuvbvbfIDjv6FcNTtT2UjA94Dqlw5zt+G/8Alt6uk8eyy5pqi5grqcu8nlG+NiG/zYV3Fa0fnbnLiTdLP8LCGlq3Rxl9/iERFcPNhERAEREAREQBERAEREAREQBERAEREAREQBERAEREAREQBERAEREAVM2laAM0InYLvhvcDeYzv8CL9l1c14QtJxU47LLGmvlp7Y2x4opuy7SIfSui9KJ5y+a/nA+OIdysmndHcvTyw8XscB9LeD42VL0nop+i6oVkDS6kcbSsHoBxzHZexB4HLir9T1DZGNewhzHAEEbiDmCo6vZ2Jci5rsK1amr2ZPPg+affzPz85rmuIN2uabEbiCD6iCuy6l6zCrg5x/x47CQdPRIOo+26rW0jVS16yIZZcq0eAlHqB8elV7UGrcyuiDb2fiY4dLS0n1EA9yqwzTZsvmeg1Sr6R0fWx4xTfhjivXcdnREXRPFhERAEREBFa0yubR1DmktcI3kEGxBtvBG4rnWoml6h9dE180r2nlLtdI5wNo3HME2XQ9bviNR9VJ7FzHZ7+0Iv4v8ATeqdzfWRPR9Gwi9Fe2uT/idlRaWldMQ0zMczwxt7DIkk2JsABcmwKqdXtXpwf8OKSTrJawe8+pWZWRjxZxqNHfes1wbXrmXlFQqfazETz4HsHS14f6iArjozSsVRGJIXB7D3EH5JBzB6liNkZ8GZv0V+nWbY4XrsNxFUtL7RIaeZ8L4pS5hAuMFjcBwIu7dYhWXR9a2aJkrPJka1w6bEXsetZU4yeEzSzTW1QU5xwnwZsItbSNc2GJ8rrlsbXOIG8gC9hfiq9oTaBDVTthZFK1zsWbsNgAC65s6/D1rLnFPDMV6a2yDnCOUuLLUiiNOa00tJYTPs8i4Y1pc4i9r5ZAZHeQqzPtZiB5kEjh0ue1nqAK1lbCO5slp0GouW1XBtfD6l9RUjR+1Snc4CWN8IPpXEjR22sfAFWmp0oGsEjGumY4FwMdnEgNxDD034LMbIy4M1u0l1DSsjjPrjwN5FipZ8bQ6xbe+ThY7yLkcL7+9ZVuVmsbgiIhgIiIAiIgCKF1m1rhomB0mJzn3wMbvNrXNzkALjxVAdtDqqqZsTZI6CF5sX2xFo33LneGVt6s1aWyxbS4dpUu1ddT2W9/YdYc4DM5BfEVSx3kua63QQfYoLR2qVJYPe51a/fyk0nLDtDScI8FPRRNaLNAaBuAFh4BQyUVuTLEXJ72sfM9liDgWuAc0gggi4IPAjiFEaG0U6lc6Jl3UrrujBNzE45mPrYd4PA3B3hTKKNpZyTxslGLjyZG6ySMbSTl/k8lJe/W0gDxIVN2a6rPB+FyjDkREDvN8jJ1C2Q7SehXXSVHFJYTEGNpDsDiA1zhmMd/KA323X33yXzNrBSM8qohb1GVo7rXWvUuc1LHAsw1vUaeVUX7XF93Z7+ZIoq9Jr9o8HCJuUccg2Nj5CT0DC3NTNJUmRuIsfGDuDwA7vAJt35qaVco75LBz42Qk8RefA0K/WyjhJEkzQRvDQX26jgBt3rJozWakqDaGZj3fJvhd911j6lIhgta2XRwXNtpWrEcIbWU45JweA8M5oubkSNt5JuLG3SFPTCux7Dym+ZXvstqjtrDS5cH69x0tFW9QtYHVdKHSZyxkseflEAEO7SCL9YKsignBwk4vkWK5qyKkuDIjW74jUfVSexcx2e/tCL+L/AE3rp2t3xGo+qk9i5js9/aEX8X+m9ULv1YnqOjP+jf4P+J1XTWhIqqMRy3LA5rsjhNxfj3latPqbQMFhTxnrcOUPi662tNabhpYjLKbDcAM3OPyWjpVDk2h19Q8tpIAOxpmfbpJyaPBTTlXF7+JzdLRq7q/+N4gubeESWvWqFK2mfPFG2GSOx5gwtcLgEEbuN79SidlNW4VEsV+a6PFb5zXNF/BxWDTVXpp0D/hDXNgI592RtyuOjnDOybLPjjvqX/jjVXKdqaWDuKucej7I2TU/B5xwNnaro3DNFOBk9pY76Tcx4g/yqd2YaS5SlMRPOhcR9l3OHrxDuW7tA0by1FIQLuitIPs+V/KXKj7NNJcnWcmTzZmlv2m89vscO9bv8l2e0rQ/qui3HnD/ABv+jwXbaLV4KCQcZCxg73An+VpVU2U0OKoll4MYGjtef0YfFbe1ivzhgHzpHfgb+dTOzPR3J0eMjnTOc77I5g9hPesv81/gaRf4fopvnN+vkiW0zqtTVT2PmaXFgIADi0EEg52zO7p4lI9UqFosKaG3WwOPic1g1n1vhogA4GSVwu2MGxt8px9FqqDNc9LVNzTwgM6WRl47C9/NupZzrjLhllLT6bV21JqWzBcMywjFtG1Zgp+TlhbyYeXNcweTe2IOaOHHLsU9ssrHOpXsJuI5CG9Qc0Ot43PeqfrVPpNzGfDWlseLm3bGOdhPyM9196tGybzM31jfwBV62uu3LB1tXCS6NxZJSafFPPPt+RfERFfPJhERAEREAREQGtX6NhnZgmY2VnQ4Xz6R0HrCrNXstoHm7RJF9B9x4PBVvXzI4gEgXIBsN1z0KWFtkPZeCKymuz245KC7ZHEPN1ErPstPssvobMJQLNr5h9l3ukUBSbQZ21hkrGvLG4m8g3mcmbjnYTbE4ZjnZ5q4wbTtHO3vez6Ubvygro2fi4Y5+CTOZX+Dnnl4tr/JGDZlPxr5j9l3vlQbKL+VVyu+zb2uKnWbQdGn/UN72vHtavXbQNGj/UN7mvPsaoet1fY/2+RP1Ok7V+7zIaLZHSenJM/vY38pUnS7NtHM/wAovPz3uPqBA9Sxz7TdHN3SPf8ARjd+YBRdVtfgHm4JX/SLWD1YlnGsn2/T7GudFX2fX7lzotD08Pmoo4+trA0+IF1uKraq6/QVnMIMM/yPKaR0tdb1GytKpWwnCWJ8S9VOE45r4Bc+2taZaImUwN3vcHuHQxt7X7T+Eqd07rdgcYKVhqqvdgYMTYz0yOGQ7L9tlFavagOMvwqvcJqgnFg8poPAuO51srAZC3FWdPGNTVtnLgub8itqJStTqr58XyXn3G/s30K+nowXiz5XGQg7wCAGg9dhfvVqRFVsm7JOT5lqqtVwUFyIjW74jUfVSexcx2e/tCL+L/Teuk67TBtBUE8WFve4ho9q51s4hLq9h+S2Vx+7h/MFQu/Viep6N3aC9+P8SQ2r1DjUxM9BseIDrc5wJ8GtVr2eRRihjLLXdjLzxL8RGfcAOyy+dd9UTWMa+Mhs8dwL5BzTnhJ4G+YPb0qj0WhdMUxLYWTR3OeAtLCd195b3rD2q7XJrKZmHVavQxpjNRlF8G8dv3yX7X2oY2hmDnBpcAGgmxJxA2HSVStlnx131L/xxrfotQKuoJlrpXE2OFmPG+9sgT5LBe2Q9Sz6g6qVdNUmSZgYwxubcPa7nFzDazSego9qVkZY3GYSoo0dtKsUpffku3gX6WMOaWkXaQQR1HIhcKLXUlXb0oJR3hjveB613hc6131KqZqoywMD2va3Fzmts8c30iOAat9RBtJriir0LqYVzlXY8Rkufd/tla1iqzW17uTOIPe2OM8MI5od2E3d3rsdHStijZG3JrGtaOwCyomo2pM8NRy1QwNwNOAYmuu52RPNJtYX+91LoSzRF75S4s16Wvrk4UVPMYLl69bziOudQ59dOXcHlo6mtAaLd2feuzUEcbYmNjsIw1uG27DbKypOu+oks0pqKeznOtjjJDSSBbE0nLcBcG25QVBo/TbAIoxPGzcBiaGjsLjkOwqOLlVOWVnJevjVrtNUoWKOyt6bxyX2J3axUM5KFmIY8ZdhvnhwkYrdF19bJvMzfWN/AFHy7NqgwPkkfy1Y7CWtx3HlC+J7vKNr9XarBs90FPSxytmaGFzwRZwdlhA9ElZipO3aawRXToh0e6a5qTT8M787l2d5bERFcPNhERAEREAREQBERAR+k9X6Wo89EyQ9JHOHY4ZjxVeqNldA7yeVj+jJcfzgrzaVpCsihaafE2Ml3KyM8pu62e9oOefUMwqzoTapJDE2OSFsgYAMTXljjbi4EG56TxXRpq1Dr26pe7JzL7tMrNi2PvwTTtkFPwnlHaGH3LxuyCn4zy+DR7l7Ftfp/SglHYWO9pCyHa7R/up/Bn963/re/wCRH/Qd3zM0OyehG90z+14H4WhStJqHo6PMU7HEcXkyepxIVZqNsMfoU7j9KQN9gK0Ydr83KAvgj5Li1rnY+0OOXdZYdOsmt7fxMq/RQe5L4HToKZjBhY1rG9DQGjwC8qqVsjcLr4TvAcW36jYg26lpaB1giq4+UiDwOIewt7gfJd3EqTXOkpRlh8TqRcZRyuBhpaOONuGNjY2j0WtDR4BZkRat5NksBeEr1EByPXbW19W/kI2uZEx1sJHPe8G2beFuDd/utuz7VV1Mx0sotNIAMPFjN+E9ZOZ7ArEzQ0AmdOI28s6132zyFsug26N63VXhU1Lbk8s6+o6QjKhaemOzHn3+vWAiIrByAiIgCIiAIiIAiIgCIiAIiIAiIgCIiAKI07rXS0g/xn885iNvOeeu3AdZsFLrkOsWzzSHLPkb/wB0Huc7EHAPzPpNcRn2XVrTV12SxZLC+pU1VtlcM1xy/oXTR+nq+rAfTwR08B3Szkvc4dLY2W9Zt1qaoqKoabyz8p80RNjb73etcy0bp/TFE0MdDI+JosGyQuIAHAPbnbvNlLwbXgMpqZzTxwv9zgParFmlsf6aTXd57ytVq68LrG0+/d9Nx0UhQGktQ6CYkuhDHH0oyYz22bke8KJi2s0J3tnb9hp9j1tx7TtHHe97e2J3uBUEadRW8xTXgWJX6axYk0/Ejp9kVKfIlmb24XflCwDY9F/uJPuN/VTg2k6N/fH/AIpP7UO0nRv74/8AFJ/aplZrF2/AgdWif/n4+ZH0+yWjHlPmf9prR6m39anNH6l0EObIGFw9J95D4vvbuUe/ado4em93ZE73gLWk2sUA3CZ3YwD2uC1ktXPjk3i9HXw2S5gL1Udu1Br8oKSomPUB+XEs8esOlpfNULYR0zyW8RzT6lC9NYva3eLROtVW/Z3+CbLitBml2GpdTDN7YxISMwAXYcLug7iOkX74iLQukZfjNWIm8Y6VmA9nKO5w7lvMbRaPiNyyBpzLnOu956STznu8VpsRW7OX3G23J78YXeTCLS0VpAzs5TA5jHHmYxZzm/LI9EHgN9rHjZbqiaw8MmTTWUERFgyEREAREQBERAEREAREQBERAEREAREQBERAEREAWtWDLzYl+bzb92LL1hbKLK3GGslYqX0Q89QPHX8EEo8Yg5R0tRoG/OjiYfnU8kftYFeF5ZTq3Hb7n5MglS32e9eaKIXaun/bj77V6H6uj/beDirs+lYd7WntaCsf/TIP3Uf3G/ot+vXbL93kadQ+yP7fMp40nq8zhTH+CX/kK+267aGj821t/wDx09u4c0K2jRsP7uP7jf0WZsLRuAHYAFh2wfHL/u8jKqsXDZX9vmVA7SojlDTVUx4WjsPUT7F8HWzSknmdHOZ1yut6iG+1XVFr1ta4Q+LfkZ6qx8Z/BJfcpI0XpufztRFSMO8RC7vEf3KQ0TqDTRPEshfVT/LmOLPpDd3jdWZFh6ibWFuXduMx00E8ve+958giIoCwEREAREQBERAEREAREQBERAEREAREQBERAEREAREQBERAEREAREQBERAEREAREQBERAEREAREQBERAEREAREQBERAEREAREQBERAf/9k="/>
          <p:cNvSpPr>
            <a:spLocks noChangeAspect="1" noChangeArrowheads="1"/>
          </p:cNvSpPr>
          <p:nvPr/>
        </p:nvSpPr>
        <p:spPr bwMode="auto">
          <a:xfrm>
            <a:off x="0" y="-814388"/>
            <a:ext cx="2733675" cy="1676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Блок-схема: процесс 7"/>
          <p:cNvSpPr/>
          <p:nvPr/>
        </p:nvSpPr>
        <p:spPr bwMode="auto">
          <a:xfrm>
            <a:off x="10726384" y="243384"/>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Стек вызовов</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sp>
        <p:nvSpPr>
          <p:cNvPr id="5" name="Прямоугольник 10"/>
          <p:cNvSpPr/>
          <p:nvPr/>
        </p:nvSpPr>
        <p:spPr bwMode="auto">
          <a:xfrm>
            <a:off x="545912" y="5800342"/>
            <a:ext cx="11900848" cy="2893100"/>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solidFill>
                  <a:srgbClr val="000000"/>
                </a:solidFill>
                <a:latin typeface="Courier New"/>
              </a:rPr>
              <a:t>methodA</a:t>
            </a:r>
          </a:p>
          <a:p>
            <a:r>
              <a:rPr lang="en-US" sz="1400" b="1" smtClean="0">
                <a:solidFill>
                  <a:srgbClr val="000000"/>
                </a:solidFill>
                <a:latin typeface="Courier New"/>
              </a:rPr>
              <a:t>main</a:t>
            </a:r>
          </a:p>
          <a:p>
            <a:r>
              <a:rPr lang="en-US" sz="1400" b="1" smtClean="0">
                <a:solidFill>
                  <a:srgbClr val="000000"/>
                </a:solidFill>
                <a:latin typeface="Courier New"/>
              </a:rPr>
              <a:t>--------------------------------</a:t>
            </a:r>
          </a:p>
          <a:p>
            <a:r>
              <a:rPr lang="en-US" sz="1400" b="1" smtClean="0">
                <a:solidFill>
                  <a:srgbClr val="000000"/>
                </a:solidFill>
                <a:latin typeface="Courier New"/>
              </a:rPr>
              <a:t>methodA</a:t>
            </a:r>
          </a:p>
          <a:p>
            <a:r>
              <a:rPr lang="en-US" sz="1400" b="1" smtClean="0">
                <a:solidFill>
                  <a:srgbClr val="000000"/>
                </a:solidFill>
                <a:latin typeface="Courier New"/>
              </a:rPr>
              <a:t>methodB</a:t>
            </a:r>
          </a:p>
          <a:p>
            <a:r>
              <a:rPr lang="en-US" sz="1400" b="1" smtClean="0">
                <a:solidFill>
                  <a:srgbClr val="000000"/>
                </a:solidFill>
                <a:latin typeface="Courier New"/>
              </a:rPr>
              <a:t>main</a:t>
            </a:r>
          </a:p>
          <a:p>
            <a:r>
              <a:rPr lang="en-US" sz="1400" b="1" smtClean="0">
                <a:solidFill>
                  <a:srgbClr val="000000"/>
                </a:solidFill>
                <a:latin typeface="Courier New"/>
              </a:rPr>
              <a:t>--------------------------------</a:t>
            </a:r>
          </a:p>
          <a:p>
            <a:r>
              <a:rPr lang="en-US" sz="1400" b="1" smtClean="0">
                <a:solidFill>
                  <a:srgbClr val="000000"/>
                </a:solidFill>
                <a:latin typeface="Courier New"/>
              </a:rPr>
              <a:t>methodA</a:t>
            </a:r>
          </a:p>
          <a:p>
            <a:r>
              <a:rPr lang="en-US" sz="1400" b="1" smtClean="0">
                <a:solidFill>
                  <a:srgbClr val="000000"/>
                </a:solidFill>
                <a:latin typeface="Courier New"/>
              </a:rPr>
              <a:t>methodB</a:t>
            </a:r>
          </a:p>
          <a:p>
            <a:r>
              <a:rPr lang="en-US" sz="1400" b="1" smtClean="0">
                <a:solidFill>
                  <a:srgbClr val="000000"/>
                </a:solidFill>
                <a:latin typeface="Courier New"/>
              </a:rPr>
              <a:t>methodC</a:t>
            </a:r>
          </a:p>
          <a:p>
            <a:r>
              <a:rPr lang="en-US" sz="1400" b="1" smtClean="0">
                <a:solidFill>
                  <a:srgbClr val="000000"/>
                </a:solidFill>
                <a:latin typeface="Courier New"/>
              </a:rPr>
              <a:t>main</a:t>
            </a:r>
          </a:p>
          <a:p>
            <a:endParaRPr lang="en-US" sz="1400" b="1" smtClean="0">
              <a:latin typeface="Courier New" pitchFamily="49" charset="0"/>
              <a:cs typeface="Courier New" pitchFamily="49" charset="0"/>
            </a:endParaRPr>
          </a:p>
        </p:txBody>
      </p:sp>
      <p:pic>
        <p:nvPicPr>
          <p:cNvPr id="1026" name="Picture 2"/>
          <p:cNvPicPr>
            <a:picLocks noChangeAspect="1" noChangeArrowheads="1"/>
          </p:cNvPicPr>
          <p:nvPr/>
        </p:nvPicPr>
        <p:blipFill>
          <a:blip r:embed="rId3"/>
          <a:srcRect/>
          <a:stretch>
            <a:fillRect/>
          </a:stretch>
        </p:blipFill>
        <p:spPr bwMode="auto">
          <a:xfrm>
            <a:off x="9113317" y="1537222"/>
            <a:ext cx="3267075" cy="3676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22814" y="1528337"/>
            <a:ext cx="3295650" cy="3667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992258" y="1610862"/>
            <a:ext cx="3295650" cy="3638550"/>
          </a:xfrm>
          <a:prstGeom prst="rect">
            <a:avLst/>
          </a:prstGeom>
          <a:noFill/>
          <a:ln w="9525">
            <a:noFill/>
            <a:miter lim="800000"/>
            <a:headEnd/>
            <a:tailEnd/>
          </a:ln>
          <a:effectLst/>
        </p:spPr>
      </p:pic>
      <p:sp>
        <p:nvSpPr>
          <p:cNvPr id="8" name="Блок-схема: процесс 7"/>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Стек вызовов</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5909310"/>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AnotherStackTraceDemo {</a:t>
            </a:r>
          </a:p>
          <a:p>
            <a:endParaRPr lang="en-US" sz="1400" b="1" smtClean="0">
              <a:latin typeface="Courier New"/>
            </a:endParaRPr>
          </a:p>
          <a:p>
            <a:r>
              <a:rPr lang="en-US" sz="1400" b="1" smtClean="0">
                <a:solidFill>
                  <a:srgbClr val="000000"/>
                </a:solidFill>
                <a:latin typeface="Courier New"/>
              </a:rPr>
              <a:t>    ...</a:t>
            </a:r>
          </a:p>
          <a:p>
            <a:endParaRPr lang="ru-RU" sz="1400" b="1" smtClean="0">
              <a:solidFill>
                <a:srgbClr val="000000"/>
              </a:solidFill>
              <a:latin typeface="Courier New"/>
            </a:endParaRPr>
          </a:p>
          <a:p>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methodB();</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methodC();</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Стек вызовов</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11</a:t>
            </a:fld>
            <a:endParaRPr lang="ru-RU"/>
          </a:p>
        </p:txBody>
      </p:sp>
      <p:sp>
        <p:nvSpPr>
          <p:cNvPr id="5" name="Прямоугольник 10"/>
          <p:cNvSpPr/>
          <p:nvPr/>
        </p:nvSpPr>
        <p:spPr bwMode="auto">
          <a:xfrm>
            <a:off x="545912" y="5445494"/>
            <a:ext cx="11900848" cy="3539430"/>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u="sng" smtClean="0">
                <a:solidFill>
                  <a:srgbClr val="000080"/>
                </a:solidFill>
                <a:latin typeface="Courier New"/>
              </a:rPr>
              <a:t>java.lang.Exception</a:t>
            </a:r>
          </a:p>
          <a:p>
            <a:r>
              <a:rPr lang="en-US" sz="1400" b="1" smtClean="0">
                <a:solidFill>
                  <a:srgbClr val="000000"/>
                </a:solidFill>
                <a:latin typeface="Courier New"/>
              </a:rPr>
              <a:t>at classes.AnotherStackTraceDemo.methodA(</a:t>
            </a:r>
            <a:r>
              <a:rPr lang="en-US" sz="1400" b="1" u="sng" smtClean="0">
                <a:solidFill>
                  <a:srgbClr val="000080"/>
                </a:solidFill>
                <a:latin typeface="Courier New"/>
              </a:rPr>
              <a:t>AnotherStackTraceDemo.java:6</a:t>
            </a:r>
            <a:r>
              <a:rPr lang="en-US" sz="1400" b="1" u="sng" smtClean="0">
                <a:solidFill>
                  <a:srgbClr val="000000"/>
                </a:solidFill>
                <a:latin typeface="Courier New"/>
              </a:rPr>
              <a:t>)</a:t>
            </a:r>
          </a:p>
          <a:p>
            <a:r>
              <a:rPr lang="en-US" sz="1400" b="1" smtClean="0">
                <a:solidFill>
                  <a:srgbClr val="000000"/>
                </a:solidFill>
                <a:latin typeface="Courier New"/>
              </a:rPr>
              <a:t>at classes.AnotherStackTraceDemo.main(</a:t>
            </a:r>
            <a:r>
              <a:rPr lang="en-US" sz="1400" b="1" u="sng" smtClean="0">
                <a:solidFill>
                  <a:srgbClr val="000080"/>
                </a:solidFill>
                <a:latin typeface="Courier New"/>
              </a:rPr>
              <a:t>AnotherStackTraceDemo.java:19</a:t>
            </a:r>
            <a:r>
              <a:rPr lang="en-US" sz="1400" b="1" u="sng" smtClean="0">
                <a:solidFill>
                  <a:srgbClr val="000000"/>
                </a:solidFill>
                <a:latin typeface="Courier New"/>
              </a:rPr>
              <a:t>)</a:t>
            </a:r>
          </a:p>
          <a:p>
            <a:r>
              <a:rPr lang="en-US" sz="1400" b="1" smtClean="0">
                <a:solidFill>
                  <a:srgbClr val="000000"/>
                </a:solidFill>
                <a:latin typeface="Courier New"/>
              </a:rPr>
              <a:t>--------------------------------</a:t>
            </a:r>
          </a:p>
          <a:p>
            <a:r>
              <a:rPr lang="en-US" sz="1400" b="1" u="sng" smtClean="0">
                <a:solidFill>
                  <a:srgbClr val="000080"/>
                </a:solidFill>
                <a:latin typeface="Courier New"/>
              </a:rPr>
              <a:t>java.lang.Exception</a:t>
            </a:r>
          </a:p>
          <a:p>
            <a:r>
              <a:rPr lang="en-US" sz="1400" b="1" smtClean="0">
                <a:solidFill>
                  <a:srgbClr val="000000"/>
                </a:solidFill>
                <a:latin typeface="Courier New"/>
              </a:rPr>
              <a:t>at classes.AnotherStackTraceDemo.methodA(</a:t>
            </a:r>
            <a:r>
              <a:rPr lang="en-US" sz="1400" b="1" u="sng" smtClean="0">
                <a:solidFill>
                  <a:srgbClr val="000080"/>
                </a:solidFill>
                <a:latin typeface="Courier New"/>
              </a:rPr>
              <a:t>AnotherStackTraceDemo.java:6</a:t>
            </a:r>
            <a:r>
              <a:rPr lang="en-US" sz="1400" b="1" u="sng" smtClean="0">
                <a:solidFill>
                  <a:srgbClr val="000000"/>
                </a:solidFill>
                <a:latin typeface="Courier New"/>
              </a:rPr>
              <a:t>)</a:t>
            </a:r>
          </a:p>
          <a:p>
            <a:r>
              <a:rPr lang="en-US" sz="1400" b="1" smtClean="0">
                <a:solidFill>
                  <a:srgbClr val="000000"/>
                </a:solidFill>
                <a:latin typeface="Courier New"/>
              </a:rPr>
              <a:t>at classes.AnotherStackTraceDemo.methodB(</a:t>
            </a:r>
            <a:r>
              <a:rPr lang="en-US" sz="1400" b="1" u="sng" smtClean="0">
                <a:solidFill>
                  <a:srgbClr val="000080"/>
                </a:solidFill>
                <a:latin typeface="Courier New"/>
              </a:rPr>
              <a:t>AnotherStackTraceDemo.java:10</a:t>
            </a:r>
            <a:r>
              <a:rPr lang="en-US" sz="1400" b="1" u="sng" smtClean="0">
                <a:solidFill>
                  <a:srgbClr val="000000"/>
                </a:solidFill>
                <a:latin typeface="Courier New"/>
              </a:rPr>
              <a:t>)</a:t>
            </a:r>
          </a:p>
          <a:p>
            <a:r>
              <a:rPr lang="en-US" sz="1400" b="1" smtClean="0">
                <a:solidFill>
                  <a:srgbClr val="000000"/>
                </a:solidFill>
                <a:latin typeface="Courier New"/>
              </a:rPr>
              <a:t>at classes.AnotherStackTraceDemo.main(</a:t>
            </a:r>
            <a:r>
              <a:rPr lang="en-US" sz="1400" b="1" u="sng" smtClean="0">
                <a:solidFill>
                  <a:srgbClr val="000080"/>
                </a:solidFill>
                <a:latin typeface="Courier New"/>
              </a:rPr>
              <a:t>AnotherStackTraceDemo.java:26</a:t>
            </a:r>
            <a:r>
              <a:rPr lang="en-US" sz="1400" b="1" u="sng" smtClean="0">
                <a:solidFill>
                  <a:srgbClr val="000000"/>
                </a:solidFill>
                <a:latin typeface="Courier New"/>
              </a:rPr>
              <a:t>)</a:t>
            </a:r>
          </a:p>
          <a:p>
            <a:r>
              <a:rPr lang="en-US" sz="1400" b="1" smtClean="0">
                <a:solidFill>
                  <a:srgbClr val="000000"/>
                </a:solidFill>
                <a:latin typeface="Courier New"/>
              </a:rPr>
              <a:t>--------------------------------</a:t>
            </a:r>
          </a:p>
          <a:p>
            <a:r>
              <a:rPr lang="en-US" sz="1400" b="1" u="sng" smtClean="0">
                <a:solidFill>
                  <a:srgbClr val="000080"/>
                </a:solidFill>
                <a:latin typeface="Courier New"/>
              </a:rPr>
              <a:t>java.lang.Exception</a:t>
            </a:r>
          </a:p>
          <a:p>
            <a:r>
              <a:rPr lang="en-US" sz="1400" b="1" smtClean="0">
                <a:solidFill>
                  <a:srgbClr val="000000"/>
                </a:solidFill>
                <a:latin typeface="Courier New"/>
              </a:rPr>
              <a:t>at classes.AnotherStackTraceDemo.methodA(</a:t>
            </a:r>
            <a:r>
              <a:rPr lang="en-US" sz="1400" b="1" u="sng" smtClean="0">
                <a:solidFill>
                  <a:srgbClr val="000080"/>
                </a:solidFill>
                <a:latin typeface="Courier New"/>
              </a:rPr>
              <a:t>AnotherStackTraceDemo.java:6</a:t>
            </a:r>
            <a:r>
              <a:rPr lang="en-US" sz="1400" b="1" u="sng" smtClean="0">
                <a:solidFill>
                  <a:srgbClr val="000000"/>
                </a:solidFill>
                <a:latin typeface="Courier New"/>
              </a:rPr>
              <a:t>)</a:t>
            </a:r>
          </a:p>
          <a:p>
            <a:r>
              <a:rPr lang="en-US" sz="1400" b="1" smtClean="0">
                <a:solidFill>
                  <a:srgbClr val="000000"/>
                </a:solidFill>
                <a:latin typeface="Courier New"/>
              </a:rPr>
              <a:t>at classes.AnotherStackTraceDemo.methodB(</a:t>
            </a:r>
            <a:r>
              <a:rPr lang="en-US" sz="1400" b="1" u="sng" smtClean="0">
                <a:solidFill>
                  <a:srgbClr val="000080"/>
                </a:solidFill>
                <a:latin typeface="Courier New"/>
              </a:rPr>
              <a:t>AnotherStackTraceDemo.java:10</a:t>
            </a:r>
            <a:r>
              <a:rPr lang="en-US" sz="1400" b="1" u="sng" smtClean="0">
                <a:solidFill>
                  <a:srgbClr val="000000"/>
                </a:solidFill>
                <a:latin typeface="Courier New"/>
              </a:rPr>
              <a:t>)</a:t>
            </a:r>
          </a:p>
          <a:p>
            <a:r>
              <a:rPr lang="en-US" sz="1400" b="1" smtClean="0">
                <a:solidFill>
                  <a:srgbClr val="000000"/>
                </a:solidFill>
                <a:latin typeface="Courier New"/>
              </a:rPr>
              <a:t>at classes.AnotherStackTraceDemo.methodC(</a:t>
            </a:r>
            <a:r>
              <a:rPr lang="en-US" sz="1400" b="1" u="sng" smtClean="0">
                <a:solidFill>
                  <a:srgbClr val="000080"/>
                </a:solidFill>
                <a:latin typeface="Courier New"/>
              </a:rPr>
              <a:t>AnotherStackTraceDemo.java:14</a:t>
            </a:r>
            <a:r>
              <a:rPr lang="en-US" sz="1400" b="1" u="sng" smtClean="0">
                <a:solidFill>
                  <a:srgbClr val="000000"/>
                </a:solidFill>
                <a:latin typeface="Courier New"/>
              </a:rPr>
              <a:t>)</a:t>
            </a:r>
          </a:p>
          <a:p>
            <a:r>
              <a:rPr lang="en-US" sz="1400" b="1" smtClean="0">
                <a:solidFill>
                  <a:srgbClr val="000000"/>
                </a:solidFill>
                <a:latin typeface="Courier New"/>
              </a:rPr>
              <a:t>at classes.AnotherStackTraceDemo.main(</a:t>
            </a:r>
            <a:r>
              <a:rPr lang="en-US" sz="1400" b="1" u="sng" smtClean="0">
                <a:solidFill>
                  <a:srgbClr val="000080"/>
                </a:solidFill>
                <a:latin typeface="Courier New"/>
              </a:rPr>
              <a:t>AnotherStackTraceDemo.java:33</a:t>
            </a:r>
            <a:r>
              <a:rPr lang="en-US" sz="1400" b="1" u="sng" smtClean="0">
                <a:solidFill>
                  <a:srgbClr val="000000"/>
                </a:solidFill>
                <a:latin typeface="Courier New"/>
              </a:rPr>
              <a:t>)</a:t>
            </a:r>
          </a:p>
          <a:p>
            <a:endParaRPr lang="en-US" sz="1400" b="1" smtClean="0">
              <a:latin typeface="Courier New" pitchFamily="49" charset="0"/>
              <a:cs typeface="Courier New" pitchFamily="49" charset="0"/>
            </a:endParaRPr>
          </a:p>
        </p:txBody>
      </p:sp>
      <p:pic>
        <p:nvPicPr>
          <p:cNvPr id="1026" name="Picture 2"/>
          <p:cNvPicPr>
            <a:picLocks noChangeAspect="1" noChangeArrowheads="1"/>
          </p:cNvPicPr>
          <p:nvPr/>
        </p:nvPicPr>
        <p:blipFill>
          <a:blip r:embed="rId3"/>
          <a:srcRect/>
          <a:stretch>
            <a:fillRect/>
          </a:stretch>
        </p:blipFill>
        <p:spPr bwMode="auto">
          <a:xfrm>
            <a:off x="9113317" y="1537222"/>
            <a:ext cx="3267075" cy="3676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22814" y="1528337"/>
            <a:ext cx="3295650" cy="3667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992258" y="1610862"/>
            <a:ext cx="3295650" cy="3638550"/>
          </a:xfrm>
          <a:prstGeom prst="rect">
            <a:avLst/>
          </a:prstGeom>
          <a:noFill/>
          <a:ln w="9525">
            <a:noFill/>
            <a:miter lim="800000"/>
            <a:headEnd/>
            <a:tailEnd/>
          </a:ln>
          <a:effectLst/>
        </p:spPr>
      </p:pic>
      <p:sp>
        <p:nvSpPr>
          <p:cNvPr id="8" name="Блок-схема: процесс 7"/>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12</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Элемент стека вызовов</a:t>
            </a:r>
            <a:endParaRPr lang="ru-RU" sz="6000" b="0" smtClean="0">
              <a:solidFill>
                <a:srgbClr val="800000"/>
              </a:solidFill>
              <a:latin typeface="Candara" pitchFamily="34"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Throwable</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13</a:t>
            </a:fld>
            <a:endParaRPr lang="ru-RU"/>
          </a:p>
        </p:txBody>
      </p:sp>
      <p:sp>
        <p:nvSpPr>
          <p:cNvPr id="8" name="Прямоугольник 8"/>
          <p:cNvSpPr/>
          <p:nvPr/>
        </p:nvSpPr>
        <p:spPr bwMode="auto">
          <a:xfrm>
            <a:off x="630949" y="1287506"/>
            <a:ext cx="11901267" cy="2419124"/>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r>
              <a:rPr lang="en-US" sz="1400" b="1" smtClean="0">
                <a:latin typeface="Courier New" pitchFamily="49" charset="0"/>
                <a:cs typeface="Courier New" pitchFamily="49" charset="0"/>
              </a:rPr>
              <a:t>public class Throwable implements Serializable {</a:t>
            </a:r>
          </a:p>
          <a:p>
            <a:pPr>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void setStackTrace(StackTraceElement[] stackTrace) {</a:t>
            </a:r>
          </a:p>
          <a:p>
            <a:pPr marL="0" lvl="1">
              <a:lnSpc>
                <a:spcPct val="90000"/>
              </a:lnSpc>
            </a:pPr>
            <a:r>
              <a:rPr lang="en-US" sz="1400" b="1" smtClean="0">
                <a:latin typeface="Courier New" pitchFamily="49" charset="0"/>
                <a:cs typeface="Courier New" pitchFamily="49" charset="0"/>
              </a:rPr>
              <a:t>        StackTraceElement[] defensiveCopy =</a:t>
            </a:r>
          </a:p>
          <a:p>
            <a:pPr marL="0" lvl="1">
              <a:lnSpc>
                <a:spcPct val="90000"/>
              </a:lnSpc>
            </a:pPr>
            <a:r>
              <a:rPr lang="en-US" sz="1400" b="1" smtClean="0">
                <a:latin typeface="Courier New" pitchFamily="49" charset="0"/>
                <a:cs typeface="Courier New" pitchFamily="49" charset="0"/>
              </a:rPr>
              <a:t>            (StackTraceElement[]) stackTrace.clone();</a:t>
            </a:r>
          </a:p>
          <a:p>
            <a:pPr marL="0" lvl="1">
              <a:lnSpc>
                <a:spcPct val="90000"/>
              </a:lnSpc>
            </a:pPr>
            <a:r>
              <a:rPr lang="en-US" sz="1400" b="1" smtClean="0">
                <a:latin typeface="Courier New" pitchFamily="49" charset="0"/>
                <a:cs typeface="Courier New" pitchFamily="49" charset="0"/>
              </a:rPr>
              <a:t>        for (int i = 0; i &lt; defensiveCopy.length; i++)</a:t>
            </a:r>
          </a:p>
          <a:p>
            <a:pPr marL="0" lvl="1">
              <a:lnSpc>
                <a:spcPct val="90000"/>
              </a:lnSpc>
            </a:pPr>
            <a:r>
              <a:rPr lang="en-US" sz="1400" b="1" smtClean="0">
                <a:latin typeface="Courier New" pitchFamily="49" charset="0"/>
                <a:cs typeface="Courier New" pitchFamily="49" charset="0"/>
              </a:rPr>
              <a:t>            if (defensiveCopy[i] == null)</a:t>
            </a:r>
          </a:p>
          <a:p>
            <a:pPr marL="0" lvl="1">
              <a:lnSpc>
                <a:spcPct val="90000"/>
              </a:lnSpc>
            </a:pPr>
            <a:r>
              <a:rPr lang="en-US" sz="1400" b="1" smtClean="0">
                <a:latin typeface="Courier New" pitchFamily="49" charset="0"/>
                <a:cs typeface="Courier New" pitchFamily="49" charset="0"/>
              </a:rPr>
              <a:t>                throw new NullPointerException("stackTrace[" + i +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this.stackTrace = defensiveCopy;</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solidFill>
                  <a:srgbClr val="000000"/>
                </a:solidFill>
                <a:latin typeface="Courier New" pitchFamily="49" charset="0"/>
                <a:cs typeface="Courier New" pitchFamily="49" charset="0"/>
              </a:rPr>
              <a:t>}</a:t>
            </a: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StackTraceElement</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14</a:t>
            </a:fld>
            <a:endParaRPr lang="ru-RU"/>
          </a:p>
        </p:txBody>
      </p:sp>
      <p:sp>
        <p:nvSpPr>
          <p:cNvPr id="8" name="Прямоугольник 8"/>
          <p:cNvSpPr/>
          <p:nvPr/>
        </p:nvSpPr>
        <p:spPr bwMode="auto">
          <a:xfrm>
            <a:off x="630949" y="1232914"/>
            <a:ext cx="11901267" cy="6097054"/>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r>
              <a:rPr lang="en-US" sz="1400" b="1" smtClean="0">
                <a:latin typeface="Courier New" pitchFamily="49" charset="0"/>
                <a:cs typeface="Courier New" pitchFamily="49" charset="0"/>
              </a:rPr>
              <a:t>public class StackTraceElement implements java.io.Serializable {</a:t>
            </a:r>
          </a:p>
          <a:p>
            <a:pPr>
              <a:lnSpc>
                <a:spcPct val="90000"/>
              </a:lnSpc>
            </a:pPr>
            <a:endParaRPr lang="en-US" sz="1400" b="1" smtClean="0">
              <a:latin typeface="Courier New" pitchFamily="49" charset="0"/>
              <a:cs typeface="Courier New" pitchFamily="49" charset="0"/>
            </a:endParaRPr>
          </a:p>
          <a:p>
            <a:pPr>
              <a:lnSpc>
                <a:spcPct val="90000"/>
              </a:lnSpc>
            </a:pPr>
            <a:r>
              <a:rPr lang="nb-NO" sz="1400" b="1" smtClean="0">
                <a:latin typeface="Courier New" pitchFamily="49" charset="0"/>
                <a:cs typeface="Courier New" pitchFamily="49" charset="0"/>
              </a:rPr>
              <a:t>    private String declaringClass; </a:t>
            </a:r>
          </a:p>
          <a:p>
            <a:pPr>
              <a:lnSpc>
                <a:spcPct val="90000"/>
              </a:lnSpc>
            </a:pPr>
            <a:r>
              <a:rPr lang="nb-NO" sz="1400" b="1" smtClean="0">
                <a:latin typeface="Courier New" pitchFamily="49" charset="0"/>
                <a:cs typeface="Courier New" pitchFamily="49" charset="0"/>
              </a:rPr>
              <a:t>    private String methodName; </a:t>
            </a:r>
          </a:p>
          <a:p>
            <a:pPr>
              <a:lnSpc>
                <a:spcPct val="90000"/>
              </a:lnSpc>
            </a:pPr>
            <a:r>
              <a:rPr lang="nb-NO" sz="1400" b="1" smtClean="0">
                <a:latin typeface="Courier New" pitchFamily="49" charset="0"/>
                <a:cs typeface="Courier New" pitchFamily="49" charset="0"/>
              </a:rPr>
              <a:t>    private String fileName; </a:t>
            </a:r>
          </a:p>
          <a:p>
            <a:pPr>
              <a:lnSpc>
                <a:spcPct val="90000"/>
              </a:lnSpc>
            </a:pPr>
            <a:r>
              <a:rPr lang="nb-NO" sz="1400" b="1" smtClean="0">
                <a:latin typeface="Courier New" pitchFamily="49" charset="0"/>
                <a:cs typeface="Courier New" pitchFamily="49" charset="0"/>
              </a:rPr>
              <a:t>    private int lineNumber;</a:t>
            </a: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a:t>
            </a:r>
          </a:p>
          <a:p>
            <a:pPr>
              <a:lnSpc>
                <a:spcPct val="90000"/>
              </a:lnSpc>
            </a:pPr>
            <a:r>
              <a:rPr lang="en-US" sz="1400" b="1" smtClean="0">
                <a:latin typeface="Courier New" pitchFamily="49" charset="0"/>
                <a:cs typeface="Courier New" pitchFamily="49" charset="0"/>
              </a:rPr>
              <a:t>    public boolean isNativeMethod() { return lineNumber == -2; }</a:t>
            </a:r>
          </a:p>
          <a:p>
            <a:pPr marL="0" lvl="1">
              <a:lnSpc>
                <a:spcPct val="90000"/>
              </a:lnSpc>
            </a:pPr>
            <a:r>
              <a:rPr lang="en-US" sz="1400" b="1" smtClean="0">
                <a:latin typeface="Courier New" pitchFamily="49" charset="0"/>
                <a:cs typeface="Courier New" pitchFamily="49" charset="0"/>
              </a:rPr>
              <a:t>   </a:t>
            </a:r>
            <a:endParaRPr lang="ru-RU"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a:t>
            </a: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public StackTraceElement(String declaringClass, String methodName, String fileName, int lineNumber) {</a:t>
            </a:r>
          </a:p>
          <a:p>
            <a:pPr marL="0" lvl="1">
              <a:lnSpc>
                <a:spcPct val="90000"/>
              </a:lnSpc>
            </a:pPr>
            <a:r>
              <a:rPr lang="en-US" sz="1400" b="1" smtClean="0">
                <a:latin typeface="Courier New" pitchFamily="49" charset="0"/>
                <a:cs typeface="Courier New" pitchFamily="49" charset="0"/>
              </a:rPr>
              <a:t>        if (declaringClass == null)</a:t>
            </a:r>
          </a:p>
          <a:p>
            <a:pPr marL="0" lvl="1">
              <a:lnSpc>
                <a:spcPct val="90000"/>
              </a:lnSpc>
            </a:pPr>
            <a:r>
              <a:rPr lang="en-US" sz="1400" b="1" smtClean="0">
                <a:latin typeface="Courier New" pitchFamily="49" charset="0"/>
                <a:cs typeface="Courier New" pitchFamily="49" charset="0"/>
              </a:rPr>
              <a:t>            throw new NullPointerException("Declaring class is null");</a:t>
            </a:r>
          </a:p>
          <a:p>
            <a:pPr marL="0" lvl="1">
              <a:lnSpc>
                <a:spcPct val="90000"/>
              </a:lnSpc>
            </a:pPr>
            <a:r>
              <a:rPr lang="en-US" sz="1400" b="1" smtClean="0">
                <a:latin typeface="Courier New" pitchFamily="49" charset="0"/>
                <a:cs typeface="Courier New" pitchFamily="49" charset="0"/>
              </a:rPr>
              <a:t>        if (methodName == null)</a:t>
            </a:r>
          </a:p>
          <a:p>
            <a:pPr marL="0" lvl="1">
              <a:lnSpc>
                <a:spcPct val="90000"/>
              </a:lnSpc>
            </a:pPr>
            <a:r>
              <a:rPr lang="en-US" sz="1400" b="1" smtClean="0">
                <a:latin typeface="Courier New" pitchFamily="49" charset="0"/>
                <a:cs typeface="Courier New" pitchFamily="49" charset="0"/>
              </a:rPr>
              <a:t>            throw new NullPointerException("Method name is null");</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this.declaringClass = declaringClass;</a:t>
            </a:r>
          </a:p>
          <a:p>
            <a:pPr marL="0" lvl="1">
              <a:lnSpc>
                <a:spcPct val="90000"/>
              </a:lnSpc>
            </a:pPr>
            <a:r>
              <a:rPr lang="en-US" sz="1400" b="1" smtClean="0">
                <a:latin typeface="Courier New" pitchFamily="49" charset="0"/>
                <a:cs typeface="Courier New" pitchFamily="49" charset="0"/>
              </a:rPr>
              <a:t>        this.methodName     = methodName;</a:t>
            </a:r>
          </a:p>
          <a:p>
            <a:pPr marL="0" lvl="1">
              <a:lnSpc>
                <a:spcPct val="90000"/>
              </a:lnSpc>
            </a:pPr>
            <a:r>
              <a:rPr lang="en-US" sz="1400" b="1" smtClean="0">
                <a:latin typeface="Courier New" pitchFamily="49" charset="0"/>
                <a:cs typeface="Courier New" pitchFamily="49" charset="0"/>
              </a:rPr>
              <a:t>        this.fileName       = fileName;</a:t>
            </a:r>
          </a:p>
          <a:p>
            <a:pPr marL="0" lvl="1">
              <a:lnSpc>
                <a:spcPct val="90000"/>
              </a:lnSpc>
            </a:pPr>
            <a:r>
              <a:rPr lang="en-US" sz="1400" b="1" smtClean="0">
                <a:latin typeface="Courier New" pitchFamily="49" charset="0"/>
                <a:cs typeface="Courier New" pitchFamily="49" charset="0"/>
              </a:rPr>
              <a:t>        this.lineNumber     = lineNumber;</a:t>
            </a:r>
          </a:p>
          <a:p>
            <a:pPr marL="0" lvl="1">
              <a:lnSpc>
                <a:spcPct val="90000"/>
              </a:lnSpc>
            </a:pPr>
            <a:r>
              <a:rPr lang="en-US" sz="1400" b="1" smtClean="0">
                <a:latin typeface="Courier New" pitchFamily="49" charset="0"/>
                <a:cs typeface="Courier New" pitchFamily="49" charset="0"/>
              </a:rPr>
              <a:t>    }</a:t>
            </a:r>
            <a:endParaRPr lang="ru-RU" sz="1400" b="1" smtClean="0">
              <a:latin typeface="Courier New" pitchFamily="49" charset="0"/>
              <a:cs typeface="Courier New" pitchFamily="49" charset="0"/>
            </a:endParaRPr>
          </a:p>
          <a:p>
            <a:pPr marL="0" lvl="1">
              <a:lnSpc>
                <a:spcPct val="90000"/>
              </a:lnSpc>
            </a:pPr>
            <a:endParaRPr lang="ru-RU"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String toString() {</a:t>
            </a:r>
          </a:p>
          <a:p>
            <a:pPr marL="0" lvl="1">
              <a:lnSpc>
                <a:spcPct val="90000"/>
              </a:lnSpc>
            </a:pPr>
            <a:r>
              <a:rPr lang="en-US" sz="1400" b="1" smtClean="0">
                <a:latin typeface="Courier New" pitchFamily="49" charset="0"/>
                <a:cs typeface="Courier New" pitchFamily="49" charset="0"/>
              </a:rPr>
              <a:t>        return getClassName() + "." + methodName +</a:t>
            </a:r>
          </a:p>
          <a:p>
            <a:pPr marL="0" lvl="1">
              <a:lnSpc>
                <a:spcPct val="90000"/>
              </a:lnSpc>
            </a:pPr>
            <a:r>
              <a:rPr lang="en-US" sz="1400" b="1" smtClean="0">
                <a:latin typeface="Courier New" pitchFamily="49" charset="0"/>
                <a:cs typeface="Courier New" pitchFamily="49" charset="0"/>
              </a:rPr>
              <a:t>            (isNativeMethod() ? "(Native Method)" :</a:t>
            </a:r>
          </a:p>
          <a:p>
            <a:pPr marL="0" lvl="1">
              <a:lnSpc>
                <a:spcPct val="90000"/>
              </a:lnSpc>
            </a:pPr>
            <a:r>
              <a:rPr lang="en-US" sz="1400" b="1" smtClean="0">
                <a:latin typeface="Courier New" pitchFamily="49" charset="0"/>
                <a:cs typeface="Courier New" pitchFamily="49" charset="0"/>
              </a:rPr>
              <a:t>             (fileName != null &amp;&amp; lineNumber &gt;= 0 ?</a:t>
            </a:r>
          </a:p>
          <a:p>
            <a:pPr marL="0" lvl="1">
              <a:lnSpc>
                <a:spcPct val="90000"/>
              </a:lnSpc>
            </a:pPr>
            <a:r>
              <a:rPr lang="en-US" sz="1400" b="1" smtClean="0">
                <a:latin typeface="Courier New" pitchFamily="49" charset="0"/>
                <a:cs typeface="Courier New" pitchFamily="49" charset="0"/>
              </a:rPr>
              <a:t>              "(" + fileName + ":" + lineNumber + ")" :</a:t>
            </a:r>
          </a:p>
          <a:p>
            <a:pPr marL="0" lvl="1">
              <a:lnSpc>
                <a:spcPct val="90000"/>
              </a:lnSpc>
            </a:pPr>
            <a:r>
              <a:rPr lang="en-US" sz="1400" b="1" smtClean="0">
                <a:latin typeface="Courier New" pitchFamily="49" charset="0"/>
                <a:cs typeface="Courier New" pitchFamily="49" charset="0"/>
              </a:rPr>
              <a:t>              (fileName != null ?  "("+fileName+")" : "(Unknown Source)")));</a:t>
            </a:r>
          </a:p>
          <a:p>
            <a:pPr marL="0" lvl="1">
              <a:lnSpc>
                <a:spcPct val="90000"/>
              </a:lnSpc>
            </a:pPr>
            <a:r>
              <a:rPr lang="en-US" sz="1400" b="1" smtClean="0">
                <a:latin typeface="Courier New" pitchFamily="49" charset="0"/>
                <a:cs typeface="Courier New" pitchFamily="49" charset="0"/>
              </a:rPr>
              <a:t>    }</a:t>
            </a:r>
            <a:endParaRPr lang="ru-RU" sz="1400" b="1" smtClean="0">
              <a:latin typeface="Courier New" pitchFamily="49" charset="0"/>
              <a:cs typeface="Courier New" pitchFamily="49" charset="0"/>
            </a:endParaRPr>
          </a:p>
          <a:p>
            <a:pPr marL="0" lvl="1">
              <a:lnSpc>
                <a:spcPct val="90000"/>
              </a:lnSpc>
            </a:pP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a:t>
            </a:r>
          </a:p>
          <a:p>
            <a:r>
              <a:rPr lang="en-US" sz="1400" b="1" smtClean="0">
                <a:solidFill>
                  <a:srgbClr val="000000"/>
                </a:solidFill>
                <a:latin typeface="Courier New" pitchFamily="49" charset="0"/>
                <a:cs typeface="Courier New" pitchFamily="49" charset="0"/>
              </a:rPr>
              <a:t>}</a:t>
            </a:r>
          </a:p>
        </p:txBody>
      </p:sp>
      <p:graphicFrame>
        <p:nvGraphicFramePr>
          <p:cNvPr id="9" name="Таблица 5"/>
          <p:cNvGraphicFramePr>
            <a:graphicFrameLocks noGrp="1"/>
          </p:cNvGraphicFramePr>
          <p:nvPr/>
        </p:nvGraphicFramePr>
        <p:xfrm>
          <a:off x="1692322" y="7765571"/>
          <a:ext cx="9416954" cy="1417320"/>
        </p:xfrm>
        <a:graphic>
          <a:graphicData uri="http://schemas.openxmlformats.org/drawingml/2006/table">
            <a:tbl>
              <a:tblPr firstRow="1" bandRow="1">
                <a:tableStyleId>{5C22544A-7EE6-4342-B048-85BDC9FD1C3A}</a:tableStyleId>
              </a:tblPr>
              <a:tblGrid>
                <a:gridCol w="832512"/>
                <a:gridCol w="8584442"/>
              </a:tblGrid>
              <a:tr h="100995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Класс </a:t>
                      </a:r>
                      <a:r>
                        <a:rPr lang="en-US" sz="1500" b="0" spc="0" smtClean="0">
                          <a:solidFill>
                            <a:schemeClr val="accent4"/>
                          </a:solidFill>
                          <a:latin typeface="+mn-lt"/>
                          <a:cs typeface="Courier New" pitchFamily="49" charset="0"/>
                        </a:rPr>
                        <a:t>StackTraceElement</a:t>
                      </a:r>
                      <a:r>
                        <a:rPr lang="ru-RU" sz="1500" b="0" spc="0" smtClean="0">
                          <a:solidFill>
                            <a:schemeClr val="accent4"/>
                          </a:solidFill>
                          <a:latin typeface="+mn-lt"/>
                          <a:cs typeface="Courier New" pitchFamily="49" charset="0"/>
                        </a:rPr>
                        <a:t> используется для представления стекового</a:t>
                      </a:r>
                      <a:r>
                        <a:rPr lang="ru-RU" sz="1500" b="0" spc="0" baseline="0" smtClean="0">
                          <a:solidFill>
                            <a:schemeClr val="accent4"/>
                          </a:solidFill>
                          <a:latin typeface="+mn-lt"/>
                          <a:cs typeface="Courier New" pitchFamily="49" charset="0"/>
                        </a:rPr>
                        <a:t> кадра в трассировке стека. Стековый кадр на вершине стека представляет точку в которой трассировка стека была создана. Остальные стековые кадры представляют вызовы методов. В классе есть поля для имени класса вызванного метода, названия метода, имени файла и строки в файле.</a:t>
                      </a:r>
                      <a:endParaRPr lang="en-US" sz="1500" b="0" spc="0" baseline="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
        <p:nvSpPr>
          <p:cNvPr id="10" name="Овал 7"/>
          <p:cNvSpPr/>
          <p:nvPr/>
        </p:nvSpPr>
        <p:spPr bwMode="auto">
          <a:xfrm>
            <a:off x="1828788" y="8188662"/>
            <a:ext cx="576000" cy="576000"/>
          </a:xfrm>
          <a:prstGeom prst="ellipse">
            <a:avLst/>
          </a:prstGeo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1300163"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smtClean="0">
                <a:ln>
                  <a:noFill/>
                </a:ln>
                <a:solidFill>
                  <a:schemeClr val="bg1"/>
                </a:solidFill>
                <a:effectLst/>
                <a:latin typeface="Lucida Bright" pitchFamily="18" charset="0"/>
                <a:ea typeface="Arial Unicode MS" pitchFamily="34" charset="-128"/>
                <a:cs typeface="Tahoma" pitchFamily="34" charset="0"/>
              </a:rPr>
              <a:t>C</a:t>
            </a:r>
            <a:endParaRPr kumimoji="0" lang="ru-RU" sz="3600" b="1" i="0" u="none" strike="noStrike" cap="none" normalizeH="0" baseline="0" smtClean="0">
              <a:ln>
                <a:noFill/>
              </a:ln>
              <a:solidFill>
                <a:schemeClr val="bg1"/>
              </a:solidFill>
              <a:effectLst/>
              <a:latin typeface="Century Gothic" pitchFamily="34" charset="0"/>
              <a:ea typeface="Arial Unicode MS" pitchFamily="34" charset="-128"/>
              <a:cs typeface="Tahoma" pitchFamily="34" charset="0"/>
            </a:endParaRPr>
          </a:p>
        </p:txBody>
      </p:sp>
      <p:sp>
        <p:nvSpPr>
          <p:cNvPr id="7" name="Блок-схема: процесс 6"/>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Элемент стека вызовов</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15</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4832092"/>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StackTraceElementDemo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(Throwable e) {</a:t>
            </a:r>
          </a:p>
          <a:p>
            <a:endParaRPr lang="en-US" sz="1400" b="1" smtClean="0">
              <a:latin typeface="Courier New"/>
            </a:endParaRPr>
          </a:p>
          <a:p>
            <a:r>
              <a:rPr lang="en-US" sz="1400" b="1" smtClean="0">
                <a:solidFill>
                  <a:srgbClr val="000000"/>
                </a:solidFill>
                <a:latin typeface="Courier New"/>
              </a:rPr>
              <a:t>            e.printStackTrace();</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methodA() </a:t>
            </a:r>
            <a:r>
              <a:rPr lang="en-US" sz="1400" b="1" smtClean="0">
                <a:solidFill>
                  <a:srgbClr val="7F0055"/>
                </a:solidFill>
                <a:latin typeface="Courier New"/>
              </a:rPr>
              <a:t>throws</a:t>
            </a:r>
            <a:r>
              <a:rPr lang="en-US" sz="1400" b="1" smtClean="0">
                <a:solidFill>
                  <a:srgbClr val="000000"/>
                </a:solidFill>
                <a:latin typeface="Courier New"/>
              </a:rPr>
              <a:t> RuntimeException {</a:t>
            </a:r>
          </a:p>
          <a:p>
            <a:endParaRPr lang="en-US" sz="1400" b="1" smtClean="0">
              <a:latin typeface="Courier New"/>
            </a:endParaRPr>
          </a:p>
          <a:p>
            <a:r>
              <a:rPr lang="en-US" sz="1400" b="1" smtClean="0">
                <a:solidFill>
                  <a:srgbClr val="000000"/>
                </a:solidFill>
                <a:latin typeface="Courier New"/>
              </a:rPr>
              <a:t>        RuntimeException t = </a:t>
            </a:r>
            <a:r>
              <a:rPr lang="en-US" sz="1400" b="1" smtClean="0">
                <a:solidFill>
                  <a:srgbClr val="7F0055"/>
                </a:solidFill>
                <a:latin typeface="Courier New"/>
              </a:rPr>
              <a:t>new</a:t>
            </a:r>
            <a:r>
              <a:rPr lang="en-US" sz="1400" b="1" smtClean="0">
                <a:solidFill>
                  <a:srgbClr val="000000"/>
                </a:solidFill>
                <a:latin typeface="Courier New"/>
              </a:rPr>
              <a:t> RuntimeException(</a:t>
            </a:r>
            <a:r>
              <a:rPr lang="en-US" sz="1400" b="1" smtClean="0">
                <a:solidFill>
                  <a:srgbClr val="2A00FF"/>
                </a:solidFill>
                <a:latin typeface="Courier New"/>
              </a:rPr>
              <a:t>"This is a new Exception..."</a:t>
            </a:r>
            <a:r>
              <a:rPr lang="en-US" sz="1400" b="1" smtClean="0">
                <a:solidFill>
                  <a:srgbClr val="000000"/>
                </a:solidFill>
                <a:latin typeface="Courier New"/>
              </a:rPr>
              <a:t>);</a:t>
            </a:r>
          </a:p>
          <a:p>
            <a:r>
              <a:rPr lang="en-US" sz="1400" b="1" smtClean="0">
                <a:solidFill>
                  <a:srgbClr val="000000"/>
                </a:solidFill>
                <a:latin typeface="Courier New"/>
              </a:rPr>
              <a:t>        StackTraceElement[] trace = </a:t>
            </a:r>
            <a:r>
              <a:rPr lang="en-US" sz="1400" b="1" smtClean="0">
                <a:solidFill>
                  <a:srgbClr val="7F0055"/>
                </a:solidFill>
                <a:latin typeface="Courier New"/>
              </a:rPr>
              <a:t>new</a:t>
            </a:r>
            <a:r>
              <a:rPr lang="en-US" sz="1400" b="1" smtClean="0">
                <a:solidFill>
                  <a:srgbClr val="000000"/>
                </a:solidFill>
                <a:latin typeface="Courier New"/>
              </a:rPr>
              <a:t> StackTraceElement[] { </a:t>
            </a:r>
            <a:r>
              <a:rPr lang="en-US" sz="1400" b="1" smtClean="0">
                <a:solidFill>
                  <a:srgbClr val="7F0055"/>
                </a:solidFill>
                <a:latin typeface="Courier New"/>
              </a:rPr>
              <a:t>new</a:t>
            </a:r>
            <a:r>
              <a:rPr lang="en-US" sz="1400" b="1" smtClean="0">
                <a:solidFill>
                  <a:srgbClr val="000000"/>
                </a:solidFill>
                <a:latin typeface="Courier New"/>
              </a:rPr>
              <a:t> StackTraceElement(</a:t>
            </a:r>
          </a:p>
          <a:p>
            <a:r>
              <a:rPr lang="en-US" sz="1400" b="1" smtClean="0">
                <a:solidFill>
                  <a:srgbClr val="000000"/>
                </a:solidFill>
                <a:latin typeface="Courier New"/>
              </a:rPr>
              <a:t>                </a:t>
            </a:r>
            <a:r>
              <a:rPr lang="en-US" sz="1400" b="1" smtClean="0">
                <a:solidFill>
                  <a:srgbClr val="2A00FF"/>
                </a:solidFill>
                <a:latin typeface="Courier New"/>
              </a:rPr>
              <a:t>"ClassName"</a:t>
            </a:r>
            <a:r>
              <a:rPr lang="en-US" sz="1400" b="1" smtClean="0">
                <a:solidFill>
                  <a:srgbClr val="000000"/>
                </a:solidFill>
                <a:latin typeface="Courier New"/>
              </a:rPr>
              <a:t>, </a:t>
            </a:r>
            <a:r>
              <a:rPr lang="en-US" sz="1400" b="1" smtClean="0">
                <a:solidFill>
                  <a:srgbClr val="2A00FF"/>
                </a:solidFill>
                <a:latin typeface="Courier New"/>
              </a:rPr>
              <a:t>"methodName"</a:t>
            </a:r>
            <a:r>
              <a:rPr lang="en-US" sz="1400" b="1" smtClean="0">
                <a:solidFill>
                  <a:srgbClr val="000000"/>
                </a:solidFill>
                <a:latin typeface="Courier New"/>
              </a:rPr>
              <a:t>, </a:t>
            </a:r>
            <a:r>
              <a:rPr lang="en-US" sz="1400" b="1" smtClean="0">
                <a:solidFill>
                  <a:srgbClr val="2A00FF"/>
                </a:solidFill>
                <a:latin typeface="Courier New"/>
              </a:rPr>
              <a:t>"fileName"</a:t>
            </a:r>
            <a:r>
              <a:rPr lang="en-US" sz="1400" b="1" smtClean="0">
                <a:solidFill>
                  <a:srgbClr val="000000"/>
                </a:solidFill>
                <a:latin typeface="Courier New"/>
              </a:rPr>
              <a:t>, 5) };</a:t>
            </a:r>
          </a:p>
          <a:p>
            <a:endParaRPr lang="en-US" sz="1400" b="1" smtClean="0">
              <a:latin typeface="Courier New"/>
            </a:endParaRPr>
          </a:p>
          <a:p>
            <a:r>
              <a:rPr lang="en-US" sz="1400" b="1" smtClean="0">
                <a:solidFill>
                  <a:srgbClr val="000000"/>
                </a:solidFill>
                <a:latin typeface="Courier New"/>
              </a:rPr>
              <a:t>        t.setStackTrace(trace);</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t;</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6" name="Прямоугольник 10"/>
          <p:cNvSpPr/>
          <p:nvPr/>
        </p:nvSpPr>
        <p:spPr bwMode="auto">
          <a:xfrm>
            <a:off x="586855" y="6469080"/>
            <a:ext cx="11900848" cy="954107"/>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u="sng" smtClean="0">
                <a:solidFill>
                  <a:srgbClr val="000080"/>
                </a:solidFill>
                <a:latin typeface="Courier New"/>
              </a:rPr>
              <a:t>java.lang.RuntimeException</a:t>
            </a:r>
            <a:r>
              <a:rPr lang="en-US" sz="1400" b="1" u="sng" smtClean="0">
                <a:solidFill>
                  <a:srgbClr val="FF0000"/>
                </a:solidFill>
                <a:latin typeface="Courier New"/>
              </a:rPr>
              <a:t>: This is a new Exception...</a:t>
            </a:r>
          </a:p>
          <a:p>
            <a:r>
              <a:rPr lang="en-US" sz="1400" b="1" smtClean="0">
                <a:solidFill>
                  <a:srgbClr val="FF0000"/>
                </a:solidFill>
                <a:latin typeface="Courier New"/>
              </a:rPr>
              <a:t>at ClassName.methodName(fileName:5)</a:t>
            </a:r>
          </a:p>
          <a:p>
            <a:endParaRPr lang="en-US" sz="1400" b="1" smtClean="0">
              <a:latin typeface="Courier New" pitchFamily="49" charset="0"/>
              <a:cs typeface="Courier New" pitchFamily="49" charset="0"/>
            </a:endParaRPr>
          </a:p>
        </p:txBody>
      </p:sp>
      <p:sp>
        <p:nvSpPr>
          <p:cNvPr id="7" name="Блок-схема: процесс 6"/>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16</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Перебрасывание исключений из блока </a:t>
            </a:r>
            <a:r>
              <a:rPr lang="en-US" sz="4000" b="0" smtClean="0">
                <a:solidFill>
                  <a:srgbClr val="000000"/>
                </a:solidFill>
                <a:latin typeface="Candara" pitchFamily="34" charset="0"/>
                <a:cs typeface="Courier New" pitchFamily="49" charset="0"/>
              </a:rPr>
              <a:t>catch</a:t>
            </a:r>
            <a:endParaRPr lang="ru-RU" sz="6000" b="0" smtClean="0">
              <a:solidFill>
                <a:srgbClr val="800000"/>
              </a:solidFill>
              <a:latin typeface="Candara" pitchFamily="34"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17</a:t>
            </a:fld>
            <a:endParaRPr lang="ru-RU"/>
          </a:p>
        </p:txBody>
      </p:sp>
      <p:graphicFrame>
        <p:nvGraphicFramePr>
          <p:cNvPr id="5" name="Таблица 5"/>
          <p:cNvGraphicFramePr>
            <a:graphicFrameLocks noGrp="1"/>
          </p:cNvGraphicFramePr>
          <p:nvPr/>
        </p:nvGraphicFramePr>
        <p:xfrm>
          <a:off x="2825090" y="3802990"/>
          <a:ext cx="7410735" cy="1188720"/>
        </p:xfrm>
        <a:graphic>
          <a:graphicData uri="http://schemas.openxmlformats.org/drawingml/2006/table">
            <a:tbl>
              <a:tblPr firstRow="1" bandRow="1">
                <a:tableStyleId>{5C22544A-7EE6-4342-B048-85BDC9FD1C3A}</a:tableStyleId>
              </a:tblPr>
              <a:tblGrid>
                <a:gridCol w="827189"/>
                <a:gridCol w="6583546"/>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lvl="0" indent="0" algn="just" defTabSz="1300163" rtl="0" eaLnBrk="1" fontAlgn="auto" latinLnBrk="0" hangingPunct="1">
                        <a:lnSpc>
                          <a:spcPct val="100000"/>
                        </a:lnSpc>
                        <a:spcBef>
                          <a:spcPts val="0"/>
                        </a:spcBef>
                        <a:spcAft>
                          <a:spcPts val="0"/>
                        </a:spcAft>
                        <a:buClrTx/>
                        <a:buSzTx/>
                        <a:buFontTx/>
                        <a:buNone/>
                        <a:tabLst/>
                        <a:defRPr/>
                      </a:pPr>
                      <a:r>
                        <a:rPr lang="ru-RU" sz="1500" b="0" spc="0" baseline="0" smtClean="0">
                          <a:solidFill>
                            <a:schemeClr val="accent4"/>
                          </a:solidFill>
                          <a:latin typeface="Arial" pitchFamily="34" charset="0"/>
                          <a:cs typeface="Arial" pitchFamily="34" charset="0"/>
                        </a:rPr>
                        <a:t>Во время обработки исключения блоком </a:t>
                      </a:r>
                      <a:r>
                        <a:rPr lang="en-US" sz="1500" b="0" spc="0" baseline="0" smtClean="0">
                          <a:solidFill>
                            <a:schemeClr val="accent4"/>
                          </a:solidFill>
                          <a:latin typeface="Arial" pitchFamily="34" charset="0"/>
                          <a:cs typeface="Arial" pitchFamily="34" charset="0"/>
                        </a:rPr>
                        <a:t>catch </a:t>
                      </a:r>
                      <a:r>
                        <a:rPr lang="ru-RU" sz="1500" b="0" spc="0" baseline="0" smtClean="0">
                          <a:solidFill>
                            <a:schemeClr val="accent4"/>
                          </a:solidFill>
                          <a:latin typeface="Arial" pitchFamily="34" charset="0"/>
                          <a:cs typeface="Arial" pitchFamily="34" charset="0"/>
                        </a:rPr>
                        <a:t>обрабатываемое исключение может быть переброшено.</a:t>
                      </a:r>
                      <a:r>
                        <a:rPr lang="en-US" sz="1500" b="0" spc="0" baseline="0" smtClean="0">
                          <a:solidFill>
                            <a:schemeClr val="accent4"/>
                          </a:solidFill>
                          <a:latin typeface="Arial" pitchFamily="34" charset="0"/>
                          <a:cs typeface="Arial" pitchFamily="34" charset="0"/>
                        </a:rPr>
                        <a:t> </a:t>
                      </a:r>
                      <a:r>
                        <a:rPr lang="ru-RU" sz="1500" b="0" spc="0" baseline="0" smtClean="0">
                          <a:solidFill>
                            <a:schemeClr val="accent4"/>
                          </a:solidFill>
                          <a:latin typeface="Arial" pitchFamily="34" charset="0"/>
                          <a:cs typeface="Arial" pitchFamily="34" charset="0"/>
                        </a:rPr>
                        <a:t>В этом случае трассировка стека будет сохранена если специально её не менять. Такой подход может иногда использоваться для локального логирования.</a:t>
                      </a:r>
                      <a:endParaRPr lang="en-US" sz="1500" b="0" spc="0" smtClean="0">
                        <a:solidFill>
                          <a:schemeClr val="accent4"/>
                        </a:solidFill>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3" cstate="print"/>
          <a:srcRect/>
          <a:stretch>
            <a:fillRect/>
          </a:stretch>
        </p:blipFill>
        <p:spPr bwMode="auto">
          <a:xfrm>
            <a:off x="2953042" y="4085281"/>
            <a:ext cx="609600" cy="609600"/>
          </a:xfrm>
          <a:prstGeom prst="rect">
            <a:avLst/>
          </a:prstGeom>
          <a:noFill/>
        </p:spPr>
      </p:pic>
      <p:sp>
        <p:nvSpPr>
          <p:cNvPr id="7" name="Блок-схема: процесс 6"/>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Перебрасывание исключений</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18</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5909310"/>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RethrowingDemo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methodA()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"Originating the exception in methodA()"</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"Thrown from methodA()"</a:t>
            </a:r>
            <a:r>
              <a:rPr lang="en-US" sz="1400" b="1" smtClean="0">
                <a:solidFill>
                  <a:srgbClr val="000000"/>
                </a:solidFill>
                <a:latin typeface="Courier New"/>
              </a:rPr>
              <a:t>);</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methodB()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"Inside methodB"</a:t>
            </a:r>
            <a:r>
              <a:rPr lang="en-US" sz="1400" b="1" smtClean="0">
                <a:solidFill>
                  <a:srgbClr val="000000"/>
                </a:solidFill>
                <a:latin typeface="Courier New"/>
              </a:rPr>
              <a:t>);</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e;</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methodC()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"Inside methodC"</a:t>
            </a:r>
            <a:r>
              <a:rPr lang="en-US" sz="1400" b="1" smtClean="0">
                <a:solidFill>
                  <a:srgbClr val="000000"/>
                </a:solidFill>
                <a:latin typeface="Courier New"/>
              </a:rPr>
              <a:t>);</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(Exception) e.fillInStackTrace();</a:t>
            </a:r>
          </a:p>
          <a:p>
            <a:r>
              <a:rPr lang="en-US" sz="1400" b="1" smtClean="0">
                <a:solidFill>
                  <a:srgbClr val="000000"/>
                </a:solidFill>
                <a:latin typeface="Courier New"/>
              </a:rPr>
              <a:t>        }</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a:t>
            </a:fld>
            <a:endParaRPr lang="ru-RU"/>
          </a:p>
        </p:txBody>
      </p:sp>
      <p:pic>
        <p:nvPicPr>
          <p:cNvPr id="3" name="Picture 3"/>
          <p:cNvPicPr>
            <a:picLocks noChangeAspect="1" noChangeArrowheads="1"/>
          </p:cNvPicPr>
          <p:nvPr/>
        </p:nvPicPr>
        <p:blipFill>
          <a:blip r:embed="rId3"/>
          <a:srcRect/>
          <a:stretch>
            <a:fillRect/>
          </a:stretch>
        </p:blipFill>
        <p:spPr bwMode="auto">
          <a:xfrm>
            <a:off x="2611438" y="1833563"/>
            <a:ext cx="7781925" cy="6086475"/>
          </a:xfrm>
          <a:prstGeom prst="rect">
            <a:avLst/>
          </a:prstGeom>
          <a:noFill/>
          <a:ln w="9525">
            <a:noFill/>
            <a:miter lim="800000"/>
            <a:headEnd/>
            <a:tailEnd/>
          </a:ln>
          <a:effectLst/>
        </p:spPr>
      </p:pic>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Перебрасывание исключений</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19</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55747"/>
            <a:ext cx="11901267" cy="5262979"/>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RethrowingDemo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a:t>
            </a:r>
            <a:endParaRPr lang="ru-RU" sz="1400" b="1" smtClean="0">
              <a:solidFill>
                <a:srgbClr val="000000"/>
              </a:solidFill>
              <a:latin typeface="Courier New"/>
            </a:endParaRPr>
          </a:p>
          <a:p>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000000"/>
                </a:solidFill>
                <a:latin typeface="Courier New"/>
              </a:rPr>
              <a:t> </a:t>
            </a:r>
            <a:r>
              <a:rPr lang="ru-RU"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methodB();</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"Caught in main"</a:t>
            </a:r>
            <a:r>
              <a:rPr lang="en-US" sz="1400" b="1" smtClean="0">
                <a:solidFill>
                  <a:srgbClr val="000000"/>
                </a:solidFill>
                <a:latin typeface="Courier New"/>
              </a:rPr>
              <a:t>);</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endParaRPr lang="ru-RU" sz="1400" b="1" smtClean="0">
              <a:solidFill>
                <a:srgbClr val="000000"/>
              </a:solidFill>
              <a:latin typeface="Courier New"/>
            </a:endParaRPr>
          </a:p>
          <a:p>
            <a:endParaRPr lang="ru-RU" sz="1400" b="1" smtClean="0">
              <a:solidFill>
                <a:srgbClr val="000000"/>
              </a:solidFill>
              <a:latin typeface="Courier New"/>
            </a:endParaRPr>
          </a:p>
          <a:p>
            <a:r>
              <a:rPr lang="en-US" sz="1400" smtClean="0">
                <a:solidFill>
                  <a:srgbClr val="000000"/>
                </a:solidFill>
                <a:latin typeface="Courier New"/>
              </a:rPr>
              <a:t>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p>
          <a:p>
            <a:r>
              <a:rPr lang="en-US" sz="1400" smtClean="0">
                <a:solidFill>
                  <a:srgbClr val="000000"/>
                </a:solidFill>
                <a:latin typeface="Courier New"/>
              </a:rPr>
              <a:t> </a:t>
            </a:r>
            <a:endParaRPr lang="ru-RU" sz="1400" b="1" smtClean="0">
              <a:solidFill>
                <a:srgbClr val="000000"/>
              </a:solidFill>
              <a:latin typeface="Courier New"/>
            </a:endParaRPr>
          </a:p>
          <a:p>
            <a:endParaRPr lang="en-US" sz="1400" b="1" smtClean="0">
              <a:solidFill>
                <a:srgbClr val="000000"/>
              </a:solidFill>
              <a:latin typeface="Courier New"/>
            </a:endParaRP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methodC();</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"Caught in main"</a:t>
            </a:r>
            <a:r>
              <a:rPr lang="en-US" sz="1400" b="1" smtClean="0">
                <a:solidFill>
                  <a:srgbClr val="000000"/>
                </a:solidFill>
                <a:latin typeface="Courier New"/>
              </a:rPr>
              <a:t>);</a:t>
            </a:r>
          </a:p>
          <a:p>
            <a:r>
              <a:rPr lang="en-US" sz="1400" b="1" smtClean="0">
                <a:solidFill>
                  <a:srgbClr val="000000"/>
                </a:solidFill>
                <a:latin typeface="Courier New"/>
              </a:rPr>
              <a:t>            e.printStackTrace(System.</a:t>
            </a:r>
            <a:r>
              <a:rPr lang="en-US" sz="1400" b="1" smtClean="0">
                <a:solidFill>
                  <a:srgbClr val="0000C0"/>
                </a:solidFill>
                <a:latin typeface="Courier New"/>
              </a:rPr>
              <a:t>out</a:t>
            </a:r>
            <a:r>
              <a:rPr lang="en-US" sz="1400" b="1" smtClean="0">
                <a:solidFill>
                  <a:srgbClr val="000000"/>
                </a:solidFill>
                <a:latin typeface="Courier New"/>
              </a:rPr>
              <a:t>);</a:t>
            </a:r>
          </a:p>
          <a:p>
            <a:r>
              <a:rPr lang="en-US" sz="1400" b="1" smtClean="0">
                <a:solidFill>
                  <a:srgbClr val="000000"/>
                </a:solidFill>
                <a:latin typeface="Courier New"/>
              </a:rPr>
              <a:t>        }</a:t>
            </a:r>
          </a:p>
          <a:p>
            <a:r>
              <a:rPr lang="en-US" sz="1400" b="1" smtClean="0">
                <a:solidFill>
                  <a:srgbClr val="000000"/>
                </a:solidFill>
                <a:latin typeface="Courier New"/>
              </a:rPr>
              <a:t>    }</a:t>
            </a:r>
            <a:endParaRPr lang="ru-RU" sz="1400" b="1" smtClean="0">
              <a:solidFill>
                <a:srgbClr val="000000"/>
              </a:solidFill>
              <a:latin typeface="Courier New"/>
            </a:endParaRPr>
          </a:p>
          <a:p>
            <a:endParaRPr lang="en-US" sz="1400" b="1" smtClean="0">
              <a:solidFill>
                <a:srgbClr val="000000"/>
              </a:solidFill>
              <a:latin typeface="Courier New"/>
            </a:endParaRP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Перебрасывание исключений</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20</a:t>
            </a:fld>
            <a:endParaRPr lang="ru-RU"/>
          </a:p>
        </p:txBody>
      </p:sp>
      <p:sp>
        <p:nvSpPr>
          <p:cNvPr id="6" name="Прямоугольник 10"/>
          <p:cNvSpPr/>
          <p:nvPr/>
        </p:nvSpPr>
        <p:spPr bwMode="auto">
          <a:xfrm>
            <a:off x="518616" y="1296575"/>
            <a:ext cx="11900848" cy="5262979"/>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solidFill>
                  <a:srgbClr val="000000"/>
                </a:solidFill>
                <a:latin typeface="Courier New"/>
              </a:rPr>
              <a:t>Originating the exception in methodA()</a:t>
            </a:r>
          </a:p>
          <a:p>
            <a:r>
              <a:rPr lang="en-US" sz="1400" b="1" smtClean="0">
                <a:solidFill>
                  <a:srgbClr val="000000"/>
                </a:solidFill>
                <a:latin typeface="Courier New"/>
              </a:rPr>
              <a:t>Inside methodB</a:t>
            </a:r>
          </a:p>
          <a:p>
            <a:r>
              <a:rPr lang="en-US" sz="1400" b="1" u="sng" smtClean="0">
                <a:solidFill>
                  <a:srgbClr val="000080"/>
                </a:solidFill>
                <a:latin typeface="Courier New"/>
              </a:rPr>
              <a:t>java.lang.Exception</a:t>
            </a:r>
            <a:r>
              <a:rPr lang="en-US" sz="1400" b="1" u="sng" smtClean="0">
                <a:solidFill>
                  <a:srgbClr val="000000"/>
                </a:solidFill>
                <a:latin typeface="Courier New"/>
              </a:rPr>
              <a:t>: Thrown from methodA()</a:t>
            </a:r>
          </a:p>
          <a:p>
            <a:r>
              <a:rPr lang="en-US" sz="1400" b="1" smtClean="0">
                <a:solidFill>
                  <a:srgbClr val="000000"/>
                </a:solidFill>
                <a:latin typeface="Courier New"/>
              </a:rPr>
              <a:t>at classes.RethrowingDemo.methodA(</a:t>
            </a:r>
            <a:r>
              <a:rPr lang="en-US" sz="1400" b="1" u="sng" smtClean="0">
                <a:solidFill>
                  <a:srgbClr val="000080"/>
                </a:solidFill>
                <a:latin typeface="Courier New"/>
              </a:rPr>
              <a:t>RethrowingDemo.java:7</a:t>
            </a:r>
            <a:r>
              <a:rPr lang="en-US" sz="1400" b="1" u="sng" smtClean="0">
                <a:solidFill>
                  <a:srgbClr val="000000"/>
                </a:solidFill>
                <a:latin typeface="Courier New"/>
              </a:rPr>
              <a:t>)</a:t>
            </a:r>
          </a:p>
          <a:p>
            <a:r>
              <a:rPr lang="en-US" sz="1400" b="1" smtClean="0">
                <a:solidFill>
                  <a:srgbClr val="000000"/>
                </a:solidFill>
                <a:latin typeface="Courier New"/>
              </a:rPr>
              <a:t>at classes.RethrowingDemo.methodB(</a:t>
            </a:r>
            <a:r>
              <a:rPr lang="en-US" sz="1400" b="1" u="sng" smtClean="0">
                <a:solidFill>
                  <a:srgbClr val="000080"/>
                </a:solidFill>
                <a:latin typeface="Courier New"/>
              </a:rPr>
              <a:t>RethrowingDemo.java:12</a:t>
            </a:r>
            <a:r>
              <a:rPr lang="en-US" sz="1400" b="1" u="sng" smtClean="0">
                <a:solidFill>
                  <a:srgbClr val="000000"/>
                </a:solidFill>
                <a:latin typeface="Courier New"/>
              </a:rPr>
              <a:t>)</a:t>
            </a:r>
          </a:p>
          <a:p>
            <a:r>
              <a:rPr lang="en-US" sz="1400" b="1" smtClean="0">
                <a:solidFill>
                  <a:srgbClr val="000000"/>
                </a:solidFill>
                <a:latin typeface="Courier New"/>
              </a:rPr>
              <a:t>at classes.RethrowingDemo.main(</a:t>
            </a:r>
            <a:r>
              <a:rPr lang="en-US" sz="1400" b="1" u="sng" smtClean="0">
                <a:solidFill>
                  <a:srgbClr val="000080"/>
                </a:solidFill>
                <a:latin typeface="Courier New"/>
              </a:rPr>
              <a:t>RethrowingDemo.java:32</a:t>
            </a:r>
            <a:r>
              <a:rPr lang="en-US" sz="1400" b="1" u="sng" smtClean="0">
                <a:solidFill>
                  <a:srgbClr val="000000"/>
                </a:solidFill>
                <a:latin typeface="Courier New"/>
              </a:rPr>
              <a:t>)</a:t>
            </a:r>
          </a:p>
          <a:p>
            <a:r>
              <a:rPr lang="en-US" sz="1400" b="1" smtClean="0">
                <a:solidFill>
                  <a:srgbClr val="000000"/>
                </a:solidFill>
                <a:latin typeface="Courier New"/>
              </a:rPr>
              <a:t>Caught in main</a:t>
            </a:r>
          </a:p>
          <a:p>
            <a:r>
              <a:rPr lang="en-US" sz="1400" b="1" u="sng" smtClean="0">
                <a:solidFill>
                  <a:srgbClr val="000080"/>
                </a:solidFill>
                <a:latin typeface="Courier New"/>
              </a:rPr>
              <a:t>java.lang.Exception</a:t>
            </a:r>
            <a:r>
              <a:rPr lang="en-US" sz="1400" b="1" u="sng" smtClean="0">
                <a:solidFill>
                  <a:srgbClr val="000000"/>
                </a:solidFill>
                <a:latin typeface="Courier New"/>
              </a:rPr>
              <a:t>: Thrown from methodA()</a:t>
            </a:r>
          </a:p>
          <a:p>
            <a:r>
              <a:rPr lang="en-US" sz="1400" b="1" smtClean="0">
                <a:solidFill>
                  <a:srgbClr val="000000"/>
                </a:solidFill>
                <a:latin typeface="Courier New"/>
              </a:rPr>
              <a:t>at classes.RethrowingDemo.methodA(</a:t>
            </a:r>
            <a:r>
              <a:rPr lang="en-US" sz="1400" b="1" u="sng" smtClean="0">
                <a:solidFill>
                  <a:srgbClr val="000080"/>
                </a:solidFill>
                <a:latin typeface="Courier New"/>
              </a:rPr>
              <a:t>RethrowingDemo.java:7</a:t>
            </a:r>
            <a:r>
              <a:rPr lang="en-US" sz="1400" b="1" u="sng" smtClean="0">
                <a:solidFill>
                  <a:srgbClr val="000000"/>
                </a:solidFill>
                <a:latin typeface="Courier New"/>
              </a:rPr>
              <a:t>)</a:t>
            </a:r>
          </a:p>
          <a:p>
            <a:r>
              <a:rPr lang="en-US" sz="1400" b="1" smtClean="0">
                <a:solidFill>
                  <a:srgbClr val="000000"/>
                </a:solidFill>
                <a:latin typeface="Courier New"/>
              </a:rPr>
              <a:t>at classes.RethrowingDemo.methodB(</a:t>
            </a:r>
            <a:r>
              <a:rPr lang="en-US" sz="1400" b="1" u="sng" smtClean="0">
                <a:solidFill>
                  <a:srgbClr val="000080"/>
                </a:solidFill>
                <a:latin typeface="Courier New"/>
              </a:rPr>
              <a:t>RethrowingDemo.java:12</a:t>
            </a:r>
            <a:r>
              <a:rPr lang="en-US" sz="1400" b="1" u="sng" smtClean="0">
                <a:solidFill>
                  <a:srgbClr val="000000"/>
                </a:solidFill>
                <a:latin typeface="Courier New"/>
              </a:rPr>
              <a:t>)</a:t>
            </a:r>
          </a:p>
          <a:p>
            <a:r>
              <a:rPr lang="en-US" sz="1400" b="1" smtClean="0">
                <a:solidFill>
                  <a:srgbClr val="000000"/>
                </a:solidFill>
                <a:latin typeface="Courier New"/>
              </a:rPr>
              <a:t>at classes.RethrowingDemo.main(</a:t>
            </a:r>
            <a:r>
              <a:rPr lang="en-US" sz="1400" b="1" u="sng" smtClean="0">
                <a:solidFill>
                  <a:srgbClr val="000080"/>
                </a:solidFill>
                <a:latin typeface="Courier New"/>
              </a:rPr>
              <a:t>RethrowingDemo.java:32</a:t>
            </a:r>
            <a:r>
              <a:rPr lang="en-US" sz="1400" b="1" u="sng" smtClean="0">
                <a:solidFill>
                  <a:srgbClr val="000000"/>
                </a:solidFill>
                <a:latin typeface="Courier New"/>
              </a:rPr>
              <a:t>)</a:t>
            </a:r>
            <a:endParaRPr lang="ru-RU" sz="1400" b="1" u="sng" smtClean="0">
              <a:solidFill>
                <a:srgbClr val="000000"/>
              </a:solidFill>
              <a:latin typeface="Courier New"/>
            </a:endParaRPr>
          </a:p>
          <a:p>
            <a:endParaRPr lang="en-US" sz="1400" b="1" u="sng" smtClean="0">
              <a:solidFill>
                <a:srgbClr val="000000"/>
              </a:solidFill>
              <a:latin typeface="Courier New"/>
            </a:endParaRPr>
          </a:p>
          <a:p>
            <a:r>
              <a:rPr lang="en-US" sz="1400" b="1" smtClean="0">
                <a:solidFill>
                  <a:srgbClr val="000000"/>
                </a:solidFill>
                <a:latin typeface="Courier New"/>
              </a:rPr>
              <a:t>Originating the exception in methodA()</a:t>
            </a:r>
          </a:p>
          <a:p>
            <a:r>
              <a:rPr lang="en-US" sz="1400" b="1" smtClean="0">
                <a:solidFill>
                  <a:srgbClr val="000000"/>
                </a:solidFill>
                <a:latin typeface="Courier New"/>
              </a:rPr>
              <a:t>Inside methodC</a:t>
            </a:r>
          </a:p>
          <a:p>
            <a:r>
              <a:rPr lang="en-US" sz="1400" b="1" u="sng" smtClean="0">
                <a:solidFill>
                  <a:srgbClr val="000080"/>
                </a:solidFill>
                <a:latin typeface="Courier New"/>
              </a:rPr>
              <a:t>java.lang.Exception</a:t>
            </a:r>
            <a:r>
              <a:rPr lang="en-US" sz="1400" b="1" u="sng" smtClean="0">
                <a:solidFill>
                  <a:srgbClr val="000000"/>
                </a:solidFill>
                <a:latin typeface="Courier New"/>
              </a:rPr>
              <a:t>: Thrown from methodA()</a:t>
            </a:r>
          </a:p>
          <a:p>
            <a:r>
              <a:rPr lang="en-US" sz="1400" b="1" smtClean="0">
                <a:solidFill>
                  <a:srgbClr val="000000"/>
                </a:solidFill>
                <a:latin typeface="Courier New"/>
              </a:rPr>
              <a:t>at classes.RethrowingDemo.methodA(</a:t>
            </a:r>
            <a:r>
              <a:rPr lang="en-US" sz="1400" b="1" u="sng" smtClean="0">
                <a:solidFill>
                  <a:srgbClr val="000080"/>
                </a:solidFill>
                <a:latin typeface="Courier New"/>
              </a:rPr>
              <a:t>RethrowingDemo.java:7</a:t>
            </a:r>
            <a:r>
              <a:rPr lang="en-US" sz="1400" b="1" u="sng" smtClean="0">
                <a:solidFill>
                  <a:srgbClr val="000000"/>
                </a:solidFill>
                <a:latin typeface="Courier New"/>
              </a:rPr>
              <a:t>)</a:t>
            </a:r>
          </a:p>
          <a:p>
            <a:r>
              <a:rPr lang="en-US" sz="1400" b="1" smtClean="0">
                <a:solidFill>
                  <a:srgbClr val="000000"/>
                </a:solidFill>
                <a:latin typeface="Courier New"/>
              </a:rPr>
              <a:t>at classes.RethrowingDemo.methodC(</a:t>
            </a:r>
            <a:r>
              <a:rPr lang="en-US" sz="1400" b="1" u="sng" smtClean="0">
                <a:solidFill>
                  <a:srgbClr val="000080"/>
                </a:solidFill>
                <a:latin typeface="Courier New"/>
              </a:rPr>
              <a:t>RethrowingDemo.java:22</a:t>
            </a:r>
            <a:r>
              <a:rPr lang="en-US" sz="1400" b="1" u="sng" smtClean="0">
                <a:solidFill>
                  <a:srgbClr val="000000"/>
                </a:solidFill>
                <a:latin typeface="Courier New"/>
              </a:rPr>
              <a:t>)</a:t>
            </a:r>
          </a:p>
          <a:p>
            <a:r>
              <a:rPr lang="en-US" sz="1400" b="1" smtClean="0">
                <a:solidFill>
                  <a:srgbClr val="000000"/>
                </a:solidFill>
                <a:latin typeface="Courier New"/>
              </a:rPr>
              <a:t>at classes.RethrowingDemo.main(</a:t>
            </a:r>
            <a:r>
              <a:rPr lang="en-US" sz="1400" b="1" u="sng" smtClean="0">
                <a:solidFill>
                  <a:srgbClr val="000080"/>
                </a:solidFill>
                <a:latin typeface="Courier New"/>
              </a:rPr>
              <a:t>RethrowingDemo.java:38</a:t>
            </a:r>
            <a:r>
              <a:rPr lang="en-US" sz="1400" b="1" u="sng" smtClean="0">
                <a:solidFill>
                  <a:srgbClr val="000000"/>
                </a:solidFill>
                <a:latin typeface="Courier New"/>
              </a:rPr>
              <a:t>)</a:t>
            </a:r>
          </a:p>
          <a:p>
            <a:r>
              <a:rPr lang="en-US" sz="1400" b="1" smtClean="0">
                <a:solidFill>
                  <a:srgbClr val="000000"/>
                </a:solidFill>
                <a:latin typeface="Courier New"/>
              </a:rPr>
              <a:t>Caught in main</a:t>
            </a:r>
          </a:p>
          <a:p>
            <a:r>
              <a:rPr lang="en-US" sz="1400" b="1" u="sng" smtClean="0">
                <a:solidFill>
                  <a:srgbClr val="000080"/>
                </a:solidFill>
                <a:latin typeface="Courier New"/>
              </a:rPr>
              <a:t>java.lang.Exception</a:t>
            </a:r>
            <a:r>
              <a:rPr lang="en-US" sz="1400" b="1" u="sng" smtClean="0">
                <a:solidFill>
                  <a:srgbClr val="000000"/>
                </a:solidFill>
                <a:latin typeface="Courier New"/>
              </a:rPr>
              <a:t>: Thrown from methodA()</a:t>
            </a:r>
          </a:p>
          <a:p>
            <a:r>
              <a:rPr lang="en-US" sz="1400" b="1" smtClean="0">
                <a:solidFill>
                  <a:srgbClr val="000000"/>
                </a:solidFill>
                <a:latin typeface="Courier New"/>
              </a:rPr>
              <a:t>at classes.RethrowingDemo.methodC(</a:t>
            </a:r>
            <a:r>
              <a:rPr lang="en-US" sz="1400" b="1" u="sng" smtClean="0">
                <a:solidFill>
                  <a:srgbClr val="000080"/>
                </a:solidFill>
                <a:latin typeface="Courier New"/>
              </a:rPr>
              <a:t>RethrowingDemo.java:26</a:t>
            </a:r>
            <a:r>
              <a:rPr lang="en-US" sz="1400" b="1" u="sng" smtClean="0">
                <a:solidFill>
                  <a:srgbClr val="000000"/>
                </a:solidFill>
                <a:latin typeface="Courier New"/>
              </a:rPr>
              <a:t>)</a:t>
            </a:r>
          </a:p>
          <a:p>
            <a:r>
              <a:rPr lang="en-US" sz="1400" b="1" smtClean="0">
                <a:solidFill>
                  <a:srgbClr val="000000"/>
                </a:solidFill>
                <a:latin typeface="Courier New"/>
              </a:rPr>
              <a:t>at classes.RethrowingDemo.main(</a:t>
            </a:r>
            <a:r>
              <a:rPr lang="en-US" sz="1400" b="1" u="sng" smtClean="0">
                <a:solidFill>
                  <a:srgbClr val="000080"/>
                </a:solidFill>
                <a:latin typeface="Courier New"/>
              </a:rPr>
              <a:t>RethrowingDemo.java:38</a:t>
            </a:r>
            <a:r>
              <a:rPr lang="en-US" sz="1400" b="1" u="sng" smtClean="0">
                <a:solidFill>
                  <a:srgbClr val="000000"/>
                </a:solidFill>
                <a:latin typeface="Courier New"/>
              </a:rPr>
              <a:t>)</a:t>
            </a:r>
            <a:endParaRPr lang="ru-RU" sz="1400" b="1" u="sng" smtClean="0">
              <a:solidFill>
                <a:srgbClr val="000000"/>
              </a:solidFill>
              <a:latin typeface="Courier New"/>
            </a:endParaRPr>
          </a:p>
          <a:p>
            <a:endParaRPr lang="en-US" sz="1400" b="1" smtClean="0">
              <a:latin typeface="Courier New" pitchFamily="49" charset="0"/>
              <a:cs typeface="Courier New" pitchFamily="49"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21</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Сцепленные исключения</a:t>
            </a:r>
            <a:endParaRPr lang="ru-RU" sz="6000" b="0" smtClean="0">
              <a:solidFill>
                <a:srgbClr val="800000"/>
              </a:solidFill>
              <a:latin typeface="Candara" pitchFamily="34"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22</a:t>
            </a:fld>
            <a:endParaRPr lang="ru-RU"/>
          </a:p>
        </p:txBody>
      </p:sp>
      <p:graphicFrame>
        <p:nvGraphicFramePr>
          <p:cNvPr id="5" name="Таблица 5"/>
          <p:cNvGraphicFramePr>
            <a:graphicFrameLocks noGrp="1"/>
          </p:cNvGraphicFramePr>
          <p:nvPr/>
        </p:nvGraphicFramePr>
        <p:xfrm>
          <a:off x="2825090" y="3802990"/>
          <a:ext cx="7410735" cy="2560320"/>
        </p:xfrm>
        <a:graphic>
          <a:graphicData uri="http://schemas.openxmlformats.org/drawingml/2006/table">
            <a:tbl>
              <a:tblPr firstRow="1" bandRow="1">
                <a:tableStyleId>{5C22544A-7EE6-4342-B048-85BDC9FD1C3A}</a:tableStyleId>
              </a:tblPr>
              <a:tblGrid>
                <a:gridCol w="827189"/>
                <a:gridCol w="6583546"/>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lvl="0" indent="0" algn="just" defTabSz="1300163" rtl="0" eaLnBrk="1" fontAlgn="auto" latinLnBrk="0" hangingPunct="1">
                        <a:lnSpc>
                          <a:spcPct val="100000"/>
                        </a:lnSpc>
                        <a:spcBef>
                          <a:spcPts val="0"/>
                        </a:spcBef>
                        <a:spcAft>
                          <a:spcPts val="0"/>
                        </a:spcAft>
                        <a:buClrTx/>
                        <a:buSzTx/>
                        <a:buFontTx/>
                        <a:buNone/>
                        <a:tabLst/>
                        <a:defRPr/>
                      </a:pPr>
                      <a:r>
                        <a:rPr lang="ru-RU" sz="1500" b="0" spc="0" baseline="0" smtClean="0">
                          <a:solidFill>
                            <a:schemeClr val="accent4"/>
                          </a:solidFill>
                          <a:latin typeface="+mn-lt"/>
                          <a:cs typeface="Courier New" pitchFamily="49" charset="0"/>
                        </a:rPr>
                        <a:t>Собирание  исключений в цепочку или оборачивание исключений </a:t>
                      </a:r>
                      <a:r>
                        <a:rPr lang="ru-RU" sz="1500" b="0" spc="0" baseline="0" smtClean="0">
                          <a:solidFill>
                            <a:schemeClr val="accent4"/>
                          </a:solidFill>
                          <a:latin typeface="Arial" pitchFamily="34" charset="0"/>
                          <a:cs typeface="Arial" pitchFamily="34" charset="0"/>
                        </a:rPr>
                        <a:t>позволяет ассоциировать с одним исключением другое которое описывает причину его появления. Такой подход позволяет перебрасывать перехваченное исключение обернув его другим исключением. Таким образом можно добиться того чтобы метод выбрасывал исключения определённые на том же самом уровне абстракции, но без потери информации с нижних уровней. Кроме того оборачивание исключений  позволяет обернуть контролируемое исключение неконтролируемым если программа не может восстановиться после выбрасывания контролируемого исключения.</a:t>
                      </a:r>
                      <a:endParaRPr lang="en-US" sz="1500" b="0" spc="0" smtClean="0">
                        <a:solidFill>
                          <a:schemeClr val="accent4"/>
                        </a:solidFill>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3" cstate="print"/>
          <a:srcRect/>
          <a:stretch>
            <a:fillRect/>
          </a:stretch>
        </p:blipFill>
        <p:spPr bwMode="auto">
          <a:xfrm>
            <a:off x="2953042" y="4781320"/>
            <a:ext cx="609600" cy="609600"/>
          </a:xfrm>
          <a:prstGeom prst="rect">
            <a:avLst/>
          </a:prstGeom>
          <a:noFill/>
        </p:spPr>
      </p:pic>
      <p:sp>
        <p:nvSpPr>
          <p:cNvPr id="7" name="Блок-схема: процесс 6"/>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Не сцепленные исключения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23</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6340197"/>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NoChainedExceptionDemo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methodA()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"Originating the exception in methodA()"</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"Thrown from methodA()"</a:t>
            </a:r>
            <a:r>
              <a:rPr lang="en-US" sz="1400" b="1" smtClean="0">
                <a:solidFill>
                  <a:srgbClr val="000000"/>
                </a:solidFill>
                <a:latin typeface="Courier New"/>
              </a:rPr>
              <a:t>);</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methodB()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"Throwing new exception in methodB()"</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"Thrown from methodB()"</a:t>
            </a:r>
            <a:r>
              <a:rPr lang="en-US" sz="1400" b="1" smtClean="0">
                <a:solidFill>
                  <a:srgbClr val="000000"/>
                </a:solidFill>
                <a:latin typeface="Courier New"/>
              </a:rPr>
              <a:t>);</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methodC()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methodB();</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"Throwing new exception in methodC()"</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RuntimeException(</a:t>
            </a:r>
            <a:r>
              <a:rPr lang="en-US" sz="1400" b="1" smtClean="0">
                <a:solidFill>
                  <a:srgbClr val="2A00FF"/>
                </a:solidFill>
                <a:latin typeface="Courier New"/>
              </a:rPr>
              <a:t>"Thrown from methodC()"</a:t>
            </a:r>
            <a:r>
              <a:rPr lang="en-US" sz="1400" b="1" smtClean="0">
                <a:solidFill>
                  <a:srgbClr val="000000"/>
                </a:solidFill>
                <a:latin typeface="Courier New"/>
              </a:rPr>
              <a:t>);</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methodC();</a:t>
            </a:r>
          </a:p>
          <a:p>
            <a:r>
              <a:rPr lang="en-US" sz="1400" b="1" smtClean="0">
                <a:solidFill>
                  <a:srgbClr val="000000"/>
                </a:solidFill>
                <a:latin typeface="Courier New"/>
              </a:rPr>
              <a:t>    }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Не сцепленные исключения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24</a:t>
            </a:fld>
            <a:endParaRPr lang="ru-RU"/>
          </a:p>
        </p:txBody>
      </p:sp>
      <p:sp>
        <p:nvSpPr>
          <p:cNvPr id="6" name="Прямоугольник 10"/>
          <p:cNvSpPr/>
          <p:nvPr/>
        </p:nvSpPr>
        <p:spPr bwMode="auto">
          <a:xfrm>
            <a:off x="586855" y="1392024"/>
            <a:ext cx="11900848" cy="1815882"/>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solidFill>
                  <a:srgbClr val="000000"/>
                </a:solidFill>
                <a:latin typeface="Courier New"/>
              </a:rPr>
              <a:t>Originating the exception in methodA()</a:t>
            </a:r>
          </a:p>
          <a:p>
            <a:r>
              <a:rPr lang="en-US" sz="1400" b="1" smtClean="0">
                <a:solidFill>
                  <a:srgbClr val="000000"/>
                </a:solidFill>
                <a:latin typeface="Courier New"/>
              </a:rPr>
              <a:t>Throwing new exception in methodB()</a:t>
            </a:r>
          </a:p>
          <a:p>
            <a:r>
              <a:rPr lang="en-US" sz="1400" b="1" smtClean="0">
                <a:solidFill>
                  <a:srgbClr val="000000"/>
                </a:solidFill>
                <a:latin typeface="Courier New"/>
              </a:rPr>
              <a:t>Throwing new exception in methodC()</a:t>
            </a:r>
          </a:p>
          <a:p>
            <a:r>
              <a:rPr lang="en-US" sz="1400" b="1" smtClean="0">
                <a:solidFill>
                  <a:srgbClr val="FF0000"/>
                </a:solidFill>
                <a:latin typeface="Courier New"/>
              </a:rPr>
              <a:t>Exception in thread "main" </a:t>
            </a:r>
            <a:r>
              <a:rPr lang="en-US" sz="1400" b="1" u="sng" smtClean="0">
                <a:solidFill>
                  <a:srgbClr val="000080"/>
                </a:solidFill>
                <a:latin typeface="Courier New"/>
              </a:rPr>
              <a:t>java.lang.RuntimeException</a:t>
            </a:r>
            <a:r>
              <a:rPr lang="en-US" sz="1400" b="1" u="sng" smtClean="0">
                <a:solidFill>
                  <a:srgbClr val="FF0000"/>
                </a:solidFill>
                <a:latin typeface="Courier New"/>
              </a:rPr>
              <a:t>: Thrown from methodC()</a:t>
            </a:r>
          </a:p>
          <a:p>
            <a:r>
              <a:rPr lang="en-US" sz="1400" b="1" smtClean="0">
                <a:solidFill>
                  <a:srgbClr val="FF0000"/>
                </a:solidFill>
                <a:latin typeface="Courier New"/>
              </a:rPr>
              <a:t>at classes.NoChainedExceptionDemo.methodC(</a:t>
            </a:r>
            <a:r>
              <a:rPr lang="en-US" sz="1400" b="1" u="sng" smtClean="0">
                <a:solidFill>
                  <a:srgbClr val="000080"/>
                </a:solidFill>
                <a:latin typeface="Courier New"/>
              </a:rPr>
              <a:t>NoChainedExceptionDemo.java:27</a:t>
            </a:r>
            <a:r>
              <a:rPr lang="en-US" sz="1400" b="1" u="sng" smtClean="0">
                <a:solidFill>
                  <a:srgbClr val="FF0000"/>
                </a:solidFill>
                <a:latin typeface="Courier New"/>
              </a:rPr>
              <a:t>)</a:t>
            </a:r>
          </a:p>
          <a:p>
            <a:r>
              <a:rPr lang="en-US" sz="1400" b="1" smtClean="0">
                <a:solidFill>
                  <a:srgbClr val="FF0000"/>
                </a:solidFill>
                <a:latin typeface="Courier New"/>
              </a:rPr>
              <a:t>at classes.NoChainedExceptionDemo.main(</a:t>
            </a:r>
            <a:r>
              <a:rPr lang="en-US" sz="1400" b="1" u="sng" smtClean="0">
                <a:solidFill>
                  <a:srgbClr val="000080"/>
                </a:solidFill>
                <a:latin typeface="Courier New"/>
              </a:rPr>
              <a:t>NoChainedExceptionDemo.java:32</a:t>
            </a:r>
            <a:r>
              <a:rPr lang="en-US" sz="1400" b="1" u="sng" smtClean="0">
                <a:solidFill>
                  <a:srgbClr val="FF0000"/>
                </a:solidFill>
                <a:latin typeface="Courier New"/>
              </a:rPr>
              <a:t>)</a:t>
            </a:r>
          </a:p>
          <a:p>
            <a:endParaRPr lang="en-US" sz="1400" b="1" smtClean="0">
              <a:latin typeface="Courier New" pitchFamily="49" charset="0"/>
              <a:cs typeface="Courier New" pitchFamily="49"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Скругленный прямоугольник 7"/>
          <p:cNvSpPr/>
          <p:nvPr/>
        </p:nvSpPr>
        <p:spPr bwMode="auto">
          <a:xfrm>
            <a:off x="6900605" y="5133739"/>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12" name="Скругленный прямоугольник 7"/>
          <p:cNvSpPr/>
          <p:nvPr/>
        </p:nvSpPr>
        <p:spPr bwMode="auto">
          <a:xfrm>
            <a:off x="6901936" y="4944246"/>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13" name="Скругленный прямоугольник 7"/>
          <p:cNvSpPr/>
          <p:nvPr/>
        </p:nvSpPr>
        <p:spPr bwMode="auto">
          <a:xfrm>
            <a:off x="6901936" y="4745471"/>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Throwable</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25</a:t>
            </a:fld>
            <a:endParaRPr lang="ru-RU"/>
          </a:p>
        </p:txBody>
      </p:sp>
      <p:sp>
        <p:nvSpPr>
          <p:cNvPr id="8" name="Прямоугольник 8"/>
          <p:cNvSpPr/>
          <p:nvPr/>
        </p:nvSpPr>
        <p:spPr bwMode="auto">
          <a:xfrm>
            <a:off x="630949" y="1082786"/>
            <a:ext cx="11901267" cy="4552015"/>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r>
              <a:rPr lang="en-US" sz="1400" b="1" smtClean="0">
                <a:latin typeface="Courier New" pitchFamily="49" charset="0"/>
                <a:cs typeface="Courier New" pitchFamily="49" charset="0"/>
              </a:rPr>
              <a:t>public class Throwable implements Serializable {</a:t>
            </a:r>
          </a:p>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private Throwable cause = this;</a:t>
            </a:r>
          </a:p>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public Throwable getCause() {</a:t>
            </a:r>
          </a:p>
          <a:p>
            <a:pPr>
              <a:lnSpc>
                <a:spcPct val="90000"/>
              </a:lnSpc>
            </a:pPr>
            <a:r>
              <a:rPr lang="en-US" sz="1400" b="1" smtClean="0">
                <a:latin typeface="Courier New" pitchFamily="49" charset="0"/>
                <a:cs typeface="Courier New" pitchFamily="49" charset="0"/>
              </a:rPr>
              <a:t>        return (cause==this ? null : cause);</a:t>
            </a:r>
          </a:p>
          <a:p>
            <a:pPr>
              <a:lnSpc>
                <a:spcPct val="90000"/>
              </a:lnSpc>
            </a:pPr>
            <a:r>
              <a:rPr lang="en-US" sz="1400" b="1" smtClean="0">
                <a:latin typeface="Courier New" pitchFamily="49" charset="0"/>
                <a:cs typeface="Courier New" pitchFamily="49" charset="0"/>
              </a:rPr>
              <a:t>    }</a:t>
            </a:r>
          </a:p>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public Throwable(String message, Throwable cause) {</a:t>
            </a:r>
          </a:p>
          <a:p>
            <a:pPr>
              <a:lnSpc>
                <a:spcPct val="90000"/>
              </a:lnSpc>
            </a:pPr>
            <a:r>
              <a:rPr lang="en-US" sz="1400" b="1" smtClean="0">
                <a:latin typeface="Courier New" pitchFamily="49" charset="0"/>
                <a:cs typeface="Courier New" pitchFamily="49" charset="0"/>
              </a:rPr>
              <a:t>        fillInStackTrace();</a:t>
            </a:r>
          </a:p>
          <a:p>
            <a:pPr>
              <a:lnSpc>
                <a:spcPct val="90000"/>
              </a:lnSpc>
            </a:pPr>
            <a:r>
              <a:rPr lang="en-US" sz="1400" b="1" smtClean="0">
                <a:latin typeface="Courier New" pitchFamily="49" charset="0"/>
                <a:cs typeface="Courier New" pitchFamily="49" charset="0"/>
              </a:rPr>
              <a:t>        detailMessage = message;</a:t>
            </a:r>
          </a:p>
          <a:p>
            <a:pPr>
              <a:lnSpc>
                <a:spcPct val="90000"/>
              </a:lnSpc>
            </a:pPr>
            <a:r>
              <a:rPr lang="en-US" sz="1400" b="1" smtClean="0">
                <a:latin typeface="Courier New" pitchFamily="49" charset="0"/>
                <a:cs typeface="Courier New" pitchFamily="49" charset="0"/>
              </a:rPr>
              <a:t>        this.cause = cause;</a:t>
            </a:r>
          </a:p>
          <a:p>
            <a:pPr>
              <a:lnSpc>
                <a:spcPct val="90000"/>
              </a:lnSpc>
            </a:pPr>
            <a:r>
              <a:rPr lang="en-US" sz="1400" b="1" smtClean="0">
                <a:latin typeface="Courier New" pitchFamily="49" charset="0"/>
                <a:cs typeface="Courier New" pitchFamily="49" charset="0"/>
              </a:rPr>
              <a:t>    }</a:t>
            </a:r>
          </a:p>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public synchronized Throwable initCause(Throwable cause) {</a:t>
            </a:r>
          </a:p>
          <a:p>
            <a:pPr>
              <a:lnSpc>
                <a:spcPct val="90000"/>
              </a:lnSpc>
            </a:pPr>
            <a:r>
              <a:rPr lang="en-US" sz="1400" b="1" smtClean="0">
                <a:latin typeface="Courier New" pitchFamily="49" charset="0"/>
                <a:cs typeface="Courier New" pitchFamily="49" charset="0"/>
              </a:rPr>
              <a:t>        if (this.cause != this)</a:t>
            </a:r>
          </a:p>
          <a:p>
            <a:pPr>
              <a:lnSpc>
                <a:spcPct val="90000"/>
              </a:lnSpc>
            </a:pPr>
            <a:r>
              <a:rPr lang="en-US" sz="1400" b="1" smtClean="0">
                <a:latin typeface="Courier New" pitchFamily="49" charset="0"/>
                <a:cs typeface="Courier New" pitchFamily="49" charset="0"/>
              </a:rPr>
              <a:t>            throw new IllegalStateException("Can't overwrite cause");</a:t>
            </a:r>
          </a:p>
          <a:p>
            <a:pPr>
              <a:lnSpc>
                <a:spcPct val="90000"/>
              </a:lnSpc>
            </a:pPr>
            <a:r>
              <a:rPr lang="en-US" sz="1400" b="1" smtClean="0">
                <a:latin typeface="Courier New" pitchFamily="49" charset="0"/>
                <a:cs typeface="Courier New" pitchFamily="49" charset="0"/>
              </a:rPr>
              <a:t>        if (cause == this)</a:t>
            </a:r>
          </a:p>
          <a:p>
            <a:pPr>
              <a:lnSpc>
                <a:spcPct val="90000"/>
              </a:lnSpc>
            </a:pPr>
            <a:r>
              <a:rPr lang="en-US" sz="1400" b="1" smtClean="0">
                <a:latin typeface="Courier New" pitchFamily="49" charset="0"/>
                <a:cs typeface="Courier New" pitchFamily="49" charset="0"/>
              </a:rPr>
              <a:t>            throw new IllegalArgumentException("Self-causation not permitted");</a:t>
            </a:r>
          </a:p>
          <a:p>
            <a:pPr>
              <a:lnSpc>
                <a:spcPct val="90000"/>
              </a:lnSpc>
            </a:pPr>
            <a:r>
              <a:rPr lang="en-US" sz="1400" b="1" smtClean="0">
                <a:latin typeface="Courier New" pitchFamily="49" charset="0"/>
                <a:cs typeface="Courier New" pitchFamily="49" charset="0"/>
              </a:rPr>
              <a:t>        this.cause = cause;</a:t>
            </a:r>
          </a:p>
          <a:p>
            <a:pPr>
              <a:lnSpc>
                <a:spcPct val="90000"/>
              </a:lnSpc>
            </a:pPr>
            <a:r>
              <a:rPr lang="en-US" sz="1400" b="1" smtClean="0">
                <a:latin typeface="Courier New" pitchFamily="49" charset="0"/>
                <a:cs typeface="Courier New" pitchFamily="49" charset="0"/>
              </a:rPr>
              <a:t>        return this;</a:t>
            </a:r>
          </a:p>
          <a:p>
            <a:pPr>
              <a:lnSpc>
                <a:spcPct val="90000"/>
              </a:lnSpc>
            </a:pPr>
            <a:r>
              <a:rPr lang="en-US" sz="1400" b="1" smtClean="0">
                <a:latin typeface="Courier New" pitchFamily="49" charset="0"/>
                <a:cs typeface="Courier New" pitchFamily="49" charset="0"/>
              </a:rPr>
              <a:t>    }</a:t>
            </a:r>
          </a:p>
          <a:p>
            <a:pPr>
              <a:lnSpc>
                <a:spcPct val="90000"/>
              </a:lnSpc>
            </a:pPr>
            <a:r>
              <a:rPr lang="en-US" sz="1400" b="1" smtClean="0">
                <a:latin typeface="Courier New" pitchFamily="49" charset="0"/>
                <a:cs typeface="Courier New" pitchFamily="49" charset="0"/>
              </a:rPr>
              <a:t>}</a:t>
            </a:r>
          </a:p>
        </p:txBody>
      </p:sp>
      <p:graphicFrame>
        <p:nvGraphicFramePr>
          <p:cNvPr id="9" name="Таблица 5"/>
          <p:cNvGraphicFramePr>
            <a:graphicFrameLocks noGrp="1"/>
          </p:cNvGraphicFramePr>
          <p:nvPr/>
        </p:nvGraphicFramePr>
        <p:xfrm>
          <a:off x="1733265" y="6619155"/>
          <a:ext cx="9416954" cy="1645920"/>
        </p:xfrm>
        <a:graphic>
          <a:graphicData uri="http://schemas.openxmlformats.org/drawingml/2006/table">
            <a:tbl>
              <a:tblPr firstRow="1" bandRow="1">
                <a:tableStyleId>{5C22544A-7EE6-4342-B048-85BDC9FD1C3A}</a:tableStyleId>
              </a:tblPr>
              <a:tblGrid>
                <a:gridCol w="832512"/>
                <a:gridCol w="8584442"/>
              </a:tblGrid>
              <a:tr h="100995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mn-lt"/>
                          <a:cs typeface="Courier New" pitchFamily="49" charset="0"/>
                        </a:rPr>
                        <a:t>Класс </a:t>
                      </a:r>
                      <a:r>
                        <a:rPr lang="en-US" sz="1500" b="0" spc="0" smtClean="0">
                          <a:solidFill>
                            <a:schemeClr val="accent4"/>
                          </a:solidFill>
                          <a:latin typeface="+mn-lt"/>
                          <a:cs typeface="Courier New" pitchFamily="49" charset="0"/>
                        </a:rPr>
                        <a:t>Throwable </a:t>
                      </a:r>
                      <a:r>
                        <a:rPr lang="ru-RU" sz="1500" b="0" spc="0" smtClean="0">
                          <a:solidFill>
                            <a:schemeClr val="accent4"/>
                          </a:solidFill>
                          <a:latin typeface="+mn-lt"/>
                          <a:cs typeface="Courier New" pitchFamily="49" charset="0"/>
                        </a:rPr>
                        <a:t>включает</a:t>
                      </a:r>
                      <a:r>
                        <a:rPr lang="ru-RU" sz="1500" b="0" spc="0" baseline="0" smtClean="0">
                          <a:solidFill>
                            <a:schemeClr val="accent4"/>
                          </a:solidFill>
                          <a:latin typeface="+mn-lt"/>
                          <a:cs typeface="Courier New" pitchFamily="49" charset="0"/>
                        </a:rPr>
                        <a:t> поле </a:t>
                      </a:r>
                      <a:r>
                        <a:rPr lang="en-US" sz="1500" b="0" spc="0" smtClean="0">
                          <a:solidFill>
                            <a:schemeClr val="accent4"/>
                          </a:solidFill>
                          <a:latin typeface="+mn-lt"/>
                          <a:cs typeface="Courier New" pitchFamily="49" charset="0"/>
                        </a:rPr>
                        <a:t>cause</a:t>
                      </a:r>
                      <a:r>
                        <a:rPr lang="ru-RU" sz="1500" b="0" spc="0" smtClean="0">
                          <a:solidFill>
                            <a:schemeClr val="accent4"/>
                          </a:solidFill>
                          <a:latin typeface="+mn-lt"/>
                          <a:cs typeface="Courier New" pitchFamily="49" charset="0"/>
                        </a:rPr>
                        <a:t> типа </a:t>
                      </a:r>
                      <a:r>
                        <a:rPr lang="en-US" sz="1500" b="0" spc="0" smtClean="0">
                          <a:solidFill>
                            <a:schemeClr val="accent4"/>
                          </a:solidFill>
                          <a:latin typeface="+mn-lt"/>
                          <a:cs typeface="Courier New" pitchFamily="49" charset="0"/>
                        </a:rPr>
                        <a:t>Throwable</a:t>
                      </a:r>
                      <a:r>
                        <a:rPr lang="ru-RU" sz="1500" b="0" spc="0" baseline="0" smtClean="0">
                          <a:solidFill>
                            <a:schemeClr val="accent4"/>
                          </a:solidFill>
                          <a:latin typeface="+mn-lt"/>
                          <a:cs typeface="Courier New" pitchFamily="49" charset="0"/>
                        </a:rPr>
                        <a:t> для хранения ссылки на другое исключение которое является его причиной. </a:t>
                      </a:r>
                      <a:r>
                        <a:rPr lang="ru-RU" sz="1500" b="0" spc="0" smtClean="0">
                          <a:solidFill>
                            <a:schemeClr val="accent4"/>
                          </a:solidFill>
                          <a:latin typeface="+mn-lt"/>
                          <a:cs typeface="Courier New" pitchFamily="49" charset="0"/>
                        </a:rPr>
                        <a:t>Причину исключения можно задать либо в конструкторе или с помощью</a:t>
                      </a:r>
                      <a:r>
                        <a:rPr lang="ru-RU" sz="1500" b="0" spc="0" baseline="0" smtClean="0">
                          <a:solidFill>
                            <a:schemeClr val="accent4"/>
                          </a:solidFill>
                          <a:latin typeface="+mn-lt"/>
                          <a:cs typeface="Courier New" pitchFamily="49" charset="0"/>
                        </a:rPr>
                        <a:t> метода </a:t>
                      </a:r>
                      <a:r>
                        <a:rPr lang="en-US" sz="1500" b="0" spc="0" smtClean="0">
                          <a:solidFill>
                            <a:schemeClr val="accent4"/>
                          </a:solidFill>
                          <a:latin typeface="+mn-lt"/>
                          <a:cs typeface="Courier New" pitchFamily="49" charset="0"/>
                        </a:rPr>
                        <a:t>initCause(Throwable). </a:t>
                      </a:r>
                      <a:r>
                        <a:rPr lang="ru-RU" sz="1500" b="0" spc="0" smtClean="0">
                          <a:solidFill>
                            <a:schemeClr val="accent4"/>
                          </a:solidFill>
                          <a:latin typeface="+mn-lt"/>
                          <a:cs typeface="Courier New" pitchFamily="49" charset="0"/>
                        </a:rPr>
                        <a:t>Классы</a:t>
                      </a:r>
                      <a:r>
                        <a:rPr lang="ru-RU" sz="1500" b="0" spc="0" baseline="0" smtClean="0">
                          <a:solidFill>
                            <a:schemeClr val="accent4"/>
                          </a:solidFill>
                          <a:latin typeface="+mn-lt"/>
                          <a:cs typeface="Courier New" pitchFamily="49" charset="0"/>
                        </a:rPr>
                        <a:t> потомки </a:t>
                      </a:r>
                      <a:r>
                        <a:rPr lang="en-US" sz="1500" b="0" spc="0" baseline="0" smtClean="0">
                          <a:solidFill>
                            <a:schemeClr val="accent4"/>
                          </a:solidFill>
                          <a:latin typeface="+mn-lt"/>
                          <a:cs typeface="Courier New" pitchFamily="49" charset="0"/>
                        </a:rPr>
                        <a:t>T</a:t>
                      </a:r>
                      <a:r>
                        <a:rPr lang="en-US" sz="1500" b="0" spc="0" smtClean="0">
                          <a:solidFill>
                            <a:schemeClr val="accent4"/>
                          </a:solidFill>
                          <a:latin typeface="+mn-lt"/>
                          <a:cs typeface="Courier New" pitchFamily="49" charset="0"/>
                        </a:rPr>
                        <a:t>hrowable </a:t>
                      </a:r>
                      <a:r>
                        <a:rPr lang="ru-RU" sz="1500" b="0" spc="0" smtClean="0">
                          <a:solidFill>
                            <a:schemeClr val="accent4"/>
                          </a:solidFill>
                          <a:latin typeface="+mn-lt"/>
                          <a:cs typeface="Courier New" pitchFamily="49" charset="0"/>
                        </a:rPr>
                        <a:t>могут определить конструктор принимающий </a:t>
                      </a:r>
                      <a:r>
                        <a:rPr lang="en-US" sz="1500" b="0" spc="0" smtClean="0">
                          <a:solidFill>
                            <a:schemeClr val="accent4"/>
                          </a:solidFill>
                          <a:latin typeface="+mn-lt"/>
                          <a:cs typeface="Courier New" pitchFamily="49" charset="0"/>
                        </a:rPr>
                        <a:t>Throwable</a:t>
                      </a:r>
                      <a:r>
                        <a:rPr lang="en-US" sz="1500" b="0" spc="0" baseline="0" smtClean="0">
                          <a:solidFill>
                            <a:schemeClr val="accent4"/>
                          </a:solidFill>
                          <a:latin typeface="+mn-lt"/>
                          <a:cs typeface="Courier New" pitchFamily="49" charset="0"/>
                        </a:rPr>
                        <a:t> </a:t>
                      </a:r>
                      <a:r>
                        <a:rPr lang="ru-RU" sz="1500" b="0" spc="0" baseline="0" smtClean="0">
                          <a:solidFill>
                            <a:schemeClr val="accent4"/>
                          </a:solidFill>
                          <a:latin typeface="+mn-lt"/>
                          <a:cs typeface="Courier New" pitchFamily="49" charset="0"/>
                        </a:rPr>
                        <a:t>и делегирующий (возможно не напрямую)</a:t>
                      </a:r>
                      <a:r>
                        <a:rPr lang="en-US" sz="1500" b="0" spc="0" smtClean="0">
                          <a:solidFill>
                            <a:schemeClr val="accent4"/>
                          </a:solidFill>
                          <a:latin typeface="+mn-lt"/>
                          <a:cs typeface="Courier New" pitchFamily="49" charset="0"/>
                        </a:rPr>
                        <a:t> </a:t>
                      </a:r>
                      <a:r>
                        <a:rPr lang="ru-RU" sz="1500" b="0" spc="0" smtClean="0">
                          <a:solidFill>
                            <a:schemeClr val="accent4"/>
                          </a:solidFill>
                          <a:latin typeface="+mn-lt"/>
                          <a:cs typeface="Courier New" pitchFamily="49" charset="0"/>
                        </a:rPr>
                        <a:t>задание причины одному из конструкторов </a:t>
                      </a:r>
                      <a:r>
                        <a:rPr lang="en-US" sz="1500" b="0" spc="0" smtClean="0">
                          <a:solidFill>
                            <a:schemeClr val="accent4"/>
                          </a:solidFill>
                          <a:latin typeface="+mn-lt"/>
                          <a:cs typeface="Courier New" pitchFamily="49" charset="0"/>
                        </a:rPr>
                        <a:t>Throwable.</a:t>
                      </a:r>
                      <a:r>
                        <a:rPr lang="ru-RU" sz="1500" b="0" spc="0" smtClean="0">
                          <a:solidFill>
                            <a:schemeClr val="accent4"/>
                          </a:solidFill>
                          <a:latin typeface="+mn-lt"/>
                          <a:cs typeface="Courier New" pitchFamily="49" charset="0"/>
                        </a:rPr>
                        <a:t> При</a:t>
                      </a:r>
                      <a:r>
                        <a:rPr lang="ru-RU" sz="1500" b="0" spc="0" baseline="0" smtClean="0">
                          <a:solidFill>
                            <a:schemeClr val="accent4"/>
                          </a:solidFill>
                          <a:latin typeface="+mn-lt"/>
                          <a:cs typeface="Courier New" pitchFamily="49" charset="0"/>
                        </a:rPr>
                        <a:t> выводе трассировки стека исключения выводится и трассировка стека для исключения которое являлось его причиной.</a:t>
                      </a:r>
                      <a:endParaRPr lang="en-US" sz="1500" b="0" spc="0" baseline="0" smtClean="0">
                        <a:solidFill>
                          <a:schemeClr val="accent4"/>
                        </a:solidFill>
                        <a:latin typeface="+mn-lt"/>
                        <a:cs typeface="Courier New" pitchFamily="49"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
        <p:nvSpPr>
          <p:cNvPr id="10" name="Овал 7"/>
          <p:cNvSpPr/>
          <p:nvPr/>
        </p:nvSpPr>
        <p:spPr bwMode="auto">
          <a:xfrm>
            <a:off x="1869731" y="7137782"/>
            <a:ext cx="576000" cy="576000"/>
          </a:xfrm>
          <a:prstGeom prst="ellipse">
            <a:avLst/>
          </a:prstGeo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1300163"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smtClean="0">
                <a:ln>
                  <a:noFill/>
                </a:ln>
                <a:solidFill>
                  <a:schemeClr val="bg1"/>
                </a:solidFill>
                <a:effectLst/>
                <a:latin typeface="Lucida Bright" pitchFamily="18" charset="0"/>
                <a:ea typeface="Arial Unicode MS" pitchFamily="34" charset="-128"/>
                <a:cs typeface="Tahoma" pitchFamily="34" charset="0"/>
              </a:rPr>
              <a:t>C</a:t>
            </a:r>
            <a:endParaRPr kumimoji="0" lang="ru-RU" sz="3600" b="1" i="0" u="none" strike="noStrike" cap="none" normalizeH="0" baseline="0" smtClean="0">
              <a:ln>
                <a:noFill/>
              </a:ln>
              <a:solidFill>
                <a:schemeClr val="bg1"/>
              </a:solidFill>
              <a:effectLst/>
              <a:latin typeface="Century Gothic" pitchFamily="34" charset="0"/>
              <a:ea typeface="Arial Unicode MS" pitchFamily="34" charset="-128"/>
              <a:cs typeface="Tahoma" pitchFamily="34" charset="0"/>
            </a:endParaRPr>
          </a:p>
        </p:txBody>
      </p:sp>
      <p:sp>
        <p:nvSpPr>
          <p:cNvPr id="14" name="Скругленный прямоугольник 7"/>
          <p:cNvSpPr/>
          <p:nvPr/>
        </p:nvSpPr>
        <p:spPr bwMode="auto">
          <a:xfrm>
            <a:off x="1987410" y="1476139"/>
            <a:ext cx="1626599"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Throwable 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5" name="Скругленный прямоугольник 7"/>
          <p:cNvSpPr/>
          <p:nvPr/>
        </p:nvSpPr>
        <p:spPr bwMode="auto">
          <a:xfrm>
            <a:off x="4637350" y="2638473"/>
            <a:ext cx="1626599"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Throwable 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6" name="Скругленный прямоугольник 7"/>
          <p:cNvSpPr/>
          <p:nvPr/>
        </p:nvSpPr>
        <p:spPr bwMode="auto">
          <a:xfrm>
            <a:off x="5401625" y="3784886"/>
            <a:ext cx="1626599"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Throwable 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7" name="Скругленный прямоугольник 7"/>
          <p:cNvSpPr/>
          <p:nvPr/>
        </p:nvSpPr>
        <p:spPr bwMode="auto">
          <a:xfrm>
            <a:off x="1539309" y="3211680"/>
            <a:ext cx="1951918"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this.cause = 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8" name="Скругленный прямоугольник 7"/>
          <p:cNvSpPr/>
          <p:nvPr/>
        </p:nvSpPr>
        <p:spPr bwMode="auto">
          <a:xfrm>
            <a:off x="1541584" y="4756151"/>
            <a:ext cx="1951918"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this.cause = 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9" name="Блок-схема: процесс 18"/>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Скругленный прямоугольник 7"/>
          <p:cNvSpPr/>
          <p:nvPr/>
        </p:nvSpPr>
        <p:spPr bwMode="auto">
          <a:xfrm>
            <a:off x="6900605" y="5133739"/>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12" name="Скругленный прямоугольник 7"/>
          <p:cNvSpPr/>
          <p:nvPr/>
        </p:nvSpPr>
        <p:spPr bwMode="auto">
          <a:xfrm>
            <a:off x="6901936" y="4944246"/>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13" name="Скругленный прямоугольник 7"/>
          <p:cNvSpPr/>
          <p:nvPr/>
        </p:nvSpPr>
        <p:spPr bwMode="auto">
          <a:xfrm>
            <a:off x="6901936" y="4745471"/>
            <a:ext cx="557780"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solidFill>
                  <a:srgbClr val="000000"/>
                </a:solidFill>
                <a:latin typeface="Courier New" pitchFamily="49" charset="0"/>
                <a:cs typeface="Courier New" pitchFamily="49" charset="0"/>
              </a:rPr>
              <a:t>final</a:t>
            </a:r>
            <a:endParaRPr lang="en-US" sz="1400" b="1" smtClean="0">
              <a:solidFill>
                <a:schemeClr val="tx1">
                  <a:lumMod val="65000"/>
                  <a:lumOff val="35000"/>
                </a:schemeClr>
              </a:solidFill>
              <a:latin typeface="Consolas" pitchFamily="49" charset="0"/>
              <a:cs typeface="Courier New" pitchFamily="49" charset="0"/>
            </a:endParaRPr>
          </a:p>
        </p:txBody>
      </p:sp>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Throwable</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26</a:t>
            </a:fld>
            <a:endParaRPr lang="ru-RU"/>
          </a:p>
        </p:txBody>
      </p:sp>
      <p:sp>
        <p:nvSpPr>
          <p:cNvPr id="8" name="Прямоугольник 8"/>
          <p:cNvSpPr/>
          <p:nvPr/>
        </p:nvSpPr>
        <p:spPr bwMode="auto">
          <a:xfrm>
            <a:off x="630949" y="891714"/>
            <a:ext cx="11901267" cy="8193012"/>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r>
              <a:rPr lang="en-US" sz="1400" b="1" smtClean="0">
                <a:latin typeface="Courier New" pitchFamily="49" charset="0"/>
                <a:cs typeface="Courier New" pitchFamily="49" charset="0"/>
              </a:rPr>
              <a:t>public class Throwable implements Serializable {</a:t>
            </a:r>
          </a:p>
          <a:p>
            <a:pPr>
              <a:lnSpc>
                <a:spcPct val="90000"/>
              </a:lnSpc>
            </a:pPr>
            <a:endParaRPr lang="en-US" sz="1400" b="1" smtClean="0">
              <a:latin typeface="Courier New" pitchFamily="49" charset="0"/>
              <a:cs typeface="Courier New" pitchFamily="49" charset="0"/>
            </a:endParaRPr>
          </a:p>
          <a:p>
            <a:pPr marL="0" lvl="1">
              <a:lnSpc>
                <a:spcPct val="90000"/>
              </a:lnSpc>
            </a:pP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public void printStackTrace(PrintStream s) {</a:t>
            </a:r>
          </a:p>
          <a:p>
            <a:pPr marL="0" lvl="1">
              <a:lnSpc>
                <a:spcPct val="90000"/>
              </a:lnSpc>
            </a:pPr>
            <a:r>
              <a:rPr lang="en-US" sz="1400" b="1" smtClean="0">
                <a:latin typeface="Courier New" pitchFamily="49" charset="0"/>
                <a:cs typeface="Courier New" pitchFamily="49" charset="0"/>
              </a:rPr>
              <a:t>        synchronized (s) {</a:t>
            </a:r>
          </a:p>
          <a:p>
            <a:pPr marL="0" lvl="1">
              <a:lnSpc>
                <a:spcPct val="90000"/>
              </a:lnSpc>
            </a:pPr>
            <a:r>
              <a:rPr lang="en-US" sz="1400" b="1" smtClean="0">
                <a:latin typeface="Courier New" pitchFamily="49" charset="0"/>
                <a:cs typeface="Courier New" pitchFamily="49" charset="0"/>
              </a:rPr>
              <a:t>            s.println(this);</a:t>
            </a:r>
          </a:p>
          <a:p>
            <a:pPr marL="0" lvl="1">
              <a:lnSpc>
                <a:spcPct val="90000"/>
              </a:lnSpc>
            </a:pPr>
            <a:r>
              <a:rPr lang="en-US" sz="1400" b="1" smtClean="0">
                <a:latin typeface="Courier New" pitchFamily="49" charset="0"/>
                <a:cs typeface="Courier New" pitchFamily="49" charset="0"/>
              </a:rPr>
              <a:t>            StackTraceElement[] trace = getOurStackTrace();</a:t>
            </a:r>
          </a:p>
          <a:p>
            <a:pPr marL="0" lvl="1">
              <a:lnSpc>
                <a:spcPct val="90000"/>
              </a:lnSpc>
            </a:pPr>
            <a:r>
              <a:rPr lang="en-US" sz="1400" b="1" smtClean="0">
                <a:latin typeface="Courier New" pitchFamily="49" charset="0"/>
                <a:cs typeface="Courier New" pitchFamily="49" charset="0"/>
              </a:rPr>
              <a:t>            for (int i=0; i &lt; trace.length; i++)</a:t>
            </a:r>
          </a:p>
          <a:p>
            <a:pPr marL="0" lvl="1">
              <a:lnSpc>
                <a:spcPct val="90000"/>
              </a:lnSpc>
            </a:pPr>
            <a:r>
              <a:rPr lang="en-US" sz="1400" b="1" smtClean="0">
                <a:latin typeface="Courier New" pitchFamily="49" charset="0"/>
                <a:cs typeface="Courier New" pitchFamily="49" charset="0"/>
              </a:rPr>
              <a:t>                s.println("\tat " + trace[i]);</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Throwable ourCause = getCause();</a:t>
            </a:r>
          </a:p>
          <a:p>
            <a:pPr marL="0" lvl="1">
              <a:lnSpc>
                <a:spcPct val="90000"/>
              </a:lnSpc>
            </a:pPr>
            <a:r>
              <a:rPr lang="en-US" sz="1400" b="1" smtClean="0">
                <a:latin typeface="Courier New" pitchFamily="49" charset="0"/>
                <a:cs typeface="Courier New" pitchFamily="49" charset="0"/>
              </a:rPr>
              <a:t>            if (ourCause != null)</a:t>
            </a:r>
          </a:p>
          <a:p>
            <a:pPr marL="0" lvl="1">
              <a:lnSpc>
                <a:spcPct val="90000"/>
              </a:lnSpc>
            </a:pPr>
            <a:r>
              <a:rPr lang="en-US" sz="1400" b="1" smtClean="0">
                <a:latin typeface="Courier New" pitchFamily="49" charset="0"/>
                <a:cs typeface="Courier New" pitchFamily="49" charset="0"/>
              </a:rPr>
              <a:t>                ourCause.printStackTraceAsCause(s, trace);</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a:t>
            </a:r>
          </a:p>
          <a:p>
            <a:endParaRPr lang="ru-RU" sz="1400" b="1" smtClean="0">
              <a:latin typeface="Courier New" pitchFamily="49" charset="0"/>
              <a:cs typeface="Courier New" pitchFamily="49" charset="0"/>
            </a:endParaRPr>
          </a:p>
          <a:p>
            <a:r>
              <a:rPr lang="en-US" sz="1400" b="1" smtClean="0">
                <a:latin typeface="Courier New" pitchFamily="49" charset="0"/>
                <a:cs typeface="Courier New" pitchFamily="49" charset="0"/>
              </a:rPr>
              <a:t>    private void printStackTraceAsCause(PrintStream s, StackTraceElement[] causedTrace) {</a:t>
            </a:r>
          </a:p>
          <a:p>
            <a:r>
              <a:rPr lang="en-US" sz="1400" b="1" smtClean="0">
                <a:latin typeface="Courier New" pitchFamily="49" charset="0"/>
                <a:cs typeface="Courier New" pitchFamily="49" charset="0"/>
              </a:rPr>
              <a:t>     </a:t>
            </a: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StackTraceElement[] trace = getOurStackTrace();</a:t>
            </a:r>
          </a:p>
          <a:p>
            <a:r>
              <a:rPr lang="en-US" sz="1400" b="1" smtClean="0">
                <a:latin typeface="Courier New" pitchFamily="49" charset="0"/>
                <a:cs typeface="Courier New" pitchFamily="49" charset="0"/>
              </a:rPr>
              <a:t>        int m = trace.length-1, n = causedTrace.length-1;</a:t>
            </a:r>
          </a:p>
          <a:p>
            <a:r>
              <a:rPr lang="en-US" sz="1400" b="1" smtClean="0">
                <a:latin typeface="Courier New" pitchFamily="49" charset="0"/>
                <a:cs typeface="Courier New" pitchFamily="49" charset="0"/>
              </a:rPr>
              <a:t>        while (m &gt;= 0 &amp;&amp; n &gt;=0 &amp;&amp; trace[m].equals(causedTrace[n])) {</a:t>
            </a:r>
          </a:p>
          <a:p>
            <a:r>
              <a:rPr lang="en-US" sz="1400" b="1" smtClean="0">
                <a:latin typeface="Courier New" pitchFamily="49" charset="0"/>
                <a:cs typeface="Courier New" pitchFamily="49" charset="0"/>
              </a:rPr>
              <a:t>            m--; n--;</a:t>
            </a:r>
          </a:p>
          <a:p>
            <a:r>
              <a:rPr lang="en-US" sz="1400" b="1" smtClean="0">
                <a:latin typeface="Courier New" pitchFamily="49" charset="0"/>
                <a:cs typeface="Courier New" pitchFamily="49" charset="0"/>
              </a:rPr>
              <a:t>        }</a:t>
            </a:r>
          </a:p>
          <a:p>
            <a:r>
              <a:rPr lang="en-US" sz="1400" b="1" smtClean="0">
                <a:latin typeface="Courier New" pitchFamily="49" charset="0"/>
                <a:cs typeface="Courier New" pitchFamily="49" charset="0"/>
              </a:rPr>
              <a:t>        int framesInCommon = trace.length - 1 - m;</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s.println("Caused by: " + this);</a:t>
            </a:r>
          </a:p>
          <a:p>
            <a:r>
              <a:rPr lang="nn-NO" sz="1400" b="1" smtClean="0">
                <a:latin typeface="Courier New" pitchFamily="49" charset="0"/>
                <a:cs typeface="Courier New" pitchFamily="49" charset="0"/>
              </a:rPr>
              <a:t>        for (int i=0; i &lt;= m; i++)</a:t>
            </a:r>
          </a:p>
          <a:p>
            <a:r>
              <a:rPr lang="en-US" sz="1400" b="1" smtClean="0">
                <a:latin typeface="Courier New" pitchFamily="49" charset="0"/>
                <a:cs typeface="Courier New" pitchFamily="49" charset="0"/>
              </a:rPr>
              <a:t>            s.println("\tat " + trace[i]);</a:t>
            </a:r>
          </a:p>
          <a:p>
            <a:r>
              <a:rPr lang="en-US" sz="1400" b="1" smtClean="0">
                <a:latin typeface="Courier New" pitchFamily="49" charset="0"/>
                <a:cs typeface="Courier New" pitchFamily="49" charset="0"/>
              </a:rPr>
              <a:t>        if (framesInCommon != 0)</a:t>
            </a:r>
          </a:p>
          <a:p>
            <a:r>
              <a:rPr lang="en-US" sz="1400" b="1" smtClean="0">
                <a:latin typeface="Courier New" pitchFamily="49" charset="0"/>
                <a:cs typeface="Courier New" pitchFamily="49" charset="0"/>
              </a:rPr>
              <a:t>            s.println("\t... " + framesInCommon + " more");</a:t>
            </a:r>
          </a:p>
          <a:p>
            <a:endParaRPr lang="en-US"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Throwable ourCause = getCause();</a:t>
            </a:r>
          </a:p>
          <a:p>
            <a:r>
              <a:rPr lang="en-US" sz="1400" b="1" smtClean="0">
                <a:latin typeface="Courier New" pitchFamily="49" charset="0"/>
                <a:cs typeface="Courier New" pitchFamily="49" charset="0"/>
              </a:rPr>
              <a:t>        if (ourCause != null)</a:t>
            </a:r>
          </a:p>
          <a:p>
            <a:r>
              <a:rPr lang="en-US" sz="1400" b="1" smtClean="0">
                <a:latin typeface="Courier New" pitchFamily="49" charset="0"/>
                <a:cs typeface="Courier New" pitchFamily="49" charset="0"/>
              </a:rPr>
              <a:t>            ourCause.printStackTraceAsCause(s, trace);</a:t>
            </a:r>
          </a:p>
          <a:p>
            <a:r>
              <a:rPr lang="en-US" sz="1400" b="1" smtClean="0">
                <a:latin typeface="Courier New" pitchFamily="49" charset="0"/>
                <a:cs typeface="Courier New" pitchFamily="49" charset="0"/>
              </a:rPr>
              <a:t>    }</a:t>
            </a:r>
            <a:endParaRPr lang="ru-RU" sz="1400" b="1" smtClean="0">
              <a:latin typeface="Courier New" pitchFamily="49" charset="0"/>
              <a:cs typeface="Courier New" pitchFamily="49" charset="0"/>
            </a:endParaRPr>
          </a:p>
          <a:p>
            <a:endParaRPr lang="ru-RU" sz="1400" b="1" smtClean="0">
              <a:latin typeface="Courier New" pitchFamily="49" charset="0"/>
              <a:cs typeface="Courier New" pitchFamily="49" charset="0"/>
            </a:endParaRPr>
          </a:p>
          <a:p>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public Throwable getCause() {</a:t>
            </a:r>
          </a:p>
          <a:p>
            <a:r>
              <a:rPr lang="en-US" sz="1400" b="1" smtClean="0">
                <a:latin typeface="Courier New" pitchFamily="49" charset="0"/>
                <a:cs typeface="Courier New" pitchFamily="49" charset="0"/>
              </a:rPr>
              <a:t>        return (cause==this ? null : cause);</a:t>
            </a:r>
          </a:p>
          <a:p>
            <a:r>
              <a:rPr lang="en-US" sz="1400" b="1" smtClean="0">
                <a:latin typeface="Courier New" pitchFamily="49" charset="0"/>
                <a:cs typeface="Courier New" pitchFamily="49" charset="0"/>
              </a:rPr>
              <a:t>    }</a:t>
            </a:r>
          </a:p>
          <a:p>
            <a:r>
              <a:rPr lang="en-US" sz="1400" b="1" smtClean="0">
                <a:latin typeface="Courier New" pitchFamily="49" charset="0"/>
                <a:cs typeface="Courier New" pitchFamily="49" charset="0"/>
              </a:rPr>
              <a:t>}</a:t>
            </a:r>
          </a:p>
        </p:txBody>
      </p:sp>
      <p:sp>
        <p:nvSpPr>
          <p:cNvPr id="9" name="Скругленный прямоугольник 7"/>
          <p:cNvSpPr/>
          <p:nvPr/>
        </p:nvSpPr>
        <p:spPr bwMode="auto">
          <a:xfrm>
            <a:off x="3395404" y="3020611"/>
            <a:ext cx="2385678"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printStackTraceAsCause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0" name="Скругленный прямоугольник 7"/>
          <p:cNvSpPr/>
          <p:nvPr/>
        </p:nvSpPr>
        <p:spPr bwMode="auto">
          <a:xfrm>
            <a:off x="2510574" y="3828103"/>
            <a:ext cx="2385678" cy="238363"/>
          </a:xfrm>
          <a:prstGeom prst="round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defTabSz="1300163"/>
            <a:r>
              <a:rPr lang="en-US" sz="1400" b="1" smtClean="0">
                <a:latin typeface="Courier New" pitchFamily="49" charset="0"/>
                <a:cs typeface="Courier New" pitchFamily="49" charset="0"/>
              </a:rPr>
              <a:t>printStackTraceAsCause</a:t>
            </a:r>
            <a:endParaRPr lang="en-US" sz="1400" b="1" smtClean="0">
              <a:solidFill>
                <a:schemeClr val="tx1">
                  <a:lumMod val="65000"/>
                  <a:lumOff val="35000"/>
                </a:schemeClr>
              </a:solidFill>
              <a:latin typeface="Consolas" pitchFamily="49" charset="0"/>
              <a:cs typeface="Courier New" pitchFamily="49" charset="0"/>
            </a:endParaRPr>
          </a:p>
        </p:txBody>
      </p:sp>
      <p:sp>
        <p:nvSpPr>
          <p:cNvPr id="14" name="Блок-схема: процесс 13"/>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Сцепленные исключения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27</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6340197"/>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ChainedExceptionDemo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methodA()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"Originating the exception in methodA()"</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"Thrown from methodA()"</a:t>
            </a:r>
            <a:r>
              <a:rPr lang="en-US" sz="1400" b="1" smtClean="0">
                <a:solidFill>
                  <a:srgbClr val="000000"/>
                </a:solidFill>
                <a:latin typeface="Courier New"/>
              </a:rPr>
              <a:t>);</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methodB()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"Throwing new exception in methodB()"</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"Thrown from methodB()"</a:t>
            </a:r>
            <a:r>
              <a:rPr lang="en-US" sz="1400" b="1" smtClean="0">
                <a:solidFill>
                  <a:srgbClr val="000000"/>
                </a:solidFill>
                <a:latin typeface="Courier New"/>
              </a:rPr>
              <a:t>, e);</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methodC()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methodB();</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"Throwing new exception in methodC()"</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RuntimeException(</a:t>
            </a:r>
            <a:r>
              <a:rPr lang="en-US" sz="1400" b="1" smtClean="0">
                <a:solidFill>
                  <a:srgbClr val="2A00FF"/>
                </a:solidFill>
                <a:latin typeface="Courier New"/>
              </a:rPr>
              <a:t>"Thrown from methodC()"</a:t>
            </a:r>
            <a:r>
              <a:rPr lang="en-US" sz="1400" b="1" smtClean="0">
                <a:solidFill>
                  <a:srgbClr val="000000"/>
                </a:solidFill>
                <a:latin typeface="Courier New"/>
              </a:rPr>
              <a:t>, e);</a:t>
            </a:r>
          </a:p>
          <a:p>
            <a:r>
              <a:rPr lang="en-US" sz="1400" b="1" smtClean="0">
                <a:solidFill>
                  <a:srgbClr val="000000"/>
                </a:solidFill>
                <a:latin typeface="Courier New"/>
              </a:rPr>
              <a:t>        }</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methodC();</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Сцепленные исключения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28</a:t>
            </a:fld>
            <a:endParaRPr lang="ru-RU"/>
          </a:p>
        </p:txBody>
      </p:sp>
      <p:sp>
        <p:nvSpPr>
          <p:cNvPr id="6" name="Прямоугольник 10"/>
          <p:cNvSpPr/>
          <p:nvPr/>
        </p:nvSpPr>
        <p:spPr bwMode="auto">
          <a:xfrm>
            <a:off x="586855" y="1392024"/>
            <a:ext cx="11900848" cy="3539430"/>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solidFill>
                  <a:srgbClr val="000000"/>
                </a:solidFill>
                <a:latin typeface="Courier New"/>
              </a:rPr>
              <a:t>Originating the exception in methodA()</a:t>
            </a:r>
          </a:p>
          <a:p>
            <a:r>
              <a:rPr lang="en-US" sz="1400" b="1" smtClean="0">
                <a:solidFill>
                  <a:srgbClr val="000000"/>
                </a:solidFill>
                <a:latin typeface="Courier New"/>
              </a:rPr>
              <a:t>Throwing new exception in methodB()</a:t>
            </a:r>
          </a:p>
          <a:p>
            <a:r>
              <a:rPr lang="en-US" sz="1400" b="1" smtClean="0">
                <a:solidFill>
                  <a:srgbClr val="000000"/>
                </a:solidFill>
                <a:latin typeface="Courier New"/>
              </a:rPr>
              <a:t>Throwing new exception in methodC()</a:t>
            </a:r>
          </a:p>
          <a:p>
            <a:r>
              <a:rPr lang="en-US" sz="1400" b="1" smtClean="0">
                <a:solidFill>
                  <a:srgbClr val="FF0000"/>
                </a:solidFill>
                <a:latin typeface="Courier New"/>
              </a:rPr>
              <a:t>Exception in thread "main" </a:t>
            </a:r>
            <a:r>
              <a:rPr lang="en-US" sz="1400" b="1" u="sng" smtClean="0">
                <a:solidFill>
                  <a:srgbClr val="000080"/>
                </a:solidFill>
                <a:latin typeface="Courier New"/>
              </a:rPr>
              <a:t>java.lang.RuntimeException</a:t>
            </a:r>
            <a:r>
              <a:rPr lang="en-US" sz="1400" b="1" u="sng" smtClean="0">
                <a:solidFill>
                  <a:srgbClr val="FF0000"/>
                </a:solidFill>
                <a:latin typeface="Courier New"/>
              </a:rPr>
              <a:t>: Thrown from methodC()</a:t>
            </a:r>
          </a:p>
          <a:p>
            <a:r>
              <a:rPr lang="en-US" sz="1400" b="1" smtClean="0">
                <a:solidFill>
                  <a:srgbClr val="FF0000"/>
                </a:solidFill>
                <a:latin typeface="Courier New"/>
              </a:rPr>
              <a:t>at classes.ChainedExceptionDemo.methodC(</a:t>
            </a:r>
            <a:r>
              <a:rPr lang="en-US" sz="1400" b="1" u="sng" smtClean="0">
                <a:solidFill>
                  <a:srgbClr val="000080"/>
                </a:solidFill>
                <a:latin typeface="Courier New"/>
              </a:rPr>
              <a:t>ChainedExceptionDemo.java:27</a:t>
            </a:r>
            <a:r>
              <a:rPr lang="en-US" sz="1400" b="1" u="sng" smtClean="0">
                <a:solidFill>
                  <a:srgbClr val="FF0000"/>
                </a:solidFill>
                <a:latin typeface="Courier New"/>
              </a:rPr>
              <a:t>)</a:t>
            </a:r>
          </a:p>
          <a:p>
            <a:r>
              <a:rPr lang="en-US" sz="1400" b="1" smtClean="0">
                <a:solidFill>
                  <a:srgbClr val="FF0000"/>
                </a:solidFill>
                <a:latin typeface="Courier New"/>
              </a:rPr>
              <a:t>at classes.ChainedExceptionDemo.main(</a:t>
            </a:r>
            <a:r>
              <a:rPr lang="en-US" sz="1400" b="1" u="sng" smtClean="0">
                <a:solidFill>
                  <a:srgbClr val="000080"/>
                </a:solidFill>
                <a:latin typeface="Courier New"/>
              </a:rPr>
              <a:t>ChainedExceptionDemo.java:32</a:t>
            </a:r>
            <a:r>
              <a:rPr lang="en-US" sz="1400" b="1" u="sng" smtClean="0">
                <a:solidFill>
                  <a:srgbClr val="FF0000"/>
                </a:solidFill>
                <a:latin typeface="Courier New"/>
              </a:rPr>
              <a:t>)</a:t>
            </a:r>
          </a:p>
          <a:p>
            <a:r>
              <a:rPr lang="en-US" sz="1400" b="1" smtClean="0">
                <a:solidFill>
                  <a:srgbClr val="FF0000"/>
                </a:solidFill>
                <a:latin typeface="Courier New"/>
              </a:rPr>
              <a:t>Caused by: </a:t>
            </a:r>
            <a:r>
              <a:rPr lang="en-US" sz="1400" b="1" u="sng" smtClean="0">
                <a:solidFill>
                  <a:srgbClr val="000080"/>
                </a:solidFill>
                <a:latin typeface="Courier New"/>
              </a:rPr>
              <a:t>java.lang.Exception</a:t>
            </a:r>
            <a:r>
              <a:rPr lang="en-US" sz="1400" b="1" u="sng" smtClean="0">
                <a:solidFill>
                  <a:srgbClr val="FF0000"/>
                </a:solidFill>
                <a:latin typeface="Courier New"/>
              </a:rPr>
              <a:t>: Thrown from methodB()</a:t>
            </a:r>
          </a:p>
          <a:p>
            <a:r>
              <a:rPr lang="en-US" sz="1400" b="1" smtClean="0">
                <a:solidFill>
                  <a:srgbClr val="FF0000"/>
                </a:solidFill>
                <a:latin typeface="Courier New"/>
              </a:rPr>
              <a:t>at classes.ChainedExceptionDemo.methodB(</a:t>
            </a:r>
            <a:r>
              <a:rPr lang="en-US" sz="1400" b="1" u="sng" smtClean="0">
                <a:solidFill>
                  <a:srgbClr val="000080"/>
                </a:solidFill>
                <a:latin typeface="Courier New"/>
              </a:rPr>
              <a:t>ChainedExceptionDemo.java:18</a:t>
            </a:r>
            <a:r>
              <a:rPr lang="en-US" sz="1400" b="1" u="sng" smtClean="0">
                <a:solidFill>
                  <a:srgbClr val="FF0000"/>
                </a:solidFill>
                <a:latin typeface="Courier New"/>
              </a:rPr>
              <a:t>)</a:t>
            </a:r>
          </a:p>
          <a:p>
            <a:r>
              <a:rPr lang="en-US" sz="1400" b="1" smtClean="0">
                <a:solidFill>
                  <a:srgbClr val="FF0000"/>
                </a:solidFill>
                <a:latin typeface="Courier New"/>
              </a:rPr>
              <a:t>at classes.ChainedExceptionDemo.methodC(</a:t>
            </a:r>
            <a:r>
              <a:rPr lang="en-US" sz="1400" b="1" u="sng" smtClean="0">
                <a:solidFill>
                  <a:srgbClr val="000080"/>
                </a:solidFill>
                <a:latin typeface="Courier New"/>
              </a:rPr>
              <a:t>ChainedExceptionDemo.java:24</a:t>
            </a:r>
            <a:r>
              <a:rPr lang="en-US" sz="1400" b="1" u="sng" smtClean="0">
                <a:solidFill>
                  <a:srgbClr val="FF0000"/>
                </a:solidFill>
                <a:latin typeface="Courier New"/>
              </a:rPr>
              <a:t>)</a:t>
            </a:r>
          </a:p>
          <a:p>
            <a:r>
              <a:rPr lang="en-US" sz="1400" b="1" smtClean="0">
                <a:solidFill>
                  <a:srgbClr val="FF0000"/>
                </a:solidFill>
                <a:latin typeface="Courier New"/>
              </a:rPr>
              <a:t>... 1 more</a:t>
            </a:r>
          </a:p>
          <a:p>
            <a:r>
              <a:rPr lang="en-US" sz="1400" b="1" smtClean="0">
                <a:solidFill>
                  <a:srgbClr val="FF0000"/>
                </a:solidFill>
                <a:latin typeface="Courier New"/>
              </a:rPr>
              <a:t>Caused by: </a:t>
            </a:r>
            <a:r>
              <a:rPr lang="en-US" sz="1400" b="1" u="sng" smtClean="0">
                <a:solidFill>
                  <a:srgbClr val="000080"/>
                </a:solidFill>
                <a:latin typeface="Courier New"/>
              </a:rPr>
              <a:t>java.lang.Exception</a:t>
            </a:r>
            <a:r>
              <a:rPr lang="en-US" sz="1400" b="1" u="sng" smtClean="0">
                <a:solidFill>
                  <a:srgbClr val="FF0000"/>
                </a:solidFill>
                <a:latin typeface="Courier New"/>
              </a:rPr>
              <a:t>: Thrown from methodA()</a:t>
            </a:r>
          </a:p>
          <a:p>
            <a:r>
              <a:rPr lang="en-US" sz="1400" b="1" smtClean="0">
                <a:solidFill>
                  <a:srgbClr val="FF0000"/>
                </a:solidFill>
                <a:latin typeface="Courier New"/>
              </a:rPr>
              <a:t>at classes.ChainedExceptionDemo.methodA(</a:t>
            </a:r>
            <a:r>
              <a:rPr lang="en-US" sz="1400" b="1" u="sng" smtClean="0">
                <a:solidFill>
                  <a:srgbClr val="000080"/>
                </a:solidFill>
                <a:latin typeface="Courier New"/>
              </a:rPr>
              <a:t>ChainedExceptionDemo.java:10</a:t>
            </a:r>
            <a:r>
              <a:rPr lang="en-US" sz="1400" b="1" u="sng" smtClean="0">
                <a:solidFill>
                  <a:srgbClr val="FF0000"/>
                </a:solidFill>
                <a:latin typeface="Courier New"/>
              </a:rPr>
              <a:t>)</a:t>
            </a:r>
          </a:p>
          <a:p>
            <a:r>
              <a:rPr lang="en-US" sz="1400" b="1" smtClean="0">
                <a:solidFill>
                  <a:srgbClr val="FF0000"/>
                </a:solidFill>
                <a:latin typeface="Courier New"/>
              </a:rPr>
              <a:t>at classes.ChainedExceptionDemo.methodB(</a:t>
            </a:r>
            <a:r>
              <a:rPr lang="en-US" sz="1400" b="1" u="sng" smtClean="0">
                <a:solidFill>
                  <a:srgbClr val="000080"/>
                </a:solidFill>
                <a:latin typeface="Courier New"/>
              </a:rPr>
              <a:t>ChainedExceptionDemo.java:15</a:t>
            </a:r>
            <a:r>
              <a:rPr lang="en-US" sz="1400" b="1" u="sng" smtClean="0">
                <a:solidFill>
                  <a:srgbClr val="FF0000"/>
                </a:solidFill>
                <a:latin typeface="Courier New"/>
              </a:rPr>
              <a:t>)</a:t>
            </a:r>
          </a:p>
          <a:p>
            <a:r>
              <a:rPr lang="en-US" sz="1400" b="1" smtClean="0">
                <a:solidFill>
                  <a:srgbClr val="FF0000"/>
                </a:solidFill>
                <a:latin typeface="Courier New"/>
              </a:rPr>
              <a:t>... 2 more</a:t>
            </a:r>
            <a:endParaRPr lang="ru-RU" sz="1400" b="1" smtClean="0">
              <a:solidFill>
                <a:srgbClr val="FF0000"/>
              </a:solidFill>
              <a:latin typeface="Courier New"/>
            </a:endParaRPr>
          </a:p>
          <a:p>
            <a:endParaRPr lang="en-US" sz="1400" b="1" smtClean="0">
              <a:latin typeface="Courier New" pitchFamily="49" charset="0"/>
              <a:cs typeface="Courier New" pitchFamily="49"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Throwable</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a:t>
            </a:fld>
            <a:endParaRPr lang="ru-RU"/>
          </a:p>
        </p:txBody>
      </p:sp>
      <p:sp>
        <p:nvSpPr>
          <p:cNvPr id="8" name="Прямоугольник 8"/>
          <p:cNvSpPr/>
          <p:nvPr/>
        </p:nvSpPr>
        <p:spPr bwMode="auto">
          <a:xfrm>
            <a:off x="630949" y="1314802"/>
            <a:ext cx="11901267" cy="5866221"/>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public class Throwable implements Serializable {</a:t>
            </a:r>
          </a:p>
          <a:p>
            <a:pPr>
              <a:lnSpc>
                <a:spcPct val="90000"/>
              </a:lnSpc>
            </a:pPr>
            <a:endParaRPr lang="en-US" sz="1400" b="1" smtClean="0">
              <a:latin typeface="Courier New" pitchFamily="49" charset="0"/>
              <a:cs typeface="Courier New" pitchFamily="49" charset="0"/>
            </a:endParaRPr>
          </a:p>
          <a:p>
            <a:pPr>
              <a:lnSpc>
                <a:spcPct val="90000"/>
              </a:lnSpc>
            </a:pPr>
            <a:r>
              <a:rPr lang="en-US" sz="1400" b="1" smtClean="0">
                <a:latin typeface="Courier New" pitchFamily="49" charset="0"/>
                <a:cs typeface="Courier New" pitchFamily="49" charset="0"/>
              </a:rPr>
              <a:t>    private String detailMessage;</a:t>
            </a:r>
          </a:p>
          <a:p>
            <a:pPr>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public Throwable() {</a:t>
            </a:r>
          </a:p>
          <a:p>
            <a:pPr marL="0" lvl="1">
              <a:lnSpc>
                <a:spcPct val="90000"/>
              </a:lnSpc>
            </a:pPr>
            <a:r>
              <a:rPr lang="en-US" sz="1400" b="1" smtClean="0">
                <a:latin typeface="Courier New" pitchFamily="49" charset="0"/>
                <a:cs typeface="Courier New" pitchFamily="49" charset="0"/>
              </a:rPr>
              <a:t>        fillInStackTrace();</a:t>
            </a:r>
          </a:p>
          <a:p>
            <a:pPr marL="0" lvl="1">
              <a:lnSpc>
                <a:spcPct val="90000"/>
              </a:lnSpc>
            </a:pPr>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Throwable(String message) {</a:t>
            </a:r>
          </a:p>
          <a:p>
            <a:pPr marL="0" lvl="1">
              <a:lnSpc>
                <a:spcPct val="90000"/>
              </a:lnSpc>
            </a:pPr>
            <a:r>
              <a:rPr lang="en-US" sz="1400" b="1" smtClean="0">
                <a:latin typeface="Courier New" pitchFamily="49" charset="0"/>
                <a:cs typeface="Courier New" pitchFamily="49" charset="0"/>
              </a:rPr>
              <a:t>        fillInStackTrace();</a:t>
            </a:r>
          </a:p>
          <a:p>
            <a:pPr marL="0" lvl="1">
              <a:lnSpc>
                <a:spcPct val="90000"/>
              </a:lnSpc>
            </a:pPr>
            <a:r>
              <a:rPr lang="en-US" sz="1400" b="1" smtClean="0">
                <a:latin typeface="Courier New" pitchFamily="49" charset="0"/>
                <a:cs typeface="Courier New" pitchFamily="49" charset="0"/>
              </a:rPr>
              <a:t>        detailMessage = message;</a:t>
            </a:r>
          </a:p>
          <a:p>
            <a:pPr marL="0" lvl="1">
              <a:lnSpc>
                <a:spcPct val="90000"/>
              </a:lnSpc>
            </a:pPr>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public String getMessage() {</a:t>
            </a:r>
          </a:p>
          <a:p>
            <a:r>
              <a:rPr lang="en-US" sz="1400" b="1" smtClean="0">
                <a:latin typeface="Courier New" pitchFamily="49" charset="0"/>
                <a:cs typeface="Courier New" pitchFamily="49" charset="0"/>
              </a:rPr>
              <a:t>        return detailMessage;</a:t>
            </a:r>
          </a:p>
          <a:p>
            <a:r>
              <a:rPr lang="en-US" sz="1400" b="1" smtClean="0">
                <a:latin typeface="Courier New" pitchFamily="49" charset="0"/>
                <a:cs typeface="Courier New" pitchFamily="49" charset="0"/>
              </a:rPr>
              <a:t>    }</a:t>
            </a:r>
          </a:p>
          <a:p>
            <a:endParaRPr lang="en-US" sz="1400" b="1" smtClean="0">
              <a:latin typeface="Courier New" pitchFamily="49" charset="0"/>
              <a:cs typeface="Courier New" pitchFamily="49" charset="0"/>
            </a:endParaRPr>
          </a:p>
          <a:p>
            <a:r>
              <a:rPr lang="en-US" sz="1400" b="1" smtClean="0">
                <a:latin typeface="Courier New" pitchFamily="49" charset="0"/>
                <a:cs typeface="Courier New" pitchFamily="49" charset="0"/>
              </a:rPr>
              <a:t>    public String getLocalizedMessage() {</a:t>
            </a:r>
          </a:p>
          <a:p>
            <a:r>
              <a:rPr lang="en-US" sz="1400" b="1" smtClean="0">
                <a:latin typeface="Courier New" pitchFamily="49" charset="0"/>
                <a:cs typeface="Courier New" pitchFamily="49" charset="0"/>
              </a:rPr>
              <a:t>        return getMessage();</a:t>
            </a:r>
          </a:p>
          <a:p>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String toString() {</a:t>
            </a:r>
          </a:p>
          <a:p>
            <a:pPr marL="0" lvl="1">
              <a:lnSpc>
                <a:spcPct val="90000"/>
              </a:lnSpc>
            </a:pPr>
            <a:r>
              <a:rPr lang="en-US" sz="1400" b="1" smtClean="0">
                <a:latin typeface="Courier New" pitchFamily="49" charset="0"/>
                <a:cs typeface="Courier New" pitchFamily="49" charset="0"/>
              </a:rPr>
              <a:t>        String s = getClass().getName();</a:t>
            </a:r>
          </a:p>
          <a:p>
            <a:pPr marL="0" lvl="1">
              <a:lnSpc>
                <a:spcPct val="90000"/>
              </a:lnSpc>
            </a:pPr>
            <a:r>
              <a:rPr lang="en-US" sz="1400" b="1" smtClean="0">
                <a:latin typeface="Courier New" pitchFamily="49" charset="0"/>
                <a:cs typeface="Courier New" pitchFamily="49" charset="0"/>
              </a:rPr>
              <a:t>        String message = getLocalizedMessage();</a:t>
            </a:r>
          </a:p>
          <a:p>
            <a:pPr marL="0" lvl="1">
              <a:lnSpc>
                <a:spcPct val="90000"/>
              </a:lnSpc>
            </a:pPr>
            <a:r>
              <a:rPr lang="en-US" sz="1400" b="1" smtClean="0">
                <a:latin typeface="Courier New" pitchFamily="49" charset="0"/>
                <a:cs typeface="Courier New" pitchFamily="49" charset="0"/>
              </a:rPr>
              <a:t>        return (message != null) ? (s + ": " + message) : s;</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a:t>
            </a:r>
          </a:p>
          <a:p>
            <a:pPr marL="0" lvl="1">
              <a:lnSpc>
                <a:spcPct val="90000"/>
              </a:lnSpc>
            </a:pPr>
            <a:endParaRPr lang="en-US" sz="1400" b="1" smtClean="0">
              <a:latin typeface="Courier New" pitchFamily="49" charset="0"/>
              <a:cs typeface="Courier New" pitchFamily="49"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Получение информации об исключении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3108543"/>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ExceptionMethodsDemo {</a:t>
            </a: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r>
              <a:rPr lang="en-US" sz="1400" b="1" smtClean="0">
                <a:solidFill>
                  <a:srgbClr val="2A00FF"/>
                </a:solidFill>
                <a:latin typeface="Courier New"/>
              </a:rPr>
              <a:t>"My Exception"</a:t>
            </a:r>
            <a:r>
              <a:rPr lang="en-US" sz="1400" b="1" smtClean="0">
                <a:solidFill>
                  <a:srgbClr val="000000"/>
                </a:solidFill>
                <a:latin typeface="Courier New"/>
              </a:rPr>
              <a:t>);</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endParaRPr lang="en-US" sz="1400" b="1" smtClean="0">
              <a:latin typeface="Courier New"/>
            </a:endParaRP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"Caught Exception"</a:t>
            </a:r>
            <a:r>
              <a:rPr lang="en-US" sz="1400" b="1" smtClean="0">
                <a:solidFill>
                  <a:srgbClr val="000000"/>
                </a:solidFill>
                <a:latin typeface="Courier New"/>
              </a:rPr>
              <a:t>);</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"getMessage():"</a:t>
            </a:r>
            <a:r>
              <a:rPr lang="en-US" sz="1400" b="1" smtClean="0">
                <a:solidFill>
                  <a:srgbClr val="000000"/>
                </a:solidFill>
                <a:latin typeface="Courier New"/>
              </a:rPr>
              <a:t> + e.getMessage());</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"getLocalizedMessage():"</a:t>
            </a:r>
          </a:p>
          <a:p>
            <a:r>
              <a:rPr lang="en-US" sz="1400" b="1" smtClean="0">
                <a:solidFill>
                  <a:srgbClr val="000000"/>
                </a:solidFill>
                <a:latin typeface="Courier New"/>
              </a:rPr>
              <a:t>                    + e.getLocalizedMessage());</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"toString():"</a:t>
            </a:r>
            <a:r>
              <a:rPr lang="en-US" sz="1400" b="1" smtClean="0">
                <a:solidFill>
                  <a:srgbClr val="000000"/>
                </a:solidFill>
                <a:latin typeface="Courier New"/>
              </a:rPr>
              <a:t> + e);</a:t>
            </a:r>
          </a:p>
          <a:p>
            <a:r>
              <a:rPr lang="en-US" sz="1400" b="1" smtClean="0">
                <a:solidFill>
                  <a:srgbClr val="000000"/>
                </a:solidFill>
                <a:latin typeface="Courier New"/>
              </a:rPr>
              <a:t>        }</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7" name="Прямоугольник 10"/>
          <p:cNvSpPr/>
          <p:nvPr/>
        </p:nvSpPr>
        <p:spPr bwMode="auto">
          <a:xfrm>
            <a:off x="600502" y="5213483"/>
            <a:ext cx="11900848" cy="1384995"/>
          </a:xfrm>
          <a:prstGeom prst="rect">
            <a:avLst/>
          </a:prstGeom>
          <a:solidFill>
            <a:srgbClr val="D9D9D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endParaRPr lang="en-US" sz="1400" b="1" smtClean="0">
              <a:latin typeface="Courier New" pitchFamily="49" charset="0"/>
              <a:cs typeface="Courier New" pitchFamily="49" charset="0"/>
            </a:endParaRPr>
          </a:p>
          <a:p>
            <a:r>
              <a:rPr lang="en-US" sz="1400" b="1" smtClean="0">
                <a:solidFill>
                  <a:srgbClr val="000000"/>
                </a:solidFill>
                <a:latin typeface="Courier New"/>
              </a:rPr>
              <a:t>Caught Exception</a:t>
            </a:r>
          </a:p>
          <a:p>
            <a:r>
              <a:rPr lang="en-US" sz="1400" b="1" smtClean="0">
                <a:solidFill>
                  <a:srgbClr val="000000"/>
                </a:solidFill>
                <a:latin typeface="Courier New"/>
              </a:rPr>
              <a:t>getMessage():My Exception</a:t>
            </a:r>
          </a:p>
          <a:p>
            <a:r>
              <a:rPr lang="en-US" sz="1400" b="1" smtClean="0">
                <a:solidFill>
                  <a:srgbClr val="000000"/>
                </a:solidFill>
                <a:latin typeface="Courier New"/>
              </a:rPr>
              <a:t>getLocalizedMessage():My Exception</a:t>
            </a:r>
          </a:p>
          <a:p>
            <a:r>
              <a:rPr lang="en-US" sz="1400" b="1" smtClean="0">
                <a:solidFill>
                  <a:srgbClr val="000000"/>
                </a:solidFill>
                <a:latin typeface="Courier New"/>
              </a:rPr>
              <a:t>toString():</a:t>
            </a:r>
            <a:r>
              <a:rPr lang="en-US" sz="1400" b="1" u="sng" smtClean="0">
                <a:solidFill>
                  <a:srgbClr val="000080"/>
                </a:solidFill>
                <a:latin typeface="Courier New"/>
              </a:rPr>
              <a:t>java.lang.Exception</a:t>
            </a:r>
            <a:r>
              <a:rPr lang="en-US" sz="1400" b="1" u="sng" smtClean="0">
                <a:solidFill>
                  <a:srgbClr val="000000"/>
                </a:solidFill>
                <a:latin typeface="Courier New"/>
              </a:rPr>
              <a:t>: My Exception</a:t>
            </a:r>
          </a:p>
          <a:p>
            <a:endParaRPr lang="en-US" sz="1400" b="1" smtClean="0">
              <a:latin typeface="Courier New" pitchFamily="49" charset="0"/>
              <a:cs typeface="Courier New" pitchFamily="49" charset="0"/>
            </a:endParaRPr>
          </a:p>
        </p:txBody>
      </p:sp>
      <p:sp>
        <p:nvSpPr>
          <p:cNvPr id="9" name="Блок-схема: процесс 8"/>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Стек вызовов</a:t>
            </a:r>
            <a:endParaRPr lang="ru-RU" sz="6000" b="0" smtClean="0">
              <a:solidFill>
                <a:srgbClr val="800000"/>
              </a:solidFill>
              <a:latin typeface="Candara" pitchFamily="34" charset="0"/>
            </a:endParaRP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5</a:t>
            </a:fld>
            <a:endParaRPr lang="ru-RU"/>
          </a:p>
        </p:txBody>
      </p:sp>
      <p:graphicFrame>
        <p:nvGraphicFramePr>
          <p:cNvPr id="5" name="Таблица 5"/>
          <p:cNvGraphicFramePr>
            <a:graphicFrameLocks noGrp="1"/>
          </p:cNvGraphicFramePr>
          <p:nvPr/>
        </p:nvGraphicFramePr>
        <p:xfrm>
          <a:off x="2825090" y="3802990"/>
          <a:ext cx="7410735" cy="1874520"/>
        </p:xfrm>
        <a:graphic>
          <a:graphicData uri="http://schemas.openxmlformats.org/drawingml/2006/table">
            <a:tbl>
              <a:tblPr firstRow="1" bandRow="1">
                <a:tableStyleId>{5C22544A-7EE6-4342-B048-85BDC9FD1C3A}</a:tableStyleId>
              </a:tblPr>
              <a:tblGrid>
                <a:gridCol w="827189"/>
                <a:gridCol w="6583546"/>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lvl="0" indent="0" algn="just" defTabSz="1300163" rtl="0" eaLnBrk="1" fontAlgn="auto" latinLnBrk="0" hangingPunct="1">
                        <a:lnSpc>
                          <a:spcPct val="100000"/>
                        </a:lnSpc>
                        <a:spcBef>
                          <a:spcPts val="0"/>
                        </a:spcBef>
                        <a:spcAft>
                          <a:spcPts val="0"/>
                        </a:spcAft>
                        <a:buClrTx/>
                        <a:buSzTx/>
                        <a:buFontTx/>
                        <a:buNone/>
                        <a:tabLst/>
                        <a:defRPr/>
                      </a:pPr>
                      <a:r>
                        <a:rPr lang="ru-RU" sz="1500" b="0" spc="0" baseline="0" smtClean="0">
                          <a:solidFill>
                            <a:schemeClr val="accent4"/>
                          </a:solidFill>
                          <a:latin typeface="Arial" pitchFamily="34" charset="0"/>
                          <a:cs typeface="Arial" pitchFamily="34" charset="0"/>
                        </a:rPr>
                        <a:t>Трассировка стека предоставляет информацию об истории выполнения текущего потока и даёт список методов которые вызывались до выбрасывания исключения. </a:t>
                      </a:r>
                      <a:r>
                        <a:rPr lang="ru-RU" sz="1500" b="0" spc="0" baseline="0" smtClean="0">
                          <a:solidFill>
                            <a:schemeClr val="accent4"/>
                          </a:solidFill>
                          <a:latin typeface="+mn-lt"/>
                          <a:cs typeface="Courier New" pitchFamily="49" charset="0"/>
                        </a:rPr>
                        <a:t>Нулевой элемент представляет вершину стека, то есть последний вызванный метод последовательности </a:t>
                      </a:r>
                      <a:r>
                        <a:rPr lang="en-US" sz="1500" b="0" spc="0" baseline="0" smtClean="0">
                          <a:solidFill>
                            <a:schemeClr val="accent4"/>
                          </a:solidFill>
                          <a:latin typeface="+mn-lt"/>
                          <a:cs typeface="Courier New" pitchFamily="49" charset="0"/>
                        </a:rPr>
                        <a:t>– </a:t>
                      </a:r>
                      <a:r>
                        <a:rPr lang="ru-RU" sz="1500" b="0" spc="0" baseline="0" smtClean="0">
                          <a:solidFill>
                            <a:schemeClr val="accent4"/>
                          </a:solidFill>
                          <a:latin typeface="+mn-lt"/>
                          <a:cs typeface="Courier New" pitchFamily="49" charset="0"/>
                        </a:rPr>
                        <a:t>метод в котором был создан и выброшен объект Throwable. Последний элемент массива представляет низ стека, то есть первый вызванный метод последовательности.</a:t>
                      </a:r>
                      <a:endParaRPr lang="en-US" sz="1500" b="0" spc="0" smtClean="0">
                        <a:solidFill>
                          <a:schemeClr val="accent4"/>
                        </a:solidFill>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3" cstate="print"/>
          <a:srcRect/>
          <a:stretch>
            <a:fillRect/>
          </a:stretch>
        </p:blipFill>
        <p:spPr bwMode="auto">
          <a:xfrm>
            <a:off x="2980337" y="4426465"/>
            <a:ext cx="609600" cy="609600"/>
          </a:xfrm>
          <a:prstGeom prst="rect">
            <a:avLst/>
          </a:prstGeom>
          <a:noFill/>
        </p:spPr>
      </p:pic>
      <p:sp>
        <p:nvSpPr>
          <p:cNvPr id="7" name="Блок-схема: процесс 6"/>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Класс </a:t>
            </a:r>
            <a:r>
              <a:rPr lang="en-US" b="0" smtClean="0">
                <a:solidFill>
                  <a:schemeClr val="tx1">
                    <a:lumMod val="95000"/>
                    <a:lumOff val="5000"/>
                  </a:schemeClr>
                </a:solidFill>
                <a:latin typeface="Candara" pitchFamily="34" charset="0"/>
                <a:cs typeface="Courier New" pitchFamily="49" charset="0"/>
              </a:rPr>
              <a:t>Throwable</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6</a:t>
            </a:fld>
            <a:endParaRPr lang="ru-RU"/>
          </a:p>
        </p:txBody>
      </p:sp>
      <p:sp>
        <p:nvSpPr>
          <p:cNvPr id="8" name="Прямоугольник 8"/>
          <p:cNvSpPr/>
          <p:nvPr/>
        </p:nvSpPr>
        <p:spPr bwMode="auto">
          <a:xfrm>
            <a:off x="630949" y="1082786"/>
            <a:ext cx="11901267" cy="7820602"/>
          </a:xfrm>
          <a:prstGeom prst="rect">
            <a:avLst/>
          </a:prstGeom>
          <a:solidFill>
            <a:srgbClr val="C5E5D5"/>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a:lnSpc>
                <a:spcPct val="90000"/>
              </a:lnSpc>
            </a:pPr>
            <a:r>
              <a:rPr lang="en-US" sz="1400" b="1" smtClean="0">
                <a:latin typeface="Courier New" pitchFamily="49" charset="0"/>
                <a:cs typeface="Courier New" pitchFamily="49" charset="0"/>
              </a:rPr>
              <a:t>public class Throwable implements Serializable {</a:t>
            </a:r>
          </a:p>
          <a:p>
            <a:pPr>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private StackTraceElement[] stackTrace;</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void printStackTrace() {</a:t>
            </a:r>
          </a:p>
          <a:p>
            <a:pPr marL="0" lvl="1">
              <a:lnSpc>
                <a:spcPct val="90000"/>
              </a:lnSpc>
            </a:pPr>
            <a:r>
              <a:rPr lang="en-US" sz="1400" b="1" smtClean="0">
                <a:latin typeface="Courier New" pitchFamily="49" charset="0"/>
                <a:cs typeface="Courier New" pitchFamily="49" charset="0"/>
              </a:rPr>
              <a:t>        printStackTrace(System.err);</a:t>
            </a:r>
          </a:p>
          <a:p>
            <a:pPr marL="0" lvl="1">
              <a:lnSpc>
                <a:spcPct val="90000"/>
              </a:lnSpc>
            </a:pPr>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void printStackTrace(PrintStream s) {</a:t>
            </a:r>
          </a:p>
          <a:p>
            <a:pPr marL="0" lvl="1">
              <a:lnSpc>
                <a:spcPct val="90000"/>
              </a:lnSpc>
            </a:pPr>
            <a:r>
              <a:rPr lang="en-US" sz="1400" b="1" smtClean="0">
                <a:latin typeface="Courier New" pitchFamily="49" charset="0"/>
                <a:cs typeface="Courier New" pitchFamily="49" charset="0"/>
              </a:rPr>
              <a:t>        synchronized (s) {</a:t>
            </a:r>
          </a:p>
          <a:p>
            <a:pPr marL="0" lvl="1">
              <a:lnSpc>
                <a:spcPct val="90000"/>
              </a:lnSpc>
            </a:pPr>
            <a:r>
              <a:rPr lang="en-US" sz="1400" b="1" smtClean="0">
                <a:latin typeface="Courier New" pitchFamily="49" charset="0"/>
                <a:cs typeface="Courier New" pitchFamily="49" charset="0"/>
              </a:rPr>
              <a:t>            s.println(this);</a:t>
            </a:r>
          </a:p>
          <a:p>
            <a:pPr marL="0" lvl="1">
              <a:lnSpc>
                <a:spcPct val="90000"/>
              </a:lnSpc>
            </a:pPr>
            <a:r>
              <a:rPr lang="en-US" sz="1400" b="1" smtClean="0">
                <a:latin typeface="Courier New" pitchFamily="49" charset="0"/>
                <a:cs typeface="Courier New" pitchFamily="49" charset="0"/>
              </a:rPr>
              <a:t>            StackTraceElement[] trace = getOurStackTrace();</a:t>
            </a:r>
          </a:p>
          <a:p>
            <a:pPr marL="0" lvl="1">
              <a:lnSpc>
                <a:spcPct val="90000"/>
              </a:lnSpc>
            </a:pPr>
            <a:r>
              <a:rPr lang="en-US" sz="1400" b="1" smtClean="0">
                <a:latin typeface="Courier New" pitchFamily="49" charset="0"/>
                <a:cs typeface="Courier New" pitchFamily="49" charset="0"/>
              </a:rPr>
              <a:t>            for (int i=0; i &lt; trace.length; i++)</a:t>
            </a:r>
          </a:p>
          <a:p>
            <a:pPr marL="0" lvl="1">
              <a:lnSpc>
                <a:spcPct val="90000"/>
              </a:lnSpc>
            </a:pPr>
            <a:r>
              <a:rPr lang="en-US" sz="1400" b="1" smtClean="0">
                <a:latin typeface="Courier New" pitchFamily="49" charset="0"/>
                <a:cs typeface="Courier New" pitchFamily="49" charset="0"/>
              </a:rPr>
              <a:t>                s.println("\tat " + trace[i]);</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Throwable ourCause = getCause();</a:t>
            </a:r>
          </a:p>
          <a:p>
            <a:pPr marL="0" lvl="1">
              <a:lnSpc>
                <a:spcPct val="90000"/>
              </a:lnSpc>
            </a:pPr>
            <a:r>
              <a:rPr lang="en-US" sz="1400" b="1" smtClean="0">
                <a:latin typeface="Courier New" pitchFamily="49" charset="0"/>
                <a:cs typeface="Courier New" pitchFamily="49" charset="0"/>
              </a:rPr>
              <a:t>            if (ourCause != null)</a:t>
            </a:r>
          </a:p>
          <a:p>
            <a:pPr marL="0" lvl="1">
              <a:lnSpc>
                <a:spcPct val="90000"/>
              </a:lnSpc>
            </a:pPr>
            <a:r>
              <a:rPr lang="en-US" sz="1400" b="1" smtClean="0">
                <a:latin typeface="Courier New" pitchFamily="49" charset="0"/>
                <a:cs typeface="Courier New" pitchFamily="49" charset="0"/>
              </a:rPr>
              <a:t>                ourCause.printStackTraceAsCause(s, trace);</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public StackTraceElement[] getStackTrace() {</a:t>
            </a:r>
          </a:p>
          <a:p>
            <a:pPr marL="0" lvl="1">
              <a:lnSpc>
                <a:spcPct val="90000"/>
              </a:lnSpc>
            </a:pPr>
            <a:r>
              <a:rPr lang="en-US" sz="1400" b="1" smtClean="0">
                <a:latin typeface="Courier New" pitchFamily="49" charset="0"/>
                <a:cs typeface="Courier New" pitchFamily="49" charset="0"/>
              </a:rPr>
              <a:t>        return (StackTraceElement[]) getOurStackTrace().clone();</a:t>
            </a:r>
          </a:p>
          <a:p>
            <a:pPr marL="0" lvl="1">
              <a:lnSpc>
                <a:spcPct val="90000"/>
              </a:lnSpc>
            </a:pPr>
            <a:r>
              <a:rPr lang="en-US" sz="1400" b="1" smtClean="0">
                <a:latin typeface="Courier New" pitchFamily="49" charset="0"/>
                <a:cs typeface="Courier New" pitchFamily="49" charset="0"/>
              </a:rPr>
              <a:t>    }</a:t>
            </a: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latin typeface="Courier New" pitchFamily="49" charset="0"/>
                <a:cs typeface="Courier New" pitchFamily="49" charset="0"/>
              </a:rPr>
              <a:t>    private synchronized StackTraceElement[] getOurStackTrace() {</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if (stackTrace == null) {</a:t>
            </a:r>
          </a:p>
          <a:p>
            <a:pPr marL="0" lvl="1">
              <a:lnSpc>
                <a:spcPct val="90000"/>
              </a:lnSpc>
            </a:pPr>
            <a:r>
              <a:rPr lang="en-US" sz="1400" b="1" smtClean="0">
                <a:latin typeface="Courier New" pitchFamily="49" charset="0"/>
                <a:cs typeface="Courier New" pitchFamily="49" charset="0"/>
              </a:rPr>
              <a:t>            int depth = getStackTraceDepth();</a:t>
            </a:r>
          </a:p>
          <a:p>
            <a:pPr marL="0" lvl="1">
              <a:lnSpc>
                <a:spcPct val="90000"/>
              </a:lnSpc>
            </a:pPr>
            <a:r>
              <a:rPr lang="en-US" sz="1400" b="1" smtClean="0">
                <a:latin typeface="Courier New" pitchFamily="49" charset="0"/>
                <a:cs typeface="Courier New" pitchFamily="49" charset="0"/>
              </a:rPr>
              <a:t>            stackTrace = new StackTraceElement[depth];</a:t>
            </a:r>
          </a:p>
          <a:p>
            <a:pPr marL="0" lvl="1">
              <a:lnSpc>
                <a:spcPct val="90000"/>
              </a:lnSpc>
            </a:pPr>
            <a:r>
              <a:rPr lang="en-US" sz="1400" b="1" smtClean="0">
                <a:latin typeface="Courier New" pitchFamily="49" charset="0"/>
                <a:cs typeface="Courier New" pitchFamily="49" charset="0"/>
              </a:rPr>
              <a:t>            for (int i=0; i &lt; depth; i++)</a:t>
            </a:r>
          </a:p>
          <a:p>
            <a:pPr marL="0" lvl="1">
              <a:lnSpc>
                <a:spcPct val="90000"/>
              </a:lnSpc>
            </a:pPr>
            <a:r>
              <a:rPr lang="en-US" sz="1400" b="1" smtClean="0">
                <a:latin typeface="Courier New" pitchFamily="49" charset="0"/>
                <a:cs typeface="Courier New" pitchFamily="49" charset="0"/>
              </a:rPr>
              <a:t>                stackTrace[i] = getStackTraceElement(i);</a:t>
            </a:r>
          </a:p>
          <a:p>
            <a:pPr marL="0" lvl="1">
              <a:lnSpc>
                <a:spcPct val="90000"/>
              </a:lnSpc>
            </a:pPr>
            <a:r>
              <a:rPr lang="en-US" sz="1400" b="1" smtClean="0">
                <a:latin typeface="Courier New" pitchFamily="49" charset="0"/>
                <a:cs typeface="Courier New" pitchFamily="49" charset="0"/>
              </a:rPr>
              <a:t>        }</a:t>
            </a:r>
          </a:p>
          <a:p>
            <a:pPr marL="0" lvl="1">
              <a:lnSpc>
                <a:spcPct val="90000"/>
              </a:lnSpc>
            </a:pPr>
            <a:r>
              <a:rPr lang="en-US" sz="1400" b="1" smtClean="0">
                <a:latin typeface="Courier New" pitchFamily="49" charset="0"/>
                <a:cs typeface="Courier New" pitchFamily="49" charset="0"/>
              </a:rPr>
              <a:t>        return stackTrace;</a:t>
            </a:r>
          </a:p>
          <a:p>
            <a:pPr marL="0" lvl="1">
              <a:lnSpc>
                <a:spcPct val="90000"/>
              </a:lnSpc>
            </a:pPr>
            <a:r>
              <a:rPr lang="en-US" sz="1400" b="1" smtClean="0">
                <a:latin typeface="Courier New" pitchFamily="49" charset="0"/>
                <a:cs typeface="Courier New" pitchFamily="49" charset="0"/>
              </a:rPr>
              <a:t>    }</a:t>
            </a:r>
            <a:endParaRPr lang="ru-RU" sz="1400" b="1" smtClean="0">
              <a:latin typeface="Courier New" pitchFamily="49" charset="0"/>
              <a:cs typeface="Courier New" pitchFamily="49" charset="0"/>
            </a:endParaRPr>
          </a:p>
          <a:p>
            <a:pPr marL="0" lvl="1">
              <a:lnSpc>
                <a:spcPct val="90000"/>
              </a:lnSpc>
            </a:pPr>
            <a:endParaRPr lang="ru-RU" sz="1400" b="1" smtClean="0">
              <a:latin typeface="Courier New" pitchFamily="49" charset="0"/>
              <a:cs typeface="Courier New" pitchFamily="49" charset="0"/>
            </a:endParaRPr>
          </a:p>
          <a:p>
            <a:pPr marL="0" lvl="1">
              <a:lnSpc>
                <a:spcPct val="90000"/>
              </a:lnSpc>
            </a:pPr>
            <a:r>
              <a:rPr lang="ru-RU" sz="1400" b="1" smtClean="0">
                <a:latin typeface="Courier New" pitchFamily="49" charset="0"/>
                <a:cs typeface="Courier New" pitchFamily="49" charset="0"/>
              </a:rPr>
              <a:t>   </a:t>
            </a:r>
            <a:r>
              <a:rPr lang="en-US" sz="1400" b="1" smtClean="0">
                <a:latin typeface="Courier New" pitchFamily="49" charset="0"/>
                <a:cs typeface="Courier New" pitchFamily="49" charset="0"/>
              </a:rPr>
              <a:t> native int getStackTraceDepth();</a:t>
            </a:r>
            <a:endParaRPr lang="ru-RU" sz="1400" b="1" smtClean="0">
              <a:latin typeface="Courier New" pitchFamily="49" charset="0"/>
              <a:cs typeface="Courier New" pitchFamily="49" charset="0"/>
            </a:endParaRPr>
          </a:p>
          <a:p>
            <a:pPr marL="0" lvl="1">
              <a:lnSpc>
                <a:spcPct val="90000"/>
              </a:lnSpc>
            </a:pPr>
            <a:endParaRPr lang="en-US" sz="1400" b="1" smtClean="0">
              <a:latin typeface="Courier New" pitchFamily="49" charset="0"/>
              <a:cs typeface="Courier New" pitchFamily="49" charset="0"/>
            </a:endParaRPr>
          </a:p>
          <a:p>
            <a:pPr marL="0" lvl="1">
              <a:lnSpc>
                <a:spcPct val="90000"/>
              </a:lnSpc>
            </a:pPr>
            <a:r>
              <a:rPr lang="en-US" sz="1400" b="1" smtClean="0">
                <a:solidFill>
                  <a:srgbClr val="000000"/>
                </a:solidFill>
                <a:latin typeface="Courier New" pitchFamily="49" charset="0"/>
                <a:cs typeface="Courier New" pitchFamily="49" charset="0"/>
              </a:rPr>
              <a:t>}</a:t>
            </a:r>
          </a:p>
        </p:txBody>
      </p:sp>
      <p:sp>
        <p:nvSpPr>
          <p:cNvPr id="5" name="Блок-схема: процесс 4"/>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Стек вызовов</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3539430"/>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StackTraceDemo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methodA()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a:t>
            </a:r>
            <a:r>
              <a:rPr lang="en-US" sz="1400" b="1" smtClean="0">
                <a:solidFill>
                  <a:srgbClr val="7F0055"/>
                </a:solidFill>
                <a:latin typeface="Courier New"/>
              </a:rPr>
              <a:t>throw</a:t>
            </a:r>
            <a:r>
              <a:rPr lang="en-US" sz="1400" b="1" smtClean="0">
                <a:solidFill>
                  <a:srgbClr val="000000"/>
                </a:solidFill>
                <a:latin typeface="Courier New"/>
              </a:rPr>
              <a:t> </a:t>
            </a:r>
            <a:r>
              <a:rPr lang="en-US" sz="1400" b="1" smtClean="0">
                <a:solidFill>
                  <a:srgbClr val="7F0055"/>
                </a:solidFill>
                <a:latin typeface="Courier New"/>
              </a:rPr>
              <a:t>new</a:t>
            </a:r>
            <a:r>
              <a:rPr lang="en-US" sz="1400" b="1" smtClean="0">
                <a:solidFill>
                  <a:srgbClr val="000000"/>
                </a:solidFill>
                <a:latin typeface="Courier New"/>
              </a:rPr>
              <a:t> Exception();</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methodB()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methodA();</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methodC() </a:t>
            </a:r>
            <a:r>
              <a:rPr lang="en-US" sz="1400" b="1" smtClean="0">
                <a:solidFill>
                  <a:srgbClr val="7F0055"/>
                </a:solidFill>
                <a:latin typeface="Courier New"/>
              </a:rPr>
              <a:t>throws</a:t>
            </a:r>
            <a:r>
              <a:rPr lang="en-US" sz="1400" b="1" smtClean="0">
                <a:solidFill>
                  <a:srgbClr val="000000"/>
                </a:solidFill>
                <a:latin typeface="Courier New"/>
              </a:rPr>
              <a:t> Exception {</a:t>
            </a:r>
          </a:p>
          <a:p>
            <a:r>
              <a:rPr lang="en-US" sz="1400" b="1" smtClean="0">
                <a:solidFill>
                  <a:srgbClr val="000000"/>
                </a:solidFill>
                <a:latin typeface="Courier New"/>
              </a:rPr>
              <a:t>        methodB();</a:t>
            </a:r>
          </a:p>
          <a:p>
            <a:r>
              <a:rPr lang="en-US" sz="1400" b="1" smtClean="0">
                <a:solidFill>
                  <a:srgbClr val="000000"/>
                </a:solidFill>
                <a:latin typeface="Courier New"/>
              </a:rPr>
              <a:t>    }</a:t>
            </a:r>
          </a:p>
          <a:p>
            <a:endParaRPr lang="en-US" sz="1400" b="1" smtClean="0">
              <a:latin typeface="Courier New"/>
            </a:endParaRPr>
          </a:p>
          <a:p>
            <a:r>
              <a:rPr lang="en-US" sz="1400" b="1" smtClean="0">
                <a:latin typeface="Courier New"/>
              </a:rPr>
              <a:t>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Стек вызовов</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pic>
        <p:nvPicPr>
          <p:cNvPr id="10" name="Picture 8"/>
          <p:cNvPicPr>
            <a:picLocks noChangeAspect="1" noChangeArrowheads="1"/>
          </p:cNvPicPr>
          <p:nvPr/>
        </p:nvPicPr>
        <p:blipFill>
          <a:blip r:embed="rId3" cstate="print"/>
          <a:srcRect/>
          <a:stretch>
            <a:fillRect/>
          </a:stretch>
        </p:blipFill>
        <p:spPr bwMode="auto">
          <a:xfrm>
            <a:off x="3879150" y="2296025"/>
            <a:ext cx="335357" cy="335357"/>
          </a:xfrm>
          <a:prstGeom prst="rect">
            <a:avLst/>
          </a:prstGeom>
          <a:noFill/>
          <a:ln w="9525">
            <a:noFill/>
            <a:miter lim="800000"/>
            <a:headEnd/>
            <a:tailEnd/>
          </a:ln>
          <a:effectLst/>
        </p:spPr>
      </p:pic>
      <p:sp>
        <p:nvSpPr>
          <p:cNvPr id="8" name="Прямоугольник 7"/>
          <p:cNvSpPr/>
          <p:nvPr/>
        </p:nvSpPr>
        <p:spPr bwMode="auto">
          <a:xfrm>
            <a:off x="562708" y="1369395"/>
            <a:ext cx="11901267" cy="6340197"/>
          </a:xfrm>
          <a:prstGeom prst="rect">
            <a:avLst/>
          </a:prstGeom>
          <a:solidFill>
            <a:srgbClr val="F2F7F2"/>
          </a:solidFill>
          <a:ln w="9525" cap="flat" cmpd="sng" algn="ctr">
            <a:noFill/>
            <a:prstDash val="lg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class</a:t>
            </a:r>
            <a:r>
              <a:rPr lang="en-US" sz="1400" b="1" smtClean="0">
                <a:solidFill>
                  <a:srgbClr val="000000"/>
                </a:solidFill>
                <a:latin typeface="Courier New"/>
              </a:rPr>
              <a:t> StackTraceDemo {</a:t>
            </a:r>
          </a:p>
          <a:p>
            <a:endParaRPr lang="en-US" sz="1400" b="1" smtClean="0">
              <a:latin typeface="Courier New"/>
            </a:endParaRPr>
          </a:p>
          <a:p>
            <a:r>
              <a:rPr lang="en-US" sz="1400" b="1" smtClean="0">
                <a:solidFill>
                  <a:srgbClr val="000000"/>
                </a:solidFill>
                <a:latin typeface="Courier New"/>
              </a:rPr>
              <a:t>    ...</a:t>
            </a:r>
          </a:p>
          <a:p>
            <a:endParaRPr lang="ru-RU" sz="1400" b="1" smtClean="0">
              <a:solidFill>
                <a:srgbClr val="000000"/>
              </a:solidFill>
              <a:latin typeface="Courier New"/>
            </a:endParaRPr>
          </a:p>
          <a:p>
            <a:r>
              <a:rPr lang="en-US" sz="1400" b="1" smtClean="0">
                <a:solidFill>
                  <a:srgbClr val="000000"/>
                </a:solidFill>
                <a:latin typeface="Courier New"/>
              </a:rPr>
              <a:t>    </a:t>
            </a:r>
            <a:r>
              <a:rPr lang="en-US" sz="1400" b="1" smtClean="0">
                <a:solidFill>
                  <a:srgbClr val="7F0055"/>
                </a:solidFill>
                <a:latin typeface="Courier New"/>
              </a:rPr>
              <a:t>public</a:t>
            </a:r>
            <a:r>
              <a:rPr lang="en-US" sz="1400" b="1" smtClean="0">
                <a:solidFill>
                  <a:srgbClr val="000000"/>
                </a:solidFill>
                <a:latin typeface="Courier New"/>
              </a:rPr>
              <a:t> </a:t>
            </a:r>
            <a:r>
              <a:rPr lang="en-US" sz="1400" b="1" smtClean="0">
                <a:solidFill>
                  <a:srgbClr val="7F0055"/>
                </a:solidFill>
                <a:latin typeface="Courier New"/>
              </a:rPr>
              <a:t>static</a:t>
            </a:r>
            <a:r>
              <a:rPr lang="en-US" sz="1400" b="1" smtClean="0">
                <a:solidFill>
                  <a:srgbClr val="000000"/>
                </a:solidFill>
                <a:latin typeface="Courier New"/>
              </a:rPr>
              <a:t> </a:t>
            </a:r>
            <a:r>
              <a:rPr lang="en-US" sz="1400" b="1" smtClean="0">
                <a:solidFill>
                  <a:srgbClr val="7F0055"/>
                </a:solidFill>
                <a:latin typeface="Courier New"/>
              </a:rPr>
              <a:t>void</a:t>
            </a:r>
            <a:r>
              <a:rPr lang="en-US" sz="1400" b="1" smtClean="0">
                <a:solidFill>
                  <a:srgbClr val="000000"/>
                </a:solidFill>
                <a:latin typeface="Courier New"/>
              </a:rPr>
              <a:t> main(String[] args) {</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methodA();</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a:t>
            </a:r>
            <a:r>
              <a:rPr lang="en-US" sz="1400" b="1" smtClean="0">
                <a:solidFill>
                  <a:srgbClr val="7F0055"/>
                </a:solidFill>
                <a:latin typeface="Courier New"/>
              </a:rPr>
              <a:t>for</a:t>
            </a:r>
            <a:r>
              <a:rPr lang="en-US" sz="1400" b="1" smtClean="0">
                <a:solidFill>
                  <a:srgbClr val="000000"/>
                </a:solidFill>
                <a:latin typeface="Courier New"/>
              </a:rPr>
              <a:t> (StackTraceElement ste : e.getStackTrace())</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.println(ste.getMethodName());</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methodB();</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a:t>
            </a:r>
            <a:r>
              <a:rPr lang="en-US" sz="1400" b="1" smtClean="0">
                <a:solidFill>
                  <a:srgbClr val="7F0055"/>
                </a:solidFill>
                <a:latin typeface="Courier New"/>
              </a:rPr>
              <a:t>for</a:t>
            </a:r>
            <a:r>
              <a:rPr lang="en-US" sz="1400" b="1" smtClean="0">
                <a:solidFill>
                  <a:srgbClr val="000000"/>
                </a:solidFill>
                <a:latin typeface="Courier New"/>
              </a:rPr>
              <a:t> (StackTraceElement ste : e.getStackTrace())</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.println(ste.getMethodName());</a:t>
            </a:r>
          </a:p>
          <a:p>
            <a:r>
              <a:rPr lang="en-US" sz="1400" b="1" smtClean="0">
                <a:solidFill>
                  <a:srgbClr val="000000"/>
                </a:solidFill>
                <a:latin typeface="Courier New"/>
              </a:rPr>
              <a:t>        }</a:t>
            </a:r>
          </a:p>
          <a:p>
            <a:endParaRPr lang="en-US" sz="1400" b="1" smtClean="0">
              <a:latin typeface="Courier New"/>
            </a:endParaRP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a:t>
            </a:r>
            <a:r>
              <a:rPr lang="en-US" sz="1400" b="1" smtClean="0">
                <a:solidFill>
                  <a:srgbClr val="2A00FF"/>
                </a:solidFill>
                <a:latin typeface="Courier New"/>
              </a:rPr>
              <a:t>"--------------------------------"</a:t>
            </a:r>
            <a:r>
              <a:rPr lang="en-US" sz="1400" b="1" smtClean="0">
                <a:solidFill>
                  <a:srgbClr val="000000"/>
                </a:solidFill>
                <a:latin typeface="Courier New"/>
              </a:rPr>
              <a:t>);</a:t>
            </a:r>
          </a:p>
          <a:p>
            <a:r>
              <a:rPr lang="en-US" sz="1400" b="1" smtClean="0">
                <a:solidFill>
                  <a:srgbClr val="000000"/>
                </a:solidFill>
                <a:latin typeface="Courier New"/>
              </a:rPr>
              <a:t>        </a:t>
            </a:r>
            <a:r>
              <a:rPr lang="en-US" sz="1400" b="1" smtClean="0">
                <a:solidFill>
                  <a:srgbClr val="7F0055"/>
                </a:solidFill>
                <a:latin typeface="Courier New"/>
              </a:rPr>
              <a:t>try</a:t>
            </a:r>
            <a:r>
              <a:rPr lang="en-US" sz="1400" b="1" smtClean="0">
                <a:solidFill>
                  <a:srgbClr val="000000"/>
                </a:solidFill>
                <a:latin typeface="Courier New"/>
              </a:rPr>
              <a:t> {</a:t>
            </a:r>
          </a:p>
          <a:p>
            <a:r>
              <a:rPr lang="en-US" sz="1400" b="1" smtClean="0">
                <a:solidFill>
                  <a:srgbClr val="000000"/>
                </a:solidFill>
                <a:latin typeface="Courier New"/>
              </a:rPr>
              <a:t>            methodC();</a:t>
            </a:r>
          </a:p>
          <a:p>
            <a:r>
              <a:rPr lang="en-US" sz="1400" b="1" smtClean="0">
                <a:solidFill>
                  <a:srgbClr val="000000"/>
                </a:solidFill>
                <a:latin typeface="Courier New"/>
              </a:rPr>
              <a:t>        } </a:t>
            </a:r>
            <a:r>
              <a:rPr lang="en-US" sz="1400" b="1" smtClean="0">
                <a:solidFill>
                  <a:srgbClr val="7F0055"/>
                </a:solidFill>
                <a:latin typeface="Courier New"/>
              </a:rPr>
              <a:t>catch</a:t>
            </a:r>
            <a:r>
              <a:rPr lang="en-US" sz="1400" b="1" smtClean="0">
                <a:solidFill>
                  <a:srgbClr val="000000"/>
                </a:solidFill>
                <a:latin typeface="Courier New"/>
              </a:rPr>
              <a:t> (Exception e) {</a:t>
            </a:r>
          </a:p>
          <a:p>
            <a:r>
              <a:rPr lang="en-US" sz="1400" b="1" smtClean="0">
                <a:solidFill>
                  <a:srgbClr val="000000"/>
                </a:solidFill>
                <a:latin typeface="Courier New"/>
              </a:rPr>
              <a:t>            </a:t>
            </a:r>
            <a:r>
              <a:rPr lang="en-US" sz="1400" b="1" smtClean="0">
                <a:solidFill>
                  <a:srgbClr val="7F0055"/>
                </a:solidFill>
                <a:latin typeface="Courier New"/>
              </a:rPr>
              <a:t>for</a:t>
            </a:r>
            <a:r>
              <a:rPr lang="en-US" sz="1400" b="1" smtClean="0">
                <a:solidFill>
                  <a:srgbClr val="000000"/>
                </a:solidFill>
                <a:latin typeface="Courier New"/>
              </a:rPr>
              <a:t> (StackTraceElement ste : e.getStackTrace())</a:t>
            </a:r>
          </a:p>
          <a:p>
            <a:r>
              <a:rPr lang="en-US" sz="1400" b="1" smtClean="0">
                <a:solidFill>
                  <a:srgbClr val="000000"/>
                </a:solidFill>
                <a:latin typeface="Courier New"/>
              </a:rPr>
              <a:t>                System.</a:t>
            </a:r>
            <a:r>
              <a:rPr lang="en-US" sz="1400" b="1" smtClean="0">
                <a:solidFill>
                  <a:srgbClr val="0000C0"/>
                </a:solidFill>
                <a:latin typeface="Courier New"/>
              </a:rPr>
              <a:t>out</a:t>
            </a:r>
            <a:r>
              <a:rPr lang="en-US" sz="1400" b="1" smtClean="0">
                <a:solidFill>
                  <a:srgbClr val="000000"/>
                </a:solidFill>
                <a:latin typeface="Courier New"/>
              </a:rPr>
              <a:t>.println(ste.getMethodName());</a:t>
            </a:r>
          </a:p>
          <a:p>
            <a:r>
              <a:rPr lang="en-US" sz="1400" b="1" smtClean="0">
                <a:solidFill>
                  <a:srgbClr val="000000"/>
                </a:solidFill>
                <a:latin typeface="Courier New"/>
              </a:rPr>
              <a:t>        }</a:t>
            </a:r>
          </a:p>
          <a:p>
            <a:r>
              <a:rPr lang="en-US" sz="1400" b="1" smtClean="0">
                <a:solidFill>
                  <a:srgbClr val="000000"/>
                </a:solidFill>
                <a:latin typeface="Courier New"/>
              </a:rPr>
              <a:t>    }</a:t>
            </a:r>
          </a:p>
          <a:p>
            <a:r>
              <a:rPr lang="en-US" sz="1400" b="1" smtClean="0">
                <a:solidFill>
                  <a:srgbClr val="000000"/>
                </a:solidFill>
                <a:latin typeface="Courier New"/>
              </a:rPr>
              <a:t>}</a:t>
            </a:r>
          </a:p>
        </p:txBody>
      </p:sp>
      <p:sp>
        <p:nvSpPr>
          <p:cNvPr id="6" name="Блок-схема: процесс 5"/>
          <p:cNvSpPr/>
          <p:nvPr/>
        </p:nvSpPr>
        <p:spPr bwMode="auto">
          <a:xfrm>
            <a:off x="10712735" y="284327"/>
            <a:ext cx="2088107" cy="668743"/>
          </a:xfrm>
          <a:prstGeom prst="flowChartProcess">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ru-RU" sz="2600" b="0" i="0" u="none" strike="noStrike" cap="none" normalizeH="0" baseline="0" smtClean="0">
              <a:ln>
                <a:noFill/>
              </a:ln>
              <a:solidFill>
                <a:schemeClr val="tx1"/>
              </a:solidFill>
              <a:effectLst/>
              <a:latin typeface="Myriad Pro"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Финальный слайд">
  <a:themeElements>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Презентация1</Template>
  <TotalTime>0</TotalTime>
  <Words>2400</Words>
  <Application>Microsoft Office PowerPoint</Application>
  <PresentationFormat>Произвольный</PresentationFormat>
  <Paragraphs>584</Paragraphs>
  <Slides>29</Slides>
  <Notes>29</Notes>
  <HiddenSlides>0</HiddenSlides>
  <MMClips>0</MMClips>
  <ScaleCrop>false</ScaleCrop>
  <HeadingPairs>
    <vt:vector size="4" baseType="variant">
      <vt:variant>
        <vt:lpstr>Тема</vt:lpstr>
      </vt:variant>
      <vt:variant>
        <vt:i4>7</vt:i4>
      </vt:variant>
      <vt:variant>
        <vt:lpstr>Заголовки слайдов</vt:lpstr>
      </vt:variant>
      <vt:variant>
        <vt:i4>29</vt:i4>
      </vt:variant>
    </vt:vector>
  </HeadingPairs>
  <TitlesOfParts>
    <vt:vector size="36" baseType="lpstr">
      <vt:lpstr>Нулевой слайд</vt:lpstr>
      <vt:lpstr>Тема, тезисы, автор</vt:lpstr>
      <vt:lpstr>Основная часть</vt:lpstr>
      <vt:lpstr>Финальный слайд</vt:lpstr>
      <vt:lpstr>1_Нулевой слайд</vt:lpstr>
      <vt:lpstr>1_Тема, тезисы, автор</vt:lpstr>
      <vt:lpstr>1_Основная часть</vt:lpstr>
      <vt:lpstr> </vt:lpstr>
      <vt:lpstr> </vt:lpstr>
      <vt:lpstr>Класс Throwable</vt:lpstr>
      <vt:lpstr>Получение информации об исключении</vt:lpstr>
      <vt:lpstr> </vt:lpstr>
      <vt:lpstr> </vt:lpstr>
      <vt:lpstr>Класс Throwable</vt:lpstr>
      <vt:lpstr>Стек вызовов</vt:lpstr>
      <vt:lpstr>Стек вызовов</vt:lpstr>
      <vt:lpstr>Стек вызовов</vt:lpstr>
      <vt:lpstr>Стек вызовов</vt:lpstr>
      <vt:lpstr>Стек вызовов</vt:lpstr>
      <vt:lpstr> </vt:lpstr>
      <vt:lpstr>Класс Throwable</vt:lpstr>
      <vt:lpstr>Класс StackTraceElement</vt:lpstr>
      <vt:lpstr>Элемент стека вызовов</vt:lpstr>
      <vt:lpstr> </vt:lpstr>
      <vt:lpstr> </vt:lpstr>
      <vt:lpstr>Перебрасывание исключений</vt:lpstr>
      <vt:lpstr>Перебрасывание исключений</vt:lpstr>
      <vt:lpstr>Перебрасывание исключений</vt:lpstr>
      <vt:lpstr> </vt:lpstr>
      <vt:lpstr> </vt:lpstr>
      <vt:lpstr>Не сцепленные исключения</vt:lpstr>
      <vt:lpstr>Не сцепленные исключения</vt:lpstr>
      <vt:lpstr>Класс Throwable</vt:lpstr>
      <vt:lpstr>Класс Throwable</vt:lpstr>
      <vt:lpstr>Сцепленные исключения</vt:lpstr>
      <vt:lpstr>Сцепленные исключения</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2013-01-15T01:28:35Z</dcterms:created>
  <dcterms:modified xsi:type="dcterms:W3CDTF">2016-04-16T04:41:37Z</dcterms:modified>
  <cp:contentStatus>Final</cp:contentStatus>
</cp:coreProperties>
</file>