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  <p:sldMasterId id="2147483696" r:id="rId7"/>
  </p:sldMasterIdLst>
  <p:notesMasterIdLst>
    <p:notesMasterId r:id="rId42"/>
  </p:notesMasterIdLst>
  <p:handoutMasterIdLst>
    <p:handoutMasterId r:id="rId43"/>
  </p:handoutMasterIdLst>
  <p:sldIdLst>
    <p:sldId id="465" r:id="rId8"/>
    <p:sldId id="455" r:id="rId9"/>
    <p:sldId id="456" r:id="rId10"/>
    <p:sldId id="449" r:id="rId11"/>
    <p:sldId id="459" r:id="rId12"/>
    <p:sldId id="460" r:id="rId13"/>
    <p:sldId id="461" r:id="rId14"/>
    <p:sldId id="466" r:id="rId15"/>
    <p:sldId id="467" r:id="rId16"/>
    <p:sldId id="468" r:id="rId17"/>
    <p:sldId id="469" r:id="rId18"/>
    <p:sldId id="473" r:id="rId19"/>
    <p:sldId id="470" r:id="rId20"/>
    <p:sldId id="474" r:id="rId21"/>
    <p:sldId id="464" r:id="rId22"/>
    <p:sldId id="462" r:id="rId23"/>
    <p:sldId id="475" r:id="rId24"/>
    <p:sldId id="476" r:id="rId25"/>
    <p:sldId id="477" r:id="rId26"/>
    <p:sldId id="479" r:id="rId27"/>
    <p:sldId id="480" r:id="rId28"/>
    <p:sldId id="457" r:id="rId29"/>
    <p:sldId id="458" r:id="rId30"/>
    <p:sldId id="405" r:id="rId31"/>
    <p:sldId id="450" r:id="rId32"/>
    <p:sldId id="451" r:id="rId33"/>
    <p:sldId id="481" r:id="rId34"/>
    <p:sldId id="482" r:id="rId35"/>
    <p:sldId id="483" r:id="rId36"/>
    <p:sldId id="463" r:id="rId37"/>
    <p:sldId id="452" r:id="rId38"/>
    <p:sldId id="484" r:id="rId39"/>
    <p:sldId id="485" r:id="rId40"/>
    <p:sldId id="486" r:id="rId41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F233B"/>
    <a:srgbClr val="FFCCCC"/>
    <a:srgbClr val="5F5F5F"/>
    <a:srgbClr val="777777"/>
    <a:srgbClr val="282828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88380" autoAdjust="0"/>
  </p:normalViewPr>
  <p:slideViewPr>
    <p:cSldViewPr snapToGrid="0">
      <p:cViewPr>
        <p:scale>
          <a:sx n="70" d="100"/>
          <a:sy n="70" d="100"/>
        </p:scale>
        <p:origin x="672" y="-7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08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16.04.2016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16.04.2016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en-US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V. </a:t>
            </a:r>
            <a:r>
              <a:rPr lang="ru-RU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Ввод - вывод</a:t>
            </a:r>
          </a:p>
          <a:p>
            <a:pPr indent="-342900" algn="ctr" eaLnBrk="0" hangingPunct="0">
              <a:spcBef>
                <a:spcPct val="20000"/>
              </a:spcBef>
              <a:defRPr/>
            </a:pPr>
            <a:r>
              <a:rPr lang="en-US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3</a:t>
            </a:r>
            <a:r>
              <a:rPr lang="ru-RU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. Символьные потоки</a:t>
            </a:r>
            <a:endParaRPr lang="en-US" sz="4800" kern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712735" y="32527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2052" y="4511722"/>
            <a:ext cx="58769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Запись в файл</a:t>
            </a:r>
            <a:r>
              <a:rPr lang="en-US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</a:t>
            </a:r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массива символов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5814" y="1128713"/>
            <a:ext cx="31146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56339" y="1138238"/>
            <a:ext cx="31146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Блок-схема: процесс 6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Запись строки в файл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642339"/>
            <a:ext cx="11901267" cy="569386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WriteStringDemo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IOException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source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 World!"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FileWriter out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"String to write: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source 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"Default charset (encoding):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Charset.defaultCharset());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"String bytes using default encoding: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Arrays.toString(source.getBytes()));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out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FileWriter(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"I:\\FileIO\\stringfile.dat"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out.write(source);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(out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out.close();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5" name="Прямоугольник 10"/>
          <p:cNvSpPr/>
          <p:nvPr/>
        </p:nvSpPr>
        <p:spPr bwMode="auto">
          <a:xfrm>
            <a:off x="586853" y="7779231"/>
            <a:ext cx="11900848" cy="1169551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String to write: Hello World!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Default charset (encoding): windows-1251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String bytes using default encoding: [72, 101, 108, 108, 111, 32, 87, 111, 114, 108, 100, 33]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Запись строки в файл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4723" y="1114728"/>
            <a:ext cx="30956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6076" y="1118858"/>
            <a:ext cx="31146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2743" y="4412697"/>
            <a:ext cx="58769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Запись строки в файл в кодировке </a:t>
            </a:r>
            <a:r>
              <a:rPr lang="en-US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UTF-16</a:t>
            </a:r>
            <a:endParaRPr lang="ru-RU" sz="3000" b="0" smtClean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137363"/>
            <a:ext cx="11901267" cy="612475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WriteEncodingDemo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UnsupportedEncodingException{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source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 World!"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Writer out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"String to write: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source 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"String bytes using UTF-16: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Arrays.toString(source.getBytes(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"UTF-16"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FileOutputStream os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FileOutputStream(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"I:\\FileIO\\WriteString.txt"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out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OutputStreamWriter(os,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"UTF-16"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out.write(source);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(out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out.close();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5" name="Прямоугольник 10"/>
          <p:cNvSpPr/>
          <p:nvPr/>
        </p:nvSpPr>
        <p:spPr bwMode="auto">
          <a:xfrm>
            <a:off x="586853" y="7601807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String to write: Hello World!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String bytes using UTF-16: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[-2, -1, 0, 72, 0, 101, 0, 108, 0, 108, 0, 111, 0, 32, 0, 87, 0, 111, 0, 114, 0, 108, 0, 100, 0, 33]</a:t>
            </a: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1848" y="1146626"/>
            <a:ext cx="31146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Запись строки в файл в кодировке </a:t>
            </a:r>
            <a:r>
              <a:rPr lang="en-US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UTF-16</a:t>
            </a:r>
            <a:endParaRPr lang="ru-RU" sz="3000" b="0" smtClean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16606" y="1146627"/>
            <a:ext cx="30956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7456" y="4429836"/>
            <a:ext cx="58769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477375" y="4498993"/>
          <a:ext cx="2825383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852"/>
                <a:gridCol w="2025531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При кодировании строки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UTF-16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добавляется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BOM. </a:t>
                      </a:r>
                      <a:endParaRPr lang="en-US" sz="1500" b="0" spc="0" smtClean="0">
                        <a:solidFill>
                          <a:schemeClr val="accent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6" descr="information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9070" y="4563889"/>
            <a:ext cx="812699" cy="812699"/>
          </a:xfrm>
          <a:prstGeom prst="rect">
            <a:avLst/>
          </a:prstGeom>
          <a:noFill/>
        </p:spPr>
      </p:pic>
      <p:sp>
        <p:nvSpPr>
          <p:cNvPr id="11" name="Блок-схема: процесс 10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Буферизованный вывод</a:t>
            </a:r>
            <a:endParaRPr lang="ru-RU" sz="6000" b="0" smtClean="0">
              <a:solidFill>
                <a:srgbClr val="8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BufferedWriter</a:t>
            </a:r>
            <a:endParaRPr lang="ru-RU" b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Microsoft Sans Serif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62709" y="1151017"/>
            <a:ext cx="11901267" cy="6124754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BufferedWriter extends Writer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private Writer out;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private char cb[];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private int nChars, nextChar;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private static int defaultCharBufferSize = 8192;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BufferedWriter(Writer out)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BufferedWriter(Writer out, int sz)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void write(int c)throws IOException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void write(char cbuf[], int off, int len) throws IOException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void write(String s, int off, int len) throws IOException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void flush() throws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out.flush();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void close() throws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out.close();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1241944" y="7929358"/>
          <a:ext cx="10508778" cy="996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92"/>
                <a:gridCol w="9654586"/>
              </a:tblGrid>
              <a:tr h="99627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При использовании буферизованного потока вывода данные могут накапливаться в буфере и выводиться при наполнении буфера. Таким образом можно снизить количество операций записи в оборачиваемый поток и повысить эффективность.</a:t>
                      </a:r>
                      <a:endParaRPr lang="en-US" sz="1500" b="0" spc="0" smtClean="0">
                        <a:latin typeface="+mn-lt"/>
                        <a:cs typeface="Microsoft Sans Serif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Овал 7"/>
          <p:cNvSpPr/>
          <p:nvPr/>
        </p:nvSpPr>
        <p:spPr bwMode="auto">
          <a:xfrm>
            <a:off x="1392058" y="8147730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Опустошение буфера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205603"/>
            <a:ext cx="11901267" cy="6555641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WriteFlushDemo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IOException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 source =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"Hello World!"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BufferedWriter out1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BufferedWriter out2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"String to write: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source 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out1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BufferedWriter(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FileWriter(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"I:\\FileIO\\file1.txt"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out2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BufferedWriter(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FileWriter(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"I:\\FileIO\\file2.txt"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out1.write(source);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out2.write(source);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(out1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out1.close();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Прямоугольник 10"/>
          <p:cNvSpPr/>
          <p:nvPr/>
        </p:nvSpPr>
        <p:spPr bwMode="auto">
          <a:xfrm>
            <a:off x="600501" y="7943007"/>
            <a:ext cx="11900848" cy="73866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String to write: Hello World!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Опустошение буфера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508" y="3262028"/>
            <a:ext cx="31146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7900" y="3252788"/>
            <a:ext cx="31432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88375" y="3243263"/>
            <a:ext cx="31432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Блок-схема: процесс 6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Производительность буферизованного вывода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205603"/>
            <a:ext cx="11901267" cy="6986528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WriteBufPerform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IOException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BufferedWriter outbuf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FileWriter out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time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outbuf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BufferedWriter(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FileWriter(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"I:\\FileIO\\outbuf.txt"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outbuf.write(65);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(outbuf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   outbuf.close();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time = System.currentTimeMillis() - time;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"Buffered output time: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time);</a:t>
            </a:r>
          </a:p>
          <a:p>
            <a:r>
              <a:rPr lang="en-US" sz="1400" b="1" smtClean="0">
                <a:latin typeface="Courier New"/>
              </a:rPr>
              <a:t>      </a:t>
            </a:r>
          </a:p>
          <a:p>
            <a:r>
              <a:rPr lang="en-US" sz="1400" b="1" smtClean="0">
                <a:latin typeface="Courier New"/>
              </a:rPr>
              <a:t>   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Потоки</a:t>
            </a:r>
            <a:endParaRPr lang="ru-RU" b="0">
              <a:latin typeface="Candara" pitchFamily="34" charset="0"/>
              <a:cs typeface="Microsoft Sans Serif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graphicFrame>
        <p:nvGraphicFramePr>
          <p:cNvPr id="8" name="Таблица 5"/>
          <p:cNvGraphicFramePr>
            <a:graphicFrameLocks noGrp="1"/>
          </p:cNvGraphicFramePr>
          <p:nvPr/>
        </p:nvGraphicFramePr>
        <p:xfrm>
          <a:off x="2076438" y="3919892"/>
          <a:ext cx="9015115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98"/>
                <a:gridCol w="8098417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Объект из которого можно прочитать последовательность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называется символьный поток ввода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Объект в который можно записать последовательность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char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называется символьный поток вывода. Классы символьных потоков ввода являются подклассами абстрактного класса 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Reader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, а потоков вывода – подклассами абстрактного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класса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Writer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Классы символьных потоков находятся в пакете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java.io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500" b="0" spc="0" smtClean="0">
                        <a:solidFill>
                          <a:schemeClr val="accent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3959" y="4309582"/>
            <a:ext cx="609600" cy="609600"/>
          </a:xfrm>
          <a:prstGeom prst="rect">
            <a:avLst/>
          </a:prstGeom>
          <a:noFill/>
        </p:spPr>
      </p:pic>
      <p:sp>
        <p:nvSpPr>
          <p:cNvPr id="6" name="Блок-схема: процесс 5"/>
          <p:cNvSpPr/>
          <p:nvPr/>
        </p:nvSpPr>
        <p:spPr bwMode="auto">
          <a:xfrm>
            <a:off x="10711976" y="202440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Производительность небуферизованного вывода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205603"/>
            <a:ext cx="11901267" cy="612475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WriteBufPerform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IOException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latin typeface="Courier New"/>
              </a:rPr>
              <a:t>      ...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time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out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FileWriter(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"I:\\FileIO\\outnobuf.txt"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out.write(65);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(out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out.close();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time = System.currentTimeMillis() - time;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"Non-buffered output time: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time);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Прямоугольник 10"/>
          <p:cNvSpPr/>
          <p:nvPr/>
        </p:nvSpPr>
        <p:spPr bwMode="auto">
          <a:xfrm>
            <a:off x="600501" y="7943007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Buffered output time: 516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Non-buffered output time: 1469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Почему такой маленький выигрыш</a:t>
            </a:r>
            <a:r>
              <a:rPr lang="en-US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?</a:t>
            </a:r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3141732" y="3947199"/>
          <a:ext cx="6916653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852"/>
                <a:gridCol w="6116801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Для байтовых потоков благодаря использованию буфера был получен выигрыш в 100 раз. При использовании аналогичного буфера для символьных потоков выигрыш был в 3 раза.  Дело в том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что символьные потоки уже буферизованы. В классе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StreamEncoder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есть буфер.</a:t>
                      </a:r>
                      <a:endParaRPr lang="en-US" sz="1500" b="0" spc="0" smtClean="0">
                        <a:solidFill>
                          <a:schemeClr val="accent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6" descr="information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427" y="4205523"/>
            <a:ext cx="812699" cy="812699"/>
          </a:xfrm>
          <a:prstGeom prst="rect">
            <a:avLst/>
          </a:prstGeom>
          <a:noFill/>
        </p:spPr>
      </p:pic>
      <p:sp>
        <p:nvSpPr>
          <p:cNvPr id="6" name="Блок-схема: процесс 5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Потоки ввода</a:t>
            </a:r>
            <a:endParaRPr lang="ru-RU" sz="6000" b="0" smtClean="0">
              <a:solidFill>
                <a:srgbClr val="8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Иерархия классов символьных потоков ввода</a:t>
            </a:r>
            <a:endParaRPr lang="ru-RU" b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545604" y="8052187"/>
          <a:ext cx="511821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088"/>
                <a:gridCol w="4226128"/>
              </a:tblGrid>
              <a:tr h="9143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1" u="sng" kern="1200" spc="0" baseline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Шаблон Декоратор</a:t>
                      </a:r>
                      <a:r>
                        <a:rPr lang="en-US" sz="1500" b="1" u="sng" kern="1200" spc="0" baseline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Иерархия классов символьных потоков ввода является примером применения шаблона Декоратор.</a:t>
                      </a:r>
                      <a:endParaRPr lang="en-US" sz="1500" b="0" kern="1200" spc="0" baseline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http://cdn1.iconfinder.com/data/icons/customicondesign-office6-shadow/64/question-type-one-corre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828" y="8254590"/>
            <a:ext cx="609600" cy="6096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0488" y="2386013"/>
            <a:ext cx="77438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Блок-схема: процесс 6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Reader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62709" y="1151017"/>
            <a:ext cx="11901267" cy="4185761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abstract class Reader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public int read() throws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cb[] = new char[1];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(read(cb, 0, 1) == -1)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 -1;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 cb[0];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public int read(char cbuf[]) throws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 read(cbuf, 0, cbuf.length);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public abstract int read(char[] cbuf, int off, int len) throws IOException;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public abstract void close() throws IOException;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887098" y="5843267"/>
          <a:ext cx="11259406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300"/>
                <a:gridCol w="10365106"/>
              </a:tblGrid>
              <a:tr h="9563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Абстрактный 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Reader –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базовый класс для символьных потоков ввода. Для чтения в диапазон элементов массива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в нём объявлен абстрактный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read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Определения этого метода в потомках должны  возвращать число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которое удалось считать или -1 если ни одного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char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считать нельзя из-за того что достигнут конец потока.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Для чтения одного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char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в нём объявлен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read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этот метод считывает один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char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и возвращает его значение или -1 если он встретил конец потока. По этой причине тип возвращаемого значения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int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а не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char.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Конкретные классы потомки должны переопределять абстрактный метод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read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Как правило потомки переопределяют и другие методы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read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более эффективными реализациями. Класс содержит абстрактный методы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close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close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предназначен для закрытия потока и освобождения неуправляемых ресурсов после окончания чтения. 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" name="Овал 9"/>
          <p:cNvSpPr/>
          <p:nvPr/>
        </p:nvSpPr>
        <p:spPr bwMode="auto">
          <a:xfrm>
            <a:off x="1056942" y="6663258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9" name="Прямоугольник 10"/>
          <p:cNvSpPr/>
          <p:nvPr/>
        </p:nvSpPr>
        <p:spPr bwMode="auto">
          <a:xfrm>
            <a:off x="1507319" y="6581374"/>
            <a:ext cx="232012" cy="286604"/>
          </a:xfrm>
          <a:prstGeom prst="rect">
            <a:avLst/>
          </a:prstGeom>
          <a:solidFill>
            <a:srgbClr val="CDFF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398B66"/>
                </a:solidFill>
                <a:effectLst/>
                <a:latin typeface="Arial Rounded MT Bold" pitchFamily="34" charset="0"/>
              </a:rPr>
              <a:t>A</a:t>
            </a:r>
            <a:endParaRPr kumimoji="0" lang="ru-RU" sz="2000" b="1" i="0" u="none" strike="noStrike" cap="none" normalizeH="0" baseline="0" smtClean="0">
              <a:ln>
                <a:noFill/>
              </a:ln>
              <a:solidFill>
                <a:srgbClr val="398B66"/>
              </a:solidFill>
              <a:effectLst/>
            </a:endParaRPr>
          </a:p>
        </p:txBody>
      </p:sp>
      <p:sp>
        <p:nvSpPr>
          <p:cNvPr id="10" name="Блок-схема: процесс 9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8"/>
          <p:cNvSpPr/>
          <p:nvPr/>
        </p:nvSpPr>
        <p:spPr bwMode="auto">
          <a:xfrm>
            <a:off x="562709" y="1301145"/>
            <a:ext cx="11901267" cy="2893100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InputStreamReader extends Reader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private final StreamDecoder sd;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InputStreamReader( InputStream in)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InputStreamReader( InputStream in  , String charsetName )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public int read() throws IOException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public int read(char[] cbuf, int off, int len) throws IOException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String getEncoding()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void close()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InputStreamReader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846154" y="5884220"/>
          <a:ext cx="1125940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300"/>
                <a:gridCol w="10365106"/>
              </a:tblGrid>
              <a:tr h="9563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InputStreamReader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предназначен для чтения байтов из байтового потока ввода и превращения их в символы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c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 помощью кодировки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Кодировку можно задать в конструкторе. Если кодировка не задаётся используется кодировка по умолчанию. 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Овал 7"/>
          <p:cNvSpPr/>
          <p:nvPr/>
        </p:nvSpPr>
        <p:spPr bwMode="auto">
          <a:xfrm>
            <a:off x="1014040" y="6075870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2940871" y="2183642"/>
            <a:ext cx="1521948" cy="245659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InputStream in</a:t>
            </a: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2417722" y="1761287"/>
            <a:ext cx="175849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StreamDecoder sd</a:t>
            </a:r>
          </a:p>
        </p:txBody>
      </p:sp>
      <p:sp>
        <p:nvSpPr>
          <p:cNvPr id="10" name="Скругленный прямоугольник 7"/>
          <p:cNvSpPr/>
          <p:nvPr/>
        </p:nvSpPr>
        <p:spPr bwMode="auto">
          <a:xfrm>
            <a:off x="2938596" y="2418656"/>
            <a:ext cx="1524222" cy="242658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InputStream in</a:t>
            </a: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4906168" y="2393638"/>
            <a:ext cx="195865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String charsetName</a:t>
            </a:r>
          </a:p>
        </p:txBody>
      </p:sp>
      <p:sp>
        <p:nvSpPr>
          <p:cNvPr id="12" name="Блок-схема: процесс 11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FileReader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62709" y="2051785"/>
            <a:ext cx="11901267" cy="1600438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FileReader extends InputStreamReader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FileReader(String fileName) throws FileNotFoundException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super(new FileInputStream(fileName));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 </a:t>
            </a:r>
          </a:p>
          <a:p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1078171" y="6619173"/>
          <a:ext cx="10754438" cy="996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92"/>
                <a:gridCol w="9900246"/>
              </a:tblGrid>
              <a:tr h="99627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FileReader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предназначен для чтения последовательности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char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 из файла. Объект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FileReader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это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InputStreamReader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для чтения из байтового файлового потока ввода. При использовании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FileReader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всегда используется кодировка по умолчанию. </a:t>
                      </a:r>
                      <a:endParaRPr lang="en-US" sz="1500" b="0" spc="0" smtClean="0">
                        <a:latin typeface="+mn-lt"/>
                        <a:cs typeface="Microsoft Sans Serif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Овал 7"/>
          <p:cNvSpPr/>
          <p:nvPr/>
        </p:nvSpPr>
        <p:spPr bwMode="auto">
          <a:xfrm>
            <a:off x="1228285" y="6837545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Чтение из файла по одному символу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205603"/>
            <a:ext cx="11901267" cy="612475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ReadCharDemo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FileReader in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temp;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FileReader(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"I:\\FileIO\\charfile.txt"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64;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temp = in.read();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(temp == -1)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break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.print((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)temp);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(in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in.close();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600501" y="7983935"/>
            <a:ext cx="11900848" cy="73866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АБВГДЕЖЗИЙКЛМНОПРСТУФХЦЧШЩЪЫЬЭЮЯабвгдежзийклмнопрстуфхцчшщъыьэюя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Блок-схема: процесс 7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Чтение из файла массива символов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49061" y="1232901"/>
            <a:ext cx="11901267" cy="590931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ReadCharsDemo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IOException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FileReader in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FileReader(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"I:\\FileIO\\charfile.txt"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[] chars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[64];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nread = in.read(chars);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(nread &gt; 0)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"Read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nread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characters"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.println(Arrays.toString(chars));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(in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in.close();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5" name="Прямоугольник 10"/>
          <p:cNvSpPr/>
          <p:nvPr/>
        </p:nvSpPr>
        <p:spPr bwMode="auto">
          <a:xfrm>
            <a:off x="559557" y="7670047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Read 64 characters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[А, Б, В, Г, Д, Е, Ж, З, И, Й,..., Щ, Ъ, Ы, Ь, Э, Ю, Я, а, б, в, г, д, е, ж, з, и, й,..., щ, ъ, ы, ь, э, ю, я]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Чтение символов из файла в кодировке </a:t>
            </a:r>
            <a:r>
              <a:rPr lang="en-US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UTF-16</a:t>
            </a:r>
            <a:endParaRPr lang="ru-RU" sz="3000" b="0" smtClean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49061" y="1232901"/>
            <a:ext cx="11901267" cy="353943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ReadEncodingDemo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Exception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FileInputStream is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FileInputStream(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"I:\\FileIO\\writeutf16.txt"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Reader in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InputStreamReader(is,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"UTF-16"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data = in.read();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(data != -1)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dataChar =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 data;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data = in.read();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.print(dataChar);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in.close();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Прямоугольник 10"/>
          <p:cNvSpPr/>
          <p:nvPr/>
        </p:nvSpPr>
        <p:spPr bwMode="auto">
          <a:xfrm>
            <a:off x="559557" y="5213407"/>
            <a:ext cx="11900848" cy="73866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Hello World!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Потоки вывода</a:t>
            </a:r>
            <a:endParaRPr lang="ru-RU" sz="6000" b="0" smtClean="0">
              <a:solidFill>
                <a:srgbClr val="8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Буферизованный ввод</a:t>
            </a:r>
            <a:endParaRPr lang="ru-RU" sz="6000" b="0" smtClean="0">
              <a:solidFill>
                <a:srgbClr val="8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BufferedReader</a:t>
            </a:r>
            <a:endParaRPr lang="ru-RU" b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cs typeface="Microsoft Sans Serif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62709" y="1151017"/>
            <a:ext cx="11901267" cy="6771084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BufferedReader extends Reader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 Reader in; 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 char cb[]; 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 int nChars, nextChar;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 static int defaultCharBufferSize = 8192;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BufferedReader(Reader in, int sz)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super(in);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(sz &lt;= 0)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throw new IllegalArgumentException("Buffer size &lt;= 0");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this.in = in;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cb = new char[sz];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nextChar = nChars = 0;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public BufferedReader(Reader in)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this(in, defaultCharBufferSize);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int read()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int read(char[] cbuf, int off, int len)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String readLine() 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public void close() throws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out.close();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1228296" y="8175017"/>
          <a:ext cx="10508778" cy="996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92"/>
                <a:gridCol w="9654586"/>
              </a:tblGrid>
              <a:tr h="99627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При использовании буферизованного потока ввода данные читаются в буфер из оборачиваемого потока большими порциями а затем по мере необходимости читаются уже из буфера. Таким образом можно снизить количество операций чтения из  оборачиваемого потока и повысить эффективность.</a:t>
                      </a:r>
                      <a:endParaRPr lang="en-US" sz="1500" b="0" spc="0" smtClean="0">
                        <a:latin typeface="+mn-lt"/>
                        <a:cs typeface="Microsoft Sans Serif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Овал 7"/>
          <p:cNvSpPr/>
          <p:nvPr/>
        </p:nvSpPr>
        <p:spPr bwMode="auto">
          <a:xfrm>
            <a:off x="1378410" y="8393389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Производительность буферизованного ввода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205603"/>
            <a:ext cx="11901267" cy="6340197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ReadBufPerform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US" sz="1400" b="1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IOException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US" sz="1400" b="1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BufferedReader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inbuf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FileReader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in =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temp;</a:t>
            </a:r>
          </a:p>
          <a:p>
            <a:endParaRPr lang="en-US" sz="1400" b="1" dirty="0" smtClean="0">
              <a:latin typeface="Courier New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time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System.currentTimeMillis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inbuf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BufferedReader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FileReader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"I:\\</a:t>
            </a:r>
            <a:r>
              <a:rPr lang="en-US" sz="1400" b="1" dirty="0" err="1" smtClean="0">
                <a:solidFill>
                  <a:srgbClr val="2A00FF"/>
                </a:solidFill>
                <a:latin typeface="Courier New"/>
              </a:rPr>
              <a:t>FileIO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\\outbuf.txt"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endParaRPr lang="en-US" sz="1400" b="1" dirty="0" smtClean="0">
              <a:latin typeface="Courier New"/>
            </a:endParaRPr>
          </a:p>
          <a:p>
            <a:r>
              <a:rPr lang="nn-NO" sz="1400" b="1" dirty="0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nn-NO" sz="14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dirty="0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dirty="0" smtClean="0">
                <a:solidFill>
                  <a:srgbClr val="000000"/>
                </a:solidFill>
                <a:latin typeface="Courier New"/>
              </a:rPr>
              <a:t> i = 0; i &lt; 10000000; i++) {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     temp =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inbuf.read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IOException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e) {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b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"An I/O error </a:t>
            </a:r>
            <a:r>
              <a:rPr lang="en-US" sz="1400" b="1" dirty="0" err="1" smtClean="0">
                <a:solidFill>
                  <a:srgbClr val="2A00FF"/>
                </a:solidFill>
                <a:latin typeface="Courier New"/>
              </a:rPr>
              <a:t>occured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inbuf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!=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inbuf.close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IOException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e) {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b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   ...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Блок-схема: процесс 4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Производительность небуферизованного ввода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205603"/>
            <a:ext cx="11901267" cy="590931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ReadBufPerform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IOException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ru-RU" sz="1400" b="1" smtClean="0">
                <a:latin typeface="Courier New"/>
              </a:rPr>
              <a:t>      </a:t>
            </a:r>
            <a:r>
              <a:rPr lang="en-US" sz="1400" b="1" smtClean="0">
                <a:latin typeface="Courier New"/>
              </a:rPr>
              <a:t>...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time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in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FileReader(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"I:\\FileIO\\outnobuf.txt"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temp = in.read();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(in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in.close();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time = System.currentTimeMillis() - time;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"Non-buffered input time: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time);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Прямоугольник 10"/>
          <p:cNvSpPr/>
          <p:nvPr/>
        </p:nvSpPr>
        <p:spPr bwMode="auto">
          <a:xfrm>
            <a:off x="600501" y="7943007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Buffered input time: 437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Non-buffered input time: 891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Почему такой маленький выигрыш</a:t>
            </a:r>
            <a:r>
              <a:rPr lang="en-US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?</a:t>
            </a:r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3141732" y="3947199"/>
          <a:ext cx="6916653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852"/>
                <a:gridCol w="6116801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Для байтовых потоков благодаря использованию буфера был получен выигрыш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0 раз. При использовании аналогичного буфера для символьных потоков выигрыш был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раза.  Дело в том что символьные потоки уже буферизованы. В классе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StreamDecoder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есть буфер.</a:t>
                      </a:r>
                      <a:endParaRPr lang="en-US" sz="1500" b="0" spc="0" smtClean="0">
                        <a:solidFill>
                          <a:schemeClr val="accent4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6" descr="information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9779" y="4205523"/>
            <a:ext cx="812699" cy="812699"/>
          </a:xfrm>
          <a:prstGeom prst="rect">
            <a:avLst/>
          </a:prstGeom>
          <a:noFill/>
        </p:spPr>
      </p:pic>
      <p:sp>
        <p:nvSpPr>
          <p:cNvPr id="6" name="Блок-схема: процесс 5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Иерархия классов символьных потоков вывода</a:t>
            </a:r>
            <a:endParaRPr lang="ru-RU" b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545604" y="8052187"/>
          <a:ext cx="511821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088"/>
                <a:gridCol w="4226128"/>
              </a:tblGrid>
              <a:tr h="9143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1" u="sng" kern="1200" spc="0" baseline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Шаблон Декоратор</a:t>
                      </a:r>
                      <a:r>
                        <a:rPr lang="en-US" sz="1500" b="1" u="sng" kern="1200" spc="0" baseline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Иерархия классов символьных потоков вывода является примером применения шаблона Декоратор.</a:t>
                      </a:r>
                      <a:endParaRPr lang="en-US" sz="1500" b="0" kern="1200" spc="0" baseline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 descr="http://cdn1.iconfinder.com/data/icons/customicondesign-office6-shadow/64/question-type-one-corre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828" y="8254590"/>
            <a:ext cx="609600" cy="6096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16200" y="1966913"/>
            <a:ext cx="77724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Блок-схема: процесс 8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Writer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62709" y="1734359"/>
            <a:ext cx="11901267" cy="4832092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abstract class Writer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void write(int c) throws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synchronized (lock)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(writeBuffer == null){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writeBuffer = new char[writeBufferSize];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writeBuffer[0] = (char) c;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write(writeBuffer, 0, 1);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public void write(char cbuf[]) throws IOException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abstract public void write(char cbuf[], int off, int len) throws IOException;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public void write(String str) throws IOException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public void write(String str, int off, int len) throws IOException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abstract public void flush() throws IOException;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abstract public void close() throws IOException;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873449" y="7289940"/>
          <a:ext cx="112594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300"/>
                <a:gridCol w="10365106"/>
              </a:tblGrid>
              <a:tr h="9563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Абстрактный 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Writer –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базовый класс для символьных потоков вывода. Для вывода диапазона элементов массива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в нём объявлен абстрактный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write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Конкретные классы потомки должны переопределять этот метод. Как правило потомки переопределяют и другие методы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write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более эффективными реализациями. Класс содержит абстрактные методы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close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flush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close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предназначен для закрытия потока и освобождения неуправляемых ресурсов после окончания записи.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flush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предназначен для опустошения буфера если поток буферизованный. Как правило реализации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close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вызывают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flush.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" name="Овал 9"/>
          <p:cNvSpPr/>
          <p:nvPr/>
        </p:nvSpPr>
        <p:spPr bwMode="auto">
          <a:xfrm>
            <a:off x="1043295" y="7864261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9" name="Прямоугольник 10"/>
          <p:cNvSpPr/>
          <p:nvPr/>
        </p:nvSpPr>
        <p:spPr bwMode="auto">
          <a:xfrm>
            <a:off x="1493672" y="7782377"/>
            <a:ext cx="232012" cy="286604"/>
          </a:xfrm>
          <a:prstGeom prst="rect">
            <a:avLst/>
          </a:prstGeom>
          <a:solidFill>
            <a:srgbClr val="CDFF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398B66"/>
                </a:solidFill>
                <a:effectLst/>
                <a:latin typeface="Arial Rounded MT Bold" pitchFamily="34" charset="0"/>
              </a:rPr>
              <a:t>A</a:t>
            </a:r>
            <a:endParaRPr kumimoji="0" lang="ru-RU" sz="2000" b="1" i="0" u="none" strike="noStrike" cap="none" normalizeH="0" baseline="0" smtClean="0">
              <a:ln>
                <a:noFill/>
              </a:ln>
              <a:solidFill>
                <a:srgbClr val="398B66"/>
              </a:solidFill>
              <a:effectLst/>
            </a:endParaRPr>
          </a:p>
        </p:txBody>
      </p:sp>
      <p:sp>
        <p:nvSpPr>
          <p:cNvPr id="10" name="Блок-схема: процесс 9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8"/>
          <p:cNvSpPr/>
          <p:nvPr/>
        </p:nvSpPr>
        <p:spPr bwMode="auto">
          <a:xfrm>
            <a:off x="562709" y="1466337"/>
            <a:ext cx="11901267" cy="3539430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OutputStreamWriter extends Writer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 final StreamEncoder se;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OutputStreamWriter( OutputStream out 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OutputStreamWriter( OutputStream out , String charsetName 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void write(int c) throws IOException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void write(char cbuf[], int off, int len) throws IOException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void write(String str, int off, int len) throws IOException 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String getEncoding()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void flush()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void close()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3937175" y="2352695"/>
            <a:ext cx="175849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OutputStream out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OutputStreamWriter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846154" y="5884220"/>
          <a:ext cx="1125940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300"/>
                <a:gridCol w="10365106"/>
              </a:tblGrid>
              <a:tr h="95633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OutputStreamWriter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предназначен для превращения символов в байты с помощью кодировки и записи полученных байтов в байтовый поток вывода. Кодировку можно задать в конструкторе. Если кодировка не задаётся используется кодировка по умолчанию. 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9" name="Овал 7"/>
          <p:cNvSpPr/>
          <p:nvPr/>
        </p:nvSpPr>
        <p:spPr bwMode="auto">
          <a:xfrm>
            <a:off x="1014040" y="6075870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10" name="Скругленный прямоугольник 7"/>
          <p:cNvSpPr/>
          <p:nvPr/>
        </p:nvSpPr>
        <p:spPr bwMode="auto">
          <a:xfrm>
            <a:off x="2526906" y="1925063"/>
            <a:ext cx="175849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StreamEncoder se</a:t>
            </a: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3934900" y="2582432"/>
            <a:ext cx="175849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OutputStream out</a:t>
            </a:r>
          </a:p>
        </p:txBody>
      </p:sp>
      <p:sp>
        <p:nvSpPr>
          <p:cNvPr id="13" name="Скругленный прямоугольник 7"/>
          <p:cNvSpPr/>
          <p:nvPr/>
        </p:nvSpPr>
        <p:spPr bwMode="auto">
          <a:xfrm>
            <a:off x="5957043" y="2557412"/>
            <a:ext cx="195865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String charsetName</a:t>
            </a:r>
          </a:p>
        </p:txBody>
      </p:sp>
      <p:sp>
        <p:nvSpPr>
          <p:cNvPr id="14" name="Блок-схема: процесс 13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Microsoft Sans Serif" pitchFamily="34" charset="0"/>
              </a:rPr>
              <a:t>FileWriter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62709" y="1421145"/>
            <a:ext cx="11901267" cy="2246769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class FileWriter extends OutputStreamWriter {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FileWriter(File file) throws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super(new FileOutputStream(file));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FileWriter(File file, boolean append) throws IOException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super(new FileOutputStream(file, append));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/>
        </p:nvGraphicFramePr>
        <p:xfrm>
          <a:off x="1078171" y="6619173"/>
          <a:ext cx="10754438" cy="996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92"/>
                <a:gridCol w="9900246"/>
              </a:tblGrid>
              <a:tr h="99627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FileWriter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предназначен для записи последовательности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char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 в файл. Объект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FileOutputStream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это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OutputStreamWriter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для записи в байтовый файловый поток вывода. При использовании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FileOutputStream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Microsoft Sans Serif" pitchFamily="34" charset="0"/>
                        </a:rPr>
                        <a:t>всегда используется кодировка по умолчанию. </a:t>
                      </a:r>
                      <a:endParaRPr lang="en-US" sz="1500" b="0" spc="0" smtClean="0">
                        <a:latin typeface="+mn-lt"/>
                        <a:cs typeface="Microsoft Sans Serif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Овал 7"/>
          <p:cNvSpPr/>
          <p:nvPr/>
        </p:nvSpPr>
        <p:spPr bwMode="auto">
          <a:xfrm>
            <a:off x="1228285" y="6837545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2526905" y="2962293"/>
            <a:ext cx="324609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FileOutputStream(file, append)</a:t>
            </a: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2529180" y="2091111"/>
            <a:ext cx="2411309" cy="242657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FileOutputStream(file)</a:t>
            </a:r>
          </a:p>
        </p:txBody>
      </p:sp>
      <p:sp>
        <p:nvSpPr>
          <p:cNvPr id="10" name="Блок-схема: процесс 9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Запись в файл по одному символу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90005" y="1642339"/>
            <a:ext cx="11901267" cy="5262979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WriteCharDemo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FileWriter out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out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FileWriter(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"I:\\FileIO\\charfile.txt"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0x0410; i &lt; 0x0450;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.print((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)i);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out.write(i);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(out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out.close();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7" name="Прямоугольник 10"/>
          <p:cNvSpPr/>
          <p:nvPr/>
        </p:nvSpPr>
        <p:spPr bwMode="auto">
          <a:xfrm>
            <a:off x="600501" y="7724623"/>
            <a:ext cx="11900848" cy="73866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АБВГДЕЖЗИЙКЛМНОПРСТУФХЦЧШЩЪЫЬЭЮЯабвгдежзийклмнопрстуфхцчшщъыьэюя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Блок-схема: процесс 7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Запись в файл массива символов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6" name="Прямоугольник 7"/>
          <p:cNvSpPr/>
          <p:nvPr/>
        </p:nvSpPr>
        <p:spPr bwMode="auto">
          <a:xfrm>
            <a:off x="549061" y="1232901"/>
            <a:ext cx="11901267" cy="612475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WriteCharsDemo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FileWriter out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[] chars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[64];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64;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chars[i] =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 (0x0410 + i);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.println(Arrays.toString(chars));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out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FileWriter(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"I:\\FileIO\\charsfile.txt"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out.write(chars);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"An I/O error occured"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finally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(out !=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out.close();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(IOException e)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"Error closing file"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5" name="Прямоугольник 10"/>
          <p:cNvSpPr/>
          <p:nvPr/>
        </p:nvSpPr>
        <p:spPr bwMode="auto">
          <a:xfrm>
            <a:off x="559557" y="7670047"/>
            <a:ext cx="11900848" cy="73866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[А, Б, В, Г, Д, Е, Ж, З, И, Й,..., Щ, Ъ, Ы, Ь, Э, Ю, Я, а, б, в, г, д, е, ж, з, и, й,..., щ, ъ, ы, ь, э, ю, я]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Блок-схема: процесс 6"/>
          <p:cNvSpPr/>
          <p:nvPr/>
        </p:nvSpPr>
        <p:spPr bwMode="auto">
          <a:xfrm>
            <a:off x="10630848" y="311622"/>
            <a:ext cx="2088107" cy="668743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3244</Words>
  <Application>Microsoft Office PowerPoint</Application>
  <PresentationFormat>Произвольный</PresentationFormat>
  <Paragraphs>636</Paragraphs>
  <Slides>34</Slides>
  <Notes>34</Notes>
  <HiddenSlides>0</HiddenSlides>
  <MMClips>0</MMClips>
  <ScaleCrop>false</ScaleCrop>
  <HeadingPairs>
    <vt:vector size="4" baseType="variant">
      <vt:variant>
        <vt:lpstr>Тема</vt:lpstr>
      </vt:variant>
      <vt:variant>
        <vt:i4>7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1_Основная часть</vt:lpstr>
      <vt:lpstr> </vt:lpstr>
      <vt:lpstr>Потоки</vt:lpstr>
      <vt:lpstr> </vt:lpstr>
      <vt:lpstr>Иерархия классов символьных потоков вывода</vt:lpstr>
      <vt:lpstr>Класс Writer</vt:lpstr>
      <vt:lpstr>Класс OutputStreamWriter</vt:lpstr>
      <vt:lpstr>Класс FileWriter</vt:lpstr>
      <vt:lpstr>Запись в файл по одному символу</vt:lpstr>
      <vt:lpstr>Запись в файл массива символов</vt:lpstr>
      <vt:lpstr>Запись в файл массива символов</vt:lpstr>
      <vt:lpstr>Запись строки в файл</vt:lpstr>
      <vt:lpstr>Запись строки в файл</vt:lpstr>
      <vt:lpstr>Запись строки в файл в кодировке UTF-16</vt:lpstr>
      <vt:lpstr>Запись строки в файл в кодировке UTF-16</vt:lpstr>
      <vt:lpstr> </vt:lpstr>
      <vt:lpstr>Класс BufferedWriter</vt:lpstr>
      <vt:lpstr>Опустошение буфера</vt:lpstr>
      <vt:lpstr>Опустошение буфера</vt:lpstr>
      <vt:lpstr>Производительность буферизованного вывода </vt:lpstr>
      <vt:lpstr>Производительность небуферизованного вывода </vt:lpstr>
      <vt:lpstr>Почему такой маленький выигрыш? </vt:lpstr>
      <vt:lpstr> </vt:lpstr>
      <vt:lpstr>Иерархия классов символьных потоков ввода</vt:lpstr>
      <vt:lpstr>Класс Reader</vt:lpstr>
      <vt:lpstr>Класс InputStreamReader</vt:lpstr>
      <vt:lpstr>Класс FileReader</vt:lpstr>
      <vt:lpstr>Чтение из файла по одному символу</vt:lpstr>
      <vt:lpstr>Чтение из файла массива символов</vt:lpstr>
      <vt:lpstr>Чтение символов из файла в кодировке UTF-16</vt:lpstr>
      <vt:lpstr> </vt:lpstr>
      <vt:lpstr>Класс BufferedReader</vt:lpstr>
      <vt:lpstr>Производительность буферизованного ввода </vt:lpstr>
      <vt:lpstr>Производительность небуферизованного ввода </vt:lpstr>
      <vt:lpstr>Почему такой маленький выигрыш?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2013-02-11T07:51:08Z</dcterms:created>
  <dcterms:modified xsi:type="dcterms:W3CDTF">2016-04-16T07:49:19Z</dcterms:modified>
  <cp:contentStatus>Final</cp:contentStatus>
</cp:coreProperties>
</file>