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57" r:id="rId1"/>
    <p:sldMasterId id="2147483658" r:id="rId2"/>
    <p:sldMasterId id="2147483660" r:id="rId3"/>
    <p:sldMasterId id="2147483663" r:id="rId4"/>
    <p:sldMasterId id="2147483691" r:id="rId5"/>
    <p:sldMasterId id="2147483694" r:id="rId6"/>
    <p:sldMasterId id="2147483696" r:id="rId7"/>
  </p:sldMasterIdLst>
  <p:notesMasterIdLst>
    <p:notesMasterId r:id="rId37"/>
  </p:notesMasterIdLst>
  <p:handoutMasterIdLst>
    <p:handoutMasterId r:id="rId38"/>
  </p:handoutMasterIdLst>
  <p:sldIdLst>
    <p:sldId id="465" r:id="rId8"/>
    <p:sldId id="455" r:id="rId9"/>
    <p:sldId id="456" r:id="rId10"/>
    <p:sldId id="449" r:id="rId11"/>
    <p:sldId id="460" r:id="rId12"/>
    <p:sldId id="493" r:id="rId13"/>
    <p:sldId id="494" r:id="rId14"/>
    <p:sldId id="495" r:id="rId15"/>
    <p:sldId id="464" r:id="rId16"/>
    <p:sldId id="467" r:id="rId17"/>
    <p:sldId id="468" r:id="rId18"/>
    <p:sldId id="466" r:id="rId19"/>
    <p:sldId id="497" r:id="rId20"/>
    <p:sldId id="498" r:id="rId21"/>
    <p:sldId id="496" r:id="rId22"/>
    <p:sldId id="469" r:id="rId23"/>
    <p:sldId id="470" r:id="rId24"/>
    <p:sldId id="472" r:id="rId25"/>
    <p:sldId id="505" r:id="rId26"/>
    <p:sldId id="506" r:id="rId27"/>
    <p:sldId id="507" r:id="rId28"/>
    <p:sldId id="504" r:id="rId29"/>
    <p:sldId id="471" r:id="rId30"/>
    <p:sldId id="476" r:id="rId31"/>
    <p:sldId id="478" r:id="rId32"/>
    <p:sldId id="479" r:id="rId33"/>
    <p:sldId id="501" r:id="rId34"/>
    <p:sldId id="502" r:id="rId35"/>
    <p:sldId id="503" r:id="rId36"/>
  </p:sldIdLst>
  <p:sldSz cx="13004800" cy="9753600"/>
  <p:notesSz cx="9588500" cy="73025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F233B"/>
    <a:srgbClr val="FFCCCC"/>
    <a:srgbClr val="5F5F5F"/>
    <a:srgbClr val="777777"/>
    <a:srgbClr val="282828"/>
    <a:srgbClr val="29292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0" autoAdjust="0"/>
    <p:restoredTop sz="88380" autoAdjust="0"/>
  </p:normalViewPr>
  <p:slideViewPr>
    <p:cSldViewPr snapToGrid="0">
      <p:cViewPr>
        <p:scale>
          <a:sx n="70" d="100"/>
          <a:sy n="70" d="100"/>
        </p:scale>
        <p:origin x="672" y="-78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08"/>
    </p:cViewPr>
  </p:sorterViewPr>
  <p:notesViewPr>
    <p:cSldViewPr snapToGrid="0">
      <p:cViewPr varScale="1">
        <p:scale>
          <a:sx n="71" d="100"/>
          <a:sy n="71" d="100"/>
        </p:scale>
        <p:origin x="-1974" y="-108"/>
      </p:cViewPr>
      <p:guideLst>
        <p:guide orient="horz" pos="2300"/>
        <p:guide pos="302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431820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r">
              <a:defRPr sz="1200"/>
            </a:lvl1pPr>
          </a:lstStyle>
          <a:p>
            <a:pPr>
              <a:defRPr/>
            </a:pPr>
            <a:fld id="{933AB41B-98BB-41F8-8E5C-1267D4242D19}" type="datetimeFigureOut">
              <a:rPr lang="ru-RU"/>
              <a:pPr>
                <a:defRPr/>
              </a:pPr>
              <a:t>16.04.2016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2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431820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r">
              <a:defRPr sz="1200"/>
            </a:lvl1pPr>
          </a:lstStyle>
          <a:p>
            <a:pPr>
              <a:defRPr/>
            </a:pPr>
            <a:fld id="{7BC74B70-6C71-43C0-AB73-0B7C9B05C4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431820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r">
              <a:defRPr sz="1200"/>
            </a:lvl1pPr>
          </a:lstStyle>
          <a:p>
            <a:pPr>
              <a:defRPr/>
            </a:pPr>
            <a:fld id="{A80D0119-658C-425C-A834-B6DB84091358}" type="datetimeFigureOut">
              <a:rPr lang="ru-RU"/>
              <a:pPr>
                <a:defRPr/>
              </a:pPr>
              <a:t>16.04.2016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968625" y="549275"/>
            <a:ext cx="3651250" cy="27384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06" tIns="48254" rIns="96506" bIns="48254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58850" y="3468689"/>
            <a:ext cx="7670800" cy="3286125"/>
          </a:xfrm>
          <a:prstGeom prst="rect">
            <a:avLst/>
          </a:prstGeom>
        </p:spPr>
        <p:txBody>
          <a:bodyPr vert="horz" lIns="96506" tIns="48254" rIns="96506" bIns="48254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2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431820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r">
              <a:defRPr sz="1200"/>
            </a:lvl1pPr>
          </a:lstStyle>
          <a:p>
            <a:pPr>
              <a:defRPr/>
            </a:pPr>
            <a:fld id="{DB11C2CE-9105-4057-8DAA-46606BB3F53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0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нулевого слай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- тема, тезисы, авто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8"/>
          <p:cNvSpPr>
            <a:spLocks noGrp="1"/>
          </p:cNvSpPr>
          <p:nvPr>
            <p:ph type="title"/>
          </p:nvPr>
        </p:nvSpPr>
        <p:spPr>
          <a:xfrm>
            <a:off x="368300" y="203136"/>
            <a:ext cx="10756900" cy="57785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679950" y="3721100"/>
            <a:ext cx="3689350" cy="23114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400"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r>
              <a:rPr lang="ru-RU" dirty="0" smtClean="0"/>
              <a:t>Второй уровень</a:t>
            </a:r>
          </a:p>
          <a:p>
            <a:pPr lvl="0"/>
            <a:r>
              <a:rPr lang="ru-RU" dirty="0" smtClean="0"/>
              <a:t>Третий уровень</a:t>
            </a:r>
          </a:p>
          <a:p>
            <a:pPr lvl="0"/>
            <a:r>
              <a:rPr lang="ru-RU" dirty="0" smtClean="0"/>
              <a:t>Четвертый уровень</a:t>
            </a:r>
          </a:p>
          <a:p>
            <a:pPr lv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9302750" y="7277100"/>
            <a:ext cx="3467100" cy="11557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1"/>
            </a:lvl1pPr>
            <a:lvl2pPr marL="0">
              <a:buFontTx/>
              <a:buNone/>
              <a:defRPr sz="20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основной час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368216" y="276162"/>
            <a:ext cx="10087033" cy="579384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/>
          </p:nvPr>
        </p:nvSpPr>
        <p:spPr>
          <a:xfrm>
            <a:off x="2876550" y="2571750"/>
            <a:ext cx="7734300" cy="5067300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  <a:lvl2pPr marL="0">
              <a:buFontTx/>
              <a:buNone/>
              <a:defRPr/>
            </a:lvl2pPr>
            <a:lvl3pPr marL="684000">
              <a:buFont typeface="Wingdings" pitchFamily="2" charset="2"/>
              <a:buChar char="§"/>
              <a:defRPr/>
            </a:lvl3pPr>
            <a:lvl4pPr marL="900000">
              <a:buFont typeface="Arial" pitchFamily="34" charset="0"/>
              <a:buChar char="•"/>
              <a:defRPr/>
            </a:lvl4pPr>
            <a:lvl5pPr marL="1152000"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109D8-B8D7-4425-A1D6-44AC58BCCE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финального слайда для проекто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нулевого слай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- тема, тезисы, авто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8"/>
          <p:cNvSpPr>
            <a:spLocks noGrp="1"/>
          </p:cNvSpPr>
          <p:nvPr>
            <p:ph type="title"/>
          </p:nvPr>
        </p:nvSpPr>
        <p:spPr>
          <a:xfrm>
            <a:off x="368300" y="203136"/>
            <a:ext cx="10756900" cy="57785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679950" y="3721100"/>
            <a:ext cx="3689350" cy="23114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400"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r>
              <a:rPr lang="ru-RU" dirty="0" smtClean="0"/>
              <a:t>Второй уровень</a:t>
            </a:r>
          </a:p>
          <a:p>
            <a:pPr lvl="0"/>
            <a:r>
              <a:rPr lang="ru-RU" dirty="0" smtClean="0"/>
              <a:t>Третий уровень</a:t>
            </a:r>
          </a:p>
          <a:p>
            <a:pPr lvl="0"/>
            <a:r>
              <a:rPr lang="ru-RU" dirty="0" smtClean="0"/>
              <a:t>Четвертый уровень</a:t>
            </a:r>
          </a:p>
          <a:p>
            <a:pPr lv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9302750" y="7277100"/>
            <a:ext cx="3467100" cy="11557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1"/>
            </a:lvl1pPr>
            <a:lvl2pPr marL="0">
              <a:buFontTx/>
              <a:buNone/>
              <a:defRPr sz="20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основной час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368216" y="276162"/>
            <a:ext cx="10087033" cy="579384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/>
          </p:nvPr>
        </p:nvSpPr>
        <p:spPr>
          <a:xfrm>
            <a:off x="2876550" y="2571750"/>
            <a:ext cx="7734300" cy="5067300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  <a:lvl2pPr marL="0">
              <a:buFontTx/>
              <a:buNone/>
              <a:defRPr/>
            </a:lvl2pPr>
            <a:lvl3pPr marL="684000">
              <a:buFont typeface="Wingdings" pitchFamily="2" charset="2"/>
              <a:buChar char="§"/>
              <a:defRPr/>
            </a:lvl3pPr>
            <a:lvl4pPr marL="900000">
              <a:buFont typeface="Arial" pitchFamily="34" charset="0"/>
              <a:buChar char="•"/>
              <a:defRPr/>
            </a:lvl4pPr>
            <a:lvl5pPr marL="1152000"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109D8-B8D7-4425-A1D6-44AC58BCCE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1_1_ne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2pPr>
      <a:lvl3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3pPr>
      <a:lvl4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4pPr>
      <a:lvl5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5pPr>
      <a:lvl6pPr marL="4572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9144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3716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18288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defTabSz="1300163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7275" indent="-406400" algn="l" defTabSz="1300163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5600" indent="-325438" algn="l" defTabSz="1300163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6475" indent="-325438" algn="l" defTabSz="130016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5438" algn="l" defTabSz="1300163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3829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38401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2973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47545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3_1_new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2051" name="Заголовок 8"/>
          <p:cNvSpPr>
            <a:spLocks noGrp="1"/>
          </p:cNvSpPr>
          <p:nvPr>
            <p:ph type="title"/>
          </p:nvPr>
        </p:nvSpPr>
        <p:spPr bwMode="auto">
          <a:xfrm>
            <a:off x="368300" y="294641"/>
            <a:ext cx="107569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N3_1_new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3075" name="Заголовок 5"/>
          <p:cNvSpPr>
            <a:spLocks noGrp="1"/>
          </p:cNvSpPr>
          <p:nvPr>
            <p:ph type="title"/>
          </p:nvPr>
        </p:nvSpPr>
        <p:spPr bwMode="auto">
          <a:xfrm>
            <a:off x="368300" y="276225"/>
            <a:ext cx="10086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9675813" y="9002713"/>
            <a:ext cx="3033712" cy="484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fld id="{3ECB5491-807E-4671-A34E-FC5D792DA5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200">
          <a:solidFill>
            <a:schemeClr val="tx1"/>
          </a:solidFill>
          <a:latin typeface="Myriad Pro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Myriad Pro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Myriad Pro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Myriad Pro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N2_1_new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1_1_ne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hf hdr="0" ftr="0" dt="0"/>
  <p:txStyles>
    <p:titleStyle>
      <a:lvl1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2pPr>
      <a:lvl3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3pPr>
      <a:lvl4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4pPr>
      <a:lvl5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5pPr>
      <a:lvl6pPr marL="4572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9144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3716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18288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defTabSz="1300163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7275" indent="-406400" algn="l" defTabSz="1300163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5600" indent="-325438" algn="l" defTabSz="1300163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6475" indent="-325438" algn="l" defTabSz="130016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5438" algn="l" defTabSz="1300163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3829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38401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2973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47545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3_1_new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2051" name="Заголовок 8"/>
          <p:cNvSpPr>
            <a:spLocks noGrp="1"/>
          </p:cNvSpPr>
          <p:nvPr>
            <p:ph type="title"/>
          </p:nvPr>
        </p:nvSpPr>
        <p:spPr bwMode="auto">
          <a:xfrm>
            <a:off x="368300" y="294641"/>
            <a:ext cx="107569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N3_1_new_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3075" name="Заголовок 5"/>
          <p:cNvSpPr>
            <a:spLocks noGrp="1"/>
          </p:cNvSpPr>
          <p:nvPr>
            <p:ph type="title"/>
          </p:nvPr>
        </p:nvSpPr>
        <p:spPr bwMode="auto">
          <a:xfrm>
            <a:off x="368300" y="276225"/>
            <a:ext cx="10086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9675813" y="9002713"/>
            <a:ext cx="3033712" cy="484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fld id="{3ECB5491-807E-4671-A34E-FC5D792DA5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200">
          <a:solidFill>
            <a:schemeClr val="tx1"/>
          </a:solidFill>
          <a:latin typeface="Myriad Pro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Myriad Pro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Myriad Pro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Myriad Pro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 txBox="1">
            <a:spLocks/>
          </p:cNvSpPr>
          <p:nvPr/>
        </p:nvSpPr>
        <p:spPr bwMode="auto">
          <a:xfrm>
            <a:off x="873456" y="5646948"/>
            <a:ext cx="11450471" cy="19076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-342900" algn="ctr" eaLnBrk="0" hangingPunct="0">
              <a:spcBef>
                <a:spcPct val="20000"/>
              </a:spcBef>
              <a:defRPr/>
            </a:pPr>
            <a:r>
              <a:rPr lang="en-US" sz="6000" kern="0" smtClean="0">
                <a:solidFill>
                  <a:srgbClr val="800000"/>
                </a:solidFill>
                <a:latin typeface="Candara" pitchFamily="34" charset="0"/>
                <a:cs typeface="Arial" pitchFamily="34" charset="0"/>
              </a:rPr>
              <a:t>V. </a:t>
            </a:r>
            <a:r>
              <a:rPr lang="ru-RU" sz="6000" kern="0" smtClean="0">
                <a:solidFill>
                  <a:srgbClr val="800000"/>
                </a:solidFill>
                <a:latin typeface="Candara" pitchFamily="34" charset="0"/>
                <a:cs typeface="Arial" pitchFamily="34" charset="0"/>
              </a:rPr>
              <a:t>Ввод – вывод</a:t>
            </a:r>
          </a:p>
          <a:p>
            <a:pPr indent="-342900" algn="ctr" eaLnBrk="0" hangingPunct="0">
              <a:spcBef>
                <a:spcPct val="20000"/>
              </a:spcBef>
              <a:defRPr/>
            </a:pPr>
            <a:r>
              <a:rPr lang="en-US" sz="4800" kern="0" smtClean="0">
                <a:solidFill>
                  <a:srgbClr val="000000"/>
                </a:solidFill>
                <a:latin typeface="Candara" pitchFamily="34" charset="0"/>
                <a:cs typeface="Arial" pitchFamily="34" charset="0"/>
              </a:rPr>
              <a:t>4</a:t>
            </a:r>
            <a:r>
              <a:rPr lang="ru-RU" sz="4800" kern="0" smtClean="0">
                <a:solidFill>
                  <a:srgbClr val="000000"/>
                </a:solidFill>
                <a:latin typeface="Candara" pitchFamily="34" charset="0"/>
                <a:cs typeface="Arial" pitchFamily="34" charset="0"/>
              </a:rPr>
              <a:t>. Потоки данных</a:t>
            </a:r>
            <a:endParaRPr lang="en-US" sz="4800" kern="0" smtClean="0">
              <a:solidFill>
                <a:srgbClr val="00000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0</a:t>
            </a:fld>
            <a:endParaRPr lang="ru-RU"/>
          </a:p>
        </p:txBody>
      </p:sp>
      <p:sp>
        <p:nvSpPr>
          <p:cNvPr id="5" name="Блок-схема: процесс 4"/>
          <p:cNvSpPr/>
          <p:nvPr/>
        </p:nvSpPr>
        <p:spPr bwMode="auto">
          <a:xfrm>
            <a:off x="10576258" y="175145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Запись </a:t>
            </a:r>
            <a:r>
              <a:rPr lang="en-US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int </a:t>
            </a:r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в файл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sp>
        <p:nvSpPr>
          <p:cNvPr id="6" name="Прямоугольник 7"/>
          <p:cNvSpPr/>
          <p:nvPr/>
        </p:nvSpPr>
        <p:spPr bwMode="auto">
          <a:xfrm>
            <a:off x="590005" y="1178307"/>
            <a:ext cx="11901267" cy="6986528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WriteIntDemo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String file = </a:t>
            </a:r>
            <a:r>
              <a:rPr lang="nn-NO" sz="1400" b="1" smtClean="0">
                <a:solidFill>
                  <a:srgbClr val="2A00FF"/>
                </a:solidFill>
                <a:latin typeface="Courier New"/>
              </a:rPr>
              <a:t>"I:\\FileIO\\writeint.txt"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FileOutputStream fos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DataOutputStream dos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fos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FileOutputStream(file);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dos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DataOutputStream(fos);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64; i++)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dos.writeInt(i);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.println(Integer.toBinaryString(i)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(IOException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"An I/O error occured"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finally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(dos !=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dos.close();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(IOException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"Error closing file"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5" name="Блок-схема: процесс 4"/>
          <p:cNvSpPr/>
          <p:nvPr/>
        </p:nvSpPr>
        <p:spPr bwMode="auto">
          <a:xfrm>
            <a:off x="10685440" y="229735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Запись </a:t>
            </a:r>
            <a:r>
              <a:rPr lang="en-US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int</a:t>
            </a:r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 в файл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sp>
        <p:nvSpPr>
          <p:cNvPr id="7" name="Прямоугольник 10"/>
          <p:cNvSpPr/>
          <p:nvPr/>
        </p:nvSpPr>
        <p:spPr bwMode="auto">
          <a:xfrm>
            <a:off x="503451" y="1241827"/>
            <a:ext cx="11900848" cy="7632859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0 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1 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10 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11 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100 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101 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110 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111 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1000 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1001 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1010 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1011 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1100 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1101 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1110 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1111 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10000 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110001 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110010 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110011 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110100 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110101 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110110 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110111 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111000 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111001 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111010 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111011 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111100 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111101 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111110 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111111 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Блок-схема: процесс 4"/>
          <p:cNvSpPr/>
          <p:nvPr/>
        </p:nvSpPr>
        <p:spPr bwMode="auto">
          <a:xfrm>
            <a:off x="10685440" y="229735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048" y="2284508"/>
            <a:ext cx="1219200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Блок-схема: процесс 4"/>
          <p:cNvSpPr/>
          <p:nvPr/>
        </p:nvSpPr>
        <p:spPr bwMode="auto">
          <a:xfrm>
            <a:off x="10685440" y="229735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Чтение </a:t>
            </a:r>
            <a:r>
              <a:rPr lang="en-US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int </a:t>
            </a:r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из файла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  <p:sp>
        <p:nvSpPr>
          <p:cNvPr id="6" name="Прямоугольник 7"/>
          <p:cNvSpPr/>
          <p:nvPr/>
        </p:nvSpPr>
        <p:spPr bwMode="auto">
          <a:xfrm>
            <a:off x="590005" y="1178307"/>
            <a:ext cx="11901267" cy="7632859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ReadIntDemo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String file = </a:t>
            </a:r>
            <a:r>
              <a:rPr lang="nn-NO" sz="1400" b="1" smtClean="0">
                <a:solidFill>
                  <a:srgbClr val="2A00FF"/>
                </a:solidFill>
                <a:latin typeface="Courier New"/>
              </a:rPr>
              <a:t>"I:\\FileIO\\WriteInt.txt"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FileInputStream fis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DataInputStream dis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fis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FileInputStream(file);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dis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DataInputStream(fis);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temp;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64; i++)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temp = dis.readInt();</a:t>
            </a:r>
          </a:p>
          <a:p>
            <a:r>
              <a:rPr lang="ru-RU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.println(temp);</a:t>
            </a:r>
          </a:p>
          <a:p>
            <a:r>
              <a:rPr lang="ru-RU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(IOException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"An I/O error occured"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finally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(dis !=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dis.close();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(IOException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"Error closing file"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5" name="Блок-схема: процесс 4"/>
          <p:cNvSpPr/>
          <p:nvPr/>
        </p:nvSpPr>
        <p:spPr bwMode="auto">
          <a:xfrm>
            <a:off x="10685440" y="229735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Чтение </a:t>
            </a:r>
            <a:r>
              <a:rPr lang="en-US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int</a:t>
            </a:r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 из файла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  <p:sp>
        <p:nvSpPr>
          <p:cNvPr id="7" name="Прямоугольник 10"/>
          <p:cNvSpPr/>
          <p:nvPr/>
        </p:nvSpPr>
        <p:spPr bwMode="auto">
          <a:xfrm>
            <a:off x="503451" y="1241827"/>
            <a:ext cx="11900848" cy="6340197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1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3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7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8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9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10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11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...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50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51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52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53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54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55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56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57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58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59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60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61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62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63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Блок-схема: процесс 4"/>
          <p:cNvSpPr/>
          <p:nvPr/>
        </p:nvSpPr>
        <p:spPr bwMode="auto">
          <a:xfrm>
            <a:off x="10685440" y="229735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Arial" pitchFamily="34" charset="0"/>
              </a:rPr>
              <a:t>Запись и чтение примитивов и строки</a:t>
            </a:r>
            <a:endParaRPr lang="ru-RU" sz="6000" b="0" smtClean="0">
              <a:solidFill>
                <a:srgbClr val="80000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5" name="Блок-схема: процесс 4"/>
          <p:cNvSpPr/>
          <p:nvPr/>
        </p:nvSpPr>
        <p:spPr bwMode="auto">
          <a:xfrm>
            <a:off x="10685440" y="229735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Запись данных в файл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  <p:sp>
        <p:nvSpPr>
          <p:cNvPr id="6" name="Прямоугольник 7"/>
          <p:cNvSpPr/>
          <p:nvPr/>
        </p:nvSpPr>
        <p:spPr bwMode="auto">
          <a:xfrm>
            <a:off x="590005" y="1178307"/>
            <a:ext cx="11901267" cy="6986528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WriteDataDemo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 file =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"I:\\FileIO\\writedata.dat"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FileOutputStream fos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DataOutputStream dos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 name =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"Harry Hacker"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char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gender =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'm'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isMarried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true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byte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numChildren = 2;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short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yearOfBirth = 1987;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salary = 30000;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long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netAsset = 8234567890L;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weight = 88.88;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float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gpa = 4.58f;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"Name: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name);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"Gender: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gender);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"Is married: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isMarried);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"Number of children: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numChildren);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"Year of birth: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yearOfBirth);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"Salary: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salary);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"Net Asset: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netAsset);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"Weight: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weight);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"GPA: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gpa);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5" name="Блок-схема: процесс 4"/>
          <p:cNvSpPr/>
          <p:nvPr/>
        </p:nvSpPr>
        <p:spPr bwMode="auto">
          <a:xfrm>
            <a:off x="10685440" y="229735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Запись данных в файл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  <p:sp>
        <p:nvSpPr>
          <p:cNvPr id="6" name="Прямоугольник 7"/>
          <p:cNvSpPr/>
          <p:nvPr/>
        </p:nvSpPr>
        <p:spPr bwMode="auto">
          <a:xfrm>
            <a:off x="590005" y="1178307"/>
            <a:ext cx="11901267" cy="7417415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WriteDataDemo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...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fos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FileOutputStream(file);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dos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DataOutputStream(fos);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dos.writeUTF(name);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dos.writeChar(gender);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dos.writeBoolean(isMarried);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dos.writeByte(numChildren);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dos.writeShort(yearOfBirth);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dos.writeInt(salary);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dos.writeLong(netAsset);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dos.writeDouble(weight);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dos.writeFloat(gpa);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(IOException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"An I/O error occured"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finally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(dos !=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dos.close();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(IOException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"Error closing file"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5" name="Блок-схема: процесс 4"/>
          <p:cNvSpPr/>
          <p:nvPr/>
        </p:nvSpPr>
        <p:spPr bwMode="auto">
          <a:xfrm>
            <a:off x="10685440" y="229735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209" y="4035614"/>
            <a:ext cx="612457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Запись данных в файл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  <p:sp>
        <p:nvSpPr>
          <p:cNvPr id="7" name="Прямоугольник 10"/>
          <p:cNvSpPr/>
          <p:nvPr/>
        </p:nvSpPr>
        <p:spPr bwMode="auto">
          <a:xfrm>
            <a:off x="503451" y="1241827"/>
            <a:ext cx="11900848" cy="2462213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Name: Harry Hacker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Gender: m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Is married: true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Number of children: 2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Year of birth: 1987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Salary: 30000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Net Asset: 8234567890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Weight: 88.88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GPA: 4.58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0368" y="4027511"/>
            <a:ext cx="3476625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Блок-схема: процесс 7"/>
          <p:cNvSpPr/>
          <p:nvPr/>
        </p:nvSpPr>
        <p:spPr bwMode="auto">
          <a:xfrm>
            <a:off x="10685440" y="229735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Чтение данных из файла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  <p:sp>
        <p:nvSpPr>
          <p:cNvPr id="6" name="Прямоугольник 7"/>
          <p:cNvSpPr/>
          <p:nvPr/>
        </p:nvSpPr>
        <p:spPr bwMode="auto">
          <a:xfrm>
            <a:off x="590005" y="1178307"/>
            <a:ext cx="11901267" cy="5693866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ReadDataDemo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 file =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"I:\\FileIO\\writedata.txt"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FileInputStream fis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DataInputStream dis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latin typeface="Courier New"/>
              </a:rPr>
              <a:t>    </a:t>
            </a:r>
            <a:r>
              <a:rPr lang="ru-RU" sz="1400" b="1" smtClean="0">
                <a:latin typeface="Courier New"/>
              </a:rPr>
              <a:t>     </a:t>
            </a:r>
            <a:r>
              <a:rPr lang="en-US" sz="1400" b="1" smtClean="0">
                <a:latin typeface="Courier New"/>
              </a:rPr>
              <a:t>...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(IOException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"An I/O error occured"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finally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(dis !=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dis.close();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(IOException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"Error closing file"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5" name="Блок-схема: процесс 4"/>
          <p:cNvSpPr/>
          <p:nvPr/>
        </p:nvSpPr>
        <p:spPr bwMode="auto">
          <a:xfrm>
            <a:off x="10685440" y="229735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Microsoft Sans Serif" pitchFamily="34" charset="0"/>
              </a:rPr>
              <a:t>Потоки данных</a:t>
            </a:r>
            <a:endParaRPr lang="ru-RU" b="0">
              <a:latin typeface="Candara" pitchFamily="34" charset="0"/>
              <a:cs typeface="Microsoft Sans Serif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  <p:graphicFrame>
        <p:nvGraphicFramePr>
          <p:cNvPr id="8" name="Таблица 5"/>
          <p:cNvGraphicFramePr>
            <a:graphicFrameLocks noGrp="1"/>
          </p:cNvGraphicFramePr>
          <p:nvPr/>
        </p:nvGraphicFramePr>
        <p:xfrm>
          <a:off x="2076438" y="3919892"/>
          <a:ext cx="9015115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698"/>
                <a:gridCol w="8098417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dirty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Объект из которого можно последовательно прочитать значения примитивных типов называется поток ввода данных. Объект в который можно последовательно записать значения примитивных типов называется поток вывода данных</a:t>
                      </a:r>
                      <a:r>
                        <a:rPr lang="en-US" sz="1500" b="0" spc="0" baseline="0" dirty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r>
                        <a:rPr lang="ru-RU" sz="1500" b="0" spc="0" baseline="0" dirty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Классом для потоков ввода данных является класс </a:t>
                      </a:r>
                      <a:r>
                        <a:rPr lang="en-US" sz="1500" b="0" spc="0" baseline="0" dirty="0" err="1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DataInputStream</a:t>
                      </a:r>
                      <a:r>
                        <a:rPr lang="ru-RU" sz="1500" b="0" spc="0" baseline="0" dirty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, а потоков вывода данных класс</a:t>
                      </a:r>
                      <a:r>
                        <a:rPr lang="en-US" sz="1500" b="0" spc="0" baseline="0" dirty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500" b="0" spc="0" baseline="0" dirty="0" err="1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DataOutputStream</a:t>
                      </a:r>
                      <a:r>
                        <a:rPr lang="ru-RU" sz="1500" b="0" spc="0" baseline="0" dirty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r>
                        <a:rPr lang="en-US" sz="1500" b="0" spc="0" baseline="0" dirty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1500" b="0" spc="0" baseline="0" dirty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Классы потоков данных находятся в пакете </a:t>
                      </a:r>
                      <a:r>
                        <a:rPr lang="en-US" sz="1500" b="0" spc="0" baseline="0" dirty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java.io</a:t>
                      </a:r>
                      <a:r>
                        <a:rPr lang="ru-RU" sz="1500" b="0" spc="0" baseline="0" dirty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n-US" sz="1500" b="0" spc="0" dirty="0" smtClean="0">
                        <a:solidFill>
                          <a:schemeClr val="accent4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2" descr="boo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53959" y="4295934"/>
            <a:ext cx="609600" cy="609600"/>
          </a:xfrm>
          <a:prstGeom prst="rect">
            <a:avLst/>
          </a:prstGeom>
          <a:noFill/>
        </p:spPr>
      </p:pic>
      <p:sp>
        <p:nvSpPr>
          <p:cNvPr id="6" name="Блок-схема: процесс 5"/>
          <p:cNvSpPr/>
          <p:nvPr/>
        </p:nvSpPr>
        <p:spPr bwMode="auto">
          <a:xfrm>
            <a:off x="10658144" y="229736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Чтение данных из файла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  <p:sp>
        <p:nvSpPr>
          <p:cNvPr id="6" name="Прямоугольник 7"/>
          <p:cNvSpPr/>
          <p:nvPr/>
        </p:nvSpPr>
        <p:spPr bwMode="auto">
          <a:xfrm>
            <a:off x="590005" y="1178307"/>
            <a:ext cx="11901267" cy="6986528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ReadDataDemo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latin typeface="Courier New"/>
              </a:rPr>
              <a:t>   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fis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FileInputStream(file);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dis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DataInputStream(fis);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String name = dis.readUTF();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char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gender = dis.readChar();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isMarried = dis.readBoolean();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byte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numChildren = dis.readByte();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short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yearOfBirth = dis.readShort();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salary = dis.readInt();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long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netAsset = dis.readLong();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weight = dis.readDouble();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float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gpa = dis.readFloat();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"Name: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name);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"Gender: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gender);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"Is married: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isMarried);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"Number of children: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numChildren);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"Year of birth: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yearOfBirth);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"Salary: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salary);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"Net Asset: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netAsset);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"Weight: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weight);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"GPA: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gpa);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...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5" name="Блок-схема: процесс 4"/>
          <p:cNvSpPr/>
          <p:nvPr/>
        </p:nvSpPr>
        <p:spPr bwMode="auto">
          <a:xfrm>
            <a:off x="10685440" y="229735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380" y="1237823"/>
            <a:ext cx="612457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Чтение данных из файла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  <p:sp>
        <p:nvSpPr>
          <p:cNvPr id="7" name="Прямоугольник 10"/>
          <p:cNvSpPr/>
          <p:nvPr/>
        </p:nvSpPr>
        <p:spPr bwMode="auto">
          <a:xfrm>
            <a:off x="598985" y="6223259"/>
            <a:ext cx="11900848" cy="2246769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Name: Harry Hacker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Gender: m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Is married: true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Number of children: 2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Year of birth: 1987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Salary: 30000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Net Asset: 8234567890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Weight: 88.88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GPA: 4.58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0368" y="1229720"/>
            <a:ext cx="3476625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Блок-схема: процесс 7"/>
          <p:cNvSpPr/>
          <p:nvPr/>
        </p:nvSpPr>
        <p:spPr bwMode="auto">
          <a:xfrm>
            <a:off x="10685440" y="229735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Arial" pitchFamily="34" charset="0"/>
              </a:rPr>
              <a:t>Запись и чтение состояния объекта</a:t>
            </a:r>
            <a:endParaRPr lang="ru-RU" sz="6000" b="0" smtClean="0">
              <a:solidFill>
                <a:srgbClr val="80000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5" name="Блок-схема: процесс 4"/>
          <p:cNvSpPr/>
          <p:nvPr/>
        </p:nvSpPr>
        <p:spPr bwMode="auto">
          <a:xfrm>
            <a:off x="10685440" y="229735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Запись полей класса в файл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  <p:sp>
        <p:nvSpPr>
          <p:cNvPr id="6" name="Прямоугольник 7"/>
          <p:cNvSpPr/>
          <p:nvPr/>
        </p:nvSpPr>
        <p:spPr bwMode="auto">
          <a:xfrm>
            <a:off x="590005" y="1178307"/>
            <a:ext cx="11901267" cy="6124754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Employee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Employee()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Employee(String name,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short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yearOfBirth,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char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gender,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isMarried,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salary)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= name;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yearOfBirth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= yearOfBirth;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gender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= gender;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isMarried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= isMarried;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salary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= salary;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String toString()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"Employee [name="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", yearOfBirth="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yearOfBirth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", gender="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gender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", isMarried="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isMarried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", salary="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+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salary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"]"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short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yearOfBirth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char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gender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isMarried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salary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5" name="Блок-схема: процесс 4"/>
          <p:cNvSpPr/>
          <p:nvPr/>
        </p:nvSpPr>
        <p:spPr bwMode="auto">
          <a:xfrm>
            <a:off x="10685440" y="229735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Запись полей класса в файл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  <p:sp>
        <p:nvSpPr>
          <p:cNvPr id="6" name="Прямоугольник 7"/>
          <p:cNvSpPr/>
          <p:nvPr/>
        </p:nvSpPr>
        <p:spPr bwMode="auto">
          <a:xfrm>
            <a:off x="590005" y="1178307"/>
            <a:ext cx="11901267" cy="7201972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Employee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latin typeface="Courier New"/>
              </a:rPr>
              <a:t>   ...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writeState(String file)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FileOutputStream fos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DataOutputStream dos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fos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FileOutputStream(file);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dos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DataOutputStream(fos);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dos.writeUTF(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dos.writeShort(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yearOfBirth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dos.writeChar(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gender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dos.writeBoolean(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isMarried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dos.writeInt(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salary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(IOException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"An I/O error occured"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finally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(dos !=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dos.close();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(IOException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"Error closing file"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5" name="Блок-схема: процесс 4"/>
          <p:cNvSpPr/>
          <p:nvPr/>
        </p:nvSpPr>
        <p:spPr bwMode="auto">
          <a:xfrm>
            <a:off x="10685440" y="229735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Запись полей класса в файл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  <p:sp>
        <p:nvSpPr>
          <p:cNvPr id="6" name="Прямоугольник 7"/>
          <p:cNvSpPr/>
          <p:nvPr/>
        </p:nvSpPr>
        <p:spPr bwMode="auto">
          <a:xfrm>
            <a:off x="590005" y="1178307"/>
            <a:ext cx="11901267" cy="2462213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DataDemo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Employee bob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Employee(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"Robert"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short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 1987,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'M'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true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30000);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.println(bob);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bob.writeState(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"bob.dat"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5" name="Блок-схема: процесс 4"/>
          <p:cNvSpPr/>
          <p:nvPr/>
        </p:nvSpPr>
        <p:spPr bwMode="auto">
          <a:xfrm>
            <a:off x="10685440" y="229735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Запись полей класса в файл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  <p:sp>
        <p:nvSpPr>
          <p:cNvPr id="7" name="Прямоугольник 10"/>
          <p:cNvSpPr/>
          <p:nvPr/>
        </p:nvSpPr>
        <p:spPr bwMode="auto">
          <a:xfrm>
            <a:off x="503451" y="1241827"/>
            <a:ext cx="11900848" cy="738664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Employee [name=Robert, yearOfBirth=1987, gender=M, isMarried=true, salary=30000]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5903" y="3290532"/>
            <a:ext cx="3476625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3766" y="3298635"/>
            <a:ext cx="612457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Блок-схема: процесс 7"/>
          <p:cNvSpPr/>
          <p:nvPr/>
        </p:nvSpPr>
        <p:spPr bwMode="auto">
          <a:xfrm>
            <a:off x="10685440" y="229735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Чтение полей класса из файла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  <p:sp>
        <p:nvSpPr>
          <p:cNvPr id="6" name="Прямоугольник 7"/>
          <p:cNvSpPr/>
          <p:nvPr/>
        </p:nvSpPr>
        <p:spPr bwMode="auto">
          <a:xfrm>
            <a:off x="590005" y="1178307"/>
            <a:ext cx="11901267" cy="7201972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Employee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latin typeface="Courier New"/>
              </a:rPr>
              <a:t>   ...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readState(String file)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FileInputStream fis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DataInputStream dis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fis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FileInputStream(file);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dis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DataInputStream(fis);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= dis.readUTF();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yearOfBirth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= dis.readShort();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gender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= dis.readChar();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isMarried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= dis.readBoolean();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salary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= dis.readInt();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(IOException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"An I/O error occured"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finally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(dis !=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dis.close();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(IOException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"Error closing file"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5" name="Блок-схема: процесс 4"/>
          <p:cNvSpPr/>
          <p:nvPr/>
        </p:nvSpPr>
        <p:spPr bwMode="auto">
          <a:xfrm>
            <a:off x="10685440" y="229735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Чтение полей класса из файла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  <p:sp>
        <p:nvSpPr>
          <p:cNvPr id="6" name="Прямоугольник 7"/>
          <p:cNvSpPr/>
          <p:nvPr/>
        </p:nvSpPr>
        <p:spPr bwMode="auto">
          <a:xfrm>
            <a:off x="590005" y="1178307"/>
            <a:ext cx="11901267" cy="3108543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DataDemo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Employee robert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Employee();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.println(robert);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robert.readState(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"bob.dat"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.println(robert);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5" name="Блок-схема: процесс 4"/>
          <p:cNvSpPr/>
          <p:nvPr/>
        </p:nvSpPr>
        <p:spPr bwMode="auto">
          <a:xfrm>
            <a:off x="10685440" y="229735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Чтение полей класса из файла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  <p:sp>
        <p:nvSpPr>
          <p:cNvPr id="7" name="Прямоугольник 10"/>
          <p:cNvSpPr/>
          <p:nvPr/>
        </p:nvSpPr>
        <p:spPr bwMode="auto">
          <a:xfrm>
            <a:off x="558042" y="6591750"/>
            <a:ext cx="11900848" cy="954107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Employee [name=null, yearOfBirth=0, gender= , isMarried=false, salary=0]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Employee [name=Robert, yearOfBirth=1987, gender=M, isMarried=true, salary=30000]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16972" y="1352550"/>
            <a:ext cx="3476625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6094" y="1333357"/>
            <a:ext cx="612457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Блок-схема: процесс 7"/>
          <p:cNvSpPr/>
          <p:nvPr/>
        </p:nvSpPr>
        <p:spPr bwMode="auto">
          <a:xfrm>
            <a:off x="10685440" y="229735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Arial" pitchFamily="34" charset="0"/>
              </a:rPr>
              <a:t>Потоки вывода данных</a:t>
            </a:r>
            <a:endParaRPr lang="ru-RU" sz="6000" b="0" smtClean="0">
              <a:solidFill>
                <a:srgbClr val="80000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5" name="Блок-схема: процесс 4"/>
          <p:cNvSpPr/>
          <p:nvPr/>
        </p:nvSpPr>
        <p:spPr bwMode="auto">
          <a:xfrm>
            <a:off x="10685440" y="229735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1350" y="1100138"/>
            <a:ext cx="9182100" cy="755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Microsoft Sans Serif" pitchFamily="34" charset="0"/>
              </a:rPr>
              <a:t>Класс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Microsoft Sans Serif" pitchFamily="34" charset="0"/>
              </a:rPr>
              <a:t>DataOutputStream</a:t>
            </a:r>
            <a:endParaRPr lang="ru-RU" b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sp>
        <p:nvSpPr>
          <p:cNvPr id="5" name="Блок-схема: процесс 4"/>
          <p:cNvSpPr/>
          <p:nvPr/>
        </p:nvSpPr>
        <p:spPr bwMode="auto">
          <a:xfrm>
            <a:off x="10685440" y="229735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Microsoft Sans Serif" pitchFamily="34" charset="0"/>
              </a:rPr>
              <a:t>Класс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Microsoft Sans Serif" pitchFamily="34" charset="0"/>
              </a:rPr>
              <a:t>DataOutputStream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562709" y="1261617"/>
            <a:ext cx="11901267" cy="6124754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class DataOutputStream extends FilterOutputStream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protected int written;</a:t>
            </a:r>
          </a:p>
          <a:p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private byte[] bytearr = null; </a:t>
            </a:r>
          </a:p>
          <a:p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final int size()</a:t>
            </a:r>
            <a:endParaRPr lang="ru-RU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DataOutputStream(OutputStream out) </a:t>
            </a:r>
          </a:p>
          <a:p>
            <a:endParaRPr lang="ru-RU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private void incCount(int value)</a:t>
            </a:r>
            <a:endParaRPr lang="ru-RU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final void writeBoolean(boolean v)  </a:t>
            </a:r>
          </a:p>
          <a:p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final void writeByte(int v) </a:t>
            </a:r>
          </a:p>
          <a:p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final void writeShort(int v)</a:t>
            </a:r>
          </a:p>
          <a:p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final void writeChar(int v) </a:t>
            </a:r>
          </a:p>
          <a:p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final void writeInt(int v) </a:t>
            </a:r>
          </a:p>
          <a:p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final void writeLong(long v) </a:t>
            </a:r>
          </a:p>
          <a:p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final void writeFloat(float v)</a:t>
            </a:r>
          </a:p>
          <a:p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final void writeDouble(double v)</a:t>
            </a:r>
            <a:endParaRPr lang="ru-RU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final void writeBytes(String s) </a:t>
            </a:r>
          </a:p>
          <a:p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final void writeChars(String s) </a:t>
            </a:r>
          </a:p>
          <a:p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final void writeUTF(String str) </a:t>
            </a:r>
          </a:p>
          <a:p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static int writeUTF(String str, DataOutput out)</a:t>
            </a:r>
          </a:p>
          <a:p>
            <a:endParaRPr lang="ru-RU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void flush()</a:t>
            </a:r>
            <a:endParaRPr lang="ru-RU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5" name="Таблица 5"/>
          <p:cNvGraphicFramePr>
            <a:graphicFrameLocks noGrp="1"/>
          </p:cNvGraphicFramePr>
          <p:nvPr/>
        </p:nvGraphicFramePr>
        <p:xfrm>
          <a:off x="900745" y="7863150"/>
          <a:ext cx="11259406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300"/>
                <a:gridCol w="10365106"/>
              </a:tblGrid>
              <a:tr h="95633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Класс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DataOutputStream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предназначен для превращения примитивов и строк в последовательность байтов и запись этой последовательности в байтовый поток вывода. Байтовый поток вывода задаётся в конструкторе.  Класс позволяет хранить и получать число записанных байт.</a:t>
                      </a:r>
                      <a:endParaRPr lang="en-US" sz="1500" b="0" spc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6" name="Овал 7"/>
          <p:cNvSpPr/>
          <p:nvPr/>
        </p:nvSpPr>
        <p:spPr bwMode="auto">
          <a:xfrm>
            <a:off x="1068631" y="8054800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7" name="Блок-схема: процесс 6"/>
          <p:cNvSpPr/>
          <p:nvPr/>
        </p:nvSpPr>
        <p:spPr bwMode="auto">
          <a:xfrm>
            <a:off x="10685440" y="229735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Arial" pitchFamily="34" charset="0"/>
              </a:rPr>
              <a:t>Потоки ввода</a:t>
            </a:r>
            <a:r>
              <a:rPr lang="en-US" sz="4000" b="0" smtClean="0">
                <a:solidFill>
                  <a:srgbClr val="000000"/>
                </a:solidFill>
                <a:latin typeface="Candara" pitchFamily="34" charset="0"/>
                <a:cs typeface="Arial" pitchFamily="34" charset="0"/>
              </a:rPr>
              <a:t> </a:t>
            </a:r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Arial" pitchFamily="34" charset="0"/>
              </a:rPr>
              <a:t>данных</a:t>
            </a:r>
            <a:endParaRPr lang="ru-RU" sz="6000" b="0" smtClean="0">
              <a:solidFill>
                <a:srgbClr val="80000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5" name="Блок-схема: процесс 4"/>
          <p:cNvSpPr/>
          <p:nvPr/>
        </p:nvSpPr>
        <p:spPr bwMode="auto">
          <a:xfrm>
            <a:off x="10685440" y="229735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6100" y="1643063"/>
            <a:ext cx="9372600" cy="646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Microsoft Sans Serif" pitchFamily="34" charset="0"/>
              </a:rPr>
              <a:t>Класс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Microsoft Sans Serif" pitchFamily="34" charset="0"/>
              </a:rPr>
              <a:t>DataInputStream</a:t>
            </a:r>
            <a:endParaRPr lang="ru-RU" b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sp>
        <p:nvSpPr>
          <p:cNvPr id="5" name="Блок-схема: процесс 4"/>
          <p:cNvSpPr/>
          <p:nvPr/>
        </p:nvSpPr>
        <p:spPr bwMode="auto">
          <a:xfrm>
            <a:off x="10685440" y="229735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Microsoft Sans Serif" pitchFamily="34" charset="0"/>
              </a:rPr>
              <a:t>Класс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Microsoft Sans Serif" pitchFamily="34" charset="0"/>
              </a:rPr>
              <a:t>DataInputStream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562709" y="1370802"/>
            <a:ext cx="11901267" cy="3754874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class DataInputStream extends FilterInputStream implements DataInput {</a:t>
            </a:r>
          </a:p>
          <a:p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public DataInputStream(InputStream in) </a:t>
            </a:r>
          </a:p>
          <a:p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public final int read(byte b[])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public final int read(byte b[], int off, int len)</a:t>
            </a:r>
          </a:p>
          <a:p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public final boolean readBoolean()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public final byte readByte()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public final short readShort()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public final int readInt()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public final long readLong()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public final float readFloat()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public final double readDouble()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public final String readUTF()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public final static String readUTF(DataInput in)</a:t>
            </a:r>
            <a:endParaRPr lang="ru-RU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5" name="Таблица 5"/>
          <p:cNvGraphicFramePr>
            <a:graphicFrameLocks noGrp="1"/>
          </p:cNvGraphicFramePr>
          <p:nvPr/>
        </p:nvGraphicFramePr>
        <p:xfrm>
          <a:off x="3643946" y="6416487"/>
          <a:ext cx="547275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300"/>
                <a:gridCol w="4578459"/>
              </a:tblGrid>
              <a:tr h="95633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Класс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DataInputStream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предназначен для чтения примитивов и строк из байтового потока ввода. Байтовый поток ввода задаётся в конструкторе.</a:t>
                      </a:r>
                      <a:endParaRPr lang="en-US" sz="1500" b="0" spc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6" name="Овал 7"/>
          <p:cNvSpPr/>
          <p:nvPr/>
        </p:nvSpPr>
        <p:spPr bwMode="auto">
          <a:xfrm>
            <a:off x="3811832" y="6744617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7" name="Блок-схема: процесс 6"/>
          <p:cNvSpPr/>
          <p:nvPr/>
        </p:nvSpPr>
        <p:spPr bwMode="auto">
          <a:xfrm>
            <a:off x="10685440" y="229735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Arial" pitchFamily="34" charset="0"/>
              </a:rPr>
              <a:t>Запись и чтение значений примитива </a:t>
            </a:r>
            <a:r>
              <a:rPr lang="en-US" sz="4000" b="0" smtClean="0">
                <a:solidFill>
                  <a:srgbClr val="000000"/>
                </a:solidFill>
                <a:latin typeface="Candara" pitchFamily="34" charset="0"/>
                <a:cs typeface="Arial" pitchFamily="34" charset="0"/>
              </a:rPr>
              <a:t>int</a:t>
            </a:r>
            <a:endParaRPr lang="ru-RU" sz="6000" b="0" smtClean="0">
              <a:solidFill>
                <a:srgbClr val="80000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5" name="Блок-схема: процесс 4"/>
          <p:cNvSpPr/>
          <p:nvPr/>
        </p:nvSpPr>
        <p:spPr bwMode="auto">
          <a:xfrm>
            <a:off x="10685440" y="229735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Нулевой слайд">
  <a:themeElements>
    <a:clrScheme name="Презентация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Презентация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Презентация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, тезисы, автор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Мириад_Диасоф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91435" tIns="45718" rIns="91435" bIns="45718">
        <a:noAutofit/>
      </a:bodyPr>
      <a:lstStyle>
        <a:defPPr defTabSz="1300163">
          <a:lnSpc>
            <a:spcPct val="50000"/>
          </a:lnSpc>
          <a:spcBef>
            <a:spcPct val="50000"/>
          </a:spcBef>
          <a:defRPr sz="2400" dirty="0"/>
        </a:defPPr>
      </a:lstStyle>
    </a:tx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Основная часть">
  <a:themeElements>
    <a:clrScheme name="2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2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Финальный слайд">
  <a:themeElements>
    <a:clrScheme name="5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5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Нулевой слайд">
  <a:themeElements>
    <a:clrScheme name="Презентация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Презентация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Презентация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Тема, тезисы, автор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Мириад_Диасоф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91435" tIns="45718" rIns="91435" bIns="45718">
        <a:noAutofit/>
      </a:bodyPr>
      <a:lstStyle>
        <a:defPPr defTabSz="1300163">
          <a:lnSpc>
            <a:spcPct val="50000"/>
          </a:lnSpc>
          <a:spcBef>
            <a:spcPct val="50000"/>
          </a:spcBef>
          <a:defRPr sz="2400" dirty="0"/>
        </a:defPPr>
      </a:lstStyle>
    </a:tx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Основная часть">
  <a:themeElements>
    <a:clrScheme name="2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2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Презентация1</Template>
  <TotalTime>0</TotalTime>
  <Words>1977</Words>
  <Application>Microsoft Office PowerPoint</Application>
  <PresentationFormat>Произвольный</PresentationFormat>
  <Paragraphs>539</Paragraphs>
  <Slides>29</Slides>
  <Notes>29</Notes>
  <HiddenSlides>0</HiddenSlides>
  <MMClips>0</MMClips>
  <ScaleCrop>false</ScaleCrop>
  <HeadingPairs>
    <vt:vector size="4" baseType="variant">
      <vt:variant>
        <vt:lpstr>Тема</vt:lpstr>
      </vt:variant>
      <vt:variant>
        <vt:i4>7</vt:i4>
      </vt:variant>
      <vt:variant>
        <vt:lpstr>Заголовки слайдов</vt:lpstr>
      </vt:variant>
      <vt:variant>
        <vt:i4>29</vt:i4>
      </vt:variant>
    </vt:vector>
  </HeadingPairs>
  <TitlesOfParts>
    <vt:vector size="36" baseType="lpstr">
      <vt:lpstr>Нулевой слайд</vt:lpstr>
      <vt:lpstr>Тема, тезисы, автор</vt:lpstr>
      <vt:lpstr>Основная часть</vt:lpstr>
      <vt:lpstr>Финальный слайд</vt:lpstr>
      <vt:lpstr>1_Нулевой слайд</vt:lpstr>
      <vt:lpstr>1_Тема, тезисы, автор</vt:lpstr>
      <vt:lpstr>1_Основная часть</vt:lpstr>
      <vt:lpstr> </vt:lpstr>
      <vt:lpstr>Потоки данных</vt:lpstr>
      <vt:lpstr> </vt:lpstr>
      <vt:lpstr>Класс DataOutputStream</vt:lpstr>
      <vt:lpstr>Класс DataOutputStream</vt:lpstr>
      <vt:lpstr> </vt:lpstr>
      <vt:lpstr>Класс DataInputStream</vt:lpstr>
      <vt:lpstr>Класс DataInputStream</vt:lpstr>
      <vt:lpstr> </vt:lpstr>
      <vt:lpstr>Запись int в файл</vt:lpstr>
      <vt:lpstr>Запись int в файл</vt:lpstr>
      <vt:lpstr> </vt:lpstr>
      <vt:lpstr>Чтение int из файла</vt:lpstr>
      <vt:lpstr>Чтение int из файла</vt:lpstr>
      <vt:lpstr> </vt:lpstr>
      <vt:lpstr>Запись данных в файл</vt:lpstr>
      <vt:lpstr>Запись данных в файл</vt:lpstr>
      <vt:lpstr>Запись данных в файл</vt:lpstr>
      <vt:lpstr>Чтение данных из файла</vt:lpstr>
      <vt:lpstr>Чтение данных из файла</vt:lpstr>
      <vt:lpstr>Чтение данных из файла</vt:lpstr>
      <vt:lpstr> </vt:lpstr>
      <vt:lpstr>Запись полей класса в файл</vt:lpstr>
      <vt:lpstr>Запись полей класса в файл</vt:lpstr>
      <vt:lpstr>Запись полей класса в файл</vt:lpstr>
      <vt:lpstr>Запись полей класса в файл</vt:lpstr>
      <vt:lpstr>Чтение полей класса из файла</vt:lpstr>
      <vt:lpstr>Чтение полей класса из файла</vt:lpstr>
      <vt:lpstr>Чтение полей класса из файла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2013-02-12T03:12:53Z</dcterms:created>
  <dcterms:modified xsi:type="dcterms:W3CDTF">2016-04-16T07:53:09Z</dcterms:modified>
  <cp:contentStatus>Final</cp:contentStatus>
</cp:coreProperties>
</file>